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780" r:id="rId1"/>
  </p:sldMasterIdLst>
  <p:notesMasterIdLst>
    <p:notesMasterId r:id="rId2"/>
  </p:notesMasterIdLst>
  <p:sldIdLst>
    <p:sldId id="640" r:id="rId3"/>
    <p:sldId id="641" r:id="rId4"/>
    <p:sldId id="642" r:id="rId5"/>
    <p:sldId id="643" r:id="rId6"/>
    <p:sldId id="644" r:id="rId7"/>
    <p:sldId id="645" r:id="rId8"/>
    <p:sldId id="646" r:id="rId9"/>
    <p:sldId id="647" r:id="rId10"/>
    <p:sldId id="648" r:id="rId11"/>
    <p:sldId id="649" r:id="rId12"/>
    <p:sldId id="650" r:id="rId13"/>
    <p:sldId id="651" r:id="rId14"/>
    <p:sldId id="652" r:id="rId15"/>
    <p:sldId id="653" r:id="rId16"/>
    <p:sldId id="654" r:id="rId17"/>
    <p:sldId id="655" r:id="rId18"/>
    <p:sldId id="656" r:id="rId19"/>
    <p:sldId id="657" r:id="rId20"/>
    <p:sldId id="658" r:id="rId21"/>
    <p:sldId id="659" r:id="rId22"/>
    <p:sldId id="660" r:id="rId23"/>
    <p:sldId id="661" r:id="rId24"/>
    <p:sldId id="662" r:id="rId25"/>
    <p:sldId id="663" r:id="rId26"/>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slideViewPr>
    <p:cSldViewPr>
      <p:cViewPr>
        <p:scale>
          <a:sx n="0" d="0"/>
          <a:sy n="0" d="0"/>
        </p:scale>
        <p:origin x="0" y="0"/>
      </p:cViewPr>
    </p:cSldViewPr>
  </p:slide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tableStyles" Target="tableStyle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s>
</file>

<file path=ppt/ink/ink1.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 0 24575, 95 0 24575, 170 0 24575, 230 0 24575, 295 0 24575, 364 0 24575, 439 0 24575, 517 0 24575, 599 0 24575, 687 0 24575, 774 0 24575, 861 0 24575, 943 0 24575, 1023 0 24575, 1111 0 24575, 1207 0 24575, 1258 0 24575, 1308 0 24575, 1394 0 24575, 1488 0 24575, 1568 0 24575, 1649 0 24575, 1729 0 24575, 1807 0 24575, 1898 0 24575, 1977 0 24575, 2057 0 24575, 2132 0 24575, 2206 0 24575, 2278 0 24575, 2342 0 24575, 2406 0 24575, 2470 0 24575, 2534 0 24575, 2598 0 24575, 2670 0 24575, 2744 0 24575, 2817 0 24575, 2892 0 24575, 2967 0 24575, 3047 0 24575, 3126 0 24575, 3201 0 24575, 3279 0 24575, 3354 0 24575, 3427 0 24575, 3502 0 24575, 3576 0 24575, 3657 0 24575, 3744 0 24575, 3835 0 24575, 3935 0 24575, 3985 0 24575, 4036 0 24575, 4089 0 24575, 4141 0 24575, 4195 0 24575, 4248 0 24575, 4300 0 24575, 4352 0 24575, 4410 0 24575, 4469 0 24575, 4524 0 24575, 4580 0 24575, 4638 0 24575, 4697 0 24575, 4756 0 24575, 4815 0 24575, 4876 0 24575, 4938 0 24575, 4997 0 24575, 5057 0 24575, 5124 0 24575, 5191 0 24575, 5254 0 24575, 5317 0 24575, 5384 0 24575, 5451 0 24575, 5515 0 24575, 5579 0 24575, 5646 0 24575, 5713 0 24575, 5770 0 24575, 5827 0 24575, 5888 0 24575, 5950 0 24575, 6009 0 24575, 6069 0 24575, 6131 0 24575, 6192 0 24575, 6252 0 24575, 6311 0 24575, 6371 0 24575, 6429 0 24575, 6484 0 24575, 6538 0 24575, 6591 0 24575, 6645 0 24575, 6698 0 24575, 6751 0 24575, 6808 0 24575, 6864 0 24575, 6917 0 24575, 6969 0 24575, 7020 0 24575, 7070 0 24575, 7163 0 24575, 7254 0 24575, 7345 0 24575, 7441 0 24575, 7535 0 24575, 7626 0 24575, 7717 0 24575, 7808 0 24575, 7904 0 24575, 7957 0 24575, 8011 0 24575, 8064 0 24575, 8116 0 24575, 8167 0 24575, 8218 0 24575, 8316 0 24575, 8367 0 24575, 8417 0 24575, 8514 0 24575, 8565 0 24575, 8615 0 24575, 8704 0 24575, 8755 0 24575, 8806 0 24575, 8900 0 24575, 8996 0 24575, 9087 0 24575, 9178 0 24575, 9265 0 24575, 9362 0 24575, 9451 0 24575, 9502 0 24575, 9552 0 24575, 9641 0 24575, 9738 0 24575, 9823 0 24575, 9909 0 24575, 9998 0 24575, 10089 0 24575, 10172 0 24575, 10258 0 24575, 10336 0 24575, 10422 0 24575, 10502 0 24575, 10577 0 24575, 10648 0 24575, 10712 0 24575, 10782 0 24575, 10851 0 24575, 10926 0 24575, 10996 0 24575, 11065 0 24575, 11129 0 24575, 11193 0 24575, 11257 0 24575, 11320 0 24575, 11379 0 24575, 11436 0 24575, 11489 0 24575, 11542 0 24575, 11596 0 24575, 11651 0 24575, 11699 0 24575, 11735 0 24575, 11772 0 24575, 11803 0 24575, 11835 0 24575, 11867 0 24575, 11899 0 24575, 11931 0 24575, 11963 0 24575, 11995 0 24575, 12027 0 24575, 12059 0 24575, 12091 0 24575, 12123 0 24575, 12163 0 24575, 12189 0 24575, 12220 0 24575, 12236 0 24575, 12253 0 24575, 12275 0 24575, 12293 0 24575, 12316 0 24575, 12353 0 24575, 12396 0 24575</trace>
</ink>
</file>

<file path=ppt/ink/ink2.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0 0 24575, 84 0 24575, 155 0 24575, 198 0 24575, 228 0 24575, 260 0 24575, 289 0 24575, 321 0 24575, 353 0 24575, 385 0 24575, 421 0 24575, 453 0 24575, 496 0 24575, 533 0 24575, 572 0 24575, 615 0 24575, 659 0 24575, 713 0 24575, 772 0 24575, 831 0 24575, 896 0 24575, 950 0 24575, 998 0 24575, 1046 0 24575, 1094 0 24575, 1142 0 24575, 1199 0 24575, 1247 0 24575, 1294 0 24575, 1337 0 24575, 1381 0 24575, 1435 0 24575, 1490 0 24575, 1549 0 24575, 1606 0 24575, 1659 0 24575, 1700 0 24575, 1748 0 24575, 1787 0 24575, 1835 0 24575, 1882 0 24575, 1919 0 24575, 1962 0 24575, 1999 0 24575, 2037 0 24575, 2069 0 24575, 2096 0 24575, 2122 0 24575, 2153 0 24575, 2185 0 24575, 2220 0 24575, 2247 0 24575, 2277 0 24575, 2309 0 24575, 2352 0 24575, 2395 0 24575, 2448 0 24575, 2491 0 24575, 2541 0 24575, 2584 0 24575, 2626 0 24575, 2675 0 24575, 2710 0 24575, 2758 0 24575, 2789 0 24575, 2831 0 24575, 2863 0 24575, 2901 0 24575, 2936 0 24575, 2974 0 24575, 3010 0 24575, 3052 0 24575, 3093 0 24575, 3136 0 24575, 3184 0 24575, 3232 0 24575, 3275 0 24575, 3323 0 24575, 3368 0 24575, 3416 0 24575, 3466 0 24575, 3519 0 24575, 3565 0 24575, 3619 0 24575, 3665 0 24575, 3719 0 24575, 3772 0 24575, 3820 0 24575, 3877 0 24575, 3925 0 24575, 3989 0 24575, 4054 0 24575, 4118 0 24575, 4171 0 24575, 4230 0 24575, 4278 0 24575, 4337 0 24575, 4396 0 24575, 4449 0 24575, 4497 0 24575, 4551 0 24575, 4599 0 24575, 4645 0 24575, 4688 0 24575, 4727 0 24575, 4775 0 24575, 4816 0 24575, 4870 0 24575, 4907 0 24575, 4955 0 24575, 4994 0 24575, 5042 0 24575, 5091 0 24575, 5133 0 24575, 5176 0 24575, 5214 0 24575, 5254 0 24575, 5281 0 24575, 5319 0 24575, 5345 0 24575, 5374 0 24575, 5395 0 24575, 5413 0 24575, 5434 0 24575, 5452 0 24575, 5468 0 24575, 5491 0 24575, 5509 0 24575, 5532 0 24575, 5548 0 24575, 5565 0 24575, 5581 0 24575, 5597 0 24575, 5613 0 24575, 5629 0 24575, 5650 0 24575, 5671 0 24575, 5700 0 24575, 5718 0 24575, 5748 0 24575, 5760 0 24575, 5777 0 24575, 5796 0 24575, 5823 0 24575, 5846 0 24575, 5869 0 24575, 5885 0 24575, 5901 0 24575</trace>
</ink>
</file>

<file path=ppt/ink/ink3.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 1 24575, 84 1 24575, 168 1 24575, 227 1 24575, 284 1 24575, 343 1 24575, 402 1 24575, 466 1 24575, 523 1 24575, 576 1 24575, 624 1 24575, 667 1 24575, 712 1 24575, 749 1 24575, 792 1 24575, 829 1 24575, 872 1 24575, 909 1 24575, 957 1 24575, 1000 1 24575, 1050 1 24575, 1093 1 24575, 1132 1 24575, 1169 1 24575, 1203 1 24575, 1235 1 24575, 1273 1 24575, 1310 1 24575, 1348 1 24575, 1380 1 24575, 1424 1 24575, 1472 1 24575, 1519 1 24575, 1561 1 24575, 1599 1 24575, 1642 1 24575, 1677 1 24575, 1715 1 24575, 1747 1 24575, 1773 1 24575, 1806 1 24575, 1838 1 24575, 1866 1 24575, 1903 1 24575, 1930 1 24575, 1968 1 24575, 1998 1 24575, 2035 1 24575, 2069 1 24575, 2101 1 24575, 2132 1 24575, 2158 1 24575, 2194 1 24575, 2226 1 24575, 2263 1 24575, 2301 1 24575, 2331 1 24575, 2369 1 24575, 2393 1 24575, 2426 1 24575, 2452 1 24575, 2479 1 24575, 2509 1 24575, 2536 1 24575, 2561 1 24575, 2588 1 24575, 2616 1 24575, 2654 1 24575, 2689 1 24575, 2732 1 24575, 2768 1 24575, 2805 1 24575, 2844 1 24575, 2882 1 24575, 2924 1 24575, 2962 1 24575, 3005 1 24575, 3042 1 24575, 3078 1 24575, 3104 1 24575, 3135 1 24575, 3161 1 24575, 3185 1 24575, 3206 1 24575, 3229 1 24575, 3250 1 24575, 3274 1 24575, 3295 1 24575, 3320 1 24575, 3350 1 24575, 3377 1 24575, 3400 1 24575, 3416 1 24575, 3411 1 24575, 3400 1 24575</trace>
</ink>
</file>

<file path=ppt/ink/ink4.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0 1 24575, 95 1 24575, 177 1 24575, 209 1 24575, 241 1 24575, 273 1 24575, 309 1 24575, 341 1 24575, 382 1 24575, 414 1 24575, 451 1 24575, 489 1 24575, 522 1 24575, 560 1 24575, 595 1 24575, 633 1 24575, 683 1 24575, 736 1 24575, 793 1 24575, 836 1 24575, 884 1 24575, 938 1 24575, 986 1 24575, 1034 1 24575, 1091 1 24575, 1139 1 24575, 1191 1 24575, 1233 1 24575, 1276 1 24575, 1329 1 24575, 1390 1 24575, 1449 1 24575, 1515 1 24575, 1574 1 24575, 1636 1 24575, 1700 1 24575, 1761 1 24575, 1825 1 24575, 1885 1 24575, 1955 1 24575, 2026 1 24575, 2096 1 24575, 2170 1 24575, 2240 1 24575, 2311 1 24575, 2381 1 24575, 2447 1 24575, 2516 1 24575, 2582 1 24575, 2646 1 24575, 2717 1 24575, 2792 1 24575, 2862 1 24575, 2926 1 24575, 2995 1 24575, 3060 1 24575, 3133 1 24575, 3202 1 24575, 3272 1 24575, 3336 1 24575, 3394 1 24575, 3453 1 24575, 3507 1 24575, 3566 1 24575, 3624 1 24575, 3688 1 24575, 3749 1 24575, 3813 1 24575, 3879 1 24575, 3954 1 24575, 4023 1 24575, 4082 1 24575, 4145 1 24575, 4203 1 24575, 4264 1 24575, 4323 1 24575, 4380 1 24575, 4433 1 24575, 4487 1 24575, 4540 1 24575, 4601 1 24575, 4654 1 24575, 4709 1 24575, 4768 1 24575, 4825 1 24575, 4884 1 24575, 4945 1 24575, 4998 1 24575, 5062 1 24575, 5121 1 24575, 5187 1 24575, 5246 1 24575, 5313 1 24575, 5383 1 24575, 5458 1 24575, 5527 1 24575, 5602 1 24575, 5672 1 24575, 5748 1 24575, 5823 1 24575, 5894 1 24575, 5964 1 24575, 6037 1 24575, 6112 1 24575, 6190 1 24575, 6270 1 24575, 6356 1 24575, 6441 1 24575, 6525 1 24575, 6600 1 24575, 6671 1 24575, 6735 1 24575, 6794 1 24575, 6853 1 24575, 6915 1 24575, 6979 1 24575, 7045 1 24575, 7099 1 24575, 7156 1 24575, 7204 1 24575, 7259 1 24575, 7302 1 24575, 7350 1 24575, 7387 1 24575, 7426 1 24575, 7464 1 24575, 7500 1 24575, 7542 1 24575, 7578 1 24575, 7615 1 24575, 7656 1 24575, 7694 1 24575, 7731 1 24575, 7761 1 24575, 7777 1 24575, 7794 1 24575, 7810 1 24575, 7826 1 24575, 7842 1 24575, 7858 1 24575, 7874 1 24575, 7890 1 24575, 7906 1 24575, 7922 1 24575, 7938 1 24575</trace>
</ink>
</file>

<file path=ppt/ink/ink5.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 1 24575, 52 1 24575, 104 1 24575, 179 1 24575, 225 1 24575, 257 1 24575, 297 1 24575, 339 1 24575, 384 1 24575, 427 1 24575, 477 1 24575, 519 1 24575, 573 1 24575, 616 1 24575, 665 1 24575, 708 1 24575, 749 1 24575, 792 1 24575, 829 1 24575, 872 1 24575, 909 1 24575, 952 1 24575, 983 1 24575, 1015 1 24575, 1047 1 24575, 1079 1 24575, 1120 1 24575, 1152 1 24575, 1193 1 24575, 1230 1 24575, 1264 1 24575, 1296 1 24575, 1326 1 24575, 1369 1 24575, 1399 1 24575, 1432 1 24575, 1462 1 24575, 1499 1 24575, 1535 1 24575, 1578 1 24575, 1617 1 24575, 1665 1 24575, 1704 1 24575, 1752 1 24575, 1791 1 24575, 1834 1 24575, 1870 1 24575, 1907 1 24575, 1945 1 24575, 1977 1 24575, 2012 1 24575, 2039 1 24575, 2069 1 24575, 2101 1 24575, 2141 1 24575, 2169 1 24575, 2201 1 24575, 2230 1 24575, 2255 1 24575, 2276 1 24575, 2294 1 24575, 2310 1 24575, 2326 1 24575, 2337 1 24575, 2347 1 24575, 2358 1 24575, 2374 1 24575, 2390 1 24575, 2406 1 24575, 2417 1 24575, 2427 1 24575, 2440 1 24575, 2461 1 24575, 2479 1 24575, 2501 1 24575, 2518 1 24575, 2534 1 24575, 2550 1 24575, 2566 1 24575, 2583 1 24575, 2599 1 24575, 2615 1 24575, 2631 1 24575, 2647 1 24575, 2663 1 24575, 2679 1 24575, 2695 1 24575, 2711 1 24575, 2727 1 24575, 2743 1 24575, 2759 1 24575, 2775 1 24575, 2791 1 24575, 2814 1 24575, 2837 1 24575, 2864 1 24575, 2884 1 24575, 2900 1 24575, 2912 1 24575, 2935 1 24575, 2951 1 24575, 2967 1 24575, 2983 1 24575, 2999 1 24575, 3015 1 24575, 3031 1 24575, 3040 1 24575, 3055 1 24575, 3064 1 24575</trace>
</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75" name=""/>
        <p:cNvGrpSpPr/>
        <p:nvPr/>
      </p:nvGrpSpPr>
      <p:grpSpPr>
        <a:xfrm>
          <a:off x="0" y="0"/>
          <a:ext cx="0" cy="0"/>
          <a:chOff x="0" y="0"/>
          <a:chExt cx="0" cy="0"/>
        </a:xfrm>
      </p:grpSpPr>
      <p:sp>
        <p:nvSpPr>
          <p:cNvPr id="104866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3" name=""/>
        <p:cNvGrpSpPr/>
        <p:nvPr/>
      </p:nvGrpSpPr>
      <p:grpSpPr>
        <a:xfrm>
          <a:off x="0" y="0"/>
          <a:ext cx="0" cy="0"/>
          <a:chOff x="0" y="0"/>
          <a:chExt cx="0" cy="0"/>
        </a:xfrm>
      </p:grpSpPr>
      <p:sp>
        <p:nvSpPr>
          <p:cNvPr id="1048581"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1048582"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p>
        </p:txBody>
      </p:sp>
      <p:sp>
        <p:nvSpPr>
          <p:cNvPr id="1048583" name="Date Placeholder 3"/>
          <p:cNvSpPr>
            <a:spLocks noGrp="1"/>
          </p:cNvSpPr>
          <p:nvPr>
            <p:ph type="dt" sz="half" idx="10"/>
          </p:nvPr>
        </p:nvSpPr>
        <p:spPr/>
        <p:txBody>
          <a:bodyPr/>
          <a:p>
            <a:fld id="{670B779E-9985-074C-8B5B-F5A92367A956}" type="datetimeFigureOut">
              <a:rPr lang="en-US" smtClean="0"/>
              <a:t>8/27/20</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69104EB6-5042-DE45-98D9-35C6452E49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8" name=""/>
        <p:cNvGrpSpPr/>
        <p:nvPr/>
      </p:nvGrpSpPr>
      <p:grpSpPr>
        <a:xfrm>
          <a:off x="0" y="0"/>
          <a:ext cx="0" cy="0"/>
          <a:chOff x="0" y="0"/>
          <a:chExt cx="0" cy="0"/>
        </a:xfrm>
      </p:grpSpPr>
      <p:sp>
        <p:nvSpPr>
          <p:cNvPr id="1048636" name="Title 1"/>
          <p:cNvSpPr>
            <a:spLocks noGrp="1"/>
          </p:cNvSpPr>
          <p:nvPr>
            <p:ph type="title"/>
          </p:nvPr>
        </p:nvSpPr>
        <p:spPr/>
        <p:txBody>
          <a:bodyPr/>
          <a:p>
            <a:r>
              <a:rPr lang="en-US"/>
              <a:t>Click to edit Master title style</a:t>
            </a:r>
          </a:p>
        </p:txBody>
      </p:sp>
      <p:sp>
        <p:nvSpPr>
          <p:cNvPr id="1048637"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8" name="Date Placeholder 3"/>
          <p:cNvSpPr>
            <a:spLocks noGrp="1"/>
          </p:cNvSpPr>
          <p:nvPr>
            <p:ph type="dt" sz="half" idx="10"/>
          </p:nvPr>
        </p:nvSpPr>
        <p:spPr/>
        <p:txBody>
          <a:bodyPr/>
          <a:p>
            <a:fld id="{670B779E-9985-074C-8B5B-F5A92367A956}" type="datetimeFigureOut">
              <a:rPr lang="en-US" smtClean="0"/>
              <a:t>8/27/20</a:t>
            </a:fld>
            <a:endParaRPr lang="en-US"/>
          </a:p>
        </p:txBody>
      </p:sp>
      <p:sp>
        <p:nvSpPr>
          <p:cNvPr id="1048639" name="Footer Placeholder 4"/>
          <p:cNvSpPr>
            <a:spLocks noGrp="1"/>
          </p:cNvSpPr>
          <p:nvPr>
            <p:ph type="ftr" sz="quarter" idx="11"/>
          </p:nvPr>
        </p:nvSpPr>
        <p:spPr/>
        <p:txBody>
          <a:bodyPr/>
          <a:p>
            <a:endParaRPr lang="en-US"/>
          </a:p>
        </p:txBody>
      </p:sp>
      <p:sp>
        <p:nvSpPr>
          <p:cNvPr id="1048640" name="Slide Number Placeholder 5"/>
          <p:cNvSpPr>
            <a:spLocks noGrp="1"/>
          </p:cNvSpPr>
          <p:nvPr>
            <p:ph type="sldNum" sz="quarter" idx="12"/>
          </p:nvPr>
        </p:nvSpPr>
        <p:spPr/>
        <p:txBody>
          <a:bodyPr/>
          <a:p>
            <a:fld id="{69104EB6-5042-DE45-98D9-35C6452E49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6" name=""/>
        <p:cNvGrpSpPr/>
        <p:nvPr/>
      </p:nvGrpSpPr>
      <p:grpSpPr>
        <a:xfrm>
          <a:off x="0" y="0"/>
          <a:ext cx="0" cy="0"/>
          <a:chOff x="0" y="0"/>
          <a:chExt cx="0" cy="0"/>
        </a:xfrm>
      </p:grpSpPr>
      <p:sp>
        <p:nvSpPr>
          <p:cNvPr id="1048625" name="Vertical Title 1"/>
          <p:cNvSpPr>
            <a:spLocks noGrp="1"/>
          </p:cNvSpPr>
          <p:nvPr>
            <p:ph type="title" orient="vert"/>
          </p:nvPr>
        </p:nvSpPr>
        <p:spPr>
          <a:xfrm>
            <a:off x="6543675" y="365125"/>
            <a:ext cx="1971675" cy="5811838"/>
          </a:xfrm>
        </p:spPr>
        <p:txBody>
          <a:bodyPr vert="eaVert"/>
          <a:p>
            <a:r>
              <a:rPr lang="en-US"/>
              <a:t>Click to edit Master title style</a:t>
            </a:r>
          </a:p>
        </p:txBody>
      </p:sp>
      <p:sp>
        <p:nvSpPr>
          <p:cNvPr id="1048626" name="Vertical Text Placeholder 2"/>
          <p:cNvSpPr>
            <a:spLocks noGrp="1"/>
          </p:cNvSpPr>
          <p:nvPr>
            <p:ph type="body" orient="vert" idx="1"/>
          </p:nvPr>
        </p:nvSpPr>
        <p:spPr>
          <a:xfrm>
            <a:off x="628650" y="365125"/>
            <a:ext cx="5800725"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7" name="Date Placeholder 3"/>
          <p:cNvSpPr>
            <a:spLocks noGrp="1"/>
          </p:cNvSpPr>
          <p:nvPr>
            <p:ph type="dt" sz="half" idx="10"/>
          </p:nvPr>
        </p:nvSpPr>
        <p:spPr/>
        <p:txBody>
          <a:bodyPr/>
          <a:p>
            <a:fld id="{670B779E-9985-074C-8B5B-F5A92367A956}" type="datetimeFigureOut">
              <a:rPr lang="en-US" smtClean="0"/>
              <a:t>8/27/20</a:t>
            </a:fld>
            <a:endParaRPr lang="en-US"/>
          </a:p>
        </p:txBody>
      </p:sp>
      <p:sp>
        <p:nvSpPr>
          <p:cNvPr id="1048628" name="Footer Placeholder 4"/>
          <p:cNvSpPr>
            <a:spLocks noGrp="1"/>
          </p:cNvSpPr>
          <p:nvPr>
            <p:ph type="ftr" sz="quarter" idx="11"/>
          </p:nvPr>
        </p:nvSpPr>
        <p:spPr/>
        <p:txBody>
          <a:bodyPr/>
          <a:p>
            <a:endParaRPr lang="en-US"/>
          </a:p>
        </p:txBody>
      </p:sp>
      <p:sp>
        <p:nvSpPr>
          <p:cNvPr id="1048629" name="Slide Number Placeholder 5"/>
          <p:cNvSpPr>
            <a:spLocks noGrp="1"/>
          </p:cNvSpPr>
          <p:nvPr>
            <p:ph type="sldNum" sz="quarter" idx="12"/>
          </p:nvPr>
        </p:nvSpPr>
        <p:spPr/>
        <p:txBody>
          <a:bodyPr/>
          <a:p>
            <a:fld id="{69104EB6-5042-DE45-98D9-35C6452E49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0" name=""/>
        <p:cNvGrpSpPr/>
        <p:nvPr/>
      </p:nvGrpSpPr>
      <p:grpSpPr>
        <a:xfrm>
          <a:off x="0" y="0"/>
          <a:ext cx="0" cy="0"/>
          <a:chOff x="0" y="0"/>
          <a:chExt cx="0" cy="0"/>
        </a:xfrm>
      </p:grpSpPr>
      <p:sp>
        <p:nvSpPr>
          <p:cNvPr id="1048587" name="Title 1"/>
          <p:cNvSpPr>
            <a:spLocks noGrp="1"/>
          </p:cNvSpPr>
          <p:nvPr>
            <p:ph type="title"/>
          </p:nvPr>
        </p:nvSpPr>
        <p:spPr/>
        <p:txBody>
          <a:bodyPr/>
          <a:p>
            <a:r>
              <a:rPr lang="en-US"/>
              <a:t>Click to edit Master title style</a:t>
            </a:r>
          </a:p>
        </p:txBody>
      </p:sp>
      <p:sp>
        <p:nvSpPr>
          <p:cNvPr id="1048588"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9" name="Date Placeholder 3"/>
          <p:cNvSpPr>
            <a:spLocks noGrp="1"/>
          </p:cNvSpPr>
          <p:nvPr>
            <p:ph type="dt" sz="half" idx="10"/>
          </p:nvPr>
        </p:nvSpPr>
        <p:spPr/>
        <p:txBody>
          <a:bodyPr/>
          <a:p>
            <a:fld id="{670B779E-9985-074C-8B5B-F5A92367A956}" type="datetimeFigureOut">
              <a:rPr lang="en-US" smtClean="0"/>
              <a:t>8/27/20</a:t>
            </a:fld>
            <a:endParaRPr lang="en-US"/>
          </a:p>
        </p:txBody>
      </p:sp>
      <p:sp>
        <p:nvSpPr>
          <p:cNvPr id="1048590" name="Footer Placeholder 4"/>
          <p:cNvSpPr>
            <a:spLocks noGrp="1"/>
          </p:cNvSpPr>
          <p:nvPr>
            <p:ph type="ftr" sz="quarter" idx="11"/>
          </p:nvPr>
        </p:nvSpPr>
        <p:spPr/>
        <p:txBody>
          <a:bodyPr/>
          <a:p>
            <a:endParaRPr lang="en-US"/>
          </a:p>
        </p:txBody>
      </p:sp>
      <p:sp>
        <p:nvSpPr>
          <p:cNvPr id="1048591" name="Slide Number Placeholder 5"/>
          <p:cNvSpPr>
            <a:spLocks noGrp="1"/>
          </p:cNvSpPr>
          <p:nvPr>
            <p:ph type="sldNum" sz="quarter" idx="12"/>
          </p:nvPr>
        </p:nvSpPr>
        <p:spPr/>
        <p:txBody>
          <a:bodyPr/>
          <a:p>
            <a:fld id="{69104EB6-5042-DE45-98D9-35C6452E49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9" name=""/>
        <p:cNvGrpSpPr/>
        <p:nvPr/>
      </p:nvGrpSpPr>
      <p:grpSpPr>
        <a:xfrm>
          <a:off x="0" y="0"/>
          <a:ext cx="0" cy="0"/>
          <a:chOff x="0" y="0"/>
          <a:chExt cx="0" cy="0"/>
        </a:xfrm>
      </p:grpSpPr>
      <p:sp>
        <p:nvSpPr>
          <p:cNvPr id="1048641"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1048642"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Click to edit Master text styles</a:t>
            </a:r>
          </a:p>
        </p:txBody>
      </p:sp>
      <p:sp>
        <p:nvSpPr>
          <p:cNvPr id="1048643" name="Date Placeholder 3"/>
          <p:cNvSpPr>
            <a:spLocks noGrp="1"/>
          </p:cNvSpPr>
          <p:nvPr>
            <p:ph type="dt" sz="half" idx="10"/>
          </p:nvPr>
        </p:nvSpPr>
        <p:spPr/>
        <p:txBody>
          <a:bodyPr/>
          <a:p>
            <a:fld id="{670B779E-9985-074C-8B5B-F5A92367A956}" type="datetimeFigureOut">
              <a:rPr lang="en-US" smtClean="0"/>
              <a:t>8/27/20</a:t>
            </a:fld>
            <a:endParaRPr lang="en-US"/>
          </a:p>
        </p:txBody>
      </p:sp>
      <p:sp>
        <p:nvSpPr>
          <p:cNvPr id="1048644" name="Footer Placeholder 4"/>
          <p:cNvSpPr>
            <a:spLocks noGrp="1"/>
          </p:cNvSpPr>
          <p:nvPr>
            <p:ph type="ftr" sz="quarter" idx="11"/>
          </p:nvPr>
        </p:nvSpPr>
        <p:spPr/>
        <p:txBody>
          <a:bodyPr/>
          <a:p>
            <a:endParaRPr lang="en-US"/>
          </a:p>
        </p:txBody>
      </p:sp>
      <p:sp>
        <p:nvSpPr>
          <p:cNvPr id="1048645" name="Slide Number Placeholder 5"/>
          <p:cNvSpPr>
            <a:spLocks noGrp="1"/>
          </p:cNvSpPr>
          <p:nvPr>
            <p:ph type="sldNum" sz="quarter" idx="12"/>
          </p:nvPr>
        </p:nvSpPr>
        <p:spPr/>
        <p:txBody>
          <a:bodyPr/>
          <a:p>
            <a:fld id="{69104EB6-5042-DE45-98D9-35C6452E49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70" name=""/>
        <p:cNvGrpSpPr/>
        <p:nvPr/>
      </p:nvGrpSpPr>
      <p:grpSpPr>
        <a:xfrm>
          <a:off x="0" y="0"/>
          <a:ext cx="0" cy="0"/>
          <a:chOff x="0" y="0"/>
          <a:chExt cx="0" cy="0"/>
        </a:xfrm>
      </p:grpSpPr>
      <p:sp>
        <p:nvSpPr>
          <p:cNvPr id="1048646" name="Title 1"/>
          <p:cNvSpPr>
            <a:spLocks noGrp="1"/>
          </p:cNvSpPr>
          <p:nvPr>
            <p:ph type="title"/>
          </p:nvPr>
        </p:nvSpPr>
        <p:spPr/>
        <p:txBody>
          <a:bodyPr/>
          <a:p>
            <a:r>
              <a:rPr lang="en-US"/>
              <a:t>Click to edit Master title style</a:t>
            </a:r>
          </a:p>
        </p:txBody>
      </p:sp>
      <p:sp>
        <p:nvSpPr>
          <p:cNvPr id="1048647" name="Content Placeholder 2"/>
          <p:cNvSpPr>
            <a:spLocks noGrp="1"/>
          </p:cNvSpPr>
          <p:nvPr>
            <p:ph sz="half" idx="1"/>
          </p:nvPr>
        </p:nvSpPr>
        <p:spPr>
          <a:xfrm>
            <a:off x="6286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8" name="Content Placeholder 3"/>
          <p:cNvSpPr>
            <a:spLocks noGrp="1"/>
          </p:cNvSpPr>
          <p:nvPr>
            <p:ph sz="half" idx="2"/>
          </p:nvPr>
        </p:nvSpPr>
        <p:spPr>
          <a:xfrm>
            <a:off x="46291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9" name="Date Placeholder 4"/>
          <p:cNvSpPr>
            <a:spLocks noGrp="1"/>
          </p:cNvSpPr>
          <p:nvPr>
            <p:ph type="dt" sz="half" idx="10"/>
          </p:nvPr>
        </p:nvSpPr>
        <p:spPr/>
        <p:txBody>
          <a:bodyPr/>
          <a:p>
            <a:fld id="{670B779E-9985-074C-8B5B-F5A92367A956}" type="datetimeFigureOut">
              <a:rPr lang="en-US" smtClean="0"/>
              <a:t>8/27/20</a:t>
            </a:fld>
            <a:endParaRPr lang="en-US"/>
          </a:p>
        </p:txBody>
      </p:sp>
      <p:sp>
        <p:nvSpPr>
          <p:cNvPr id="1048650" name="Footer Placeholder 5"/>
          <p:cNvSpPr>
            <a:spLocks noGrp="1"/>
          </p:cNvSpPr>
          <p:nvPr>
            <p:ph type="ftr" sz="quarter" idx="11"/>
          </p:nvPr>
        </p:nvSpPr>
        <p:spPr/>
        <p:txBody>
          <a:bodyPr/>
          <a:p>
            <a:endParaRPr lang="en-US"/>
          </a:p>
        </p:txBody>
      </p:sp>
      <p:sp>
        <p:nvSpPr>
          <p:cNvPr id="1048651" name="Slide Number Placeholder 6"/>
          <p:cNvSpPr>
            <a:spLocks noGrp="1"/>
          </p:cNvSpPr>
          <p:nvPr>
            <p:ph type="sldNum" sz="quarter" idx="12"/>
          </p:nvPr>
        </p:nvSpPr>
        <p:spPr/>
        <p:txBody>
          <a:bodyPr/>
          <a:p>
            <a:fld id="{69104EB6-5042-DE45-98D9-35C6452E49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71" name=""/>
        <p:cNvGrpSpPr/>
        <p:nvPr/>
      </p:nvGrpSpPr>
      <p:grpSpPr>
        <a:xfrm>
          <a:off x="0" y="0"/>
          <a:ext cx="0" cy="0"/>
          <a:chOff x="0" y="0"/>
          <a:chExt cx="0" cy="0"/>
        </a:xfrm>
      </p:grpSpPr>
      <p:sp>
        <p:nvSpPr>
          <p:cNvPr id="1048652" name="Title 1"/>
          <p:cNvSpPr>
            <a:spLocks noGrp="1"/>
          </p:cNvSpPr>
          <p:nvPr>
            <p:ph type="title"/>
          </p:nvPr>
        </p:nvSpPr>
        <p:spPr>
          <a:xfrm>
            <a:off x="629841" y="365126"/>
            <a:ext cx="7886700" cy="1325563"/>
          </a:xfrm>
        </p:spPr>
        <p:txBody>
          <a:bodyPr/>
          <a:p>
            <a:r>
              <a:rPr lang="en-US"/>
              <a:t>Click to edit Master title style</a:t>
            </a:r>
          </a:p>
        </p:txBody>
      </p:sp>
      <p:sp>
        <p:nvSpPr>
          <p:cNvPr id="1048653"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54" name="Content Placeholder 3"/>
          <p:cNvSpPr>
            <a:spLocks noGrp="1"/>
          </p:cNvSpPr>
          <p:nvPr>
            <p:ph sz="half" idx="2"/>
          </p:nvPr>
        </p:nvSpPr>
        <p:spPr>
          <a:xfrm>
            <a:off x="629842" y="2505075"/>
            <a:ext cx="3868340"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5"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56" name="Content Placeholder 5"/>
          <p:cNvSpPr>
            <a:spLocks noGrp="1"/>
          </p:cNvSpPr>
          <p:nvPr>
            <p:ph sz="quarter" idx="4"/>
          </p:nvPr>
        </p:nvSpPr>
        <p:spPr>
          <a:xfrm>
            <a:off x="4629150" y="2505075"/>
            <a:ext cx="3887391"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7" name="Date Placeholder 6"/>
          <p:cNvSpPr>
            <a:spLocks noGrp="1"/>
          </p:cNvSpPr>
          <p:nvPr>
            <p:ph type="dt" sz="half" idx="10"/>
          </p:nvPr>
        </p:nvSpPr>
        <p:spPr/>
        <p:txBody>
          <a:bodyPr/>
          <a:p>
            <a:fld id="{670B779E-9985-074C-8B5B-F5A92367A956}" type="datetimeFigureOut">
              <a:rPr lang="en-US" smtClean="0"/>
              <a:t>8/27/20</a:t>
            </a:fld>
            <a:endParaRPr lang="en-US"/>
          </a:p>
        </p:txBody>
      </p:sp>
      <p:sp>
        <p:nvSpPr>
          <p:cNvPr id="1048658" name="Footer Placeholder 7"/>
          <p:cNvSpPr>
            <a:spLocks noGrp="1"/>
          </p:cNvSpPr>
          <p:nvPr>
            <p:ph type="ftr" sz="quarter" idx="11"/>
          </p:nvPr>
        </p:nvSpPr>
        <p:spPr/>
        <p:txBody>
          <a:bodyPr/>
          <a:p>
            <a:endParaRPr lang="en-US"/>
          </a:p>
        </p:txBody>
      </p:sp>
      <p:sp>
        <p:nvSpPr>
          <p:cNvPr id="1048659" name="Slide Number Placeholder 8"/>
          <p:cNvSpPr>
            <a:spLocks noGrp="1"/>
          </p:cNvSpPr>
          <p:nvPr>
            <p:ph type="sldNum" sz="quarter" idx="12"/>
          </p:nvPr>
        </p:nvSpPr>
        <p:spPr/>
        <p:txBody>
          <a:bodyPr/>
          <a:p>
            <a:fld id="{69104EB6-5042-DE45-98D9-35C6452E49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65" name=""/>
        <p:cNvGrpSpPr/>
        <p:nvPr/>
      </p:nvGrpSpPr>
      <p:grpSpPr>
        <a:xfrm>
          <a:off x="0" y="0"/>
          <a:ext cx="0" cy="0"/>
          <a:chOff x="0" y="0"/>
          <a:chExt cx="0" cy="0"/>
        </a:xfrm>
      </p:grpSpPr>
      <p:sp>
        <p:nvSpPr>
          <p:cNvPr id="1048621" name="Title 1"/>
          <p:cNvSpPr>
            <a:spLocks noGrp="1"/>
          </p:cNvSpPr>
          <p:nvPr>
            <p:ph type="title"/>
          </p:nvPr>
        </p:nvSpPr>
        <p:spPr/>
        <p:txBody>
          <a:bodyPr/>
          <a:p>
            <a:r>
              <a:rPr lang="en-US"/>
              <a:t>Click to edit Master title style</a:t>
            </a:r>
          </a:p>
        </p:txBody>
      </p:sp>
      <p:sp>
        <p:nvSpPr>
          <p:cNvPr id="1048622" name="Date Placeholder 2"/>
          <p:cNvSpPr>
            <a:spLocks noGrp="1"/>
          </p:cNvSpPr>
          <p:nvPr>
            <p:ph type="dt" sz="half" idx="10"/>
          </p:nvPr>
        </p:nvSpPr>
        <p:spPr/>
        <p:txBody>
          <a:bodyPr/>
          <a:p>
            <a:fld id="{670B779E-9985-074C-8B5B-F5A92367A956}" type="datetimeFigureOut">
              <a:rPr lang="en-US" smtClean="0"/>
              <a:t>8/27/20</a:t>
            </a:fld>
            <a:endParaRPr lang="en-US"/>
          </a:p>
        </p:txBody>
      </p:sp>
      <p:sp>
        <p:nvSpPr>
          <p:cNvPr id="1048623" name="Footer Placeholder 3"/>
          <p:cNvSpPr>
            <a:spLocks noGrp="1"/>
          </p:cNvSpPr>
          <p:nvPr>
            <p:ph type="ftr" sz="quarter" idx="11"/>
          </p:nvPr>
        </p:nvSpPr>
        <p:spPr/>
        <p:txBody>
          <a:bodyPr/>
          <a:p>
            <a:endParaRPr lang="en-US"/>
          </a:p>
        </p:txBody>
      </p:sp>
      <p:sp>
        <p:nvSpPr>
          <p:cNvPr id="1048624" name="Slide Number Placeholder 4"/>
          <p:cNvSpPr>
            <a:spLocks noGrp="1"/>
          </p:cNvSpPr>
          <p:nvPr>
            <p:ph type="sldNum" sz="quarter" idx="12"/>
          </p:nvPr>
        </p:nvSpPr>
        <p:spPr/>
        <p:txBody>
          <a:bodyPr/>
          <a:p>
            <a:fld id="{69104EB6-5042-DE45-98D9-35C6452E49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72" name=""/>
        <p:cNvGrpSpPr/>
        <p:nvPr/>
      </p:nvGrpSpPr>
      <p:grpSpPr>
        <a:xfrm>
          <a:off x="0" y="0"/>
          <a:ext cx="0" cy="0"/>
          <a:chOff x="0" y="0"/>
          <a:chExt cx="0" cy="0"/>
        </a:xfrm>
      </p:grpSpPr>
      <p:sp>
        <p:nvSpPr>
          <p:cNvPr id="1048660" name="Date Placeholder 1"/>
          <p:cNvSpPr>
            <a:spLocks noGrp="1"/>
          </p:cNvSpPr>
          <p:nvPr>
            <p:ph type="dt" sz="half" idx="10"/>
          </p:nvPr>
        </p:nvSpPr>
        <p:spPr/>
        <p:txBody>
          <a:bodyPr/>
          <a:p>
            <a:fld id="{670B779E-9985-074C-8B5B-F5A92367A956}" type="datetimeFigureOut">
              <a:rPr lang="en-US" smtClean="0"/>
              <a:t>8/27/20</a:t>
            </a:fld>
            <a:endParaRPr lang="en-US"/>
          </a:p>
        </p:txBody>
      </p:sp>
      <p:sp>
        <p:nvSpPr>
          <p:cNvPr id="1048661" name="Footer Placeholder 2"/>
          <p:cNvSpPr>
            <a:spLocks noGrp="1"/>
          </p:cNvSpPr>
          <p:nvPr>
            <p:ph type="ftr" sz="quarter" idx="11"/>
          </p:nvPr>
        </p:nvSpPr>
        <p:spPr/>
        <p:txBody>
          <a:bodyPr/>
          <a:p>
            <a:endParaRPr lang="en-US"/>
          </a:p>
        </p:txBody>
      </p:sp>
      <p:sp>
        <p:nvSpPr>
          <p:cNvPr id="1048662" name="Slide Number Placeholder 3"/>
          <p:cNvSpPr>
            <a:spLocks noGrp="1"/>
          </p:cNvSpPr>
          <p:nvPr>
            <p:ph type="sldNum" sz="quarter" idx="12"/>
          </p:nvPr>
        </p:nvSpPr>
        <p:spPr/>
        <p:txBody>
          <a:bodyPr/>
          <a:p>
            <a:fld id="{69104EB6-5042-DE45-98D9-35C6452E49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73" name=""/>
        <p:cNvGrpSpPr/>
        <p:nvPr/>
      </p:nvGrpSpPr>
      <p:grpSpPr>
        <a:xfrm>
          <a:off x="0" y="0"/>
          <a:ext cx="0" cy="0"/>
          <a:chOff x="0" y="0"/>
          <a:chExt cx="0" cy="0"/>
        </a:xfrm>
      </p:grpSpPr>
      <p:sp>
        <p:nvSpPr>
          <p:cNvPr id="1048663"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64"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5"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66" name="Date Placeholder 4"/>
          <p:cNvSpPr>
            <a:spLocks noGrp="1"/>
          </p:cNvSpPr>
          <p:nvPr>
            <p:ph type="dt" sz="half" idx="10"/>
          </p:nvPr>
        </p:nvSpPr>
        <p:spPr/>
        <p:txBody>
          <a:bodyPr/>
          <a:p>
            <a:fld id="{670B779E-9985-074C-8B5B-F5A92367A956}" type="datetimeFigureOut">
              <a:rPr lang="en-US" smtClean="0"/>
              <a:t>8/27/20</a:t>
            </a:fld>
            <a:endParaRPr lang="en-US"/>
          </a:p>
        </p:txBody>
      </p:sp>
      <p:sp>
        <p:nvSpPr>
          <p:cNvPr id="1048667" name="Footer Placeholder 5"/>
          <p:cNvSpPr>
            <a:spLocks noGrp="1"/>
          </p:cNvSpPr>
          <p:nvPr>
            <p:ph type="ftr" sz="quarter" idx="11"/>
          </p:nvPr>
        </p:nvSpPr>
        <p:spPr/>
        <p:txBody>
          <a:bodyPr/>
          <a:p>
            <a:endParaRPr lang="en-US"/>
          </a:p>
        </p:txBody>
      </p:sp>
      <p:sp>
        <p:nvSpPr>
          <p:cNvPr id="1048668" name="Slide Number Placeholder 6"/>
          <p:cNvSpPr>
            <a:spLocks noGrp="1"/>
          </p:cNvSpPr>
          <p:nvPr>
            <p:ph type="sldNum" sz="quarter" idx="12"/>
          </p:nvPr>
        </p:nvSpPr>
        <p:spPr/>
        <p:txBody>
          <a:bodyPr/>
          <a:p>
            <a:fld id="{69104EB6-5042-DE45-98D9-35C6452E49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67" name=""/>
        <p:cNvGrpSpPr/>
        <p:nvPr/>
      </p:nvGrpSpPr>
      <p:grpSpPr>
        <a:xfrm>
          <a:off x="0" y="0"/>
          <a:ext cx="0" cy="0"/>
          <a:chOff x="0" y="0"/>
          <a:chExt cx="0" cy="0"/>
        </a:xfrm>
      </p:grpSpPr>
      <p:sp>
        <p:nvSpPr>
          <p:cNvPr id="1048630"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31"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lang="en-US"/>
          </a:p>
        </p:txBody>
      </p:sp>
      <p:sp>
        <p:nvSpPr>
          <p:cNvPr id="1048632"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33" name="Date Placeholder 4"/>
          <p:cNvSpPr>
            <a:spLocks noGrp="1"/>
          </p:cNvSpPr>
          <p:nvPr>
            <p:ph type="dt" sz="half" idx="10"/>
          </p:nvPr>
        </p:nvSpPr>
        <p:spPr/>
        <p:txBody>
          <a:bodyPr/>
          <a:p>
            <a:fld id="{670B779E-9985-074C-8B5B-F5A92367A956}" type="datetimeFigureOut">
              <a:rPr lang="en-US" smtClean="0"/>
              <a:t>8/27/20</a:t>
            </a:fld>
            <a:endParaRPr lang="en-US"/>
          </a:p>
        </p:txBody>
      </p:sp>
      <p:sp>
        <p:nvSpPr>
          <p:cNvPr id="1048634" name="Footer Placeholder 5"/>
          <p:cNvSpPr>
            <a:spLocks noGrp="1"/>
          </p:cNvSpPr>
          <p:nvPr>
            <p:ph type="ftr" sz="quarter" idx="11"/>
          </p:nvPr>
        </p:nvSpPr>
        <p:spPr/>
        <p:txBody>
          <a:bodyPr/>
          <a:p>
            <a:endParaRPr lang="en-US"/>
          </a:p>
        </p:txBody>
      </p:sp>
      <p:sp>
        <p:nvSpPr>
          <p:cNvPr id="1048635" name="Slide Number Placeholder 6"/>
          <p:cNvSpPr>
            <a:spLocks noGrp="1"/>
          </p:cNvSpPr>
          <p:nvPr>
            <p:ph type="sldNum" sz="quarter" idx="12"/>
          </p:nvPr>
        </p:nvSpPr>
        <p:spPr/>
        <p:txBody>
          <a:bodyPr/>
          <a:p>
            <a:fld id="{69104EB6-5042-DE45-98D9-35C6452E49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670B779E-9985-074C-8B5B-F5A92367A956}" type="datetimeFigureOut">
              <a:rPr lang="en-US" smtClean="0"/>
              <a:t>8/27/20</a:t>
            </a:fld>
            <a:endParaRPr lang="en-US"/>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69104EB6-5042-DE45-98D9-35C6452E49A6}"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customXml" Target="../ink/ink1.xml"/><Relationship Id="rId3" Type="http://schemas.openxmlformats.org/officeDocument/2006/relationships/image" Target="../media/image4.png"/><Relationship Id="rId4" Type="http://schemas.openxmlformats.org/officeDocument/2006/relationships/customXml" Target="../ink/ink2.xml"/><Relationship Id="rId5" Type="http://schemas.openxmlformats.org/officeDocument/2006/relationships/image" Target="../media/image5.png"/><Relationship Id="rId6" Type="http://schemas.openxmlformats.org/officeDocument/2006/relationships/customXml" Target="../ink/ink3.xml"/><Relationship Id="rId7" Type="http://schemas.openxmlformats.org/officeDocument/2006/relationships/image" Target="../media/image6.png"/><Relationship Id="rId8" Type="http://schemas.openxmlformats.org/officeDocument/2006/relationships/customXml" Target="../ink/ink4.xml"/><Relationship Id="rId9" Type="http://schemas.openxmlformats.org/officeDocument/2006/relationships/image" Target="../media/image7.png"/><Relationship Id="rId10" Type="http://schemas.openxmlformats.org/officeDocument/2006/relationships/customXml" Target="../ink/ink5.xml"/><Relationship Id="rId11" Type="http://schemas.openxmlformats.org/officeDocument/2006/relationships/image" Target="../media/image8.png"/><Relationship Id="rId1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24" name=""/>
        <p:cNvGrpSpPr/>
        <p:nvPr/>
      </p:nvGrpSpPr>
      <p:grpSpPr>
        <a:xfrm>
          <a:off x="0" y="0"/>
          <a:ext cx="0" cy="0"/>
          <a:chOff x="0" y="0"/>
          <a:chExt cx="0" cy="0"/>
        </a:xfrm>
      </p:grpSpPr>
      <p:sp>
        <p:nvSpPr>
          <p:cNvPr id="1048586" name="Subtitle 2"/>
          <p:cNvSpPr>
            <a:spLocks noGrp="1"/>
          </p:cNvSpPr>
          <p:nvPr>
            <p:ph type="subTitle" idx="1"/>
          </p:nvPr>
        </p:nvSpPr>
        <p:spPr>
          <a:xfrm>
            <a:off x="271318" y="519546"/>
            <a:ext cx="8601363" cy="5818908"/>
          </a:xfrm>
        </p:spPr>
        <p:txBody>
          <a:bodyPr>
            <a:normAutofit fontScale="94444" lnSpcReduction="10000"/>
          </a:bodyPr>
          <a:p>
            <a:r>
              <a:rPr dirty="0" sz="5200" lang="en-US">
                <a:solidFill>
                  <a:srgbClr val="002060"/>
                </a:solidFill>
                <a:latin typeface="Algerian" pitchFamily="82" charset="77"/>
              </a:rPr>
              <a:t>Evaluation </a:t>
            </a:r>
          </a:p>
          <a:p>
            <a:r>
              <a:rPr dirty="0" sz="5200" lang="en-US">
                <a:solidFill>
                  <a:srgbClr val="002060"/>
                </a:solidFill>
                <a:latin typeface="Algerian" pitchFamily="82" charset="77"/>
              </a:rPr>
              <a:t>and </a:t>
            </a:r>
          </a:p>
          <a:p>
            <a:r>
              <a:rPr dirty="0" sz="5200" lang="en-US">
                <a:solidFill>
                  <a:srgbClr val="002060"/>
                </a:solidFill>
                <a:latin typeface="Algerian" pitchFamily="82" charset="77"/>
              </a:rPr>
              <a:t>Treatment </a:t>
            </a:r>
          </a:p>
          <a:p>
            <a:r>
              <a:rPr dirty="0" sz="5200" lang="en-US">
                <a:solidFill>
                  <a:srgbClr val="002060"/>
                </a:solidFill>
                <a:latin typeface="Algerian" pitchFamily="82" charset="77"/>
              </a:rPr>
              <a:t>of </a:t>
            </a:r>
          </a:p>
          <a:p>
            <a:r>
              <a:rPr dirty="0" sz="5200" lang="en-US">
                <a:solidFill>
                  <a:srgbClr val="002060"/>
                </a:solidFill>
                <a:latin typeface="Algerian" pitchFamily="82" charset="77"/>
              </a:rPr>
              <a:t>Fungal &amp; Tubercular Infections </a:t>
            </a:r>
          </a:p>
          <a:p>
            <a:r>
              <a:rPr dirty="0" sz="5200" lang="en-US">
                <a:solidFill>
                  <a:srgbClr val="002060"/>
                </a:solidFill>
                <a:latin typeface="Algerian" pitchFamily="82" charset="77"/>
              </a:rPr>
              <a:t>of the Spine</a:t>
            </a:r>
          </a:p>
          <a:p>
            <a:r>
              <a:rPr b="1" dirty="0" lang="en-US" err="1"/>
              <a:t>Youmans</a:t>
            </a:r>
            <a:r>
              <a:rPr b="1" dirty="0" lang="en-US"/>
              <a:t> chap. 291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9" name=""/>
        <p:cNvGrpSpPr/>
        <p:nvPr/>
      </p:nvGrpSpPr>
      <p:grpSpPr>
        <a:xfrm>
          <a:off x="0" y="0"/>
          <a:ext cx="0" cy="0"/>
          <a:chOff x="0" y="0"/>
          <a:chExt cx="0" cy="0"/>
        </a:xfrm>
      </p:grpSpPr>
      <p:sp>
        <p:nvSpPr>
          <p:cNvPr id="1048601" name="Content Placeholder 2"/>
          <p:cNvSpPr>
            <a:spLocks noGrp="1"/>
          </p:cNvSpPr>
          <p:nvPr>
            <p:ph idx="1"/>
          </p:nvPr>
        </p:nvSpPr>
        <p:spPr>
          <a:xfrm>
            <a:off x="86012" y="82260"/>
            <a:ext cx="8977169" cy="6683375"/>
          </a:xfrm>
        </p:spPr>
        <p:txBody>
          <a:bodyPr>
            <a:normAutofit/>
          </a:bodyPr>
          <a:p>
            <a:pPr>
              <a:buFont typeface="Wingdings" pitchFamily="2" charset="2"/>
              <a:buChar char="v"/>
            </a:pPr>
            <a:r>
              <a:rPr b="1" dirty="0" sz="2400" lang="en-US" u="sng">
                <a:solidFill>
                  <a:srgbClr val="002060"/>
                </a:solidFill>
              </a:rPr>
              <a:t>Spinal Deformity</a:t>
            </a:r>
          </a:p>
          <a:p>
            <a:r>
              <a:rPr b="1" dirty="0" sz="2000" lang="en-US">
                <a:solidFill>
                  <a:srgbClr val="7030A0"/>
                </a:solidFill>
              </a:rPr>
              <a:t>In  children</a:t>
            </a:r>
            <a:r>
              <a:rPr dirty="0" sz="2000" lang="en-US"/>
              <a:t>, The  infection preferentially  </a:t>
            </a:r>
            <a:r>
              <a:rPr dirty="0" sz="2000" lang="en-US" u="sng">
                <a:solidFill>
                  <a:srgbClr val="C00000"/>
                </a:solidFill>
              </a:rPr>
              <a:t>affects  the  anterior  column  of  the  spine</a:t>
            </a:r>
            <a:r>
              <a:rPr dirty="0" sz="2000" lang="en-US"/>
              <a:t>  in  90%  of patients.  As  the  infection  progresses,  there  is  destruction  of  the vertebral  body.  </a:t>
            </a:r>
          </a:p>
          <a:p>
            <a:r>
              <a:rPr dirty="0" sz="2000" lang="en-US"/>
              <a:t>The  healthy superior  vertebra  rotates  and  descends  so  that  its  anterior  surface contacts  with  the  superior  surface  of  the  inferior  healthy  vertebra. This  leads  to  kyphotic  deformity,  which  can  gradually  increase with  time.  </a:t>
            </a:r>
          </a:p>
          <a:p>
            <a:r>
              <a:rPr b="1" dirty="0" sz="2000" lang="en-US" u="sng"/>
              <a:t>The  deformity  produced  is  varyingly  described  as  </a:t>
            </a:r>
          </a:p>
          <a:p>
            <a:pPr lvl="1">
              <a:buFont typeface="Wingdings" pitchFamily="2" charset="2"/>
              <a:buChar char="Ø"/>
            </a:pPr>
            <a:r>
              <a:rPr dirty="0" sz="2000" lang="en-US"/>
              <a:t>“knuckle  deformity,”  when  one  vertebral  segment  collapses.</a:t>
            </a:r>
          </a:p>
          <a:p>
            <a:pPr lvl="1">
              <a:buFont typeface="Wingdings" pitchFamily="2" charset="2"/>
              <a:buChar char="Ø"/>
            </a:pPr>
            <a:r>
              <a:rPr dirty="0" sz="2000" lang="en-US"/>
              <a:t>“</a:t>
            </a:r>
            <a:r>
              <a:rPr dirty="0" sz="2000" lang="en-US" err="1"/>
              <a:t>Gibbus</a:t>
            </a:r>
            <a:r>
              <a:rPr dirty="0" sz="2000" lang="en-US"/>
              <a:t>  deformity,”  when  two  or  three  segments  collapse.</a:t>
            </a:r>
          </a:p>
          <a:p>
            <a:pPr lvl="1">
              <a:buFont typeface="Wingdings" pitchFamily="2" charset="2"/>
              <a:buChar char="Ø"/>
            </a:pPr>
            <a:r>
              <a:rPr dirty="0" sz="2000" lang="en-US"/>
              <a:t>“Angular  kyphosis,”  when  more  than  three  segments  of  collapse.</a:t>
            </a:r>
            <a:endParaRPr dirty="0" sz="2000" lang="ar-SA"/>
          </a:p>
          <a:p>
            <a:endParaRPr dirty="0" sz="2000" lang="en-US"/>
          </a:p>
          <a:p>
            <a:r>
              <a:rPr b="1" dirty="0" sz="2000" lang="en-US"/>
              <a:t>The  progression  of  deformity  in spinal  TB  has  two  distinct  phases:  </a:t>
            </a:r>
          </a:p>
          <a:p>
            <a:pPr lvl="1"/>
            <a:r>
              <a:rPr b="1" dirty="0" sz="2000" lang="en-US">
                <a:solidFill>
                  <a:srgbClr val="C00000"/>
                </a:solidFill>
              </a:rPr>
              <a:t>Phase  I</a:t>
            </a:r>
            <a:r>
              <a:rPr dirty="0" sz="2000" lang="en-US"/>
              <a:t>  includes  the changes  during  the  active  stage  of  the  disease.</a:t>
            </a:r>
          </a:p>
          <a:p>
            <a:pPr lvl="1"/>
            <a:r>
              <a:rPr b="1" dirty="0" sz="2000" lang="en-US">
                <a:solidFill>
                  <a:srgbClr val="C00000"/>
                </a:solidFill>
              </a:rPr>
              <a:t>Phase  II</a:t>
            </a:r>
            <a:r>
              <a:rPr dirty="0" sz="2000" lang="en-US"/>
              <a:t> includes  deformity  progression  that  occurs  after  successful  treatment  of  the  acute  phase  of  the  disease. </a:t>
            </a:r>
          </a:p>
          <a:p>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0" name=""/>
        <p:cNvGrpSpPr/>
        <p:nvPr/>
      </p:nvGrpSpPr>
      <p:grpSpPr>
        <a:xfrm>
          <a:off x="0" y="0"/>
          <a:ext cx="0" cy="0"/>
          <a:chOff x="0" y="0"/>
          <a:chExt cx="0" cy="0"/>
        </a:xfrm>
      </p:grpSpPr>
      <p:sp>
        <p:nvSpPr>
          <p:cNvPr id="1048602" name="Content Placeholder 2"/>
          <p:cNvSpPr>
            <a:spLocks noGrp="1"/>
          </p:cNvSpPr>
          <p:nvPr>
            <p:ph idx="1"/>
          </p:nvPr>
        </p:nvSpPr>
        <p:spPr>
          <a:xfrm>
            <a:off x="86012" y="93806"/>
            <a:ext cx="8977169" cy="6683375"/>
          </a:xfrm>
        </p:spPr>
        <p:txBody>
          <a:bodyPr>
            <a:normAutofit/>
          </a:bodyPr>
          <a:p>
            <a:pPr>
              <a:buFont typeface="Wingdings" pitchFamily="2" charset="2"/>
              <a:buChar char="v"/>
            </a:pPr>
            <a:r>
              <a:rPr b="1" dirty="0" sz="2400" lang="en-US" u="sng">
                <a:solidFill>
                  <a:srgbClr val="002060"/>
                </a:solidFill>
              </a:rPr>
              <a:t>Neurological  Deficit</a:t>
            </a:r>
          </a:p>
          <a:p>
            <a:r>
              <a:rPr dirty="0" sz="2000" lang="en-US"/>
              <a:t>The neurological  deficits  can  </a:t>
            </a:r>
            <a:r>
              <a:rPr b="1" dirty="0" sz="2000" lang="en-US"/>
              <a:t>range  from  </a:t>
            </a:r>
            <a:r>
              <a:rPr dirty="0" sz="2000" lang="en-US" u="sng">
                <a:solidFill>
                  <a:srgbClr val="7030A0"/>
                </a:solidFill>
              </a:rPr>
              <a:t>subtle  gait  disturbances  to complete  paraplegia  with  sphincter  involvement</a:t>
            </a:r>
            <a:r>
              <a:rPr dirty="0" sz="2000" lang="en-US"/>
              <a:t>.  </a:t>
            </a:r>
          </a:p>
          <a:p>
            <a:r>
              <a:rPr dirty="0" sz="2000" lang="en-US"/>
              <a:t>The  neurological  deficits  occurring  in  spinal  TB  have  traditionally  been  classified  as  </a:t>
            </a:r>
          </a:p>
          <a:p>
            <a:pPr lvl="1">
              <a:buFont typeface="Wingdings" pitchFamily="2" charset="2"/>
              <a:buChar char="ü"/>
            </a:pPr>
            <a:r>
              <a:rPr dirty="0" sz="2000" lang="en-US"/>
              <a:t>“</a:t>
            </a:r>
            <a:r>
              <a:rPr b="1" dirty="0" sz="2000" lang="en-US">
                <a:solidFill>
                  <a:srgbClr val="C00000"/>
                </a:solidFill>
              </a:rPr>
              <a:t>early  onset</a:t>
            </a:r>
            <a:r>
              <a:rPr dirty="0" sz="2000" lang="en-US"/>
              <a:t>”  (occurring  during  the  active  phase  of  the disease,  typically  during  first  2  years).</a:t>
            </a:r>
          </a:p>
          <a:p>
            <a:pPr lvl="1">
              <a:buFont typeface="Wingdings" pitchFamily="2" charset="2"/>
              <a:buChar char="ü"/>
            </a:pPr>
            <a:r>
              <a:rPr dirty="0" sz="2000" lang="en-US"/>
              <a:t>“</a:t>
            </a:r>
            <a:r>
              <a:rPr b="1" dirty="0" sz="2000" lang="en-US">
                <a:solidFill>
                  <a:srgbClr val="C00000"/>
                </a:solidFill>
              </a:rPr>
              <a:t>late  onset</a:t>
            </a:r>
            <a:r>
              <a:rPr dirty="0" sz="2000" lang="en-US"/>
              <a:t>”  (occurring many  years  later  and  after  successful  treatment  of  the  acute  phase of  the  disease).</a:t>
            </a:r>
          </a:p>
          <a:p>
            <a:pPr lvl="1">
              <a:buFont typeface="Wingdings" pitchFamily="2" charset="2"/>
              <a:buChar char="ü"/>
            </a:pPr>
            <a:endParaRPr dirty="0" sz="2000" lang="en-US"/>
          </a:p>
          <a:p>
            <a:pPr>
              <a:buFont typeface="Wingdings" pitchFamily="2" charset="2"/>
              <a:buChar char="Ø"/>
            </a:pPr>
            <a:r>
              <a:rPr b="1" dirty="0" sz="2000" lang="en-US">
                <a:solidFill>
                  <a:srgbClr val="0070C0"/>
                </a:solidFill>
              </a:rPr>
              <a:t>In  the  active  disease  phase,  neurological  deficits  are  thought to  be  produced  by  </a:t>
            </a:r>
          </a:p>
          <a:p>
            <a:pPr indent="-342900" lvl="1" marL="800100">
              <a:buFont typeface="+mj-lt"/>
              <a:buAutoNum type="arabicParenR"/>
            </a:pPr>
            <a:r>
              <a:rPr dirty="0" sz="2000" lang="en-US"/>
              <a:t>Extrinsic  compression  of  the  spinal  cord  or nerve  roots  by  the  abscess  or  granulation  tissue,  bony  compression,  or  dislocation  of  the  vertebrae.</a:t>
            </a:r>
          </a:p>
          <a:p>
            <a:pPr indent="-342900" lvl="1" marL="800100">
              <a:buFont typeface="+mj-lt"/>
              <a:buAutoNum type="arabicParenR"/>
            </a:pPr>
            <a:r>
              <a:rPr dirty="0" sz="2000" lang="en-US"/>
              <a:t>Intrinsic  infection  of  the  spinal  cord  from meningeal  infection,  </a:t>
            </a:r>
            <a:r>
              <a:rPr dirty="0" sz="2000" lang="en-US" err="1"/>
              <a:t>intramedullary</a:t>
            </a:r>
            <a:r>
              <a:rPr dirty="0" sz="2000" lang="en-US"/>
              <a:t>  infection,  inflammatory edema.</a:t>
            </a:r>
          </a:p>
          <a:p>
            <a:pPr indent="-342900" lvl="1" marL="800100">
              <a:buFont typeface="+mj-lt"/>
              <a:buAutoNum type="arabicParenR"/>
            </a:pPr>
            <a:r>
              <a:rPr dirty="0" sz="2000" lang="en-US"/>
              <a:t>Spinal  cord  infarction  due  to  endarteritis  or  infective thrombosis  in  the  spinal  vessels.</a:t>
            </a:r>
          </a:p>
          <a:p>
            <a:endParaRPr dirty="0" sz="220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1" name=""/>
        <p:cNvGrpSpPr/>
        <p:nvPr/>
      </p:nvGrpSpPr>
      <p:grpSpPr>
        <a:xfrm>
          <a:off x="0" y="0"/>
          <a:ext cx="0" cy="0"/>
          <a:chOff x="0" y="0"/>
          <a:chExt cx="0" cy="0"/>
        </a:xfrm>
      </p:grpSpPr>
      <p:sp>
        <p:nvSpPr>
          <p:cNvPr id="1048603" name="Content Placeholder 2"/>
          <p:cNvSpPr>
            <a:spLocks noGrp="1"/>
          </p:cNvSpPr>
          <p:nvPr>
            <p:ph idx="1"/>
          </p:nvPr>
        </p:nvSpPr>
        <p:spPr>
          <a:xfrm>
            <a:off x="80818" y="80818"/>
            <a:ext cx="8982364" cy="6684818"/>
          </a:xfrm>
        </p:spPr>
        <p:txBody>
          <a:bodyPr>
            <a:normAutofit/>
          </a:bodyPr>
          <a:p>
            <a:r>
              <a:rPr dirty="0" sz="2000" lang="en-US"/>
              <a:t>Late-onset  neurological  deficits  are  likely  caused  by  repetitive  trauma  from  bony  compression, constrictive  scarring  of the  dura;  or  disease  reactivation.  </a:t>
            </a:r>
          </a:p>
          <a:p>
            <a:r>
              <a:rPr dirty="0" sz="2000" lang="en-US"/>
              <a:t>The  late  onset of  neurological  deficits  was  attributed  to  cord  compression,  pure cord  distraction,  stenosis,  and  instability  above  or  below  the  level of  the  angular  kyphosis.</a:t>
            </a:r>
          </a:p>
          <a:p>
            <a:pPr>
              <a:buFont typeface="Wingdings" pitchFamily="2" charset="2"/>
              <a:buChar char="v"/>
            </a:pPr>
            <a:r>
              <a:rPr b="1" dirty="0" sz="2000" lang="en-US" u="sng"/>
              <a:t>Stages of Neurological </a:t>
            </a:r>
            <a:r>
              <a:rPr b="1" dirty="0" sz="2000" lang="en-US" err="1" u="sng"/>
              <a:t>defecit</a:t>
            </a:r>
            <a:endParaRPr b="1" dirty="0" sz="2000" lang="en-US" u="sng"/>
          </a:p>
          <a:p>
            <a:pPr indent="-457200" marL="457200">
              <a:buFont typeface="+mj-lt"/>
              <a:buAutoNum type="arabicParenR"/>
            </a:pPr>
            <a:r>
              <a:rPr dirty="0" sz="2000" lang="en-US"/>
              <a:t>The  infective  focus  begins  in  the  vertebral  body  anterior  to the  spinal  cord.  </a:t>
            </a:r>
          </a:p>
          <a:p>
            <a:pPr indent="0" lvl="1" marL="457200">
              <a:buNone/>
            </a:pPr>
            <a:r>
              <a:rPr dirty="0" sz="2000" lang="en-US"/>
              <a:t>As  the  abscess  enlarges,  it  produces  compression of  the  anterior  aspect  of  the  spinal  cord (This  can  present  as increasing  spasticity  in  an  otherwise  asymptomatic  patient).</a:t>
            </a:r>
          </a:p>
          <a:p>
            <a:pPr indent="-457200" marL="457200">
              <a:buFont typeface="+mj-lt"/>
              <a:buAutoNum type="arabicParenR"/>
            </a:pPr>
            <a:r>
              <a:rPr dirty="0" sz="2000" lang="en-US"/>
              <a:t>As compression  progresses,  weakness  may  develop.  </a:t>
            </a:r>
          </a:p>
          <a:p>
            <a:pPr indent="0" lvl="1" marL="457200">
              <a:buNone/>
            </a:pPr>
            <a:r>
              <a:rPr dirty="0" sz="2000" lang="en-US"/>
              <a:t>Significant  anterior  column  compression  will  also  affect  the  lateral  columns  of the  spinal  cord  and  later  produce  sensory  deficits.  </a:t>
            </a:r>
          </a:p>
          <a:p>
            <a:pPr indent="-457200" marL="457200">
              <a:buFont typeface="+mj-lt"/>
              <a:buAutoNum type="arabicParenR"/>
            </a:pPr>
            <a:r>
              <a:rPr dirty="0" sz="2000" lang="en-US"/>
              <a:t>With  further increase  in  compression,  the  posterior  columns  are  also  affected, leading  to  complete  loss  of  sensation  and  sphincter  disturbance. </a:t>
            </a:r>
          </a:p>
          <a:p>
            <a:pPr indent="-457200" marL="457200">
              <a:buFont typeface="+mj-lt"/>
              <a:buAutoNum type="arabicParenR"/>
            </a:pPr>
            <a:r>
              <a:rPr dirty="0" sz="2000" lang="en-US"/>
              <a:t>In  longstanding  compression,  the  spasticity  is  often  replaced  by flaccidity  with  flexor  spasms.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2" name=""/>
        <p:cNvGrpSpPr/>
        <p:nvPr/>
      </p:nvGrpSpPr>
      <p:grpSpPr>
        <a:xfrm>
          <a:off x="0" y="0"/>
          <a:ext cx="0" cy="0"/>
          <a:chOff x="0" y="0"/>
          <a:chExt cx="0" cy="0"/>
        </a:xfrm>
      </p:grpSpPr>
      <p:pic>
        <p:nvPicPr>
          <p:cNvPr id="2097154" name="Picture 4"/>
          <p:cNvPicPr>
            <a:picLocks noChangeAspect="1" noGrp="1"/>
          </p:cNvPicPr>
          <p:nvPr>
            <p:ph idx="1"/>
          </p:nvPr>
        </p:nvPicPr>
        <p:blipFill>
          <a:blip xmlns:r="http://schemas.openxmlformats.org/officeDocument/2006/relationships" r:embed="rId1"/>
          <a:stretch>
            <a:fillRect/>
          </a:stretch>
        </p:blipFill>
        <p:spPr>
          <a:xfrm>
            <a:off x="0" y="1404212"/>
            <a:ext cx="9144000" cy="4049576"/>
          </a:xfrm>
          <a:prstGeom prst="rect"/>
          <a:ln w="38100" cap="sq">
            <a:solidFill>
              <a:srgbClr val="000000"/>
            </a:solidFill>
            <a:prstDash val="solid"/>
            <a:miter lim="800000"/>
          </a:ln>
          <a:effectLst>
            <a:outerShdw algn="tl" blurRad="50800" dir="2700000" dist="38100" rotWithShape="0">
              <a:srgbClr val="000000">
                <a:alpha val="43000"/>
              </a:srgbClr>
            </a:outerShdw>
          </a:effectLst>
        </p:spPr>
      </p:pic>
      <mc:AlternateContent xmlns:mc="http://schemas.openxmlformats.org/markup-compatibility/2006">
        <mc:Choice xmlns:p14="http://schemas.microsoft.com/office/powerpoint/2010/main" Requires="p14">
          <p:contentPart p14:bwMode="auto" r:id="rId2">
            <p14:nvContentPartPr>
              <p14:cNvPr id="2097155" name="Ink 1"/>
              <p14:cNvContentPartPr/>
              <p14:nvPr/>
            </p14:nvContentPartPr>
            <p14:xfrm>
              <a:off x="4496742" y="3689927"/>
              <a:ext cx="4462560" cy="360"/>
            </p14:xfrm>
          </p:contentPart>
        </mc:Choice>
        <mc:Fallback>
          <p:pic>
            <p:nvPicPr>
              <p:cNvPr id="2097155" name="Ink 1"/>
              <p:cNvPicPr>
                <a:picLocks/>
              </p:cNvPicPr>
              <p:nvPr/>
            </p:nvPicPr>
            <p:blipFill>
              <a:blip xmlns:r="http://schemas.openxmlformats.org/officeDocument/2006/relationships" r:embed="rId3"/>
              <a:stretch>
                <a:fillRect/>
              </a:stretch>
            </p:blipFill>
            <p:spPr>
              <a:xfrm>
                <a:off x="4496742" y="3689927"/>
                <a:ext cx="4462560" cy="360"/>
              </a:xfrm>
              <a:prstGeom prst="rect"/>
            </p:spPr>
          </p:pic>
        </mc:Fallback>
      </mc:AlternateContent>
      <mc:AlternateContent xmlns:mc="http://schemas.openxmlformats.org/markup-compatibility/2006">
        <mc:Choice xmlns:p14="http://schemas.microsoft.com/office/powerpoint/2010/main" Requires="p14">
          <p:contentPart p14:bwMode="auto" r:id="rId4">
            <p14:nvContentPartPr>
              <p14:cNvPr id="2097156" name="Ink 2"/>
              <p14:cNvContentPartPr/>
              <p14:nvPr/>
            </p14:nvContentPartPr>
            <p14:xfrm>
              <a:off x="6234462" y="4018967"/>
              <a:ext cx="2124720" cy="360"/>
            </p14:xfrm>
          </p:contentPart>
        </mc:Choice>
        <mc:Fallback>
          <p:pic>
            <p:nvPicPr>
              <p:cNvPr id="2097156" name="Ink 2"/>
              <p:cNvPicPr>
                <a:picLocks/>
              </p:cNvPicPr>
              <p:nvPr/>
            </p:nvPicPr>
            <p:blipFill>
              <a:blip xmlns:r="http://schemas.openxmlformats.org/officeDocument/2006/relationships" r:embed="rId5"/>
              <a:stretch>
                <a:fillRect/>
              </a:stretch>
            </p:blipFill>
            <p:spPr>
              <a:xfrm>
                <a:off x="6234462" y="4018967"/>
                <a:ext cx="2124720" cy="360"/>
              </a:xfrm>
              <a:prstGeom prst="rect"/>
            </p:spPr>
          </p:pic>
        </mc:Fallback>
      </mc:AlternateContent>
      <mc:AlternateContent xmlns:mc="http://schemas.openxmlformats.org/markup-compatibility/2006">
        <mc:Choice xmlns:p14="http://schemas.microsoft.com/office/powerpoint/2010/main" Requires="p14">
          <p:contentPart p14:bwMode="auto" r:id="rId6">
            <p14:nvContentPartPr>
              <p14:cNvPr id="2097157" name="Ink 5"/>
              <p14:cNvContentPartPr/>
              <p14:nvPr/>
            </p14:nvContentPartPr>
            <p14:xfrm>
              <a:off x="2054862" y="4359527"/>
              <a:ext cx="1230120" cy="360"/>
            </p14:xfrm>
          </p:contentPart>
        </mc:Choice>
        <mc:Fallback>
          <p:pic>
            <p:nvPicPr>
              <p:cNvPr id="2097157" name="Ink 5"/>
              <p:cNvPicPr>
                <a:picLocks/>
              </p:cNvPicPr>
              <p:nvPr/>
            </p:nvPicPr>
            <p:blipFill>
              <a:blip xmlns:r="http://schemas.openxmlformats.org/officeDocument/2006/relationships" r:embed="rId7"/>
              <a:stretch>
                <a:fillRect/>
              </a:stretch>
            </p:blipFill>
            <p:spPr>
              <a:xfrm>
                <a:off x="2054862" y="4359527"/>
                <a:ext cx="1230120" cy="360"/>
              </a:xfrm>
              <a:prstGeom prst="rect"/>
            </p:spPr>
          </p:pic>
        </mc:Fallback>
      </mc:AlternateContent>
      <mc:AlternateContent xmlns:mc="http://schemas.openxmlformats.org/markup-compatibility/2006">
        <mc:Choice xmlns:p14="http://schemas.microsoft.com/office/powerpoint/2010/main" Requires="p14">
          <p:contentPart p14:bwMode="auto" r:id="rId8">
            <p14:nvContentPartPr>
              <p14:cNvPr id="2097158" name="Ink 6"/>
              <p14:cNvContentPartPr/>
              <p14:nvPr/>
            </p14:nvContentPartPr>
            <p14:xfrm>
              <a:off x="5599422" y="4723127"/>
              <a:ext cx="2858040" cy="360"/>
            </p14:xfrm>
          </p:contentPart>
        </mc:Choice>
        <mc:Fallback>
          <p:pic>
            <p:nvPicPr>
              <p:cNvPr id="2097158" name="Ink 6"/>
              <p:cNvPicPr>
                <a:picLocks/>
              </p:cNvPicPr>
              <p:nvPr/>
            </p:nvPicPr>
            <p:blipFill>
              <a:blip xmlns:r="http://schemas.openxmlformats.org/officeDocument/2006/relationships" r:embed="rId9"/>
              <a:stretch>
                <a:fillRect/>
              </a:stretch>
            </p:blipFill>
            <p:spPr>
              <a:xfrm>
                <a:off x="5599422" y="4723127"/>
                <a:ext cx="2858040" cy="360"/>
              </a:xfrm>
              <a:prstGeom prst="rect"/>
            </p:spPr>
          </p:pic>
        </mc:Fallback>
      </mc:AlternateContent>
      <mc:AlternateContent xmlns:mc="http://schemas.openxmlformats.org/markup-compatibility/2006">
        <mc:Choice xmlns:p14="http://schemas.microsoft.com/office/powerpoint/2010/main" Requires="p14">
          <p:contentPart p14:bwMode="auto" r:id="rId10">
            <p14:nvContentPartPr>
              <p14:cNvPr id="2097159" name="Ink 7"/>
              <p14:cNvContentPartPr/>
              <p14:nvPr/>
            </p14:nvContentPartPr>
            <p14:xfrm>
              <a:off x="2083662" y="5029127"/>
              <a:ext cx="1103040" cy="360"/>
            </p14:xfrm>
          </p:contentPart>
        </mc:Choice>
        <mc:Fallback>
          <p:pic>
            <p:nvPicPr>
              <p:cNvPr id="2097159" name="Ink 7"/>
              <p:cNvPicPr>
                <a:picLocks/>
              </p:cNvPicPr>
              <p:nvPr/>
            </p:nvPicPr>
            <p:blipFill>
              <a:blip xmlns:r="http://schemas.openxmlformats.org/officeDocument/2006/relationships" r:embed="rId11"/>
              <a:stretch>
                <a:fillRect/>
              </a:stretch>
            </p:blipFill>
            <p:spPr>
              <a:xfrm>
                <a:off x="2083662" y="5029127"/>
                <a:ext cx="1103040" cy="360"/>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04" name="Title 1"/>
          <p:cNvSpPr>
            <a:spLocks noGrp="1"/>
          </p:cNvSpPr>
          <p:nvPr>
            <p:ph type="title"/>
          </p:nvPr>
        </p:nvSpPr>
        <p:spPr/>
        <p:txBody>
          <a:bodyPr/>
          <a:p>
            <a:endParaRPr lang="en-US"/>
          </a:p>
        </p:txBody>
      </p:sp>
      <p:pic>
        <p:nvPicPr>
          <p:cNvPr id="2097160"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a:prstGeom prst="rec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pic>
        <p:nvPicPr>
          <p:cNvPr id="2097161" name="Picture 4"/>
          <p:cNvPicPr>
            <a:picLocks noChangeAspect="1" noGrp="1"/>
          </p:cNvPicPr>
          <p:nvPr>
            <p:ph idx="1"/>
          </p:nvPr>
        </p:nvPicPr>
        <p:blipFill>
          <a:blip xmlns:r="http://schemas.openxmlformats.org/officeDocument/2006/relationships" r:embed="rId1"/>
          <a:stretch>
            <a:fillRect/>
          </a:stretch>
        </p:blipFill>
        <p:spPr>
          <a:xfrm>
            <a:off x="1" y="0"/>
            <a:ext cx="4572000" cy="6858000"/>
          </a:xfrm>
          <a:prstGeom prst="rect"/>
        </p:spPr>
      </p:pic>
      <p:pic>
        <p:nvPicPr>
          <p:cNvPr id="2097162" name="Picture 2"/>
          <p:cNvPicPr>
            <a:picLocks noChangeAspect="1"/>
          </p:cNvPicPr>
          <p:nvPr/>
        </p:nvPicPr>
        <p:blipFill>
          <a:blip xmlns:r="http://schemas.openxmlformats.org/officeDocument/2006/relationships" r:embed="rId2"/>
          <a:stretch>
            <a:fillRect/>
          </a:stretch>
        </p:blipFill>
        <p:spPr>
          <a:xfrm>
            <a:off x="4572000" y="-1"/>
            <a:ext cx="4571999" cy="5772727"/>
          </a:xfrm>
          <a:prstGeom prst="rec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5" name=""/>
        <p:cNvGrpSpPr/>
        <p:nvPr/>
      </p:nvGrpSpPr>
      <p:grpSpPr>
        <a:xfrm>
          <a:off x="0" y="0"/>
          <a:ext cx="0" cy="0"/>
          <a:chOff x="0" y="0"/>
          <a:chExt cx="0" cy="0"/>
        </a:xfrm>
      </p:grpSpPr>
      <p:sp>
        <p:nvSpPr>
          <p:cNvPr id="1048605" name="Title 1"/>
          <p:cNvSpPr>
            <a:spLocks noGrp="1"/>
          </p:cNvSpPr>
          <p:nvPr>
            <p:ph type="title"/>
          </p:nvPr>
        </p:nvSpPr>
        <p:spPr>
          <a:xfrm>
            <a:off x="86013" y="1"/>
            <a:ext cx="7886700" cy="554182"/>
          </a:xfrm>
        </p:spPr>
        <p:txBody>
          <a:bodyPr>
            <a:normAutofit/>
          </a:bodyPr>
          <a:p>
            <a:pPr indent="-342900" marL="342900">
              <a:buFont typeface="Wingdings" pitchFamily="2" charset="2"/>
              <a:buChar char="q"/>
            </a:pPr>
            <a:r>
              <a:rPr b="1" dirty="0" sz="2400" lang="en-US" u="sng">
                <a:solidFill>
                  <a:srgbClr val="C00000"/>
                </a:solidFill>
                <a:latin typeface="+mn-lt"/>
              </a:rPr>
              <a:t>WORK-UP</a:t>
            </a:r>
          </a:p>
        </p:txBody>
      </p:sp>
      <p:sp>
        <p:nvSpPr>
          <p:cNvPr id="1048606" name="Content Placeholder 2"/>
          <p:cNvSpPr>
            <a:spLocks noGrp="1"/>
          </p:cNvSpPr>
          <p:nvPr>
            <p:ph idx="1"/>
          </p:nvPr>
        </p:nvSpPr>
        <p:spPr>
          <a:xfrm>
            <a:off x="86013" y="554183"/>
            <a:ext cx="8971974" cy="6188362"/>
          </a:xfrm>
        </p:spPr>
        <p:txBody>
          <a:bodyPr>
            <a:normAutofit/>
          </a:bodyPr>
          <a:p>
            <a:r>
              <a:rPr dirty="0" sz="2000" lang="en-US"/>
              <a:t>ESR</a:t>
            </a:r>
          </a:p>
          <a:p>
            <a:r>
              <a:rPr dirty="0" sz="2000" lang="en-US"/>
              <a:t>CRP</a:t>
            </a:r>
          </a:p>
          <a:p>
            <a:r>
              <a:rPr dirty="0" sz="2000" lang="en-US"/>
              <a:t>Tuberculin  skin  testing</a:t>
            </a:r>
          </a:p>
          <a:p>
            <a:r>
              <a:rPr dirty="0" sz="2000" lang="en-US"/>
              <a:t>Serological Tests</a:t>
            </a:r>
          </a:p>
          <a:p>
            <a:endParaRPr dirty="0" sz="2000" lang="en-US"/>
          </a:p>
          <a:p>
            <a:pPr>
              <a:buFont typeface="Wingdings" pitchFamily="2" charset="2"/>
              <a:buChar char="v"/>
            </a:pPr>
            <a:r>
              <a:rPr b="1" dirty="0" sz="2000" lang="en-US">
                <a:solidFill>
                  <a:srgbClr val="7030A0"/>
                </a:solidFill>
              </a:rPr>
              <a:t>Imaging study</a:t>
            </a:r>
          </a:p>
          <a:p>
            <a:r>
              <a:rPr dirty="0" sz="2000" lang="en-US"/>
              <a:t>It  can  take  up  to  3  to  4  months for  spinal  TB  lesions  to  show  up  on  plain  radiographs.</a:t>
            </a:r>
          </a:p>
          <a:p>
            <a:r>
              <a:rPr dirty="0" sz="2000" lang="en-US"/>
              <a:t>CT Scan for Bony lesions  </a:t>
            </a:r>
          </a:p>
          <a:p>
            <a:r>
              <a:rPr dirty="0" sz="2000" lang="en-US"/>
              <a:t>MRI  has  the  best  sensitivity  and  specificity  for  diagnosing  spinal TB. </a:t>
            </a:r>
          </a:p>
          <a:p>
            <a:r>
              <a:rPr b="1" dirty="0" sz="2000" lang="en-US" u="sng"/>
              <a:t>Classical  findings  on  MRI  include  </a:t>
            </a:r>
          </a:p>
          <a:p>
            <a:pPr lvl="1">
              <a:buFont typeface="Wingdings" pitchFamily="2" charset="2"/>
              <a:buChar char="Ø"/>
            </a:pPr>
            <a:r>
              <a:rPr dirty="0" sz="2000" lang="en-US"/>
              <a:t>The  presence  of  marrow edema,  </a:t>
            </a:r>
          </a:p>
          <a:p>
            <a:pPr lvl="1">
              <a:buFont typeface="Wingdings" pitchFamily="2" charset="2"/>
              <a:buChar char="Ø"/>
            </a:pPr>
            <a:r>
              <a:rPr dirty="0" sz="2000" lang="en-US"/>
              <a:t>Disk  space  preservation,  </a:t>
            </a:r>
          </a:p>
          <a:p>
            <a:pPr lvl="1">
              <a:buFont typeface="Wingdings" pitchFamily="2" charset="2"/>
              <a:buChar char="Ø"/>
            </a:pPr>
            <a:r>
              <a:rPr dirty="0" sz="2000" lang="en-US" err="1"/>
              <a:t>Subligamentous</a:t>
            </a:r>
            <a:r>
              <a:rPr dirty="0" sz="2000" lang="en-US"/>
              <a:t>  extension  of abscess,  </a:t>
            </a:r>
            <a:r>
              <a:rPr dirty="0" sz="2000" lang="en-US" err="1"/>
              <a:t>Paravertebral</a:t>
            </a:r>
            <a:r>
              <a:rPr dirty="0" sz="2000" lang="en-US"/>
              <a:t>  </a:t>
            </a:r>
            <a:r>
              <a:rPr dirty="0" sz="2000" lang="en-US" err="1"/>
              <a:t>septate</a:t>
            </a:r>
            <a:r>
              <a:rPr dirty="0" sz="2000" lang="en-US"/>
              <a:t>  abscess,  epidural  extension,  </a:t>
            </a:r>
          </a:p>
          <a:p>
            <a:pPr lvl="1">
              <a:buFont typeface="Wingdings" pitchFamily="2" charset="2"/>
              <a:buChar char="Ø"/>
            </a:pPr>
            <a:r>
              <a:rPr dirty="0" sz="2000" lang="en-US"/>
              <a:t>Endplate  erosions,  and  </a:t>
            </a:r>
            <a:r>
              <a:rPr dirty="0" sz="2000" lang="en-US" err="1"/>
              <a:t>discitis</a:t>
            </a:r>
            <a:r>
              <a:rPr dirty="0" sz="2000" lang="en-US"/>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6" name=""/>
        <p:cNvGrpSpPr/>
        <p:nvPr/>
      </p:nvGrpSpPr>
      <p:grpSpPr>
        <a:xfrm>
          <a:off x="0" y="0"/>
          <a:ext cx="0" cy="0"/>
          <a:chOff x="0" y="0"/>
          <a:chExt cx="0" cy="0"/>
        </a:xfrm>
      </p:grpSpPr>
      <p:sp>
        <p:nvSpPr>
          <p:cNvPr id="1048607" name="Content Placeholder 2"/>
          <p:cNvSpPr>
            <a:spLocks noGrp="1"/>
          </p:cNvSpPr>
          <p:nvPr>
            <p:ph idx="1"/>
          </p:nvPr>
        </p:nvSpPr>
        <p:spPr>
          <a:xfrm>
            <a:off x="86014" y="82260"/>
            <a:ext cx="8965622" cy="6683375"/>
          </a:xfrm>
        </p:spPr>
        <p:txBody>
          <a:bodyPr>
            <a:normAutofit fontScale="95000" lnSpcReduction="20000"/>
          </a:bodyPr>
          <a:p>
            <a:pPr>
              <a:buFont typeface="Wingdings" pitchFamily="2" charset="2"/>
              <a:buChar char="v"/>
            </a:pPr>
            <a:r>
              <a:rPr b="1" dirty="0" sz="2000" lang="en-US" err="1" u="sng">
                <a:solidFill>
                  <a:srgbClr val="002060"/>
                </a:solidFill>
              </a:rPr>
              <a:t>Fluorodeoxyglucose</a:t>
            </a:r>
            <a:r>
              <a:rPr b="1" dirty="0" sz="2000" lang="en-US" u="sng">
                <a:solidFill>
                  <a:srgbClr val="002060"/>
                </a:solidFill>
              </a:rPr>
              <a:t>–positron  emission tomography  (FDG-PET)  and  PET-CT  </a:t>
            </a:r>
          </a:p>
          <a:p>
            <a:r>
              <a:rPr dirty="0" sz="2000" lang="en-US"/>
              <a:t>Used  for  </a:t>
            </a:r>
          </a:p>
          <a:p>
            <a:pPr indent="-342900" lvl="1" marL="800100">
              <a:buFont typeface="+mj-lt"/>
              <a:buAutoNum type="arabicPeriod"/>
            </a:pPr>
            <a:r>
              <a:rPr dirty="0" sz="2000" lang="en-US"/>
              <a:t>Earlier  diagnosis  of  spinal  TB.</a:t>
            </a:r>
          </a:p>
          <a:p>
            <a:pPr indent="-342900" lvl="1" marL="800100">
              <a:buFont typeface="+mj-lt"/>
              <a:buAutoNum type="arabicPeriod"/>
            </a:pPr>
            <a:r>
              <a:rPr dirty="0" sz="2000" lang="en-US"/>
              <a:t>Possible differentiation  of  TB  from  malignancy.</a:t>
            </a:r>
          </a:p>
          <a:p>
            <a:pPr indent="-342900" lvl="1" marL="800100">
              <a:buFont typeface="+mj-lt"/>
              <a:buAutoNum type="arabicPeriod"/>
            </a:pPr>
            <a:r>
              <a:rPr dirty="0" sz="2000" lang="en-US"/>
              <a:t>Assessing  response  to treatment.</a:t>
            </a:r>
          </a:p>
          <a:p>
            <a:pPr indent="-342900" lvl="1" marL="800100">
              <a:buFont typeface="+mj-lt"/>
              <a:buAutoNum type="arabicPeriod"/>
            </a:pPr>
            <a:endParaRPr dirty="0" sz="2000" lang="en-US"/>
          </a:p>
          <a:p>
            <a:pPr>
              <a:buFont typeface="Wingdings" pitchFamily="2" charset="2"/>
              <a:buChar char="v"/>
            </a:pPr>
            <a:r>
              <a:rPr b="1" dirty="0" sz="2000" lang="en-US" u="sng">
                <a:solidFill>
                  <a:srgbClr val="002060"/>
                </a:solidFill>
              </a:rPr>
              <a:t>Histopathology </a:t>
            </a:r>
          </a:p>
          <a:p>
            <a:r>
              <a:rPr dirty="0" sz="2000" lang="en-US"/>
              <a:t>Cold  abscesses  can  be  aspirated  for  diagnosis.  </a:t>
            </a:r>
          </a:p>
          <a:p>
            <a:r>
              <a:rPr dirty="0" sz="2000" lang="en-US"/>
              <a:t>Deep-seated abscesses  can  be  aspirated  under  ultrasound  or  CT  guidance. </a:t>
            </a:r>
          </a:p>
          <a:p>
            <a:r>
              <a:rPr dirty="0" sz="2000" lang="en-US"/>
              <a:t>Tissue  collected  can  be  sent  for  smear  and  staining,  histopathology,  culture  and  sensitivity,  and  polymerase  chain  reaction  (PCR). </a:t>
            </a:r>
          </a:p>
          <a:p>
            <a:r>
              <a:rPr dirty="0" sz="2000" lang="en-US"/>
              <a:t>Smear  examination  with  </a:t>
            </a:r>
            <a:r>
              <a:rPr dirty="0" sz="2000" lang="en-US" err="1"/>
              <a:t>Ziehl-Neelsen</a:t>
            </a:r>
            <a:r>
              <a:rPr dirty="0" sz="2000" lang="en-US"/>
              <a:t>  staining  for  AFB.</a:t>
            </a:r>
          </a:p>
          <a:p>
            <a:r>
              <a:rPr dirty="0" sz="2000" lang="en-US" err="1"/>
              <a:t>Histopathologically</a:t>
            </a:r>
            <a:r>
              <a:rPr dirty="0" sz="2000" lang="en-US"/>
              <a:t>,  </a:t>
            </a:r>
            <a:r>
              <a:rPr dirty="0" sz="2000" lang="en-US" err="1"/>
              <a:t>caseating</a:t>
            </a:r>
            <a:r>
              <a:rPr dirty="0" sz="2000" lang="en-US"/>
              <a:t>  granulomas  and  </a:t>
            </a:r>
            <a:r>
              <a:rPr dirty="0" sz="2000" lang="en-US" err="1"/>
              <a:t>epithelioid</a:t>
            </a:r>
            <a:r>
              <a:rPr dirty="0" sz="2000" lang="en-US"/>
              <a:t> giant  cells  are  characteristic  of  TB.</a:t>
            </a:r>
          </a:p>
          <a:p>
            <a:pPr>
              <a:buFont typeface="Wingdings" pitchFamily="2" charset="2"/>
              <a:buChar char="v"/>
            </a:pPr>
            <a:r>
              <a:rPr b="1" dirty="0" sz="2000" lang="en-US" u="sng">
                <a:solidFill>
                  <a:srgbClr val="002060"/>
                </a:solidFill>
              </a:rPr>
              <a:t>Multiplex  real-time  PCR</a:t>
            </a:r>
          </a:p>
          <a:p>
            <a:r>
              <a:rPr dirty="0" sz="2000" lang="en-US"/>
              <a:t>Faster   and  more  sensitive for  detection  of  M.  tuberculosis DNA  and  simultaneous  identification  of  mutations  that  confer rifampicin  resistance,  which  is  predictive  of  </a:t>
            </a:r>
            <a:r>
              <a:rPr dirty="0" sz="2000" lang="en-US" err="1"/>
              <a:t>multidrug-resistant</a:t>
            </a:r>
            <a:r>
              <a:rPr dirty="0" sz="2000" lang="en-US"/>
              <a:t> TB.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7" name=""/>
        <p:cNvGrpSpPr/>
        <p:nvPr/>
      </p:nvGrpSpPr>
      <p:grpSpPr>
        <a:xfrm>
          <a:off x="0" y="0"/>
          <a:ext cx="0" cy="0"/>
          <a:chOff x="0" y="0"/>
          <a:chExt cx="0" cy="0"/>
        </a:xfrm>
      </p:grpSpPr>
      <p:sp>
        <p:nvSpPr>
          <p:cNvPr id="1048608" name="Title 1"/>
          <p:cNvSpPr>
            <a:spLocks noGrp="1"/>
          </p:cNvSpPr>
          <p:nvPr>
            <p:ph type="title"/>
          </p:nvPr>
        </p:nvSpPr>
        <p:spPr>
          <a:xfrm>
            <a:off x="86012" y="18256"/>
            <a:ext cx="8965623" cy="547472"/>
          </a:xfrm>
        </p:spPr>
        <p:txBody>
          <a:bodyPr>
            <a:normAutofit fontScale="90000"/>
          </a:bodyPr>
          <a:p>
            <a:pPr indent="-342900" marL="342900">
              <a:buFont typeface="Wingdings" pitchFamily="2" charset="2"/>
              <a:buChar char="q"/>
            </a:pPr>
            <a:r>
              <a:rPr b="1" dirty="0" sz="2400" lang="en-US" u="sng">
                <a:solidFill>
                  <a:srgbClr val="C00000"/>
                </a:solidFill>
                <a:latin typeface="+mn-lt"/>
              </a:rPr>
              <a:t>CLINICAL  FEATURES  AND  DIAGNOSIS   OF  FUNGAL  INFECTIONS</a:t>
            </a:r>
          </a:p>
        </p:txBody>
      </p:sp>
      <p:sp>
        <p:nvSpPr>
          <p:cNvPr id="1048609" name="Content Placeholder 2"/>
          <p:cNvSpPr>
            <a:spLocks noGrp="1"/>
          </p:cNvSpPr>
          <p:nvPr>
            <p:ph idx="1"/>
          </p:nvPr>
        </p:nvSpPr>
        <p:spPr>
          <a:xfrm>
            <a:off x="92365" y="565727"/>
            <a:ext cx="8959270" cy="6188363"/>
          </a:xfrm>
        </p:spPr>
        <p:txBody>
          <a:bodyPr>
            <a:normAutofit fontScale="95000" lnSpcReduction="20000"/>
          </a:bodyPr>
          <a:p>
            <a:pPr>
              <a:buFont typeface="Wingdings" pitchFamily="2" charset="2"/>
              <a:buChar char="v"/>
            </a:pPr>
            <a:r>
              <a:rPr b="1" dirty="0" sz="2000" lang="en-US" u="sng">
                <a:solidFill>
                  <a:srgbClr val="002060"/>
                </a:solidFill>
              </a:rPr>
              <a:t>Patients  at  higher  risk  for fungal  infection  of  the  spine:</a:t>
            </a:r>
          </a:p>
          <a:p>
            <a:pPr lvl="1">
              <a:buFont typeface="Wingdings" pitchFamily="2" charset="2"/>
              <a:buChar char="ü"/>
            </a:pPr>
            <a:r>
              <a:rPr dirty="0" sz="2000" lang="en-US"/>
              <a:t>History of previous  </a:t>
            </a:r>
            <a:r>
              <a:rPr dirty="0" sz="2000" lang="en-US" err="1"/>
              <a:t>fungemia</a:t>
            </a:r>
            <a:r>
              <a:rPr dirty="0" sz="2000" lang="en-US"/>
              <a:t>,  </a:t>
            </a:r>
          </a:p>
          <a:p>
            <a:pPr lvl="1">
              <a:buFont typeface="Wingdings" pitchFamily="2" charset="2"/>
              <a:buChar char="ü"/>
            </a:pPr>
            <a:r>
              <a:rPr dirty="0" sz="2000" lang="en-US"/>
              <a:t>Immunosuppression,  </a:t>
            </a:r>
          </a:p>
          <a:p>
            <a:pPr lvl="1">
              <a:buFont typeface="Wingdings" pitchFamily="2" charset="2"/>
              <a:buChar char="ü"/>
            </a:pPr>
            <a:r>
              <a:rPr dirty="0" sz="2000" lang="en-US"/>
              <a:t>Diabetes,  </a:t>
            </a:r>
          </a:p>
          <a:p>
            <a:pPr lvl="1">
              <a:buFont typeface="Wingdings" pitchFamily="2" charset="2"/>
              <a:buChar char="ü"/>
            </a:pPr>
            <a:r>
              <a:rPr dirty="0" sz="2000" lang="en-US"/>
              <a:t>Central  venous catheterization,  </a:t>
            </a:r>
          </a:p>
          <a:p>
            <a:pPr lvl="1">
              <a:buFont typeface="Wingdings" pitchFamily="2" charset="2"/>
              <a:buChar char="ü"/>
            </a:pPr>
            <a:r>
              <a:rPr dirty="0" sz="2000" lang="en-US"/>
              <a:t>Intravenous  drug  abuse,  </a:t>
            </a:r>
          </a:p>
          <a:p>
            <a:pPr lvl="1">
              <a:buFont typeface="Wingdings" pitchFamily="2" charset="2"/>
              <a:buChar char="ü"/>
            </a:pPr>
            <a:r>
              <a:rPr dirty="0" sz="2000" lang="en-US"/>
              <a:t>Parenteral  nutrition,  </a:t>
            </a:r>
          </a:p>
          <a:p>
            <a:pPr lvl="1">
              <a:buFont typeface="Wingdings" pitchFamily="2" charset="2"/>
              <a:buChar char="ü"/>
            </a:pPr>
            <a:r>
              <a:rPr dirty="0" sz="2000" lang="en-US"/>
              <a:t>Implanted  prosthetic  devices  places.</a:t>
            </a:r>
          </a:p>
          <a:p>
            <a:pPr>
              <a:buFont typeface="Wingdings" pitchFamily="2" charset="2"/>
              <a:buChar char="v"/>
            </a:pPr>
            <a:r>
              <a:rPr b="1" dirty="0" sz="2000" lang="en-US" u="sng"/>
              <a:t>MRI in immunocompromised patients</a:t>
            </a:r>
          </a:p>
          <a:p>
            <a:r>
              <a:rPr dirty="0" sz="2000" lang="en-US" err="1"/>
              <a:t>Hypointensity</a:t>
            </a:r>
            <a:r>
              <a:rPr dirty="0" sz="2000" lang="en-US"/>
              <a:t> on T1</a:t>
            </a:r>
          </a:p>
          <a:p>
            <a:r>
              <a:rPr dirty="0" sz="2000" lang="en-US"/>
              <a:t>Lack of  </a:t>
            </a:r>
            <a:r>
              <a:rPr dirty="0" sz="2000" lang="en-US" err="1"/>
              <a:t>hyperintensity</a:t>
            </a:r>
            <a:r>
              <a:rPr dirty="0" sz="2000" lang="en-US"/>
              <a:t>  on  T2 due to</a:t>
            </a:r>
          </a:p>
          <a:p>
            <a:pPr lvl="1">
              <a:buFont typeface="Wingdings" pitchFamily="2" charset="2"/>
              <a:buChar char="ü"/>
            </a:pPr>
            <a:r>
              <a:rPr dirty="0" sz="2000" lang="en-US"/>
              <a:t>Depressed  immune  response  in immunocompromised  individuals.</a:t>
            </a:r>
          </a:p>
          <a:p>
            <a:pPr lvl="1">
              <a:buFont typeface="Wingdings" pitchFamily="2" charset="2"/>
              <a:buChar char="ü"/>
            </a:pPr>
            <a:r>
              <a:rPr dirty="0" sz="2000" lang="en-US"/>
              <a:t>The  absence  of  proteolytic  enzymes.</a:t>
            </a:r>
          </a:p>
          <a:p>
            <a:pPr lvl="1">
              <a:buFont typeface="Wingdings" pitchFamily="2" charset="2"/>
              <a:buChar char="ü"/>
            </a:pPr>
            <a:r>
              <a:rPr b="1" dirty="0" sz="2000" lang="en-US">
                <a:solidFill>
                  <a:srgbClr val="7030A0"/>
                </a:solidFill>
              </a:rPr>
              <a:t>Paramagnetic  and  ferromagnetic  properties  of  the  fungus</a:t>
            </a:r>
          </a:p>
          <a:p>
            <a:pPr>
              <a:buFont typeface="Wingdings" pitchFamily="2" charset="2"/>
              <a:buChar char="v"/>
            </a:pPr>
            <a:r>
              <a:rPr b="1" dirty="0" sz="2000" lang="en-US"/>
              <a:t>CT</a:t>
            </a:r>
            <a:r>
              <a:rPr dirty="0" sz="2000" lang="en-US"/>
              <a:t>  in  patients  with  fungal  osteomyelitis  typically  reveals  </a:t>
            </a:r>
            <a:r>
              <a:rPr b="1" dirty="0" sz="2000" lang="en-US" err="1">
                <a:solidFill>
                  <a:srgbClr val="0070C0"/>
                </a:solidFill>
              </a:rPr>
              <a:t>hypodensities</a:t>
            </a:r>
            <a:r>
              <a:rPr b="1" dirty="0" sz="2000" lang="en-US">
                <a:solidFill>
                  <a:srgbClr val="0070C0"/>
                </a:solidFill>
              </a:rPr>
              <a:t>  in  the  bone  with  small  irregular  bone  islands</a:t>
            </a:r>
            <a:r>
              <a:rPr dirty="0" sz="2000" lang="en-US"/>
              <a:t>,  as  opposed  to  the  appearance  of  metastatic tumor,  in  which  bone  is  completely  replaced  by  tumor  in  larger segments.</a:t>
            </a:r>
          </a:p>
        </p:txBody>
      </p:sp>
      <p:sp>
        <p:nvSpPr>
          <p:cNvPr id="1048610" name="TextBox 3"/>
          <p:cNvSpPr txBox="1"/>
          <p:nvPr/>
        </p:nvSpPr>
        <p:spPr>
          <a:xfrm>
            <a:off x="7188199" y="3975099"/>
            <a:ext cx="1828800" cy="461665"/>
          </a:xfrm>
          <a:prstGeom prst="rect"/>
          <a:noFill/>
        </p:spPr>
        <p:txBody>
          <a:bodyPr rtlCol="0" wrap="square">
            <a:spAutoFit/>
          </a:bodyPr>
          <a:p>
            <a:pPr algn="l"/>
            <a:r>
              <a:rPr b="1" dirty="0" sz="2400" lang="ar-SA"/>
              <a:t>سودة مصخمة</a:t>
            </a:r>
            <a:endParaRPr b="1" dirty="0" sz="2400" lang="en-IQ"/>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8" name=""/>
        <p:cNvGrpSpPr/>
        <p:nvPr/>
      </p:nvGrpSpPr>
      <p:grpSpPr>
        <a:xfrm>
          <a:off x="0" y="0"/>
          <a:ext cx="0" cy="0"/>
          <a:chOff x="0" y="0"/>
          <a:chExt cx="0" cy="0"/>
        </a:xfrm>
      </p:grpSpPr>
      <p:sp>
        <p:nvSpPr>
          <p:cNvPr id="1048611" name="Content Placeholder 2"/>
          <p:cNvSpPr>
            <a:spLocks noGrp="1"/>
          </p:cNvSpPr>
          <p:nvPr>
            <p:ph idx="1"/>
          </p:nvPr>
        </p:nvSpPr>
        <p:spPr>
          <a:xfrm>
            <a:off x="86014" y="93806"/>
            <a:ext cx="8977168" cy="6683375"/>
          </a:xfrm>
        </p:spPr>
        <p:txBody>
          <a:bodyPr>
            <a:noAutofit/>
          </a:bodyPr>
          <a:p>
            <a:r>
              <a:rPr b="1" dirty="0" sz="2000" lang="en-US" u="sng"/>
              <a:t>Fungal infection </a:t>
            </a:r>
            <a:r>
              <a:rPr b="1" dirty="0" sz="2000" lang="en-US" err="1" u="sng"/>
              <a:t>memmic</a:t>
            </a:r>
            <a:r>
              <a:rPr b="1" dirty="0" sz="2000" lang="en-US" u="sng"/>
              <a:t> TB spine by:</a:t>
            </a:r>
          </a:p>
          <a:p>
            <a:pPr lvl="1">
              <a:buFont typeface="Wingdings" pitchFamily="2" charset="2"/>
              <a:buChar char="Ø"/>
            </a:pPr>
            <a:r>
              <a:rPr dirty="0" sz="2000" lang="en-US"/>
              <a:t>Involvement  of  the  posterior  elements.</a:t>
            </a:r>
          </a:p>
          <a:p>
            <a:pPr lvl="1">
              <a:buFont typeface="Wingdings" pitchFamily="2" charset="2"/>
              <a:buChar char="Ø"/>
            </a:pPr>
            <a:r>
              <a:rPr dirty="0" sz="2000" lang="en-US"/>
              <a:t>The  imaging  characteristics  of  spinal TB  and  fungal  infections  are  similar  to  those  of  a  neoplasm,  and thus  the  clinical  history  must  be  closely  correlated  not  only  to differentiate  between  pyogenic  and  </a:t>
            </a:r>
            <a:r>
              <a:rPr dirty="0" sz="2000" lang="en-US" err="1"/>
              <a:t>nonpyogenic</a:t>
            </a:r>
            <a:r>
              <a:rPr dirty="0" sz="2000" lang="en-US"/>
              <a:t>  causes  of  spondylitis  but  also  to  distinguish  the  findings  from  a  neoplasm.</a:t>
            </a:r>
          </a:p>
          <a:p>
            <a:endParaRPr dirty="0" sz="2000" lang="en-US"/>
          </a:p>
          <a:p>
            <a:pPr>
              <a:buFont typeface="Wingdings" pitchFamily="2" charset="2"/>
              <a:buChar char="q"/>
            </a:pPr>
            <a:r>
              <a:rPr b="1" dirty="0" sz="2000" lang="en-US">
                <a:solidFill>
                  <a:srgbClr val="7030A0"/>
                </a:solidFill>
              </a:rPr>
              <a:t>M.  tuberculosis</a:t>
            </a:r>
            <a:r>
              <a:rPr dirty="0" sz="2000" lang="en-US"/>
              <a:t>,  can  form  </a:t>
            </a:r>
            <a:r>
              <a:rPr dirty="0" sz="2000" lang="en-US" err="1"/>
              <a:t>paraspinal</a:t>
            </a:r>
            <a:r>
              <a:rPr dirty="0" sz="2000" lang="en-US"/>
              <a:t> masses.</a:t>
            </a:r>
          </a:p>
          <a:p>
            <a:pPr>
              <a:buFont typeface="Wingdings" pitchFamily="2" charset="2"/>
              <a:buChar char="q"/>
            </a:pPr>
            <a:r>
              <a:rPr b="1" dirty="0" sz="2000" lang="en-US" err="1">
                <a:solidFill>
                  <a:srgbClr val="7030A0"/>
                </a:solidFill>
              </a:rPr>
              <a:t>Coccidioides</a:t>
            </a:r>
            <a:r>
              <a:rPr b="1" dirty="0" sz="2000" lang="en-US">
                <a:solidFill>
                  <a:srgbClr val="7030A0"/>
                </a:solidFill>
              </a:rPr>
              <a:t>  infections </a:t>
            </a:r>
          </a:p>
          <a:p>
            <a:pPr lvl="1">
              <a:buFont typeface="Wingdings" pitchFamily="2" charset="2"/>
              <a:buChar char="§"/>
            </a:pPr>
            <a:r>
              <a:rPr dirty="0" sz="2000" lang="en-US"/>
              <a:t>Are most commonly to cause </a:t>
            </a:r>
            <a:r>
              <a:rPr dirty="0" sz="2000" lang="en-US" err="1"/>
              <a:t>Paravertebral</a:t>
            </a:r>
            <a:r>
              <a:rPr dirty="0" sz="2000" lang="en-US"/>
              <a:t>  soft  tissue swelling  and  involvement  of  the  posterior  elements.</a:t>
            </a:r>
          </a:p>
          <a:p>
            <a:pPr lvl="1">
              <a:buFont typeface="Wingdings" pitchFamily="2" charset="2"/>
              <a:buChar char="§"/>
            </a:pPr>
            <a:r>
              <a:rPr dirty="0" sz="2000" lang="en-US"/>
              <a:t>Vertebral  body  lytic  lesions  associated  with the  formation  of soft  tissue  abscesses.</a:t>
            </a:r>
          </a:p>
          <a:p>
            <a:pPr>
              <a:buFont typeface="Wingdings" pitchFamily="2" charset="2"/>
              <a:buChar char="q"/>
            </a:pPr>
            <a:r>
              <a:rPr b="1" dirty="0" sz="2000" lang="en-US" err="1">
                <a:solidFill>
                  <a:srgbClr val="7030A0"/>
                </a:solidFill>
              </a:rPr>
              <a:t>Blastomyces</a:t>
            </a:r>
            <a:r>
              <a:rPr dirty="0" sz="2000" lang="en-US"/>
              <a:t>  </a:t>
            </a:r>
            <a:r>
              <a:rPr b="1" dirty="0" sz="2000" lang="en-US">
                <a:solidFill>
                  <a:srgbClr val="7030A0"/>
                </a:solidFill>
              </a:rPr>
              <a:t>infection</a:t>
            </a:r>
            <a:r>
              <a:rPr dirty="0" sz="2000" lang="en-US"/>
              <a:t> commonly to cause Vertebral  body  collapse and  </a:t>
            </a:r>
            <a:r>
              <a:rPr dirty="0" sz="2000" lang="en-US" err="1"/>
              <a:t>gibbus</a:t>
            </a:r>
            <a:r>
              <a:rPr dirty="0" sz="2000" lang="en-US"/>
              <a:t>  formation &amp; </a:t>
            </a:r>
            <a:r>
              <a:rPr dirty="0" sz="2000" lang="en-US" err="1"/>
              <a:t>paraspinal</a:t>
            </a:r>
            <a:r>
              <a:rPr dirty="0" sz="2000" lang="en-US"/>
              <a:t> masses.</a:t>
            </a:r>
          </a:p>
          <a:p>
            <a:pPr>
              <a:buFont typeface="Wingdings" pitchFamily="2" charset="2"/>
              <a:buChar char="q"/>
            </a:pPr>
            <a:r>
              <a:rPr b="1" dirty="0" sz="2000" lang="en-US" err="1">
                <a:solidFill>
                  <a:srgbClr val="7030A0"/>
                </a:solidFill>
              </a:rPr>
              <a:t>Cryptococcus</a:t>
            </a:r>
            <a:r>
              <a:rPr b="1" dirty="0" sz="2000" lang="en-US">
                <a:solidFill>
                  <a:srgbClr val="7030A0"/>
                </a:solidFill>
              </a:rPr>
              <a:t>  infection</a:t>
            </a:r>
            <a:r>
              <a:rPr dirty="0" sz="2000" lang="en-US"/>
              <a:t> can cause Vertebral  body  lytic  lesions  associated  with the  formation  of soft  tissue  abscesses.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1" name=""/>
        <p:cNvGrpSpPr/>
        <p:nvPr/>
      </p:nvGrpSpPr>
      <p:grpSpPr>
        <a:xfrm>
          <a:off x="0" y="0"/>
          <a:ext cx="0" cy="0"/>
          <a:chOff x="0" y="0"/>
          <a:chExt cx="0" cy="0"/>
        </a:xfrm>
      </p:grpSpPr>
      <p:sp>
        <p:nvSpPr>
          <p:cNvPr id="1048592" name="Title 1"/>
          <p:cNvSpPr>
            <a:spLocks noGrp="1"/>
          </p:cNvSpPr>
          <p:nvPr>
            <p:ph type="title"/>
          </p:nvPr>
        </p:nvSpPr>
        <p:spPr>
          <a:xfrm>
            <a:off x="86014" y="18255"/>
            <a:ext cx="7886700" cy="524381"/>
          </a:xfrm>
        </p:spPr>
        <p:txBody>
          <a:bodyPr>
            <a:normAutofit/>
          </a:bodyPr>
          <a:p>
            <a:pPr indent="-342900" marL="342900">
              <a:buFont typeface="Wingdings" pitchFamily="2" charset="2"/>
              <a:buChar char="q"/>
            </a:pPr>
            <a:r>
              <a:rPr b="1" dirty="0" sz="2400" lang="en-US" u="sng">
                <a:solidFill>
                  <a:srgbClr val="C00000"/>
                </a:solidFill>
                <a:latin typeface="+mn-lt"/>
              </a:rPr>
              <a:t>Epidemiology</a:t>
            </a:r>
          </a:p>
        </p:txBody>
      </p:sp>
      <p:sp>
        <p:nvSpPr>
          <p:cNvPr id="1048593" name="Content Placeholder 2"/>
          <p:cNvSpPr>
            <a:spLocks noGrp="1"/>
          </p:cNvSpPr>
          <p:nvPr>
            <p:ph idx="1"/>
          </p:nvPr>
        </p:nvSpPr>
        <p:spPr>
          <a:xfrm>
            <a:off x="86014" y="542635"/>
            <a:ext cx="8971972" cy="6211455"/>
          </a:xfrm>
        </p:spPr>
        <p:txBody>
          <a:bodyPr>
            <a:normAutofit/>
          </a:bodyPr>
          <a:p>
            <a:r>
              <a:rPr dirty="0" sz="2000" lang="en-US"/>
              <a:t>The  spine  is  involved  in  50%  of  skeletal  TB  cases.  </a:t>
            </a:r>
          </a:p>
          <a:p>
            <a:pPr lvl="1">
              <a:buFont typeface="Wingdings" pitchFamily="2" charset="2"/>
              <a:buChar char="ü"/>
            </a:pPr>
            <a:r>
              <a:rPr dirty="0" sz="2000" lang="en-US"/>
              <a:t>In  HIV-negative patients,  about  3%  to  5%  of  TB  infections  are  skeletal.</a:t>
            </a:r>
          </a:p>
          <a:p>
            <a:pPr lvl="1">
              <a:buFont typeface="Wingdings" pitchFamily="2" charset="2"/>
              <a:buChar char="ü"/>
            </a:pPr>
            <a:r>
              <a:rPr dirty="0" sz="2000" lang="en-US"/>
              <a:t>In  HIV-positive  patients,  about  60%  of  cases  involve  the bone.  </a:t>
            </a:r>
          </a:p>
          <a:p>
            <a:r>
              <a:rPr dirty="0" sz="2000" lang="en-US"/>
              <a:t>Spinal  TB, also  known  as  </a:t>
            </a:r>
            <a:r>
              <a:rPr b="1" dirty="0" sz="2000" lang="en-US" err="1">
                <a:solidFill>
                  <a:srgbClr val="0070C0"/>
                </a:solidFill>
              </a:rPr>
              <a:t>Pott’s</a:t>
            </a:r>
            <a:r>
              <a:rPr b="1" dirty="0" sz="2000" lang="en-US">
                <a:solidFill>
                  <a:srgbClr val="0070C0"/>
                </a:solidFill>
              </a:rPr>
              <a:t>  disease</a:t>
            </a:r>
            <a:r>
              <a:rPr dirty="0" sz="2000" lang="en-US"/>
              <a:t>,  most  often  affects  the  </a:t>
            </a:r>
            <a:r>
              <a:rPr b="1" dirty="0" sz="2000" lang="en-US"/>
              <a:t>lumbar  and lower  thoracic  spine.  </a:t>
            </a:r>
          </a:p>
          <a:p>
            <a:r>
              <a:rPr dirty="0" sz="2000" lang="en-US"/>
              <a:t>Spinal  TB  can  cause  bony  destruction  of  the  vertebral  body,  spinal  deformity,  or  paraplegia  (paraparesis). </a:t>
            </a:r>
          </a:p>
          <a:p>
            <a:r>
              <a:rPr dirty="0" sz="2000" lang="en-US"/>
              <a:t>Pulmonary  insufficiency  may  occur  secondary  to  associated deformity  of  the  thorax.</a:t>
            </a:r>
          </a:p>
          <a:p>
            <a:pPr>
              <a:buFont typeface="Wingdings" pitchFamily="2" charset="2"/>
              <a:buChar char="§"/>
            </a:pPr>
            <a:r>
              <a:rPr b="1" dirty="0" sz="2000" lang="en-US"/>
              <a:t>TB  may  also  involve  </a:t>
            </a:r>
          </a:p>
          <a:p>
            <a:pPr lvl="1">
              <a:buFont typeface="Wingdings" pitchFamily="2" charset="2"/>
              <a:buChar char="ü"/>
            </a:pPr>
            <a:r>
              <a:rPr dirty="0" sz="2000" lang="en-US"/>
              <a:t>the  spinal  cord  in  the  form  of  an abscess  or  </a:t>
            </a:r>
            <a:r>
              <a:rPr dirty="0" sz="2000" lang="en-US" err="1"/>
              <a:t>tuberculoma</a:t>
            </a:r>
            <a:r>
              <a:rPr dirty="0" sz="2000" lang="en-US"/>
              <a:t>.</a:t>
            </a:r>
          </a:p>
          <a:p>
            <a:pPr lvl="1">
              <a:buFont typeface="Wingdings" pitchFamily="2" charset="2"/>
              <a:buChar char="ü"/>
            </a:pPr>
            <a:r>
              <a:rPr dirty="0" sz="2000" lang="en-US"/>
              <a:t>the  subarachnoid  space in  the  form  of  </a:t>
            </a:r>
            <a:r>
              <a:rPr dirty="0" sz="2000" lang="en-US" err="1"/>
              <a:t>arachnoiditis</a:t>
            </a:r>
            <a:r>
              <a:rPr dirty="0" sz="2000" lang="en-US"/>
              <a:t>.</a:t>
            </a:r>
          </a:p>
          <a:p>
            <a:r>
              <a:rPr dirty="0" sz="2000" lang="en-US"/>
              <a:t>The  thoracolumbar  spine  is  the  region  most  commonly affected,  followed  by  the  thoracic,  lumbar,  and  cervical  regions  of the  spine.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9" name=""/>
        <p:cNvGrpSpPr/>
        <p:nvPr/>
      </p:nvGrpSpPr>
      <p:grpSpPr>
        <a:xfrm>
          <a:off x="0" y="0"/>
          <a:ext cx="0" cy="0"/>
          <a:chOff x="0" y="0"/>
          <a:chExt cx="0" cy="0"/>
        </a:xfrm>
      </p:grpSpPr>
      <p:sp>
        <p:nvSpPr>
          <p:cNvPr id="1048612" name="Content Placeholder 2"/>
          <p:cNvSpPr>
            <a:spLocks noGrp="1"/>
          </p:cNvSpPr>
          <p:nvPr>
            <p:ph idx="1"/>
          </p:nvPr>
        </p:nvSpPr>
        <p:spPr>
          <a:xfrm>
            <a:off x="97559" y="82260"/>
            <a:ext cx="8942532" cy="6683375"/>
          </a:xfrm>
        </p:spPr>
        <p:txBody>
          <a:bodyPr>
            <a:normAutofit/>
          </a:bodyPr>
          <a:p>
            <a:pPr>
              <a:buFont typeface="Wingdings" pitchFamily="2" charset="2"/>
              <a:buChar char="q"/>
            </a:pPr>
            <a:r>
              <a:rPr b="1" dirty="0" sz="2000" lang="en-US">
                <a:solidFill>
                  <a:srgbClr val="002060"/>
                </a:solidFill>
              </a:rPr>
              <a:t>With  many  radiographic  similarities  between  fungal  and tubercular  infections  of  the  spine,  it  can  be  difficult  to  distinguish between  these  lesions  for  targeting  therapy.  </a:t>
            </a:r>
          </a:p>
          <a:p>
            <a:r>
              <a:rPr b="1" dirty="0" sz="2000" lang="en-US" err="1">
                <a:solidFill>
                  <a:srgbClr val="C00000"/>
                </a:solidFill>
              </a:rPr>
              <a:t>Histopathologic</a:t>
            </a:r>
            <a:r>
              <a:rPr b="1" dirty="0" sz="2000" lang="en-US">
                <a:solidFill>
                  <a:srgbClr val="C00000"/>
                </a:solidFill>
              </a:rPr>
              <a:t> examination</a:t>
            </a:r>
            <a:r>
              <a:rPr dirty="0" sz="2000" lang="en-US"/>
              <a:t>  is  the  standard  for  establishing  the  appropriate  diagnosis. </a:t>
            </a:r>
          </a:p>
          <a:p>
            <a:r>
              <a:rPr b="1" dirty="0" sz="2000" lang="en-US">
                <a:solidFill>
                  <a:srgbClr val="C00000"/>
                </a:solidFill>
              </a:rPr>
              <a:t>Identifying  the  correct  diagnosis</a:t>
            </a:r>
            <a:r>
              <a:rPr dirty="0" sz="2000" lang="en-US"/>
              <a:t>  can  be  aided  by  other testing  methods,  such  as  </a:t>
            </a:r>
          </a:p>
          <a:p>
            <a:pPr lvl="1">
              <a:buFont typeface="Wingdings" pitchFamily="2" charset="2"/>
              <a:buChar char="ü"/>
            </a:pPr>
            <a:r>
              <a:rPr dirty="0" sz="2000" lang="en-US"/>
              <a:t>the  carbohydrate  assimilation  test  for Candida.</a:t>
            </a:r>
          </a:p>
          <a:p>
            <a:pPr lvl="1">
              <a:buFont typeface="Wingdings" pitchFamily="2" charset="2"/>
              <a:buChar char="ü"/>
            </a:pPr>
            <a:r>
              <a:rPr dirty="0" sz="2000" lang="en-US"/>
              <a:t>the  phenol  oxidase  reaction  for  </a:t>
            </a:r>
            <a:r>
              <a:rPr dirty="0" sz="2000" lang="en-US" err="1"/>
              <a:t>Cryptococcus</a:t>
            </a:r>
            <a:r>
              <a:rPr dirty="0" sz="2000" lang="en-US"/>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0" name=""/>
        <p:cNvGrpSpPr/>
        <p:nvPr/>
      </p:nvGrpSpPr>
      <p:grpSpPr>
        <a:xfrm>
          <a:off x="0" y="0"/>
          <a:ext cx="0" cy="0"/>
          <a:chOff x="0" y="0"/>
          <a:chExt cx="0" cy="0"/>
        </a:xfrm>
      </p:grpSpPr>
      <p:sp>
        <p:nvSpPr>
          <p:cNvPr id="1048613" name="Title 1"/>
          <p:cNvSpPr>
            <a:spLocks noGrp="1"/>
          </p:cNvSpPr>
          <p:nvPr>
            <p:ph type="title"/>
          </p:nvPr>
        </p:nvSpPr>
        <p:spPr>
          <a:xfrm>
            <a:off x="86013" y="18256"/>
            <a:ext cx="7886700" cy="501290"/>
          </a:xfrm>
        </p:spPr>
        <p:txBody>
          <a:bodyPr>
            <a:normAutofit/>
          </a:bodyPr>
          <a:p>
            <a:pPr indent="-342900" marL="342900">
              <a:buFont typeface="Wingdings" pitchFamily="2" charset="2"/>
              <a:buChar char="q"/>
            </a:pPr>
            <a:r>
              <a:rPr b="1" dirty="0" sz="2400" lang="en-US" u="sng">
                <a:solidFill>
                  <a:srgbClr val="C00000"/>
                </a:solidFill>
                <a:latin typeface="+mn-lt"/>
              </a:rPr>
              <a:t>TREATMENT</a:t>
            </a:r>
          </a:p>
        </p:txBody>
      </p:sp>
      <p:sp>
        <p:nvSpPr>
          <p:cNvPr id="1048614" name="Content Placeholder 2"/>
          <p:cNvSpPr>
            <a:spLocks noGrp="1"/>
          </p:cNvSpPr>
          <p:nvPr>
            <p:ph idx="1"/>
          </p:nvPr>
        </p:nvSpPr>
        <p:spPr>
          <a:xfrm>
            <a:off x="86013" y="519545"/>
            <a:ext cx="8971974" cy="6234545"/>
          </a:xfrm>
        </p:spPr>
        <p:txBody>
          <a:bodyPr>
            <a:normAutofit/>
          </a:bodyPr>
          <a:p>
            <a:pPr>
              <a:buFont typeface="Wingdings" pitchFamily="2" charset="2"/>
              <a:buChar char="v"/>
            </a:pPr>
            <a:r>
              <a:rPr b="1" dirty="0" sz="2000" lang="en-US" u="sng">
                <a:solidFill>
                  <a:srgbClr val="002060"/>
                </a:solidFill>
              </a:rPr>
              <a:t>Fungal  Infections  of  Spine</a:t>
            </a:r>
          </a:p>
          <a:p>
            <a:r>
              <a:rPr dirty="0" sz="2000" lang="en-US" err="1"/>
              <a:t>Antifungal</a:t>
            </a:r>
            <a:r>
              <a:rPr dirty="0" sz="2000" lang="en-US"/>
              <a:t>  therapy  should  be  started  simultaneously. </a:t>
            </a:r>
          </a:p>
          <a:p>
            <a:r>
              <a:rPr dirty="0" sz="2000" lang="en-US"/>
              <a:t>Nonoperative  management  is  the  mainstay  of  some  fungal  infections  of  the  spine,  but  some  pathogens  are  best  treated  by  surgical intervention  for  evacuation  of  abscesses,  resulting  in  higher  clearance  rates.  </a:t>
            </a:r>
          </a:p>
          <a:p>
            <a:r>
              <a:rPr dirty="0" sz="2000" lang="en-US"/>
              <a:t>Patients  with  </a:t>
            </a:r>
            <a:r>
              <a:rPr dirty="0" sz="2000" lang="en-US" u="sng">
                <a:solidFill>
                  <a:srgbClr val="C00000"/>
                </a:solidFill>
              </a:rPr>
              <a:t>spinal  instability,  neurological  deficit,  or sepsis</a:t>
            </a:r>
            <a:r>
              <a:rPr dirty="0" sz="2000" lang="en-US"/>
              <a:t>  are  also  best  managed  by  operative  treatment.</a:t>
            </a:r>
          </a:p>
          <a:p>
            <a:endParaRPr dirty="0" sz="2000" lang="en-US"/>
          </a:p>
          <a:p>
            <a:r>
              <a:rPr b="1" dirty="0" sz="2000" lang="en-US"/>
              <a:t>Debridement and pharmacological agents used </a:t>
            </a:r>
          </a:p>
          <a:p>
            <a:pPr lvl="1">
              <a:buFont typeface="Wingdings" pitchFamily="2" charset="2"/>
              <a:buChar char="Ø"/>
            </a:pPr>
            <a:r>
              <a:rPr dirty="0" sz="2000" lang="en-US" err="1"/>
              <a:t>Amphotericin</a:t>
            </a:r>
            <a:r>
              <a:rPr dirty="0" sz="2000" lang="en-US"/>
              <a:t>  B  (0.25  to  1  mg/kg  per  day) 2-3 weeks followed by</a:t>
            </a:r>
          </a:p>
          <a:p>
            <a:pPr lvl="1">
              <a:buFont typeface="Wingdings" pitchFamily="2" charset="2"/>
              <a:buChar char="Ø"/>
            </a:pPr>
            <a:r>
              <a:rPr dirty="0" sz="2000" lang="en-US" err="1"/>
              <a:t>Fluconazole</a:t>
            </a:r>
            <a:r>
              <a:rPr dirty="0" sz="2000" lang="en-US"/>
              <a:t>  (6  mg/kg  per  day),  for  a  total  duration of  6  to  12  months</a:t>
            </a:r>
          </a:p>
          <a:p>
            <a:endParaRPr dirty="0" sz="2000" lang="en-US"/>
          </a:p>
          <a:p>
            <a:r>
              <a:rPr dirty="0" sz="2000" lang="en-US"/>
              <a:t>Operative  intervention  is  rarely  needed  in  patients  suffering from  </a:t>
            </a:r>
            <a:r>
              <a:rPr b="1" dirty="0" sz="2000" lang="en-US" err="1">
                <a:solidFill>
                  <a:srgbClr val="0070C0"/>
                </a:solidFill>
              </a:rPr>
              <a:t>Cryptococcus</a:t>
            </a:r>
            <a:r>
              <a:rPr b="1" dirty="0" sz="2000" lang="en-US">
                <a:solidFill>
                  <a:srgbClr val="0070C0"/>
                </a:solidFill>
              </a:rPr>
              <a:t>  infection</a:t>
            </a:r>
            <a:r>
              <a:rPr dirty="0" sz="2000" lang="en-US"/>
              <a:t>  of  the  spine.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1" name=""/>
        <p:cNvGrpSpPr/>
        <p:nvPr/>
      </p:nvGrpSpPr>
      <p:grpSpPr>
        <a:xfrm>
          <a:off x="0" y="0"/>
          <a:ext cx="0" cy="0"/>
          <a:chOff x="0" y="0"/>
          <a:chExt cx="0" cy="0"/>
        </a:xfrm>
      </p:grpSpPr>
      <p:sp>
        <p:nvSpPr>
          <p:cNvPr id="1048615" name="Title 1"/>
          <p:cNvSpPr>
            <a:spLocks noGrp="1"/>
          </p:cNvSpPr>
          <p:nvPr>
            <p:ph type="title"/>
          </p:nvPr>
        </p:nvSpPr>
        <p:spPr>
          <a:xfrm>
            <a:off x="86014" y="18256"/>
            <a:ext cx="7886700" cy="501290"/>
          </a:xfrm>
        </p:spPr>
        <p:txBody>
          <a:bodyPr>
            <a:normAutofit/>
          </a:bodyPr>
          <a:p>
            <a:pPr indent="-342900" marL="342900">
              <a:buFont typeface="Wingdings" pitchFamily="2" charset="2"/>
              <a:buChar char="q"/>
            </a:pPr>
            <a:r>
              <a:rPr b="1" dirty="0" sz="2400" lang="en-US" u="sng">
                <a:solidFill>
                  <a:srgbClr val="C00000"/>
                </a:solidFill>
                <a:latin typeface="+mn-lt"/>
              </a:rPr>
              <a:t>TREATMENT</a:t>
            </a:r>
          </a:p>
        </p:txBody>
      </p:sp>
      <p:sp>
        <p:nvSpPr>
          <p:cNvPr id="1048616" name="Content Placeholder 2"/>
          <p:cNvSpPr>
            <a:spLocks noGrp="1"/>
          </p:cNvSpPr>
          <p:nvPr>
            <p:ph idx="1"/>
          </p:nvPr>
        </p:nvSpPr>
        <p:spPr>
          <a:xfrm>
            <a:off x="86014" y="519545"/>
            <a:ext cx="8971972" cy="6222999"/>
          </a:xfrm>
        </p:spPr>
        <p:txBody>
          <a:bodyPr>
            <a:normAutofit/>
          </a:bodyPr>
          <a:p>
            <a:pPr>
              <a:buFont typeface="Wingdings" pitchFamily="2" charset="2"/>
              <a:buChar char="v"/>
            </a:pPr>
            <a:r>
              <a:rPr b="1" dirty="0" sz="2000" lang="en-US" u="sng">
                <a:solidFill>
                  <a:srgbClr val="002060"/>
                </a:solidFill>
              </a:rPr>
              <a:t>Spinal  Tuberculosis</a:t>
            </a:r>
          </a:p>
          <a:p>
            <a:r>
              <a:rPr dirty="0" sz="2000" lang="en-US"/>
              <a:t>The  current  treatment  of  spinal  TB  is  primarily  medical. </a:t>
            </a:r>
          </a:p>
          <a:p>
            <a:r>
              <a:rPr dirty="0" sz="2000" lang="en-US"/>
              <a:t>Surgical  intervention  is  an  adjunct  in  selected  patients.  </a:t>
            </a:r>
          </a:p>
          <a:p>
            <a:r>
              <a:rPr b="1" dirty="0" sz="2000" lang="en-US"/>
              <a:t>The  </a:t>
            </a:r>
            <a:r>
              <a:rPr b="1" dirty="0" sz="2000" lang="en-US" err="1"/>
              <a:t>antitubercular</a:t>
            </a:r>
            <a:r>
              <a:rPr b="1" dirty="0" sz="2000" lang="en-US"/>
              <a:t>  drugs  are broadly  classified  into  (for 12  to  15 months).</a:t>
            </a:r>
          </a:p>
          <a:p>
            <a:pPr lvl="1"/>
            <a:r>
              <a:rPr b="1" dirty="0" sz="2000" lang="en-US">
                <a:solidFill>
                  <a:srgbClr val="0070C0"/>
                </a:solidFill>
              </a:rPr>
              <a:t>1</a:t>
            </a:r>
            <a:r>
              <a:rPr baseline="30000" b="1" dirty="0" sz="2000" lang="en-US">
                <a:solidFill>
                  <a:srgbClr val="0070C0"/>
                </a:solidFill>
              </a:rPr>
              <a:t>st</a:t>
            </a:r>
            <a:r>
              <a:rPr b="1" dirty="0" sz="2000" lang="en-US">
                <a:solidFill>
                  <a:srgbClr val="0070C0"/>
                </a:solidFill>
              </a:rPr>
              <a:t>  line agents:</a:t>
            </a:r>
            <a:r>
              <a:rPr dirty="0" sz="2000" lang="en-US"/>
              <a:t>  Isoniazid,  rifampicin,  </a:t>
            </a:r>
            <a:r>
              <a:rPr dirty="0" sz="2000" lang="en-US" err="1"/>
              <a:t>pyrazinamide</a:t>
            </a:r>
            <a:r>
              <a:rPr dirty="0" sz="2000" lang="en-US"/>
              <a:t>,  and  ethambutol</a:t>
            </a:r>
          </a:p>
          <a:p>
            <a:pPr lvl="1"/>
            <a:r>
              <a:rPr b="1" dirty="0" sz="2000" lang="en-US">
                <a:solidFill>
                  <a:srgbClr val="0070C0"/>
                </a:solidFill>
              </a:rPr>
              <a:t>2</a:t>
            </a:r>
            <a:r>
              <a:rPr baseline="30000" b="1" dirty="0" sz="2000" lang="en-US">
                <a:solidFill>
                  <a:srgbClr val="0070C0"/>
                </a:solidFill>
              </a:rPr>
              <a:t>nd</a:t>
            </a:r>
            <a:r>
              <a:rPr b="1" dirty="0" sz="2000" lang="en-US">
                <a:solidFill>
                  <a:srgbClr val="0070C0"/>
                </a:solidFill>
              </a:rPr>
              <a:t> line agents:</a:t>
            </a:r>
            <a:r>
              <a:rPr dirty="0" sz="2000" lang="en-US"/>
              <a:t>  Kanamycin,  </a:t>
            </a:r>
            <a:r>
              <a:rPr dirty="0" sz="2000" lang="en-US" err="1"/>
              <a:t>amikacin</a:t>
            </a:r>
            <a:r>
              <a:rPr dirty="0" sz="2000" lang="en-US"/>
              <a:t>,  </a:t>
            </a:r>
            <a:r>
              <a:rPr dirty="0" sz="2000" lang="en-US" err="1"/>
              <a:t>cycloserine</a:t>
            </a:r>
            <a:r>
              <a:rPr dirty="0" sz="2000" lang="en-US"/>
              <a:t>,  </a:t>
            </a:r>
            <a:r>
              <a:rPr dirty="0" sz="2000" lang="en-US" err="1"/>
              <a:t>capreomycin</a:t>
            </a:r>
            <a:r>
              <a:rPr dirty="0" sz="2000" lang="en-US"/>
              <a:t>,  </a:t>
            </a:r>
            <a:r>
              <a:rPr dirty="0" sz="2000" lang="en-US" err="1"/>
              <a:t>ethionamide</a:t>
            </a:r>
            <a:r>
              <a:rPr dirty="0" sz="2000" lang="en-US"/>
              <a:t>,  </a:t>
            </a:r>
            <a:r>
              <a:rPr dirty="0" sz="2000" lang="en-US" err="1"/>
              <a:t>prothionamide</a:t>
            </a:r>
            <a:r>
              <a:rPr dirty="0" sz="2000" lang="en-US"/>
              <a:t>,  </a:t>
            </a:r>
            <a:r>
              <a:rPr dirty="0" sz="2000" lang="en-US" err="1"/>
              <a:t>quinolones</a:t>
            </a:r>
            <a:r>
              <a:rPr dirty="0" sz="2000" lang="en-US"/>
              <a:t>,  and  </a:t>
            </a:r>
            <a:r>
              <a:rPr dirty="0" sz="2000" lang="en-US" err="1"/>
              <a:t>para-aminosalicylic</a:t>
            </a:r>
            <a:r>
              <a:rPr dirty="0" sz="2000" lang="en-US"/>
              <a:t>  acid which  are  used  for  the  treatment  of </a:t>
            </a:r>
            <a:r>
              <a:rPr dirty="0" sz="2000" lang="en-US" err="1"/>
              <a:t>multidrug-resistant</a:t>
            </a:r>
            <a:r>
              <a:rPr dirty="0" sz="2000" lang="en-US"/>
              <a:t>  TB  and  in  patients  with  intolerance  to  first- line  agents.</a:t>
            </a:r>
          </a:p>
          <a:p>
            <a:endParaRPr dirty="0" sz="200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2" name=""/>
        <p:cNvGrpSpPr/>
        <p:nvPr/>
      </p:nvGrpSpPr>
      <p:grpSpPr>
        <a:xfrm>
          <a:off x="0" y="0"/>
          <a:ext cx="0" cy="0"/>
          <a:chOff x="0" y="0"/>
          <a:chExt cx="0" cy="0"/>
        </a:xfrm>
      </p:grpSpPr>
      <p:sp>
        <p:nvSpPr>
          <p:cNvPr id="1048617" name="Title 1"/>
          <p:cNvSpPr>
            <a:spLocks noGrp="1"/>
          </p:cNvSpPr>
          <p:nvPr>
            <p:ph type="title"/>
          </p:nvPr>
        </p:nvSpPr>
        <p:spPr>
          <a:xfrm>
            <a:off x="80818" y="1"/>
            <a:ext cx="7805882" cy="473363"/>
          </a:xfrm>
        </p:spPr>
        <p:txBody>
          <a:bodyPr>
            <a:normAutofit/>
          </a:bodyPr>
          <a:p>
            <a:pPr indent="-342900" marL="342900">
              <a:buFont typeface="Wingdings" pitchFamily="2" charset="2"/>
              <a:buChar char="q"/>
            </a:pPr>
            <a:r>
              <a:rPr b="1" dirty="0" sz="2400" lang="en-US" err="1" u="sng">
                <a:solidFill>
                  <a:srgbClr val="C00000"/>
                </a:solidFill>
                <a:latin typeface="+mn-lt"/>
              </a:rPr>
              <a:t>Pott’s</a:t>
            </a:r>
            <a:r>
              <a:rPr b="1" dirty="0" sz="2400" lang="en-US" u="sng">
                <a:solidFill>
                  <a:srgbClr val="C00000"/>
                </a:solidFill>
                <a:latin typeface="+mn-lt"/>
              </a:rPr>
              <a:t>  Paraplegia</a:t>
            </a:r>
          </a:p>
        </p:txBody>
      </p:sp>
      <p:sp>
        <p:nvSpPr>
          <p:cNvPr id="1048618" name="Content Placeholder 2"/>
          <p:cNvSpPr>
            <a:spLocks noGrp="1"/>
          </p:cNvSpPr>
          <p:nvPr>
            <p:ph idx="1"/>
          </p:nvPr>
        </p:nvSpPr>
        <p:spPr>
          <a:xfrm>
            <a:off x="80818" y="473364"/>
            <a:ext cx="8982364" cy="6292272"/>
          </a:xfrm>
        </p:spPr>
        <p:txBody>
          <a:bodyPr>
            <a:noAutofit/>
          </a:bodyPr>
          <a:p>
            <a:r>
              <a:rPr dirty="0" sz="2000" lang="en-US"/>
              <a:t>The  neurological  deficits associated  with  spinal  TB  has  been  traditionally  classified  either as  </a:t>
            </a:r>
          </a:p>
          <a:p>
            <a:pPr lvl="1">
              <a:buFont typeface="Wingdings" pitchFamily="2" charset="2"/>
              <a:buChar char="Ø"/>
            </a:pPr>
            <a:r>
              <a:rPr dirty="0" sz="2000" lang="en-US"/>
              <a:t>paraplegia  of  early  onset,  which  occurs  with  the  active  stage  of the  disease  within  the  first  2  years,  or </a:t>
            </a:r>
          </a:p>
          <a:p>
            <a:pPr lvl="1">
              <a:buFont typeface="Wingdings" pitchFamily="2" charset="2"/>
              <a:buChar char="Ø"/>
            </a:pPr>
            <a:r>
              <a:rPr dirty="0" sz="2000" lang="en-US"/>
              <a:t>paraplegia  of  late  onset, which  occurs  many  years  later  after  apparent  quiescence  of  the disease.</a:t>
            </a:r>
          </a:p>
          <a:p>
            <a:r>
              <a:rPr dirty="0" sz="2000" lang="en-US"/>
              <a:t>Patients  with  minimal  extradural  spinal  cord  compression and  predominantly  fluid  in  the  extradural  space  on  MRI  will respond  well  to  chemotherapy  alone.</a:t>
            </a:r>
          </a:p>
          <a:p>
            <a:pPr>
              <a:buFont typeface="Wingdings" pitchFamily="2" charset="2"/>
              <a:buChar char="v"/>
            </a:pPr>
            <a:r>
              <a:rPr b="1" dirty="0" sz="2000" lang="en-US" u="sng">
                <a:solidFill>
                  <a:srgbClr val="7030A0"/>
                </a:solidFill>
              </a:rPr>
              <a:t>Indication for surgery</a:t>
            </a:r>
          </a:p>
          <a:p>
            <a:pPr indent="-457200" marL="457200">
              <a:buFont typeface="+mj-lt"/>
              <a:buAutoNum type="arabicPeriod"/>
            </a:pPr>
            <a:r>
              <a:rPr dirty="0" sz="2000" lang="en-US"/>
              <a:t>Patients  with MRI  evidence  of  extradural  compression  by  granulation  or caseous  tissue  with  little  fluid  component.</a:t>
            </a:r>
          </a:p>
          <a:p>
            <a:pPr indent="-457200" marL="457200">
              <a:buFont typeface="+mj-lt"/>
              <a:buAutoNum type="arabicPeriod"/>
            </a:pPr>
            <a:r>
              <a:rPr dirty="0" sz="2000" lang="en-US"/>
              <a:t>Those  with  circumferential  compression  and  evidence  of  </a:t>
            </a:r>
            <a:r>
              <a:rPr dirty="0" sz="2000" lang="en-US" err="1"/>
              <a:t>myelomalacia</a:t>
            </a:r>
            <a:r>
              <a:rPr dirty="0" sz="2000" lang="en-US"/>
              <a:t>,  compression  by disk, or </a:t>
            </a:r>
            <a:r>
              <a:rPr dirty="0" sz="2000" lang="en-US" err="1"/>
              <a:t>sequestrum</a:t>
            </a:r>
            <a:r>
              <a:rPr dirty="0" sz="2000" lang="en-US"/>
              <a:t>.</a:t>
            </a:r>
          </a:p>
          <a:p>
            <a:pPr indent="-457200" marL="457200">
              <a:buFont typeface="+mj-lt"/>
              <a:buAutoNum type="arabicPeriod"/>
            </a:pPr>
            <a:r>
              <a:rPr dirty="0" sz="2000" lang="en-US"/>
              <a:t>Rapid  onset  and  progression  of  the  neurological  deficit  is  suggestive  of  mechanical  compression  due  to  instability  from  subluxation  or  dislocation.</a:t>
            </a:r>
            <a:endParaRPr dirty="0" sz="2000" lang="ar-SA"/>
          </a:p>
          <a:p>
            <a:pPr indent="-457200" marL="457200">
              <a:buFont typeface="+mj-lt"/>
              <a:buAutoNum type="arabicPeriod"/>
            </a:pPr>
            <a:endParaRPr dirty="0" sz="2000" lang="ar-SA"/>
          </a:p>
          <a:p>
            <a:pPr>
              <a:buFont typeface="Wingdings" pitchFamily="2" charset="2"/>
              <a:buChar char="v"/>
            </a:pPr>
            <a:r>
              <a:rPr dirty="0" sz="2000" lang="en-US" err="1"/>
              <a:t>Panvertebral</a:t>
            </a:r>
            <a:r>
              <a:rPr dirty="0" sz="2000" lang="en-US"/>
              <a:t>  involvement and  </a:t>
            </a:r>
            <a:r>
              <a:rPr dirty="0" sz="2000" lang="en-US" err="1"/>
              <a:t>intramedullary</a:t>
            </a:r>
            <a:r>
              <a:rPr dirty="0" sz="2000" lang="en-US"/>
              <a:t>  lesions  are  less  common  indications  for  surgical  intervention.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3" name=""/>
        <p:cNvGrpSpPr/>
        <p:nvPr/>
      </p:nvGrpSpPr>
      <p:grpSpPr>
        <a:xfrm>
          <a:off x="0" y="0"/>
          <a:ext cx="0" cy="0"/>
          <a:chOff x="0" y="0"/>
          <a:chExt cx="0" cy="0"/>
        </a:xfrm>
      </p:grpSpPr>
      <p:sp>
        <p:nvSpPr>
          <p:cNvPr id="1048619" name="Content Placeholder 2"/>
          <p:cNvSpPr>
            <a:spLocks noGrp="1"/>
          </p:cNvSpPr>
          <p:nvPr>
            <p:ph idx="1"/>
          </p:nvPr>
        </p:nvSpPr>
        <p:spPr>
          <a:xfrm>
            <a:off x="80818" y="80818"/>
            <a:ext cx="8970818" cy="6696363"/>
          </a:xfrm>
        </p:spPr>
        <p:txBody>
          <a:bodyPr>
            <a:normAutofit/>
          </a:bodyPr>
          <a:p>
            <a:r>
              <a:rPr dirty="0" sz="2000" lang="en-US"/>
              <a:t>Both  anterior  and  posterior  instrumentation  attain  good  results  for  correction  of  the deformity  and  maintaining  correction,  foci  clearance,  spinal  cord decompression,  and  pain  relief  in  the  treatment  of  thoracic  and lumbar  spinal  TB,  provided  that  the  operative  indication  is  accurately  identified.  </a:t>
            </a:r>
          </a:p>
          <a:p>
            <a:r>
              <a:rPr dirty="0" sz="2000" lang="en-US"/>
              <a:t>However,  the  posterior  approach  may  be  superior  to  anterior  instrumentation  to  correct  deformity  and  maintain that  correction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2" name=""/>
        <p:cNvGrpSpPr/>
        <p:nvPr/>
      </p:nvGrpSpPr>
      <p:grpSpPr>
        <a:xfrm>
          <a:off x="0" y="0"/>
          <a:ext cx="0" cy="0"/>
          <a:chOff x="0" y="0"/>
          <a:chExt cx="0" cy="0"/>
        </a:xfrm>
      </p:grpSpPr>
      <p:sp>
        <p:nvSpPr>
          <p:cNvPr id="1048594" name="Content Placeholder 2"/>
          <p:cNvSpPr>
            <a:spLocks noGrp="1"/>
          </p:cNvSpPr>
          <p:nvPr>
            <p:ph idx="1"/>
          </p:nvPr>
        </p:nvSpPr>
        <p:spPr>
          <a:xfrm>
            <a:off x="86014" y="82260"/>
            <a:ext cx="8977168" cy="6683375"/>
          </a:xfrm>
        </p:spPr>
        <p:txBody>
          <a:bodyPr>
            <a:normAutofit/>
          </a:bodyPr>
          <a:p>
            <a:pPr>
              <a:buFont typeface="Wingdings" pitchFamily="2" charset="2"/>
              <a:buChar char="Ø"/>
            </a:pPr>
            <a:r>
              <a:rPr b="1" dirty="0" sz="2000" lang="en-US">
                <a:solidFill>
                  <a:srgbClr val="002060"/>
                </a:solidFill>
              </a:rPr>
              <a:t>In children  with  spinal  TB,  the  risk  for  late  kyphosis  depends  on  </a:t>
            </a:r>
          </a:p>
          <a:p>
            <a:pPr lvl="1"/>
            <a:r>
              <a:rPr dirty="0" sz="2000" lang="en-US"/>
              <a:t>The age  (&lt;5  years).</a:t>
            </a:r>
          </a:p>
          <a:p>
            <a:pPr lvl="1"/>
            <a:r>
              <a:rPr dirty="0" sz="2000" lang="en-US"/>
              <a:t>Thoracic. </a:t>
            </a:r>
          </a:p>
          <a:p>
            <a:pPr lvl="1"/>
            <a:r>
              <a:rPr dirty="0" sz="2000" lang="en-US"/>
              <a:t>More  than  two  vertebrae.</a:t>
            </a:r>
          </a:p>
          <a:p>
            <a:pPr lvl="1"/>
            <a:r>
              <a:rPr dirty="0" sz="2000" lang="en-US"/>
              <a:t>End-plate  damage.</a:t>
            </a:r>
          </a:p>
          <a:p>
            <a:pPr lvl="1"/>
            <a:r>
              <a:rPr dirty="0" sz="2000" lang="en-US"/>
              <a:t>Pattern of  involvement. </a:t>
            </a:r>
          </a:p>
          <a:p>
            <a:endParaRPr dirty="0" sz="2000" lang="en-US"/>
          </a:p>
          <a:p>
            <a:r>
              <a:rPr b="1" dirty="0" sz="2000" lang="en-US">
                <a:solidFill>
                  <a:srgbClr val="0070C0"/>
                </a:solidFill>
              </a:rPr>
              <a:t>Dislocation  of  facets  and  posterior  </a:t>
            </a:r>
            <a:r>
              <a:rPr b="1" dirty="0" sz="2000" lang="en-US" err="1">
                <a:solidFill>
                  <a:srgbClr val="0070C0"/>
                </a:solidFill>
              </a:rPr>
              <a:t>retropulsion</a:t>
            </a:r>
            <a:r>
              <a:rPr b="1" dirty="0" sz="2000" lang="en-US">
                <a:solidFill>
                  <a:srgbClr val="0070C0"/>
                </a:solidFill>
              </a:rPr>
              <a:t> of  the  diseased  fragments  are  adverse  prognostic  factors  for kyphosis  progression.</a:t>
            </a:r>
          </a:p>
          <a:p>
            <a:endParaRPr dirty="0" sz="2000" lang="en-US"/>
          </a:p>
          <a:p>
            <a:pPr>
              <a:buFont typeface="Wingdings" pitchFamily="2" charset="2"/>
              <a:buChar char="Ø"/>
            </a:pPr>
            <a:r>
              <a:rPr b="1" dirty="0" sz="2000" lang="en-US" u="sng">
                <a:solidFill>
                  <a:srgbClr val="C00000"/>
                </a:solidFill>
              </a:rPr>
              <a:t>Vertebral collapse</a:t>
            </a:r>
          </a:p>
          <a:p>
            <a:pPr lvl="1"/>
            <a:r>
              <a:rPr dirty="0" sz="2000" lang="en-US"/>
              <a:t>In children </a:t>
            </a:r>
            <a:r>
              <a:rPr b="1" dirty="0" sz="2000" lang="en-US"/>
              <a:t>Buckling</a:t>
            </a:r>
            <a:r>
              <a:rPr dirty="0" sz="2000" lang="en-US"/>
              <a:t>  (</a:t>
            </a:r>
            <a:r>
              <a:rPr b="1" dirty="0" sz="2000" lang="en-US" err="1"/>
              <a:t>invaginating</a:t>
            </a:r>
            <a:r>
              <a:rPr b="1" dirty="0" sz="2000" lang="en-US"/>
              <a:t>  or  </a:t>
            </a:r>
            <a:r>
              <a:rPr b="1" dirty="0" sz="2000" lang="en-US" err="1"/>
              <a:t>angulatory</a:t>
            </a:r>
            <a:r>
              <a:rPr dirty="0" sz="2000" lang="en-US"/>
              <a:t>) collapse  at  the  lower dorsal  and  </a:t>
            </a:r>
            <a:r>
              <a:rPr dirty="0" sz="2000" lang="en-US" err="1"/>
              <a:t>dorsolumbar</a:t>
            </a:r>
            <a:r>
              <a:rPr dirty="0" sz="2000" lang="en-US"/>
              <a:t>  spine.  </a:t>
            </a:r>
          </a:p>
          <a:p>
            <a:pPr lvl="1"/>
            <a:r>
              <a:rPr dirty="0" sz="2000" lang="en-US"/>
              <a:t>In adults,  when  the lumbar  spine  is  involved,  the  pattern  of  vertebral  collapse  is  different  from  that  of  the  </a:t>
            </a:r>
            <a:r>
              <a:rPr dirty="0" sz="2000" lang="en-US" err="1"/>
              <a:t>dorsolumbar</a:t>
            </a:r>
            <a:r>
              <a:rPr dirty="0" sz="2000" lang="en-US"/>
              <a:t>  spine  and  is  </a:t>
            </a:r>
            <a:r>
              <a:rPr b="1" dirty="0" sz="2000" lang="en-US"/>
              <a:t>telescoping</a:t>
            </a:r>
            <a:r>
              <a:rPr dirty="0" sz="2000" lang="en-US"/>
              <a:t> (</a:t>
            </a:r>
            <a:r>
              <a:rPr b="1" dirty="0" sz="2000" lang="en-US" err="1">
                <a:solidFill>
                  <a:srgbClr val="002060"/>
                </a:solidFill>
              </a:rPr>
              <a:t>nonkyphotic</a:t>
            </a:r>
            <a:r>
              <a:rPr b="1" dirty="0" sz="2000" lang="en-US">
                <a:solidFill>
                  <a:srgbClr val="002060"/>
                </a:solidFill>
              </a:rPr>
              <a:t>  vertebral  body  collapse</a:t>
            </a:r>
            <a:r>
              <a:rPr dirty="0" sz="2000" lang="en-US"/>
              <a:t>)  in  nature.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595" name="Title 1"/>
          <p:cNvSpPr>
            <a:spLocks noGrp="1"/>
          </p:cNvSpPr>
          <p:nvPr>
            <p:ph type="title"/>
          </p:nvPr>
        </p:nvSpPr>
        <p:spPr/>
        <p:txBody>
          <a:bodyPr/>
          <a:p>
            <a:endParaRPr lang="en-US"/>
          </a:p>
        </p:txBody>
      </p:sp>
      <p:pic>
        <p:nvPicPr>
          <p:cNvPr id="2097152"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a:prstGeom prst="rec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4" name=""/>
        <p:cNvGrpSpPr/>
        <p:nvPr/>
      </p:nvGrpSpPr>
      <p:grpSpPr>
        <a:xfrm>
          <a:off x="0" y="0"/>
          <a:ext cx="0" cy="0"/>
          <a:chOff x="0" y="0"/>
          <a:chExt cx="0" cy="0"/>
        </a:xfrm>
      </p:grpSpPr>
      <p:sp>
        <p:nvSpPr>
          <p:cNvPr id="1048596" name="Content Placeholder 2"/>
          <p:cNvSpPr>
            <a:spLocks noGrp="1"/>
          </p:cNvSpPr>
          <p:nvPr>
            <p:ph idx="1"/>
          </p:nvPr>
        </p:nvSpPr>
        <p:spPr>
          <a:xfrm>
            <a:off x="97558" y="93805"/>
            <a:ext cx="8954077" cy="6660285"/>
          </a:xfrm>
        </p:spPr>
        <p:txBody>
          <a:bodyPr>
            <a:normAutofit fontScale="90000" lnSpcReduction="10000"/>
          </a:bodyPr>
          <a:p>
            <a:pPr>
              <a:buFont typeface="Wingdings" pitchFamily="2" charset="2"/>
              <a:buChar char="v"/>
            </a:pPr>
            <a:r>
              <a:rPr b="1" dirty="0" sz="2000" lang="en-US" u="sng"/>
              <a:t>kyphosis  of  more  than  45  degrees not  be  allowed  because  </a:t>
            </a:r>
          </a:p>
          <a:p>
            <a:pPr lvl="1">
              <a:buFont typeface="Wingdings" pitchFamily="2" charset="2"/>
              <a:buChar char="Ø"/>
            </a:pPr>
            <a:r>
              <a:rPr dirty="0" sz="2000" lang="en-US"/>
              <a:t>It  puts  the  posterior  spinal  muscles  at  a mechanical  disadvantage,  adding  to  the  deforming  forces.  </a:t>
            </a:r>
          </a:p>
          <a:p>
            <a:pPr lvl="1">
              <a:buFont typeface="Wingdings" pitchFamily="2" charset="2"/>
              <a:buChar char="Ø"/>
            </a:pPr>
            <a:r>
              <a:rPr dirty="0" sz="2000" lang="en-US"/>
              <a:t>It  contributes to  the occurrence  of  paraplegia.</a:t>
            </a:r>
          </a:p>
          <a:p>
            <a:r>
              <a:rPr dirty="0" sz="2000" lang="en-US"/>
              <a:t>Prophylactic  stabilization  procedures should  therefore  be  considered  to  prevent  further  progression  of kyphosis.</a:t>
            </a:r>
          </a:p>
          <a:p>
            <a:endParaRPr dirty="0" sz="2000" lang="en-US"/>
          </a:p>
          <a:p>
            <a:pPr>
              <a:buFont typeface="Wingdings" pitchFamily="2" charset="2"/>
              <a:buChar char="v"/>
            </a:pPr>
            <a:r>
              <a:rPr b="1" dirty="0" sz="2000" lang="en-US" u="sng">
                <a:solidFill>
                  <a:srgbClr val="002060"/>
                </a:solidFill>
              </a:rPr>
              <a:t>Predisposing  factors  for  TB</a:t>
            </a:r>
          </a:p>
          <a:p>
            <a:pPr indent="-457200" marL="457200">
              <a:buFont typeface="+mj-lt"/>
              <a:buAutoNum type="arabicPeriod"/>
            </a:pPr>
            <a:r>
              <a:rPr dirty="0" sz="2000" lang="en-US"/>
              <a:t>Age   (elderly  patients)</a:t>
            </a:r>
          </a:p>
          <a:p>
            <a:pPr indent="-457200" marL="457200">
              <a:buFont typeface="+mj-lt"/>
              <a:buAutoNum type="arabicPeriod"/>
            </a:pPr>
            <a:r>
              <a:rPr dirty="0" sz="2000" lang="en-US"/>
              <a:t>Malnutrition</a:t>
            </a:r>
          </a:p>
          <a:p>
            <a:pPr indent="-457200" marL="457200">
              <a:buFont typeface="+mj-lt"/>
              <a:buAutoNum type="arabicPeriod"/>
            </a:pPr>
            <a:r>
              <a:rPr dirty="0" sz="2000" lang="en-US" err="1"/>
              <a:t>Hypogammaglobulinemia</a:t>
            </a:r>
            <a:endParaRPr dirty="0" sz="2000" lang="en-US"/>
          </a:p>
          <a:p>
            <a:pPr indent="-457200" marL="457200">
              <a:buFont typeface="+mj-lt"/>
              <a:buAutoNum type="arabicPeriod"/>
            </a:pPr>
            <a:r>
              <a:rPr dirty="0" sz="2000" lang="en-US"/>
              <a:t>Diabetes  mellitus </a:t>
            </a:r>
          </a:p>
          <a:p>
            <a:pPr indent="-457200" marL="457200">
              <a:buFont typeface="+mj-lt"/>
              <a:buAutoNum type="arabicPeriod"/>
            </a:pPr>
            <a:r>
              <a:rPr dirty="0" sz="2000" lang="en-US"/>
              <a:t>HIV infection  </a:t>
            </a:r>
          </a:p>
          <a:p>
            <a:pPr indent="-457200" marL="457200">
              <a:buFont typeface="+mj-lt"/>
              <a:buAutoNum type="arabicPeriod"/>
            </a:pPr>
            <a:r>
              <a:rPr dirty="0" sz="2000" lang="en-US"/>
              <a:t>Malignancy,  renal  failure</a:t>
            </a:r>
          </a:p>
          <a:p>
            <a:pPr indent="-457200" marL="457200">
              <a:buFont typeface="+mj-lt"/>
              <a:buAutoNum type="arabicPeriod"/>
            </a:pPr>
            <a:r>
              <a:rPr dirty="0" sz="2000" lang="en-US"/>
              <a:t>Intravenous  drug  abuse </a:t>
            </a:r>
          </a:p>
          <a:p>
            <a:pPr indent="-457200" marL="457200">
              <a:buFont typeface="+mj-lt"/>
              <a:buAutoNum type="arabicPeriod"/>
            </a:pPr>
            <a:r>
              <a:rPr dirty="0" sz="2000" lang="en-US"/>
              <a:t>Longterm  use  of  </a:t>
            </a:r>
            <a:r>
              <a:rPr dirty="0" sz="2000" lang="en-US" err="1"/>
              <a:t>antirheumatic</a:t>
            </a:r>
            <a:r>
              <a:rPr dirty="0" sz="2000" lang="en-US"/>
              <a:t>  agents  (steroids,  anti−tumor  necrosis factor  [TNF]-</a:t>
            </a:r>
            <a:r>
              <a:rPr dirty="0" sz="2000" lang="el-GR"/>
              <a:t>α  </a:t>
            </a:r>
            <a:r>
              <a:rPr dirty="0" sz="2000" lang="en-US"/>
              <a:t>blockers,  B-cell−depleting  therapeutic  agents, and  methotrexate)</a:t>
            </a:r>
          </a:p>
          <a:p>
            <a:pPr indent="-457200" marL="457200">
              <a:buFont typeface="+mj-lt"/>
              <a:buAutoNum type="arabicPeriod"/>
            </a:pPr>
            <a:r>
              <a:rPr dirty="0" sz="2000" lang="en-US"/>
              <a:t>Anticancer  chemotherapeutic  agents.</a:t>
            </a:r>
          </a:p>
          <a:p>
            <a:endParaRPr dirty="0" sz="200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5" name=""/>
        <p:cNvGrpSpPr/>
        <p:nvPr/>
      </p:nvGrpSpPr>
      <p:grpSpPr>
        <a:xfrm>
          <a:off x="0" y="0"/>
          <a:ext cx="0" cy="0"/>
          <a:chOff x="0" y="0"/>
          <a:chExt cx="0" cy="0"/>
        </a:xfrm>
      </p:grpSpPr>
      <p:sp>
        <p:nvSpPr>
          <p:cNvPr id="1048597" name="Content Placeholder 2"/>
          <p:cNvSpPr>
            <a:spLocks noGrp="1"/>
          </p:cNvSpPr>
          <p:nvPr>
            <p:ph idx="1"/>
          </p:nvPr>
        </p:nvSpPr>
        <p:spPr>
          <a:xfrm>
            <a:off x="86014" y="82262"/>
            <a:ext cx="8977168" cy="6683374"/>
          </a:xfrm>
        </p:spPr>
        <p:txBody>
          <a:bodyPr>
            <a:normAutofit fontScale="95000" lnSpcReduction="20000"/>
          </a:bodyPr>
          <a:p>
            <a:pPr>
              <a:buFont typeface="Wingdings" pitchFamily="2" charset="2"/>
              <a:buChar char="q"/>
            </a:pPr>
            <a:r>
              <a:rPr b="1" dirty="0" sz="2400" lang="en-US" u="sng">
                <a:solidFill>
                  <a:srgbClr val="C00000"/>
                </a:solidFill>
              </a:rPr>
              <a:t>Fungal infection of spine</a:t>
            </a:r>
          </a:p>
          <a:p>
            <a:r>
              <a:rPr dirty="0" sz="2000" lang="en-US"/>
              <a:t>Vertebral  osteomyelitis  is  the  most  common  form  of fungal  bone  infection.</a:t>
            </a:r>
          </a:p>
          <a:p>
            <a:r>
              <a:rPr b="1" dirty="0" sz="2000" lang="en-US" u="sng"/>
              <a:t>Risk Factors</a:t>
            </a:r>
          </a:p>
          <a:p>
            <a:pPr indent="-457200" lvl="1" marL="914400">
              <a:buFont typeface="+mj-lt"/>
              <a:buAutoNum type="arabicParenR"/>
            </a:pPr>
            <a:r>
              <a:rPr dirty="0" sz="2000" lang="en-US"/>
              <a:t>Use  of  immunosuppressive  drugs,  </a:t>
            </a:r>
          </a:p>
          <a:p>
            <a:pPr indent="-457200" lvl="1" marL="914400">
              <a:buFont typeface="+mj-lt"/>
              <a:buAutoNum type="arabicParenR"/>
            </a:pPr>
            <a:r>
              <a:rPr dirty="0" sz="2000" lang="en-US"/>
              <a:t>Widespread  use  of  broad-spectrum  antibiotics,  </a:t>
            </a:r>
          </a:p>
          <a:p>
            <a:pPr indent="-457200" lvl="1" marL="914400">
              <a:buFont typeface="+mj-lt"/>
              <a:buAutoNum type="arabicParenR"/>
            </a:pPr>
            <a:r>
              <a:rPr dirty="0" sz="2000" lang="en-US"/>
              <a:t>Use of  indwelling  catheters,  </a:t>
            </a:r>
          </a:p>
          <a:p>
            <a:pPr indent="-457200" lvl="1" marL="914400">
              <a:buFont typeface="+mj-lt"/>
              <a:buAutoNum type="arabicParenR"/>
            </a:pPr>
            <a:r>
              <a:rPr dirty="0" sz="2000" lang="en-US"/>
              <a:t>Increasing  use  of  intravenous  therapy, central  parenteral nutrition,  </a:t>
            </a:r>
          </a:p>
          <a:p>
            <a:pPr indent="-457200" lvl="1" marL="914400">
              <a:buFont typeface="+mj-lt"/>
              <a:buAutoNum type="arabicParenR"/>
            </a:pPr>
            <a:r>
              <a:rPr b="1" dirty="0" sz="2000" lang="en-US">
                <a:solidFill>
                  <a:srgbClr val="002060"/>
                </a:solidFill>
              </a:rPr>
              <a:t>Surgery</a:t>
            </a:r>
          </a:p>
          <a:p>
            <a:pPr indent="-457200" lvl="1" marL="914400">
              <a:buFont typeface="+mj-lt"/>
              <a:buAutoNum type="arabicParenR"/>
            </a:pPr>
            <a:r>
              <a:rPr dirty="0" sz="2000" lang="en-US"/>
              <a:t>Hemodialysis</a:t>
            </a:r>
          </a:p>
          <a:p>
            <a:pPr indent="-457200" lvl="1" marL="914400">
              <a:buFont typeface="+mj-lt"/>
              <a:buAutoNum type="arabicParenR"/>
            </a:pPr>
            <a:r>
              <a:rPr dirty="0" sz="2000" lang="en-US"/>
              <a:t>AIDS.</a:t>
            </a:r>
          </a:p>
          <a:p>
            <a:pPr indent="-457200" lvl="1" marL="914400">
              <a:buFont typeface="+mj-lt"/>
              <a:buAutoNum type="arabicParenR"/>
            </a:pPr>
            <a:endParaRPr dirty="0" sz="2000" lang="en-US"/>
          </a:p>
          <a:p>
            <a:pPr>
              <a:buFont typeface="Wingdings" pitchFamily="2" charset="2"/>
              <a:buChar char="v"/>
            </a:pPr>
            <a:r>
              <a:rPr b="1" dirty="0" sz="2000" lang="en-US" u="sng"/>
              <a:t>The most common pathogens are</a:t>
            </a:r>
          </a:p>
          <a:p>
            <a:pPr>
              <a:buFont typeface="Wingdings" pitchFamily="2" charset="2"/>
              <a:buChar char="Ø"/>
            </a:pPr>
            <a:r>
              <a:rPr dirty="0" sz="2000" lang="en-US"/>
              <a:t>Candida  </a:t>
            </a:r>
            <a:r>
              <a:rPr dirty="0" sz="2000" lang="en-US" err="1"/>
              <a:t>albicans</a:t>
            </a:r>
            <a:r>
              <a:rPr dirty="0" sz="2000" lang="en-US"/>
              <a:t>  is  the  most  common  organism  to  be  involved  in vertebral  osteomyelitis.</a:t>
            </a:r>
          </a:p>
          <a:p>
            <a:pPr>
              <a:buFont typeface="Wingdings" pitchFamily="2" charset="2"/>
              <a:buChar char="Ø"/>
            </a:pPr>
            <a:r>
              <a:rPr dirty="0" sz="2000" lang="en-US" err="1"/>
              <a:t>Aspergillus</a:t>
            </a:r>
            <a:r>
              <a:rPr dirty="0" sz="2000" lang="en-US"/>
              <a:t>  </a:t>
            </a:r>
            <a:r>
              <a:rPr dirty="0" sz="2000" lang="en-US" err="1"/>
              <a:t>fumigatus</a:t>
            </a:r>
            <a:endParaRPr dirty="0" sz="2000" lang="en-US"/>
          </a:p>
          <a:p>
            <a:pPr>
              <a:buFont typeface="Wingdings" pitchFamily="2" charset="2"/>
              <a:buChar char="Ø"/>
            </a:pPr>
            <a:r>
              <a:rPr dirty="0" sz="2000" lang="en-US" err="1"/>
              <a:t>Cryptococcus</a:t>
            </a:r>
            <a:r>
              <a:rPr dirty="0" sz="2000" lang="en-US"/>
              <a:t>  </a:t>
            </a:r>
            <a:r>
              <a:rPr dirty="0" sz="2000" lang="en-US" err="1"/>
              <a:t>neoformans</a:t>
            </a:r>
            <a:endParaRPr dirty="0" sz="2000" lang="en-US"/>
          </a:p>
          <a:p>
            <a:pPr>
              <a:buFont typeface="Wingdings" pitchFamily="2" charset="2"/>
              <a:buChar char="Ø"/>
            </a:pPr>
            <a:r>
              <a:rPr dirty="0" sz="2000" lang="en-US" err="1"/>
              <a:t>Blastomyces</a:t>
            </a:r>
            <a:r>
              <a:rPr dirty="0" sz="2000" lang="en-US"/>
              <a:t>  </a:t>
            </a:r>
            <a:r>
              <a:rPr dirty="0" sz="2000" lang="en-US" err="1"/>
              <a:t>dermatitidis</a:t>
            </a:r>
            <a:endParaRPr dirty="0" sz="2000" lang="en-US"/>
          </a:p>
          <a:p>
            <a:pPr>
              <a:buFont typeface="Wingdings" pitchFamily="2" charset="2"/>
              <a:buChar char="Ø"/>
            </a:pPr>
            <a:r>
              <a:rPr dirty="0" sz="2000" lang="en-US" err="1"/>
              <a:t>Coccidioides</a:t>
            </a:r>
            <a:r>
              <a:rPr dirty="0" sz="2000" lang="en-US"/>
              <a:t>  </a:t>
            </a:r>
            <a:r>
              <a:rPr dirty="0" sz="2000" lang="en-US" err="1"/>
              <a:t>immitis</a:t>
            </a:r>
            <a:endParaRPr dirty="0" sz="200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6" name=""/>
        <p:cNvGrpSpPr/>
        <p:nvPr/>
      </p:nvGrpSpPr>
      <p:grpSpPr>
        <a:xfrm>
          <a:off x="0" y="0"/>
          <a:ext cx="0" cy="0"/>
          <a:chOff x="0" y="0"/>
          <a:chExt cx="0" cy="0"/>
        </a:xfrm>
      </p:grpSpPr>
      <p:sp>
        <p:nvSpPr>
          <p:cNvPr id="1048598" name="Title 1"/>
          <p:cNvSpPr>
            <a:spLocks noGrp="1"/>
          </p:cNvSpPr>
          <p:nvPr>
            <p:ph type="title"/>
          </p:nvPr>
        </p:nvSpPr>
        <p:spPr>
          <a:xfrm>
            <a:off x="39832" y="18255"/>
            <a:ext cx="7886700" cy="524381"/>
          </a:xfrm>
        </p:spPr>
        <p:txBody>
          <a:bodyPr>
            <a:normAutofit/>
          </a:bodyPr>
          <a:p>
            <a:pPr indent="-342900" marL="342900">
              <a:buFont typeface="Wingdings" pitchFamily="2" charset="2"/>
              <a:buChar char="q"/>
            </a:pPr>
            <a:r>
              <a:rPr b="1" dirty="0" sz="2400" lang="en-US" u="sng">
                <a:solidFill>
                  <a:srgbClr val="C00000"/>
                </a:solidFill>
                <a:latin typeface="+mn-lt"/>
              </a:rPr>
              <a:t>CLINICAL  FEATURES</a:t>
            </a:r>
          </a:p>
        </p:txBody>
      </p:sp>
      <p:sp>
        <p:nvSpPr>
          <p:cNvPr id="1048599" name="Content Placeholder 2"/>
          <p:cNvSpPr>
            <a:spLocks noGrp="1"/>
          </p:cNvSpPr>
          <p:nvPr>
            <p:ph idx="1"/>
          </p:nvPr>
        </p:nvSpPr>
        <p:spPr>
          <a:xfrm>
            <a:off x="39832" y="542635"/>
            <a:ext cx="9064336" cy="6297109"/>
          </a:xfrm>
        </p:spPr>
        <p:txBody>
          <a:bodyPr>
            <a:normAutofit fontScale="95000" lnSpcReduction="20000"/>
          </a:bodyPr>
          <a:p>
            <a:pPr>
              <a:buFont typeface="Wingdings" pitchFamily="2" charset="2"/>
              <a:buChar char="v"/>
            </a:pPr>
            <a:r>
              <a:rPr b="1" dirty="0" sz="2400" lang="en-US" u="sng">
                <a:solidFill>
                  <a:srgbClr val="002060"/>
                </a:solidFill>
              </a:rPr>
              <a:t>TB spine </a:t>
            </a:r>
          </a:p>
          <a:p>
            <a:pPr lvl="1">
              <a:buFont typeface="Wingdings" pitchFamily="2" charset="2"/>
              <a:buChar char="ü"/>
            </a:pPr>
            <a:r>
              <a:rPr dirty="0" sz="2000" lang="en-US"/>
              <a:t>Tubercular  spondylitis  has  an  insidious  onset,  which  differentiates it  from  pyogenic  </a:t>
            </a:r>
            <a:r>
              <a:rPr dirty="0" sz="2000" lang="en-US" err="1"/>
              <a:t>spondylodiscitis</a:t>
            </a:r>
            <a:r>
              <a:rPr dirty="0" sz="2000" lang="en-US"/>
              <a:t>.  </a:t>
            </a:r>
          </a:p>
          <a:p>
            <a:pPr lvl="1">
              <a:buFont typeface="Wingdings" pitchFamily="2" charset="2"/>
              <a:buChar char="ü"/>
            </a:pPr>
            <a:r>
              <a:rPr dirty="0" sz="2000" lang="en-US"/>
              <a:t>The  average  duration  from onset  of  symptoms  to  diagnosis  is  4  months  </a:t>
            </a:r>
          </a:p>
          <a:p>
            <a:pPr>
              <a:buFont typeface="Wingdings" pitchFamily="2" charset="2"/>
              <a:buChar char="Ø"/>
            </a:pPr>
            <a:r>
              <a:rPr b="1" dirty="0" sz="2000" lang="en-US" u="sng">
                <a:solidFill>
                  <a:srgbClr val="0070C0"/>
                </a:solidFill>
              </a:rPr>
              <a:t>The  most  common  presenting  symptom  is </a:t>
            </a:r>
          </a:p>
          <a:p>
            <a:pPr indent="-457200" marL="457200">
              <a:buFont typeface="+mj-lt"/>
              <a:buAutoNum type="arabicParenR"/>
            </a:pPr>
            <a:r>
              <a:rPr dirty="0" sz="2000" lang="en-US"/>
              <a:t>Local  pain, usually  progressive  and refractory  to  treatment.</a:t>
            </a:r>
          </a:p>
          <a:p>
            <a:pPr indent="-457200" marL="457200">
              <a:buFont typeface="+mj-lt"/>
              <a:buAutoNum type="arabicParenR"/>
            </a:pPr>
            <a:r>
              <a:rPr dirty="0" sz="2000" lang="en-US"/>
              <a:t>Associated  with  </a:t>
            </a:r>
            <a:r>
              <a:rPr dirty="0" sz="2000" lang="en-US" err="1"/>
              <a:t>paravertebral</a:t>
            </a:r>
            <a:r>
              <a:rPr dirty="0" sz="2000" lang="en-US"/>
              <a:t>  muscle  spasm  and  rigidity. </a:t>
            </a:r>
          </a:p>
          <a:p>
            <a:pPr indent="-457200" marL="457200">
              <a:buFont typeface="+mj-lt"/>
              <a:buAutoNum type="arabicParenR"/>
            </a:pPr>
            <a:r>
              <a:rPr dirty="0" sz="2000" lang="en-US"/>
              <a:t>At  a  later  stage,  there  may  be  bony  collapse  and  segmental  instability  causing  pain.  </a:t>
            </a:r>
          </a:p>
          <a:p>
            <a:pPr lvl="1">
              <a:buFont typeface="Courier New" panose="02070309020205020404" pitchFamily="49" charset="0"/>
              <a:buChar char="o"/>
            </a:pPr>
            <a:r>
              <a:rPr dirty="0" sz="2000" lang="en-US"/>
              <a:t>Night  pain  (“night cries”)  may  develop due  to  instability becoming  overt  in  the  absence  of  muscle  spasm,  often  waking  the patient  from  sleep. </a:t>
            </a:r>
          </a:p>
          <a:p>
            <a:pPr lvl="1">
              <a:buFont typeface="Courier New" panose="02070309020205020404" pitchFamily="49" charset="0"/>
              <a:buChar char="o"/>
            </a:pPr>
            <a:r>
              <a:rPr dirty="0" sz="2000" lang="en-US"/>
              <a:t>Radicular  pain  maybe  present  owing  to compression  of  the  nerve  roots  from  bony  collapse  or  abscesses. </a:t>
            </a:r>
          </a:p>
          <a:p>
            <a:pPr indent="-457200" marL="457200">
              <a:buFont typeface="+mj-lt"/>
              <a:buAutoNum type="arabicParenR"/>
            </a:pPr>
            <a:r>
              <a:rPr dirty="0" sz="2000" lang="en-US"/>
              <a:t>Constitutional  symptoms  of  malaise,  anorexia, weight  loss  and  fever  are  classically  described in  </a:t>
            </a:r>
            <a:r>
              <a:rPr b="1" dirty="0" sz="2000" lang="en-US">
                <a:solidFill>
                  <a:srgbClr val="C00000"/>
                </a:solidFill>
              </a:rPr>
              <a:t>&lt; ½  the  patients  with  spinal  TB</a:t>
            </a:r>
            <a:r>
              <a:rPr dirty="0" sz="2000" lang="en-US"/>
              <a:t>.</a:t>
            </a:r>
          </a:p>
          <a:p>
            <a:pPr indent="-457200" marL="457200">
              <a:buFont typeface="+mj-lt"/>
              <a:buAutoNum type="arabicParenR"/>
            </a:pPr>
            <a:r>
              <a:rPr dirty="0" sz="2000" lang="en-US"/>
              <a:t>Nocturnal  rise  in  body  temperature  and  night  sweats  are more  often  present  in  spinal  TB.</a:t>
            </a:r>
          </a:p>
          <a:p>
            <a:pPr indent="-457200" marL="457200">
              <a:buFont typeface="+mj-lt"/>
              <a:buAutoNum type="arabicParenR"/>
            </a:pPr>
            <a:endParaRPr dirty="0" sz="200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7" name=""/>
        <p:cNvGrpSpPr/>
        <p:nvPr/>
      </p:nvGrpSpPr>
      <p:grpSpPr>
        <a:xfrm>
          <a:off x="0" y="0"/>
          <a:ext cx="0" cy="0"/>
          <a:chOff x="0" y="0"/>
          <a:chExt cx="0" cy="0"/>
        </a:xfrm>
      </p:grpSpPr>
      <p:sp>
        <p:nvSpPr>
          <p:cNvPr id="1048600" name="Content Placeholder 2"/>
          <p:cNvSpPr>
            <a:spLocks noGrp="1"/>
          </p:cNvSpPr>
          <p:nvPr>
            <p:ph idx="1"/>
          </p:nvPr>
        </p:nvSpPr>
        <p:spPr>
          <a:xfrm>
            <a:off x="86014" y="82260"/>
            <a:ext cx="8977168" cy="6694921"/>
          </a:xfrm>
        </p:spPr>
        <p:txBody>
          <a:bodyPr>
            <a:normAutofit/>
          </a:bodyPr>
          <a:p>
            <a:pPr>
              <a:buFont typeface="Wingdings" pitchFamily="2" charset="2"/>
              <a:buChar char="v"/>
            </a:pPr>
            <a:r>
              <a:rPr b="1" dirty="0" sz="2400" lang="en-US" u="sng">
                <a:solidFill>
                  <a:srgbClr val="002060"/>
                </a:solidFill>
              </a:rPr>
              <a:t>Tubercular  Abscess</a:t>
            </a:r>
          </a:p>
          <a:p>
            <a:r>
              <a:rPr dirty="0" sz="2000" lang="en-US"/>
              <a:t>Unlike  a  pyogenic  abscess,  a  tubercular  abscess does  not  always  exhibit  the  classical  features  of  “Redness, Heat, Pain”  and  is  commonly  referred  to  as  a  “</a:t>
            </a:r>
            <a:r>
              <a:rPr b="1" dirty="0" sz="2000" lang="en-US">
                <a:solidFill>
                  <a:srgbClr val="C00000"/>
                </a:solidFill>
              </a:rPr>
              <a:t>cold</a:t>
            </a:r>
            <a:r>
              <a:rPr dirty="0" sz="2000" lang="en-US"/>
              <a:t>”  abscess.  </a:t>
            </a:r>
          </a:p>
          <a:p>
            <a:r>
              <a:rPr dirty="0" sz="2000" lang="en-US"/>
              <a:t>A  cold abscess  is  a  well-defined  fluctuant  swelling.  It  may  be  warm  and slightly  tender.  </a:t>
            </a:r>
          </a:p>
          <a:p>
            <a:r>
              <a:rPr dirty="0" sz="2000" lang="en-US"/>
              <a:t>The  overlying  skin,  which  is  often  stretched  and shiny,  may  burst  and  develop  into  a  draining  sinus. </a:t>
            </a:r>
          </a:p>
          <a:p>
            <a:r>
              <a:rPr b="1" dirty="0" sz="2000" lang="en-US" u="sng"/>
              <a:t>The  discharge varies  </a:t>
            </a:r>
          </a:p>
          <a:p>
            <a:pPr lvl="1">
              <a:buFont typeface="Wingdings" pitchFamily="2" charset="2"/>
              <a:buChar char="ü"/>
            </a:pPr>
            <a:r>
              <a:rPr b="1" dirty="0" sz="2000" lang="en-US">
                <a:solidFill>
                  <a:srgbClr val="7030A0"/>
                </a:solidFill>
              </a:rPr>
              <a:t>In  color  from  white  to  yellow.</a:t>
            </a:r>
          </a:p>
          <a:p>
            <a:pPr lvl="1">
              <a:buFont typeface="Wingdings" pitchFamily="2" charset="2"/>
              <a:buChar char="ü"/>
            </a:pPr>
            <a:r>
              <a:rPr b="1" dirty="0" sz="2000" lang="en-US">
                <a:solidFill>
                  <a:srgbClr val="7030A0"/>
                </a:solidFill>
              </a:rPr>
              <a:t>In  consistency  from watery  to  thick  caseous  material.  </a:t>
            </a:r>
          </a:p>
          <a:p>
            <a:pPr lvl="1">
              <a:buFont typeface="Wingdings" pitchFamily="2" charset="2"/>
              <a:buChar char="ü"/>
            </a:pPr>
            <a:endParaRPr b="1" dirty="0" sz="2000" lang="en-US">
              <a:solidFill>
                <a:srgbClr val="7030A0"/>
              </a:solidFill>
            </a:endParaRPr>
          </a:p>
          <a:p>
            <a:r>
              <a:rPr dirty="0" sz="2000" lang="en-US"/>
              <a:t>Sometimes,  secondary  infection may  occur  in  a  tubercular  abscess  and  in  these  may  have  all  the features  of  a  pyogenic  abscess.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pic>
        <p:nvPicPr>
          <p:cNvPr id="2097153" name="Picture 4"/>
          <p:cNvPicPr>
            <a:picLocks noChangeAspect="1" noGrp="1"/>
          </p:cNvPicPr>
          <p:nvPr>
            <p:ph idx="1"/>
          </p:nvPr>
        </p:nvPicPr>
        <p:blipFill>
          <a:blip xmlns:r="http://schemas.openxmlformats.org/officeDocument/2006/relationships" r:embed="rId1"/>
          <a:stretch>
            <a:fillRect/>
          </a:stretch>
        </p:blipFill>
        <p:spPr>
          <a:xfrm>
            <a:off x="-8274" y="635001"/>
            <a:ext cx="9151572" cy="5355590"/>
          </a:xfrm>
          <a:prstGeom prst="rect"/>
        </p:spPr>
      </p:pic>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Ahmed Maan</dc:creator>
  <cp:lastModifiedBy>Ahmed Maan</cp:lastModifiedBy>
  <dcterms:created xsi:type="dcterms:W3CDTF">2019-09-08T11:06:15Z</dcterms:created>
  <dcterms:modified xsi:type="dcterms:W3CDTF">2022-11-29T17:28:14Z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b622cf37a64249df863fd1118f3f0b44</vt:lpwstr>
  </property>
</Properties>
</file>