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92" r:id="rId1"/>
  </p:sldMasterIdLst>
  <p:notesMasterIdLst>
    <p:notesMasterId r:id="rId2"/>
  </p:notesMasterIdLst>
  <p:sldIdLst>
    <p:sldId id="666" r:id="rId3"/>
    <p:sldId id="667" r:id="rId4"/>
    <p:sldId id="668" r:id="rId5"/>
    <p:sldId id="669" r:id="rId6"/>
    <p:sldId id="670" r:id="rId7"/>
    <p:sldId id="671" r:id="rId8"/>
    <p:sldId id="672" r:id="rId9"/>
    <p:sldId id="673" r:id="rId10"/>
    <p:sldId id="674" r:id="rId11"/>
    <p:sldId id="675" r:id="rId12"/>
    <p:sldId id="676" r:id="rId13"/>
    <p:sldId id="677" r:id="rId14"/>
    <p:sldId id="678" r:id="rId15"/>
    <p:sldId id="679" r:id="rId16"/>
    <p:sldId id="680" r:id="rId17"/>
    <p:sldId id="681" r:id="rId18"/>
    <p:sldId id="682" r:id="rId19"/>
    <p:sldId id="683" r:id="rId20"/>
    <p:sldId id="684" r:id="rId21"/>
    <p:sldId id="685" r:id="rId22"/>
    <p:sldId id="686" r:id="rId23"/>
    <p:sldId id="687" r:id="rId2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tableStyles" Target="tableStyle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s>
</file>

<file path=ppt/ink/ink1.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1 24575, 67 1 24575, 127 1 24575, 184 1 24575, 241 1 24575, 298 1 24575, 361 1 24575, 418 1 24575, 475 1 24575, 532 1 24575, 592 1 24575, 651 1 24575, 719 1 24575, 783 1 24575, 854 1 24575, 934 1 24575, 1018 1 24575, 1093 1 24575, 1171 1 24575, 1251 1 24575, 1326 1 24575, 1401 1 24575, 1478 1 24575, 1563 1 24575, 1647 1 24575, 1738 1 24575, 1829 1 24575, 1925 1 24575, 2021 1 24575, 2117 1 24575, 2206 1 24575, 2292 1 24575, 2372 1 24575, 2447 1 24575, 2520 1 24575, 2589 1 24575, 2663 1 24575, 2743 1 24575, 2816 1 24575, 2885 1 24575, 2957 1 24575, 3026 1 24575, 3092 1 24575, 3156 1 24575, 3218 1 24575, 3293 1 24575, 3363 1 24575, 3438 1 24575, 3511 1 24575, 3585 1 24575, 3667 1 24575, 3742 1 24575, 3819 1 24575, 3888 1 24575, 3961 1 24575, 4042 1 24575, 4122 1 24575, 4202 1 24575, 4280 1 24575, 4355 1 24575, 4434 1 24575, 4508 1 24575, 4585 1 24575, 4660 1 24575, 4731 1 24575, 4795 1 24575, 4863 1 24575, 4927 1 24575, 4998 1 24575, 5057 1 24575, 5123 1 24575, 5182 1 24575, 5237 1 24575, 5291 1 24575, 5344 1 24575, 5392 1 24575, 5442 1 24575, 5479 1 24575, 5529 1 24575, 5577 1 24575, 5624 1 24575, 5666 1 24575, 5709 1 24575, 5757 1 24575, 5800 1 24575, 5843 1 24575, 5880 1 24575, 5923 1 24575, 5964 1 24575, 6007 1 24575, 6051 1 24575, 6089 1 24575, 6132 1 24575, 6169 1 24575, 6208 1 24575, 6246 1 24575, 6274 1 24575, 6306 1 24575, 6333 1 24575, 6360 1 24575, 6397 1 24575, 6424 1 24575, 6461 1 24575, 6491 1 24575, 6523 1 24575, 6547 1 24575, 6579 1 24575, 6602 1 24575, 6629 1 24575, 6652 1 24575, 6684 1 24575, 6709 1 24575, 6746 1 24575, 6776 1 24575, 6814 1 24575, 6842 1 24575, 6869 1 24575, 6883 1 24575, 6899 1 24575, 6919 1 24575, 6946 1 24575, 6964 1 24575, 6980 1 24575, 6992 1 24575, 7008 1 24575, 7024 1 24575, 7040 1 24575, 7058 1 24575, 7079 1 24575, 7104 1 24575, 7136 1 24575, 7161 1 24575, 7183 1 24575, 7206 1 24575, 7227 1 24575, 7249 1 24575, 7265 1 24575, 7281 1 24575, 7297 1 24575</trace>
</ink>
</file>

<file path=ppt/ink/ink2.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946 1 24575, 861 1 24575, 784 1 24575, 747 1 24575, 716 1 24575, 679 1 24575, 652 1 24575, 615 1 24575, 585 1 24575, 517 1 24575, 471 1 24575, 408 1 24575, 364 1 24575, 326 1 24575, 282 1 24575, 255 1 24575, 225 1 24575, 209 1 24575, 193 1 24575, 177 1 24575, 161 1 24575, 145 1 24575, 128 1 24575, 112 1 24575, 96 1 24575, 80 1 24575, 64 1 24575, 48 1 24575, 25 1 24575, 0 1 24575</trace>
</ink>
</file>

<file path=ppt/ink/ink3.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1 24575, 56 1 24575, 111 1 24575, 197 1 24575, 257 1 24575, 304 1 24575, 347 1 24575, 391 1 24575, 428 1 24575, 471 1 24575, 509 1 24575, 548 1 24575, 585 1 24575, 619 1 24575, 657 1 24575, 696 1 24575, 733 1 24575, 778 1 24575, 820 1 24575, 863 1 24575, 901 1 24575, 938 1 24575, 965 1 24575, 995 1 24575, 1027 1 24575, 1057 1 24575, 1084 1 24575, 1129 1 24575, 1157 1 24575, 1200 1 24575, 1230 1 24575, 1257 1 24575, 1284 1 24575, 1316 1 24575, 1348 1 24575, 1373 1 24575, 1394 1 24575, 1417 1 24575, 1439 1 24575, 1462 1 24575, 1483 1 24575, 1512 1 24575, 1544 1 24575, 1572 1 24575, 1588 1 24575, 1610 1 24575, 1631 1 24575, 1669 1 24575, 1701 1 24575, 1738 1 24575, 1759 1 24575, 1788 1 24575, 1815 1 24575, 1838 1 24575, 1859 1 24575, 1877 1 24575, 1893 1 24575, 1909 1 24575, 1925 1 24575, 1941 1 24575, 1957 1 24575, 1973 1 24575, 1989 1 24575, 2005 1 24575, 2021 1 24575, 2037 1 24575, 2059 1 24575, 2080 1 24575, 2102 1 24575, 2118 1 24575, 2134 1 24575, 2150 1 24575, 2166 1 24575, 2183 1 24575, 2205 1 24575, 2230 1 24575, 2269 1 24575, 2310 1 24575</trace>
</ink>
</file>

<file path=ppt/ink/ink4.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0 24575, 91 0 24575, 177 0 24575, 241 0 24575, 307 0 24575, 376 0 24575, 451 0 24575, 537 0 24575, 613 0 24575, 693 0 24575, 758 0 24575, 822 0 24575, 888 0 24575, 957 0 24575, 1034 0 24575, 1109 0 24575, 1182 0 24575, 1256 0 24575, 1331 0 24575, 1411 0 24575, 1486 0 24575, 1561 0 24575, 1629 0 24575, 1698 0 24575, 1764 0 24575, 1828 0 24575, 1891 0 24575, 1950 0 24575, 2010 0 24575, 2064 0 24575, 2122 0 24575, 2176 0 24575, 2231 0 24575, 2284 0 24575, 2331 0 24575, 2384 0 24575, 2431 0 24575, 2484 0 24575, 2539 0 24575, 2593 0 24575, 2650 0 24575, 2709 0 24575, 2760 0 24575, 2819 0 24575, 2871 0 24575, 2919 0 24575, 2962 0 24575, 3004 0 24575, 3035 0 24575, 3067 0 24575, 3101 0 24575, 3138 0 24575, 3174 0 24575, 3200 0 24575, 3231 0 24575, 3257 0 24575, 3286 0 24575, 3313 0 24575, 3345 0 24575, 3377 0 24575, 3409 0 24575, 3446 0 24575, 3485 0 24575, 3523 0 24575, 3566 0 24575, 3603 0 24575, 3644 0 24575, 3676 0 24575, 3712 0 24575, 3738 0 24575, 3762 0 24575, 3783 0 24575, 3801 0 24575, 3817 0 24575, 3833 0 24575, 3849 0 24575, 3865 0 24575, 3881 0 24575, 3897 0 24575, 3909 0 24575, 3925 0 24575, 3943 0 24575, 3970 0 24575, 3995 0 24575, 4016 0 24575, 4034 0 24575, 4056 0 24575, 4068 0 24575, 4079 0 24575, 4091 0 24575, 4113 0 24575, 4130 0 24575, 4152 0 24575, 4184 0 24575, 4239 0 24575, 4314 0 24575</trace>
</ink>
</file>

<file path=ppt/ink/ink5.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1 24575, 53 1 24575, 105 1 24575, 185 1 24575, 246 1 24575, 299 1 24575, 360 1 24575, 419 1 24575, 486 1 24575, 556 1 24575, 631 1 24575, 700 1 24575, 782 1 24575, 862 1 24575, 946 1 24575, 1026 1 24575, 1101 1 24575, 1176 1 24575, 1256 1 24575, 1342 1 24575, 1427 1 24575, 1507 1 24575, 1595 1 24575, 1686 1 24575, 1778 1 24575, 1869 1 24575, 1963 1 24575, 2054 1 24575, 2142 1 24575, 2227 1 24575, 2307 1 24575, 2382 1 24575, 2459 1 24575, 2528 1 24575, 2603 1 24575, 2673 1 24575, 2742 1 24575, 2806 1 24575, 2863 1 24575, 2917 1 24575, 2972 1 24575, 3025 1 24575, 3079 1 24575, 3127 1 24575, 3170 1 24575, 3212 1 24575, 3246 1 24575, 3278 1 24575, 3309 1 24575, 3330 1 24575, 3351 1 24575, 3367 1 24575, 3389 1 24575, 3410 1 24575, 3439 1 24575, 3465 1 24575, 3490 1 24575, 3517 1 24575, 3542 1 24575, 3569 1 24575, 3597 1 24575, 3619 1 24575, 3645 1 24575, 3667 1 24575, 3697 1 24575, 3729 1 24575, 3767 1 24575, 3809 1 24575, 3854 1 24575, 3891 1 24575, 3932 1 24575, 3964 1 24575, 3995 1 24575, 4016 1 24575, 4034 1 24575, 4055 1 24575, 4084 1 24575, 4110 1 24575, 4139 1 24575, 4160 1 24575, 4185 1 24575, 4216 1 24575, 4242 1 24575, 4265 1 24575, 4281 1 24575, 4298 1 24575, 4314 1 24575, 4344 1 24575, 4378 1 24575</trace>
</ink>
</file>

<file path=ppt/ink/ink6.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1 24575, 92 1 24575, 172 1 24575, 242 1 24575, 313 1 24575, 391 1 24575, 477 1 24575, 560 1 24575, 648 1 24575, 733 1 24575, 824 1 24575, 910 1 24575, 993 1 24575, 1068 1 24575, 1150 1 24575, 1225 1 24575, 1307 1 24575, 1382 1 24575, 1453 1 24575, 1523 1 24575, 1594 1 24575, 1663 1 24575, 1733 1 24575, 1797 1 24575, 1874 1 24575, 1954 1 24575, 2037 1 24575, 2118 1 24575, 2200 1 24575, 2285 1 24575, 2372 1 24575, 2463 1 24575, 2558 1 24575, 2649 1 24575, 2731 1 24575, 2811 1 24575, 2880 1 24575, 2950 1 24575, 3021 1 24575, 3090 1 24575, 3162 1 24575, 3231 1 24575, 3295 1 24575, 3360 1 24575, 3422 1 24575, 3475 1 24575, 3532 1 24575, 3580 1 24575, 3636 1 24575, 3678 1 24575, 3725 1 24575, 3757 1 24575, 3792 1 24575, 3819 1 24575, 3842 1 24575, 3864 1 24575, 3887 1 24575, 3908 1 24575, 3924 1 24575, 3935 1 24575, 3946 1 24575, 3962 1 24575, 3978 1 24575, 3994 1 24575, 4010 1 24575, 4026 1 24575, 4049 1 24575, 4062 1 24575, 4078 1 24575, 4090 1 24575, 4106 1 24575, 4122 1 24575, 4138 1 24575, 4154 1 24575, 4170 1 24575, 4188 1 24575, 4209 1 24575, 4224 1 24575, 4245 1 24575, 4265 1 24575, 4291 1 24575, 4336 1 24575, 4379 1 24575</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2"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583" name="Date Placeholder 3"/>
          <p:cNvSpPr>
            <a:spLocks noGrp="1"/>
          </p:cNvSpPr>
          <p:nvPr>
            <p:ph type="dt" sz="half" idx="10"/>
          </p:nvPr>
        </p:nvSpPr>
        <p:spPr/>
        <p:txBody>
          <a:bodyPr/>
          <a:p>
            <a:fld id="{B937D8C3-6FAD-F54A-B943-A2D1731B10EE}" type="datetimeFigureOut">
              <a:rPr lang="en-US" smtClean="0"/>
              <a:t>10/13/20</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5" name=""/>
        <p:cNvGrpSpPr/>
        <p:nvPr/>
      </p:nvGrpSpPr>
      <p:grpSpPr>
        <a:xfrm>
          <a:off x="0" y="0"/>
          <a:ext cx="0" cy="0"/>
          <a:chOff x="0" y="0"/>
          <a:chExt cx="0" cy="0"/>
        </a:xfrm>
      </p:grpSpPr>
      <p:sp>
        <p:nvSpPr>
          <p:cNvPr id="1048636" name="Title 1"/>
          <p:cNvSpPr>
            <a:spLocks noGrp="1"/>
          </p:cNvSpPr>
          <p:nvPr>
            <p:ph type="title"/>
          </p:nvPr>
        </p:nvSpPr>
        <p:spPr/>
        <p:txBody>
          <a:bodyPr/>
          <a:p>
            <a:r>
              <a:rPr lang="en-US"/>
              <a:t>Click to edit Master title style</a:t>
            </a:r>
          </a:p>
        </p:txBody>
      </p:sp>
      <p:sp>
        <p:nvSpPr>
          <p:cNvPr id="104863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3"/>
          <p:cNvSpPr>
            <a:spLocks noGrp="1"/>
          </p:cNvSpPr>
          <p:nvPr>
            <p:ph type="dt" sz="half" idx="10"/>
          </p:nvPr>
        </p:nvSpPr>
        <p:spPr/>
        <p:txBody>
          <a:bodyPr/>
          <a:p>
            <a:fld id="{B937D8C3-6FAD-F54A-B943-A2D1731B10EE}" type="datetimeFigureOut">
              <a:rPr lang="en-US" smtClean="0"/>
              <a:t>10/13/20</a:t>
            </a:fld>
            <a:endParaRPr lang="en-US"/>
          </a:p>
        </p:txBody>
      </p:sp>
      <p:sp>
        <p:nvSpPr>
          <p:cNvPr id="1048639" name="Footer Placeholder 4"/>
          <p:cNvSpPr>
            <a:spLocks noGrp="1"/>
          </p:cNvSpPr>
          <p:nvPr>
            <p:ph type="ftr" sz="quarter" idx="11"/>
          </p:nvPr>
        </p:nvSpPr>
        <p:spPr/>
        <p:txBody>
          <a:bodyPr/>
          <a:p>
            <a:endParaRPr lang="en-US"/>
          </a:p>
        </p:txBody>
      </p:sp>
      <p:sp>
        <p:nvSpPr>
          <p:cNvPr id="1048640" name="Slide Number Placeholder 5"/>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3" name=""/>
        <p:cNvGrpSpPr/>
        <p:nvPr/>
      </p:nvGrpSpPr>
      <p:grpSpPr>
        <a:xfrm>
          <a:off x="0" y="0"/>
          <a:ext cx="0" cy="0"/>
          <a:chOff x="0" y="0"/>
          <a:chExt cx="0" cy="0"/>
        </a:xfrm>
      </p:grpSpPr>
      <p:sp>
        <p:nvSpPr>
          <p:cNvPr id="1048625"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26"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7" name="Date Placeholder 3"/>
          <p:cNvSpPr>
            <a:spLocks noGrp="1"/>
          </p:cNvSpPr>
          <p:nvPr>
            <p:ph type="dt" sz="half" idx="10"/>
          </p:nvPr>
        </p:nvSpPr>
        <p:spPr/>
        <p:txBody>
          <a:bodyPr/>
          <a:p>
            <a:fld id="{B937D8C3-6FAD-F54A-B943-A2D1731B10EE}" type="datetimeFigureOut">
              <a:rPr lang="en-US" smtClean="0"/>
              <a:t>10/13/20</a:t>
            </a:fld>
            <a:endParaRPr lang="en-US"/>
          </a:p>
        </p:txBody>
      </p:sp>
      <p:sp>
        <p:nvSpPr>
          <p:cNvPr id="1048628" name="Footer Placeholder 4"/>
          <p:cNvSpPr>
            <a:spLocks noGrp="1"/>
          </p:cNvSpPr>
          <p:nvPr>
            <p:ph type="ftr" sz="quarter" idx="11"/>
          </p:nvPr>
        </p:nvSpPr>
        <p:spPr/>
        <p:txBody>
          <a:bodyPr/>
          <a:p>
            <a:endParaRPr lang="en-US"/>
          </a:p>
        </p:txBody>
      </p:sp>
      <p:sp>
        <p:nvSpPr>
          <p:cNvPr id="1048629" name="Slide Number Placeholder 5"/>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8" name=""/>
        <p:cNvGrpSpPr/>
        <p:nvPr/>
      </p:nvGrpSpPr>
      <p:grpSpPr>
        <a:xfrm>
          <a:off x="0" y="0"/>
          <a:ext cx="0" cy="0"/>
          <a:chOff x="0" y="0"/>
          <a:chExt cx="0" cy="0"/>
        </a:xfrm>
      </p:grpSpPr>
      <p:sp>
        <p:nvSpPr>
          <p:cNvPr id="1048587" name="Title 1"/>
          <p:cNvSpPr>
            <a:spLocks noGrp="1"/>
          </p:cNvSpPr>
          <p:nvPr>
            <p:ph type="title"/>
          </p:nvPr>
        </p:nvSpPr>
        <p:spPr/>
        <p:txBody>
          <a:bodyPr/>
          <a:p>
            <a:r>
              <a:rPr lang="en-US"/>
              <a:t>Click to edit Master title style</a:t>
            </a:r>
          </a:p>
        </p:txBody>
      </p:sp>
      <p:sp>
        <p:nvSpPr>
          <p:cNvPr id="1048588"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9" name="Date Placeholder 3"/>
          <p:cNvSpPr>
            <a:spLocks noGrp="1"/>
          </p:cNvSpPr>
          <p:nvPr>
            <p:ph type="dt" sz="half" idx="10"/>
          </p:nvPr>
        </p:nvSpPr>
        <p:spPr/>
        <p:txBody>
          <a:bodyPr/>
          <a:p>
            <a:fld id="{B937D8C3-6FAD-F54A-B943-A2D1731B10EE}" type="datetimeFigureOut">
              <a:rPr lang="en-US" smtClean="0"/>
              <a:t>10/13/20</a:t>
            </a:fld>
            <a:endParaRPr lang="en-US"/>
          </a:p>
        </p:txBody>
      </p:sp>
      <p:sp>
        <p:nvSpPr>
          <p:cNvPr id="1048590" name="Footer Placeholder 4"/>
          <p:cNvSpPr>
            <a:spLocks noGrp="1"/>
          </p:cNvSpPr>
          <p:nvPr>
            <p:ph type="ftr" sz="quarter" idx="11"/>
          </p:nvPr>
        </p:nvSpPr>
        <p:spPr/>
        <p:txBody>
          <a:bodyPr/>
          <a:p>
            <a:endParaRPr lang="en-US"/>
          </a:p>
        </p:txBody>
      </p:sp>
      <p:sp>
        <p:nvSpPr>
          <p:cNvPr id="1048591" name="Slide Number Placeholder 5"/>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6" name=""/>
        <p:cNvGrpSpPr/>
        <p:nvPr/>
      </p:nvGrpSpPr>
      <p:grpSpPr>
        <a:xfrm>
          <a:off x="0" y="0"/>
          <a:ext cx="0" cy="0"/>
          <a:chOff x="0" y="0"/>
          <a:chExt cx="0" cy="0"/>
        </a:xfrm>
      </p:grpSpPr>
      <p:sp>
        <p:nvSpPr>
          <p:cNvPr id="1048641"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42"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43" name="Date Placeholder 3"/>
          <p:cNvSpPr>
            <a:spLocks noGrp="1"/>
          </p:cNvSpPr>
          <p:nvPr>
            <p:ph type="dt" sz="half" idx="10"/>
          </p:nvPr>
        </p:nvSpPr>
        <p:spPr/>
        <p:txBody>
          <a:bodyPr/>
          <a:p>
            <a:fld id="{B937D8C3-6FAD-F54A-B943-A2D1731B10EE}" type="datetimeFigureOut">
              <a:rPr lang="en-US" smtClean="0"/>
              <a:t>10/13/20</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7" name=""/>
        <p:cNvGrpSpPr/>
        <p:nvPr/>
      </p:nvGrpSpPr>
      <p:grpSpPr>
        <a:xfrm>
          <a:off x="0" y="0"/>
          <a:ext cx="0" cy="0"/>
          <a:chOff x="0" y="0"/>
          <a:chExt cx="0" cy="0"/>
        </a:xfrm>
      </p:grpSpPr>
      <p:sp>
        <p:nvSpPr>
          <p:cNvPr id="1048646" name="Title 1"/>
          <p:cNvSpPr>
            <a:spLocks noGrp="1"/>
          </p:cNvSpPr>
          <p:nvPr>
            <p:ph type="title"/>
          </p:nvPr>
        </p:nvSpPr>
        <p:spPr/>
        <p:txBody>
          <a:bodyPr/>
          <a:p>
            <a:r>
              <a:rPr lang="en-US"/>
              <a:t>Click to edit Master title style</a:t>
            </a:r>
          </a:p>
        </p:txBody>
      </p:sp>
      <p:sp>
        <p:nvSpPr>
          <p:cNvPr id="1048647"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8"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9" name="Date Placeholder 4"/>
          <p:cNvSpPr>
            <a:spLocks noGrp="1"/>
          </p:cNvSpPr>
          <p:nvPr>
            <p:ph type="dt" sz="half" idx="10"/>
          </p:nvPr>
        </p:nvSpPr>
        <p:spPr/>
        <p:txBody>
          <a:bodyPr/>
          <a:p>
            <a:fld id="{B937D8C3-6FAD-F54A-B943-A2D1731B10EE}" type="datetimeFigureOut">
              <a:rPr lang="en-US" smtClean="0"/>
              <a:t>10/13/20</a:t>
            </a:fld>
            <a:endParaRPr lang="en-US"/>
          </a:p>
        </p:txBody>
      </p:sp>
      <p:sp>
        <p:nvSpPr>
          <p:cNvPr id="1048650" name="Footer Placeholder 5"/>
          <p:cNvSpPr>
            <a:spLocks noGrp="1"/>
          </p:cNvSpPr>
          <p:nvPr>
            <p:ph type="ftr" sz="quarter" idx="11"/>
          </p:nvPr>
        </p:nvSpPr>
        <p:spPr/>
        <p:txBody>
          <a:bodyPr/>
          <a:p>
            <a:endParaRPr lang="en-US"/>
          </a:p>
        </p:txBody>
      </p:sp>
      <p:sp>
        <p:nvSpPr>
          <p:cNvPr id="1048651" name="Slide Number Placeholder 6"/>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8" name=""/>
        <p:cNvGrpSpPr/>
        <p:nvPr/>
      </p:nvGrpSpPr>
      <p:grpSpPr>
        <a:xfrm>
          <a:off x="0" y="0"/>
          <a:ext cx="0" cy="0"/>
          <a:chOff x="0" y="0"/>
          <a:chExt cx="0" cy="0"/>
        </a:xfrm>
      </p:grpSpPr>
      <p:sp>
        <p:nvSpPr>
          <p:cNvPr id="1048652" name="Title 1"/>
          <p:cNvSpPr>
            <a:spLocks noGrp="1"/>
          </p:cNvSpPr>
          <p:nvPr>
            <p:ph type="title"/>
          </p:nvPr>
        </p:nvSpPr>
        <p:spPr>
          <a:xfrm>
            <a:off x="629841" y="365126"/>
            <a:ext cx="7886700" cy="1325563"/>
          </a:xfrm>
        </p:spPr>
        <p:txBody>
          <a:bodyPr/>
          <a:p>
            <a:r>
              <a:rPr lang="en-US"/>
              <a:t>Click to edit Master title style</a:t>
            </a:r>
          </a:p>
        </p:txBody>
      </p:sp>
      <p:sp>
        <p:nvSpPr>
          <p:cNvPr id="1048653"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4"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6"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Date Placeholder 6"/>
          <p:cNvSpPr>
            <a:spLocks noGrp="1"/>
          </p:cNvSpPr>
          <p:nvPr>
            <p:ph type="dt" sz="half" idx="10"/>
          </p:nvPr>
        </p:nvSpPr>
        <p:spPr/>
        <p:txBody>
          <a:bodyPr/>
          <a:p>
            <a:fld id="{B937D8C3-6FAD-F54A-B943-A2D1731B10EE}" type="datetimeFigureOut">
              <a:rPr lang="en-US" smtClean="0"/>
              <a:t>10/13/20</a:t>
            </a:fld>
            <a:endParaRPr lang="en-US"/>
          </a:p>
        </p:txBody>
      </p:sp>
      <p:sp>
        <p:nvSpPr>
          <p:cNvPr id="1048658" name="Footer Placeholder 7"/>
          <p:cNvSpPr>
            <a:spLocks noGrp="1"/>
          </p:cNvSpPr>
          <p:nvPr>
            <p:ph type="ftr" sz="quarter" idx="11"/>
          </p:nvPr>
        </p:nvSpPr>
        <p:spPr/>
        <p:txBody>
          <a:bodyPr/>
          <a:p>
            <a:endParaRPr lang="en-US"/>
          </a:p>
        </p:txBody>
      </p:sp>
      <p:sp>
        <p:nvSpPr>
          <p:cNvPr id="1048659" name="Slide Number Placeholder 8"/>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2" name=""/>
        <p:cNvGrpSpPr/>
        <p:nvPr/>
      </p:nvGrpSpPr>
      <p:grpSpPr>
        <a:xfrm>
          <a:off x="0" y="0"/>
          <a:ext cx="0" cy="0"/>
          <a:chOff x="0" y="0"/>
          <a:chExt cx="0" cy="0"/>
        </a:xfrm>
      </p:grpSpPr>
      <p:sp>
        <p:nvSpPr>
          <p:cNvPr id="1048621" name="Title 1"/>
          <p:cNvSpPr>
            <a:spLocks noGrp="1"/>
          </p:cNvSpPr>
          <p:nvPr>
            <p:ph type="title"/>
          </p:nvPr>
        </p:nvSpPr>
        <p:spPr/>
        <p:txBody>
          <a:bodyPr/>
          <a:p>
            <a:r>
              <a:rPr lang="en-US"/>
              <a:t>Click to edit Master title style</a:t>
            </a:r>
          </a:p>
        </p:txBody>
      </p:sp>
      <p:sp>
        <p:nvSpPr>
          <p:cNvPr id="1048622" name="Date Placeholder 2"/>
          <p:cNvSpPr>
            <a:spLocks noGrp="1"/>
          </p:cNvSpPr>
          <p:nvPr>
            <p:ph type="dt" sz="half" idx="10"/>
          </p:nvPr>
        </p:nvSpPr>
        <p:spPr/>
        <p:txBody>
          <a:bodyPr/>
          <a:p>
            <a:fld id="{B937D8C3-6FAD-F54A-B943-A2D1731B10EE}" type="datetimeFigureOut">
              <a:rPr lang="en-US" smtClean="0"/>
              <a:t>10/13/20</a:t>
            </a:fld>
            <a:endParaRPr lang="en-US"/>
          </a:p>
        </p:txBody>
      </p:sp>
      <p:sp>
        <p:nvSpPr>
          <p:cNvPr id="1048623" name="Footer Placeholder 3"/>
          <p:cNvSpPr>
            <a:spLocks noGrp="1"/>
          </p:cNvSpPr>
          <p:nvPr>
            <p:ph type="ftr" sz="quarter" idx="11"/>
          </p:nvPr>
        </p:nvSpPr>
        <p:spPr/>
        <p:txBody>
          <a:bodyPr/>
          <a:p>
            <a:endParaRPr lang="en-US"/>
          </a:p>
        </p:txBody>
      </p:sp>
      <p:sp>
        <p:nvSpPr>
          <p:cNvPr id="1048624" name="Slide Number Placeholder 4"/>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9" name=""/>
        <p:cNvGrpSpPr/>
        <p:nvPr/>
      </p:nvGrpSpPr>
      <p:grpSpPr>
        <a:xfrm>
          <a:off x="0" y="0"/>
          <a:ext cx="0" cy="0"/>
          <a:chOff x="0" y="0"/>
          <a:chExt cx="0" cy="0"/>
        </a:xfrm>
      </p:grpSpPr>
      <p:sp>
        <p:nvSpPr>
          <p:cNvPr id="1048660" name="Date Placeholder 1"/>
          <p:cNvSpPr>
            <a:spLocks noGrp="1"/>
          </p:cNvSpPr>
          <p:nvPr>
            <p:ph type="dt" sz="half" idx="10"/>
          </p:nvPr>
        </p:nvSpPr>
        <p:spPr/>
        <p:txBody>
          <a:bodyPr/>
          <a:p>
            <a:fld id="{B937D8C3-6FAD-F54A-B943-A2D1731B10EE}" type="datetimeFigureOut">
              <a:rPr lang="en-US" smtClean="0"/>
              <a:t>10/13/20</a:t>
            </a:fld>
            <a:endParaRPr lang="en-US"/>
          </a:p>
        </p:txBody>
      </p:sp>
      <p:sp>
        <p:nvSpPr>
          <p:cNvPr id="1048661" name="Footer Placeholder 2"/>
          <p:cNvSpPr>
            <a:spLocks noGrp="1"/>
          </p:cNvSpPr>
          <p:nvPr>
            <p:ph type="ftr" sz="quarter" idx="11"/>
          </p:nvPr>
        </p:nvSpPr>
        <p:spPr/>
        <p:txBody>
          <a:bodyPr/>
          <a:p>
            <a:endParaRPr lang="en-US"/>
          </a:p>
        </p:txBody>
      </p:sp>
      <p:sp>
        <p:nvSpPr>
          <p:cNvPr id="1048662" name="Slide Number Placeholder 3"/>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0" name=""/>
        <p:cNvGrpSpPr/>
        <p:nvPr/>
      </p:nvGrpSpPr>
      <p:grpSpPr>
        <a:xfrm>
          <a:off x="0" y="0"/>
          <a:ext cx="0" cy="0"/>
          <a:chOff x="0" y="0"/>
          <a:chExt cx="0" cy="0"/>
        </a:xfrm>
      </p:grpSpPr>
      <p:sp>
        <p:nvSpPr>
          <p:cNvPr id="1048663"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64"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5"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66" name="Date Placeholder 4"/>
          <p:cNvSpPr>
            <a:spLocks noGrp="1"/>
          </p:cNvSpPr>
          <p:nvPr>
            <p:ph type="dt" sz="half" idx="10"/>
          </p:nvPr>
        </p:nvSpPr>
        <p:spPr/>
        <p:txBody>
          <a:bodyPr/>
          <a:p>
            <a:fld id="{B937D8C3-6FAD-F54A-B943-A2D1731B10EE}" type="datetimeFigureOut">
              <a:rPr lang="en-US" smtClean="0"/>
              <a:t>10/13/20</a:t>
            </a:fld>
            <a:endParaRPr lang="en-US"/>
          </a:p>
        </p:txBody>
      </p:sp>
      <p:sp>
        <p:nvSpPr>
          <p:cNvPr id="1048667" name="Footer Placeholder 5"/>
          <p:cNvSpPr>
            <a:spLocks noGrp="1"/>
          </p:cNvSpPr>
          <p:nvPr>
            <p:ph type="ftr" sz="quarter" idx="11"/>
          </p:nvPr>
        </p:nvSpPr>
        <p:spPr/>
        <p:txBody>
          <a:bodyPr/>
          <a:p>
            <a:endParaRPr lang="en-US"/>
          </a:p>
        </p:txBody>
      </p:sp>
      <p:sp>
        <p:nvSpPr>
          <p:cNvPr id="1048668" name="Slide Number Placeholder 6"/>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4" name=""/>
        <p:cNvGrpSpPr/>
        <p:nvPr/>
      </p:nvGrpSpPr>
      <p:grpSpPr>
        <a:xfrm>
          <a:off x="0" y="0"/>
          <a:ext cx="0" cy="0"/>
          <a:chOff x="0" y="0"/>
          <a:chExt cx="0" cy="0"/>
        </a:xfrm>
      </p:grpSpPr>
      <p:sp>
        <p:nvSpPr>
          <p:cNvPr id="1048630"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31"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32"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33" name="Date Placeholder 4"/>
          <p:cNvSpPr>
            <a:spLocks noGrp="1"/>
          </p:cNvSpPr>
          <p:nvPr>
            <p:ph type="dt" sz="half" idx="10"/>
          </p:nvPr>
        </p:nvSpPr>
        <p:spPr/>
        <p:txBody>
          <a:bodyPr/>
          <a:p>
            <a:fld id="{B937D8C3-6FAD-F54A-B943-A2D1731B10EE}" type="datetimeFigureOut">
              <a:rPr lang="en-US" smtClean="0"/>
              <a:t>10/13/20</a:t>
            </a:fld>
            <a:endParaRPr lang="en-US"/>
          </a:p>
        </p:txBody>
      </p:sp>
      <p:sp>
        <p:nvSpPr>
          <p:cNvPr id="1048634" name="Footer Placeholder 5"/>
          <p:cNvSpPr>
            <a:spLocks noGrp="1"/>
          </p:cNvSpPr>
          <p:nvPr>
            <p:ph type="ftr" sz="quarter" idx="11"/>
          </p:nvPr>
        </p:nvSpPr>
        <p:spPr/>
        <p:txBody>
          <a:bodyPr/>
          <a:p>
            <a:endParaRPr lang="en-US"/>
          </a:p>
        </p:txBody>
      </p:sp>
      <p:sp>
        <p:nvSpPr>
          <p:cNvPr id="1048635" name="Slide Number Placeholder 6"/>
          <p:cNvSpPr>
            <a:spLocks noGrp="1"/>
          </p:cNvSpPr>
          <p:nvPr>
            <p:ph type="sldNum" sz="quarter" idx="12"/>
          </p:nvPr>
        </p:nvSpPr>
        <p:spPr/>
        <p:txBody>
          <a:bodyPr/>
          <a:p>
            <a:fld id="{ED7C33DA-97AF-CF49-BFA7-FFB469E3BC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B937D8C3-6FAD-F54A-B943-A2D1731B10EE}" type="datetimeFigureOut">
              <a:rPr lang="en-US" smtClean="0"/>
              <a:t>10/13/20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ED7C33DA-97AF-CF49-BFA7-FFB469E3BCCF}"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customXml" Target="../ink/ink1.xml"/><Relationship Id="rId3" Type="http://schemas.openxmlformats.org/officeDocument/2006/relationships/image" Target="../media/image2.png"/><Relationship Id="rId4" Type="http://schemas.openxmlformats.org/officeDocument/2006/relationships/customXml" Target="../ink/ink2.xml"/><Relationship Id="rId5" Type="http://schemas.openxmlformats.org/officeDocument/2006/relationships/image" Target="../media/image3.png"/><Relationship Id="rId6" Type="http://schemas.openxmlformats.org/officeDocument/2006/relationships/customXml" Target="../ink/ink3.xml"/><Relationship Id="rId7" Type="http://schemas.openxmlformats.org/officeDocument/2006/relationships/image" Target="../media/image4.png"/><Relationship Id="rId8" Type="http://schemas.openxmlformats.org/officeDocument/2006/relationships/customXml" Target="../ink/ink4.xml"/><Relationship Id="rId9" Type="http://schemas.openxmlformats.org/officeDocument/2006/relationships/image" Target="../media/image5.png"/><Relationship Id="rId10" Type="http://schemas.openxmlformats.org/officeDocument/2006/relationships/customXml" Target="../ink/ink5.xml"/><Relationship Id="rId11" Type="http://schemas.openxmlformats.org/officeDocument/2006/relationships/image" Target="../media/image6.png"/><Relationship Id="rId12" Type="http://schemas.openxmlformats.org/officeDocument/2006/relationships/customXml" Target="../ink/ink6.xml"/><Relationship Id="rId13" Type="http://schemas.openxmlformats.org/officeDocument/2006/relationships/image" Target="../media/image7.png"/><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24" name=""/>
        <p:cNvGrpSpPr/>
        <p:nvPr/>
      </p:nvGrpSpPr>
      <p:grpSpPr>
        <a:xfrm>
          <a:off x="0" y="0"/>
          <a:ext cx="0" cy="0"/>
          <a:chOff x="0" y="0"/>
          <a:chExt cx="0" cy="0"/>
        </a:xfrm>
      </p:grpSpPr>
      <p:sp>
        <p:nvSpPr>
          <p:cNvPr id="1048586" name="Subtitle 2"/>
          <p:cNvSpPr>
            <a:spLocks noGrp="1"/>
          </p:cNvSpPr>
          <p:nvPr>
            <p:ph type="subTitle" idx="1"/>
          </p:nvPr>
        </p:nvSpPr>
        <p:spPr>
          <a:xfrm>
            <a:off x="1448954" y="984827"/>
            <a:ext cx="6246091" cy="4888345"/>
          </a:xfrm>
        </p:spPr>
        <p:txBody>
          <a:bodyPr/>
          <a:p>
            <a:r>
              <a:rPr dirty="0" sz="4400" lang="en-US">
                <a:solidFill>
                  <a:srgbClr val="002060"/>
                </a:solidFill>
                <a:latin typeface="Algerian" pitchFamily="82" charset="77"/>
              </a:rPr>
              <a:t>Assessment </a:t>
            </a:r>
          </a:p>
          <a:p>
            <a:r>
              <a:rPr dirty="0" sz="4400" lang="en-US">
                <a:solidFill>
                  <a:srgbClr val="002060"/>
                </a:solidFill>
                <a:latin typeface="Algerian" pitchFamily="82" charset="77"/>
              </a:rPr>
              <a:t>and </a:t>
            </a:r>
          </a:p>
          <a:p>
            <a:r>
              <a:rPr dirty="0" sz="4400" lang="en-US">
                <a:solidFill>
                  <a:srgbClr val="002060"/>
                </a:solidFill>
                <a:latin typeface="Algerian" pitchFamily="82" charset="77"/>
              </a:rPr>
              <a:t>Classification </a:t>
            </a:r>
          </a:p>
          <a:p>
            <a:r>
              <a:rPr dirty="0" sz="4400" lang="en-US">
                <a:solidFill>
                  <a:srgbClr val="002060"/>
                </a:solidFill>
                <a:latin typeface="Algerian" pitchFamily="82" charset="77"/>
              </a:rPr>
              <a:t>of </a:t>
            </a:r>
          </a:p>
          <a:p>
            <a:r>
              <a:rPr dirty="0" sz="4400" lang="en-US">
                <a:solidFill>
                  <a:srgbClr val="002060"/>
                </a:solidFill>
                <a:latin typeface="Algerian" pitchFamily="82" charset="77"/>
              </a:rPr>
              <a:t>Spinal Instability</a:t>
            </a:r>
          </a:p>
          <a:p>
            <a:r>
              <a:rPr b="1" dirty="0" sz="2000" lang="en-US" err="1"/>
              <a:t>Youmans</a:t>
            </a:r>
            <a:r>
              <a:rPr b="1" dirty="0" sz="2000" lang="en-US"/>
              <a:t> chap. 302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8" name=""/>
        <p:cNvGrpSpPr/>
        <p:nvPr/>
      </p:nvGrpSpPr>
      <p:grpSpPr>
        <a:xfrm>
          <a:off x="0" y="0"/>
          <a:ext cx="0" cy="0"/>
          <a:chOff x="0" y="0"/>
          <a:chExt cx="0" cy="0"/>
        </a:xfrm>
      </p:grpSpPr>
      <p:sp>
        <p:nvSpPr>
          <p:cNvPr id="1048602" name="Content Placeholder 2"/>
          <p:cNvSpPr>
            <a:spLocks noGrp="1"/>
          </p:cNvSpPr>
          <p:nvPr>
            <p:ph idx="1"/>
          </p:nvPr>
        </p:nvSpPr>
        <p:spPr>
          <a:xfrm>
            <a:off x="80818" y="80818"/>
            <a:ext cx="8982364" cy="6684818"/>
          </a:xfrm>
        </p:spPr>
        <p:txBody>
          <a:bodyPr>
            <a:normAutofit/>
          </a:bodyPr>
          <a:p>
            <a:pPr>
              <a:buFont typeface="Wingdings" pitchFamily="2" charset="2"/>
              <a:buChar char="Ø"/>
            </a:pPr>
            <a:r>
              <a:rPr dirty="0" sz="2000" lang="en-US"/>
              <a:t>Spinal  cord blood  flow  is  reduced  after  initial  injury  and  continues  to  decline over  the  next  24  hours  related  to  both  local  and  systemic  factors.</a:t>
            </a:r>
          </a:p>
          <a:p>
            <a:pPr>
              <a:buFont typeface="Wingdings" pitchFamily="2" charset="2"/>
              <a:buChar char="Ø"/>
            </a:pPr>
            <a:r>
              <a:rPr dirty="0" sz="2000" lang="en-US"/>
              <a:t>Local  effects  include  direct  disruption  of  vessels,  hemorrhage, loss  of  microcirculation  (possibly  as  a  result  of  vasospasm),  and failure  of  </a:t>
            </a:r>
            <a:r>
              <a:rPr dirty="0" sz="2000" lang="en-US" err="1"/>
              <a:t>autoregulation</a:t>
            </a:r>
            <a:r>
              <a:rPr dirty="0" sz="2000" lang="en-US"/>
              <a:t>.</a:t>
            </a:r>
          </a:p>
          <a:p>
            <a:pPr>
              <a:buFont typeface="Wingdings" pitchFamily="2" charset="2"/>
              <a:buChar char="Ø"/>
            </a:pPr>
            <a:r>
              <a:rPr dirty="0" sz="2000" lang="en-US"/>
              <a:t>This  reduction  in  blood  flow  may worsen  ischemic  injury  and  may  be  further  exacerbated  by  systemic  hypoxia  and  hypotension  from  concurrent  traumatic  injuries  or  neurogenic  shock.  </a:t>
            </a:r>
          </a:p>
          <a:p>
            <a:pPr>
              <a:buFont typeface="Wingdings" pitchFamily="2" charset="2"/>
              <a:buChar char="Ø"/>
            </a:pPr>
            <a:r>
              <a:rPr dirty="0" sz="2000" lang="en-US"/>
              <a:t>The  principles  behind  </a:t>
            </a:r>
            <a:r>
              <a:rPr dirty="0" sz="2000" lang="en-US" err="1"/>
              <a:t>posttraumatic</a:t>
            </a:r>
            <a:r>
              <a:rPr dirty="0" sz="2000" lang="en-US"/>
              <a:t> ischemia  provide  the  framework  for  hypertensive  therapy  in  the </a:t>
            </a:r>
            <a:r>
              <a:rPr dirty="0" sz="2000" lang="en-US" err="1"/>
              <a:t>postinjury</a:t>
            </a:r>
            <a:r>
              <a:rPr dirty="0" sz="2000" lang="en-US"/>
              <a:t>  acute  care  period.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9" name=""/>
        <p:cNvGrpSpPr/>
        <p:nvPr/>
      </p:nvGrpSpPr>
      <p:grpSpPr>
        <a:xfrm>
          <a:off x="0" y="0"/>
          <a:ext cx="0" cy="0"/>
          <a:chOff x="0" y="0"/>
          <a:chExt cx="0" cy="0"/>
        </a:xfrm>
      </p:grpSpPr>
      <p:sp>
        <p:nvSpPr>
          <p:cNvPr id="1048603" name="Title 1"/>
          <p:cNvSpPr>
            <a:spLocks noGrp="1"/>
          </p:cNvSpPr>
          <p:nvPr>
            <p:ph type="title"/>
          </p:nvPr>
        </p:nvSpPr>
        <p:spPr>
          <a:xfrm>
            <a:off x="86014" y="18255"/>
            <a:ext cx="7886700" cy="535927"/>
          </a:xfrm>
        </p:spPr>
        <p:txBody>
          <a:bodyPr>
            <a:normAutofit/>
          </a:bodyPr>
          <a:p>
            <a:pPr indent="-342900" marL="342900">
              <a:buFont typeface="Wingdings" pitchFamily="2" charset="2"/>
              <a:buChar char="q"/>
            </a:pPr>
            <a:r>
              <a:rPr b="1" dirty="0" sz="2400" lang="en-US" u="sng">
                <a:solidFill>
                  <a:srgbClr val="C00000"/>
                </a:solidFill>
                <a:latin typeface="+mn-lt"/>
              </a:rPr>
              <a:t>INITIAL  CARE  AND  ASSESSMENT</a:t>
            </a:r>
          </a:p>
        </p:txBody>
      </p:sp>
      <p:sp>
        <p:nvSpPr>
          <p:cNvPr id="1048604" name="Content Placeholder 2"/>
          <p:cNvSpPr>
            <a:spLocks noGrp="1"/>
          </p:cNvSpPr>
          <p:nvPr>
            <p:ph idx="1"/>
          </p:nvPr>
        </p:nvSpPr>
        <p:spPr>
          <a:xfrm>
            <a:off x="86014" y="554181"/>
            <a:ext cx="8971972" cy="6188363"/>
          </a:xfrm>
        </p:spPr>
        <p:txBody>
          <a:bodyPr>
            <a:normAutofit/>
          </a:bodyPr>
          <a:p>
            <a:pPr>
              <a:buFont typeface="Wingdings" pitchFamily="2" charset="2"/>
              <a:buChar char="v"/>
            </a:pPr>
            <a:r>
              <a:rPr b="1" dirty="0" sz="2000" lang="en-US" u="sng">
                <a:solidFill>
                  <a:srgbClr val="002060"/>
                </a:solidFill>
              </a:rPr>
              <a:t>Immobilization</a:t>
            </a:r>
          </a:p>
          <a:p>
            <a:r>
              <a:rPr dirty="0" sz="2000" lang="en-US"/>
              <a:t>A  potential  cause  of  secondary  injury  following  SCI  is  inadvertent mechanical  trauma  from  manipulation  of  an  unstable  spinal column.  </a:t>
            </a:r>
          </a:p>
          <a:p>
            <a:r>
              <a:rPr dirty="0" sz="2000" lang="en-US"/>
              <a:t>Patients  at  reasonable  risk  of  unstable spinal  column  injuries  should  be  manipulated  and  treated  with spinal  precautions  (e.g.,  logrolling)  and  have  their  spine  immobilized  until  arrival  at  a  health  care  facility.  </a:t>
            </a:r>
          </a:p>
          <a:p>
            <a:endParaRPr dirty="0" sz="2000" lang="en-US"/>
          </a:p>
        </p:txBody>
      </p:sp>
      <p:pic>
        <p:nvPicPr>
          <p:cNvPr id="2097160" name="Picture 4"/>
          <p:cNvPicPr>
            <a:picLocks noChangeAspect="1"/>
          </p:cNvPicPr>
          <p:nvPr/>
        </p:nvPicPr>
        <p:blipFill>
          <a:blip xmlns:r="http://schemas.openxmlformats.org/officeDocument/2006/relationships" r:embed="rId1"/>
          <a:stretch>
            <a:fillRect/>
          </a:stretch>
        </p:blipFill>
        <p:spPr>
          <a:xfrm>
            <a:off x="1428461" y="2841104"/>
            <a:ext cx="6287077" cy="3901440"/>
          </a:xfrm>
          <a:prstGeom prst="rect"/>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sp>
        <p:nvSpPr>
          <p:cNvPr id="1048605" name="Title 1"/>
          <p:cNvSpPr>
            <a:spLocks noGrp="1"/>
          </p:cNvSpPr>
          <p:nvPr>
            <p:ph type="title"/>
          </p:nvPr>
        </p:nvSpPr>
        <p:spPr>
          <a:xfrm>
            <a:off x="86013" y="18255"/>
            <a:ext cx="7886700" cy="489745"/>
          </a:xfrm>
        </p:spPr>
        <p:txBody>
          <a:bodyPr>
            <a:normAutofit/>
          </a:bodyPr>
          <a:p>
            <a:pPr indent="-342900" marL="342900">
              <a:buFont typeface="Wingdings" pitchFamily="2" charset="2"/>
              <a:buChar char="q"/>
            </a:pPr>
            <a:r>
              <a:rPr b="1" dirty="0" sz="2400" lang="en-US" u="sng">
                <a:solidFill>
                  <a:srgbClr val="C00000"/>
                </a:solidFill>
                <a:latin typeface="+mn-lt"/>
              </a:rPr>
              <a:t>Clinical  Assessment</a:t>
            </a:r>
          </a:p>
        </p:txBody>
      </p:sp>
      <p:sp>
        <p:nvSpPr>
          <p:cNvPr id="1048606" name="Content Placeholder 2"/>
          <p:cNvSpPr>
            <a:spLocks noGrp="1"/>
          </p:cNvSpPr>
          <p:nvPr>
            <p:ph idx="1"/>
          </p:nvPr>
        </p:nvSpPr>
        <p:spPr>
          <a:xfrm>
            <a:off x="86013" y="507999"/>
            <a:ext cx="8971974" cy="6331745"/>
          </a:xfrm>
        </p:spPr>
        <p:txBody>
          <a:bodyPr>
            <a:normAutofit/>
          </a:bodyPr>
          <a:p>
            <a:r>
              <a:rPr dirty="0" sz="2000" lang="en-US"/>
              <a:t>Alert  and  cooperative  patients  should  be  assessed  for  neurological  deficits,  spinal  step  deformities,  and  local  tenderness. </a:t>
            </a:r>
          </a:p>
          <a:p>
            <a:r>
              <a:rPr dirty="0" sz="2000" lang="en-US"/>
              <a:t>Neurological  assessment  should  proceed  in  accordance  with  the American  Spinal  Injury  Association  (ASIA).</a:t>
            </a:r>
          </a:p>
          <a:p>
            <a:endParaRPr dirty="0" sz="2000" lang="en-US"/>
          </a:p>
          <a:p>
            <a:r>
              <a:rPr dirty="0" sz="2000" lang="en-US"/>
              <a:t>The  ASIA  Motor  Score  is based  on  the  power  of  </a:t>
            </a:r>
            <a:r>
              <a:rPr b="1" dirty="0" sz="2000" lang="en-US">
                <a:solidFill>
                  <a:srgbClr val="C00000"/>
                </a:solidFill>
              </a:rPr>
              <a:t>10  myotomes</a:t>
            </a:r>
            <a:r>
              <a:rPr dirty="0" sz="2000" lang="en-US"/>
              <a:t>  bilaterally,  rated  between  0 (no  movement)  and  5  (full  power).  </a:t>
            </a:r>
          </a:p>
          <a:p>
            <a:r>
              <a:rPr dirty="0" sz="2000" lang="en-US"/>
              <a:t>The  ASIA  Sensory  Score consists  of  pinprick  and  light  touch  sensation  based  on  </a:t>
            </a:r>
            <a:r>
              <a:rPr b="1" dirty="0" sz="2000" lang="en-US">
                <a:solidFill>
                  <a:srgbClr val="C00000"/>
                </a:solidFill>
              </a:rPr>
              <a:t>28  dermatomes</a:t>
            </a:r>
            <a:r>
              <a:rPr dirty="0" sz="2000" lang="en-US"/>
              <a:t>  bilaterally,  ranging  from  0  (no  sensation)  to  2  (normal sensation). </a:t>
            </a:r>
          </a:p>
          <a:p>
            <a:endParaRPr dirty="0" sz="2000" lang="en-US"/>
          </a:p>
          <a:p>
            <a:r>
              <a:rPr b="1" dirty="0" sz="2000" lang="en-US" u="sng"/>
              <a:t>Imaging</a:t>
            </a:r>
            <a:r>
              <a:rPr dirty="0" sz="2000" lang="en-US"/>
              <a:t> </a:t>
            </a:r>
          </a:p>
          <a:p>
            <a:pPr lvl="1">
              <a:buFont typeface="Wingdings" pitchFamily="2" charset="2"/>
              <a:buChar char="Ø"/>
            </a:pPr>
            <a:r>
              <a:rPr dirty="0" sz="2000" lang="en-US"/>
              <a:t>CT scan</a:t>
            </a:r>
          </a:p>
          <a:p>
            <a:pPr lvl="1">
              <a:buFont typeface="Wingdings" pitchFamily="2" charset="2"/>
              <a:buChar char="Ø"/>
            </a:pPr>
            <a:r>
              <a:rPr dirty="0" sz="2000" lang="en-US"/>
              <a:t>CT angio to exclude vertebral artery dissection</a:t>
            </a:r>
          </a:p>
          <a:p>
            <a:pPr lvl="1">
              <a:buFont typeface="Wingdings" pitchFamily="2" charset="2"/>
              <a:buChar char="Ø"/>
            </a:pPr>
            <a:r>
              <a:rPr dirty="0" sz="2000" lang="en-US"/>
              <a:t>MRI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pic>
        <p:nvPicPr>
          <p:cNvPr id="2097161" name="Picture 4"/>
          <p:cNvPicPr>
            <a:picLocks noChangeAspect="1" noGrp="1"/>
          </p:cNvPicPr>
          <p:nvPr>
            <p:ph idx="1"/>
          </p:nvPr>
        </p:nvPicPr>
        <p:blipFill>
          <a:blip xmlns:r="http://schemas.openxmlformats.org/officeDocument/2006/relationships" r:embed="rId1"/>
          <a:stretch>
            <a:fillRect/>
          </a:stretch>
        </p:blipFill>
        <p:spPr>
          <a:xfrm>
            <a:off x="0" y="382823"/>
            <a:ext cx="9144000" cy="6092354"/>
          </a:xfrm>
          <a:prstGeom prst="rect"/>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sp>
        <p:nvSpPr>
          <p:cNvPr id="1048607" name="Title 1"/>
          <p:cNvSpPr>
            <a:spLocks noGrp="1"/>
          </p:cNvSpPr>
          <p:nvPr>
            <p:ph type="title"/>
          </p:nvPr>
        </p:nvSpPr>
        <p:spPr>
          <a:xfrm>
            <a:off x="97560" y="18255"/>
            <a:ext cx="7886700" cy="524381"/>
          </a:xfrm>
        </p:spPr>
        <p:txBody>
          <a:bodyPr>
            <a:normAutofit fontScale="90000"/>
          </a:bodyPr>
          <a:p>
            <a:pPr indent="-342900" marL="342900">
              <a:buFont typeface="Wingdings" pitchFamily="2" charset="2"/>
              <a:buChar char="q"/>
            </a:pPr>
            <a:r>
              <a:rPr b="1" dirty="0" sz="2400" lang="en-US" u="sng">
                <a:solidFill>
                  <a:srgbClr val="C00000"/>
                </a:solidFill>
                <a:latin typeface="+mn-lt"/>
              </a:rPr>
              <a:t>Effects  of  Spinal  Cord  Injury  on   Respiratory  Function</a:t>
            </a:r>
          </a:p>
        </p:txBody>
      </p:sp>
      <p:sp>
        <p:nvSpPr>
          <p:cNvPr id="1048608" name="Content Placeholder 2"/>
          <p:cNvSpPr>
            <a:spLocks noGrp="1"/>
          </p:cNvSpPr>
          <p:nvPr>
            <p:ph idx="1"/>
          </p:nvPr>
        </p:nvSpPr>
        <p:spPr>
          <a:xfrm>
            <a:off x="97560" y="542635"/>
            <a:ext cx="8948880" cy="6297109"/>
          </a:xfrm>
        </p:spPr>
        <p:txBody>
          <a:bodyPr>
            <a:normAutofit/>
          </a:bodyPr>
          <a:p>
            <a:r>
              <a:rPr dirty="0" sz="2000" lang="en-US"/>
              <a:t>Depending  on the  level  of  injury,  patients  may  experience  interruption  of  phrenic (C3-5),  intercostal  (T1-11),  or  abdominal  (T12-L1)  innervation. </a:t>
            </a:r>
          </a:p>
          <a:p>
            <a:pPr>
              <a:buFont typeface="Wingdings" pitchFamily="2" charset="2"/>
              <a:buChar char="Ø"/>
            </a:pPr>
            <a:r>
              <a:rPr b="1" dirty="0" sz="2000" lang="en-US"/>
              <a:t>In  the  most  severe  scenario,  </a:t>
            </a:r>
          </a:p>
          <a:p>
            <a:pPr indent="-457200" marL="457200">
              <a:buFont typeface="+mj-lt"/>
              <a:buAutoNum type="arabicPeriod"/>
            </a:pPr>
            <a:r>
              <a:rPr b="1" dirty="0" sz="2000" lang="en-US">
                <a:solidFill>
                  <a:srgbClr val="7030A0"/>
                </a:solidFill>
              </a:rPr>
              <a:t>Complete  interruption  of  the  phrenic nerve</a:t>
            </a:r>
            <a:r>
              <a:rPr dirty="0" sz="2000" lang="en-US"/>
              <a:t>  results  in  diaphragm  paralysis  and  apnea;  if  the  patient  does not  receive  assisted  ventilation  within  minutes, this  type  of  injury  is  usually  fatal.  </a:t>
            </a:r>
          </a:p>
          <a:p>
            <a:pPr indent="-457200" marL="457200">
              <a:buFont typeface="+mj-lt"/>
              <a:buAutoNum type="arabicPeriod"/>
            </a:pPr>
            <a:r>
              <a:rPr b="1" dirty="0" sz="2000" lang="en-US">
                <a:solidFill>
                  <a:srgbClr val="7030A0"/>
                </a:solidFill>
              </a:rPr>
              <a:t>Loss  of  intercostal muscle  innervation  with  preservation  of  the  diaphragm</a:t>
            </a:r>
            <a:r>
              <a:rPr dirty="0" sz="2000" lang="en-US"/>
              <a:t>  (a common  scenario  with  lesions  at  C5-6  or  C6-7)  allows  for  adequate  tidal  volume  and  resting  breaths,  but  an  inability  to  take breaths  to  the  full  inspiratory  capacity.  </a:t>
            </a:r>
          </a:p>
          <a:p>
            <a:pPr indent="0" lvl="1" marL="457200">
              <a:buNone/>
            </a:pPr>
            <a:r>
              <a:rPr dirty="0" sz="2000" lang="en-US"/>
              <a:t>Furthermore,  flaccid paralysis  of  the  intercostal  muscles  leads  to  mechanically  inefficient  and  work-intensive  breathing  because  a  significant  proportion  of  the  respiratory  effort  is  lost  to  intercostal  and  chest  wall retraction.   </a:t>
            </a:r>
            <a:r>
              <a:rPr b="1" dirty="0" sz="2000" lang="en-US">
                <a:solidFill>
                  <a:srgbClr val="002060"/>
                </a:solidFill>
              </a:rPr>
              <a:t>Loss of inspiratory mechanism</a:t>
            </a:r>
          </a:p>
          <a:p>
            <a:pPr indent="-457200" marL="457200">
              <a:buFont typeface="+mj-lt"/>
              <a:buAutoNum type="arabicPeriod"/>
            </a:pPr>
            <a:r>
              <a:rPr b="1" dirty="0" sz="2000" lang="en-US">
                <a:solidFill>
                  <a:srgbClr val="7030A0"/>
                </a:solidFill>
              </a:rPr>
              <a:t>Loss  of  abdominal  muscle  innervation</a:t>
            </a:r>
            <a:r>
              <a:rPr dirty="0" sz="2000" lang="en-US"/>
              <a:t>  prevents forced  exhalation  and  cough. </a:t>
            </a:r>
            <a:r>
              <a:rPr b="1" dirty="0" sz="2000" lang="en-US">
                <a:solidFill>
                  <a:srgbClr val="002060"/>
                </a:solidFill>
              </a:rPr>
              <a:t>Loss of expiratory mechanism</a:t>
            </a:r>
          </a:p>
          <a:p>
            <a:endParaRPr dirty="0" sz="200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3" name=""/>
        <p:cNvGrpSpPr/>
        <p:nvPr/>
      </p:nvGrpSpPr>
      <p:grpSpPr>
        <a:xfrm>
          <a:off x="0" y="0"/>
          <a:ext cx="0" cy="0"/>
          <a:chOff x="0" y="0"/>
          <a:chExt cx="0" cy="0"/>
        </a:xfrm>
      </p:grpSpPr>
      <p:sp>
        <p:nvSpPr>
          <p:cNvPr id="1048609" name="Content Placeholder 2"/>
          <p:cNvSpPr>
            <a:spLocks noGrp="1"/>
          </p:cNvSpPr>
          <p:nvPr>
            <p:ph idx="1"/>
          </p:nvPr>
        </p:nvSpPr>
        <p:spPr>
          <a:xfrm>
            <a:off x="86012" y="93807"/>
            <a:ext cx="8965623" cy="6648738"/>
          </a:xfrm>
        </p:spPr>
        <p:txBody>
          <a:bodyPr>
            <a:normAutofit/>
          </a:bodyPr>
          <a:p>
            <a:r>
              <a:rPr b="1" dirty="0" sz="2000" lang="en-US" u="sng"/>
              <a:t>The  degree  of  respiratory  function is  highly  dependent  on  the  level  of  injury:  </a:t>
            </a:r>
          </a:p>
          <a:p>
            <a:pPr lvl="1">
              <a:buFont typeface="Wingdings" pitchFamily="2" charset="2"/>
              <a:buChar char="§"/>
            </a:pPr>
            <a:r>
              <a:rPr dirty="0" sz="2000" lang="en-US"/>
              <a:t>For  patients  with  a  </a:t>
            </a:r>
            <a:r>
              <a:rPr b="1" dirty="0" sz="2000" lang="en-US">
                <a:solidFill>
                  <a:srgbClr val="C00000"/>
                </a:solidFill>
              </a:rPr>
              <a:t>C1-2 SCI</a:t>
            </a:r>
            <a:r>
              <a:rPr dirty="0" sz="2000" lang="en-US"/>
              <a:t>,  forced  vital  capacity  (FVC)  is  only  5%  to  10%  of  normal, and  cough  is  absent.  </a:t>
            </a:r>
          </a:p>
          <a:p>
            <a:pPr lvl="1">
              <a:buFont typeface="Wingdings" pitchFamily="2" charset="2"/>
              <a:buChar char="§"/>
            </a:pPr>
            <a:r>
              <a:rPr dirty="0" sz="2000" lang="en-US"/>
              <a:t>For  patients  with  a  </a:t>
            </a:r>
            <a:r>
              <a:rPr b="1" dirty="0" sz="2000" lang="en-US">
                <a:solidFill>
                  <a:srgbClr val="C00000"/>
                </a:solidFill>
              </a:rPr>
              <a:t>C3-6 SCI</a:t>
            </a:r>
            <a:r>
              <a:rPr dirty="0" sz="2000" lang="en-US"/>
              <a:t>,  FVC  is  20%  of  normal and  cough  is  weak  and  ineffective.  </a:t>
            </a:r>
          </a:p>
          <a:p>
            <a:pPr lvl="1">
              <a:buFont typeface="Wingdings" pitchFamily="2" charset="2"/>
              <a:buChar char="§"/>
            </a:pPr>
            <a:r>
              <a:rPr dirty="0" sz="2000" lang="en-US"/>
              <a:t>For  </a:t>
            </a:r>
            <a:r>
              <a:rPr b="1" dirty="0" sz="2000" lang="en-US">
                <a:solidFill>
                  <a:srgbClr val="C00000"/>
                </a:solidFill>
              </a:rPr>
              <a:t>high  thoracic  cord  injuries</a:t>
            </a:r>
            <a:r>
              <a:rPr dirty="0" sz="2000" lang="en-US"/>
              <a:t>, FVC  is  30%  to  50%  of  normal  and  cough  is  weak.  </a:t>
            </a:r>
          </a:p>
          <a:p>
            <a:r>
              <a:rPr b="1" dirty="0" sz="2000" lang="en-US">
                <a:solidFill>
                  <a:srgbClr val="0070C0"/>
                </a:solidFill>
              </a:rPr>
              <a:t>Respiratory function  </a:t>
            </a:r>
            <a:r>
              <a:rPr b="1" dirty="0" sz="2000" lang="en-US"/>
              <a:t>improves</a:t>
            </a:r>
            <a:r>
              <a:rPr b="1" dirty="0" sz="2000" lang="en-US">
                <a:solidFill>
                  <a:srgbClr val="0070C0"/>
                </a:solidFill>
              </a:rPr>
              <a:t>  progressively  with  </a:t>
            </a:r>
            <a:r>
              <a:rPr b="1" dirty="0" sz="2000" lang="en-US">
                <a:solidFill>
                  <a:srgbClr val="002060"/>
                </a:solidFill>
              </a:rPr>
              <a:t>descending  thoracic  level</a:t>
            </a:r>
            <a:r>
              <a:rPr b="1" dirty="0" sz="2000" lang="en-US">
                <a:solidFill>
                  <a:srgbClr val="0070C0"/>
                </a:solidFill>
              </a:rPr>
              <a:t>.</a:t>
            </a:r>
          </a:p>
          <a:p>
            <a:endParaRPr dirty="0" sz="2000" lang="en-US"/>
          </a:p>
          <a:p>
            <a:r>
              <a:rPr dirty="0" sz="2000" lang="en-US"/>
              <a:t>As  a  result  of  the  impact  of  acute  SCI  on  the  respiratory system,  most  patients  with  high-level  SCI  require  at  least  some period  of  assisted  ventilation  and  pulmonary  toilet.</a:t>
            </a:r>
          </a:p>
          <a:p>
            <a:endParaRPr dirty="0" sz="2000" lang="en-US"/>
          </a:p>
          <a:p>
            <a:r>
              <a:rPr dirty="0" sz="2000" lang="en-US"/>
              <a:t>Clinical  signs  such  as  tachypnea,  hypoxia,  and  respiratory  acidosis  are  late  findings  of  respiratory  failure  and often  associated  with  rapid  deterioration;  we  advocate  elective management  prior  to  these  signs  of  imminent  respiratory  failure.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4" name=""/>
        <p:cNvGrpSpPr/>
        <p:nvPr/>
      </p:nvGrpSpPr>
      <p:grpSpPr>
        <a:xfrm>
          <a:off x="0" y="0"/>
          <a:ext cx="0" cy="0"/>
          <a:chOff x="0" y="0"/>
          <a:chExt cx="0" cy="0"/>
        </a:xfrm>
      </p:grpSpPr>
      <p:sp>
        <p:nvSpPr>
          <p:cNvPr id="1048610" name="Content Placeholder 2"/>
          <p:cNvSpPr>
            <a:spLocks noGrp="1"/>
          </p:cNvSpPr>
          <p:nvPr>
            <p:ph idx="1"/>
          </p:nvPr>
        </p:nvSpPr>
        <p:spPr>
          <a:xfrm>
            <a:off x="86014" y="82260"/>
            <a:ext cx="8977168" cy="6683375"/>
          </a:xfrm>
        </p:spPr>
        <p:txBody>
          <a:bodyPr>
            <a:normAutofit/>
          </a:bodyPr>
          <a:p>
            <a:pPr>
              <a:buFont typeface="Wingdings" pitchFamily="2" charset="2"/>
              <a:buChar char="v"/>
            </a:pPr>
            <a:r>
              <a:rPr b="1" dirty="0" sz="2000" lang="en-US" u="sng">
                <a:solidFill>
                  <a:srgbClr val="C00000"/>
                </a:solidFill>
              </a:rPr>
              <a:t>Drugs used for induction of intubation and controversies </a:t>
            </a:r>
          </a:p>
          <a:p>
            <a:pPr indent="-457200" marL="457200">
              <a:buFont typeface="+mj-lt"/>
              <a:buAutoNum type="arabicParenR"/>
            </a:pPr>
            <a:r>
              <a:rPr b="1" dirty="0" sz="2000" lang="en-US">
                <a:solidFill>
                  <a:srgbClr val="002060"/>
                </a:solidFill>
              </a:rPr>
              <a:t>Propofol  and  thiopental</a:t>
            </a:r>
            <a:r>
              <a:rPr dirty="0" sz="2000" lang="en-US"/>
              <a:t>  used in  hemodynamically  stable  patients,  both  may  exacerbate  hypotension  resulting  from  hemorrhage,  neurogenic  shock,  and  sepsis. </a:t>
            </a:r>
          </a:p>
          <a:p>
            <a:pPr indent="-457200" marL="457200">
              <a:buFont typeface="+mj-lt"/>
              <a:buAutoNum type="arabicParenR"/>
            </a:pPr>
            <a:r>
              <a:rPr b="1" dirty="0" sz="2000" lang="en-US">
                <a:solidFill>
                  <a:srgbClr val="002060"/>
                </a:solidFill>
              </a:rPr>
              <a:t>Ketamine</a:t>
            </a:r>
            <a:r>
              <a:rPr dirty="0" sz="2000" lang="en-US"/>
              <a:t>  has  sympathomimetic  activity  that  protects  against hypotension  but  is  controversial  in  patients  with  concomitant TBI  because it elevate ICP.</a:t>
            </a:r>
          </a:p>
          <a:p>
            <a:pPr indent="-457200" marL="457200">
              <a:buFont typeface="+mj-lt"/>
              <a:buAutoNum type="arabicParenR"/>
            </a:pPr>
            <a:r>
              <a:rPr b="1" dirty="0" sz="2000" lang="en-US" err="1">
                <a:solidFill>
                  <a:srgbClr val="002060"/>
                </a:solidFill>
              </a:rPr>
              <a:t>Etomidate</a:t>
            </a:r>
            <a:r>
              <a:rPr dirty="0" sz="2000" lang="en-US"/>
              <a:t>  provides  stable  hemodynamics  during  induction, but it  inhibits  adrenal  steroid  synthesis  and  has  been associated  with  hypotension.</a:t>
            </a:r>
          </a:p>
          <a:p>
            <a:pPr indent="-457200" marL="457200">
              <a:buFont typeface="+mj-lt"/>
              <a:buAutoNum type="arabicParenR"/>
            </a:pPr>
            <a:r>
              <a:rPr b="1" dirty="0" sz="2000" lang="en-US">
                <a:solidFill>
                  <a:srgbClr val="002060"/>
                </a:solidFill>
              </a:rPr>
              <a:t>Succinylcholine</a:t>
            </a:r>
            <a:r>
              <a:rPr dirty="0" sz="2000" lang="en-US"/>
              <a:t> is the  agent  of  choice  for  rapid-sequence  intubation  within the  first  48  hours  after  SCI, but it cause </a:t>
            </a:r>
            <a:r>
              <a:rPr dirty="0" sz="2000" lang="en-US" err="1"/>
              <a:t>hyperkalemia</a:t>
            </a:r>
            <a:endParaRPr dirty="0" sz="2000" lang="en-US"/>
          </a:p>
          <a:p>
            <a:pPr indent="0" lvl="1" marL="457200">
              <a:buNone/>
            </a:pPr>
            <a:r>
              <a:rPr dirty="0" sz="2000" lang="en-US"/>
              <a:t>Following  this  time  window,  a  </a:t>
            </a:r>
            <a:r>
              <a:rPr dirty="0" sz="2000" lang="en-US" err="1"/>
              <a:t>nondepolarizing</a:t>
            </a:r>
            <a:r>
              <a:rPr dirty="0" sz="2000" lang="en-US"/>
              <a:t>  neuromuscular  blocking  agent  (e.g.,  </a:t>
            </a:r>
            <a:r>
              <a:rPr b="1" dirty="0" sz="2000" lang="en-US" err="1">
                <a:solidFill>
                  <a:srgbClr val="002060"/>
                </a:solidFill>
              </a:rPr>
              <a:t>rocuronium</a:t>
            </a:r>
            <a:r>
              <a:rPr dirty="0" sz="2000" lang="en-US"/>
              <a:t>)  is preferred  because  of  the  </a:t>
            </a:r>
            <a:r>
              <a:rPr dirty="0" sz="2000" lang="en-US" err="1"/>
              <a:t>upregulation</a:t>
            </a:r>
            <a:r>
              <a:rPr dirty="0" sz="2000" lang="en-US"/>
              <a:t>  of  acetylcholine  receptors and  the  potential  risk  of  life-threatening  </a:t>
            </a:r>
            <a:r>
              <a:rPr dirty="0" sz="2000" lang="en-US" err="1"/>
              <a:t>hyperkalemia</a:t>
            </a:r>
            <a:r>
              <a:rPr dirty="0" sz="2000" lang="en-US"/>
              <a:t>  with  the use  of  succinylcholine.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5" name=""/>
        <p:cNvGrpSpPr/>
        <p:nvPr/>
      </p:nvGrpSpPr>
      <p:grpSpPr>
        <a:xfrm>
          <a:off x="0" y="0"/>
          <a:ext cx="0" cy="0"/>
          <a:chOff x="0" y="0"/>
          <a:chExt cx="0" cy="0"/>
        </a:xfrm>
      </p:grpSpPr>
      <p:sp>
        <p:nvSpPr>
          <p:cNvPr id="1048611" name="Title 1"/>
          <p:cNvSpPr>
            <a:spLocks noGrp="1"/>
          </p:cNvSpPr>
          <p:nvPr>
            <p:ph type="title"/>
          </p:nvPr>
        </p:nvSpPr>
        <p:spPr>
          <a:xfrm>
            <a:off x="86014" y="18256"/>
            <a:ext cx="7886700" cy="501290"/>
          </a:xfrm>
        </p:spPr>
        <p:txBody>
          <a:bodyPr>
            <a:normAutofit/>
          </a:bodyPr>
          <a:p>
            <a:pPr indent="-342900" marL="342900">
              <a:buFont typeface="Wingdings" pitchFamily="2" charset="2"/>
              <a:buChar char="q"/>
            </a:pPr>
            <a:r>
              <a:rPr b="1" dirty="0" sz="2400" lang="en-US" u="sng">
                <a:solidFill>
                  <a:srgbClr val="C00000"/>
                </a:solidFill>
                <a:latin typeface="+mn-lt"/>
              </a:rPr>
              <a:t>Bradycardia  and  Cardiac  Arrhythmias</a:t>
            </a:r>
          </a:p>
        </p:txBody>
      </p:sp>
      <p:sp>
        <p:nvSpPr>
          <p:cNvPr id="1048612" name="Content Placeholder 2"/>
          <p:cNvSpPr>
            <a:spLocks noGrp="1"/>
          </p:cNvSpPr>
          <p:nvPr>
            <p:ph idx="1"/>
          </p:nvPr>
        </p:nvSpPr>
        <p:spPr>
          <a:xfrm>
            <a:off x="86014" y="519545"/>
            <a:ext cx="8971972" cy="6234545"/>
          </a:xfrm>
        </p:spPr>
        <p:txBody>
          <a:bodyPr>
            <a:normAutofit fontScale="95000" lnSpcReduction="20000"/>
          </a:bodyPr>
          <a:p>
            <a:r>
              <a:rPr dirty="0" sz="2000" lang="en-US"/>
              <a:t>A  complex  relationship  exists  between  the  central  and  autonomic nervous  systems  and  the  cardiovascular  system.</a:t>
            </a:r>
            <a:endParaRPr dirty="0" sz="2000" lang="ar-SA"/>
          </a:p>
          <a:p>
            <a:r>
              <a:rPr dirty="0" sz="2000" lang="en-US"/>
              <a:t>In  the  case  of  acute  SCI,  the  most  pronounced  cardiac  changes  are observed  initially  and  often  gradually  </a:t>
            </a:r>
            <a:r>
              <a:rPr b="1" dirty="0" sz="2000" lang="en-US">
                <a:solidFill>
                  <a:srgbClr val="0070C0"/>
                </a:solidFill>
              </a:rPr>
              <a:t>improve  over  the  next  2  to 6  weeks  post-injury</a:t>
            </a:r>
            <a:r>
              <a:rPr dirty="0" sz="2000" lang="en-US"/>
              <a:t>.</a:t>
            </a:r>
          </a:p>
          <a:p>
            <a:r>
              <a:rPr b="1" dirty="0" sz="2000" lang="en-US"/>
              <a:t>Cardiac  sympathetic  tone  is  supplied  by T1-4</a:t>
            </a:r>
            <a:r>
              <a:rPr dirty="0" sz="2000" lang="en-US"/>
              <a:t>,  and  SCI  above  this  level  results  in  abnormal  cardiac  contractility,  bradycardia,  and  neurogenic  shock  from  unopposed vagal  stimulation.  </a:t>
            </a:r>
          </a:p>
          <a:p>
            <a:r>
              <a:rPr dirty="0" sz="2000" lang="en-US"/>
              <a:t>Various  arrhythmias,  including AV block, SVT, VT and  primary  cardiac  arrest have  been  described.</a:t>
            </a:r>
          </a:p>
          <a:p>
            <a:r>
              <a:rPr b="1" dirty="0" sz="2000" lang="en-US">
                <a:solidFill>
                  <a:srgbClr val="0070C0"/>
                </a:solidFill>
              </a:rPr>
              <a:t>Sinus  bradycardia  is  the  most  common  cardiac  abnormality  in  SCI  patients.</a:t>
            </a:r>
          </a:p>
          <a:p>
            <a:endParaRPr b="1" dirty="0" sz="2000" lang="en-US">
              <a:solidFill>
                <a:srgbClr val="0070C0"/>
              </a:solidFill>
            </a:endParaRPr>
          </a:p>
          <a:p>
            <a:pPr>
              <a:buFont typeface="Wingdings" pitchFamily="2" charset="2"/>
              <a:buChar char="v"/>
            </a:pPr>
            <a:r>
              <a:rPr b="1" dirty="0" sz="2000" lang="en-US" u="sng">
                <a:solidFill>
                  <a:srgbClr val="002060"/>
                </a:solidFill>
              </a:rPr>
              <a:t>Mx</a:t>
            </a:r>
          </a:p>
          <a:p>
            <a:r>
              <a:rPr dirty="0" sz="2000" lang="en-US"/>
              <a:t>Atropine,  a  </a:t>
            </a:r>
            <a:r>
              <a:rPr dirty="0" sz="2000" lang="en-US" err="1"/>
              <a:t>parasympatholytic</a:t>
            </a:r>
            <a:r>
              <a:rPr dirty="0" sz="2000" lang="en-US"/>
              <a:t>  anticholinergic  agent,  is  used  to  improve  </a:t>
            </a:r>
            <a:r>
              <a:rPr dirty="0" sz="2000" lang="en-US" err="1"/>
              <a:t>sinoatrial</a:t>
            </a:r>
            <a:r>
              <a:rPr dirty="0" sz="2000" lang="en-US"/>
              <a:t>  node  pacing  and atrioventricular  conduction. </a:t>
            </a:r>
          </a:p>
          <a:p>
            <a:r>
              <a:rPr dirty="0" sz="2000" lang="en-US"/>
              <a:t>A  transcutaneous  pacemaker  or  a  temporary  endocardial  pacemaker  electrode  can  be  considered  for  symptomatic  bradycardia  refractory to  conservative  management.</a:t>
            </a:r>
          </a:p>
          <a:p>
            <a:pPr>
              <a:buFont typeface="Wingdings" pitchFamily="2" charset="2"/>
              <a:buChar char="v"/>
            </a:pPr>
            <a:endParaRPr dirty="0" sz="20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62" name="Picture 4"/>
          <p:cNvPicPr>
            <a:picLocks noChangeAspect="1" noGrp="1"/>
          </p:cNvPicPr>
          <p:nvPr>
            <p:ph idx="1"/>
          </p:nvPr>
        </p:nvPicPr>
        <p:blipFill rotWithShape="1">
          <a:blip xmlns:r="http://schemas.openxmlformats.org/officeDocument/2006/relationships" r:embed="rId1"/>
          <a:srcRect b="25939"/>
          <a:stretch>
            <a:fillRect/>
          </a:stretch>
        </p:blipFill>
        <p:spPr>
          <a:xfrm>
            <a:off x="606136" y="3362"/>
            <a:ext cx="7931727" cy="5076638"/>
          </a:xfrm>
          <a:prstGeom prst="rect"/>
        </p:spPr>
      </p:pic>
      <p:sp>
        <p:nvSpPr>
          <p:cNvPr id="1048613" name="TextBox 6"/>
          <p:cNvSpPr txBox="1"/>
          <p:nvPr/>
        </p:nvSpPr>
        <p:spPr>
          <a:xfrm>
            <a:off x="0" y="4823313"/>
            <a:ext cx="9144000" cy="2123440"/>
          </a:xfrm>
          <a:prstGeom prst="rect"/>
          <a:noFill/>
        </p:spPr>
        <p:txBody>
          <a:bodyPr wrap="square">
            <a:spAutoFit/>
          </a:bodyPr>
          <a:p>
            <a:r>
              <a:rPr dirty="0" sz="1400" lang="en-US"/>
              <a:t>The  left  side  of  the  figure  schematically  depicts  the  neuroanatomy  of  the  cardiovascular  innervation, including  the  </a:t>
            </a:r>
            <a:r>
              <a:rPr dirty="0" sz="1400" lang="en-US" err="1"/>
              <a:t>extramedullary</a:t>
            </a:r>
            <a:r>
              <a:rPr dirty="0" sz="1400" lang="en-US"/>
              <a:t>  sympathetic  nervous  system  (SNS;  yellow)  and  the  </a:t>
            </a:r>
            <a:r>
              <a:rPr dirty="0" sz="1400" lang="en-US" err="1"/>
              <a:t>extramedullary</a:t>
            </a:r>
            <a:r>
              <a:rPr dirty="0" sz="1400" lang="en-US"/>
              <a:t> parasympathetic  nervous  system  (PNS;  blue).  On  the  right  (front  view  of  spinal  cord),  the  spinal  sympathetic </a:t>
            </a:r>
            <a:r>
              <a:rPr dirty="0" sz="1400" lang="en-US" err="1"/>
              <a:t>preganglionic</a:t>
            </a:r>
            <a:r>
              <a:rPr dirty="0" sz="1400" lang="en-US"/>
              <a:t>  neurons  (SPNs)  are  shown  as  disconnected  from  the  medullary  cardiovascular  centers  by  a cervical  spinal  cord  injury,  whereas  the  PNS  is  intact.  Parasympathetic  cardiac  innervation  (blue)  and sympathetic  cardiac  innervation  (yellow)  can  reduce  and  increase  heart  rate  (HR),  respectively. Parasympathetic  afferents  from  baroreceptors  of  the  aortic  arch  and  carotid  artery  travel  to  the  medulla oblongata  through  cranial  nerves  (CN)  IX  (glossopharyngeal  nerve;  green)  and  X  (vagus  nerve;  green).  Efferent fibers are  denoted  by  yellow  or  blue  lines,  afferent  fibers  by  green  lines.  DVPs,  descending  vasomotor pathways.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7" name=""/>
        <p:cNvGrpSpPr/>
        <p:nvPr/>
      </p:nvGrpSpPr>
      <p:grpSpPr>
        <a:xfrm>
          <a:off x="0" y="0"/>
          <a:ext cx="0" cy="0"/>
          <a:chOff x="0" y="0"/>
          <a:chExt cx="0" cy="0"/>
        </a:xfrm>
      </p:grpSpPr>
      <p:sp>
        <p:nvSpPr>
          <p:cNvPr id="1048614" name="Title 1"/>
          <p:cNvSpPr>
            <a:spLocks noGrp="1"/>
          </p:cNvSpPr>
          <p:nvPr>
            <p:ph type="title"/>
          </p:nvPr>
        </p:nvSpPr>
        <p:spPr>
          <a:xfrm>
            <a:off x="86014" y="18256"/>
            <a:ext cx="7886700" cy="512836"/>
          </a:xfrm>
        </p:spPr>
        <p:txBody>
          <a:bodyPr>
            <a:normAutofit/>
          </a:bodyPr>
          <a:p>
            <a:pPr indent="-342900" marL="342900">
              <a:buFont typeface="Wingdings" pitchFamily="2" charset="2"/>
              <a:buChar char="q"/>
            </a:pPr>
            <a:r>
              <a:rPr b="1" dirty="0" sz="2400" lang="en-US" u="sng">
                <a:solidFill>
                  <a:srgbClr val="C00000"/>
                </a:solidFill>
                <a:latin typeface="+mn-lt"/>
              </a:rPr>
              <a:t>Neurogenic  Shock</a:t>
            </a:r>
          </a:p>
        </p:txBody>
      </p:sp>
      <p:sp>
        <p:nvSpPr>
          <p:cNvPr id="1048615" name="Content Placeholder 2"/>
          <p:cNvSpPr>
            <a:spLocks noGrp="1"/>
          </p:cNvSpPr>
          <p:nvPr>
            <p:ph idx="1"/>
          </p:nvPr>
        </p:nvSpPr>
        <p:spPr>
          <a:xfrm>
            <a:off x="86014" y="531091"/>
            <a:ext cx="8971972" cy="6222999"/>
          </a:xfrm>
        </p:spPr>
        <p:txBody>
          <a:bodyPr>
            <a:normAutofit/>
          </a:bodyPr>
          <a:p>
            <a:pPr>
              <a:buFont typeface="Wingdings" pitchFamily="2" charset="2"/>
              <a:buChar char="Ø"/>
            </a:pPr>
            <a:r>
              <a:rPr dirty="0" sz="2000" lang="en-US"/>
              <a:t>Decreased  systemic  vascular  resistance  leads  to  pooling  of  blood in  the  arterioles  and  venous  system,  resulting  in  a  clinical  picture of  </a:t>
            </a:r>
            <a:r>
              <a:rPr b="1" dirty="0" sz="2000" lang="en-US" u="sng">
                <a:solidFill>
                  <a:srgbClr val="0070C0"/>
                </a:solidFill>
              </a:rPr>
              <a:t>hypotension  refractory  to  fluid  resuscitation,</a:t>
            </a:r>
            <a:r>
              <a:rPr b="1" dirty="0" sz="2000" lang="en-US">
                <a:solidFill>
                  <a:srgbClr val="0070C0"/>
                </a:solidFill>
              </a:rPr>
              <a:t>  </a:t>
            </a:r>
            <a:r>
              <a:rPr b="1" dirty="0" sz="2000" lang="en-US" u="sng">
                <a:solidFill>
                  <a:srgbClr val="0070C0"/>
                </a:solidFill>
              </a:rPr>
              <a:t>relative  bradycardia,</a:t>
            </a:r>
            <a:r>
              <a:rPr b="1" dirty="0" sz="2000" lang="en-US">
                <a:solidFill>
                  <a:srgbClr val="0070C0"/>
                </a:solidFill>
              </a:rPr>
              <a:t>  </a:t>
            </a:r>
            <a:r>
              <a:rPr b="1" dirty="0" sz="2000" lang="en-US" u="sng">
                <a:solidFill>
                  <a:srgbClr val="0070C0"/>
                </a:solidFill>
              </a:rPr>
              <a:t>and  warm  skin</a:t>
            </a:r>
            <a:r>
              <a:rPr dirty="0" sz="2000" lang="en-US"/>
              <a:t>.  </a:t>
            </a:r>
          </a:p>
          <a:p>
            <a:pPr>
              <a:buFont typeface="Wingdings" pitchFamily="2" charset="2"/>
              <a:buChar char="Ø"/>
            </a:pPr>
            <a:r>
              <a:rPr dirty="0" sz="2000" lang="en-US"/>
              <a:t>Approximately  25%  of  cervical  SCI  patients experience  a  component  of  neurogenic  shock,  and  patients  with complete  SCI  are  </a:t>
            </a:r>
            <a:r>
              <a:rPr b="1" dirty="0" sz="2000" lang="en-US"/>
              <a:t>5.5</a:t>
            </a:r>
            <a:r>
              <a:rPr dirty="0" sz="2000" lang="en-US"/>
              <a:t>  times  more  likely  to  develop  refractory hypotension  compared  to  those  with  incomplete  SCI.</a:t>
            </a:r>
          </a:p>
          <a:p>
            <a:pPr>
              <a:buFont typeface="Wingdings" pitchFamily="2" charset="2"/>
              <a:buChar char="Ø"/>
            </a:pPr>
            <a:endParaRPr dirty="0" sz="2000" lang="en-US"/>
          </a:p>
          <a:p>
            <a:pPr>
              <a:buFont typeface="Wingdings" pitchFamily="2" charset="2"/>
              <a:buChar char="Ø"/>
            </a:pPr>
            <a:r>
              <a:rPr dirty="0" sz="2000" lang="en-US"/>
              <a:t>To support  spinal  cord  perfusion  pressure  and  to  avoid  ischemia, prevention  of  hypotension  (systolic  blood  pressure  &lt;90  mm  Hg) and  maintenance  of  a  mean  arterial  pressure  of  85  mm  Hg  or greater  for  the  first  7  days  after  injury  has  demonstrated  favorable outcomes.</a:t>
            </a:r>
          </a:p>
          <a:p>
            <a:pPr>
              <a:buFont typeface="Wingdings" pitchFamily="2" charset="2"/>
              <a:buChar char="Ø"/>
            </a:pPr>
            <a:endParaRPr dirty="0" sz="200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39" name=""/>
        <p:cNvGrpSpPr/>
        <p:nvPr/>
      </p:nvGrpSpPr>
      <p:grpSpPr>
        <a:xfrm>
          <a:off x="0" y="0"/>
          <a:ext cx="0" cy="0"/>
          <a:chOff x="0" y="0"/>
          <a:chExt cx="0" cy="0"/>
        </a:xfrm>
      </p:grpSpPr>
      <p:sp>
        <p:nvSpPr>
          <p:cNvPr id="1048592" name="Content Placeholder 2"/>
          <p:cNvSpPr>
            <a:spLocks noGrp="1"/>
          </p:cNvSpPr>
          <p:nvPr>
            <p:ph idx="1"/>
          </p:nvPr>
        </p:nvSpPr>
        <p:spPr>
          <a:xfrm>
            <a:off x="86014" y="82261"/>
            <a:ext cx="8977168" cy="6660283"/>
          </a:xfrm>
        </p:spPr>
        <p:txBody>
          <a:bodyPr>
            <a:normAutofit/>
          </a:bodyPr>
          <a:p>
            <a:pPr>
              <a:buFont typeface="Wingdings" pitchFamily="2" charset="2"/>
              <a:buChar char="v"/>
            </a:pPr>
            <a:r>
              <a:rPr b="1" dirty="0" sz="2000" lang="en-US"/>
              <a:t>Spinal  stability  is  accomplished  through  the  interaction of  three  subsystems:</a:t>
            </a:r>
          </a:p>
          <a:p>
            <a:pPr indent="-457200" marL="457200">
              <a:buFont typeface="+mj-lt"/>
              <a:buAutoNum type="arabicPeriod"/>
            </a:pPr>
            <a:r>
              <a:rPr dirty="0" sz="2000" lang="en-US"/>
              <a:t>The  vertebrae  providing  an  osseous  structural  frame. </a:t>
            </a:r>
          </a:p>
          <a:p>
            <a:pPr indent="-457200" marL="457200">
              <a:buFont typeface="+mj-lt"/>
              <a:buAutoNum type="arabicPeriod"/>
            </a:pPr>
            <a:r>
              <a:rPr dirty="0" sz="2000" lang="en-US"/>
              <a:t>Intervertebral  disks,  apophyseal  joints,  and  ligaments  providing  dynamic  support.</a:t>
            </a:r>
          </a:p>
          <a:p>
            <a:pPr indent="-457200" marL="457200">
              <a:buFont typeface="+mj-lt"/>
              <a:buAutoNum type="arabicPeriod"/>
            </a:pPr>
            <a:r>
              <a:rPr dirty="0" sz="2000" lang="en-US"/>
              <a:t>The  coordination  of muscle  response  through  neural  control.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8" name=""/>
        <p:cNvGrpSpPr/>
        <p:nvPr/>
      </p:nvGrpSpPr>
      <p:grpSpPr>
        <a:xfrm>
          <a:off x="0" y="0"/>
          <a:ext cx="0" cy="0"/>
          <a:chOff x="0" y="0"/>
          <a:chExt cx="0" cy="0"/>
        </a:xfrm>
      </p:grpSpPr>
      <p:sp>
        <p:nvSpPr>
          <p:cNvPr id="1048616" name="Content Placeholder 2"/>
          <p:cNvSpPr>
            <a:spLocks noGrp="1"/>
          </p:cNvSpPr>
          <p:nvPr>
            <p:ph idx="1"/>
          </p:nvPr>
        </p:nvSpPr>
        <p:spPr>
          <a:xfrm>
            <a:off x="86012" y="82261"/>
            <a:ext cx="8977169" cy="6694922"/>
          </a:xfrm>
        </p:spPr>
        <p:txBody>
          <a:bodyPr>
            <a:normAutofit/>
          </a:bodyPr>
          <a:p>
            <a:pPr>
              <a:buFont typeface="Wingdings" pitchFamily="2" charset="2"/>
              <a:buChar char="Ø"/>
            </a:pPr>
            <a:r>
              <a:rPr dirty="0" sz="2000" lang="en-US"/>
              <a:t>In  the  case  of  concomitant  hemorrhage  and  hypovolemic  shock,  crystalloids  for  intravascular  expansion  are  preferred  over  colloids,  especially  in  patients  with  concomitant TBI.</a:t>
            </a:r>
          </a:p>
          <a:p>
            <a:pPr>
              <a:buFont typeface="Wingdings" pitchFamily="2" charset="2"/>
              <a:buChar char="Ø"/>
            </a:pPr>
            <a:r>
              <a:rPr dirty="0" sz="2000" lang="en-US"/>
              <a:t>Lactated  Ringer’s  solution  may  be  preferred  over  normal saline  because  of  its  physiologic  properties  and  to  prevent  complications  of  </a:t>
            </a:r>
            <a:r>
              <a:rPr dirty="0" sz="2000" lang="en-US" err="1"/>
              <a:t>hyperchloremic</a:t>
            </a:r>
            <a:r>
              <a:rPr dirty="0" sz="2000" lang="en-US"/>
              <a:t>  metabolic  acidosis.</a:t>
            </a:r>
          </a:p>
          <a:p>
            <a:pPr>
              <a:buFont typeface="Wingdings" pitchFamily="2" charset="2"/>
              <a:buChar char="Ø"/>
            </a:pPr>
            <a:r>
              <a:rPr dirty="0" sz="2000" lang="en-US"/>
              <a:t>In  the  presence of  persistent  tissue  </a:t>
            </a:r>
            <a:r>
              <a:rPr dirty="0" sz="2000" lang="en-US" err="1"/>
              <a:t>hypoperfusion</a:t>
            </a:r>
            <a:r>
              <a:rPr dirty="0" sz="2000" lang="en-US"/>
              <a:t>  (manifested  by  elevated  serum lactate,  base  deficit,  or  decreased  central  venous  oxygen  saturation),  the  goal  of  fluid  administration  should  be  correction  of hypovolemia  to  </a:t>
            </a:r>
            <a:r>
              <a:rPr dirty="0" sz="2000" lang="en-US" err="1"/>
              <a:t>euvolemia</a:t>
            </a:r>
            <a:r>
              <a:rPr dirty="0" sz="2000" lang="en-US"/>
              <a:t>.</a:t>
            </a:r>
          </a:p>
          <a:p>
            <a:pPr>
              <a:buFont typeface="Wingdings" pitchFamily="2" charset="2"/>
              <a:buChar char="Ø"/>
            </a:pPr>
            <a:r>
              <a:rPr dirty="0" sz="2000" lang="en-US"/>
              <a:t>For  neurogenic  shock  unresponsive  to  initial  crystalloid  resuscitation,  vasopressors  should  be  considered  early  to  avoid  iatrogenic  fluid  overload,  which  can  lead  to  spinal  cord  edema, pulmonary  edema,  and  congestive  heart  failure.</a:t>
            </a:r>
          </a:p>
          <a:p>
            <a:pPr>
              <a:buFont typeface="Wingdings" pitchFamily="2" charset="2"/>
              <a:buChar char="Ø"/>
            </a:pPr>
            <a:r>
              <a:rPr dirty="0" sz="2000" lang="en-US"/>
              <a:t>Dopamine, norepinephrine,  and  epinephrine  will  provide  vasoconstriction and  increase  in  heart  rate,  and  are  common  first-line  agents  for treatment  of  neurogenic  shock.  </a:t>
            </a:r>
          </a:p>
          <a:p>
            <a:pPr>
              <a:buFont typeface="Wingdings" pitchFamily="2" charset="2"/>
              <a:buChar char="Ø"/>
            </a:pPr>
            <a:r>
              <a:rPr b="1" dirty="0" sz="2000" lang="en-US">
                <a:solidFill>
                  <a:srgbClr val="C00000"/>
                </a:solidFill>
              </a:rPr>
              <a:t>Phenylephrine</a:t>
            </a:r>
            <a:r>
              <a:rPr b="1" dirty="0" sz="2000" lang="en-US">
                <a:solidFill>
                  <a:srgbClr val="0070C0"/>
                </a:solidFill>
              </a:rPr>
              <a:t>  should  be  avoided because  of  its  exclusive  </a:t>
            </a:r>
            <a:r>
              <a:rPr b="1" dirty="0" sz="2000" lang="el-GR">
                <a:solidFill>
                  <a:srgbClr val="0070C0"/>
                </a:solidFill>
              </a:rPr>
              <a:t>α-</a:t>
            </a:r>
            <a:r>
              <a:rPr b="1" dirty="0" sz="2000" lang="en-US">
                <a:solidFill>
                  <a:srgbClr val="0070C0"/>
                </a:solidFill>
              </a:rPr>
              <a:t>adrenergic  receptor  activity  and  propensity  to  exacerbate  reflex  bradycardia  through  peripheral  vasoconstriction  and  baroreceptor  stimulation.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9" name=""/>
        <p:cNvGrpSpPr/>
        <p:nvPr/>
      </p:nvGrpSpPr>
      <p:grpSpPr>
        <a:xfrm>
          <a:off x="0" y="0"/>
          <a:ext cx="0" cy="0"/>
          <a:chOff x="0" y="0"/>
          <a:chExt cx="0" cy="0"/>
        </a:xfrm>
      </p:grpSpPr>
      <p:sp>
        <p:nvSpPr>
          <p:cNvPr id="1048617" name="Title 1"/>
          <p:cNvSpPr>
            <a:spLocks noGrp="1"/>
          </p:cNvSpPr>
          <p:nvPr>
            <p:ph type="title"/>
          </p:nvPr>
        </p:nvSpPr>
        <p:spPr>
          <a:xfrm>
            <a:off x="86014" y="18256"/>
            <a:ext cx="7886700" cy="501290"/>
          </a:xfrm>
        </p:spPr>
        <p:txBody>
          <a:bodyPr>
            <a:normAutofit/>
          </a:bodyPr>
          <a:p>
            <a:pPr indent="-342900" marL="342900">
              <a:buFont typeface="Wingdings" pitchFamily="2" charset="2"/>
              <a:buChar char="q"/>
            </a:pPr>
            <a:r>
              <a:rPr b="1" dirty="0" sz="2400" lang="en-US" u="sng">
                <a:solidFill>
                  <a:srgbClr val="C00000"/>
                </a:solidFill>
                <a:latin typeface="+mn-lt"/>
              </a:rPr>
              <a:t>PHARMACOTHERAPY</a:t>
            </a:r>
          </a:p>
        </p:txBody>
      </p:sp>
      <p:sp>
        <p:nvSpPr>
          <p:cNvPr id="1048618" name="Content Placeholder 2"/>
          <p:cNvSpPr>
            <a:spLocks noGrp="1"/>
          </p:cNvSpPr>
          <p:nvPr>
            <p:ph idx="1"/>
          </p:nvPr>
        </p:nvSpPr>
        <p:spPr>
          <a:xfrm>
            <a:off x="86014" y="519545"/>
            <a:ext cx="8971972" cy="6234545"/>
          </a:xfrm>
        </p:spPr>
        <p:txBody>
          <a:bodyPr>
            <a:normAutofit/>
          </a:bodyPr>
          <a:p>
            <a:pPr>
              <a:buFont typeface="Wingdings" pitchFamily="2" charset="2"/>
              <a:buChar char="v"/>
            </a:pPr>
            <a:r>
              <a:rPr b="1" dirty="0" sz="2000" lang="en-US" u="sng">
                <a:solidFill>
                  <a:srgbClr val="7030A0"/>
                </a:solidFill>
              </a:rPr>
              <a:t>Corticosteroids</a:t>
            </a:r>
          </a:p>
          <a:p>
            <a:r>
              <a:rPr dirty="0" sz="2000" lang="en-US"/>
              <a:t>Mechanisms  of  action  include  </a:t>
            </a:r>
          </a:p>
          <a:p>
            <a:pPr lvl="1">
              <a:buFont typeface="Wingdings" pitchFamily="2" charset="2"/>
              <a:buChar char="ü"/>
            </a:pPr>
            <a:r>
              <a:rPr dirty="0" sz="2000" lang="en-US"/>
              <a:t>Protecting  neuronal membranes.</a:t>
            </a:r>
          </a:p>
          <a:p>
            <a:pPr lvl="1">
              <a:buFont typeface="Wingdings" pitchFamily="2" charset="2"/>
              <a:buChar char="ü"/>
            </a:pPr>
            <a:r>
              <a:rPr dirty="0" sz="2000" lang="en-US"/>
              <a:t>Decreasing  tumor  necrosis  factor-</a:t>
            </a:r>
            <a:r>
              <a:rPr dirty="0" sz="2000" lang="el-GR"/>
              <a:t>α  </a:t>
            </a:r>
            <a:r>
              <a:rPr dirty="0" sz="2000" lang="en-US"/>
              <a:t>release.</a:t>
            </a:r>
          </a:p>
          <a:p>
            <a:pPr lvl="1">
              <a:buFont typeface="Wingdings" pitchFamily="2" charset="2"/>
              <a:buChar char="ü"/>
            </a:pPr>
            <a:r>
              <a:rPr dirty="0" sz="2000" lang="en-US"/>
              <a:t>Improving  spinal  cord  perfusion.</a:t>
            </a:r>
          </a:p>
          <a:p>
            <a:pPr lvl="1">
              <a:buFont typeface="Wingdings" pitchFamily="2" charset="2"/>
              <a:buChar char="ü"/>
            </a:pPr>
            <a:r>
              <a:rPr dirty="0" sz="2000" lang="en-US"/>
              <a:t>Reducing  neuronal  calcium  influx.</a:t>
            </a:r>
          </a:p>
          <a:p>
            <a:endParaRPr dirty="0" sz="2000" lang="en-US"/>
          </a:p>
          <a:p>
            <a:r>
              <a:rPr dirty="0" sz="2000" lang="en-US"/>
              <a:t>It  an  option  for patients  presenting  within  8  hours  of  </a:t>
            </a:r>
          </a:p>
          <a:p>
            <a:pPr lvl="1">
              <a:buFont typeface="Wingdings" pitchFamily="2" charset="2"/>
              <a:buChar char="Ø"/>
            </a:pPr>
            <a:r>
              <a:rPr dirty="0" sz="2000" lang="en-US"/>
              <a:t>Non penetrating.</a:t>
            </a:r>
          </a:p>
          <a:p>
            <a:pPr lvl="1">
              <a:buFont typeface="Wingdings" pitchFamily="2" charset="2"/>
              <a:buChar char="Ø"/>
            </a:pPr>
            <a:r>
              <a:rPr dirty="0" sz="2000" lang="en-US"/>
              <a:t>Incomplete SCI  in  the  young.</a:t>
            </a:r>
          </a:p>
          <a:p>
            <a:pPr lvl="1">
              <a:buFont typeface="Wingdings" pitchFamily="2" charset="2"/>
              <a:buChar char="Ø"/>
            </a:pPr>
            <a:r>
              <a:rPr dirty="0" sz="2000" lang="en-US"/>
              <a:t>Non diabetic.</a:t>
            </a:r>
          </a:p>
          <a:p>
            <a:pPr lvl="1">
              <a:buFont typeface="Wingdings" pitchFamily="2" charset="2"/>
              <a:buChar char="Ø"/>
            </a:pPr>
            <a:r>
              <a:rPr dirty="0" sz="2000" lang="en-US"/>
              <a:t>Immunocompetent  population.  </a:t>
            </a:r>
          </a:p>
          <a:p>
            <a:r>
              <a:rPr dirty="0" sz="2000" lang="en-US"/>
              <a:t>Especially  in  cervical  SCI  patients,  in  whom  neurological recovery  is  most  critical  and  appreciable.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0" name=""/>
        <p:cNvGrpSpPr/>
        <p:nvPr/>
      </p:nvGrpSpPr>
      <p:grpSpPr>
        <a:xfrm>
          <a:off x="0" y="0"/>
          <a:ext cx="0" cy="0"/>
          <a:chOff x="0" y="0"/>
          <a:chExt cx="0" cy="0"/>
        </a:xfrm>
      </p:grpSpPr>
      <p:sp>
        <p:nvSpPr>
          <p:cNvPr id="1048619" name="Content Placeholder 2"/>
          <p:cNvSpPr>
            <a:spLocks noGrp="1"/>
          </p:cNvSpPr>
          <p:nvPr>
            <p:ph idx="1"/>
          </p:nvPr>
        </p:nvSpPr>
        <p:spPr>
          <a:xfrm>
            <a:off x="86012" y="80818"/>
            <a:ext cx="8971975" cy="6758926"/>
          </a:xfrm>
        </p:spPr>
        <p:txBody>
          <a:bodyPr>
            <a:normAutofit/>
          </a:bodyPr>
          <a:p>
            <a:pPr>
              <a:buFont typeface="Wingdings" pitchFamily="2" charset="2"/>
              <a:buChar char="v"/>
            </a:pPr>
            <a:r>
              <a:rPr b="1" dirty="0" sz="2000" lang="en-US" err="1" u="sng">
                <a:solidFill>
                  <a:srgbClr val="002060"/>
                </a:solidFill>
                <a:latin typeface="+mn-lt"/>
              </a:rPr>
              <a:t>Neuroprotective</a:t>
            </a:r>
            <a:r>
              <a:rPr b="1" dirty="0" sz="2000" lang="en-US" u="sng">
                <a:solidFill>
                  <a:srgbClr val="002060"/>
                </a:solidFill>
                <a:latin typeface="+mn-lt"/>
              </a:rPr>
              <a:t>  Agents</a:t>
            </a:r>
            <a:endParaRPr b="1" dirty="0" sz="2000" lang="en-US">
              <a:solidFill>
                <a:srgbClr val="002060"/>
              </a:solidFill>
            </a:endParaRPr>
          </a:p>
          <a:p>
            <a:r>
              <a:rPr b="1" dirty="0" sz="2000" lang="en-US" err="1">
                <a:solidFill>
                  <a:srgbClr val="0070C0"/>
                </a:solidFill>
              </a:rPr>
              <a:t>Minocycline</a:t>
            </a:r>
            <a:r>
              <a:rPr dirty="0" sz="2000" lang="en-US"/>
              <a:t>  is  a  synthetic  tetracycline  antibiotic  and  </a:t>
            </a:r>
            <a:r>
              <a:rPr dirty="0" sz="2000" lang="en-US" err="1"/>
              <a:t>metalloproteinase</a:t>
            </a:r>
            <a:r>
              <a:rPr dirty="0" sz="2000" lang="en-US"/>
              <a:t>  inhibitor  with  anti-inflammatory  and  </a:t>
            </a:r>
            <a:r>
              <a:rPr dirty="0" sz="2000" lang="en-US" err="1"/>
              <a:t>antiapoptotic</a:t>
            </a:r>
            <a:r>
              <a:rPr dirty="0" sz="2000" lang="en-US"/>
              <a:t>  properties,  acting  to  suppress  cytokine  production,  microglial activation,  and  neuronal  death.</a:t>
            </a:r>
          </a:p>
          <a:p>
            <a:r>
              <a:rPr b="1" dirty="0" sz="2000" lang="en-US" err="1">
                <a:solidFill>
                  <a:srgbClr val="0070C0"/>
                </a:solidFill>
              </a:rPr>
              <a:t>Riluzole</a:t>
            </a:r>
            <a:endParaRPr b="1" dirty="0" sz="2000" lang="en-US">
              <a:solidFill>
                <a:srgbClr val="0070C0"/>
              </a:solidFill>
            </a:endParaRPr>
          </a:p>
          <a:p>
            <a:r>
              <a:rPr b="1" dirty="0" sz="2000" lang="en-US" err="1">
                <a:solidFill>
                  <a:srgbClr val="0070C0"/>
                </a:solidFill>
              </a:rPr>
              <a:t>Cethrin</a:t>
            </a:r>
            <a:endParaRPr b="1" dirty="0" sz="2000" lang="en-US">
              <a:solidFill>
                <a:srgbClr val="0070C0"/>
              </a:solidFill>
            </a:endParaRPr>
          </a:p>
          <a:p>
            <a:endParaRPr dirty="0" sz="2000" lang="en-US"/>
          </a:p>
          <a:p>
            <a:pPr>
              <a:buFont typeface="Wingdings" pitchFamily="2" charset="2"/>
              <a:buChar char="v"/>
            </a:pPr>
            <a:r>
              <a:rPr b="1" dirty="0" sz="2000" lang="en-US">
                <a:solidFill>
                  <a:srgbClr val="002060"/>
                </a:solidFill>
              </a:rPr>
              <a:t>Stem cell replacement therapy</a:t>
            </a:r>
          </a:p>
          <a:p>
            <a:pPr>
              <a:buFont typeface="Wingdings" pitchFamily="2" charset="2"/>
              <a:buChar char="v"/>
            </a:pPr>
            <a:endParaRPr b="1" dirty="0" sz="2000" lang="en-US">
              <a:solidFill>
                <a:srgbClr val="002060"/>
              </a:solidFill>
            </a:endParaRPr>
          </a:p>
          <a:p>
            <a:pPr>
              <a:buFont typeface="Wingdings" pitchFamily="2" charset="2"/>
              <a:buChar char="v"/>
            </a:pPr>
            <a:r>
              <a:rPr b="1" dirty="0" sz="2000" lang="en-US" u="sng">
                <a:solidFill>
                  <a:srgbClr val="002060"/>
                </a:solidFill>
              </a:rPr>
              <a:t>Therapeutic  Hypothermia</a:t>
            </a:r>
          </a:p>
          <a:p>
            <a:r>
              <a:rPr dirty="0" sz="2000" lang="en-US"/>
              <a:t>Induction of  systemic  hypothermia to  33°C  for  the  first  48  hours  after  SCI.</a:t>
            </a:r>
          </a:p>
          <a:p>
            <a:r>
              <a:rPr dirty="0" sz="2000" lang="en-US"/>
              <a:t>Decreased </a:t>
            </a:r>
            <a:r>
              <a:rPr dirty="0" sz="2000" lang="en-US" err="1"/>
              <a:t>neuroinflammatory</a:t>
            </a:r>
            <a:r>
              <a:rPr dirty="0" sz="2000" lang="en-US"/>
              <a:t>  response,  and reduced  </a:t>
            </a:r>
            <a:r>
              <a:rPr dirty="0" sz="2000" lang="en-US" err="1"/>
              <a:t>vasogenic</a:t>
            </a:r>
            <a:r>
              <a:rPr dirty="0" sz="2000" lang="en-US"/>
              <a:t>  edema  and  hemorrhage  at  the  primary  site  of injury. </a:t>
            </a:r>
          </a:p>
          <a:p>
            <a:endParaRPr dirty="0" sz="2000" lang="en-US"/>
          </a:p>
          <a:p>
            <a:pPr>
              <a:buFont typeface="Wingdings" pitchFamily="2" charset="2"/>
              <a:buChar char="v"/>
            </a:pPr>
            <a:r>
              <a:rPr b="1" dirty="0" sz="2000" lang="en-US" u="sng">
                <a:solidFill>
                  <a:srgbClr val="002060"/>
                </a:solidFill>
              </a:rPr>
              <a:t>Cerebrospinal  Fluid  Drainage</a:t>
            </a:r>
          </a:p>
          <a:p>
            <a:r>
              <a:rPr dirty="0" sz="2000" lang="en-US"/>
              <a:t>Increase  spinal  cord  perfusion  pressure,  attenuate ischemia,  and  provide  </a:t>
            </a:r>
            <a:r>
              <a:rPr dirty="0" sz="2000" lang="en-US" err="1"/>
              <a:t>neuroprotection</a:t>
            </a:r>
            <a:r>
              <a:rPr dirty="0" sz="2000" lang="en-US"/>
              <a:t>.</a:t>
            </a:r>
          </a:p>
          <a:p>
            <a:pPr>
              <a:buFont typeface="Wingdings" pitchFamily="2" charset="2"/>
              <a:buChar char="v"/>
            </a:pPr>
            <a:endParaRPr b="1" dirty="0" sz="2000" lang="en-US">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3" name="Title 1"/>
          <p:cNvSpPr>
            <a:spLocks noGrp="1"/>
          </p:cNvSpPr>
          <p:nvPr>
            <p:ph type="title"/>
          </p:nvPr>
        </p:nvSpPr>
        <p:spPr/>
        <p:txBody>
          <a:bodyPr/>
          <a:p>
            <a:endParaRPr lang="en-US"/>
          </a:p>
        </p:txBody>
      </p:sp>
      <p:pic>
        <p:nvPicPr>
          <p:cNvPr id="2097152"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grpSp>
        <p:nvGrpSpPr>
          <p:cNvPr id="41" name="Group 5"/>
          <p:cNvGrpSpPr/>
          <p:nvPr/>
        </p:nvGrpSpPr>
        <p:grpSpPr>
          <a:xfrm>
            <a:off x="6067062" y="1944647"/>
            <a:ext cx="2701800" cy="360"/>
            <a:chOff x="6067062" y="1944647"/>
            <a:chExt cx="2701800" cy="360"/>
          </a:xfrm>
        </p:grpSpPr>
        <mc:AlternateContent xmlns:mc="http://schemas.openxmlformats.org/markup-compatibility/2006">
          <mc:Choice xmlns:p14="http://schemas.microsoft.com/office/powerpoint/2010/main" Requires="p14">
            <p:contentPart p14:bwMode="auto" r:id="rId2">
              <p14:nvContentPartPr>
                <p14:cNvPr id="2097153" name="Ink 2"/>
                <p14:cNvContentPartPr/>
                <p14:nvPr/>
              </p14:nvContentPartPr>
              <p14:xfrm>
                <a:off x="6141942" y="1944647"/>
                <a:ext cx="2626920" cy="360"/>
              </p14:xfrm>
            </p:contentPart>
          </mc:Choice>
          <mc:Fallback>
            <p:pic>
              <p:nvPicPr>
                <p:cNvPr id="2097153" name="Ink 2"/>
                <p:cNvPicPr>
                  <a:picLocks/>
                </p:cNvPicPr>
                <p:nvPr/>
              </p:nvPicPr>
              <p:blipFill>
                <a:blip xmlns:r="http://schemas.openxmlformats.org/officeDocument/2006/relationships" r:embed="rId3"/>
                <a:stretch>
                  <a:fillRect/>
                </a:stretch>
              </p:blipFill>
              <p:spPr>
                <a:xfrm>
                  <a:off x="6141942" y="1944647"/>
                  <a:ext cx="2626920" cy="3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54" name="Ink 4"/>
                <p14:cNvContentPartPr/>
                <p14:nvPr/>
              </p14:nvContentPartPr>
              <p14:xfrm>
                <a:off x="6067062" y="1944647"/>
                <a:ext cx="340920" cy="360"/>
              </p14:xfrm>
            </p:contentPart>
          </mc:Choice>
          <mc:Fallback>
            <p:pic>
              <p:nvPicPr>
                <p:cNvPr id="2097154" name="Ink 4"/>
                <p:cNvPicPr>
                  <a:picLocks/>
                </p:cNvPicPr>
                <p:nvPr/>
              </p:nvPicPr>
              <p:blipFill>
                <a:blip xmlns:r="http://schemas.openxmlformats.org/officeDocument/2006/relationships" r:embed="rId5"/>
                <a:stretch>
                  <a:fillRect/>
                </a:stretch>
              </p:blipFill>
              <p:spPr>
                <a:xfrm>
                  <a:off x="6067062" y="1944647"/>
                  <a:ext cx="340920" cy="360"/>
                </a:xfrm>
                <a:prstGeom prst="rect"/>
              </p:spPr>
            </p:pic>
          </mc:Fallback>
        </mc:AlternateContent>
      </p:grpSp>
      <mc:AlternateContent xmlns:mc="http://schemas.openxmlformats.org/markup-compatibility/2006">
        <mc:Choice xmlns:p14="http://schemas.microsoft.com/office/powerpoint/2010/main" Requires="p14">
          <p:contentPart p14:bwMode="auto" r:id="rId6">
            <p14:nvContentPartPr>
              <p14:cNvPr id="2097155" name="Ink 6"/>
              <p14:cNvContentPartPr/>
              <p14:nvPr/>
            </p14:nvContentPartPr>
            <p14:xfrm>
              <a:off x="6828822" y="2210327"/>
              <a:ext cx="831600" cy="360"/>
            </p14:xfrm>
          </p:contentPart>
        </mc:Choice>
        <mc:Fallback>
          <p:pic>
            <p:nvPicPr>
              <p:cNvPr id="2097155" name="Ink 6"/>
              <p:cNvPicPr>
                <a:picLocks/>
              </p:cNvPicPr>
              <p:nvPr/>
            </p:nvPicPr>
            <p:blipFill>
              <a:blip xmlns:r="http://schemas.openxmlformats.org/officeDocument/2006/relationships" r:embed="rId7"/>
              <a:stretch>
                <a:fillRect/>
              </a:stretch>
            </p:blipFill>
            <p:spPr>
              <a:xfrm>
                <a:off x="6828822" y="2210327"/>
                <a:ext cx="831600" cy="360"/>
              </a:xfrm>
              <a:prstGeom prst="rect"/>
            </p:spPr>
          </p:pic>
        </mc:Fallback>
      </mc:AlternateContent>
      <mc:AlternateContent xmlns:mc="http://schemas.openxmlformats.org/markup-compatibility/2006">
        <mc:Choice xmlns:p14="http://schemas.microsoft.com/office/powerpoint/2010/main" Requires="p14">
          <p:contentPart p14:bwMode="auto" r:id="rId8">
            <p14:nvContentPartPr>
              <p14:cNvPr id="2097156" name="Ink 7"/>
              <p14:cNvContentPartPr/>
              <p14:nvPr/>
            </p14:nvContentPartPr>
            <p14:xfrm>
              <a:off x="6090102" y="2476007"/>
              <a:ext cx="1553400" cy="360"/>
            </p14:xfrm>
          </p:contentPart>
        </mc:Choice>
        <mc:Fallback>
          <p:pic>
            <p:nvPicPr>
              <p:cNvPr id="2097156" name="Ink 7"/>
              <p:cNvPicPr>
                <a:picLocks/>
              </p:cNvPicPr>
              <p:nvPr/>
            </p:nvPicPr>
            <p:blipFill>
              <a:blip xmlns:r="http://schemas.openxmlformats.org/officeDocument/2006/relationships" r:embed="rId9"/>
              <a:stretch>
                <a:fillRect/>
              </a:stretch>
            </p:blipFill>
            <p:spPr>
              <a:xfrm>
                <a:off x="6090102" y="2476007"/>
                <a:ext cx="1553400" cy="360"/>
              </a:xfrm>
              <a:prstGeom prst="rect"/>
            </p:spPr>
          </p:pic>
        </mc:Fallback>
      </mc:AlternateContent>
      <mc:AlternateContent xmlns:mc="http://schemas.openxmlformats.org/markup-compatibility/2006">
        <mc:Choice xmlns:p14="http://schemas.microsoft.com/office/powerpoint/2010/main" Requires="p14">
          <p:contentPart p14:bwMode="auto" r:id="rId10">
            <p14:nvContentPartPr>
              <p14:cNvPr id="2097157" name="Ink 8"/>
              <p14:cNvContentPartPr/>
              <p14:nvPr/>
            </p14:nvContentPartPr>
            <p14:xfrm>
              <a:off x="6038262" y="2758607"/>
              <a:ext cx="1576440" cy="360"/>
            </p14:xfrm>
          </p:contentPart>
        </mc:Choice>
        <mc:Fallback>
          <p:pic>
            <p:nvPicPr>
              <p:cNvPr id="2097157" name="Ink 8"/>
              <p:cNvPicPr>
                <a:picLocks/>
              </p:cNvPicPr>
              <p:nvPr/>
            </p:nvPicPr>
            <p:blipFill>
              <a:blip xmlns:r="http://schemas.openxmlformats.org/officeDocument/2006/relationships" r:embed="rId11"/>
              <a:stretch>
                <a:fillRect/>
              </a:stretch>
            </p:blipFill>
            <p:spPr>
              <a:xfrm>
                <a:off x="6038262" y="2758607"/>
                <a:ext cx="1576440" cy="360"/>
              </a:xfrm>
              <a:prstGeom prst="rect"/>
            </p:spPr>
          </p:pic>
        </mc:Fallback>
      </mc:AlternateContent>
      <mc:AlternateContent xmlns:mc="http://schemas.openxmlformats.org/markup-compatibility/2006">
        <mc:Choice xmlns:p14="http://schemas.microsoft.com/office/powerpoint/2010/main" Requires="p14">
          <p:contentPart p14:bwMode="auto" r:id="rId12">
            <p14:nvContentPartPr>
              <p14:cNvPr id="2097158" name="Ink 9"/>
              <p14:cNvContentPartPr/>
              <p14:nvPr/>
            </p14:nvContentPartPr>
            <p14:xfrm>
              <a:off x="6032142" y="3018527"/>
              <a:ext cx="1576440" cy="360"/>
            </p14:xfrm>
          </p:contentPart>
        </mc:Choice>
        <mc:Fallback>
          <p:pic>
            <p:nvPicPr>
              <p:cNvPr id="2097158" name="Ink 9"/>
              <p:cNvPicPr>
                <a:picLocks/>
              </p:cNvPicPr>
              <p:nvPr/>
            </p:nvPicPr>
            <p:blipFill>
              <a:blip xmlns:r="http://schemas.openxmlformats.org/officeDocument/2006/relationships" r:embed="rId13"/>
              <a:stretch>
                <a:fillRect/>
              </a:stretch>
            </p:blipFill>
            <p:spPr>
              <a:xfrm>
                <a:off x="6032142" y="3018527"/>
                <a:ext cx="1576440" cy="360"/>
              </a:xfrm>
              <a:prstGeom prst="rect"/>
            </p:spPr>
          </p:pic>
        </mc:Fallback>
      </mc:AlternateContent>
      <p:sp>
        <p:nvSpPr>
          <p:cNvPr id="1048594" name="TextBox 10"/>
          <p:cNvSpPr txBox="1"/>
          <p:nvPr/>
        </p:nvSpPr>
        <p:spPr>
          <a:xfrm>
            <a:off x="7643502" y="2253836"/>
            <a:ext cx="914400" cy="447040"/>
          </a:xfrm>
          <a:prstGeom prst="rect"/>
          <a:noFill/>
        </p:spPr>
        <p:txBody>
          <a:bodyPr rtlCol="0" wrap="square">
            <a:spAutoFit/>
          </a:bodyPr>
          <a:p>
            <a:pPr algn="l"/>
            <a:r>
              <a:rPr b="1" dirty="0" sz="1200" lang="en-US"/>
              <a:t>(</a:t>
            </a:r>
            <a:r>
              <a:rPr b="1" dirty="0" sz="1200" lang="en-US">
                <a:solidFill>
                  <a:srgbClr val="0070C0"/>
                </a:solidFill>
              </a:rPr>
              <a:t>Abnormal</a:t>
            </a:r>
            <a:r>
              <a:rPr b="1" dirty="0" sz="1200" lang="en-US"/>
              <a:t>)</a:t>
            </a:r>
            <a:endParaRPr b="1" dirty="0" sz="1200" lang="en-IQ"/>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95" name="Title 1"/>
          <p:cNvSpPr>
            <a:spLocks noGrp="1"/>
          </p:cNvSpPr>
          <p:nvPr>
            <p:ph type="title"/>
          </p:nvPr>
        </p:nvSpPr>
        <p:spPr/>
        <p:txBody>
          <a:bodyPr/>
          <a:p>
            <a:endParaRPr lang="en-US"/>
          </a:p>
        </p:txBody>
      </p:sp>
      <p:pic>
        <p:nvPicPr>
          <p:cNvPr id="2097159"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43" name=""/>
        <p:cNvGrpSpPr/>
        <p:nvPr/>
      </p:nvGrpSpPr>
      <p:grpSpPr>
        <a:xfrm>
          <a:off x="0" y="0"/>
          <a:ext cx="0" cy="0"/>
          <a:chOff x="0" y="0"/>
          <a:chExt cx="0" cy="0"/>
        </a:xfrm>
      </p:grpSpPr>
      <p:sp>
        <p:nvSpPr>
          <p:cNvPr id="1048596" name="Content Placeholder 2"/>
          <p:cNvSpPr>
            <a:spLocks noGrp="1"/>
          </p:cNvSpPr>
          <p:nvPr>
            <p:ph idx="1"/>
          </p:nvPr>
        </p:nvSpPr>
        <p:spPr>
          <a:xfrm>
            <a:off x="86012" y="93806"/>
            <a:ext cx="8977169" cy="6683375"/>
          </a:xfrm>
        </p:spPr>
        <p:txBody>
          <a:bodyPr>
            <a:normAutofit fontScale="90000" lnSpcReduction="20000"/>
          </a:bodyPr>
          <a:p>
            <a:pPr>
              <a:buFont typeface="Wingdings" pitchFamily="2" charset="2"/>
              <a:buChar char="q"/>
            </a:pPr>
            <a:r>
              <a:rPr b="1" dirty="0" sz="2000" lang="en-US" u="sng">
                <a:solidFill>
                  <a:srgbClr val="C00000"/>
                </a:solidFill>
              </a:rPr>
              <a:t>Assessment  of  Instability  in  the   Pediatric  Population</a:t>
            </a:r>
          </a:p>
          <a:p>
            <a:pPr>
              <a:buFont typeface="Wingdings" pitchFamily="2" charset="2"/>
              <a:buChar char="v"/>
            </a:pPr>
            <a:r>
              <a:rPr b="1" dirty="0" sz="2000" lang="en-US">
                <a:solidFill>
                  <a:srgbClr val="002060"/>
                </a:solidFill>
              </a:rPr>
              <a:t>Children  younger  than  8  years</a:t>
            </a:r>
            <a:r>
              <a:rPr dirty="0" sz="2000" lang="en-US"/>
              <a:t>  generally  demonstrate  age-dependent  </a:t>
            </a:r>
            <a:r>
              <a:rPr dirty="0" sz="2000" lang="en-US" err="1"/>
              <a:t>hypermobility</a:t>
            </a:r>
            <a:r>
              <a:rPr dirty="0" sz="2000" lang="en-US"/>
              <a:t>  resulting  from </a:t>
            </a:r>
          </a:p>
          <a:p>
            <a:pPr lvl="1"/>
            <a:r>
              <a:rPr dirty="0" sz="2000" lang="en-US"/>
              <a:t>greater  ligamentous  elasticity.</a:t>
            </a:r>
          </a:p>
          <a:p>
            <a:pPr lvl="1"/>
            <a:r>
              <a:rPr dirty="0" sz="2000" lang="en-US"/>
              <a:t>underdeveloped  musculature.</a:t>
            </a:r>
          </a:p>
          <a:p>
            <a:pPr lvl="1"/>
            <a:r>
              <a:rPr dirty="0" sz="2000" lang="en-US"/>
              <a:t>wedging  of  vertebral  bodies.</a:t>
            </a:r>
          </a:p>
          <a:p>
            <a:pPr lvl="1"/>
            <a:r>
              <a:rPr dirty="0" sz="2000" lang="en-US"/>
              <a:t>more  horizontal  facet  alignment. </a:t>
            </a:r>
          </a:p>
          <a:p>
            <a:pPr lvl="1"/>
            <a:endParaRPr dirty="0" sz="2000" lang="en-US"/>
          </a:p>
          <a:p>
            <a:pPr>
              <a:buFont typeface="Wingdings" pitchFamily="2" charset="2"/>
              <a:buChar char="Ø"/>
            </a:pPr>
            <a:r>
              <a:rPr dirty="0" sz="2000" lang="en-US"/>
              <a:t>They tend  to  demonstrate  a  </a:t>
            </a:r>
            <a:r>
              <a:rPr b="1" dirty="0" sz="2000" lang="en-US">
                <a:solidFill>
                  <a:srgbClr val="C00000"/>
                </a:solidFill>
              </a:rPr>
              <a:t>greater  propensity  toward ligamentous  than  osseous  injuries</a:t>
            </a:r>
            <a:r>
              <a:rPr dirty="0" sz="2000" lang="en-US"/>
              <a:t>  as  well  as  </a:t>
            </a:r>
            <a:r>
              <a:rPr b="1" dirty="0" sz="2000" lang="en-US"/>
              <a:t>toward  </a:t>
            </a:r>
            <a:r>
              <a:rPr b="1" dirty="0" sz="2000" lang="en-US" err="1"/>
              <a:t>craniocervical</a:t>
            </a:r>
            <a:r>
              <a:rPr b="1" dirty="0" sz="2000" lang="en-US"/>
              <a:t> junction  injuries</a:t>
            </a:r>
            <a:r>
              <a:rPr dirty="0" sz="2000" lang="en-US"/>
              <a:t>.</a:t>
            </a:r>
          </a:p>
          <a:p>
            <a:pPr>
              <a:buFont typeface="Wingdings" pitchFamily="2" charset="2"/>
              <a:buChar char="Ø"/>
            </a:pPr>
            <a:r>
              <a:rPr dirty="0" sz="2000" lang="en-US"/>
              <a:t>This  </a:t>
            </a:r>
            <a:r>
              <a:rPr dirty="0" sz="2000" lang="en-US" err="1"/>
              <a:t>hypermobility</a:t>
            </a:r>
            <a:r>
              <a:rPr dirty="0" sz="2000" lang="en-US"/>
              <a:t> provides  the  pathophysiologic  basis  for  </a:t>
            </a:r>
            <a:r>
              <a:rPr b="1" dirty="0" sz="2000" lang="en-US">
                <a:solidFill>
                  <a:srgbClr val="7030A0"/>
                </a:solidFill>
              </a:rPr>
              <a:t>spinal  cord  injury  without radiographic  abnormality</a:t>
            </a:r>
            <a:r>
              <a:rPr b="1" dirty="0" sz="2000" lang="en-US">
                <a:solidFill>
                  <a:srgbClr val="002060"/>
                </a:solidFill>
              </a:rPr>
              <a:t> </a:t>
            </a:r>
            <a:r>
              <a:rPr dirty="0" sz="2000" lang="en-US"/>
              <a:t> (</a:t>
            </a:r>
            <a:r>
              <a:rPr b="1" dirty="0" sz="2000" lang="en-US" err="1">
                <a:solidFill>
                  <a:srgbClr val="C00000"/>
                </a:solidFill>
              </a:rPr>
              <a:t>SCIWORA</a:t>
            </a:r>
            <a:r>
              <a:rPr dirty="0" sz="2000" lang="en-US"/>
              <a:t>)  and  explains  why  children  younger  than  8  years  tend  to  suffer  more  rostral  and  severe </a:t>
            </a:r>
            <a:r>
              <a:rPr dirty="0" sz="2000" lang="en-US" err="1"/>
              <a:t>SCIWORA</a:t>
            </a:r>
            <a:r>
              <a:rPr dirty="0" sz="2000" lang="en-US"/>
              <a:t>.</a:t>
            </a:r>
          </a:p>
          <a:p>
            <a:pPr>
              <a:buFont typeface="Wingdings" pitchFamily="2" charset="2"/>
              <a:buChar char="Ø"/>
            </a:pPr>
            <a:endParaRPr dirty="0" sz="2000" lang="en-US"/>
          </a:p>
          <a:p>
            <a:pPr>
              <a:buFont typeface="Wingdings" pitchFamily="2" charset="2"/>
              <a:buChar char="v"/>
            </a:pPr>
            <a:r>
              <a:rPr b="1" dirty="0" sz="2000" lang="en-US" u="sng">
                <a:solidFill>
                  <a:srgbClr val="002060"/>
                </a:solidFill>
              </a:rPr>
              <a:t>Children  8  years  and  older</a:t>
            </a:r>
            <a:r>
              <a:rPr dirty="0" sz="2000" lang="en-US"/>
              <a:t>  possess more  mature  anatomic  and  </a:t>
            </a:r>
            <a:r>
              <a:rPr dirty="0" sz="2000" lang="en-US" err="1"/>
              <a:t>biomechanical</a:t>
            </a:r>
            <a:r>
              <a:rPr dirty="0" sz="2000" lang="en-US"/>
              <a:t>  features,  leading  to concordant  shift  of  injury  patterns  toward  those  found  in  adults.</a:t>
            </a:r>
          </a:p>
          <a:p>
            <a:pPr>
              <a:buFont typeface="Wingdings" pitchFamily="2" charset="2"/>
              <a:buChar char="Ø"/>
            </a:pPr>
            <a:r>
              <a:rPr dirty="0" sz="2000" lang="en-US"/>
              <a:t>MRI  has  demonstrated  prognostic  utility  in  assessment  of  </a:t>
            </a:r>
            <a:r>
              <a:rPr dirty="0" sz="2000" lang="en-US" err="1"/>
              <a:t>SCIWORA</a:t>
            </a:r>
            <a:r>
              <a:rPr dirty="0" sz="2000" lang="en-US"/>
              <a:t>,  with  findings  categorized by  </a:t>
            </a:r>
            <a:r>
              <a:rPr b="1" dirty="0" sz="2000" lang="en-US">
                <a:solidFill>
                  <a:srgbClr val="0070C0"/>
                </a:solidFill>
              </a:rPr>
              <a:t>presence  of  </a:t>
            </a:r>
            <a:r>
              <a:rPr b="1" dirty="0" sz="2000" lang="en-US" err="1">
                <a:solidFill>
                  <a:srgbClr val="0070C0"/>
                </a:solidFill>
              </a:rPr>
              <a:t>intramedullary</a:t>
            </a:r>
            <a:r>
              <a:rPr b="1" dirty="0" sz="2000" lang="en-US">
                <a:solidFill>
                  <a:srgbClr val="0070C0"/>
                </a:solidFill>
              </a:rPr>
              <a:t>  hemorrhage,  edema  only</a:t>
            </a:r>
            <a:r>
              <a:rPr dirty="0" sz="2000" lang="en-US"/>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44" name=""/>
        <p:cNvGrpSpPr/>
        <p:nvPr/>
      </p:nvGrpSpPr>
      <p:grpSpPr>
        <a:xfrm>
          <a:off x="0" y="0"/>
          <a:ext cx="0" cy="0"/>
          <a:chOff x="0" y="0"/>
          <a:chExt cx="0" cy="0"/>
        </a:xfrm>
      </p:grpSpPr>
      <p:sp>
        <p:nvSpPr>
          <p:cNvPr id="1048597" name="Content Placeholder 2"/>
          <p:cNvSpPr>
            <a:spLocks noGrp="1"/>
          </p:cNvSpPr>
          <p:nvPr>
            <p:ph idx="1"/>
          </p:nvPr>
        </p:nvSpPr>
        <p:spPr>
          <a:xfrm>
            <a:off x="86014" y="82262"/>
            <a:ext cx="8977168" cy="6683374"/>
          </a:xfrm>
        </p:spPr>
        <p:txBody>
          <a:bodyPr>
            <a:normAutofit/>
          </a:bodyPr>
          <a:p>
            <a:pPr>
              <a:buFont typeface="Wingdings" pitchFamily="2" charset="2"/>
              <a:buChar char="q"/>
            </a:pPr>
            <a:r>
              <a:rPr b="1" dirty="0" sz="2000" lang="en-US" u="sng">
                <a:solidFill>
                  <a:srgbClr val="C00000"/>
                </a:solidFill>
              </a:rPr>
              <a:t>Denis  classification  of  thoracolumbar  fractures  simplifies </a:t>
            </a:r>
            <a:r>
              <a:rPr b="1" dirty="0" sz="2000" lang="en-US" err="1" u="sng">
                <a:solidFill>
                  <a:srgbClr val="C00000"/>
                </a:solidFill>
              </a:rPr>
              <a:t>pathomorphology</a:t>
            </a:r>
            <a:r>
              <a:rPr b="1" dirty="0" sz="2000" lang="en-US" u="sng">
                <a:solidFill>
                  <a:srgbClr val="C00000"/>
                </a:solidFill>
              </a:rPr>
              <a:t>  into  four  primary  types: </a:t>
            </a:r>
          </a:p>
          <a:p>
            <a:pPr>
              <a:buFont typeface="Wingdings" pitchFamily="2" charset="2"/>
              <a:buChar char="Ø"/>
            </a:pPr>
            <a:r>
              <a:rPr b="1" dirty="0" sz="2000" lang="en-US"/>
              <a:t>Compression  fractures:</a:t>
            </a:r>
            <a:r>
              <a:rPr dirty="0" sz="2000" lang="en-US"/>
              <a:t>  failure  under  compression  (axial  loading) of  the  anterior  column </a:t>
            </a:r>
          </a:p>
          <a:p>
            <a:pPr>
              <a:buFont typeface="Wingdings" pitchFamily="2" charset="2"/>
              <a:buChar char="Ø"/>
            </a:pPr>
            <a:r>
              <a:rPr b="1" dirty="0" sz="2000" lang="en-US"/>
              <a:t>Burst  fractures:</a:t>
            </a:r>
            <a:r>
              <a:rPr dirty="0" sz="2000" lang="en-US"/>
              <a:t>  failure  of  anterior  and  middle  column  under axial  loads </a:t>
            </a:r>
          </a:p>
          <a:p>
            <a:pPr>
              <a:buFont typeface="Wingdings" pitchFamily="2" charset="2"/>
              <a:buChar char="Ø"/>
            </a:pPr>
            <a:r>
              <a:rPr b="1" dirty="0" sz="2000" lang="en-US"/>
              <a:t>Seat-belt  injuries:</a:t>
            </a:r>
            <a:r>
              <a:rPr dirty="0" sz="2000" lang="en-US"/>
              <a:t>  failure  of  both  the  posterior  and  middle columns  under  tension  forces  generated  by  flexion  and distraction </a:t>
            </a:r>
          </a:p>
          <a:p>
            <a:pPr>
              <a:buFont typeface="Wingdings" pitchFamily="2" charset="2"/>
              <a:buChar char="Ø"/>
            </a:pPr>
            <a:r>
              <a:rPr b="1" dirty="0" sz="2000" lang="en-US"/>
              <a:t>Fracture  dislocations:</a:t>
            </a:r>
            <a:r>
              <a:rPr dirty="0" sz="2000" lang="en-US"/>
              <a:t>  failure  of  all  columns  under  compression, tension,  rotation,  or  shear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5" name=""/>
        <p:cNvGrpSpPr/>
        <p:nvPr/>
      </p:nvGrpSpPr>
      <p:grpSpPr>
        <a:xfrm>
          <a:off x="0" y="0"/>
          <a:ext cx="0" cy="0"/>
          <a:chOff x="0" y="0"/>
          <a:chExt cx="0" cy="0"/>
        </a:xfrm>
      </p:grpSpPr>
      <p:sp>
        <p:nvSpPr>
          <p:cNvPr id="1048598" name="Title 1"/>
          <p:cNvSpPr>
            <a:spLocks noGrp="1"/>
          </p:cNvSpPr>
          <p:nvPr>
            <p:ph type="title"/>
          </p:nvPr>
        </p:nvSpPr>
        <p:spPr>
          <a:xfrm>
            <a:off x="542637" y="865765"/>
            <a:ext cx="7886700" cy="4271962"/>
          </a:xfrm>
        </p:spPr>
        <p:txBody>
          <a:bodyPr>
            <a:normAutofit/>
          </a:bodyPr>
          <a:p>
            <a:pPr algn="ctr"/>
            <a:r>
              <a:rPr dirty="0" sz="4600" lang="en-US">
                <a:solidFill>
                  <a:srgbClr val="002060"/>
                </a:solidFill>
                <a:latin typeface="Algerian" pitchFamily="82" charset="77"/>
              </a:rPr>
              <a:t>Medical Management of Spinal Cord Injury</a:t>
            </a:r>
            <a:br>
              <a:rPr dirty="0" lang="en-US">
                <a:latin typeface="Algerian" pitchFamily="82" charset="77"/>
              </a:rPr>
            </a:br>
            <a:r>
              <a:rPr b="1" dirty="0" sz="2000" lang="en-US" err="1">
                <a:latin typeface="+mn-lt"/>
              </a:rPr>
              <a:t>Youman</a:t>
            </a:r>
            <a:r>
              <a:rPr b="1" dirty="0" sz="2000" lang="en-US">
                <a:latin typeface="+mn-lt"/>
              </a:rPr>
              <a:t> chap. 303</a:t>
            </a:r>
            <a:endParaRPr b="1" dirty="0" lang="en-US">
              <a:latin typeface="Algerian" pitchFamily="8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6" name=""/>
        <p:cNvGrpSpPr/>
        <p:nvPr/>
      </p:nvGrpSpPr>
      <p:grpSpPr>
        <a:xfrm>
          <a:off x="0" y="0"/>
          <a:ext cx="0" cy="0"/>
          <a:chOff x="0" y="0"/>
          <a:chExt cx="0" cy="0"/>
        </a:xfrm>
      </p:grpSpPr>
      <p:sp>
        <p:nvSpPr>
          <p:cNvPr id="1048599" name="Content Placeholder 2"/>
          <p:cNvSpPr>
            <a:spLocks noGrp="1"/>
          </p:cNvSpPr>
          <p:nvPr>
            <p:ph idx="1"/>
          </p:nvPr>
        </p:nvSpPr>
        <p:spPr>
          <a:xfrm>
            <a:off x="86014" y="82261"/>
            <a:ext cx="8977168" cy="6671829"/>
          </a:xfrm>
        </p:spPr>
        <p:txBody>
          <a:bodyPr>
            <a:normAutofit/>
          </a:bodyPr>
          <a:p>
            <a:pPr>
              <a:buFont typeface="Wingdings" pitchFamily="2" charset="2"/>
              <a:buChar char="Ø"/>
            </a:pPr>
            <a:r>
              <a:rPr dirty="0" sz="2000" lang="en-US"/>
              <a:t>Approximately  </a:t>
            </a:r>
          </a:p>
          <a:p>
            <a:pPr lvl="1">
              <a:buFont typeface="Wingdings" pitchFamily="2" charset="2"/>
              <a:buChar char="ü"/>
            </a:pPr>
            <a:r>
              <a:rPr dirty="0" sz="2000" lang="en-US"/>
              <a:t>60%  to  75%  of  acute  SCI  involves  the  cervical spine,  </a:t>
            </a:r>
          </a:p>
          <a:p>
            <a:pPr lvl="1">
              <a:buFont typeface="Wingdings" pitchFamily="2" charset="2"/>
              <a:buChar char="ü"/>
            </a:pPr>
            <a:r>
              <a:rPr dirty="0" sz="2000" lang="en-US"/>
              <a:t>15%  involves  the  thoracic  spine, </a:t>
            </a:r>
          </a:p>
          <a:p>
            <a:pPr lvl="1">
              <a:buFont typeface="Wingdings" pitchFamily="2" charset="2"/>
              <a:buChar char="ü"/>
            </a:pPr>
            <a:r>
              <a:rPr dirty="0" sz="2000" lang="en-US"/>
              <a:t>10%  involves  the </a:t>
            </a:r>
            <a:r>
              <a:rPr dirty="0" sz="2000" lang="en-US" err="1"/>
              <a:t>lumbosacral</a:t>
            </a:r>
            <a:r>
              <a:rPr dirty="0" sz="2000" lang="en-US"/>
              <a:t>  spine.</a:t>
            </a:r>
          </a:p>
          <a:p>
            <a:pPr>
              <a:buFont typeface="Wingdings" pitchFamily="2" charset="2"/>
              <a:buChar char="Ø"/>
            </a:pPr>
            <a:r>
              <a:rPr dirty="0" sz="2000" lang="en-US"/>
              <a:t>Primary  injury  results  from  an  initial traumatic  force  applied  to  the  spinal  cord.  </a:t>
            </a:r>
          </a:p>
          <a:p>
            <a:pPr>
              <a:buFont typeface="Wingdings" pitchFamily="2" charset="2"/>
              <a:buChar char="Ø"/>
            </a:pPr>
            <a:endParaRPr b="1" dirty="0" sz="2000" lang="en-US" u="sng"/>
          </a:p>
          <a:p>
            <a:pPr>
              <a:buFont typeface="Wingdings" pitchFamily="2" charset="2"/>
              <a:buChar char="Ø"/>
            </a:pPr>
            <a:r>
              <a:rPr b="1" dirty="0" sz="2000" lang="en-US" u="sng"/>
              <a:t>This  is  a  consequence of  compression  from  </a:t>
            </a:r>
          </a:p>
          <a:p>
            <a:pPr lvl="1"/>
            <a:r>
              <a:rPr dirty="0" sz="2000" lang="en-US"/>
              <a:t>Bone,  disk,  or  ligamentous  material  extruding  into  the  spinal  canal.</a:t>
            </a:r>
          </a:p>
          <a:p>
            <a:pPr lvl="1"/>
            <a:r>
              <a:rPr dirty="0" sz="2000" lang="en-US"/>
              <a:t>Extradural  hematoma  formation.</a:t>
            </a:r>
          </a:p>
          <a:p>
            <a:pPr lvl="1"/>
            <a:r>
              <a:rPr dirty="0" sz="2000" lang="en-US"/>
              <a:t>Dynamic  instability  of  the  spinal  column.</a:t>
            </a:r>
          </a:p>
          <a:p>
            <a:pPr>
              <a:buFont typeface="Wingdings" pitchFamily="2" charset="2"/>
              <a:buChar char="Ø"/>
            </a:pPr>
            <a:r>
              <a:rPr dirty="0" sz="2000" lang="en-US"/>
              <a:t>Diffuse  axonal  injury, petechial  hemorrhages,  and  vascular  shearing  can  also  result  from distractive  forces.  </a:t>
            </a:r>
          </a:p>
          <a:p>
            <a:pPr>
              <a:buFont typeface="Wingdings" pitchFamily="2" charset="2"/>
              <a:buChar char="Ø"/>
            </a:pPr>
            <a:r>
              <a:rPr dirty="0" sz="2000" lang="en-US"/>
              <a:t>In  the  case  of  ballistic  injuries  and  gunshot wounds,  SCI  may  also  result  from  transmission  of  kinetic  energy in  the  absence  of  direct  cord  compression.</a:t>
            </a:r>
          </a:p>
          <a:p>
            <a:pPr>
              <a:buFont typeface="Wingdings" pitchFamily="2" charset="2"/>
              <a:buChar char="Ø"/>
            </a:pPr>
            <a:endParaRPr dirty="0" sz="200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7" name=""/>
        <p:cNvGrpSpPr/>
        <p:nvPr/>
      </p:nvGrpSpPr>
      <p:grpSpPr>
        <a:xfrm>
          <a:off x="0" y="0"/>
          <a:ext cx="0" cy="0"/>
          <a:chOff x="0" y="0"/>
          <a:chExt cx="0" cy="0"/>
        </a:xfrm>
      </p:grpSpPr>
      <p:sp>
        <p:nvSpPr>
          <p:cNvPr id="1048600" name="Title 1"/>
          <p:cNvSpPr>
            <a:spLocks noGrp="1"/>
          </p:cNvSpPr>
          <p:nvPr>
            <p:ph type="title"/>
          </p:nvPr>
        </p:nvSpPr>
        <p:spPr>
          <a:xfrm>
            <a:off x="86013" y="18255"/>
            <a:ext cx="7886700" cy="535927"/>
          </a:xfrm>
        </p:spPr>
        <p:txBody>
          <a:bodyPr>
            <a:normAutofit/>
          </a:bodyPr>
          <a:p>
            <a:pPr indent="-342900" marL="342900">
              <a:buFont typeface="Wingdings" pitchFamily="2" charset="2"/>
              <a:buChar char="q"/>
            </a:pPr>
            <a:r>
              <a:rPr b="1" dirty="0" sz="2400" lang="en-US" u="sng">
                <a:solidFill>
                  <a:srgbClr val="C00000"/>
                </a:solidFill>
                <a:latin typeface="+mn-lt"/>
              </a:rPr>
              <a:t>Pathophysiology</a:t>
            </a:r>
          </a:p>
        </p:txBody>
      </p:sp>
      <p:sp>
        <p:nvSpPr>
          <p:cNvPr id="1048601" name="Content Placeholder 2"/>
          <p:cNvSpPr>
            <a:spLocks noGrp="1"/>
          </p:cNvSpPr>
          <p:nvPr>
            <p:ph idx="1"/>
          </p:nvPr>
        </p:nvSpPr>
        <p:spPr>
          <a:xfrm>
            <a:off x="86013" y="554181"/>
            <a:ext cx="8971974" cy="6199909"/>
          </a:xfrm>
        </p:spPr>
        <p:txBody>
          <a:bodyPr>
            <a:normAutofit/>
          </a:bodyPr>
          <a:p>
            <a:pPr>
              <a:buFont typeface="Wingdings" pitchFamily="2" charset="2"/>
              <a:buChar char="Ø"/>
            </a:pPr>
            <a:r>
              <a:rPr dirty="0" sz="2000" lang="en-US" err="1"/>
              <a:t>Neuroinflammation</a:t>
            </a:r>
            <a:r>
              <a:rPr dirty="0" sz="2000" lang="en-US"/>
              <a:t>,  free  radical  formation,  and  lipid  </a:t>
            </a:r>
            <a:r>
              <a:rPr dirty="0" sz="2000" lang="en-US" err="1"/>
              <a:t>peroxidation</a:t>
            </a:r>
            <a:r>
              <a:rPr dirty="0" sz="2000" lang="en-US"/>
              <a:t>  lead  to  gradual expansion  of  the  initial  lesion  in  a  </a:t>
            </a:r>
            <a:r>
              <a:rPr b="1" dirty="0" sz="2000" lang="en-US" err="1"/>
              <a:t>rostrocaudal</a:t>
            </a:r>
            <a:r>
              <a:rPr b="1" dirty="0" sz="2000" lang="en-US"/>
              <a:t>  direction</a:t>
            </a:r>
            <a:r>
              <a:rPr dirty="0" sz="2000" lang="en-US"/>
              <a:t>  from the  injury  epicenter.</a:t>
            </a:r>
          </a:p>
          <a:p>
            <a:pPr>
              <a:buFont typeface="Wingdings" pitchFamily="2" charset="2"/>
              <a:buChar char="Ø"/>
            </a:pPr>
            <a:r>
              <a:rPr dirty="0" sz="2000" lang="en-US"/>
              <a:t>This  process  is  exacerbated  by </a:t>
            </a:r>
            <a:r>
              <a:rPr dirty="0" sz="2000" lang="en-US" err="1" u="sng">
                <a:solidFill>
                  <a:srgbClr val="7030A0"/>
                </a:solidFill>
              </a:rPr>
              <a:t>posttraumatic</a:t>
            </a:r>
            <a:r>
              <a:rPr dirty="0" sz="2000" lang="en-US" u="sng">
                <a:solidFill>
                  <a:srgbClr val="7030A0"/>
                </a:solidFill>
              </a:rPr>
              <a:t>  ischemia,  derangements  in  sodium  and  calcium homeostasis</a:t>
            </a:r>
            <a:r>
              <a:rPr dirty="0" sz="2000" lang="en-US"/>
              <a:t>.</a:t>
            </a:r>
          </a:p>
          <a:p>
            <a:pPr>
              <a:buFont typeface="Wingdings" pitchFamily="2" charset="2"/>
              <a:buChar char="Ø"/>
            </a:pPr>
            <a:r>
              <a:rPr dirty="0" sz="2000" lang="en-US"/>
              <a:t>Gray  matter  loss  and  white  matter  degeneration  persist  for  up  to several  weeks,  contributing  to  progressive  neurological  decline. </a:t>
            </a:r>
          </a:p>
          <a:p>
            <a:pPr>
              <a:buFont typeface="Wingdings" pitchFamily="2" charset="2"/>
              <a:buChar char="Ø"/>
            </a:pPr>
            <a:r>
              <a:rPr dirty="0" sz="2000" lang="en-US">
                <a:solidFill>
                  <a:schemeClr val="accent1">
                    <a:lumMod val="75000"/>
                  </a:schemeClr>
                </a:solidFill>
              </a:rPr>
              <a:t>Spinal  cord  edema  and  secondary changes  </a:t>
            </a:r>
          </a:p>
          <a:p>
            <a:pPr lvl="1">
              <a:buFont typeface="Wingdings" pitchFamily="2" charset="2"/>
              <a:buChar char="§"/>
            </a:pPr>
            <a:r>
              <a:rPr dirty="0" sz="2000" lang="en-US">
                <a:solidFill>
                  <a:schemeClr val="accent1">
                    <a:lumMod val="75000"/>
                  </a:schemeClr>
                </a:solidFill>
              </a:rPr>
              <a:t>develop  within  </a:t>
            </a:r>
            <a:r>
              <a:rPr b="1" dirty="0" sz="2000" lang="en-US">
                <a:solidFill>
                  <a:srgbClr val="C00000"/>
                </a:solidFill>
              </a:rPr>
              <a:t>hours</a:t>
            </a:r>
            <a:r>
              <a:rPr dirty="0" sz="2000" lang="en-US">
                <a:solidFill>
                  <a:schemeClr val="accent1">
                    <a:lumMod val="75000"/>
                  </a:schemeClr>
                </a:solidFill>
              </a:rPr>
              <a:t>  of  injury,  </a:t>
            </a:r>
          </a:p>
          <a:p>
            <a:pPr lvl="1">
              <a:buFont typeface="Wingdings" pitchFamily="2" charset="2"/>
              <a:buChar char="§"/>
            </a:pPr>
            <a:r>
              <a:rPr dirty="0" sz="2000" lang="en-US">
                <a:solidFill>
                  <a:schemeClr val="accent1">
                    <a:lumMod val="75000"/>
                  </a:schemeClr>
                </a:solidFill>
              </a:rPr>
              <a:t>peak  around  </a:t>
            </a:r>
            <a:r>
              <a:rPr b="1" dirty="0" sz="2000" lang="en-US">
                <a:solidFill>
                  <a:srgbClr val="C00000"/>
                </a:solidFill>
              </a:rPr>
              <a:t>day  3  to  6</a:t>
            </a:r>
            <a:r>
              <a:rPr dirty="0" sz="2000" lang="en-US">
                <a:solidFill>
                  <a:schemeClr val="accent1">
                    <a:lumMod val="75000"/>
                  </a:schemeClr>
                </a:solidFill>
              </a:rPr>
              <a:t> post-injury, </a:t>
            </a:r>
          </a:p>
          <a:p>
            <a:pPr lvl="1">
              <a:buFont typeface="Wingdings" pitchFamily="2" charset="2"/>
              <a:buChar char="§"/>
            </a:pPr>
            <a:r>
              <a:rPr dirty="0" sz="2000" lang="en-US">
                <a:solidFill>
                  <a:schemeClr val="accent1">
                    <a:lumMod val="75000"/>
                  </a:schemeClr>
                </a:solidFill>
              </a:rPr>
              <a:t>begin  to  recede  by  </a:t>
            </a:r>
            <a:r>
              <a:rPr b="1" dirty="0" sz="2000" lang="en-US">
                <a:solidFill>
                  <a:srgbClr val="C00000"/>
                </a:solidFill>
              </a:rPr>
              <a:t>day  9</a:t>
            </a:r>
            <a:r>
              <a:rPr dirty="0" sz="2000" lang="en-US">
                <a:solidFill>
                  <a:schemeClr val="accent1">
                    <a:lumMod val="75000"/>
                  </a:schemeClr>
                </a:solidFill>
              </a:rPr>
              <a:t>. </a:t>
            </a:r>
          </a:p>
          <a:p>
            <a:pPr>
              <a:buFont typeface="Wingdings" pitchFamily="2" charset="2"/>
              <a:buChar char="Ø"/>
            </a:pPr>
            <a:r>
              <a:rPr dirty="0" sz="2000" lang="en-US"/>
              <a:t>The  injured  spinal  cord is  gradually  replaced  by  a  central  hemorrhagic  necrosis. </a:t>
            </a:r>
          </a:p>
          <a:p>
            <a:pPr>
              <a:buFont typeface="Wingdings" pitchFamily="2" charset="2"/>
              <a:buChar char="Ø"/>
            </a:pPr>
            <a:endParaRPr dirty="0" sz="200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Ahmed Maan</dc:creator>
  <cp:lastModifiedBy>Ahmed Maan</cp:lastModifiedBy>
  <dcterms:created xsi:type="dcterms:W3CDTF">2019-09-17T02:46:23Z</dcterms:created>
  <dcterms:modified xsi:type="dcterms:W3CDTF">2022-11-29T17:28:36Z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3cf0be64bda0493197c9f94bef6e5033</vt:lpwstr>
  </property>
</Properties>
</file>