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804" r:id="rId1"/>
  </p:sldMasterIdLst>
  <p:notesMasterIdLst>
    <p:notesMasterId r:id="rId2"/>
  </p:notesMasterIdLst>
  <p:sldIdLst>
    <p:sldId id="690" r:id="rId3"/>
    <p:sldId id="691" r:id="rId4"/>
    <p:sldId id="692" r:id="rId5"/>
    <p:sldId id="693" r:id="rId6"/>
    <p:sldId id="694" r:id="rId7"/>
    <p:sldId id="695" r:id="rId8"/>
    <p:sldId id="696" r:id="rId9"/>
    <p:sldId id="697" r:id="rId10"/>
    <p:sldId id="698" r:id="rId11"/>
    <p:sldId id="699" r:id="rId12"/>
    <p:sldId id="700" r:id="rId13"/>
    <p:sldId id="701" r:id="rId14"/>
    <p:sldId id="702" r:id="rId15"/>
    <p:sldId id="703" r:id="rId16"/>
    <p:sldId id="704" r:id="rId17"/>
    <p:sldId id="705" r:id="rId18"/>
    <p:sldId id="706" r:id="rId19"/>
    <p:sldId id="707" r:id="rId20"/>
    <p:sldId id="708" r:id="rId21"/>
    <p:sldId id="709" r:id="rId22"/>
    <p:sldId id="710" r:id="rId23"/>
    <p:sldId id="711" r:id="rId24"/>
    <p:sldId id="712" r:id="rId25"/>
    <p:sldId id="713" r:id="rId26"/>
    <p:sldId id="714" r:id="rId27"/>
    <p:sldId id="715" r:id="rId28"/>
    <p:sldId id="716" r:id="rId29"/>
    <p:sldId id="717" r:id="rId30"/>
    <p:sldId id="718" r:id="rId31"/>
    <p:sldId id="719" r:id="rId32"/>
    <p:sldId id="720" r:id="rId33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96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tableStyles" Target="tableStyle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37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1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3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</a:p>
        </p:txBody>
      </p:sp>
      <p:sp>
        <p:nvSpPr>
          <p:cNvPr id="104862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42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47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8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5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5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5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2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2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6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64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6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31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en-US"/>
          </a:p>
        </p:txBody>
      </p:sp>
      <p:sp>
        <p:nvSpPr>
          <p:cNvPr id="1048632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6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C3A8-EF37-FA45-8CE0-8F4229AEC0A2}" type="datetimeFigureOut">
              <a:rPr lang="en-US" smtClean="0"/>
              <a:t>8/28/20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F50FA-08A0-0949-81A3-25027507332B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Subtitle 2"/>
          <p:cNvSpPr>
            <a:spLocks noGrp="1"/>
          </p:cNvSpPr>
          <p:nvPr>
            <p:ph type="subTitle" idx="1"/>
          </p:nvPr>
        </p:nvSpPr>
        <p:spPr>
          <a:xfrm>
            <a:off x="1143000" y="750455"/>
            <a:ext cx="6858000" cy="4149436"/>
          </a:xfrm>
        </p:spPr>
        <p:txBody>
          <a:bodyPr>
            <a:normAutofit/>
          </a:bodyPr>
          <a:p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Arteriovenous Malformations and Fistulas of </a:t>
            </a:r>
          </a:p>
          <a:p>
            <a:r>
              <a:rPr dirty="0" sz="4800" lang="en-US">
                <a:solidFill>
                  <a:srgbClr val="002060"/>
                </a:solidFill>
                <a:latin typeface="Algerian" pitchFamily="82" charset="77"/>
              </a:rPr>
              <a:t>the Spine</a:t>
            </a:r>
          </a:p>
          <a:p>
            <a:r>
              <a:rPr b="1" dirty="0" sz="2000" lang="en-US" err="1"/>
              <a:t>Youmans</a:t>
            </a:r>
            <a:r>
              <a:rPr b="1" dirty="0" sz="2000" lang="en-US"/>
              <a:t> Chap. 412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>
          <a:xfrm>
            <a:off x="86014" y="18255"/>
            <a:ext cx="7886700" cy="489745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Classifications</a:t>
            </a:r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86014" y="507999"/>
            <a:ext cx="8971972" cy="6246091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Di  Chiro accounted  for  4  types  of  spinal  AVMs:  </a:t>
            </a:r>
          </a:p>
          <a:p>
            <a:r>
              <a:rPr b="1" dirty="0" sz="2000" lang="en-US">
                <a:solidFill>
                  <a:srgbClr val="0070C0"/>
                </a:solidFill>
              </a:rPr>
              <a:t>Type  I    </a:t>
            </a:r>
            <a:r>
              <a:rPr dirty="0" sz="2000" lang="en-US"/>
              <a:t>“</a:t>
            </a:r>
            <a:r>
              <a:rPr dirty="0" sz="2000" lang="en-US">
                <a:solidFill>
                  <a:srgbClr val="C00000"/>
                </a:solidFill>
              </a:rPr>
              <a:t>single  coiled  vessel</a:t>
            </a:r>
            <a:r>
              <a:rPr dirty="0" sz="2000" lang="en-US"/>
              <a:t>” the  most  common. </a:t>
            </a:r>
            <a:r>
              <a:rPr dirty="0" sz="2000" lang="ar-SA"/>
              <a:t>سنگل</a:t>
            </a:r>
            <a:endParaRPr dirty="0" sz="2000" lang="en-US"/>
          </a:p>
          <a:p>
            <a:r>
              <a:rPr b="1" dirty="0" sz="2000" lang="en-US">
                <a:solidFill>
                  <a:srgbClr val="0070C0"/>
                </a:solidFill>
              </a:rPr>
              <a:t>Type  II</a:t>
            </a:r>
            <a:r>
              <a:rPr dirty="0" sz="2000" lang="en-US"/>
              <a:t>   “</a:t>
            </a:r>
            <a:r>
              <a:rPr dirty="0" sz="2000" lang="en-US" err="1">
                <a:solidFill>
                  <a:srgbClr val="C00000"/>
                </a:solidFill>
              </a:rPr>
              <a:t>glomus</a:t>
            </a:r>
            <a:r>
              <a:rPr dirty="0" sz="2000" lang="en-US"/>
              <a:t>”  AVMs  that  involved  a  clear  nidus.</a:t>
            </a:r>
            <a:r>
              <a:rPr dirty="0" sz="2000" lang="ar-SA"/>
              <a:t> زوج وزوجة</a:t>
            </a:r>
            <a:endParaRPr dirty="0" sz="2000" lang="en-US"/>
          </a:p>
          <a:p>
            <a:r>
              <a:rPr b="1" dirty="0" sz="2000" lang="en-US">
                <a:solidFill>
                  <a:srgbClr val="0070C0"/>
                </a:solidFill>
              </a:rPr>
              <a:t>Type  III</a:t>
            </a:r>
            <a:r>
              <a:rPr dirty="0" sz="2000" lang="en-US"/>
              <a:t>  “</a:t>
            </a:r>
            <a:r>
              <a:rPr dirty="0" sz="2000" lang="en-US">
                <a:solidFill>
                  <a:srgbClr val="C00000"/>
                </a:solidFill>
              </a:rPr>
              <a:t>juvenile</a:t>
            </a:r>
            <a:r>
              <a:rPr dirty="0" sz="2000" lang="en-US"/>
              <a:t>”  AVMs,  were  extensive  and  encompassed  an entire  somite.</a:t>
            </a:r>
            <a:r>
              <a:rPr dirty="0" sz="2000" lang="ar-SA"/>
              <a:t> جابت طفل</a:t>
            </a:r>
            <a:endParaRPr dirty="0" sz="2000" lang="en-US"/>
          </a:p>
          <a:p>
            <a:r>
              <a:rPr b="1" dirty="0" sz="2000" lang="en-US">
                <a:solidFill>
                  <a:srgbClr val="0070C0"/>
                </a:solidFill>
              </a:rPr>
              <a:t>Type  IV</a:t>
            </a:r>
            <a:r>
              <a:rPr dirty="0" sz="2000" lang="en-US"/>
              <a:t>  “</a:t>
            </a:r>
            <a:r>
              <a:rPr dirty="0" sz="2000" lang="en-US" err="1">
                <a:solidFill>
                  <a:srgbClr val="C00000"/>
                </a:solidFill>
              </a:rPr>
              <a:t>perimedullary</a:t>
            </a:r>
            <a:r>
              <a:rPr dirty="0" sz="2000" lang="en-US">
                <a:solidFill>
                  <a:srgbClr val="C00000"/>
                </a:solidFill>
              </a:rPr>
              <a:t>  fistulas</a:t>
            </a:r>
            <a:r>
              <a:rPr dirty="0" sz="2000" lang="en-US"/>
              <a:t>”  that  are  located  primarily on  the  ventral  surface  of  the  spinal  cord  and  receive  arterial contributions  from  the  anterior  spinal  artery.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Type  I  lesions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Account  for  80%  to  85%  of  all spinal  vascular  malformations.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 nidus was  not  apparent  at  arteriography.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Types  II  and  III  malformations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Accounts for 15%-20%  of  all  spinal  vascular malformations.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nidus are present at arteriography.</a:t>
            </a:r>
          </a:p>
          <a:p>
            <a:pPr>
              <a:buFont typeface="Wingdings" pitchFamily="2" charset="2"/>
              <a:buChar char="v"/>
            </a:pPr>
            <a:endParaRPr dirty="0" sz="2000"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86012" y="93806"/>
            <a:ext cx="5744443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002060"/>
                </a:solidFill>
              </a:rPr>
              <a:t>Glomus</a:t>
            </a:r>
            <a:r>
              <a:rPr b="1" dirty="0" sz="2000" lang="en-US" u="sng">
                <a:solidFill>
                  <a:srgbClr val="002060"/>
                </a:solidFill>
              </a:rPr>
              <a:t>  Type</a:t>
            </a:r>
          </a:p>
          <a:p>
            <a:r>
              <a:rPr dirty="0" sz="2000" lang="en-US"/>
              <a:t>An  </a:t>
            </a:r>
            <a:r>
              <a:rPr b="1" dirty="0" sz="2000" lang="en-US" err="1">
                <a:solidFill>
                  <a:srgbClr val="0070C0"/>
                </a:solidFill>
              </a:rPr>
              <a:t>intramedullary</a:t>
            </a:r>
            <a:r>
              <a:rPr b="1" dirty="0" sz="2000" lang="en-US">
                <a:solidFill>
                  <a:srgbClr val="0070C0"/>
                </a:solidFill>
              </a:rPr>
              <a:t>  nidus </a:t>
            </a:r>
            <a:r>
              <a:rPr dirty="0" sz="2000" lang="en-US"/>
              <a:t>that  is  often  restricted  to  a  </a:t>
            </a:r>
            <a:r>
              <a:rPr b="1" dirty="0" sz="2000" lang="en-US">
                <a:solidFill>
                  <a:srgbClr val="0070C0"/>
                </a:solidFill>
              </a:rPr>
              <a:t>short  segment  of  the  spinal  cord</a:t>
            </a:r>
            <a:r>
              <a:rPr dirty="0" sz="2000" lang="en-US"/>
              <a:t>. </a:t>
            </a:r>
          </a:p>
          <a:p>
            <a:r>
              <a:rPr dirty="0" sz="2000" lang="en-US"/>
              <a:t>Usually  in  the  </a:t>
            </a:r>
            <a:r>
              <a:rPr b="1" dirty="0" sz="2000" lang="en-US">
                <a:solidFill>
                  <a:srgbClr val="0070C0"/>
                </a:solidFill>
              </a:rPr>
              <a:t>anterior  half  of  the  spinal  cord</a:t>
            </a:r>
            <a:r>
              <a:rPr dirty="0" sz="2000" lang="en-US"/>
              <a:t>.</a:t>
            </a:r>
          </a:p>
          <a:p>
            <a:r>
              <a:rPr b="1" dirty="0" sz="2000" lang="en-US"/>
              <a:t>Feeding  vessels</a:t>
            </a:r>
            <a:r>
              <a:rPr dirty="0" sz="2000" lang="en-US"/>
              <a:t>  may  arise  from  the  </a:t>
            </a:r>
            <a:r>
              <a:rPr b="1" dirty="0" sz="2000" lang="en-US">
                <a:solidFill>
                  <a:srgbClr val="0070C0"/>
                </a:solidFill>
              </a:rPr>
              <a:t>anterior  or  posterior  spinal arteries</a:t>
            </a:r>
            <a:r>
              <a:rPr dirty="0" sz="2000" lang="en-US"/>
              <a:t>.</a:t>
            </a:r>
          </a:p>
          <a:p>
            <a:r>
              <a:rPr dirty="0" sz="2000" lang="en-US"/>
              <a:t>These  lesions  exhibit  </a:t>
            </a:r>
            <a:r>
              <a:rPr b="1" dirty="0" sz="2000" lang="en-US"/>
              <a:t>high  flow</a:t>
            </a:r>
            <a:r>
              <a:rPr dirty="0" sz="2000" lang="en-US"/>
              <a:t>  and  may  be  </a:t>
            </a:r>
            <a:r>
              <a:rPr b="1" dirty="0" sz="2000" lang="en-US">
                <a:solidFill>
                  <a:srgbClr val="0070C0"/>
                </a:solidFill>
              </a:rPr>
              <a:t>associated  with  aneurysms  within the  nidus  or  on  a  feeding  artery</a:t>
            </a:r>
            <a:r>
              <a:rPr dirty="0" sz="2000" lang="en-US"/>
              <a:t>.</a:t>
            </a:r>
            <a:endParaRPr dirty="0" sz="2000" lang="ar-SA"/>
          </a:p>
          <a:p>
            <a:endParaRPr dirty="0" sz="2000" lang="en-US"/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endParaRPr dirty="0" sz="2000" lang="en-US"/>
          </a:p>
        </p:txBody>
      </p:sp>
      <p:pic>
        <p:nvPicPr>
          <p:cNvPr id="2097157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830455" y="0"/>
            <a:ext cx="3313545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115455" y="67232"/>
            <a:ext cx="4572000" cy="671945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Juvenile  (</a:t>
            </a:r>
            <a:r>
              <a:rPr b="1" dirty="0" sz="2000" lang="en-US" err="1" u="sng">
                <a:solidFill>
                  <a:srgbClr val="002060"/>
                </a:solidFill>
              </a:rPr>
              <a:t>Extradural-Intradural</a:t>
            </a:r>
            <a:r>
              <a:rPr b="1" dirty="0" sz="2000" lang="en-US" u="sng">
                <a:solidFill>
                  <a:srgbClr val="002060"/>
                </a:solidFill>
              </a:rPr>
              <a:t>)  Type</a:t>
            </a:r>
          </a:p>
          <a:p>
            <a:r>
              <a:rPr dirty="0" sz="2000" lang="en-US"/>
              <a:t>These lesions are mimic cerebral AVMs. </a:t>
            </a:r>
          </a:p>
          <a:p>
            <a:r>
              <a:rPr dirty="0" sz="2000" lang="en-US"/>
              <a:t>They often are found in </a:t>
            </a:r>
            <a:r>
              <a:rPr b="1" dirty="0" sz="2000" lang="en-US">
                <a:solidFill>
                  <a:srgbClr val="0070C0"/>
                </a:solidFill>
              </a:rPr>
              <a:t>children</a:t>
            </a:r>
            <a:r>
              <a:rPr dirty="0" sz="2000" lang="en-US"/>
              <a:t> and </a:t>
            </a:r>
            <a:r>
              <a:rPr b="1" dirty="0" sz="2000" lang="en-US">
                <a:solidFill>
                  <a:srgbClr val="0070C0"/>
                </a:solidFill>
              </a:rPr>
              <a:t>young adults</a:t>
            </a:r>
            <a:r>
              <a:rPr dirty="0" sz="2000" lang="en-US"/>
              <a:t>.</a:t>
            </a:r>
          </a:p>
          <a:p>
            <a:r>
              <a:rPr dirty="0" sz="2000" lang="en-US"/>
              <a:t>Have </a:t>
            </a:r>
            <a:r>
              <a:rPr b="1" dirty="0" sz="2000" lang="en-US">
                <a:solidFill>
                  <a:srgbClr val="0070C0"/>
                </a:solidFill>
              </a:rPr>
              <a:t>multiple feeding vessels</a:t>
            </a:r>
            <a:r>
              <a:rPr dirty="0" sz="2000" lang="en-US"/>
              <a:t>.</a:t>
            </a:r>
          </a:p>
          <a:p>
            <a:r>
              <a:rPr dirty="0" sz="2000" lang="en-US"/>
              <a:t>Have a </a:t>
            </a:r>
            <a:r>
              <a:rPr b="1" dirty="0" sz="2000" lang="en-US"/>
              <a:t>large nidus</a:t>
            </a:r>
            <a:r>
              <a:rPr dirty="0" sz="2000" lang="en-US"/>
              <a:t> that may </a:t>
            </a:r>
            <a:r>
              <a:rPr b="1" dirty="0" sz="2000" lang="en-US">
                <a:solidFill>
                  <a:srgbClr val="0070C0"/>
                </a:solidFill>
              </a:rPr>
              <a:t>involve an entire segment or more of the spinal cord</a:t>
            </a:r>
            <a:r>
              <a:rPr dirty="0" sz="2000" lang="en-US"/>
              <a:t>.</a:t>
            </a:r>
          </a:p>
          <a:p>
            <a:r>
              <a:rPr dirty="0" sz="2000" lang="en-US"/>
              <a:t>Often involve the soft tissues, including bone, muscle, skin, and dura in a </a:t>
            </a:r>
            <a:r>
              <a:rPr dirty="0" sz="2000" lang="en-US" err="1"/>
              <a:t>metameric</a:t>
            </a:r>
            <a:r>
              <a:rPr dirty="0" sz="2000" lang="en-US"/>
              <a:t> distribution. </a:t>
            </a:r>
          </a:p>
          <a:p>
            <a:r>
              <a:rPr dirty="0" sz="2000" lang="en-US"/>
              <a:t>They have very rapid arteriovenous shunting.</a:t>
            </a:r>
            <a:endParaRPr dirty="0" sz="2000" lang="en-IQ"/>
          </a:p>
        </p:txBody>
      </p:sp>
      <p:pic>
        <p:nvPicPr>
          <p:cNvPr id="2097158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687455" y="0"/>
            <a:ext cx="4456545" cy="685392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80818" y="82260"/>
            <a:ext cx="4491182" cy="6694921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002060"/>
                </a:solidFill>
              </a:rPr>
              <a:t>Perimedullary</a:t>
            </a:r>
            <a:r>
              <a:rPr b="1" dirty="0" sz="2000" lang="en-US" u="sng">
                <a:solidFill>
                  <a:srgbClr val="002060"/>
                </a:solidFill>
              </a:rPr>
              <a:t>  (</a:t>
            </a:r>
            <a:r>
              <a:rPr b="1" dirty="0" sz="2000" lang="en-US" err="1" u="sng">
                <a:solidFill>
                  <a:srgbClr val="002060"/>
                </a:solidFill>
              </a:rPr>
              <a:t>Pial</a:t>
            </a:r>
            <a:r>
              <a:rPr b="1" dirty="0" sz="2000" lang="en-US" u="sng">
                <a:solidFill>
                  <a:srgbClr val="002060"/>
                </a:solidFill>
              </a:rPr>
              <a:t>)  Type.  </a:t>
            </a:r>
          </a:p>
          <a:p>
            <a:r>
              <a:rPr dirty="0" sz="2000" lang="en-US"/>
              <a:t>Direct connection between an anterior or posterior spinal artery and the coronal venous plexus which they </a:t>
            </a:r>
            <a:r>
              <a:rPr b="1" dirty="0" sz="2000" lang="en-US">
                <a:solidFill>
                  <a:srgbClr val="0070C0"/>
                </a:solidFill>
              </a:rPr>
              <a:t>lie within the subarachnoid space and may be ventral or dorsal to the cord.</a:t>
            </a:r>
          </a:p>
          <a:p>
            <a:r>
              <a:rPr dirty="0" sz="2000" lang="en-US"/>
              <a:t>Distinguished  from  </a:t>
            </a:r>
            <a:r>
              <a:rPr dirty="0" sz="2000" lang="en-US" err="1"/>
              <a:t>glomus</a:t>
            </a:r>
            <a:r>
              <a:rPr dirty="0" sz="2000" lang="en-US"/>
              <a:t>  AVMs  by their  </a:t>
            </a:r>
            <a:r>
              <a:rPr b="1" dirty="0" sz="2000" lang="en-US">
                <a:solidFill>
                  <a:srgbClr val="0070C0"/>
                </a:solidFill>
              </a:rPr>
              <a:t>lack  of  an  </a:t>
            </a:r>
            <a:r>
              <a:rPr b="1" dirty="0" sz="2000" lang="en-US" err="1">
                <a:solidFill>
                  <a:srgbClr val="0070C0"/>
                </a:solidFill>
              </a:rPr>
              <a:t>intramedullary</a:t>
            </a:r>
            <a:r>
              <a:rPr b="1" dirty="0" sz="2000" lang="en-US">
                <a:solidFill>
                  <a:srgbClr val="0070C0"/>
                </a:solidFill>
              </a:rPr>
              <a:t>  component</a:t>
            </a:r>
            <a:r>
              <a:rPr dirty="0" sz="2000" lang="en-US"/>
              <a:t>  and  the  </a:t>
            </a:r>
            <a:r>
              <a:rPr b="1" dirty="0" sz="2000" lang="en-US">
                <a:solidFill>
                  <a:srgbClr val="0070C0"/>
                </a:solidFill>
              </a:rPr>
              <a:t>lack  of  intervening  small  branches  between  arteries  and  veins</a:t>
            </a:r>
            <a:r>
              <a:rPr dirty="0" sz="2000" lang="en-US"/>
              <a:t>.  </a:t>
            </a:r>
          </a:p>
          <a:p>
            <a:r>
              <a:rPr dirty="0" sz="2000" lang="en-US"/>
              <a:t>These  fistulas  are often  </a:t>
            </a:r>
            <a:r>
              <a:rPr b="1" dirty="0" sz="2000" lang="en-US">
                <a:solidFill>
                  <a:srgbClr val="0070C0"/>
                </a:solidFill>
              </a:rPr>
              <a:t>associated  with  a  venous  </a:t>
            </a:r>
            <a:r>
              <a:rPr b="1" dirty="0" sz="2000" lang="en-US" err="1">
                <a:solidFill>
                  <a:srgbClr val="0070C0"/>
                </a:solidFill>
              </a:rPr>
              <a:t>varix</a:t>
            </a:r>
            <a:r>
              <a:rPr b="1" dirty="0" sz="2000" lang="en-US">
                <a:solidFill>
                  <a:srgbClr val="0070C0"/>
                </a:solidFill>
              </a:rPr>
              <a:t> </a:t>
            </a:r>
            <a:r>
              <a:rPr dirty="0" sz="2000" lang="en-US"/>
              <a:t> at  the  point  of  fistulous communication.</a:t>
            </a:r>
          </a:p>
          <a:p>
            <a:pPr>
              <a:buFont typeface="Wingdings" pitchFamily="2" charset="2"/>
              <a:buChar char="q"/>
            </a:pPr>
            <a:endParaRPr dirty="0" sz="2000" lang="en-US"/>
          </a:p>
        </p:txBody>
      </p:sp>
      <p:pic>
        <p:nvPicPr>
          <p:cNvPr id="2097159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572000" y="0"/>
            <a:ext cx="4572000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extBox 4"/>
          <p:cNvSpPr txBox="1"/>
          <p:nvPr/>
        </p:nvSpPr>
        <p:spPr>
          <a:xfrm>
            <a:off x="69272" y="127000"/>
            <a:ext cx="9005455" cy="1938992"/>
          </a:xfrm>
          <a:prstGeom prst="rect"/>
          <a:noFill/>
        </p:spPr>
        <p:txBody>
          <a:bodyPr wrap="square">
            <a:spAutoFit/>
          </a:bodyPr>
          <a:p>
            <a:pPr>
              <a:buFont typeface="Wingdings" pitchFamily="2" charset="2"/>
              <a:buChar char="q"/>
            </a:pPr>
            <a:r>
              <a:rPr b="1" dirty="0" sz="2000" lang="en-US"/>
              <a:t>These AVFs have been categorized by  into three additional subtypes.</a:t>
            </a:r>
          </a:p>
          <a:p>
            <a:pPr indent="-342900" lvl="1" marL="800100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Type I</a:t>
            </a:r>
            <a:r>
              <a:rPr dirty="0" sz="2000" lang="en-US"/>
              <a:t> lesions are slow flow and relatively mild venous hypertension. </a:t>
            </a:r>
          </a:p>
          <a:p>
            <a:pPr indent="-342900" lvl="1" marL="800100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Type II</a:t>
            </a:r>
            <a:r>
              <a:rPr dirty="0" sz="2000" lang="en-US"/>
              <a:t> are composed of multiple feeding branches arising from the anterior spinal artery, thereby resulting in a higher flow lesion. </a:t>
            </a:r>
          </a:p>
          <a:p>
            <a:pPr indent="-342900" lvl="1" marL="800100">
              <a:buFont typeface="Wingdings" pitchFamily="2" charset="2"/>
              <a:buChar char="§"/>
            </a:pPr>
            <a:r>
              <a:rPr b="1" dirty="0" sz="2000" lang="en-US">
                <a:solidFill>
                  <a:srgbClr val="C00000"/>
                </a:solidFill>
              </a:rPr>
              <a:t>Type III</a:t>
            </a:r>
            <a:r>
              <a:rPr dirty="0" sz="2000" lang="en-US"/>
              <a:t> fistulas are characterized as giant fistulas with prominent dilation of the venous network. </a:t>
            </a:r>
            <a:endParaRPr dirty="0" lang="en-IQ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Table 4"/>
          <p:cNvGraphicFramePr>
            <a:graphicFrameLocks noGrp="1"/>
          </p:cNvGraphicFramePr>
          <p:nvPr>
            <p:ph idx="1"/>
          </p:nvPr>
        </p:nvGraphicFramePr>
        <p:xfrm>
          <a:off x="94963" y="603639"/>
          <a:ext cx="8954074" cy="2474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462"/>
                <a:gridCol w="2758654"/>
                <a:gridCol w="2617450"/>
                <a:gridCol w="2474508"/>
              </a:tblGrid>
              <a:tr h="553821">
                <a:tc>
                  <a:txBody>
                    <a:bodyPr/>
                    <a:p>
                      <a:pPr algn="ctr"/>
                      <a:r>
                        <a:rPr dirty="0" lang="en-US"/>
                        <a:t>Type</a:t>
                      </a:r>
                      <a:endParaRPr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AVF</a:t>
                      </a:r>
                      <a:endParaRPr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Feeding Artery</a:t>
                      </a:r>
                      <a:endParaRPr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dirty="0" lang="en-US"/>
                        <a:t>Draining </a:t>
                      </a:r>
                      <a:r>
                        <a:rPr dirty="0" lang="en-US" err="1"/>
                        <a:t>vien</a:t>
                      </a:r>
                      <a:r>
                        <a:rPr dirty="0" lang="en-US"/>
                        <a:t> </a:t>
                      </a:r>
                      <a:endParaRPr dirty="0" lang="en-IQ"/>
                    </a:p>
                  </a:txBody>
                  <a:tcPr anchor="ctr"/>
                </a:tc>
              </a:tr>
              <a:tr h="553821">
                <a:tc>
                  <a:txBody>
                    <a:bodyPr/>
                    <a:p>
                      <a:pPr algn="ctr"/>
                      <a:r>
                        <a:rPr dirty="0" lang="en-US"/>
                        <a:t>I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Single small </a:t>
                      </a:r>
                      <a:r>
                        <a:rPr dirty="0" lang="en-US" err="1"/>
                        <a:t>pial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Single from ASA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 err="1"/>
                        <a:t>Pial</a:t>
                      </a:r>
                      <a:r>
                        <a:rPr dirty="0" lang="en-US"/>
                        <a:t> vein to ascending venous drainage</a:t>
                      </a:r>
                      <a:endParaRPr dirty="0" lang="en-IQ"/>
                    </a:p>
                  </a:txBody>
                </a:tc>
              </a:tr>
              <a:tr h="553821">
                <a:tc>
                  <a:txBody>
                    <a:bodyPr/>
                    <a:p>
                      <a:pPr algn="ctr"/>
                      <a:r>
                        <a:rPr dirty="0" lang="en-US"/>
                        <a:t>II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Several discrete  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Several from ASA, PSA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 err="1"/>
                        <a:t>Pial</a:t>
                      </a:r>
                      <a:r>
                        <a:rPr dirty="0" lang="en-US"/>
                        <a:t> vein to rostral venous drainage</a:t>
                      </a:r>
                      <a:endParaRPr dirty="0" lang="en-IQ"/>
                    </a:p>
                  </a:txBody>
                </a:tc>
              </a:tr>
              <a:tr h="553821">
                <a:tc>
                  <a:txBody>
                    <a:bodyPr/>
                    <a:p>
                      <a:pPr algn="ctr"/>
                      <a:r>
                        <a:rPr dirty="0" lang="en-US"/>
                        <a:t>III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Single giant </a:t>
                      </a:r>
                      <a:r>
                        <a:rPr dirty="0" lang="en-US" err="1"/>
                        <a:t>pial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Multiple huge dilated from ASA, PSA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Enlarge vein to the epidural system</a:t>
                      </a:r>
                      <a:endParaRPr dirty="0" lang="en-IQ"/>
                    </a:p>
                  </a:txBody>
                </a:tc>
              </a:tr>
            </a:tbl>
          </a:graphicData>
        </a:graphic>
      </p:graphicFrame>
      <p:graphicFrame>
        <p:nvGraphicFramePr>
          <p:cNvPr id="4194305" name="Table 5"/>
          <p:cNvGraphicFramePr>
            <a:graphicFrameLocks noGrp="1"/>
          </p:cNvGraphicFramePr>
          <p:nvPr/>
        </p:nvGraphicFramePr>
        <p:xfrm>
          <a:off x="94963" y="3077700"/>
          <a:ext cx="8954074" cy="3628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865"/>
                <a:gridCol w="1724998"/>
                <a:gridCol w="1934752"/>
                <a:gridCol w="2174736"/>
                <a:gridCol w="2405723"/>
              </a:tblGrid>
              <a:tr h="1434206">
                <a:tc>
                  <a:txBody>
                    <a:bodyPr/>
                    <a:p>
                      <a:pPr algn="ctr"/>
                      <a:r>
                        <a:rPr b="1" dirty="0" lang="en-US"/>
                        <a:t>Type</a:t>
                      </a:r>
                      <a:endParaRPr b="1"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b="1" dirty="0" lang="en-US"/>
                        <a:t>Location</a:t>
                      </a:r>
                      <a:endParaRPr b="1"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b="1" dirty="0" lang="en-US"/>
                        <a:t>Blood flow</a:t>
                      </a:r>
                      <a:endParaRPr b="1"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b="1" dirty="0" lang="en-US"/>
                        <a:t>Cause of  myelopathy</a:t>
                      </a:r>
                      <a:endParaRPr b="1"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b="1" dirty="0" lang="en-US"/>
                        <a:t>Treatment</a:t>
                      </a:r>
                      <a:endParaRPr b="1" dirty="0" lang="en-IQ"/>
                    </a:p>
                  </a:txBody>
                  <a:tcPr anchor="ctr"/>
                </a:tc>
              </a:tr>
              <a:tr h="581650">
                <a:tc>
                  <a:txBody>
                    <a:bodyPr/>
                    <a:p>
                      <a:pPr algn="ctr"/>
                      <a:r>
                        <a:rPr b="1" dirty="0" lang="en-US"/>
                        <a:t>I</a:t>
                      </a:r>
                      <a:endParaRPr b="1"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dirty="0" lang="en-US"/>
                        <a:t>Anterior conus </a:t>
                      </a:r>
                      <a:r>
                        <a:rPr dirty="0" lang="en-US" err="1"/>
                        <a:t>medullaris</a:t>
                      </a:r>
                      <a:r>
                        <a:rPr dirty="0" lang="en-US"/>
                        <a:t> or proximal </a:t>
                      </a:r>
                      <a:r>
                        <a:rPr dirty="0" lang="en-US" err="1"/>
                        <a:t>filum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Slow 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Venous HT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Surgery</a:t>
                      </a:r>
                      <a:endParaRPr dirty="0" lang="en-IQ"/>
                    </a:p>
                  </a:txBody>
                </a:tc>
              </a:tr>
              <a:tr h="581650">
                <a:tc>
                  <a:txBody>
                    <a:bodyPr/>
                    <a:p>
                      <a:pPr algn="ctr"/>
                      <a:r>
                        <a:rPr b="1" dirty="0" lang="en-US"/>
                        <a:t>II</a:t>
                      </a:r>
                      <a:endParaRPr b="1"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dirty="0" lang="en-US"/>
                        <a:t>Conus </a:t>
                      </a:r>
                      <a:r>
                        <a:rPr dirty="0" lang="en-US" err="1"/>
                        <a:t>antero</a:t>
                      </a:r>
                      <a:r>
                        <a:rPr dirty="0" lang="en-US"/>
                        <a:t> or </a:t>
                      </a:r>
                      <a:r>
                        <a:rPr dirty="0" lang="en-US" err="1"/>
                        <a:t>posterolaterally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Moderate to high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Venous HT and </a:t>
                      </a:r>
                      <a:r>
                        <a:rPr dirty="0" lang="en-US" err="1"/>
                        <a:t>Hrrg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Surgery, embolization or both</a:t>
                      </a:r>
                      <a:endParaRPr dirty="0" lang="en-IQ"/>
                    </a:p>
                  </a:txBody>
                </a:tc>
              </a:tr>
              <a:tr h="581650">
                <a:tc>
                  <a:txBody>
                    <a:bodyPr/>
                    <a:p>
                      <a:pPr algn="ctr"/>
                      <a:r>
                        <a:rPr b="1" dirty="0" lang="en-US"/>
                        <a:t>III</a:t>
                      </a:r>
                      <a:endParaRPr b="1" dirty="0" lang="en-IQ"/>
                    </a:p>
                  </a:txBody>
                  <a:tcPr anchor="ctr"/>
                </a:tc>
                <a:tc>
                  <a:txBody>
                    <a:bodyPr/>
                    <a:p>
                      <a:r>
                        <a:rPr dirty="0" lang="en-US"/>
                        <a:t>Cervical, thoracic, lumber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/>
                        <a:t>Rapid to high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r>
                        <a:rPr dirty="0" lang="en-US" err="1"/>
                        <a:t>Hrrg</a:t>
                      </a:r>
                      <a:r>
                        <a:rPr dirty="0" lang="en-US"/>
                        <a:t>, cord compression by </a:t>
                      </a:r>
                      <a:r>
                        <a:rPr dirty="0" lang="en-US" err="1"/>
                        <a:t>varix</a:t>
                      </a:r>
                      <a:endParaRPr dirty="0" lang="en-IQ"/>
                    </a:p>
                  </a:txBody>
                </a:tc>
                <a:tc>
                  <a:txBody>
                    <a:bodyPr/>
                    <a:p>
                      <a:pPr algn="l" defTabSz="914400" eaLnBrk="1" fontAlgn="auto" hangingPunct="1" indent="0" latinLnBrk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dirty="0" lang="en-US"/>
                        <a:t>Surgery, embolization or both</a:t>
                      </a:r>
                      <a:endParaRPr dirty="0" lang="en-IQ"/>
                    </a:p>
                  </a:txBody>
                </a:tc>
              </a:tr>
            </a:tbl>
          </a:graphicData>
        </a:graphic>
      </p:graphicFrame>
      <p:sp>
        <p:nvSpPr>
          <p:cNvPr id="1048603" name="TextBox 6"/>
          <p:cNvSpPr txBox="1"/>
          <p:nvPr/>
        </p:nvSpPr>
        <p:spPr>
          <a:xfrm>
            <a:off x="1270000" y="0"/>
            <a:ext cx="6604000" cy="802640"/>
          </a:xfrm>
          <a:prstGeom prst="rect"/>
          <a:noFill/>
        </p:spPr>
        <p:txBody>
          <a:bodyPr wrap="square">
            <a:spAutoFit/>
          </a:bodyPr>
          <a:p>
            <a:pPr algn="ctr"/>
            <a:r>
              <a:rPr b="1" dirty="0" sz="2400" lang="en-US" err="1">
                <a:solidFill>
                  <a:srgbClr val="C00000"/>
                </a:solidFill>
              </a:rPr>
              <a:t>Merland</a:t>
            </a:r>
            <a:r>
              <a:rPr b="1" dirty="0" sz="2400" lang="en-US">
                <a:solidFill>
                  <a:srgbClr val="C00000"/>
                </a:solidFill>
              </a:rPr>
              <a:t> classifications of of </a:t>
            </a:r>
            <a:r>
              <a:rPr b="1" dirty="0" sz="2400" lang="en-US" err="1">
                <a:solidFill>
                  <a:srgbClr val="C00000"/>
                </a:solidFill>
              </a:rPr>
              <a:t>Perimedullary</a:t>
            </a:r>
            <a:r>
              <a:rPr b="1" dirty="0" sz="2400" lang="en-US">
                <a:solidFill>
                  <a:srgbClr val="C00000"/>
                </a:solidFill>
              </a:rPr>
              <a:t> AVF </a:t>
            </a:r>
            <a:endParaRPr b="1" dirty="0" sz="2400" lang="en-IQ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86012" y="92364"/>
            <a:ext cx="8977169" cy="6673272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/>
              <a:t>Kim  and  </a:t>
            </a:r>
            <a:r>
              <a:rPr b="1" dirty="0" sz="2000" lang="en-US" err="1" u="sng"/>
              <a:t>Spetzler</a:t>
            </a:r>
            <a:r>
              <a:rPr b="1" dirty="0" sz="2000" lang="en-US" u="sng"/>
              <a:t>  accounts  for  six types  of  lesions: 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AVF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/>
              <a:t>extradural  AVFs,  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 err="1"/>
              <a:t>intradural</a:t>
            </a:r>
            <a:r>
              <a:rPr dirty="0" sz="2000" lang="en-US"/>
              <a:t>  dorsal  AVFs, 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 err="1"/>
              <a:t>intradural</a:t>
            </a:r>
            <a:r>
              <a:rPr dirty="0" sz="2000" lang="en-US"/>
              <a:t>  ventral  AVFs,  </a:t>
            </a:r>
          </a:p>
          <a:p>
            <a:pPr indent="-514350" lvl="1" marL="97155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AVM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 err="1"/>
              <a:t>extradural-intradural</a:t>
            </a:r>
            <a:r>
              <a:rPr dirty="0" sz="2000" lang="en-US"/>
              <a:t>  AVMs,  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 err="1"/>
              <a:t>intramedullary</a:t>
            </a:r>
            <a:r>
              <a:rPr dirty="0" sz="2000" lang="en-US"/>
              <a:t>  AVMs, </a:t>
            </a:r>
          </a:p>
          <a:p>
            <a:pPr indent="-514350" lvl="1" marL="971550">
              <a:buFont typeface="+mj-lt"/>
              <a:buAutoNum type="arabicParenR"/>
            </a:pPr>
            <a:r>
              <a:rPr dirty="0" sz="2000" lang="en-US"/>
              <a:t>conus  </a:t>
            </a:r>
            <a:r>
              <a:rPr dirty="0" sz="2000" lang="en-US" err="1"/>
              <a:t>medullaris</a:t>
            </a:r>
            <a:r>
              <a:rPr dirty="0" sz="2000" lang="en-US"/>
              <a:t>  AVMs.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0" y="82260"/>
            <a:ext cx="3798455" cy="6775739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Extradural  AVF</a:t>
            </a:r>
          </a:p>
          <a:p>
            <a:r>
              <a:rPr dirty="0" sz="2000" lang="en-US"/>
              <a:t>Epidural  segment  of  a radicular  artery.</a:t>
            </a:r>
          </a:p>
          <a:p>
            <a:r>
              <a:rPr dirty="0" sz="2000" lang="en-US"/>
              <a:t>Epidural  venous  plexus.  </a:t>
            </a:r>
          </a:p>
          <a:p>
            <a:r>
              <a:rPr dirty="0" sz="2000" lang="en-US"/>
              <a:t>With  an  extensive  network of  veins  in  the  epidural  space,  </a:t>
            </a:r>
          </a:p>
          <a:p>
            <a:r>
              <a:rPr dirty="0" sz="2000" lang="en-US"/>
              <a:t>Result  in marked  venous  engorgement  and  compression  on  the  </a:t>
            </a:r>
            <a:r>
              <a:rPr dirty="0" sz="2000" lang="en-US" err="1"/>
              <a:t>thecal</a:t>
            </a:r>
            <a:r>
              <a:rPr dirty="0" sz="2000" lang="en-US"/>
              <a:t>  sac and  nearby  nerve  roots.  </a:t>
            </a:r>
          </a:p>
          <a:p>
            <a:r>
              <a:rPr dirty="0" sz="2000" lang="en-US" err="1"/>
              <a:t>Myelopathic</a:t>
            </a:r>
            <a:r>
              <a:rPr dirty="0" sz="2000" lang="en-US"/>
              <a:t> symptoms due to vascular  steal  phenomenon,  with  blood  supply  shunted away  from  the  spinal  cord</a:t>
            </a:r>
          </a:p>
        </p:txBody>
      </p:sp>
      <p:pic>
        <p:nvPicPr>
          <p:cNvPr id="2097160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798455" y="0"/>
            <a:ext cx="5345545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0" y="80818"/>
            <a:ext cx="4572000" cy="6777182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400" lang="en-US" err="1" u="sng">
                <a:solidFill>
                  <a:srgbClr val="C00000"/>
                </a:solidFill>
              </a:rPr>
              <a:t>Intradural</a:t>
            </a:r>
            <a:r>
              <a:rPr b="1" dirty="0" sz="2400" lang="en-US" u="sng">
                <a:solidFill>
                  <a:srgbClr val="C00000"/>
                </a:solidFill>
              </a:rPr>
              <a:t>  Dorsal  AVF</a:t>
            </a:r>
          </a:p>
          <a:p>
            <a:r>
              <a:rPr b="1" dirty="0" sz="2000" lang="en-US">
                <a:solidFill>
                  <a:srgbClr val="0070C0"/>
                </a:solidFill>
              </a:rPr>
              <a:t>Most  common  spinal  vascular  malformations</a:t>
            </a:r>
            <a:r>
              <a:rPr dirty="0" sz="2000" lang="en-US"/>
              <a:t>.</a:t>
            </a:r>
          </a:p>
          <a:p>
            <a:r>
              <a:rPr dirty="0" sz="2000" lang="en-US"/>
              <a:t>Direct  connection  between  a radicular  artery, and  a  medullary  or  radicular  vein.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Local mass effect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ym typeface="Wingdings" pitchFamily="2" charset="2"/>
              </a:rPr>
              <a:t> </a:t>
            </a:r>
            <a:r>
              <a:rPr dirty="0" sz="2000" lang="en-US"/>
              <a:t>venous  congestion 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/>
              <a:t> myelopathy. 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Hemorrhage </a:t>
            </a:r>
            <a:r>
              <a:rPr b="1" dirty="0" sz="2000" lang="en-US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dirty="0" sz="2000" lang="en-US">
                <a:sym typeface="Wingdings" pitchFamily="2" charset="2"/>
              </a:rPr>
              <a:t> </a:t>
            </a:r>
            <a:r>
              <a:rPr dirty="0" sz="2000" lang="en-US"/>
              <a:t>sudden  acute  myelopathy. </a:t>
            </a:r>
          </a:p>
          <a:p>
            <a:r>
              <a:rPr dirty="0" sz="2000" lang="en-US"/>
              <a:t>The  mechanism  of  venous  outflow  obstruction originate  from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spontaneous  thrombosis,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trauma,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surgery  in  the  region. </a:t>
            </a:r>
          </a:p>
        </p:txBody>
      </p:sp>
      <p:pic>
        <p:nvPicPr>
          <p:cNvPr id="2097161" name="Picture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/>
          <a:srcRect t="7098"/>
          <a:stretch>
            <a:fillRect/>
          </a:stretch>
        </p:blipFill>
        <p:spPr>
          <a:xfrm>
            <a:off x="4571999" y="0"/>
            <a:ext cx="4572000" cy="6857999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0" y="82260"/>
            <a:ext cx="4111415" cy="6775739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400" lang="en-US" err="1" u="sng">
                <a:solidFill>
                  <a:srgbClr val="C00000"/>
                </a:solidFill>
              </a:rPr>
              <a:t>Intradural</a:t>
            </a:r>
            <a:r>
              <a:rPr b="1" dirty="0" sz="2400" lang="en-US" u="sng">
                <a:solidFill>
                  <a:srgbClr val="C00000"/>
                </a:solidFill>
              </a:rPr>
              <a:t>  Ventral  AVF</a:t>
            </a:r>
          </a:p>
          <a:p>
            <a:r>
              <a:rPr dirty="0" sz="2000" lang="en-US"/>
              <a:t>Connection  lies  between  the  anterior  spinal  artery and  a  midline  venous  plexus.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On spine  angiograms: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Midline</a:t>
            </a:r>
            <a:r>
              <a:rPr dirty="0" sz="2000" lang="en-US"/>
              <a:t>  fistulous pouch in </a:t>
            </a:r>
            <a:r>
              <a:rPr dirty="0" sz="2000" lang="en-US" err="1"/>
              <a:t>intradural</a:t>
            </a:r>
            <a:r>
              <a:rPr dirty="0" sz="2000" lang="en-US"/>
              <a:t>  ventral  AVFs.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Lateral</a:t>
            </a:r>
            <a:r>
              <a:rPr dirty="0" sz="2000" lang="en-US"/>
              <a:t>  fistulous pouch in </a:t>
            </a:r>
            <a:r>
              <a:rPr dirty="0" sz="2000" lang="en-US" err="1"/>
              <a:t>intradural</a:t>
            </a:r>
            <a:r>
              <a:rPr dirty="0" sz="2000" lang="en-US"/>
              <a:t>  dorsal  AVFs.</a:t>
            </a:r>
          </a:p>
          <a:p>
            <a:endParaRPr dirty="0" sz="2000" lang="en-US"/>
          </a:p>
          <a:p>
            <a:endParaRPr dirty="0" sz="2000" lang="en-US"/>
          </a:p>
        </p:txBody>
      </p:sp>
      <p:pic>
        <p:nvPicPr>
          <p:cNvPr id="209716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11415" y="-1"/>
            <a:ext cx="5032585" cy="6858001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Content Placeholder 2"/>
          <p:cNvSpPr>
            <a:spLocks noGrp="1"/>
          </p:cNvSpPr>
          <p:nvPr>
            <p:ph idx="1"/>
          </p:nvPr>
        </p:nvSpPr>
        <p:spPr>
          <a:xfrm>
            <a:off x="86014" y="82260"/>
            <a:ext cx="8977168" cy="6683375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VASCULAR  ANATOMY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Anterior spinal artery  ASA </a:t>
            </a:r>
            <a:r>
              <a:rPr dirty="0" sz="2000" lang="en-US"/>
              <a:t> runs  in  the  anterior  median  sulcus  and  supplies  the anterior  two  thirds  of  the  spinal  cord,  including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Anterior  horn cells,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Anterior  and  lateral  </a:t>
            </a:r>
            <a:r>
              <a:rPr dirty="0" sz="2000" lang="en-US" err="1"/>
              <a:t>corticospinal</a:t>
            </a:r>
            <a:r>
              <a:rPr dirty="0" sz="2000" lang="en-US"/>
              <a:t>  tracts,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Spinothalamic</a:t>
            </a:r>
            <a:r>
              <a:rPr dirty="0" sz="2000" lang="en-US"/>
              <a:t> tract.  </a:t>
            </a:r>
          </a:p>
          <a:p>
            <a:r>
              <a:rPr dirty="0" sz="2000" lang="en-US"/>
              <a:t>It  end  at  the  conus  </a:t>
            </a:r>
            <a:r>
              <a:rPr dirty="0" sz="2000" lang="en-US" err="1"/>
              <a:t>medullaris</a:t>
            </a:r>
            <a:r>
              <a:rPr dirty="0" sz="2000" lang="en-US"/>
              <a:t>. 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In  the  cervical spine</a:t>
            </a:r>
            <a:r>
              <a:rPr dirty="0" sz="2000" lang="en-US"/>
              <a:t>,  </a:t>
            </a:r>
            <a:r>
              <a:rPr dirty="0" sz="2000" lang="en-US" err="1"/>
              <a:t>radiculomedullary</a:t>
            </a:r>
            <a:r>
              <a:rPr dirty="0" sz="2000" lang="en-US"/>
              <a:t>  feeders  from  the  vertebral  and  subclavian  arteries  augment  blood  flow  to  the  ASA,  mainly at  C5  or  C6.  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7030A0"/>
                </a:solidFill>
              </a:rPr>
              <a:t>In the dorsal and lumber spine</a:t>
            </a:r>
            <a:r>
              <a:rPr dirty="0" sz="2000" lang="en-US"/>
              <a:t>  a total  of  6  to  10 additional  </a:t>
            </a:r>
            <a:r>
              <a:rPr dirty="0" sz="2000" lang="en-US" err="1"/>
              <a:t>radiculomedullary</a:t>
            </a:r>
            <a:r>
              <a:rPr dirty="0" sz="2000" lang="en-US"/>
              <a:t>  feeders  that  derive  from  the  aorta and  iliac  arteries  reinforce  the  ASA.</a:t>
            </a:r>
          </a:p>
          <a:p>
            <a:r>
              <a:rPr dirty="0" sz="2000" lang="en-US"/>
              <a:t>The  most  prominent  of  these  is  the  great  anterior  segmental  medullary  artery,  (</a:t>
            </a:r>
            <a:r>
              <a:rPr b="1" dirty="0" sz="2000" lang="en-US">
                <a:solidFill>
                  <a:srgbClr val="0070C0"/>
                </a:solidFill>
              </a:rPr>
              <a:t>the  artery  of </a:t>
            </a:r>
            <a:r>
              <a:rPr b="1" dirty="0" sz="2000" lang="en-US" err="1">
                <a:solidFill>
                  <a:srgbClr val="0070C0"/>
                </a:solidFill>
              </a:rPr>
              <a:t>Adamkiewicz</a:t>
            </a:r>
            <a:r>
              <a:rPr dirty="0" sz="2000" lang="en-US"/>
              <a:t>),  which  usually  arises  on  </a:t>
            </a:r>
            <a:r>
              <a:rPr dirty="0" sz="2000" lang="en-US" u="sng">
                <a:solidFill>
                  <a:srgbClr val="C00000"/>
                </a:solidFill>
              </a:rPr>
              <a:t>the  left  between  T8  and  L2. </a:t>
            </a:r>
          </a:p>
          <a:p>
            <a:r>
              <a:rPr dirty="0" sz="2000" lang="en-US"/>
              <a:t>On  an  anteroposterior  projection,  this  artery  is  0.5  to  1  mm  in diameter  and  has  an  ascending  segment  that  makes  a  </a:t>
            </a:r>
            <a:r>
              <a:rPr b="1" dirty="0" sz="2000" lang="en-US">
                <a:solidFill>
                  <a:srgbClr val="0070C0"/>
                </a:solidFill>
              </a:rPr>
              <a:t>classical “hairpin”  turn  into  the  descending  ASA  in  the  midline</a:t>
            </a:r>
            <a:r>
              <a:rPr dirty="0" sz="2000" lang="en-US"/>
              <a:t>. </a:t>
            </a:r>
          </a:p>
          <a:p>
            <a:endParaRPr dirty="0" sz="2000"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97558" y="105352"/>
            <a:ext cx="8954077" cy="667183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002060"/>
                </a:solidFill>
              </a:rPr>
              <a:t>Anson</a:t>
            </a:r>
            <a:r>
              <a:rPr b="1" dirty="0" sz="2000" lang="en-US" u="sng">
                <a:solidFill>
                  <a:srgbClr val="002060"/>
                </a:solidFill>
              </a:rPr>
              <a:t>  and  </a:t>
            </a:r>
            <a:r>
              <a:rPr b="1" dirty="0" sz="2000" lang="en-US" err="1" u="sng">
                <a:solidFill>
                  <a:srgbClr val="002060"/>
                </a:solidFill>
              </a:rPr>
              <a:t>Spetzler</a:t>
            </a:r>
            <a:r>
              <a:rPr b="1" dirty="0" sz="2000" lang="en-US" u="sng">
                <a:solidFill>
                  <a:srgbClr val="002060"/>
                </a:solidFill>
              </a:rPr>
              <a:t>  </a:t>
            </a:r>
            <a:r>
              <a:rPr b="1" dirty="0" sz="2000" lang="en-US" err="1" u="sng">
                <a:solidFill>
                  <a:srgbClr val="002060"/>
                </a:solidFill>
              </a:rPr>
              <a:t>subclassified</a:t>
            </a:r>
            <a:r>
              <a:rPr b="1" dirty="0" sz="2000" lang="en-US" u="sng">
                <a:solidFill>
                  <a:srgbClr val="002060"/>
                </a:solidFill>
              </a:rPr>
              <a:t>  these  fistulas  to 3 types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Type  A  lesions</a:t>
            </a:r>
            <a:r>
              <a:rPr dirty="0" sz="2000" lang="en-US"/>
              <a:t>  are  small,  simple  fistulas  with a  single  feeding  artery  from  the  anterior  spinal  artery.  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Type  B  lesions</a:t>
            </a:r>
            <a:r>
              <a:rPr dirty="0" sz="2000" lang="en-US"/>
              <a:t>  are  larger  with  a  primary  feeder  from  the  anterior  spinal artery  but  also  with  small  feeders  from  adjacent  arteries.  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Type  C  lesions </a:t>
            </a:r>
            <a:r>
              <a:rPr dirty="0" sz="2000" lang="en-US"/>
              <a:t> are  giant  fistulas  with  multiple  arterial  pedicles  and immensely  engorged  venous  outflow  channels.  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Naturally  Type  C lesions  are  high-flow  shunts  with  striking  vascular  steal  from spinal  cord  tissue,  which  causes  overt  myelopathy  and  spinal  cord ischemia.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92364" y="82262"/>
            <a:ext cx="8959272" cy="6567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C00000"/>
                </a:solidFill>
              </a:rPr>
              <a:t>Extradural-Intradural</a:t>
            </a:r>
            <a:r>
              <a:rPr b="1" dirty="0" sz="2000" lang="en-US" u="sng">
                <a:solidFill>
                  <a:srgbClr val="C00000"/>
                </a:solidFill>
              </a:rPr>
              <a:t>  AVM</a:t>
            </a:r>
          </a:p>
          <a:p>
            <a:r>
              <a:rPr dirty="0" sz="2000" lang="en-US"/>
              <a:t>Are  extensive  AVMs  that  can  encompass  an  entire somite  of  the  spine  and  involve  bone,  muscle,  skin,  and  nerve tissue. </a:t>
            </a:r>
          </a:p>
          <a:p>
            <a:r>
              <a:rPr dirty="0" sz="2000" lang="en-US"/>
              <a:t>They  reside  in  the  extradural  and  </a:t>
            </a:r>
            <a:r>
              <a:rPr dirty="0" sz="2000" lang="en-US" err="1"/>
              <a:t>intradural</a:t>
            </a:r>
            <a:r>
              <a:rPr dirty="0" sz="2000" lang="en-US"/>
              <a:t>  space and  even  extend  beyond  the  spine.</a:t>
            </a:r>
          </a:p>
          <a:p>
            <a:r>
              <a:rPr dirty="0" sz="2000" lang="en-US"/>
              <a:t>These  AVMs </a:t>
            </a:r>
            <a:r>
              <a:rPr b="1" dirty="0" sz="2000" lang="en-US"/>
              <a:t>correspond  to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7030A0"/>
                </a:solidFill>
              </a:rPr>
              <a:t>juvenile  type  III </a:t>
            </a:r>
            <a:r>
              <a:rPr dirty="0" sz="2000" lang="en-US"/>
              <a:t> lesions  also  called  </a:t>
            </a:r>
            <a:r>
              <a:rPr b="1" dirty="0" sz="2000" lang="en-US" err="1">
                <a:solidFill>
                  <a:srgbClr val="7030A0"/>
                </a:solidFill>
              </a:rPr>
              <a:t>metameric</a:t>
            </a:r>
            <a:r>
              <a:rPr dirty="0" sz="2000" lang="en-US"/>
              <a:t>.</a:t>
            </a:r>
          </a:p>
          <a:p>
            <a:r>
              <a:rPr dirty="0" sz="2000" lang="en-US" u="sng"/>
              <a:t>When  these lesions are  so  extensive  as  to  encompass  an  entire  somite,  they  are referred  to  as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0070C0"/>
                </a:solidFill>
              </a:rPr>
              <a:t>Cobb’s  syndrome. </a:t>
            </a:r>
          </a:p>
          <a:p>
            <a:endParaRPr dirty="0" sz="2000" lang="en-US"/>
          </a:p>
          <a:p>
            <a:r>
              <a:rPr dirty="0" sz="2000" lang="en-US"/>
              <a:t>Through  mass  effect,  venous  congestion  within the  spinal  cord,  and  arterial  steal  phenomenon,  these  lesions  often lead  to  progressive  myelopathy  and  neurological  deficit.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3" name="Content Placeholder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Content Placeholder 2"/>
          <p:cNvSpPr>
            <a:spLocks noGrp="1"/>
          </p:cNvSpPr>
          <p:nvPr>
            <p:ph idx="1"/>
          </p:nvPr>
        </p:nvSpPr>
        <p:spPr>
          <a:xfrm>
            <a:off x="86014" y="105352"/>
            <a:ext cx="8977168" cy="6660284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400" lang="en-US" err="1" u="sng">
                <a:solidFill>
                  <a:srgbClr val="C00000"/>
                </a:solidFill>
              </a:rPr>
              <a:t>Intramedullary</a:t>
            </a:r>
            <a:r>
              <a:rPr b="1" dirty="0" sz="2400" lang="en-US" u="sng">
                <a:solidFill>
                  <a:srgbClr val="C00000"/>
                </a:solidFill>
              </a:rPr>
              <a:t>  AVM</a:t>
            </a:r>
          </a:p>
          <a:p>
            <a:r>
              <a:rPr dirty="0" sz="2000" lang="en-US" err="1"/>
              <a:t>Intramedullary</a:t>
            </a:r>
            <a:r>
              <a:rPr dirty="0" sz="2000" lang="en-US"/>
              <a:t>  AVMs  are  true  AVMs  of  the  spinal  cord  parenchyma  that  are  similar  to  cerebral  AVMs.</a:t>
            </a:r>
          </a:p>
          <a:p>
            <a:r>
              <a:rPr dirty="0" sz="2000" lang="en-US"/>
              <a:t>known  as  the  type  II  (“</a:t>
            </a:r>
            <a:r>
              <a:rPr dirty="0" sz="2000" lang="en-US" err="1"/>
              <a:t>glomus</a:t>
            </a:r>
            <a:r>
              <a:rPr dirty="0" sz="2000" lang="en-US"/>
              <a:t>”)  AVMs.</a:t>
            </a:r>
          </a:p>
          <a:p>
            <a:r>
              <a:rPr dirty="0" sz="2000" lang="en-US"/>
              <a:t>Their  feeding  arteries  are  from  either  the  posterior  or  anterior spinal  artery  and  intervening  nidus.</a:t>
            </a:r>
          </a:p>
          <a:p>
            <a:r>
              <a:rPr dirty="0" sz="2000" lang="en-US"/>
              <a:t>Their  drainage  is  through a  coronal  venous  plexus.  </a:t>
            </a:r>
          </a:p>
          <a:p>
            <a:r>
              <a:rPr dirty="0" sz="2000" lang="en-US"/>
              <a:t>They  can  be  further  described  as “</a:t>
            </a:r>
            <a:r>
              <a:rPr b="1" dirty="0" sz="2000" lang="en-US">
                <a:solidFill>
                  <a:srgbClr val="0070C0"/>
                </a:solidFill>
              </a:rPr>
              <a:t>compact</a:t>
            </a:r>
            <a:r>
              <a:rPr dirty="0" sz="2000" lang="en-US"/>
              <a:t>”  or  “</a:t>
            </a:r>
            <a:r>
              <a:rPr b="1" dirty="0" sz="2000" lang="en-US">
                <a:solidFill>
                  <a:srgbClr val="0070C0"/>
                </a:solidFill>
              </a:rPr>
              <a:t>diffuse</a:t>
            </a:r>
            <a:r>
              <a:rPr dirty="0" sz="2000" lang="en-US"/>
              <a:t>,”  and  cause  symptoms  with  either  acute hemorrhage  or  steal  phenomenon  from  the  spinal  cord  parenchyma,  which, can  cause  progressive  myelopathy.</a:t>
            </a:r>
          </a:p>
        </p:txBody>
      </p:sp>
      <p:pic>
        <p:nvPicPr>
          <p:cNvPr id="2097164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0818" y="3694545"/>
            <a:ext cx="8977168" cy="3058103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0" y="80818"/>
            <a:ext cx="4029364" cy="6684818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400" lang="en-US" u="sng">
                <a:solidFill>
                  <a:srgbClr val="C00000"/>
                </a:solidFill>
              </a:rPr>
              <a:t>Conus  </a:t>
            </a:r>
            <a:r>
              <a:rPr b="1" dirty="0" sz="2400" lang="en-US" err="1" u="sng">
                <a:solidFill>
                  <a:srgbClr val="C00000"/>
                </a:solidFill>
              </a:rPr>
              <a:t>Medullaris</a:t>
            </a:r>
            <a:r>
              <a:rPr b="1" dirty="0" sz="2400" lang="en-US" u="sng">
                <a:solidFill>
                  <a:srgbClr val="C00000"/>
                </a:solidFill>
              </a:rPr>
              <a:t>  AVM</a:t>
            </a:r>
          </a:p>
          <a:p>
            <a:r>
              <a:rPr dirty="0" sz="2000" lang="en-US"/>
              <a:t>Receive  </a:t>
            </a:r>
            <a:r>
              <a:rPr b="1" dirty="0" sz="2000" lang="en-US">
                <a:solidFill>
                  <a:srgbClr val="0070C0"/>
                </a:solidFill>
              </a:rPr>
              <a:t>multiple  feeders </a:t>
            </a:r>
            <a:r>
              <a:rPr dirty="0" sz="2000" lang="en-US"/>
              <a:t>from  both  the  anterior  and  posterior  spinal  arteries.</a:t>
            </a:r>
          </a:p>
          <a:p>
            <a:r>
              <a:rPr dirty="0" sz="2000" lang="en-US"/>
              <a:t>Dilated  venous  structures  in  turn exhibit  mass  effect  on  the  region  and  result  in  myelopathy,  venous compression,  venous  congestion,  and  arterial  steal  on  the  conus, or  they  can  result  in  a  </a:t>
            </a:r>
            <a:r>
              <a:rPr b="1" dirty="0" sz="2000" lang="en-US" err="1">
                <a:solidFill>
                  <a:srgbClr val="0070C0"/>
                </a:solidFill>
              </a:rPr>
              <a:t>cauda</a:t>
            </a:r>
            <a:r>
              <a:rPr b="1" dirty="0" sz="2000" lang="en-US">
                <a:solidFill>
                  <a:srgbClr val="0070C0"/>
                </a:solidFill>
              </a:rPr>
              <a:t>  equine  syndrome</a:t>
            </a:r>
            <a:r>
              <a:rPr dirty="0" sz="2000" lang="en-US"/>
              <a:t>  as  a result  of  compression  on  nerve  roots  as  they  exit  the  conus. </a:t>
            </a:r>
          </a:p>
          <a:p>
            <a:r>
              <a:rPr dirty="0" sz="2000" lang="en-US"/>
              <a:t>These  lesions  can  manifest  with  both  upper  and  lower motor  neuron  signs.  </a:t>
            </a:r>
          </a:p>
          <a:p>
            <a:r>
              <a:rPr dirty="0" sz="2000" lang="en-US"/>
              <a:t>Disruption  of  the  fistula  often  results  in marked  improvement  of  symptoms.</a:t>
            </a:r>
          </a:p>
        </p:txBody>
      </p:sp>
      <p:pic>
        <p:nvPicPr>
          <p:cNvPr id="209716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029364" y="0"/>
            <a:ext cx="5114636" cy="6858000"/>
          </a:xfrm>
          <a:prstGeom prst="rect"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86013" y="18255"/>
            <a:ext cx="7886700" cy="524381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Clinical  presentation of AVFs</a:t>
            </a:r>
          </a:p>
        </p:txBody>
      </p:sp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86013" y="542635"/>
            <a:ext cx="8971974" cy="6199909"/>
          </a:xfrm>
        </p:spPr>
        <p:txBody>
          <a:bodyPr>
            <a:normAutofit/>
          </a:bodyPr>
          <a:p>
            <a:r>
              <a:rPr dirty="0" sz="2000" lang="en-US"/>
              <a:t>AVFs are </a:t>
            </a:r>
            <a:r>
              <a:rPr dirty="0" sz="2000" lang="en-US" err="1"/>
              <a:t>aquired</a:t>
            </a:r>
            <a:endParaRPr dirty="0" sz="2000" lang="en-US"/>
          </a:p>
          <a:p>
            <a:r>
              <a:rPr dirty="0" sz="2000" lang="en-US"/>
              <a:t>Most patients are  men  who  develop  symptoms  beyond  the  age of 40 years.  </a:t>
            </a:r>
          </a:p>
          <a:p>
            <a:r>
              <a:rPr dirty="0" sz="2000" lang="en-US"/>
              <a:t>Patients rarely present with upper extremity involvement  </a:t>
            </a:r>
            <a:r>
              <a:rPr b="1" dirty="0" sz="2000" lang="en-US"/>
              <a:t>because</a:t>
            </a:r>
            <a:r>
              <a:rPr dirty="0" sz="2000" lang="en-US"/>
              <a:t>  </a:t>
            </a:r>
            <a:r>
              <a:rPr b="1" dirty="0" sz="2000" lang="en-US">
                <a:solidFill>
                  <a:srgbClr val="0070C0"/>
                </a:solidFill>
              </a:rPr>
              <a:t>of  the  strong  predilection  for  dural  AVFs  to  occur in  the  </a:t>
            </a:r>
            <a:r>
              <a:rPr b="1" dirty="0" sz="2000" lang="en-US">
                <a:solidFill>
                  <a:srgbClr val="C00000"/>
                </a:solidFill>
              </a:rPr>
              <a:t>lower  thoracic  and  lumbar  regions  of  the  spine</a:t>
            </a:r>
            <a:r>
              <a:rPr b="1" dirty="0" sz="2000" lang="en-US">
                <a:solidFill>
                  <a:srgbClr val="0070C0"/>
                </a:solidFill>
              </a:rPr>
              <a:t>. </a:t>
            </a:r>
          </a:p>
          <a:p>
            <a:r>
              <a:rPr dirty="0" sz="2000" lang="en-US"/>
              <a:t>The  history is  often  significant  for  low  back  or  radicular  pain  followed  by  the gradual,  but  progressive,  onset  of  </a:t>
            </a:r>
            <a:r>
              <a:rPr dirty="0" sz="2000" lang="en-US" err="1"/>
              <a:t>myelopathic</a:t>
            </a:r>
            <a:r>
              <a:rPr dirty="0" sz="2000" lang="en-US"/>
              <a:t>  symptoms.</a:t>
            </a:r>
          </a:p>
          <a:p>
            <a:r>
              <a:rPr dirty="0" sz="2000" lang="en-US"/>
              <a:t>Patients  complain  of  increasing  weakness  and  sensory disturbance  and  bowel  and  bladder  dysfunction.  </a:t>
            </a:r>
          </a:p>
          <a:p>
            <a:r>
              <a:rPr dirty="0" sz="2000" lang="en-US" u="sng"/>
              <a:t>Importantly, worsening  symptoms  with  walking  or  when  in  certain  positions, neurogenic  claudication,  is  similar  to  the  neurogenic  claudication occasionally  associated  with  lumbar  stenosis.  </a:t>
            </a:r>
          </a:p>
          <a:p>
            <a:r>
              <a:rPr dirty="0" sz="2000" lang="en-US"/>
              <a:t>Acute  deterioration  occurs from  rupture  of  the  fistula,  which is  more  likely  with  dural  AVFs  in  the  </a:t>
            </a:r>
            <a:r>
              <a:rPr b="1" dirty="0" sz="2000" lang="en-US">
                <a:solidFill>
                  <a:srgbClr val="0070C0"/>
                </a:solidFill>
              </a:rPr>
              <a:t>cervical region.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80818" y="93806"/>
            <a:ext cx="8982364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err="1" u="sng">
                <a:solidFill>
                  <a:srgbClr val="C00000"/>
                </a:solidFill>
              </a:rPr>
              <a:t>Intradural</a:t>
            </a:r>
            <a:r>
              <a:rPr b="1" dirty="0" sz="2400" lang="en-US" u="sng">
                <a:solidFill>
                  <a:srgbClr val="C00000"/>
                </a:solidFill>
              </a:rPr>
              <a:t>  Arteriovenous  Malformations </a:t>
            </a:r>
          </a:p>
          <a:p>
            <a:r>
              <a:rPr dirty="0" sz="2000" lang="en-US"/>
              <a:t>Spinal  AVMs  appear  to  be  </a:t>
            </a:r>
            <a:r>
              <a:rPr b="1" dirty="0" sz="2000" lang="en-US">
                <a:solidFill>
                  <a:srgbClr val="0070C0"/>
                </a:solidFill>
              </a:rPr>
              <a:t>congenital</a:t>
            </a:r>
            <a:r>
              <a:rPr dirty="0" sz="2000" lang="en-US"/>
              <a:t>  lesions  resulting  from  aberrant  vascular  embryogenesis. </a:t>
            </a:r>
          </a:p>
          <a:p>
            <a:r>
              <a:rPr dirty="0" sz="2000" lang="en-US"/>
              <a:t>M = F  </a:t>
            </a:r>
          </a:p>
          <a:p>
            <a:r>
              <a:rPr dirty="0" sz="2000" lang="en-US"/>
              <a:t>Symptom  onset  is  usually  earlier  in  life.</a:t>
            </a:r>
          </a:p>
          <a:p>
            <a:r>
              <a:rPr dirty="0" sz="2000" lang="en-US"/>
              <a:t>Distributed  throughout the  long  axis  of  the  spine.</a:t>
            </a:r>
          </a:p>
          <a:p>
            <a:r>
              <a:rPr dirty="0" sz="2000" lang="en-US"/>
              <a:t>The  high-flow  and  high-pressure  characteristics  of  spinal AVMs  can  result  in  venous  hypertension  and  hemorrhage. </a:t>
            </a:r>
          </a:p>
          <a:p>
            <a:r>
              <a:rPr dirty="0" sz="2000" lang="en-US"/>
              <a:t>Symptom  onset  is  often  subacute  or  acute, with  the  most  dramatic presentations  due  to  hemorrhage.  </a:t>
            </a:r>
          </a:p>
          <a:p>
            <a:r>
              <a:rPr dirty="0" sz="2000" lang="en-US"/>
              <a:t>Patients  with  hemorrhage complain  of  an  acute  onset  of  back  or  </a:t>
            </a:r>
            <a:r>
              <a:rPr dirty="0" sz="2000" lang="en-US" err="1"/>
              <a:t>suboccipital</a:t>
            </a:r>
            <a:r>
              <a:rPr dirty="0" sz="2000" lang="en-US"/>
              <a:t>  pain,  </a:t>
            </a:r>
            <a:r>
              <a:rPr dirty="0" sz="2000" lang="en-US" err="1"/>
              <a:t>meningismus</a:t>
            </a:r>
            <a:r>
              <a:rPr dirty="0" sz="2000" lang="en-US"/>
              <a:t>,  or  a  loss  of  consciousness.  </a:t>
            </a:r>
          </a:p>
          <a:p>
            <a:r>
              <a:rPr dirty="0" sz="2000" lang="en-US"/>
              <a:t>Sudden  deterioration  in  motor function  is  also  common.  </a:t>
            </a:r>
          </a:p>
          <a:p>
            <a:r>
              <a:rPr dirty="0" sz="2000" lang="en-US"/>
              <a:t>Subarachnoid  or  </a:t>
            </a:r>
            <a:r>
              <a:rPr dirty="0" sz="2000" lang="en-US" err="1"/>
              <a:t>intramedullary</a:t>
            </a:r>
            <a:r>
              <a:rPr dirty="0" sz="2000" lang="en-US"/>
              <a:t>  hemorrhage  is  the  initial  finding  on  diagnostic  imaging.</a:t>
            </a:r>
          </a:p>
          <a:p>
            <a:r>
              <a:rPr dirty="0" sz="2000" lang="en-US"/>
              <a:t>Children  appear  to  be  more  prone to  hemorrhage.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>
          <a:xfrm>
            <a:off x="109104" y="161637"/>
            <a:ext cx="7886700" cy="373783"/>
          </a:xfrm>
        </p:spPr>
        <p:txBody>
          <a:bodyPr>
            <a:noAutofit/>
          </a:bodyPr>
          <a:p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Comparison between dural AVF and intradural AVM</a:t>
            </a:r>
          </a:p>
        </p:txBody>
      </p:sp>
      <p:graphicFrame>
        <p:nvGraphicFramePr>
          <p:cNvPr id="4194306" name="Table 4"/>
          <p:cNvGraphicFramePr>
            <a:graphicFrameLocks noGrp="1"/>
          </p:cNvGraphicFramePr>
          <p:nvPr>
            <p:ph idx="1"/>
          </p:nvPr>
        </p:nvGraphicFramePr>
        <p:xfrm>
          <a:off x="109103" y="623455"/>
          <a:ext cx="8930987" cy="6072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7948"/>
                <a:gridCol w="3173726"/>
                <a:gridCol w="4269313"/>
              </a:tblGrid>
              <a:tr h="736588">
                <a:tc>
                  <a:txBody>
                    <a:bodyPr/>
                    <a:p>
                      <a:pPr algn="l"/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Dural AVF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 err="1"/>
                        <a:t>Intradural</a:t>
                      </a:r>
                      <a:r>
                        <a:rPr dirty="0" lang="en-US"/>
                        <a:t> AVM</a:t>
                      </a:r>
                    </a:p>
                  </a:txBody>
                </a:tc>
              </a:tr>
              <a:tr h="736588">
                <a:tc>
                  <a:txBody>
                    <a:bodyPr/>
                    <a:p>
                      <a:pPr algn="l"/>
                      <a:endParaRPr dirty="0" lang="en-US"/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Sporadic 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Congenital</a:t>
                      </a:r>
                    </a:p>
                  </a:txBody>
                </a:tc>
              </a:tr>
              <a:tr h="736588">
                <a:tc>
                  <a:txBody>
                    <a:bodyPr/>
                    <a:p>
                      <a:pPr algn="l"/>
                      <a:r>
                        <a:rPr dirty="0" lang="en-US"/>
                        <a:t>Age at dx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40 years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Earlier in life</a:t>
                      </a:r>
                    </a:p>
                  </a:txBody>
                </a:tc>
              </a:tr>
              <a:tr h="736588">
                <a:tc>
                  <a:txBody>
                    <a:bodyPr/>
                    <a:p>
                      <a:pPr algn="l"/>
                      <a:r>
                        <a:rPr dirty="0" lang="en-US"/>
                        <a:t>Sex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Male predominant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M=F</a:t>
                      </a:r>
                    </a:p>
                  </a:txBody>
                </a:tc>
              </a:tr>
              <a:tr h="826689">
                <a:tc>
                  <a:txBody>
                    <a:bodyPr/>
                    <a:p>
                      <a:pPr algn="l"/>
                      <a:r>
                        <a:rPr dirty="0" lang="en-US"/>
                        <a:t>Distribution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b="0" dirty="0" sz="1800" lang="en-US">
                          <a:solidFill>
                            <a:schemeClr val="tx1"/>
                          </a:solidFill>
                        </a:rPr>
                        <a:t>Lower  thoracic  and  lumbar  regions  of  the  spine. </a:t>
                      </a:r>
                      <a:endParaRPr b="0" dirty="0" lang="en-US">
                        <a:solidFill>
                          <a:schemeClr val="tx1"/>
                        </a:solidFill>
                      </a:endParaRP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sz="1800" lang="en-US"/>
                        <a:t>Throughout the  long  axis  of  the  spine.</a:t>
                      </a:r>
                      <a:endParaRPr dirty="0" lang="en-US"/>
                    </a:p>
                  </a:txBody>
                </a:tc>
              </a:tr>
              <a:tr h="826689">
                <a:tc>
                  <a:txBody>
                    <a:bodyPr/>
                    <a:p>
                      <a:pPr algn="l"/>
                      <a:r>
                        <a:rPr dirty="0" lang="en-US"/>
                        <a:t>1</a:t>
                      </a:r>
                      <a:r>
                        <a:rPr baseline="30000" dirty="0" lang="en-US"/>
                        <a:t>st</a:t>
                      </a:r>
                      <a:r>
                        <a:rPr dirty="0" lang="en-US"/>
                        <a:t> symptom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Paresis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SAH</a:t>
                      </a:r>
                    </a:p>
                  </a:txBody>
                </a:tc>
              </a:tr>
              <a:tr h="736588">
                <a:tc>
                  <a:txBody>
                    <a:bodyPr/>
                    <a:p>
                      <a:pPr algn="l"/>
                      <a:r>
                        <a:rPr dirty="0" lang="en-US"/>
                        <a:t>Onset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Gradual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Acute</a:t>
                      </a:r>
                    </a:p>
                  </a:txBody>
                </a:tc>
              </a:tr>
              <a:tr h="736588">
                <a:tc>
                  <a:txBody>
                    <a:bodyPr/>
                    <a:p>
                      <a:pPr algn="l"/>
                      <a:r>
                        <a:rPr dirty="0" lang="en-US"/>
                        <a:t>Upper limbs</a:t>
                      </a:r>
                    </a:p>
                    <a:p>
                      <a:pPr algn="l"/>
                      <a:r>
                        <a:rPr dirty="0" lang="en-US"/>
                        <a:t>Affected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No</a:t>
                      </a:r>
                    </a:p>
                  </a:txBody>
                </a:tc>
                <a:tc>
                  <a:txBody>
                    <a:bodyPr/>
                    <a:p>
                      <a:pPr algn="l"/>
                      <a:r>
                        <a:rPr dirty="0" lang="en-US"/>
                        <a:t>Yes</a:t>
                      </a:r>
                    </a:p>
                  </a:txBody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483591" y="0"/>
            <a:ext cx="6176818" cy="6858001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97558" y="82260"/>
            <a:ext cx="8965623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002060"/>
                </a:solidFill>
              </a:rPr>
              <a:t>Foix-Alajouanine</a:t>
            </a:r>
            <a:r>
              <a:rPr b="1" dirty="0" sz="2000" lang="en-US" u="sng">
                <a:solidFill>
                  <a:srgbClr val="002060"/>
                </a:solidFill>
              </a:rPr>
              <a:t> Syndrome</a:t>
            </a:r>
          </a:p>
          <a:p>
            <a:r>
              <a:rPr dirty="0" sz="2000" lang="en-US"/>
              <a:t>Acute  neurological  deterioration  from  </a:t>
            </a:r>
            <a:r>
              <a:rPr b="1" dirty="0" sz="2000" lang="en-US">
                <a:solidFill>
                  <a:srgbClr val="0070C0"/>
                </a:solidFill>
              </a:rPr>
              <a:t>extreme  venous  hypertension</a:t>
            </a:r>
            <a:r>
              <a:rPr dirty="0" sz="2000" lang="en-US"/>
              <a:t>  and  possibly subsequent  </a:t>
            </a:r>
            <a:r>
              <a:rPr b="1" dirty="0" sz="2000" lang="en-US">
                <a:solidFill>
                  <a:srgbClr val="0070C0"/>
                </a:solidFill>
              </a:rPr>
              <a:t>venous  thrombosis</a:t>
            </a:r>
            <a:r>
              <a:rPr dirty="0" sz="2000" lang="en-US"/>
              <a:t>.</a:t>
            </a:r>
          </a:p>
          <a:p>
            <a:r>
              <a:rPr dirty="0" sz="2000" lang="en-US"/>
              <a:t>Caused by untreated  type  I  dural  AVFs  that  led  to  extreme venous  hypertension.</a:t>
            </a:r>
          </a:p>
          <a:p>
            <a:r>
              <a:rPr dirty="0" sz="2000" lang="en-US"/>
              <a:t>It is a  true  emergency  because  relief  of  the  venous  hypertension before  it  progresses  to  thrombosis  can  reverse  neurological  deficits,  whereas  failure  to  do  so  leads  to  irreversible  spinal  cord injury.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6014" y="93806"/>
            <a:ext cx="8977168" cy="6683375"/>
          </a:xfrm>
        </p:spPr>
        <p:txBody>
          <a:bodyPr>
            <a:normAutofit/>
          </a:bodyPr>
          <a:p>
            <a:r>
              <a:rPr b="1" dirty="0" sz="2000" lang="en-US"/>
              <a:t>The  main  watershed  area  of  the  spinal  cord</a:t>
            </a:r>
            <a:r>
              <a:rPr dirty="0" sz="2000" lang="en-US"/>
              <a:t>  is  at </a:t>
            </a:r>
            <a:r>
              <a:rPr b="1" dirty="0" sz="2000" lang="en-US">
                <a:solidFill>
                  <a:srgbClr val="0070C0"/>
                </a:solidFill>
              </a:rPr>
              <a:t>T2-T4</a:t>
            </a:r>
            <a:r>
              <a:rPr dirty="0" sz="2000" lang="en-US"/>
              <a:t> </a:t>
            </a:r>
            <a:r>
              <a:rPr dirty="0" sz="2000" lang="en-US">
                <a:solidFill>
                  <a:srgbClr val="C00000"/>
                </a:solidFill>
              </a:rPr>
              <a:t>in which Profound  hypotension may  lead  to  ischemia  and  infarction  in  this  region</a:t>
            </a:r>
            <a:r>
              <a:rPr dirty="0" sz="2000" lang="en-US"/>
              <a:t>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Posterior spinal Artery PSA</a:t>
            </a:r>
          </a:p>
          <a:p>
            <a:r>
              <a:rPr dirty="0" sz="2000" lang="en-US"/>
              <a:t>Arise  from  the  vertebral  arteries  and  descend  along while  supplying  the  </a:t>
            </a:r>
            <a:r>
              <a:rPr dirty="0" sz="2000" lang="en-US" err="1"/>
              <a:t>posterolateral</a:t>
            </a:r>
            <a:r>
              <a:rPr dirty="0" sz="2000" lang="en-US"/>
              <a:t>  cord,  including  the  posterior columns.  </a:t>
            </a:r>
          </a:p>
          <a:p>
            <a:r>
              <a:rPr dirty="0" sz="2000" lang="en-US" err="1"/>
              <a:t>Radiculomedullary</a:t>
            </a:r>
            <a:r>
              <a:rPr dirty="0" sz="2000" lang="en-US"/>
              <a:t>  vessels  from  the  vertebral,  cervical, intercostal,  and  lumbar  arteries,  which  also  make  the  </a:t>
            </a:r>
            <a:r>
              <a:rPr b="1" dirty="0" sz="2000" lang="en-US">
                <a:solidFill>
                  <a:srgbClr val="0070C0"/>
                </a:solidFill>
              </a:rPr>
              <a:t>hairpin  turn  as  they  join  the  PSAs, lateral  to  the  midline</a:t>
            </a:r>
            <a:r>
              <a:rPr dirty="0" sz="2000" lang="en-US"/>
              <a:t>  and thinner  in  diameter,  augment  these  branches.  </a:t>
            </a:r>
          </a:p>
          <a:p>
            <a:r>
              <a:rPr b="1" dirty="0" sz="2000" lang="en-US">
                <a:solidFill>
                  <a:srgbClr val="002060"/>
                </a:solidFill>
              </a:rPr>
              <a:t>At  the  conus </a:t>
            </a:r>
            <a:r>
              <a:rPr b="1" dirty="0" sz="2000" lang="en-US" err="1">
                <a:solidFill>
                  <a:srgbClr val="002060"/>
                </a:solidFill>
              </a:rPr>
              <a:t>medullaris</a:t>
            </a:r>
            <a:r>
              <a:rPr dirty="0" sz="2000" lang="en-US"/>
              <a:t>,  the  </a:t>
            </a:r>
            <a:r>
              <a:rPr dirty="0" sz="2000" lang="en-US" u="sng">
                <a:solidFill>
                  <a:srgbClr val="002060"/>
                </a:solidFill>
              </a:rPr>
              <a:t>paired  PSAs  merge  with  the  ASA  to  form  the cruciate  anastomosis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86013" y="18255"/>
            <a:ext cx="7886700" cy="443563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Management </a:t>
            </a:r>
          </a:p>
        </p:txBody>
      </p:sp>
      <p:sp>
        <p:nvSpPr>
          <p:cNvPr id="1048619" name="Content Placeholder 2"/>
          <p:cNvSpPr>
            <a:spLocks noGrp="1"/>
          </p:cNvSpPr>
          <p:nvPr>
            <p:ph idx="1"/>
          </p:nvPr>
        </p:nvSpPr>
        <p:spPr>
          <a:xfrm>
            <a:off x="86013" y="461817"/>
            <a:ext cx="8971974" cy="6292273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002060"/>
                </a:solidFill>
              </a:rPr>
              <a:t>Glomus</a:t>
            </a:r>
            <a:r>
              <a:rPr b="1" dirty="0" sz="2000" lang="en-US" u="sng">
                <a:solidFill>
                  <a:srgbClr val="002060"/>
                </a:solidFill>
              </a:rPr>
              <a:t>  Arteriovenous  Malformations</a:t>
            </a:r>
          </a:p>
          <a:p>
            <a:r>
              <a:rPr dirty="0" sz="2000" lang="en-US"/>
              <a:t>Most  </a:t>
            </a:r>
            <a:r>
              <a:rPr dirty="0" sz="2000" lang="en-US" err="1"/>
              <a:t>glomus</a:t>
            </a:r>
            <a:r>
              <a:rPr dirty="0" sz="2000" lang="en-US"/>
              <a:t>  AVMs  are  resected  by  the  posterior  approach  and require  a  standard  laminectomy  extending  one  level  above  and one  level  below  the  nidus</a:t>
            </a:r>
            <a:r>
              <a:rPr dirty="0" sz="2000" lang="en-US">
                <a:solidFill>
                  <a:srgbClr val="002060"/>
                </a:solidFill>
              </a:rPr>
              <a:t>.</a:t>
            </a:r>
          </a:p>
          <a:p>
            <a:r>
              <a:rPr dirty="0" sz="2000" lang="en-US"/>
              <a:t>For  lesions  with  more  anterolateral extension,  </a:t>
            </a:r>
            <a:r>
              <a:rPr b="1" dirty="0" sz="2000" lang="en-US"/>
              <a:t>sectioning</a:t>
            </a:r>
            <a:r>
              <a:rPr dirty="0" sz="2000" lang="en-US"/>
              <a:t>  of  the  </a:t>
            </a:r>
            <a:r>
              <a:rPr b="1" dirty="0" sz="2000" lang="en-US">
                <a:solidFill>
                  <a:srgbClr val="0070C0"/>
                </a:solidFill>
              </a:rPr>
              <a:t>dentate  ligaments</a:t>
            </a:r>
            <a:r>
              <a:rPr dirty="0" sz="2000" lang="en-US"/>
              <a:t>  allows  the  cord  to be  gently  rolled  to  the  contralateral  side.</a:t>
            </a:r>
            <a:endParaRPr dirty="0" sz="2000" lang="en-US">
              <a:solidFill>
                <a:srgbClr val="002060"/>
              </a:solidFill>
            </a:endParaRPr>
          </a:p>
          <a:p>
            <a:r>
              <a:rPr dirty="0" sz="2000" lang="en-US"/>
              <a:t>Resection  begins  with  sacrifice  of  the  most superficial  abnormal  vasculature. </a:t>
            </a:r>
            <a:endParaRPr dirty="0" sz="2000" lang="en-US">
              <a:solidFill>
                <a:srgbClr val="002060"/>
              </a:solidFill>
            </a:endParaRPr>
          </a:p>
          <a:p>
            <a:r>
              <a:rPr dirty="0" sz="2000" lang="en-US"/>
              <a:t>The  </a:t>
            </a:r>
            <a:r>
              <a:rPr dirty="0" sz="2000" lang="en-US" err="1"/>
              <a:t>intramedullary</a:t>
            </a:r>
            <a:r>
              <a:rPr dirty="0" sz="2000" lang="en-US"/>
              <a:t>  component  is  accessed  by  </a:t>
            </a:r>
            <a:r>
              <a:rPr dirty="0" sz="2000" lang="en-US" err="1"/>
              <a:t>myelotomy</a:t>
            </a:r>
            <a:r>
              <a:rPr dirty="0" sz="2000" lang="en-US"/>
              <a:t>, which  is  tailored  to  the  most  superficial  location  of  the  lesion: midline  dorsal,  dorsal  root  entry  zone,  lateral,  or  anterior  midline.</a:t>
            </a:r>
            <a:endParaRPr dirty="0" sz="2000" lang="en-US">
              <a:solidFill>
                <a:srgbClr val="002060"/>
              </a:solidFill>
            </a:endParaRPr>
          </a:p>
          <a:p>
            <a:r>
              <a:rPr dirty="0" sz="2000" lang="en-US"/>
              <a:t>Mobilization  of  the  nidus  proceeds  within  the  </a:t>
            </a:r>
            <a:r>
              <a:rPr dirty="0" sz="2000" lang="en-US" err="1"/>
              <a:t>gliotic</a:t>
            </a:r>
            <a:r>
              <a:rPr dirty="0" sz="2000" lang="en-US"/>
              <a:t>  plane,  with  coagulation  and  sectioning  of  small  feeding  vessels  and draining  veins  as  they  enter  and  leave  the  nidus,  but  with  preservation  of  major  draining  veins  until  the  conclusion  of  resection.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745116" y="0"/>
            <a:ext cx="5653767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297138" y="365126"/>
            <a:ext cx="3846862" cy="5842001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3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0"/>
            <a:ext cx="5297138" cy="685800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6014" y="82261"/>
            <a:ext cx="8977168" cy="667183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C00000"/>
                </a:solidFill>
              </a:rPr>
              <a:t>The  venous  drainage  of  the  cord</a:t>
            </a:r>
            <a:r>
              <a:rPr b="1" dirty="0" sz="2000" lang="en-US"/>
              <a:t> </a:t>
            </a:r>
            <a:r>
              <a:rPr dirty="0" sz="2000" lang="en-US"/>
              <a:t> involves  </a:t>
            </a:r>
            <a:r>
              <a:rPr dirty="0" sz="2000" lang="en-US" err="1"/>
              <a:t>intradural</a:t>
            </a:r>
            <a:r>
              <a:rPr dirty="0" sz="2000" lang="en-US"/>
              <a:t>  and extradural  portions  and  follows  a  distribution  similar  to  that  of the  arteries. 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2060"/>
                </a:solidFill>
              </a:rPr>
              <a:t>The  </a:t>
            </a:r>
            <a:r>
              <a:rPr b="1" dirty="0" sz="2000" lang="en-US" err="1">
                <a:solidFill>
                  <a:srgbClr val="002060"/>
                </a:solidFill>
              </a:rPr>
              <a:t>intradural</a:t>
            </a:r>
            <a:r>
              <a:rPr b="1" dirty="0" sz="2000" lang="en-US">
                <a:solidFill>
                  <a:srgbClr val="002060"/>
                </a:solidFill>
              </a:rPr>
              <a:t>  portion</a:t>
            </a:r>
            <a:r>
              <a:rPr dirty="0" sz="2000" lang="en-US"/>
              <a:t>  is  further  subdivided  into  the </a:t>
            </a:r>
            <a:r>
              <a:rPr dirty="0" sz="2000" lang="en-US" err="1"/>
              <a:t>intramedullary</a:t>
            </a:r>
            <a:r>
              <a:rPr dirty="0" sz="2000" lang="en-US"/>
              <a:t>  and  </a:t>
            </a:r>
            <a:r>
              <a:rPr dirty="0" sz="2000" lang="en-US" err="1"/>
              <a:t>pial</a:t>
            </a:r>
            <a:r>
              <a:rPr dirty="0" sz="2000" lang="en-US"/>
              <a:t>  veins.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2060"/>
                </a:solidFill>
              </a:rPr>
              <a:t>The  extradural  veins</a:t>
            </a:r>
            <a:r>
              <a:rPr dirty="0" sz="2000" lang="en-US"/>
              <a:t> include  veins  of  the  spinal  column  and  </a:t>
            </a:r>
            <a:r>
              <a:rPr dirty="0" sz="2000" lang="en-US" err="1"/>
              <a:t>Batson’s</a:t>
            </a:r>
            <a:r>
              <a:rPr dirty="0" sz="2000" lang="en-US"/>
              <a:t>  plexus.  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r>
              <a:rPr dirty="0" sz="2000" lang="en-US"/>
              <a:t>The anterior  and  posterior  spinal  veins  are  the  two  major  midline longitudinal  trunks  and  are  filled  by  </a:t>
            </a:r>
            <a:r>
              <a:rPr dirty="0" sz="2000" lang="en-US" err="1"/>
              <a:t>sulcal</a:t>
            </a:r>
            <a:r>
              <a:rPr dirty="0" sz="2000" lang="en-US"/>
              <a:t>  veins.  </a:t>
            </a:r>
          </a:p>
          <a:p>
            <a:r>
              <a:rPr dirty="0" sz="2000" lang="en-US"/>
              <a:t>Anterior  median and  anterolateral  veins  drain  the  ventral  portion  of  the  cord, </a:t>
            </a:r>
          </a:p>
          <a:p>
            <a:r>
              <a:rPr dirty="0" sz="2000" lang="en-US"/>
              <a:t>Posterior  median  and  </a:t>
            </a:r>
            <a:r>
              <a:rPr dirty="0" sz="2000" lang="en-US" err="1"/>
              <a:t>posterolateral</a:t>
            </a:r>
            <a:r>
              <a:rPr dirty="0" sz="2000" lang="en-US"/>
              <a:t>  veins  drain  the posterior  funiculi  and  dorsal  horns.</a:t>
            </a:r>
          </a:p>
          <a:p>
            <a:endParaRPr dirty="0" sz="2000" lang="en-US"/>
          </a:p>
          <a:p>
            <a:r>
              <a:rPr dirty="0" sz="2000" lang="en-US"/>
              <a:t>It  is  important  to  note  that  the  transition  of  a  median  vein into  a  radicular  vein  shows  the  same  hairpin  turns  as  the  arteries described  previously.  </a:t>
            </a:r>
          </a:p>
          <a:p>
            <a:r>
              <a:rPr dirty="0" sz="2000" lang="en-US"/>
              <a:t>Drainage  of  blood  from  the  spine  occurs through  the  valveless  internal  and  external  venous  vertebral plexus,  which  is  connected  to  the  azygos  and  </a:t>
            </a:r>
            <a:r>
              <a:rPr dirty="0" sz="2000" lang="en-US" err="1"/>
              <a:t>hemiazygos</a:t>
            </a:r>
            <a:r>
              <a:rPr dirty="0" sz="2000" lang="en-US"/>
              <a:t>  venous systems.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795374"/>
            <a:ext cx="9144000" cy="526725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63681" y="0"/>
            <a:ext cx="8416637" cy="683725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41500" y="0"/>
            <a:ext cx="5461000" cy="685800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Content Placeholder 2"/>
          <p:cNvSpPr>
            <a:spLocks noGrp="1"/>
          </p:cNvSpPr>
          <p:nvPr>
            <p:ph idx="1"/>
          </p:nvPr>
        </p:nvSpPr>
        <p:spPr>
          <a:xfrm>
            <a:off x="86014" y="82261"/>
            <a:ext cx="8977168" cy="6671830"/>
          </a:xfrm>
        </p:spPr>
        <p:txBody>
          <a:bodyPr>
            <a:normAutofit/>
          </a:bodyPr>
          <a:p>
            <a:r>
              <a:rPr b="1" dirty="0" sz="2000" lang="en-US">
                <a:solidFill>
                  <a:srgbClr val="002060"/>
                </a:solidFill>
              </a:rPr>
              <a:t>Two  main  types of  spinal  vascular  lesions:  </a:t>
            </a:r>
          </a:p>
          <a:p>
            <a:pPr lvl="1"/>
            <a:r>
              <a:rPr dirty="0" sz="2000" lang="en-US"/>
              <a:t>venous  angioma  (angioma  </a:t>
            </a:r>
            <a:r>
              <a:rPr dirty="0" sz="2000" lang="en-US" err="1"/>
              <a:t>racemosum</a:t>
            </a:r>
            <a:r>
              <a:rPr dirty="0" sz="2000" lang="en-US"/>
              <a:t> </a:t>
            </a:r>
            <a:r>
              <a:rPr dirty="0" sz="2000" lang="en-US" err="1"/>
              <a:t>venosum</a:t>
            </a:r>
            <a:r>
              <a:rPr dirty="0" sz="2000" lang="en-US"/>
              <a:t>) </a:t>
            </a:r>
          </a:p>
          <a:p>
            <a:pPr lvl="1"/>
            <a:r>
              <a:rPr dirty="0" sz="2000" lang="en-US"/>
              <a:t>arteriovenous  angioma  (angioma  </a:t>
            </a:r>
            <a:r>
              <a:rPr dirty="0" sz="2000" lang="en-US" err="1"/>
              <a:t>racemosum</a:t>
            </a:r>
            <a:r>
              <a:rPr dirty="0" sz="2000" lang="en-US"/>
              <a:t>  </a:t>
            </a:r>
            <a:r>
              <a:rPr dirty="0" sz="2000" lang="en-US" err="1"/>
              <a:t>arteriovenosum</a:t>
            </a:r>
            <a:r>
              <a:rPr dirty="0" sz="2000" lang="en-US"/>
              <a:t>).  </a:t>
            </a:r>
          </a:p>
          <a:p>
            <a:pPr lvl="1"/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The  venous  type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Consisted  of  a  mass  of  turgid  </a:t>
            </a:r>
            <a:r>
              <a:rPr dirty="0" sz="2000" lang="en-US" err="1"/>
              <a:t>pial</a:t>
            </a:r>
            <a:r>
              <a:rPr dirty="0" sz="2000" lang="en-US"/>
              <a:t> veins,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Located  in  the  posterior  aspect  and  below  the  </a:t>
            </a:r>
            <a:r>
              <a:rPr b="1" dirty="0" sz="2000" lang="en-US" err="1">
                <a:solidFill>
                  <a:srgbClr val="C00000"/>
                </a:solidFill>
              </a:rPr>
              <a:t>midthoracic</a:t>
            </a:r>
            <a:r>
              <a:rPr dirty="0" sz="2000" lang="en-US"/>
              <a:t>  portion  of  the  spinal  cord. 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The  arteriovenous  type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Fistulous  capillary  bed, 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Located most commonly in  the  </a:t>
            </a:r>
            <a:r>
              <a:rPr b="1" dirty="0" sz="2000" lang="en-US">
                <a:solidFill>
                  <a:srgbClr val="C00000"/>
                </a:solidFill>
              </a:rPr>
              <a:t>cervical  or  lumbar.</a:t>
            </a:r>
            <a:endParaRPr dirty="0" sz="2000"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Ahmed Maan</dc:creator>
  <cp:lastModifiedBy>Ahmed Maan</cp:lastModifiedBy>
  <dcterms:created xsi:type="dcterms:W3CDTF">2019-12-04T10:32:19Z</dcterms:created>
  <dcterms:modified xsi:type="dcterms:W3CDTF">2022-11-29T17:28:56Z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054d7fb07d004a188a395d417dd21019</vt:lpwstr>
  </property>
</Properties>
</file>