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816" r:id="rId1"/>
  </p:sldMasterIdLst>
  <p:notesMasterIdLst>
    <p:notesMasterId r:id="rId2"/>
  </p:notesMasterIdLst>
  <p:sldIdLst>
    <p:sldId id="723" r:id="rId3"/>
    <p:sldId id="724" r:id="rId4"/>
    <p:sldId id="725" r:id="rId5"/>
    <p:sldId id="726" r:id="rId6"/>
    <p:sldId id="727" r:id="rId7"/>
    <p:sldId id="728" r:id="rId8"/>
    <p:sldId id="729" r:id="rId9"/>
    <p:sldId id="730" r:id="rId10"/>
    <p:sldId id="731" r:id="rId11"/>
    <p:sldId id="732" r:id="rId12"/>
    <p:sldId id="733" r:id="rId13"/>
    <p:sldId id="734" r:id="rId14"/>
    <p:sldId id="735" r:id="rId15"/>
    <p:sldId id="736" r:id="rId16"/>
    <p:sldId id="737" r:id="rId17"/>
    <p:sldId id="738" r:id="rId18"/>
    <p:sldId id="739" r:id="rId19"/>
    <p:sldId id="740" r:id="rId20"/>
    <p:sldId id="741" r:id="rId21"/>
    <p:sldId id="742" r:id="rId22"/>
  </p:sldIdLst>
  <p:sldSz type="screen4x3" cy="6858000" cx="9144000"/>
  <p:notesSz cx="6858000" cy="9144000"/>
  <p:defaultTextStyle>
    <a:defPPr>
      <a:defRPr lang="en-US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780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tableStyles" Target="tableStyle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582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4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</a:p>
        </p:txBody>
      </p:sp>
      <p:sp>
        <p:nvSpPr>
          <p:cNvPr id="1048629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3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3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588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45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50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1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56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7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5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59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6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</a:p>
        </p:txBody>
      </p:sp>
      <p:sp>
        <p:nvSpPr>
          <p:cNvPr id="104862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2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2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6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6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67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66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7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7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48634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en-US"/>
          </a:p>
        </p:txBody>
      </p:sp>
      <p:sp>
        <p:nvSpPr>
          <p:cNvPr id="1048635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63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104863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6C671-73F4-4663-A4D0-E03850E2A252}" type="datetimeFigureOut">
              <a:rPr lang="en-US" smtClean="0"/>
              <a:t>8/26/20</a:t>
            </a:fld>
            <a:endParaRPr lang="en-US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051D7-66F4-4626-913B-551CE3999D4F}" type="slidenum">
              <a:rPr lang="en-US" smtClean="0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Title 1"/>
          <p:cNvSpPr>
            <a:spLocks noGrp="1"/>
          </p:cNvSpPr>
          <p:nvPr>
            <p:ph type="ctrTitle"/>
          </p:nvPr>
        </p:nvSpPr>
        <p:spPr>
          <a:xfrm>
            <a:off x="1143000" y="1029999"/>
            <a:ext cx="6858000" cy="3461182"/>
          </a:xfrm>
        </p:spPr>
        <p:txBody>
          <a:bodyPr>
            <a:normAutofit fontScale="90000"/>
          </a:bodyPr>
          <a:p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OSSIFICATION </a:t>
            </a:r>
            <a:br>
              <a:rPr dirty="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OF </a:t>
            </a:r>
            <a:br>
              <a:rPr dirty="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THE POSTERIOR</a:t>
            </a:r>
            <a:br>
              <a:rPr dirty="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LONGITUDINAL LIGAMENT</a:t>
            </a:r>
            <a:br>
              <a:rPr dirty="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dirty="0" lang="en-US">
                <a:solidFill>
                  <a:srgbClr val="002060"/>
                </a:solidFill>
                <a:latin typeface="Algerian" pitchFamily="82" charset="77"/>
              </a:rPr>
              <a:t>OPLL</a:t>
            </a:r>
            <a:br>
              <a:rPr dirty="0" lang="en-US">
                <a:solidFill>
                  <a:srgbClr val="002060"/>
                </a:solidFill>
                <a:latin typeface="Algerian" pitchFamily="82" charset="77"/>
              </a:rPr>
            </a:br>
            <a:r>
              <a:rPr b="1" dirty="0" sz="2000" lang="en-US" err="1">
                <a:latin typeface="+mn-lt"/>
              </a:rPr>
              <a:t>Youmans</a:t>
            </a:r>
            <a:r>
              <a:rPr b="1" dirty="0" sz="2000" lang="en-US">
                <a:latin typeface="+mn-lt"/>
              </a:rPr>
              <a:t> chap 284</a:t>
            </a:r>
            <a:endParaRPr b="1" dirty="0" lang="en-US"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7" name="Content Placeholder 5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"/>
            <a:ext cx="9143999" cy="6858000"/>
          </a:xfrm>
          <a:prstGeom prst="rect"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Title 1"/>
          <p:cNvSpPr>
            <a:spLocks noGrp="1"/>
          </p:cNvSpPr>
          <p:nvPr>
            <p:ph type="title"/>
          </p:nvPr>
        </p:nvSpPr>
        <p:spPr>
          <a:xfrm>
            <a:off x="86013" y="0"/>
            <a:ext cx="7886700" cy="508000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TREATMENT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86013" y="508000"/>
            <a:ext cx="8971974" cy="6269182"/>
          </a:xfrm>
        </p:spPr>
        <p:txBody>
          <a:bodyPr>
            <a:normAutofit fontScale="95000" lnSpcReduction="10000"/>
          </a:bodyPr>
          <a:p>
            <a:pPr>
              <a:buFont typeface="Wingdings" pitchFamily="2" charset="2"/>
              <a:buChar char="v"/>
            </a:pPr>
            <a:r>
              <a:rPr b="1" dirty="0" sz="2400" lang="en-US">
                <a:solidFill>
                  <a:srgbClr val="002060"/>
                </a:solidFill>
              </a:rPr>
              <a:t>Conservative Treatment</a:t>
            </a:r>
            <a:endParaRPr dirty="0" sz="2400" lang="en-US">
              <a:solidFill>
                <a:srgbClr val="002060"/>
              </a:solidFill>
            </a:endParaRPr>
          </a:p>
          <a:p>
            <a:r>
              <a:rPr dirty="0" sz="2000" lang="en-US"/>
              <a:t>Cervical orthosis</a:t>
            </a:r>
          </a:p>
          <a:p>
            <a:r>
              <a:rPr dirty="0" sz="2000" lang="en-US"/>
              <a:t>Rehabilitation </a:t>
            </a:r>
          </a:p>
          <a:p>
            <a:r>
              <a:rPr dirty="0" sz="2000" lang="en-US"/>
              <a:t>NSAID</a:t>
            </a:r>
          </a:p>
          <a:p>
            <a:r>
              <a:rPr dirty="0" sz="2000" lang="en-US"/>
              <a:t>Muscular relaxants </a:t>
            </a:r>
          </a:p>
          <a:p>
            <a:r>
              <a:rPr dirty="0" sz="2000" lang="en-US"/>
              <a:t>Prostaglandin E1 may be indicated when  circulatory disturbance in and around the spinal cord.</a:t>
            </a:r>
            <a:br>
              <a:rPr dirty="0" sz="2000" lang="en-US"/>
            </a:br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effectLst/>
              </a:rPr>
              <a:t>Choice of Surgical Procedure</a:t>
            </a:r>
            <a:endParaRPr b="1" dirty="0" sz="2400" lang="en-US" u="sng">
              <a:solidFill>
                <a:srgbClr val="C00000"/>
              </a:solidFill>
            </a:endParaRPr>
          </a:p>
          <a:p>
            <a:r>
              <a:rPr dirty="0" sz="2000" lang="en-US">
                <a:effectLst/>
              </a:rPr>
              <a:t>There  are  two  surgical  procedures  for  OPLL: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>
                <a:effectLst/>
              </a:rPr>
              <a:t>Direct  removal of  OPLL  via  an  anterior  approach.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>
                <a:effectLst/>
              </a:rPr>
              <a:t>Decompression,  in  which </a:t>
            </a:r>
            <a:r>
              <a:rPr dirty="0" sz="2000" lang="en-US" err="1">
                <a:effectLst/>
              </a:rPr>
              <a:t>laminoplasty</a:t>
            </a:r>
            <a:r>
              <a:rPr dirty="0" sz="2000" lang="en-US">
                <a:effectLst/>
              </a:rPr>
              <a:t>  or  laminectomy  techniques  via  a  posterior approach.</a:t>
            </a:r>
          </a:p>
          <a:p>
            <a:endParaRPr dirty="0" sz="2000" lang="en-US">
              <a:effectLst/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  <a:effectLst/>
              </a:rPr>
              <a:t>Patients with a localized OPLL</a:t>
            </a:r>
            <a:r>
              <a:rPr dirty="0" sz="2000" lang="en-US">
                <a:effectLst/>
              </a:rPr>
              <a:t> may be candidates for one- or two-level subtotal </a:t>
            </a:r>
            <a:r>
              <a:rPr dirty="0" sz="2000" lang="en-US" err="1">
                <a:effectLst/>
              </a:rPr>
              <a:t>corpectomy</a:t>
            </a:r>
            <a:r>
              <a:rPr dirty="0" sz="2000" lang="en-US">
                <a:effectLst/>
              </a:rPr>
              <a:t>, removal or floating of OPLL, and anterior fusion.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Patients with an extensive OPLL</a:t>
            </a:r>
            <a:r>
              <a:rPr dirty="0" sz="2000" lang="en-US"/>
              <a:t> generally require posterior decompression as a safer procedure, for example, by </a:t>
            </a:r>
            <a:r>
              <a:rPr dirty="0" sz="2000" lang="en-US" err="1"/>
              <a:t>laminoplasty</a:t>
            </a:r>
            <a:r>
              <a:rPr dirty="0" sz="2000" lang="en-US"/>
              <a:t>. </a:t>
            </a:r>
            <a:br>
              <a:rPr dirty="0" lang="en-US"/>
            </a:br>
            <a:endParaRPr dirty="0"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Title 1"/>
          <p:cNvSpPr>
            <a:spLocks noGrp="1"/>
          </p:cNvSpPr>
          <p:nvPr>
            <p:ph type="title"/>
          </p:nvPr>
        </p:nvSpPr>
        <p:spPr>
          <a:xfrm>
            <a:off x="86014" y="0"/>
            <a:ext cx="7886700" cy="496455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Surgical Treatment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86014" y="496455"/>
            <a:ext cx="8971972" cy="6269181"/>
          </a:xfrm>
        </p:spPr>
        <p:txBody>
          <a:bodyPr>
            <a:noAutofit/>
          </a:bodyPr>
          <a:p>
            <a:pPr>
              <a:buFont typeface="Wingdings" pitchFamily="2" charset="2"/>
              <a:buChar char="Ø"/>
            </a:pPr>
            <a:r>
              <a:rPr b="1" dirty="0" sz="2000" lang="en-US"/>
              <a:t>Indications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Advanced myelopathy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Mild myelopathy with severe compression of the spinal cord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Progression of symptoms or delayed development of myelopathy after a period of observation in a patient who was initially </a:t>
            </a:r>
            <a:r>
              <a:rPr dirty="0" sz="2000" lang="en-US" err="1"/>
              <a:t>nonmyelopathic</a:t>
            </a:r>
            <a:r>
              <a:rPr dirty="0" sz="2000" lang="en-US"/>
              <a:t>.</a:t>
            </a:r>
          </a:p>
          <a:p>
            <a:pPr indent="-342900" lvl="1" marL="800100">
              <a:buFont typeface="+mj-lt"/>
              <a:buAutoNum type="arabicParenR"/>
            </a:pPr>
            <a:endParaRPr dirty="0" sz="2000" lang="en-US"/>
          </a:p>
          <a:p>
            <a:pPr indent="-342900" lvl="1" marL="80010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Contra indications</a:t>
            </a:r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Chronic complete quadriplegia and advanced OPLL.</a:t>
            </a:r>
            <a:endParaRPr dirty="0" sz="2000" lang="en-US"/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Advanced age and significant medical </a:t>
            </a:r>
            <a:r>
              <a:rPr b="1" dirty="0" sz="2000" lang="en-US" err="1">
                <a:solidFill>
                  <a:srgbClr val="0070C0"/>
                </a:solidFill>
              </a:rPr>
              <a:t>comorbidities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  <a:endParaRPr dirty="0" sz="2000" lang="en-US"/>
          </a:p>
          <a:p>
            <a:pPr indent="-457200" marL="457200">
              <a:buFont typeface="+mj-lt"/>
              <a:buAutoNum type="arabicPeriod"/>
            </a:pPr>
            <a:r>
              <a:rPr b="1" dirty="0" sz="2000" lang="en-US">
                <a:solidFill>
                  <a:srgbClr val="0070C0"/>
                </a:solidFill>
              </a:rPr>
              <a:t>Disk arthroplasty</a:t>
            </a:r>
            <a:r>
              <a:rPr dirty="0" sz="2000" lang="en-US"/>
              <a:t> in terms of surgical technique.</a:t>
            </a:r>
          </a:p>
          <a:p>
            <a:pPr>
              <a:buFont typeface="Wingdings" pitchFamily="2" charset="2"/>
              <a:buChar char="q"/>
            </a:pPr>
            <a:endParaRPr dirty="0" sz="2000"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Content Placeholder 2"/>
          <p:cNvSpPr>
            <a:spLocks noGrp="1"/>
          </p:cNvSpPr>
          <p:nvPr>
            <p:ph idx="1"/>
          </p:nvPr>
        </p:nvSpPr>
        <p:spPr>
          <a:xfrm>
            <a:off x="86012" y="82260"/>
            <a:ext cx="8977169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Posterior  Approach:  </a:t>
            </a:r>
            <a:r>
              <a:rPr b="1" dirty="0" sz="2400" lang="en-US" err="1" u="sng">
                <a:solidFill>
                  <a:srgbClr val="C00000"/>
                </a:solidFill>
              </a:rPr>
              <a:t>Laminoplasty</a:t>
            </a:r>
            <a:endParaRPr b="1" dirty="0" sz="2400" lang="en-US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Indication</a:t>
            </a:r>
          </a:p>
          <a:p>
            <a:pPr lvl="1"/>
            <a:r>
              <a:rPr dirty="0" sz="2000" lang="en-US"/>
              <a:t>Laminectomy  or  </a:t>
            </a:r>
            <a:r>
              <a:rPr dirty="0" sz="2000" lang="en-US" err="1"/>
              <a:t>laminoplasty</a:t>
            </a:r>
            <a:r>
              <a:rPr dirty="0" sz="2000" lang="en-US"/>
              <a:t>  may  be  preferable  in  cases  of  extensive </a:t>
            </a:r>
            <a:r>
              <a:rPr b="1" dirty="0" sz="2000" lang="en-US">
                <a:solidFill>
                  <a:srgbClr val="0070C0"/>
                </a:solidFill>
              </a:rPr>
              <a:t>OPLL  that  is  continuous  or  mixed  over  several  levels</a:t>
            </a:r>
            <a:r>
              <a:rPr dirty="0" sz="2000" lang="en-US"/>
              <a:t>. </a:t>
            </a:r>
          </a:p>
          <a:p>
            <a:pPr indent="0" lvl="1" marL="457200">
              <a:buNone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Advantages </a:t>
            </a:r>
          </a:p>
          <a:p>
            <a:pPr lvl="1"/>
            <a:r>
              <a:rPr dirty="0" sz="2000" lang="en-US"/>
              <a:t>Posterior  decompression may  carry  less  risk  than  a  radical  anterior  approach.  </a:t>
            </a:r>
          </a:p>
          <a:p>
            <a:pPr lvl="1"/>
            <a:r>
              <a:rPr dirty="0" sz="2000" lang="en-US"/>
              <a:t>This  procedure  may  be  superior to  conventional  wide  laminectomy  because  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It  may  result  in  preserved  stability  of  the  cervical  spine,  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Prevention  of  recurrent canal  stenosis  caused  by  scar  formation  (so-called  laminectomy membrane), </a:t>
            </a:r>
          </a:p>
          <a:p>
            <a:pPr lvl="2">
              <a:buFont typeface="Wingdings" pitchFamily="2" charset="2"/>
              <a:buChar char="Ø"/>
            </a:pPr>
            <a:r>
              <a:rPr dirty="0" lang="en-US"/>
              <a:t>Less  frequent  axial  pain.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92364" y="93239"/>
            <a:ext cx="8959272" cy="6672397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Anterior Procedure: No Associated Dural </a:t>
            </a:r>
            <a:r>
              <a:rPr b="1" dirty="0" sz="2400" lang="en-US" err="1" u="sng">
                <a:solidFill>
                  <a:srgbClr val="C00000"/>
                </a:solidFill>
              </a:rPr>
              <a:t>Ossifcation</a:t>
            </a:r>
            <a:endParaRPr b="1" dirty="0" sz="2400" lang="en-US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000" lang="en-US" u="sng"/>
              <a:t>Indication</a:t>
            </a:r>
            <a:r>
              <a:rPr dirty="0" sz="2000" lang="en-US"/>
              <a:t> </a:t>
            </a:r>
          </a:p>
          <a:p>
            <a:pPr lvl="1"/>
            <a:r>
              <a:rPr dirty="0" sz="2000" lang="en-US"/>
              <a:t>The anterior  approach with direct removal of OPLL is the procedure of choice in cases of </a:t>
            </a:r>
            <a:r>
              <a:rPr b="1" dirty="0" sz="2000" lang="en-US">
                <a:solidFill>
                  <a:srgbClr val="0070C0"/>
                </a:solidFill>
              </a:rPr>
              <a:t>segmental OPLL. </a:t>
            </a:r>
          </a:p>
          <a:p>
            <a:pPr lvl="1"/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With the help of an operating microscope, drilling and removal of the osteophyte  and OPLL, together with the hypertrophied PLL,are performed in appropriate corpectomy; 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To achieve fxation,either an allograft with an anterior plate or a cylindrical titanium interbody cage is placed.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92066" y="91127"/>
            <a:ext cx="8959569" cy="6686055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Anterior Procedure: Dural Ossifcation. </a:t>
            </a:r>
          </a:p>
          <a:p>
            <a:r>
              <a:rPr dirty="0" sz="2000" lang="en-US"/>
              <a:t>Dural ossification is classified into three types according to the shape of dural ossifcation in relation to OPLL </a:t>
            </a:r>
          </a:p>
          <a:p>
            <a:r>
              <a:rPr dirty="0" sz="2000" lang="en-US"/>
              <a:t>Each type is defined on axial and sagittal CT by re-formation as follows: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Isolated type</a:t>
            </a:r>
            <a:r>
              <a:rPr dirty="0" sz="2000" lang="en-US"/>
              <a:t>, a small ventral hyperdense mass is in the canal without related OPLL . 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Double-layer type</a:t>
            </a:r>
            <a:r>
              <a:rPr dirty="0" sz="2000" lang="en-US"/>
              <a:t>, anterior and posterior rims of hyperdense ossifcation are separated by central hyperdense areas .</a:t>
            </a:r>
          </a:p>
          <a:p>
            <a:pPr indent="-342900" lvl="1" marL="8001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En bloc type</a:t>
            </a:r>
            <a:r>
              <a:rPr dirty="0" sz="2000" lang="en-US"/>
              <a:t>, a hyperdense mass has a downward and upward tail along the dura mater. </a:t>
            </a:r>
            <a:br>
              <a:rPr dirty="0" sz="1600" lang="en-US"/>
            </a:br>
            <a:endParaRPr dirty="0" sz="1600" lang="en-US"/>
          </a:p>
          <a:p>
            <a:r>
              <a:rPr dirty="0" sz="2000" lang="en-US"/>
              <a:t>The  operative  technique  is  similar  to  the  usual  anterior approach  for  OPLL  except  for  leaving  dural  ossification  without manipulation.</a:t>
            </a:r>
          </a:p>
          <a:p>
            <a:endParaRPr dirty="0" sz="2000" lang="en-US"/>
          </a:p>
          <a:p>
            <a:endParaRPr dirty="0" sz="2000" lang="en-US"/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C00000"/>
                </a:solidFill>
              </a:rPr>
              <a:t>Note</a:t>
            </a:r>
          </a:p>
          <a:p>
            <a:r>
              <a:rPr dirty="0" sz="2000" lang="en-US"/>
              <a:t>The patient is instructed to wear a rigid cervical collar for at least 4-6 weeks after surgery (and up to 3 months in some cases).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Content Placeholder 2"/>
          <p:cNvSpPr>
            <a:spLocks noGrp="1"/>
          </p:cNvSpPr>
          <p:nvPr>
            <p:ph idx="1"/>
          </p:nvPr>
        </p:nvSpPr>
        <p:spPr>
          <a:xfrm>
            <a:off x="92363" y="5276272"/>
            <a:ext cx="8959272" cy="1550843"/>
          </a:xfrm>
        </p:spPr>
        <p:txBody>
          <a:bodyPr>
            <a:normAutofit fontScale="90000" lnSpcReduction="20000"/>
          </a:bodyPr>
          <a:p>
            <a:r>
              <a:rPr dirty="0" sz="2000" lang="en-US"/>
              <a:t>A,  Type  I:  isolated  dural  ossification,  without  relation  to  OPLL.  </a:t>
            </a:r>
          </a:p>
          <a:p>
            <a:r>
              <a:rPr dirty="0" sz="2000" lang="en-US"/>
              <a:t>B,  Type II:  double-layer  dural  ossification,  which  occurs  with  OPLL  at  the  same level;  the  two  pathologic  processes  are  separated  by  an  epidural space.  </a:t>
            </a:r>
          </a:p>
          <a:p>
            <a:r>
              <a:rPr dirty="0" sz="2000" lang="en-US"/>
              <a:t>C,  Type  III:  en  bloc  ossification  of  dura  mater  with  meningeal tail.</a:t>
            </a:r>
          </a:p>
        </p:txBody>
      </p:sp>
      <p:pic>
        <p:nvPicPr>
          <p:cNvPr id="2097158" name="Picture 7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-1" y="0"/>
            <a:ext cx="9144001" cy="5160818"/>
          </a:xfrm>
          <a:prstGeom prst="rect"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97559" y="18255"/>
            <a:ext cx="7886700" cy="535927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Anterior floating method</a:t>
            </a:r>
          </a:p>
        </p:txBody>
      </p:sp>
      <p:sp>
        <p:nvSpPr>
          <p:cNvPr id="1048619" name="Content Placeholder 2"/>
          <p:cNvSpPr>
            <a:spLocks noGrp="1"/>
          </p:cNvSpPr>
          <p:nvPr>
            <p:ph idx="1"/>
          </p:nvPr>
        </p:nvSpPr>
        <p:spPr>
          <a:xfrm>
            <a:off x="97559" y="554182"/>
            <a:ext cx="8948882" cy="4351338"/>
          </a:xfrm>
        </p:spPr>
        <p:txBody>
          <a:bodyPr>
            <a:normAutofit/>
          </a:bodyPr>
          <a:p>
            <a:r>
              <a:rPr dirty="0" sz="2000" lang="en-US"/>
              <a:t>Anterior floating method involves anterior mobilization of the OPLL segment and is safer and less invasive than removal of OPLL. </a:t>
            </a:r>
          </a:p>
          <a:p>
            <a:r>
              <a:rPr dirty="0" sz="2000" lang="en-US"/>
              <a:t>The method minimizes the risk of dural tear and resultant CSF leak. </a:t>
            </a:r>
          </a:p>
          <a:p>
            <a:r>
              <a:rPr dirty="0" sz="2000" lang="en-US"/>
              <a:t>It reduces hemorrhage from the anterior internal vertebral venous plexus. </a:t>
            </a:r>
          </a:p>
          <a:p>
            <a:r>
              <a:rPr dirty="0" sz="2000" lang="en-US"/>
              <a:t>Long-term follow-ups demonstrate that the residual ossification ceases its growth following this procedure.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60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>
          <a:xfrm>
            <a:off x="86014" y="0"/>
            <a:ext cx="7886700" cy="565727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EPIDEMIOLOGY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6014" y="565726"/>
            <a:ext cx="8971972" cy="6292273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dirty="0" sz="2000" lang="en-US"/>
              <a:t>The </a:t>
            </a:r>
            <a:r>
              <a:rPr dirty="0" sz="2000" lang="en-US" err="1"/>
              <a:t>enthesopathies</a:t>
            </a:r>
            <a:r>
              <a:rPr dirty="0" sz="2000" lang="en-US"/>
              <a:t>  are  conditions  that  result  in  progressive  inflammation  of  the  tendons  and  ligaments  of  the  axial  or  appendicular skeleton  (or  both)  and  subsequent  degeneration  and  calcification.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Although OPLL is a rare condition, it is a </a:t>
            </a:r>
            <a:r>
              <a:rPr b="1" dirty="0" sz="2000" lang="en-US">
                <a:solidFill>
                  <a:srgbClr val="0070C0"/>
                </a:solidFill>
              </a:rPr>
              <a:t>signifcant cause of myelopathy</a:t>
            </a:r>
            <a:r>
              <a:rPr dirty="0" sz="2000" lang="en-US"/>
              <a:t> in </a:t>
            </a:r>
            <a:r>
              <a:rPr b="1" dirty="0" sz="2000" lang="en-US"/>
              <a:t>middle-aged </a:t>
            </a:r>
            <a:r>
              <a:rPr dirty="0" sz="2000" lang="en-US"/>
              <a:t>and</a:t>
            </a:r>
            <a:r>
              <a:rPr b="1" dirty="0" sz="2000" lang="en-US"/>
              <a:t> older people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M:F —&gt; 2 : 1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Location : </a:t>
            </a:r>
            <a:r>
              <a:rPr dirty="0" sz="2000" lang="en-US" err="1"/>
              <a:t>Midcervical</a:t>
            </a:r>
            <a:r>
              <a:rPr dirty="0" sz="2000" lang="en-US"/>
              <a:t> (C3-C5) &gt; </a:t>
            </a:r>
            <a:r>
              <a:rPr dirty="0" sz="2000" lang="en-US" err="1"/>
              <a:t>midthoracic</a:t>
            </a:r>
            <a:r>
              <a:rPr dirty="0" sz="2000" lang="en-US"/>
              <a:t> (T4-T7)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C00000"/>
                </a:solidFill>
              </a:rPr>
              <a:t>PATHOPHYSIOLOGY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OPLL is an ectopic ossifcation that causes cervical myelopathy</a:t>
            </a:r>
          </a:p>
          <a:p>
            <a:pPr>
              <a:buFont typeface="Wingdings" pitchFamily="2" charset="2"/>
              <a:buChar char="ü"/>
            </a:pPr>
            <a:r>
              <a:rPr dirty="0" sz="2000" lang="en-US"/>
              <a:t>The most characteristic feature in this condition is abnormal calcifcation and ossifcation of the spinal ligaments. </a:t>
            </a:r>
          </a:p>
          <a:p>
            <a:pPr>
              <a:buFont typeface="Wingdings" pitchFamily="2" charset="2"/>
              <a:buChar char="ü"/>
            </a:pPr>
            <a:r>
              <a:rPr b="1" dirty="0" sz="2000" lang="en-US"/>
              <a:t>50% of patients with diffuse idiopathic skeletal hyperostosis (DISH) concomitant OPLL was found on cervical radiographs.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>
          <a:xfrm>
            <a:off x="80818" y="18255"/>
            <a:ext cx="7886700" cy="535927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Surgery-Related Outcomes, Complications</a:t>
            </a:r>
          </a:p>
        </p:txBody>
      </p:sp>
      <p:sp>
        <p:nvSpPr>
          <p:cNvPr id="1048622" name="Content Placeholder 2"/>
          <p:cNvSpPr>
            <a:spLocks noGrp="1"/>
          </p:cNvSpPr>
          <p:nvPr>
            <p:ph idx="1"/>
          </p:nvPr>
        </p:nvSpPr>
        <p:spPr>
          <a:xfrm>
            <a:off x="80818" y="554181"/>
            <a:ext cx="8982364" cy="6199909"/>
          </a:xfrm>
        </p:spPr>
        <p:txBody>
          <a:bodyPr>
            <a:normAutofit/>
          </a:bodyPr>
          <a:p>
            <a:r>
              <a:rPr dirty="0" sz="2000" lang="en-US"/>
              <a:t>The  most  common  </a:t>
            </a:r>
            <a:r>
              <a:rPr dirty="0" sz="2000" lang="en-US" err="1"/>
              <a:t>intraoperative</a:t>
            </a:r>
            <a:r>
              <a:rPr dirty="0" sz="2000" lang="en-US"/>
              <a:t>  complication  of  the  anterior  procedure  for  OPLL  was  cerebrospinal  fluid  (CSF)  leakage. </a:t>
            </a:r>
          </a:p>
          <a:p>
            <a:r>
              <a:rPr dirty="0" sz="2000" lang="en-US"/>
              <a:t>This  may  be  explained  for  several  cases  of  OPLL,  both  continuous  or  mixed  types  and  segmental  types,  that  were  associated  with dural  ossification.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 u="sng"/>
              <a:t>Complications 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Direct injury to the spinal cord 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Postoperative hematoma 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Glottic edema or vocal cord palsy due to prolonged retraction of the larynx and recurrent laryngeal nerve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CSF leakage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Title 1"/>
          <p:cNvSpPr>
            <a:spLocks noGrp="1"/>
          </p:cNvSpPr>
          <p:nvPr>
            <p:ph type="title"/>
          </p:nvPr>
        </p:nvSpPr>
        <p:spPr>
          <a:xfrm>
            <a:off x="86014" y="1792"/>
            <a:ext cx="7886700" cy="483117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Pathologic Changes in Gray Matter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6014" y="484908"/>
            <a:ext cx="8971972" cy="6280727"/>
          </a:xfrm>
        </p:spPr>
        <p:txBody>
          <a:bodyPr>
            <a:noAutofit/>
          </a:bodyPr>
          <a:p>
            <a:r>
              <a:rPr b="0" dirty="0" sz="2100" i="0" lang="en-US">
                <a:solidFill>
                  <a:srgbClr val="000000"/>
                </a:solidFill>
                <a:effectLst/>
              </a:rPr>
              <a:t>The  anterior  horns  are  moderately  flattened  and  show  loss  of nerve  cells  and  a  proliferation  of  glial  cells.  </a:t>
            </a:r>
          </a:p>
          <a:p>
            <a:r>
              <a:rPr b="0" dirty="0" sz="2100" i="0" lang="en-US">
                <a:solidFill>
                  <a:srgbClr val="000000"/>
                </a:solidFill>
                <a:effectLst/>
              </a:rPr>
              <a:t>The  spinal  cord damage  is  pathologically  classified  into  four  categories  on  the basis  of  the  degree  of  destruction  (stages  0-3).</a:t>
            </a:r>
          </a:p>
          <a:p>
            <a:pPr>
              <a:buFont typeface="Wingdings" pitchFamily="2" charset="2"/>
              <a:buChar char="Ø"/>
            </a:pPr>
            <a:r>
              <a:rPr b="1" dirty="0" sz="2100" lang="en-US" u="sng">
                <a:solidFill>
                  <a:srgbClr val="002060"/>
                </a:solidFill>
              </a:rPr>
              <a:t>I</a:t>
            </a:r>
            <a:r>
              <a:rPr b="1" dirty="0" sz="2100" i="0" lang="en-US" u="sng">
                <a:solidFill>
                  <a:srgbClr val="002060"/>
                </a:solidFill>
                <a:effectLst/>
              </a:rPr>
              <a:t>n  stages  0  and 1</a:t>
            </a:r>
          </a:p>
          <a:p>
            <a:pPr lvl="1">
              <a:buFont typeface="Wingdings" pitchFamily="2" charset="2"/>
              <a:buChar char="v"/>
            </a:pPr>
            <a:r>
              <a:rPr b="0" dirty="0" sz="2100" i="0" lang="en-US">
                <a:solidFill>
                  <a:srgbClr val="000000"/>
                </a:solidFill>
                <a:effectLst/>
              </a:rPr>
              <a:t>Major  pathologic  changes  in  the  gray  matter  and  the  degree  of compression  of  the  spinal  cord  are  well  correlated  with  deformity of  the  anterior  horn</a:t>
            </a:r>
            <a:r>
              <a:rPr dirty="0" sz="2100" lang="en-US">
                <a:solidFill>
                  <a:srgbClr val="000000"/>
                </a:solidFill>
              </a:rPr>
              <a:t> (</a:t>
            </a:r>
            <a:r>
              <a:rPr b="0" dirty="0" sz="2100" i="0" lang="en-US">
                <a:solidFill>
                  <a:srgbClr val="000000"/>
                </a:solidFill>
                <a:effectLst/>
              </a:rPr>
              <a:t>surgical  treatment  is  recommended  at  stage 1).</a:t>
            </a:r>
          </a:p>
          <a:p>
            <a:pPr>
              <a:buFont typeface="Wingdings" pitchFamily="2" charset="2"/>
              <a:buChar char="Ø"/>
            </a:pPr>
            <a:r>
              <a:rPr b="1" dirty="0" sz="2100" i="0" lang="en-US" u="sng">
                <a:solidFill>
                  <a:srgbClr val="002060"/>
                </a:solidFill>
                <a:effectLst/>
              </a:rPr>
              <a:t>In  stages  2  and  3</a:t>
            </a:r>
          </a:p>
          <a:p>
            <a:pPr lvl="1">
              <a:buFont typeface="Wingdings" pitchFamily="2" charset="2"/>
              <a:buChar char="v"/>
            </a:pPr>
            <a:r>
              <a:rPr b="0" dirty="0" sz="2100" i="0" lang="en-US">
                <a:solidFill>
                  <a:srgbClr val="000000"/>
                </a:solidFill>
                <a:effectLst/>
              </a:rPr>
              <a:t>Neurons  are  almost  completely  obliterated,  and  necrosis  with  cavity  formation  is  frequently  observed, Destruction  of  the  spinal  cord  is  considered  irreversible</a:t>
            </a:r>
            <a:r>
              <a:rPr dirty="0" sz="2100" lang="en-US">
                <a:solidFill>
                  <a:srgbClr val="000000"/>
                </a:solidFill>
              </a:rPr>
              <a:t>.</a:t>
            </a:r>
            <a:endParaRPr b="0" dirty="0" sz="2100" i="0" lang="en-US">
              <a:solidFill>
                <a:srgbClr val="000000"/>
              </a:solidFill>
              <a:effectLst/>
            </a:endParaRPr>
          </a:p>
          <a:p>
            <a:pPr lvl="1">
              <a:buFont typeface="Wingdings" pitchFamily="2" charset="2"/>
              <a:buChar char="v"/>
            </a:pPr>
            <a:endParaRPr b="0" dirty="0" sz="2100" i="0" lang="en-US">
              <a:solidFill>
                <a:srgbClr val="000000"/>
              </a:solidFill>
              <a:effectLst/>
            </a:endParaRPr>
          </a:p>
          <a:p>
            <a:pPr>
              <a:buFont typeface="Wingdings" pitchFamily="2" charset="2"/>
              <a:buChar char="q"/>
            </a:pPr>
            <a:r>
              <a:rPr b="1" dirty="0" sz="2100" lang="en-US" u="sng">
                <a:solidFill>
                  <a:srgbClr val="002060"/>
                </a:solidFill>
              </a:rPr>
              <a:t>Stages of spinal cord damage by OPLL</a:t>
            </a:r>
            <a:br>
              <a:rPr b="1" dirty="0" sz="2100" lang="en-US"/>
            </a:br>
            <a:r>
              <a:rPr dirty="0" sz="2100" lang="en-US"/>
              <a:t>• </a:t>
            </a:r>
            <a:r>
              <a:rPr b="1" dirty="0" sz="2100" lang="en-US">
                <a:solidFill>
                  <a:srgbClr val="0070C0"/>
                </a:solidFill>
              </a:rPr>
              <a:t>stage 0</a:t>
            </a:r>
            <a:r>
              <a:rPr dirty="0" sz="2100" lang="en-US"/>
              <a:t>: normal or </a:t>
            </a:r>
            <a:r>
              <a:rPr b="1" dirty="0" sz="2100" lang="en-US"/>
              <a:t>mild compression</a:t>
            </a:r>
            <a:r>
              <a:rPr dirty="0" sz="2100" lang="en-US"/>
              <a:t> of the anterior horn without neuronal loss.</a:t>
            </a:r>
            <a:br>
              <a:rPr dirty="0" sz="2100" lang="en-US"/>
            </a:br>
            <a:r>
              <a:rPr dirty="0" sz="2100" lang="en-US"/>
              <a:t>• </a:t>
            </a:r>
            <a:r>
              <a:rPr b="1" dirty="0" sz="2100" lang="en-US">
                <a:solidFill>
                  <a:srgbClr val="0070C0"/>
                </a:solidFill>
              </a:rPr>
              <a:t>stage 1</a:t>
            </a:r>
            <a:r>
              <a:rPr dirty="0" sz="2100" lang="en-US"/>
              <a:t>: mild compression of the anterior horn with </a:t>
            </a:r>
            <a:r>
              <a:rPr b="1" dirty="0" sz="2100" lang="en-US"/>
              <a:t>partial neuronal loss</a:t>
            </a:r>
            <a:r>
              <a:rPr dirty="0" sz="2100" lang="en-US"/>
              <a:t>.</a:t>
            </a:r>
            <a:br>
              <a:rPr dirty="0" sz="2100" lang="en-US"/>
            </a:br>
            <a:r>
              <a:rPr dirty="0" sz="2100" lang="en-US"/>
              <a:t>• </a:t>
            </a:r>
            <a:r>
              <a:rPr b="1" dirty="0" sz="2100" lang="en-US">
                <a:solidFill>
                  <a:srgbClr val="0070C0"/>
                </a:solidFill>
              </a:rPr>
              <a:t>stage 2</a:t>
            </a:r>
            <a:r>
              <a:rPr dirty="0" sz="2100" lang="en-US"/>
              <a:t>: marked deformity of anterior horn; </a:t>
            </a:r>
            <a:r>
              <a:rPr b="1" dirty="0" sz="2100" lang="en-US"/>
              <a:t>severe neuronal loss</a:t>
            </a:r>
            <a:r>
              <a:rPr dirty="0" sz="2100" lang="en-US"/>
              <a:t>.</a:t>
            </a:r>
            <a:br>
              <a:rPr dirty="0" sz="2100" lang="en-US"/>
            </a:br>
            <a:r>
              <a:rPr dirty="0" sz="2100" lang="en-US"/>
              <a:t>• </a:t>
            </a:r>
            <a:r>
              <a:rPr b="1" dirty="0" sz="2100" lang="en-US">
                <a:solidFill>
                  <a:srgbClr val="0070C0"/>
                </a:solidFill>
              </a:rPr>
              <a:t>stage 3</a:t>
            </a:r>
            <a:r>
              <a:rPr dirty="0" sz="2100" lang="en-US"/>
              <a:t>: </a:t>
            </a:r>
            <a:r>
              <a:rPr b="1" dirty="0" sz="2100" lang="en-US"/>
              <a:t>severe spinal cord damage</a:t>
            </a:r>
            <a:r>
              <a:rPr dirty="0" sz="2100" lang="en-US"/>
              <a:t>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6" name="Title 1"/>
          <p:cNvSpPr>
            <a:spLocks noGrp="1"/>
          </p:cNvSpPr>
          <p:nvPr>
            <p:ph type="title"/>
          </p:nvPr>
        </p:nvSpPr>
        <p:spPr>
          <a:xfrm>
            <a:off x="92364" y="18256"/>
            <a:ext cx="7886700" cy="559018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Pathologic Changes in White Matter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92364" y="577274"/>
            <a:ext cx="8959272" cy="1639454"/>
          </a:xfrm>
        </p:spPr>
        <p:txBody>
          <a:bodyPr>
            <a:normAutofit/>
          </a:bodyPr>
          <a:p>
            <a:r>
              <a:rPr dirty="0" sz="2000" lang="en-US"/>
              <a:t>The main pathologic changes in the spinal cord caused by OPLL are found </a:t>
            </a:r>
            <a:r>
              <a:rPr b="1" dirty="0" sz="2000" lang="en-US">
                <a:solidFill>
                  <a:srgbClr val="0070C0"/>
                </a:solidFill>
              </a:rPr>
              <a:t>in the gray matter </a:t>
            </a:r>
            <a:r>
              <a:rPr b="1" dirty="0" sz="2000" lang="en-US">
                <a:solidFill>
                  <a:srgbClr val="002060"/>
                </a:solidFill>
              </a:rPr>
              <a:t>rather than </a:t>
            </a:r>
            <a:r>
              <a:rPr b="1" dirty="0" sz="2000" lang="en-US">
                <a:solidFill>
                  <a:srgbClr val="0070C0"/>
                </a:solidFill>
              </a:rPr>
              <a:t>the white matter</a:t>
            </a:r>
            <a:r>
              <a:rPr dirty="0" sz="2000" lang="en-US"/>
              <a:t>. </a:t>
            </a:r>
          </a:p>
          <a:p>
            <a:r>
              <a:rPr dirty="0" sz="2000" lang="en-US"/>
              <a:t>The most intensively damaged part of the spinal cord extends from the middle part of the gray matter to the ventral part of the posterior column with cavity formation. </a:t>
            </a:r>
          </a:p>
        </p:txBody>
      </p:sp>
      <p:sp>
        <p:nvSpPr>
          <p:cNvPr id="1048598" name="TextBox 4"/>
          <p:cNvSpPr txBox="1"/>
          <p:nvPr/>
        </p:nvSpPr>
        <p:spPr>
          <a:xfrm>
            <a:off x="69392" y="2759364"/>
            <a:ext cx="9005216" cy="802639"/>
          </a:xfrm>
          <a:prstGeom prst="rect"/>
          <a:noFill/>
        </p:spPr>
        <p:txBody>
          <a:bodyPr wrap="square">
            <a:spAutoFit/>
          </a:bodyPr>
          <a:p>
            <a:pPr indent="-285750" marL="28575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PATHOLOGIC FEATURES OF SPINAL CORD LESIONS CAUSED BY OPLL</a:t>
            </a:r>
            <a:endParaRPr dirty="0" sz="2400" lang="en-US" u="sng">
              <a:solidFill>
                <a:srgbClr val="C00000"/>
              </a:solidFill>
            </a:endParaRPr>
          </a:p>
        </p:txBody>
      </p:sp>
      <p:sp>
        <p:nvSpPr>
          <p:cNvPr id="1048599" name="Content Placeholder 2"/>
          <p:cNvSpPr txBox="1"/>
          <p:nvPr/>
        </p:nvSpPr>
        <p:spPr>
          <a:xfrm>
            <a:off x="92364" y="3221029"/>
            <a:ext cx="8982364" cy="1270154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 sz="2000" lang="en-US"/>
              <a:t>The spinal cord is markedly ﬂ</a:t>
            </a:r>
            <a:r>
              <a:rPr dirty="0" sz="2000" lang="en-US" err="1"/>
              <a:t>attened</a:t>
            </a:r>
            <a:r>
              <a:rPr dirty="0" sz="2000" lang="en-US"/>
              <a:t> as a result of compression by the </a:t>
            </a:r>
            <a:r>
              <a:rPr dirty="0" sz="2000" lang="en-US" err="1"/>
              <a:t>ossifed</a:t>
            </a:r>
            <a:r>
              <a:rPr dirty="0" sz="2000" lang="en-US"/>
              <a:t> mass, and the </a:t>
            </a:r>
            <a:r>
              <a:rPr b="1" dirty="0" sz="2000" lang="en-US">
                <a:solidFill>
                  <a:srgbClr val="0070C0"/>
                </a:solidFill>
              </a:rPr>
              <a:t>compression is most severe at the level of the intervertebral disk</a:t>
            </a:r>
            <a:r>
              <a:rPr dirty="0" sz="2000" lang="en-US"/>
              <a:t>. The diameter of the spinal cord in transverse section is </a:t>
            </a:r>
            <a:r>
              <a:rPr b="1" dirty="0" sz="2000" lang="en-US">
                <a:solidFill>
                  <a:srgbClr val="0070C0"/>
                </a:solidFill>
              </a:rPr>
              <a:t>reduced to 2 mm</a:t>
            </a:r>
            <a:r>
              <a:rPr dirty="0" sz="2000" lang="en-US"/>
              <a:t> in some severe cases</a:t>
            </a:r>
          </a:p>
        </p:txBody>
      </p:sp>
      <p:pic>
        <p:nvPicPr>
          <p:cNvPr id="2097152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92364" y="4491183"/>
            <a:ext cx="8959272" cy="2216726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Title 1"/>
          <p:cNvSpPr>
            <a:spLocks noGrp="1"/>
          </p:cNvSpPr>
          <p:nvPr>
            <p:ph type="title"/>
          </p:nvPr>
        </p:nvSpPr>
        <p:spPr>
          <a:xfrm>
            <a:off x="97560" y="18256"/>
            <a:ext cx="7886700" cy="512836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Mechanism of Spinal Cord Damage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97560" y="531091"/>
            <a:ext cx="8948880" cy="2239818"/>
          </a:xfrm>
        </p:spPr>
        <p:txBody>
          <a:bodyPr>
            <a:noAutofit/>
          </a:bodyPr>
          <a:p>
            <a:pPr indent="-457200" marL="457200">
              <a:buFont typeface="+mj-lt"/>
              <a:buAutoNum type="arabicParenR"/>
            </a:pPr>
            <a:r>
              <a:rPr dirty="0" sz="2000" lang="en-US"/>
              <a:t>Direct compression that is mechanically induced by ossification.</a:t>
            </a:r>
          </a:p>
          <a:p>
            <a:pPr indent="-457200" marL="457200">
              <a:buFont typeface="+mj-lt"/>
              <a:buAutoNum type="arabicParenR"/>
            </a:pPr>
            <a:r>
              <a:rPr dirty="0" sz="2000" lang="en-US"/>
              <a:t>Secondary circulatory disturbance should be taken into consideration as important causes of the damage to the spinal cord occlusion of the anterior spinal artery.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Changes within the spinal cord involve the </a:t>
            </a:r>
            <a:r>
              <a:rPr b="1" dirty="0" sz="2000" lang="en-US" err="1">
                <a:solidFill>
                  <a:srgbClr val="0070C0"/>
                </a:solidFill>
              </a:rPr>
              <a:t>postero-lateral</a:t>
            </a:r>
            <a:r>
              <a:rPr b="1" dirty="0" sz="2000" lang="en-US">
                <a:solidFill>
                  <a:srgbClr val="0070C0"/>
                </a:solidFill>
              </a:rPr>
              <a:t> gray matter more than white matter</a:t>
            </a:r>
            <a:r>
              <a:rPr dirty="0" sz="2000" lang="en-US"/>
              <a:t>, suggesting an ischemic basis for the neurologic involvement.</a:t>
            </a:r>
            <a:br>
              <a:rPr dirty="0" sz="2000" lang="en-US"/>
            </a:br>
            <a:endParaRPr dirty="0" sz="2000" lang="en-US"/>
          </a:p>
        </p:txBody>
      </p:sp>
      <p:sp>
        <p:nvSpPr>
          <p:cNvPr id="1048602" name="Title 1"/>
          <p:cNvSpPr txBox="1"/>
          <p:nvPr/>
        </p:nvSpPr>
        <p:spPr>
          <a:xfrm>
            <a:off x="97560" y="2874818"/>
            <a:ext cx="8198427" cy="554182"/>
          </a:xfrm>
          <a:prstGeom prst="rect"/>
        </p:spPr>
        <p:txBody>
          <a:bodyPr anchor="ctr" bIns="45720" lIns="91440" rIns="91440" rtlCol="0" tIns="45720" vert="horz">
            <a:normAutofit/>
          </a:bodyPr>
          <a:lstStyle>
            <a:lvl1pPr algn="l" defTabSz="914400" eaLnBrk="1" hangingPunct="1" latinLnBrk="0" rtl="0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Clinical Manifestations </a:t>
            </a:r>
          </a:p>
        </p:txBody>
      </p:sp>
      <p:sp>
        <p:nvSpPr>
          <p:cNvPr id="1048603" name="Content Placeholder 2"/>
          <p:cNvSpPr txBox="1"/>
          <p:nvPr/>
        </p:nvSpPr>
        <p:spPr>
          <a:xfrm>
            <a:off x="0" y="3429000"/>
            <a:ext cx="8948879" cy="271318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dirty="0" sz="2000" lang="en-US"/>
              <a:t>Symptoms  caused  by  OPLL  are  those  of  cervical  myelopathy  and cervical  </a:t>
            </a:r>
            <a:r>
              <a:rPr dirty="0" sz="2000" lang="en-US" err="1"/>
              <a:t>radiculopathy</a:t>
            </a:r>
            <a:r>
              <a:rPr dirty="0" sz="2000" lang="en-US"/>
              <a:t>,  axial  discomfort  around  the  neck,  and limitation  of  the  cervical  motion.</a:t>
            </a:r>
          </a:p>
          <a:p>
            <a:pPr lvl="1"/>
            <a:r>
              <a:rPr dirty="0" sz="2000" lang="en-US"/>
              <a:t>Pain or numbness in the upper extremities.</a:t>
            </a:r>
          </a:p>
          <a:p>
            <a:pPr lvl="1"/>
            <a:r>
              <a:rPr dirty="0" sz="2000" lang="en-US"/>
              <a:t>Sensory changes in the upper extremities ,and changes in reﬂexes in the upper extremities.</a:t>
            </a:r>
          </a:p>
          <a:p>
            <a:pPr lvl="1"/>
            <a:r>
              <a:rPr dirty="0" sz="2000" lang="en-US"/>
              <a:t>Myelopathy.</a:t>
            </a:r>
          </a:p>
          <a:p>
            <a:pPr lvl="1"/>
            <a:r>
              <a:rPr dirty="0" sz="2000" lang="en-US"/>
              <a:t>Changes in reﬂexes in the lower extremities.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4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Title 1"/>
          <p:cNvSpPr>
            <a:spLocks noGrp="1"/>
          </p:cNvSpPr>
          <p:nvPr>
            <p:ph type="title"/>
          </p:nvPr>
        </p:nvSpPr>
        <p:spPr>
          <a:xfrm>
            <a:off x="80818" y="1"/>
            <a:ext cx="7886700" cy="508000"/>
          </a:xfrm>
        </p:spPr>
        <p:txBody>
          <a:bodyPr>
            <a:norm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  <a:latin typeface="+mn-lt"/>
              </a:rPr>
              <a:t>DIAGNOSTIC IMAGING</a:t>
            </a:r>
            <a:endParaRPr dirty="0" sz="2400" lang="en-US" u="sng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048605" name="Content Placeholder 2"/>
          <p:cNvSpPr>
            <a:spLocks noGrp="1"/>
          </p:cNvSpPr>
          <p:nvPr>
            <p:ph idx="1"/>
          </p:nvPr>
        </p:nvSpPr>
        <p:spPr>
          <a:xfrm>
            <a:off x="80818" y="508001"/>
            <a:ext cx="8982364" cy="625763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dirty="0" sz="2000" lang="en-US"/>
              <a:t>OPLL is diagnosed with lateral plain radiography of the cervical spine </a:t>
            </a:r>
          </a:p>
          <a:p>
            <a:pPr>
              <a:buFont typeface="Wingdings" pitchFamily="2" charset="2"/>
              <a:buChar char="v"/>
            </a:pPr>
            <a:r>
              <a:rPr dirty="0" sz="2000" lang="en-US"/>
              <a:t>OPLL is classifedinto four types: 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Focal ossifcation at the posterior margin of vertebral body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Segmental ossifcation, in which each change does not extend beyond the adjacent intervertebral disk level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Continuous ossifcation over several levels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Mixed ossifcation</a:t>
            </a:r>
            <a:r>
              <a:rPr dirty="0" sz="1600" lang="en-US"/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dirty="0" sz="2000" lang="en-US"/>
              <a:t> Computed tomography (CT) is the </a:t>
            </a:r>
            <a:r>
              <a:rPr b="1" dirty="0" sz="2000" lang="en-US">
                <a:solidFill>
                  <a:srgbClr val="0070C0"/>
                </a:solidFill>
              </a:rPr>
              <a:t>most sensitive method of imaging</a:t>
            </a:r>
            <a:r>
              <a:rPr dirty="0" sz="2000" lang="en-US"/>
              <a:t> </a:t>
            </a:r>
            <a:br>
              <a:rPr dirty="0" sz="2000" lang="en-US"/>
            </a:br>
            <a:endParaRPr dirty="0" sz="2000" lang="en-US"/>
          </a:p>
        </p:txBody>
      </p:sp>
      <p:pic>
        <p:nvPicPr>
          <p:cNvPr id="2097153" name="Content Placeholder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0818" y="3429000"/>
            <a:ext cx="8982364" cy="3336636"/>
          </a:xfrm>
          <a:prstGeom prst="rect"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733136"/>
            <a:ext cx="9144000" cy="5391727"/>
          </a:xfrm>
          <a:prstGeom prst="rect"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4572000" y="93807"/>
            <a:ext cx="4479636" cy="6013738"/>
          </a:xfrm>
        </p:spPr>
        <p:txBody>
          <a:bodyPr/>
          <a:p>
            <a:r>
              <a:rPr b="1" dirty="0" sz="1800" lang="en-US">
                <a:latin typeface="Arial-BoldMT"/>
              </a:rPr>
              <a:t>Ossification of the posterior longitudinal ligament (OPLL).</a:t>
            </a:r>
            <a:r>
              <a:rPr b="0" dirty="0" sz="1800" lang="en-US">
                <a:latin typeface="ArialMT"/>
              </a:rPr>
              <a:t> </a:t>
            </a:r>
          </a:p>
          <a:p>
            <a:r>
              <a:rPr b="0" dirty="0" sz="1800" lang="en-US">
                <a:latin typeface="ArialMT"/>
              </a:rPr>
              <a:t>(</a:t>
            </a:r>
            <a:r>
              <a:rPr b="1" dirty="0" sz="1800" lang="en-US">
                <a:latin typeface="Arial-BoldMT"/>
              </a:rPr>
              <a:t>A</a:t>
            </a:r>
            <a:r>
              <a:rPr b="0" dirty="0" sz="1800" lang="en-US">
                <a:latin typeface="ArialMT"/>
              </a:rPr>
              <a:t>) Sagittal CT image shows extensive flowing ossification along the PLL causing narrowing of the central canal. </a:t>
            </a:r>
          </a:p>
          <a:p>
            <a:r>
              <a:rPr b="0" dirty="0" sz="1800" lang="en-US">
                <a:latin typeface="ArialMT"/>
              </a:rPr>
              <a:t>(</a:t>
            </a:r>
            <a:r>
              <a:rPr b="1" dirty="0" sz="1800" lang="en-US">
                <a:latin typeface="Arial-BoldMT"/>
              </a:rPr>
              <a:t>B</a:t>
            </a:r>
            <a:r>
              <a:rPr b="0" dirty="0" sz="1800" lang="en-US">
                <a:latin typeface="ArialMT"/>
              </a:rPr>
              <a:t>) Axial CT image shows large ossification from OPLL. </a:t>
            </a:r>
          </a:p>
          <a:p>
            <a:r>
              <a:rPr b="0" dirty="0" sz="1800" lang="en-US">
                <a:latin typeface="ArialMT"/>
              </a:rPr>
              <a:t>(</a:t>
            </a:r>
            <a:r>
              <a:rPr b="1" dirty="0" sz="1800" lang="en-US">
                <a:latin typeface="Arial-BoldMT"/>
              </a:rPr>
              <a:t>C</a:t>
            </a:r>
            <a:r>
              <a:rPr b="0" dirty="0" sz="1800" lang="en-US">
                <a:latin typeface="ArialMT"/>
              </a:rPr>
              <a:t>) Sagittal T2-weighted image shows prominent low signal ossification along the PLL. </a:t>
            </a:r>
          </a:p>
          <a:p>
            <a:r>
              <a:rPr b="0" dirty="0" sz="1800" lang="en-US">
                <a:latin typeface="ArialMT"/>
              </a:rPr>
              <a:t>(</a:t>
            </a:r>
            <a:r>
              <a:rPr b="1" dirty="0" sz="1800" lang="en-US">
                <a:latin typeface="Arial-BoldMT"/>
              </a:rPr>
              <a:t>D</a:t>
            </a:r>
            <a:r>
              <a:rPr b="0" dirty="0" sz="1800" lang="en-US">
                <a:latin typeface="ArialMT"/>
              </a:rPr>
              <a:t>) Axial GRE shows low signal PLL ossification in a typical “bowtie” configuration.</a:t>
            </a:r>
            <a:endParaRPr dirty="0" lang="en-US"/>
          </a:p>
        </p:txBody>
      </p:sp>
      <p:pic>
        <p:nvPicPr>
          <p:cNvPr id="2097155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572000" cy="6858000"/>
          </a:xfrm>
          <a:prstGeom prst="rect"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6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9143999" cy="6858000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Windows User</dc:creator>
  <cp:lastModifiedBy>Ahmed Maan</cp:lastModifiedBy>
  <dcterms:created xsi:type="dcterms:W3CDTF">2017-12-21T08:42:01Z</dcterms:created>
  <dcterms:modified xsi:type="dcterms:W3CDTF">2022-11-29T17:29:22Z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4a2a02126f444814bd46ce8718c79339</vt:lpwstr>
  </property>
</Properties>
</file>