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40" r:id="rId1"/>
  </p:sldMasterIdLst>
  <p:notesMasterIdLst>
    <p:notesMasterId r:id="rId2"/>
  </p:notesMasterIdLst>
  <p:sldIdLst>
    <p:sldId id="765" r:id="rId3"/>
    <p:sldId id="766" r:id="rId4"/>
    <p:sldId id="767" r:id="rId5"/>
    <p:sldId id="768" r:id="rId6"/>
    <p:sldId id="769" r:id="rId7"/>
    <p:sldId id="770" r:id="rId8"/>
    <p:sldId id="771" r:id="rId9"/>
    <p:sldId id="772" r:id="rId10"/>
    <p:sldId id="773" r:id="rId11"/>
    <p:sldId id="774" r:id="rId12"/>
    <p:sldId id="775" r:id="rId13"/>
    <p:sldId id="776" r:id="rId14"/>
    <p:sldId id="777" r:id="rId15"/>
    <p:sldId id="778" r:id="rId16"/>
    <p:sldId id="779" r:id="rId17"/>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snapToGrid="0">
      <p:cViewPr varScale="1">
        <p:scale>
          <a:sx n="80" d="100"/>
          <a:sy n="80" d="100"/>
        </p:scale>
        <p:origin x="1116" y="96"/>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tableStyles" Target="tableStyles.xml"/><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57" name=""/>
        <p:cNvGrpSpPr/>
        <p:nvPr/>
      </p:nvGrpSpPr>
      <p:grpSpPr>
        <a:xfrm>
          <a:off x="0" y="0"/>
          <a:ext cx="0" cy="0"/>
          <a:chOff x="0" y="0"/>
          <a:chExt cx="0" cy="0"/>
        </a:xfrm>
      </p:grpSpPr>
      <p:sp>
        <p:nvSpPr>
          <p:cNvPr id="104866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1800"/>
            </a:lvl1pPr>
            <a:lvl2pPr algn="ctr" indent="0" marL="342900">
              <a:buNone/>
              <a:defRPr sz="1500"/>
            </a:lvl2pPr>
            <a:lvl3pPr algn="ctr" indent="0" marL="685800">
              <a:buNone/>
              <a:defRPr sz="1350"/>
            </a:lvl3pPr>
            <a:lvl4pPr algn="ctr" indent="0" marL="1028700">
              <a:buNone/>
              <a:defRPr sz="1200"/>
            </a:lvl4pPr>
            <a:lvl5pPr algn="ctr" indent="0" marL="1371600">
              <a:buNone/>
              <a:defRPr sz="1200"/>
            </a:lvl5pPr>
            <a:lvl6pPr algn="ctr" indent="0" marL="1714500">
              <a:buNone/>
              <a:defRPr sz="1200"/>
            </a:lvl6pPr>
            <a:lvl7pPr algn="ctr" indent="0" marL="2057400">
              <a:buNone/>
              <a:defRPr sz="1200"/>
            </a:lvl7pPr>
            <a:lvl8pPr algn="ctr" indent="0" marL="2400300">
              <a:buNone/>
              <a:defRPr sz="1200"/>
            </a:lvl8pPr>
            <a:lvl9pPr algn="ctr" indent="0" marL="2743200">
              <a:buNone/>
              <a:defRPr sz="1200"/>
            </a:lvl9pPr>
          </a:lstStyle>
          <a:p>
            <a:r>
              <a:rPr lang="en-US"/>
              <a:t>Click to edit Master subtitle style</a:t>
            </a:r>
          </a:p>
        </p:txBody>
      </p:sp>
      <p:sp>
        <p:nvSpPr>
          <p:cNvPr id="1048583" name="Date Placeholder 3"/>
          <p:cNvSpPr>
            <a:spLocks noGrp="1"/>
          </p:cNvSpPr>
          <p:nvPr>
            <p:ph type="dt" sz="half" idx="10"/>
          </p:nvPr>
        </p:nvSpPr>
        <p:spPr/>
        <p:txBody>
          <a:bodyPr/>
          <a:p>
            <a:fld id="{7978A9BF-56C4-7546-9250-6B3008C82F50}" type="datetimeFigureOut">
              <a:rPr lang="en-US" smtClean="0"/>
              <a:t>12/8/2020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0" name=""/>
        <p:cNvGrpSpPr/>
        <p:nvPr/>
      </p:nvGrpSpPr>
      <p:grpSpPr>
        <a:xfrm>
          <a:off x="0" y="0"/>
          <a:ext cx="0" cy="0"/>
          <a:chOff x="0" y="0"/>
          <a:chExt cx="0" cy="0"/>
        </a:xfrm>
      </p:grpSpPr>
      <p:sp>
        <p:nvSpPr>
          <p:cNvPr id="1048628" name="Title 1"/>
          <p:cNvSpPr>
            <a:spLocks noGrp="1"/>
          </p:cNvSpPr>
          <p:nvPr>
            <p:ph type="title"/>
          </p:nvPr>
        </p:nvSpPr>
        <p:spPr/>
        <p:txBody>
          <a:bodyPr/>
          <a:p>
            <a:r>
              <a:rPr lang="en-US"/>
              <a:t>Click to edit Master title style</a:t>
            </a:r>
          </a:p>
        </p:txBody>
      </p:sp>
      <p:sp>
        <p:nvSpPr>
          <p:cNvPr id="1048629" name="Vertical Text Placeholder 2"/>
          <p:cNvSpPr>
            <a:spLocks noGrp="1"/>
          </p:cNvSpPr>
          <p:nvPr>
            <p:ph type="body" orient="vert" idx="1"/>
          </p:nvPr>
        </p:nvSpPr>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0" name="Date Placeholder 3"/>
          <p:cNvSpPr>
            <a:spLocks noGrp="1"/>
          </p:cNvSpPr>
          <p:nvPr>
            <p:ph type="dt" sz="half" idx="10"/>
          </p:nvPr>
        </p:nvSpPr>
        <p:spPr/>
        <p:txBody>
          <a:bodyPr/>
          <a:p>
            <a:fld id="{7978A9BF-56C4-7546-9250-6B3008C82F50}" type="datetimeFigureOut">
              <a:rPr lang="en-US" smtClean="0"/>
              <a:t>12/8/2020</a:t>
            </a:fld>
            <a:endParaRPr lang="en-US"/>
          </a:p>
        </p:txBody>
      </p:sp>
      <p:sp>
        <p:nvSpPr>
          <p:cNvPr id="1048631" name="Footer Placeholder 4"/>
          <p:cNvSpPr>
            <a:spLocks noGrp="1"/>
          </p:cNvSpPr>
          <p:nvPr>
            <p:ph type="ftr" sz="quarter" idx="11"/>
          </p:nvPr>
        </p:nvSpPr>
        <p:spPr/>
        <p:txBody>
          <a:bodyPr/>
          <a:p>
            <a:endParaRPr lang="en-US"/>
          </a:p>
        </p:txBody>
      </p:sp>
      <p:sp>
        <p:nvSpPr>
          <p:cNvPr id="1048632" name="Slide Number Placeholder 5"/>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8" name=""/>
        <p:cNvGrpSpPr/>
        <p:nvPr/>
      </p:nvGrpSpPr>
      <p:grpSpPr>
        <a:xfrm>
          <a:off x="0" y="0"/>
          <a:ext cx="0" cy="0"/>
          <a:chOff x="0" y="0"/>
          <a:chExt cx="0" cy="0"/>
        </a:xfrm>
      </p:grpSpPr>
      <p:sp>
        <p:nvSpPr>
          <p:cNvPr id="1048617" name="Vertical Title 1"/>
          <p:cNvSpPr>
            <a:spLocks noGrp="1"/>
          </p:cNvSpPr>
          <p:nvPr>
            <p:ph type="title" orient="vert"/>
          </p:nvPr>
        </p:nvSpPr>
        <p:spPr>
          <a:xfrm>
            <a:off x="6543675" y="365125"/>
            <a:ext cx="1971675" cy="5811838"/>
          </a:xfrm>
        </p:spPr>
        <p:txBody>
          <a:bodyPr vert="eaVert"/>
          <a:p>
            <a:r>
              <a:rPr lang="en-US"/>
              <a:t>Click to edit Master title style</a:t>
            </a:r>
          </a:p>
        </p:txBody>
      </p:sp>
      <p:sp>
        <p:nvSpPr>
          <p:cNvPr id="1048618" name="Vertical Text Placeholder 2"/>
          <p:cNvSpPr>
            <a:spLocks noGrp="1"/>
          </p:cNvSpPr>
          <p:nvPr>
            <p:ph type="body" orient="vert" idx="1"/>
          </p:nvPr>
        </p:nvSpPr>
        <p:spPr>
          <a:xfrm>
            <a:off x="628650" y="365125"/>
            <a:ext cx="5800725" cy="5811838"/>
          </a:xfrm>
        </p:spPr>
        <p:txBody>
          <a:bodyPr vert="eaVert"/>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9" name="Date Placeholder 3"/>
          <p:cNvSpPr>
            <a:spLocks noGrp="1"/>
          </p:cNvSpPr>
          <p:nvPr>
            <p:ph type="dt" sz="half" idx="10"/>
          </p:nvPr>
        </p:nvSpPr>
        <p:spPr/>
        <p:txBody>
          <a:bodyPr/>
          <a:p>
            <a:fld id="{7978A9BF-56C4-7546-9250-6B3008C82F50}" type="datetimeFigureOut">
              <a:rPr lang="en-US" smtClean="0"/>
              <a:t>12/8/2020</a:t>
            </a:fld>
            <a:endParaRPr lang="en-US"/>
          </a:p>
        </p:txBody>
      </p:sp>
      <p:sp>
        <p:nvSpPr>
          <p:cNvPr id="1048620" name="Footer Placeholder 4"/>
          <p:cNvSpPr>
            <a:spLocks noGrp="1"/>
          </p:cNvSpPr>
          <p:nvPr>
            <p:ph type="ftr" sz="quarter" idx="11"/>
          </p:nvPr>
        </p:nvSpPr>
        <p:spPr/>
        <p:txBody>
          <a:bodyPr/>
          <a:p>
            <a:endParaRPr lang="en-US"/>
          </a:p>
        </p:txBody>
      </p:sp>
      <p:sp>
        <p:nvSpPr>
          <p:cNvPr id="1048621" name="Slide Number Placeholder 5"/>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1" name=""/>
        <p:cNvGrpSpPr/>
        <p:nvPr/>
      </p:nvGrpSpPr>
      <p:grpSpPr>
        <a:xfrm>
          <a:off x="0" y="0"/>
          <a:ext cx="0" cy="0"/>
          <a:chOff x="0" y="0"/>
          <a:chExt cx="0" cy="0"/>
        </a:xfrm>
      </p:grpSpPr>
      <p:sp>
        <p:nvSpPr>
          <p:cNvPr id="1048587" name="Title 1"/>
          <p:cNvSpPr>
            <a:spLocks noGrp="1"/>
          </p:cNvSpPr>
          <p:nvPr>
            <p:ph type="title"/>
          </p:nvPr>
        </p:nvSpPr>
        <p:spPr/>
        <p:txBody>
          <a:bodyPr/>
          <a:p>
            <a:r>
              <a:rPr lang="en-US"/>
              <a:t>Click to edit Master title style</a:t>
            </a:r>
          </a:p>
        </p:txBody>
      </p:sp>
      <p:sp>
        <p:nvSpPr>
          <p:cNvPr id="1048588" name="Content Placeholder 2"/>
          <p:cNvSpPr>
            <a:spLocks noGrp="1"/>
          </p:cNvSpPr>
          <p:nvPr>
            <p:ph idx="1"/>
          </p:nvPr>
        </p:nvSpPr>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9" name="Date Placeholder 3"/>
          <p:cNvSpPr>
            <a:spLocks noGrp="1"/>
          </p:cNvSpPr>
          <p:nvPr>
            <p:ph type="dt" sz="half" idx="10"/>
          </p:nvPr>
        </p:nvSpPr>
        <p:spPr/>
        <p:txBody>
          <a:bodyPr/>
          <a:p>
            <a:fld id="{7978A9BF-56C4-7546-9250-6B3008C82F50}" type="datetimeFigureOut">
              <a:rPr lang="en-US" smtClean="0"/>
              <a:t>12/8/2020</a:t>
            </a:fld>
            <a:endParaRPr lang="en-US"/>
          </a:p>
        </p:txBody>
      </p:sp>
      <p:sp>
        <p:nvSpPr>
          <p:cNvPr id="1048590" name="Footer Placeholder 4"/>
          <p:cNvSpPr>
            <a:spLocks noGrp="1"/>
          </p:cNvSpPr>
          <p:nvPr>
            <p:ph type="ftr" sz="quarter" idx="11"/>
          </p:nvPr>
        </p:nvSpPr>
        <p:spPr/>
        <p:txBody>
          <a:bodyPr/>
          <a:p>
            <a:endParaRPr lang="en-US"/>
          </a:p>
        </p:txBody>
      </p:sp>
      <p:sp>
        <p:nvSpPr>
          <p:cNvPr id="1048591" name="Slide Number Placeholder 5"/>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1" name=""/>
        <p:cNvGrpSpPr/>
        <p:nvPr/>
      </p:nvGrpSpPr>
      <p:grpSpPr>
        <a:xfrm>
          <a:off x="0" y="0"/>
          <a:ext cx="0" cy="0"/>
          <a:chOff x="0" y="0"/>
          <a:chExt cx="0" cy="0"/>
        </a:xfrm>
      </p:grpSpPr>
      <p:sp>
        <p:nvSpPr>
          <p:cNvPr id="1048633"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1048634" name="Text Placeholder 2"/>
          <p:cNvSpPr>
            <a:spLocks noGrp="1"/>
          </p:cNvSpPr>
          <p:nvPr>
            <p:ph type="body" idx="1"/>
          </p:nvPr>
        </p:nvSpPr>
        <p:spPr>
          <a:xfrm>
            <a:off x="623888" y="4589464"/>
            <a:ext cx="7886700" cy="1500187"/>
          </a:xfrm>
        </p:spPr>
        <p:txBody>
          <a:bodyPr/>
          <a:lstStyle>
            <a:lvl1pPr indent="0" marL="0">
              <a:buNone/>
              <a:defRPr sz="1800">
                <a:solidFill>
                  <a:schemeClr val="tx1">
                    <a:tint val="75000"/>
                  </a:schemeClr>
                </a:solidFill>
              </a:defRPr>
            </a:lvl1pPr>
            <a:lvl2pPr indent="0" marL="342900">
              <a:buNone/>
              <a:defRPr sz="1500">
                <a:solidFill>
                  <a:schemeClr val="tx1">
                    <a:tint val="75000"/>
                  </a:schemeClr>
                </a:solidFill>
              </a:defRPr>
            </a:lvl2pPr>
            <a:lvl3pPr indent="0" marL="685800">
              <a:buNone/>
              <a:defRPr sz="1350">
                <a:solidFill>
                  <a:schemeClr val="tx1">
                    <a:tint val="75000"/>
                  </a:schemeClr>
                </a:solidFill>
              </a:defRPr>
            </a:lvl3pPr>
            <a:lvl4pPr indent="0" marL="1028700">
              <a:buNone/>
              <a:defRPr sz="1200">
                <a:solidFill>
                  <a:schemeClr val="tx1">
                    <a:tint val="75000"/>
                  </a:schemeClr>
                </a:solidFill>
              </a:defRPr>
            </a:lvl4pPr>
            <a:lvl5pPr indent="0" marL="1371600">
              <a:buNone/>
              <a:defRPr sz="1200">
                <a:solidFill>
                  <a:schemeClr val="tx1">
                    <a:tint val="75000"/>
                  </a:schemeClr>
                </a:solidFill>
              </a:defRPr>
            </a:lvl5pPr>
            <a:lvl6pPr indent="0" marL="1714500">
              <a:buNone/>
              <a:defRPr sz="1200">
                <a:solidFill>
                  <a:schemeClr val="tx1">
                    <a:tint val="75000"/>
                  </a:schemeClr>
                </a:solidFill>
              </a:defRPr>
            </a:lvl6pPr>
            <a:lvl7pPr indent="0" marL="2057400">
              <a:buNone/>
              <a:defRPr sz="1200">
                <a:solidFill>
                  <a:schemeClr val="tx1">
                    <a:tint val="75000"/>
                  </a:schemeClr>
                </a:solidFill>
              </a:defRPr>
            </a:lvl7pPr>
            <a:lvl8pPr indent="0" marL="2400300">
              <a:buNone/>
              <a:defRPr sz="1200">
                <a:solidFill>
                  <a:schemeClr val="tx1">
                    <a:tint val="75000"/>
                  </a:schemeClr>
                </a:solidFill>
              </a:defRPr>
            </a:lvl8pPr>
            <a:lvl9pPr indent="0" marL="2743200">
              <a:buNone/>
              <a:defRPr sz="1200">
                <a:solidFill>
                  <a:schemeClr val="tx1">
                    <a:tint val="75000"/>
                  </a:schemeClr>
                </a:solidFill>
              </a:defRPr>
            </a:lvl9pPr>
          </a:lstStyle>
          <a:p>
            <a:pPr lvl="0"/>
            <a:r>
              <a:rPr lang="en-US"/>
              <a:t>Edit Master text styles</a:t>
            </a:r>
          </a:p>
        </p:txBody>
      </p:sp>
      <p:sp>
        <p:nvSpPr>
          <p:cNvPr id="1048635" name="Date Placeholder 3"/>
          <p:cNvSpPr>
            <a:spLocks noGrp="1"/>
          </p:cNvSpPr>
          <p:nvPr>
            <p:ph type="dt" sz="half" idx="10"/>
          </p:nvPr>
        </p:nvSpPr>
        <p:spPr/>
        <p:txBody>
          <a:bodyPr/>
          <a:p>
            <a:fld id="{7978A9BF-56C4-7546-9250-6B3008C82F50}" type="datetimeFigureOut">
              <a:rPr lang="en-US" smtClean="0"/>
              <a:t>12/8/2020</a:t>
            </a:fld>
            <a:endParaRPr lang="en-US"/>
          </a:p>
        </p:txBody>
      </p:sp>
      <p:sp>
        <p:nvSpPr>
          <p:cNvPr id="1048636" name="Footer Placeholder 4"/>
          <p:cNvSpPr>
            <a:spLocks noGrp="1"/>
          </p:cNvSpPr>
          <p:nvPr>
            <p:ph type="ftr" sz="quarter" idx="11"/>
          </p:nvPr>
        </p:nvSpPr>
        <p:spPr/>
        <p:txBody>
          <a:bodyPr/>
          <a:p>
            <a:endParaRPr lang="en-US"/>
          </a:p>
        </p:txBody>
      </p:sp>
      <p:sp>
        <p:nvSpPr>
          <p:cNvPr id="1048637" name="Slide Number Placeholder 5"/>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2" name=""/>
        <p:cNvGrpSpPr/>
        <p:nvPr/>
      </p:nvGrpSpPr>
      <p:grpSpPr>
        <a:xfrm>
          <a:off x="0" y="0"/>
          <a:ext cx="0" cy="0"/>
          <a:chOff x="0" y="0"/>
          <a:chExt cx="0" cy="0"/>
        </a:xfrm>
      </p:grpSpPr>
      <p:sp>
        <p:nvSpPr>
          <p:cNvPr id="1048638" name="Title 1"/>
          <p:cNvSpPr>
            <a:spLocks noGrp="1"/>
          </p:cNvSpPr>
          <p:nvPr>
            <p:ph type="title"/>
          </p:nvPr>
        </p:nvSpPr>
        <p:spPr/>
        <p:txBody>
          <a:bodyPr/>
          <a:p>
            <a:r>
              <a:rPr lang="en-US"/>
              <a:t>Click to edit Master title style</a:t>
            </a:r>
          </a:p>
        </p:txBody>
      </p:sp>
      <p:sp>
        <p:nvSpPr>
          <p:cNvPr id="1048639" name="Content Placeholder 2"/>
          <p:cNvSpPr>
            <a:spLocks noGrp="1"/>
          </p:cNvSpPr>
          <p:nvPr>
            <p:ph sz="half" idx="1"/>
          </p:nvPr>
        </p:nvSpPr>
        <p:spPr>
          <a:xfrm>
            <a:off x="628650" y="1825625"/>
            <a:ext cx="38862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0" name="Content Placeholder 3"/>
          <p:cNvSpPr>
            <a:spLocks noGrp="1"/>
          </p:cNvSpPr>
          <p:nvPr>
            <p:ph sz="half" idx="2"/>
          </p:nvPr>
        </p:nvSpPr>
        <p:spPr>
          <a:xfrm>
            <a:off x="4629150" y="1825625"/>
            <a:ext cx="3886200" cy="435133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1" name="Date Placeholder 4"/>
          <p:cNvSpPr>
            <a:spLocks noGrp="1"/>
          </p:cNvSpPr>
          <p:nvPr>
            <p:ph type="dt" sz="half" idx="10"/>
          </p:nvPr>
        </p:nvSpPr>
        <p:spPr/>
        <p:txBody>
          <a:bodyPr/>
          <a:p>
            <a:fld id="{7978A9BF-56C4-7546-9250-6B3008C82F50}" type="datetimeFigureOut">
              <a:rPr lang="en-US" smtClean="0"/>
              <a:t>12/8/2020</a:t>
            </a:fld>
            <a:endParaRPr lang="en-US"/>
          </a:p>
        </p:txBody>
      </p:sp>
      <p:sp>
        <p:nvSpPr>
          <p:cNvPr id="1048642" name="Footer Placeholder 5"/>
          <p:cNvSpPr>
            <a:spLocks noGrp="1"/>
          </p:cNvSpPr>
          <p:nvPr>
            <p:ph type="ftr" sz="quarter" idx="11"/>
          </p:nvPr>
        </p:nvSpPr>
        <p:spPr/>
        <p:txBody>
          <a:bodyPr/>
          <a:p>
            <a:endParaRPr lang="en-US"/>
          </a:p>
        </p:txBody>
      </p:sp>
      <p:sp>
        <p:nvSpPr>
          <p:cNvPr id="1048643" name="Slide Number Placeholder 6"/>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3" name=""/>
        <p:cNvGrpSpPr/>
        <p:nvPr/>
      </p:nvGrpSpPr>
      <p:grpSpPr>
        <a:xfrm>
          <a:off x="0" y="0"/>
          <a:ext cx="0" cy="0"/>
          <a:chOff x="0" y="0"/>
          <a:chExt cx="0" cy="0"/>
        </a:xfrm>
      </p:grpSpPr>
      <p:sp>
        <p:nvSpPr>
          <p:cNvPr id="1048644" name="Title 1"/>
          <p:cNvSpPr>
            <a:spLocks noGrp="1"/>
          </p:cNvSpPr>
          <p:nvPr>
            <p:ph type="title"/>
          </p:nvPr>
        </p:nvSpPr>
        <p:spPr>
          <a:xfrm>
            <a:off x="629841" y="365126"/>
            <a:ext cx="7886700" cy="1325563"/>
          </a:xfrm>
        </p:spPr>
        <p:txBody>
          <a:bodyPr/>
          <a:p>
            <a:r>
              <a:rPr lang="en-US"/>
              <a:t>Click to edit Master title style</a:t>
            </a:r>
          </a:p>
        </p:txBody>
      </p:sp>
      <p:sp>
        <p:nvSpPr>
          <p:cNvPr id="1048645" name="Text Placeholder 2"/>
          <p:cNvSpPr>
            <a:spLocks noGrp="1"/>
          </p:cNvSpPr>
          <p:nvPr>
            <p:ph type="body" idx="1"/>
          </p:nvPr>
        </p:nvSpPr>
        <p:spPr>
          <a:xfrm>
            <a:off x="629842" y="1681163"/>
            <a:ext cx="3868340" cy="82391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en-US"/>
              <a:t>Edit Master text styles</a:t>
            </a:r>
          </a:p>
        </p:txBody>
      </p:sp>
      <p:sp>
        <p:nvSpPr>
          <p:cNvPr id="1048646" name="Content Placeholder 3"/>
          <p:cNvSpPr>
            <a:spLocks noGrp="1"/>
          </p:cNvSpPr>
          <p:nvPr>
            <p:ph sz="half" idx="2"/>
          </p:nvPr>
        </p:nvSpPr>
        <p:spPr>
          <a:xfrm>
            <a:off x="629842" y="2505075"/>
            <a:ext cx="3868340"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7" name="Text Placeholder 4"/>
          <p:cNvSpPr>
            <a:spLocks noGrp="1"/>
          </p:cNvSpPr>
          <p:nvPr>
            <p:ph type="body" sz="quarter" idx="3"/>
          </p:nvPr>
        </p:nvSpPr>
        <p:spPr>
          <a:xfrm>
            <a:off x="4629150" y="1681163"/>
            <a:ext cx="3887391" cy="823912"/>
          </a:xfrm>
        </p:spPr>
        <p:txBody>
          <a:bodyPr anchor="b"/>
          <a:lstStyle>
            <a:lvl1pPr indent="0" marL="0">
              <a:buNone/>
              <a:defRPr b="1" sz="1800"/>
            </a:lvl1pPr>
            <a:lvl2pPr indent="0" marL="342900">
              <a:buNone/>
              <a:defRPr b="1" sz="1500"/>
            </a:lvl2pPr>
            <a:lvl3pPr indent="0" marL="685800">
              <a:buNone/>
              <a:defRPr b="1" sz="1350"/>
            </a:lvl3pPr>
            <a:lvl4pPr indent="0" marL="1028700">
              <a:buNone/>
              <a:defRPr b="1" sz="1200"/>
            </a:lvl4pPr>
            <a:lvl5pPr indent="0" marL="1371600">
              <a:buNone/>
              <a:defRPr b="1" sz="1200"/>
            </a:lvl5pPr>
            <a:lvl6pPr indent="0" marL="1714500">
              <a:buNone/>
              <a:defRPr b="1" sz="1200"/>
            </a:lvl6pPr>
            <a:lvl7pPr indent="0" marL="2057400">
              <a:buNone/>
              <a:defRPr b="1" sz="1200"/>
            </a:lvl7pPr>
            <a:lvl8pPr indent="0" marL="2400300">
              <a:buNone/>
              <a:defRPr b="1" sz="1200"/>
            </a:lvl8pPr>
            <a:lvl9pPr indent="0" marL="2743200">
              <a:buNone/>
              <a:defRPr b="1" sz="1200"/>
            </a:lvl9pPr>
          </a:lstStyle>
          <a:p>
            <a:pPr lvl="0"/>
            <a:r>
              <a:rPr lang="en-US"/>
              <a:t>Edit Master text styles</a:t>
            </a:r>
          </a:p>
        </p:txBody>
      </p:sp>
      <p:sp>
        <p:nvSpPr>
          <p:cNvPr id="1048648" name="Content Placeholder 5"/>
          <p:cNvSpPr>
            <a:spLocks noGrp="1"/>
          </p:cNvSpPr>
          <p:nvPr>
            <p:ph sz="quarter" idx="4"/>
          </p:nvPr>
        </p:nvSpPr>
        <p:spPr>
          <a:xfrm>
            <a:off x="4629150" y="2505075"/>
            <a:ext cx="3887391" cy="3684588"/>
          </a:xfrm>
        </p:spPr>
        <p:txBody>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9" name="Date Placeholder 6"/>
          <p:cNvSpPr>
            <a:spLocks noGrp="1"/>
          </p:cNvSpPr>
          <p:nvPr>
            <p:ph type="dt" sz="half" idx="10"/>
          </p:nvPr>
        </p:nvSpPr>
        <p:spPr/>
        <p:txBody>
          <a:bodyPr/>
          <a:p>
            <a:fld id="{7978A9BF-56C4-7546-9250-6B3008C82F50}" type="datetimeFigureOut">
              <a:rPr lang="en-US" smtClean="0"/>
              <a:t>12/8/2020</a:t>
            </a:fld>
            <a:endParaRPr lang="en-US"/>
          </a:p>
        </p:txBody>
      </p:sp>
      <p:sp>
        <p:nvSpPr>
          <p:cNvPr id="1048650" name="Footer Placeholder 7"/>
          <p:cNvSpPr>
            <a:spLocks noGrp="1"/>
          </p:cNvSpPr>
          <p:nvPr>
            <p:ph type="ftr" sz="quarter" idx="11"/>
          </p:nvPr>
        </p:nvSpPr>
        <p:spPr/>
        <p:txBody>
          <a:bodyPr/>
          <a:p>
            <a:endParaRPr lang="en-US"/>
          </a:p>
        </p:txBody>
      </p:sp>
      <p:sp>
        <p:nvSpPr>
          <p:cNvPr id="1048651" name="Slide Number Placeholder 8"/>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7" name=""/>
        <p:cNvGrpSpPr/>
        <p:nvPr/>
      </p:nvGrpSpPr>
      <p:grpSpPr>
        <a:xfrm>
          <a:off x="0" y="0"/>
          <a:ext cx="0" cy="0"/>
          <a:chOff x="0" y="0"/>
          <a:chExt cx="0" cy="0"/>
        </a:xfrm>
      </p:grpSpPr>
      <p:sp>
        <p:nvSpPr>
          <p:cNvPr id="1048613" name="Title 1"/>
          <p:cNvSpPr>
            <a:spLocks noGrp="1"/>
          </p:cNvSpPr>
          <p:nvPr>
            <p:ph type="title"/>
          </p:nvPr>
        </p:nvSpPr>
        <p:spPr/>
        <p:txBody>
          <a:bodyPr/>
          <a:p>
            <a:r>
              <a:rPr lang="en-US"/>
              <a:t>Click to edit Master title style</a:t>
            </a:r>
          </a:p>
        </p:txBody>
      </p:sp>
      <p:sp>
        <p:nvSpPr>
          <p:cNvPr id="1048614" name="Date Placeholder 2"/>
          <p:cNvSpPr>
            <a:spLocks noGrp="1"/>
          </p:cNvSpPr>
          <p:nvPr>
            <p:ph type="dt" sz="half" idx="10"/>
          </p:nvPr>
        </p:nvSpPr>
        <p:spPr/>
        <p:txBody>
          <a:bodyPr/>
          <a:p>
            <a:fld id="{7978A9BF-56C4-7546-9250-6B3008C82F50}" type="datetimeFigureOut">
              <a:rPr lang="en-US" smtClean="0"/>
              <a:t>12/8/2020</a:t>
            </a:fld>
            <a:endParaRPr lang="en-US"/>
          </a:p>
        </p:txBody>
      </p:sp>
      <p:sp>
        <p:nvSpPr>
          <p:cNvPr id="1048615" name="Footer Placeholder 3"/>
          <p:cNvSpPr>
            <a:spLocks noGrp="1"/>
          </p:cNvSpPr>
          <p:nvPr>
            <p:ph type="ftr" sz="quarter" idx="11"/>
          </p:nvPr>
        </p:nvSpPr>
        <p:spPr/>
        <p:txBody>
          <a:bodyPr/>
          <a:p>
            <a:endParaRPr lang="en-US"/>
          </a:p>
        </p:txBody>
      </p:sp>
      <p:sp>
        <p:nvSpPr>
          <p:cNvPr id="1048616" name="Slide Number Placeholder 4"/>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4" name=""/>
        <p:cNvGrpSpPr/>
        <p:nvPr/>
      </p:nvGrpSpPr>
      <p:grpSpPr>
        <a:xfrm>
          <a:off x="0" y="0"/>
          <a:ext cx="0" cy="0"/>
          <a:chOff x="0" y="0"/>
          <a:chExt cx="0" cy="0"/>
        </a:xfrm>
      </p:grpSpPr>
      <p:sp>
        <p:nvSpPr>
          <p:cNvPr id="1048652" name="Date Placeholder 1"/>
          <p:cNvSpPr>
            <a:spLocks noGrp="1"/>
          </p:cNvSpPr>
          <p:nvPr>
            <p:ph type="dt" sz="half" idx="10"/>
          </p:nvPr>
        </p:nvSpPr>
        <p:spPr/>
        <p:txBody>
          <a:bodyPr/>
          <a:p>
            <a:fld id="{7978A9BF-56C4-7546-9250-6B3008C82F50}" type="datetimeFigureOut">
              <a:rPr lang="en-US" smtClean="0"/>
              <a:t>12/8/2020</a:t>
            </a:fld>
            <a:endParaRPr lang="en-US"/>
          </a:p>
        </p:txBody>
      </p:sp>
      <p:sp>
        <p:nvSpPr>
          <p:cNvPr id="1048653" name="Footer Placeholder 2"/>
          <p:cNvSpPr>
            <a:spLocks noGrp="1"/>
          </p:cNvSpPr>
          <p:nvPr>
            <p:ph type="ftr" sz="quarter" idx="11"/>
          </p:nvPr>
        </p:nvSpPr>
        <p:spPr/>
        <p:txBody>
          <a:bodyPr/>
          <a:p>
            <a:endParaRPr lang="en-US"/>
          </a:p>
        </p:txBody>
      </p:sp>
      <p:sp>
        <p:nvSpPr>
          <p:cNvPr id="1048654" name="Slide Number Placeholder 3"/>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5" name=""/>
        <p:cNvGrpSpPr/>
        <p:nvPr/>
      </p:nvGrpSpPr>
      <p:grpSpPr>
        <a:xfrm>
          <a:off x="0" y="0"/>
          <a:ext cx="0" cy="0"/>
          <a:chOff x="0" y="0"/>
          <a:chExt cx="0" cy="0"/>
        </a:xfrm>
      </p:grpSpPr>
      <p:sp>
        <p:nvSpPr>
          <p:cNvPr id="1048655"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56"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7" name="Text Placeholder 3"/>
          <p:cNvSpPr>
            <a:spLocks noGrp="1"/>
          </p:cNvSpPr>
          <p:nvPr>
            <p:ph type="body" sz="half" idx="2"/>
          </p:nvPr>
        </p:nvSpPr>
        <p:spPr>
          <a:xfrm>
            <a:off x="629841" y="2057400"/>
            <a:ext cx="2949178" cy="3811588"/>
          </a:xfrm>
        </p:spPr>
        <p:txBody>
          <a:bodyPr/>
          <a:lstStyle>
            <a:lvl1pPr indent="0" marL="0">
              <a:buNone/>
              <a:defRPr sz="12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a:t>Edit Master text styles</a:t>
            </a:r>
          </a:p>
        </p:txBody>
      </p:sp>
      <p:sp>
        <p:nvSpPr>
          <p:cNvPr id="1048658" name="Date Placeholder 4"/>
          <p:cNvSpPr>
            <a:spLocks noGrp="1"/>
          </p:cNvSpPr>
          <p:nvPr>
            <p:ph type="dt" sz="half" idx="10"/>
          </p:nvPr>
        </p:nvSpPr>
        <p:spPr/>
        <p:txBody>
          <a:bodyPr/>
          <a:p>
            <a:fld id="{7978A9BF-56C4-7546-9250-6B3008C82F50}" type="datetimeFigureOut">
              <a:rPr lang="en-US" smtClean="0"/>
              <a:t>12/8/2020</a:t>
            </a:fld>
            <a:endParaRPr lang="en-US"/>
          </a:p>
        </p:txBody>
      </p:sp>
      <p:sp>
        <p:nvSpPr>
          <p:cNvPr id="1048659" name="Footer Placeholder 5"/>
          <p:cNvSpPr>
            <a:spLocks noGrp="1"/>
          </p:cNvSpPr>
          <p:nvPr>
            <p:ph type="ftr" sz="quarter" idx="11"/>
          </p:nvPr>
        </p:nvSpPr>
        <p:spPr/>
        <p:txBody>
          <a:bodyPr/>
          <a:p>
            <a:endParaRPr lang="en-US"/>
          </a:p>
        </p:txBody>
      </p:sp>
      <p:sp>
        <p:nvSpPr>
          <p:cNvPr id="1048660" name="Slide Number Placeholder 6"/>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9" name=""/>
        <p:cNvGrpSpPr/>
        <p:nvPr/>
      </p:nvGrpSpPr>
      <p:grpSpPr>
        <a:xfrm>
          <a:off x="0" y="0"/>
          <a:ext cx="0" cy="0"/>
          <a:chOff x="0" y="0"/>
          <a:chExt cx="0" cy="0"/>
        </a:xfrm>
      </p:grpSpPr>
      <p:sp>
        <p:nvSpPr>
          <p:cNvPr id="104862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1048623" name="Picture Placeholder 2"/>
          <p:cNvSpPr>
            <a:spLocks noGrp="1"/>
          </p:cNvSpPr>
          <p:nvPr>
            <p:ph type="pic" idx="1"/>
          </p:nvPr>
        </p:nvSpPr>
        <p:spPr>
          <a:xfrm>
            <a:off x="3887391" y="987426"/>
            <a:ext cx="4629150" cy="4873625"/>
          </a:xfrm>
        </p:spPr>
        <p:txBody>
          <a:bodyPr/>
          <a:lstStyle>
            <a:lvl1pPr indent="0" marL="0">
              <a:buNone/>
              <a:defRPr sz="2400"/>
            </a:lvl1pPr>
            <a:lvl2pPr indent="0" marL="342900">
              <a:buNone/>
              <a:defRPr sz="2100"/>
            </a:lvl2pPr>
            <a:lvl3pPr indent="0" marL="685800">
              <a:buNone/>
              <a:defRPr sz="1800"/>
            </a:lvl3pPr>
            <a:lvl4pPr indent="0" marL="1028700">
              <a:buNone/>
              <a:defRPr sz="1500"/>
            </a:lvl4pPr>
            <a:lvl5pPr indent="0" marL="1371600">
              <a:buNone/>
              <a:defRPr sz="1500"/>
            </a:lvl5pPr>
            <a:lvl6pPr indent="0" marL="1714500">
              <a:buNone/>
              <a:defRPr sz="1500"/>
            </a:lvl6pPr>
            <a:lvl7pPr indent="0" marL="2057400">
              <a:buNone/>
              <a:defRPr sz="1500"/>
            </a:lvl7pPr>
            <a:lvl8pPr indent="0" marL="2400300">
              <a:buNone/>
              <a:defRPr sz="1500"/>
            </a:lvl8pPr>
            <a:lvl9pPr indent="0" marL="2743200">
              <a:buNone/>
              <a:defRPr sz="1500"/>
            </a:lvl9pPr>
          </a:lstStyle>
          <a:p>
            <a:endParaRPr lang="en-US"/>
          </a:p>
        </p:txBody>
      </p:sp>
      <p:sp>
        <p:nvSpPr>
          <p:cNvPr id="1048624" name="Text Placeholder 3"/>
          <p:cNvSpPr>
            <a:spLocks noGrp="1"/>
          </p:cNvSpPr>
          <p:nvPr>
            <p:ph type="body" sz="half" idx="2"/>
          </p:nvPr>
        </p:nvSpPr>
        <p:spPr>
          <a:xfrm>
            <a:off x="629841" y="2057400"/>
            <a:ext cx="2949178" cy="3811588"/>
          </a:xfrm>
        </p:spPr>
        <p:txBody>
          <a:bodyPr/>
          <a:lstStyle>
            <a:lvl1pPr indent="0" marL="0">
              <a:buNone/>
              <a:defRPr sz="1200"/>
            </a:lvl1pPr>
            <a:lvl2pPr indent="0" marL="342900">
              <a:buNone/>
              <a:defRPr sz="1050"/>
            </a:lvl2pPr>
            <a:lvl3pPr indent="0" marL="685800">
              <a:buNone/>
              <a:defRPr sz="900"/>
            </a:lvl3pPr>
            <a:lvl4pPr indent="0" marL="1028700">
              <a:buNone/>
              <a:defRPr sz="750"/>
            </a:lvl4pPr>
            <a:lvl5pPr indent="0" marL="1371600">
              <a:buNone/>
              <a:defRPr sz="750"/>
            </a:lvl5pPr>
            <a:lvl6pPr indent="0" marL="1714500">
              <a:buNone/>
              <a:defRPr sz="750"/>
            </a:lvl6pPr>
            <a:lvl7pPr indent="0" marL="2057400">
              <a:buNone/>
              <a:defRPr sz="750"/>
            </a:lvl7pPr>
            <a:lvl8pPr indent="0" marL="2400300">
              <a:buNone/>
              <a:defRPr sz="750"/>
            </a:lvl8pPr>
            <a:lvl9pPr indent="0" marL="2743200">
              <a:buNone/>
              <a:defRPr sz="750"/>
            </a:lvl9pPr>
          </a:lstStyle>
          <a:p>
            <a:pPr lvl="0"/>
            <a:r>
              <a:rPr lang="en-US"/>
              <a:t>Edit Master text styles</a:t>
            </a:r>
          </a:p>
        </p:txBody>
      </p:sp>
      <p:sp>
        <p:nvSpPr>
          <p:cNvPr id="1048625" name="Date Placeholder 4"/>
          <p:cNvSpPr>
            <a:spLocks noGrp="1"/>
          </p:cNvSpPr>
          <p:nvPr>
            <p:ph type="dt" sz="half" idx="10"/>
          </p:nvPr>
        </p:nvSpPr>
        <p:spPr/>
        <p:txBody>
          <a:bodyPr/>
          <a:p>
            <a:fld id="{7978A9BF-56C4-7546-9250-6B3008C82F50}" type="datetimeFigureOut">
              <a:rPr lang="en-US" smtClean="0"/>
              <a:t>12/8/2020</a:t>
            </a:fld>
            <a:endParaRPr lang="en-US"/>
          </a:p>
        </p:txBody>
      </p:sp>
      <p:sp>
        <p:nvSpPr>
          <p:cNvPr id="1048626" name="Footer Placeholder 5"/>
          <p:cNvSpPr>
            <a:spLocks noGrp="1"/>
          </p:cNvSpPr>
          <p:nvPr>
            <p:ph type="ftr" sz="quarter" idx="11"/>
          </p:nvPr>
        </p:nvSpPr>
        <p:spPr/>
        <p:txBody>
          <a:bodyPr/>
          <a:p>
            <a:endParaRPr lang="en-US"/>
          </a:p>
        </p:txBody>
      </p:sp>
      <p:sp>
        <p:nvSpPr>
          <p:cNvPr id="1048627" name="Slide Number Placeholder 6"/>
          <p:cNvSpPr>
            <a:spLocks noGrp="1"/>
          </p:cNvSpPr>
          <p:nvPr>
            <p:ph type="sldNum" sz="quarter" idx="12"/>
          </p:nvPr>
        </p:nvSpPr>
        <p:spPr/>
        <p:txBody>
          <a:bodyPr/>
          <a:p>
            <a:fld id="{702C6D11-9323-8046-9C10-1EFBD735B7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900">
                <a:solidFill>
                  <a:schemeClr val="tx1">
                    <a:tint val="75000"/>
                  </a:schemeClr>
                </a:solidFill>
              </a:defRPr>
            </a:lvl1pPr>
          </a:lstStyle>
          <a:p>
            <a:fld id="{7978A9BF-56C4-7546-9250-6B3008C82F50}" type="datetimeFigureOut">
              <a:rPr lang="en-US" smtClean="0"/>
              <a:t>12/8/2020</a:t>
            </a:fld>
            <a:endParaRPr lang="en-US"/>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900">
                <a:solidFill>
                  <a:schemeClr val="tx1">
                    <a:tint val="75000"/>
                  </a:schemeClr>
                </a:solidFill>
              </a:defRPr>
            </a:lvl1pPr>
          </a:lstStyle>
          <a:p>
            <a:fld id="{702C6D11-9323-8046-9C10-1EFBD735B79E}"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24" name=""/>
        <p:cNvGrpSpPr/>
        <p:nvPr/>
      </p:nvGrpSpPr>
      <p:grpSpPr>
        <a:xfrm>
          <a:off x="0" y="0"/>
          <a:ext cx="0" cy="0"/>
          <a:chOff x="0" y="0"/>
          <a:chExt cx="0" cy="0"/>
        </a:xfrm>
      </p:grpSpPr>
      <p:sp>
        <p:nvSpPr>
          <p:cNvPr id="1048586" name="Title 1"/>
          <p:cNvSpPr>
            <a:spLocks noGrp="1"/>
          </p:cNvSpPr>
          <p:nvPr>
            <p:ph type="ctrTitle"/>
          </p:nvPr>
        </p:nvSpPr>
        <p:spPr>
          <a:xfrm>
            <a:off x="1004454" y="1233905"/>
            <a:ext cx="7135091" cy="1952640"/>
          </a:xfrm>
        </p:spPr>
        <p:txBody>
          <a:bodyPr>
            <a:normAutofit fontScale="90000"/>
          </a:bodyPr>
          <a:p>
            <a:r>
              <a:rPr dirty="0" sz="6000" lang="en-US">
                <a:solidFill>
                  <a:srgbClr val="002060"/>
                </a:solidFill>
                <a:latin typeface="Algerian" panose="020F0502020204030204" pitchFamily="34" charset="0"/>
              </a:rPr>
              <a:t>Metastatic  Spinal Lesions</a:t>
            </a:r>
            <a:br>
              <a:rPr b="1" dirty="0" i="1" lang="en-US">
                <a:solidFill>
                  <a:srgbClr val="C00000"/>
                </a:solidFill>
                <a:latin typeface="Algerian" panose="020F0502020204030204" pitchFamily="34" charset="0"/>
              </a:rPr>
            </a:br>
            <a:r>
              <a:rPr b="1" dirty="0" sz="2200" lang="en-US" err="1">
                <a:latin typeface="+mn-lt"/>
              </a:rPr>
              <a:t>Youmans</a:t>
            </a:r>
            <a:r>
              <a:rPr b="1" dirty="0" sz="2200" lang="en-US">
                <a:latin typeface="+mn-lt"/>
              </a:rPr>
              <a:t> Chap. 295</a:t>
            </a:r>
            <a:endParaRPr b="1" dirty="0" sz="2200" lang="en-US">
              <a:solidFill>
                <a:srgbClr val="0070C0"/>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0" name=""/>
        <p:cNvGrpSpPr/>
        <p:nvPr/>
      </p:nvGrpSpPr>
      <p:grpSpPr>
        <a:xfrm>
          <a:off x="0" y="0"/>
          <a:ext cx="0" cy="0"/>
          <a:chOff x="0" y="0"/>
          <a:chExt cx="0" cy="0"/>
        </a:xfrm>
      </p:grpSpPr>
      <p:sp>
        <p:nvSpPr>
          <p:cNvPr id="1048602" name="Title 1"/>
          <p:cNvSpPr>
            <a:spLocks noGrp="1"/>
          </p:cNvSpPr>
          <p:nvPr>
            <p:ph type="title"/>
          </p:nvPr>
        </p:nvSpPr>
        <p:spPr>
          <a:xfrm>
            <a:off x="80818" y="0"/>
            <a:ext cx="7886700" cy="484909"/>
          </a:xfrm>
        </p:spPr>
        <p:txBody>
          <a:bodyPr>
            <a:normAutofit/>
          </a:bodyPr>
          <a:p>
            <a:pPr indent="-342900" marL="342900">
              <a:buFont typeface="Wingdings" pitchFamily="2" charset="2"/>
              <a:buChar char="q"/>
            </a:pPr>
            <a:r>
              <a:rPr b="1" dirty="0" sz="2400" lang="en-US" u="sng">
                <a:solidFill>
                  <a:srgbClr val="C00000"/>
                </a:solidFill>
                <a:latin typeface="+mn-lt"/>
              </a:rPr>
              <a:t>MANAGEMENT</a:t>
            </a:r>
          </a:p>
        </p:txBody>
      </p:sp>
      <p:sp>
        <p:nvSpPr>
          <p:cNvPr id="1048603" name="Content Placeholder 2"/>
          <p:cNvSpPr>
            <a:spLocks noGrp="1"/>
          </p:cNvSpPr>
          <p:nvPr>
            <p:ph idx="1"/>
          </p:nvPr>
        </p:nvSpPr>
        <p:spPr>
          <a:xfrm>
            <a:off x="80818" y="484908"/>
            <a:ext cx="8982364" cy="6280727"/>
          </a:xfrm>
        </p:spPr>
        <p:txBody>
          <a:bodyPr>
            <a:normAutofit/>
          </a:bodyPr>
          <a:p>
            <a:pPr>
              <a:buFont typeface="Wingdings" pitchFamily="2" charset="2"/>
              <a:buChar char="v"/>
            </a:pPr>
            <a:r>
              <a:rPr b="1" dirty="0" sz="2000" lang="en-US"/>
              <a:t>The  goals  of  treatment  are  to  </a:t>
            </a:r>
          </a:p>
          <a:p>
            <a:pPr indent="-457200" lvl="1" marL="914400">
              <a:buFont typeface="+mj-lt"/>
              <a:buAutoNum type="arabicPeriod"/>
            </a:pPr>
            <a:r>
              <a:rPr dirty="0" sz="2000" lang="en-US"/>
              <a:t>Maximize  quality  of  life  through relieving  pain  and  preserving  or  improving  neurological  functions  and  performance  status.</a:t>
            </a:r>
          </a:p>
          <a:p>
            <a:pPr indent="-457200" lvl="1" marL="914400">
              <a:buFont typeface="+mj-lt"/>
              <a:buAutoNum type="arabicPeriod"/>
            </a:pPr>
            <a:r>
              <a:rPr dirty="0" sz="2000" lang="en-US"/>
              <a:t>Stabilize  the  spine.</a:t>
            </a:r>
          </a:p>
          <a:p>
            <a:pPr indent="-457200" lvl="1" marL="914400">
              <a:buFont typeface="+mj-lt"/>
              <a:buAutoNum type="arabicPeriod"/>
            </a:pPr>
            <a:r>
              <a:rPr dirty="0" sz="2000" lang="en-US"/>
              <a:t>Achieve local  tumor  control,  and,  sometimes,  to  prolong  survival.</a:t>
            </a:r>
          </a:p>
          <a:p>
            <a:r>
              <a:rPr dirty="0" sz="2000" lang="en-US"/>
              <a:t>Asymptomatic  spinal  metastatic  lesions are typically  followed  conservatively  with  serial  imaging,  with  treatment  typically  being  offered  if  symptoms  develop, </a:t>
            </a:r>
            <a:r>
              <a:rPr b="1" dirty="0" sz="2000" lang="en-US"/>
              <a:t>treatment  (radiotherapy  or  surgery)  of  asymptomatic  growing  spinal metastasis  is  not  currently  recommended</a:t>
            </a:r>
            <a:r>
              <a:rPr dirty="0" sz="2000" lang="en-US"/>
              <a:t>.</a:t>
            </a:r>
          </a:p>
          <a:p>
            <a:endParaRPr dirty="0" sz="2000" lang="en-US"/>
          </a:p>
          <a:p>
            <a:pPr>
              <a:buFont typeface="Wingdings" pitchFamily="2" charset="2"/>
              <a:buChar char="v"/>
            </a:pPr>
            <a:r>
              <a:rPr b="1" dirty="0" sz="2000" lang="en-US">
                <a:solidFill>
                  <a:srgbClr val="7030A0"/>
                </a:solidFill>
              </a:rPr>
              <a:t>Chemotherapy  is  generally  indicated  in  </a:t>
            </a:r>
          </a:p>
          <a:p>
            <a:pPr indent="-457200" lvl="1" marL="914400">
              <a:buFont typeface="+mj-lt"/>
              <a:buAutoNum type="arabicParenR"/>
            </a:pPr>
            <a:r>
              <a:rPr dirty="0" sz="2000" lang="en-US"/>
              <a:t>Cases  of  hormone-refractory  carcinomas.</a:t>
            </a:r>
          </a:p>
          <a:p>
            <a:pPr indent="-457200" lvl="1" marL="914400">
              <a:buFont typeface="+mj-lt"/>
              <a:buAutoNum type="arabicParenR"/>
            </a:pPr>
            <a:r>
              <a:rPr dirty="0" sz="2000" lang="en-US" err="1"/>
              <a:t>Hypercalcemia</a:t>
            </a:r>
            <a:r>
              <a:rPr dirty="0" sz="2000" lang="en-US"/>
              <a:t>.</a:t>
            </a:r>
          </a:p>
          <a:p>
            <a:pPr indent="-457200" lvl="1" marL="914400">
              <a:buFont typeface="+mj-lt"/>
              <a:buAutoNum type="arabicParenR"/>
            </a:pPr>
            <a:r>
              <a:rPr dirty="0" sz="2000" lang="en-US"/>
              <a:t>Spinal  cord  infiltration, metastasis  dissemination.</a:t>
            </a:r>
          </a:p>
          <a:p>
            <a:pPr indent="-457200" lvl="1" marL="914400">
              <a:buFont typeface="+mj-lt"/>
              <a:buAutoNum type="arabicParenR"/>
            </a:pPr>
            <a:r>
              <a:rPr dirty="0" sz="2000" lang="en-US"/>
              <a:t>Neurological  impairment  in  </a:t>
            </a:r>
            <a:r>
              <a:rPr dirty="0" sz="2000" lang="en-US" err="1"/>
              <a:t>chemosensitive</a:t>
            </a:r>
            <a:r>
              <a:rPr dirty="0" sz="2000" lang="en-US"/>
              <a:t>  malignancies,  such  as  </a:t>
            </a:r>
            <a:r>
              <a:rPr b="1" dirty="0" sz="2000" lang="en-US">
                <a:solidFill>
                  <a:srgbClr val="0070C0"/>
                </a:solidFill>
              </a:rPr>
              <a:t>lymphoma,  germ  cell  tumors,  and  breast  cancer, lung Ca </a:t>
            </a:r>
            <a:r>
              <a:rPr b="1" dirty="0" sz="2000" lang="en-US">
                <a:solidFill>
                  <a:srgbClr val="002060"/>
                </a:solidFill>
              </a:rPr>
              <a:t>as they associated with </a:t>
            </a:r>
            <a:r>
              <a:rPr b="1" dirty="0" sz="2000" lang="en-US" err="1">
                <a:solidFill>
                  <a:srgbClr val="002060"/>
                </a:solidFill>
              </a:rPr>
              <a:t>hypercalcemia</a:t>
            </a:r>
            <a:r>
              <a:rPr b="1" dirty="0" sz="2000" lang="en-US">
                <a:solidFill>
                  <a:srgbClr val="0070C0"/>
                </a:solidFill>
              </a:rPr>
              <a:t>.</a:t>
            </a:r>
            <a:endParaRPr dirty="0" sz="20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1" name=""/>
        <p:cNvGrpSpPr/>
        <p:nvPr/>
      </p:nvGrpSpPr>
      <p:grpSpPr>
        <a:xfrm>
          <a:off x="0" y="0"/>
          <a:ext cx="0" cy="0"/>
          <a:chOff x="0" y="0"/>
          <a:chExt cx="0" cy="0"/>
        </a:xfrm>
      </p:grpSpPr>
      <p:sp>
        <p:nvSpPr>
          <p:cNvPr id="1048604" name="Title 1"/>
          <p:cNvSpPr>
            <a:spLocks noGrp="1"/>
          </p:cNvSpPr>
          <p:nvPr>
            <p:ph type="title"/>
          </p:nvPr>
        </p:nvSpPr>
        <p:spPr>
          <a:xfrm>
            <a:off x="80818" y="0"/>
            <a:ext cx="7886700" cy="461818"/>
          </a:xfrm>
        </p:spPr>
        <p:txBody>
          <a:bodyPr>
            <a:normAutofit/>
          </a:bodyPr>
          <a:p>
            <a:pPr indent="-342900" marL="342900">
              <a:buFont typeface="Wingdings" pitchFamily="2" charset="2"/>
              <a:buChar char="q"/>
            </a:pPr>
            <a:r>
              <a:rPr b="1" dirty="0" sz="2400" lang="en-US" u="sng">
                <a:solidFill>
                  <a:srgbClr val="C00000"/>
                </a:solidFill>
                <a:latin typeface="+mn-lt"/>
              </a:rPr>
              <a:t>Treatment of PAINFUL  SPINAL  METASTASIS</a:t>
            </a:r>
          </a:p>
        </p:txBody>
      </p:sp>
      <p:sp>
        <p:nvSpPr>
          <p:cNvPr id="1048605" name="Content Placeholder 2"/>
          <p:cNvSpPr>
            <a:spLocks noGrp="1"/>
          </p:cNvSpPr>
          <p:nvPr>
            <p:ph idx="1"/>
          </p:nvPr>
        </p:nvSpPr>
        <p:spPr>
          <a:xfrm>
            <a:off x="80818" y="461818"/>
            <a:ext cx="8982364" cy="6303818"/>
          </a:xfrm>
        </p:spPr>
        <p:txBody>
          <a:bodyPr>
            <a:noAutofit/>
          </a:bodyPr>
          <a:p>
            <a:pPr>
              <a:buFont typeface="Wingdings" pitchFamily="2" charset="2"/>
              <a:buChar char="v"/>
            </a:pPr>
            <a:r>
              <a:rPr b="1" dirty="0" sz="2000" lang="en-US" u="sng"/>
              <a:t>Nonsurgical  Treatment</a:t>
            </a:r>
          </a:p>
          <a:p>
            <a:r>
              <a:rPr dirty="0" sz="2000" lang="en-US"/>
              <a:t>Non-opioids,  opioids,  and  adjuvant  analgesics  are  usually  used  for  the  pharmacologic  treatment  of painful spinal  metastasis.</a:t>
            </a:r>
          </a:p>
          <a:p>
            <a:r>
              <a:rPr dirty="0" sz="2000" lang="en-US"/>
              <a:t>Steroids  and  </a:t>
            </a:r>
            <a:r>
              <a:rPr dirty="0" sz="2000" lang="en-US" err="1"/>
              <a:t>bisphosphonates</a:t>
            </a:r>
            <a:r>
              <a:rPr b="1" dirty="0" sz="2000" lang="en-US">
                <a:solidFill>
                  <a:srgbClr val="C00000"/>
                </a:solidFill>
              </a:rPr>
              <a:t>*</a:t>
            </a:r>
            <a:r>
              <a:rPr dirty="0" sz="2000" lang="en-US"/>
              <a:t>  are  the  main  adjuvants  in  treatment of  painful  bone  metastasis.</a:t>
            </a:r>
          </a:p>
          <a:p>
            <a:r>
              <a:rPr dirty="0" sz="2000" lang="en-US"/>
              <a:t>Tumor-related  pain usually  responds  to  anti-inflammatory,  corticosteroid,  and  opioid medications.</a:t>
            </a:r>
          </a:p>
          <a:p>
            <a:r>
              <a:rPr dirty="0" sz="2000" lang="en-US"/>
              <a:t>Mechanical  pain  improves  with  spinal  stabilization,  either  external  (bracing)  or  internal  (surgical  fixation).</a:t>
            </a:r>
          </a:p>
          <a:p>
            <a:endParaRPr dirty="0" sz="2000" lang="en-US"/>
          </a:p>
          <a:p>
            <a:r>
              <a:rPr b="1" dirty="0" sz="2000" lang="en-US">
                <a:solidFill>
                  <a:srgbClr val="C00000"/>
                </a:solidFill>
              </a:rPr>
              <a:t>*</a:t>
            </a:r>
            <a:r>
              <a:rPr dirty="0" sz="2000" lang="en-US" err="1"/>
              <a:t>Alendronic</a:t>
            </a:r>
            <a:r>
              <a:rPr dirty="0" sz="2000" lang="en-US"/>
              <a:t> acid and calcitonin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2" name=""/>
        <p:cNvGrpSpPr/>
        <p:nvPr/>
      </p:nvGrpSpPr>
      <p:grpSpPr>
        <a:xfrm>
          <a:off x="0" y="0"/>
          <a:ext cx="0" cy="0"/>
          <a:chOff x="0" y="0"/>
          <a:chExt cx="0" cy="0"/>
        </a:xfrm>
      </p:grpSpPr>
      <p:sp>
        <p:nvSpPr>
          <p:cNvPr id="1048606" name="Content Placeholder 2"/>
          <p:cNvSpPr>
            <a:spLocks noGrp="1"/>
          </p:cNvSpPr>
          <p:nvPr>
            <p:ph idx="1"/>
          </p:nvPr>
        </p:nvSpPr>
        <p:spPr>
          <a:xfrm>
            <a:off x="86014" y="93807"/>
            <a:ext cx="8965622" cy="6660284"/>
          </a:xfrm>
        </p:spPr>
        <p:txBody>
          <a:bodyPr>
            <a:normAutofit/>
          </a:bodyPr>
          <a:p>
            <a:pPr>
              <a:buFont typeface="Wingdings" pitchFamily="2" charset="2"/>
              <a:buChar char="v"/>
            </a:pPr>
            <a:r>
              <a:rPr b="1" dirty="0" sz="2000" lang="en-US" u="sng"/>
              <a:t>Radiotherapy</a:t>
            </a:r>
          </a:p>
          <a:p>
            <a:r>
              <a:rPr dirty="0" sz="2000" lang="en-US"/>
              <a:t>Is  the  standard  treatment  for uncomplicated (</a:t>
            </a:r>
            <a:r>
              <a:rPr dirty="0" sz="2000" lang="en-US" u="sng">
                <a:solidFill>
                  <a:srgbClr val="7030A0"/>
                </a:solidFill>
              </a:rPr>
              <a:t>that  is,  not  associated  with metastatic epidural spinal cord compression or  pathologic  fracture</a:t>
            </a:r>
            <a:r>
              <a:rPr dirty="0" sz="2000" lang="en-US"/>
              <a:t>) painful  skeletal  metastases.</a:t>
            </a:r>
          </a:p>
          <a:p>
            <a:endParaRPr dirty="0" sz="2000" lang="en-US"/>
          </a:p>
          <a:p>
            <a:r>
              <a:rPr b="1" dirty="0" sz="2000" lang="en-US">
                <a:solidFill>
                  <a:srgbClr val="0070C0"/>
                </a:solidFill>
              </a:rPr>
              <a:t>The  effectiveness  of  any radiotherapeutic  treatment  is  determined  principally  by  the  sensitivity  of  spinal  metastatic  tumor  cells  to  ionizing  radiation: </a:t>
            </a:r>
          </a:p>
          <a:p>
            <a:pPr lvl="1">
              <a:buFont typeface="Wingdings" pitchFamily="2" charset="2"/>
              <a:buChar char="Ø"/>
            </a:pPr>
            <a:r>
              <a:rPr dirty="0" sz="2000" lang="en-US"/>
              <a:t>Hematological  malignancies  (lymphoma  and  multiple  myeloma) are highly radiosensitive.</a:t>
            </a:r>
          </a:p>
          <a:p>
            <a:pPr lvl="1">
              <a:buFont typeface="Wingdings" pitchFamily="2" charset="2"/>
              <a:buChar char="Ø"/>
            </a:pPr>
            <a:r>
              <a:rPr dirty="0" sz="2000" lang="en-US"/>
              <a:t>Most  solid  tumors  (breast,  prostate,  lung)  are  and  moderately  radiosensitive. </a:t>
            </a:r>
          </a:p>
          <a:p>
            <a:pPr lvl="1">
              <a:buFont typeface="Wingdings" pitchFamily="2" charset="2"/>
              <a:buChar char="Ø"/>
            </a:pPr>
            <a:r>
              <a:rPr dirty="0" sz="2000" lang="en-US"/>
              <a:t>Renal  cell  carcinoma,  melanoma,  and  osteosarcoma  are  </a:t>
            </a:r>
            <a:r>
              <a:rPr dirty="0" sz="2000" lang="en-US" err="1"/>
              <a:t>radioresistant</a:t>
            </a:r>
            <a:r>
              <a:rPr dirty="0" sz="2000" lang="en-US"/>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3" name=""/>
        <p:cNvGrpSpPr/>
        <p:nvPr/>
      </p:nvGrpSpPr>
      <p:grpSpPr>
        <a:xfrm>
          <a:off x="0" y="0"/>
          <a:ext cx="0" cy="0"/>
          <a:chOff x="0" y="0"/>
          <a:chExt cx="0" cy="0"/>
        </a:xfrm>
      </p:grpSpPr>
      <p:sp>
        <p:nvSpPr>
          <p:cNvPr id="1048607" name="Content Placeholder 2"/>
          <p:cNvSpPr>
            <a:spLocks noGrp="1"/>
          </p:cNvSpPr>
          <p:nvPr>
            <p:ph idx="1"/>
          </p:nvPr>
        </p:nvSpPr>
        <p:spPr>
          <a:xfrm>
            <a:off x="80818" y="90559"/>
            <a:ext cx="8970818" cy="6651986"/>
          </a:xfrm>
        </p:spPr>
        <p:txBody>
          <a:bodyPr>
            <a:noAutofit/>
          </a:bodyPr>
          <a:p>
            <a:pPr>
              <a:buFont typeface="Wingdings" pitchFamily="2" charset="2"/>
              <a:buChar char="v"/>
            </a:pPr>
            <a:r>
              <a:rPr b="1" dirty="0" sz="2000" lang="en-US" u="sng">
                <a:latin typeface="+mn-lt"/>
              </a:rPr>
              <a:t>Surgical  Treatment</a:t>
            </a:r>
          </a:p>
          <a:p>
            <a:r>
              <a:rPr dirty="0" sz="2000" lang="en-US"/>
              <a:t>Minimally  invasive  percutaneous  vertebral  augmentation  procedures  are  gaining  popularity  in  the  treatment  of  painful  bone metastasis  involving vertebral  body.</a:t>
            </a:r>
          </a:p>
          <a:p>
            <a:pPr>
              <a:buFont typeface="Wingdings" pitchFamily="2" charset="2"/>
              <a:buChar char="§"/>
            </a:pPr>
            <a:r>
              <a:rPr b="1" dirty="0" sz="2000" lang="en-US"/>
              <a:t>These procedures are:-</a:t>
            </a:r>
          </a:p>
          <a:p>
            <a:pPr>
              <a:buFont typeface="Wingdings" pitchFamily="2" charset="2"/>
              <a:buChar char="Ø"/>
            </a:pPr>
            <a:r>
              <a:rPr b="1" dirty="0" sz="2000" lang="en-US" err="1">
                <a:solidFill>
                  <a:srgbClr val="0070C0"/>
                </a:solidFill>
              </a:rPr>
              <a:t>Vertebroplasty</a:t>
            </a:r>
            <a:r>
              <a:rPr b="1" dirty="0" sz="2000" lang="en-US">
                <a:solidFill>
                  <a:srgbClr val="0070C0"/>
                </a:solidFill>
              </a:rPr>
              <a:t> and  </a:t>
            </a:r>
            <a:r>
              <a:rPr b="1" dirty="0" sz="2000" lang="en-US" err="1">
                <a:solidFill>
                  <a:srgbClr val="0070C0"/>
                </a:solidFill>
              </a:rPr>
              <a:t>kyphoplasty</a:t>
            </a:r>
            <a:r>
              <a:rPr b="1" dirty="0" sz="2000" lang="en-US">
                <a:solidFill>
                  <a:srgbClr val="0070C0"/>
                </a:solidFill>
              </a:rPr>
              <a:t> and </a:t>
            </a:r>
            <a:r>
              <a:rPr b="1" dirty="0" sz="2000" lang="en-US" err="1">
                <a:solidFill>
                  <a:srgbClr val="0070C0"/>
                </a:solidFill>
              </a:rPr>
              <a:t>skyphoplasty</a:t>
            </a:r>
            <a:endParaRPr b="1" dirty="0" sz="2000" lang="en-US">
              <a:solidFill>
                <a:srgbClr val="0070C0"/>
              </a:solidFill>
            </a:endParaRPr>
          </a:p>
          <a:p>
            <a:pPr lvl="1"/>
            <a:r>
              <a:rPr dirty="0" sz="2000" lang="en-US"/>
              <a:t>Are  safe  and  effective, restore  at  least  some  of  the  vertebral  body  height, an  action  that  can  be  advantageous  when  kyphosis  is  present, with  less  soft  tissue  trauma,  blood loss,  and  anesthetic  use.</a:t>
            </a:r>
          </a:p>
          <a:p>
            <a:pPr lvl="1"/>
            <a:r>
              <a:rPr dirty="0" sz="2000" lang="en-US"/>
              <a:t>The  most  dreaded  complication  is  extravasation  of cement  into  the  epidural  space  or  neural  foramina  and  its  consequent  compression  of  neurological  elements.</a:t>
            </a:r>
          </a:p>
          <a:p>
            <a:pPr lvl="1"/>
            <a:r>
              <a:rPr dirty="0" sz="2000" lang="en-US" err="1"/>
              <a:t>Kyphoplasty</a:t>
            </a:r>
            <a:r>
              <a:rPr dirty="0" sz="2000" lang="en-US"/>
              <a:t>  is  five to  ten  times  more  costly  than  </a:t>
            </a:r>
            <a:r>
              <a:rPr dirty="0" sz="2000" lang="en-US" err="1"/>
              <a:t>vertebroplasty</a:t>
            </a:r>
            <a:r>
              <a:rPr dirty="0" sz="2000" lang="en-US"/>
              <a:t>  and  requires  general anesthesia;  </a:t>
            </a:r>
            <a:r>
              <a:rPr dirty="0" sz="2000" lang="en-US" err="1"/>
              <a:t>vertebroplasty</a:t>
            </a:r>
            <a:r>
              <a:rPr dirty="0" sz="2000" lang="en-US"/>
              <a:t>  can  be  carried  out  under  local  anesthesia.</a:t>
            </a:r>
          </a:p>
          <a:p>
            <a:pPr>
              <a:buFont typeface="Wingdings" pitchFamily="2" charset="2"/>
              <a:buChar char="Ø"/>
            </a:pPr>
            <a:r>
              <a:rPr b="1" dirty="0" sz="2000" lang="en-US">
                <a:solidFill>
                  <a:srgbClr val="0070C0"/>
                </a:solidFill>
              </a:rPr>
              <a:t>Minimally  invasive  </a:t>
            </a:r>
            <a:r>
              <a:rPr b="1" dirty="0" sz="2000" lang="en-US" err="1">
                <a:solidFill>
                  <a:srgbClr val="0070C0"/>
                </a:solidFill>
              </a:rPr>
              <a:t>radiofrequency</a:t>
            </a:r>
            <a:r>
              <a:rPr b="1" dirty="0" sz="2000" lang="en-US">
                <a:solidFill>
                  <a:srgbClr val="0070C0"/>
                </a:solidFill>
              </a:rPr>
              <a:t>  ablation  of  spinal  metastasis </a:t>
            </a:r>
          </a:p>
          <a:p>
            <a:pPr lvl="1"/>
            <a:r>
              <a:rPr dirty="0" sz="2000" lang="en-US"/>
              <a:t>Partially  insulated  electrode  is  fed  through  the cannula,  under  imaging  guidance,  into  the  spinal  lesion;  the  ions emitted  by  the  electrode  are  converted  to  heat,  leading  to  local tissue  damage.</a:t>
            </a:r>
          </a:p>
          <a:p>
            <a:pPr>
              <a:buFont typeface="Wingdings" pitchFamily="2" charset="2"/>
              <a:buChar char="Ø"/>
            </a:pPr>
            <a:r>
              <a:rPr b="1" dirty="0" sz="2000" lang="en-US">
                <a:solidFill>
                  <a:srgbClr val="0070C0"/>
                </a:solidFill>
              </a:rPr>
              <a:t>Intractable  pain  resistant  to  optimal  medical  treatment  is  an indication  for  open  spinal  surgery  in  selected  patients.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4" name=""/>
        <p:cNvGrpSpPr/>
        <p:nvPr/>
      </p:nvGrpSpPr>
      <p:grpSpPr>
        <a:xfrm>
          <a:off x="0" y="0"/>
          <a:ext cx="0" cy="0"/>
          <a:chOff x="0" y="0"/>
          <a:chExt cx="0" cy="0"/>
        </a:xfrm>
      </p:grpSpPr>
      <p:sp>
        <p:nvSpPr>
          <p:cNvPr id="1048608" name="Title 1"/>
          <p:cNvSpPr>
            <a:spLocks noGrp="1"/>
          </p:cNvSpPr>
          <p:nvPr>
            <p:ph type="title"/>
          </p:nvPr>
        </p:nvSpPr>
        <p:spPr>
          <a:xfrm>
            <a:off x="80819" y="0"/>
            <a:ext cx="7886700" cy="450273"/>
          </a:xfrm>
        </p:spPr>
        <p:txBody>
          <a:bodyPr>
            <a:normAutofit fontScale="90000"/>
          </a:bodyPr>
          <a:p>
            <a:pPr indent="-342900" marL="342900">
              <a:buFont typeface="Wingdings" pitchFamily="2" charset="2"/>
              <a:buChar char="q"/>
            </a:pPr>
            <a:r>
              <a:rPr b="1" dirty="0" sz="2400" lang="en-US" u="sng">
                <a:solidFill>
                  <a:srgbClr val="C00000"/>
                </a:solidFill>
                <a:latin typeface="+mn-lt"/>
              </a:rPr>
              <a:t>METASTATIC  EPIDURAL  SPINAL   CORD  COMPRESSION</a:t>
            </a:r>
          </a:p>
        </p:txBody>
      </p:sp>
      <p:sp>
        <p:nvSpPr>
          <p:cNvPr id="1048609" name="Content Placeholder 2"/>
          <p:cNvSpPr>
            <a:spLocks noGrp="1"/>
          </p:cNvSpPr>
          <p:nvPr>
            <p:ph idx="1"/>
          </p:nvPr>
        </p:nvSpPr>
        <p:spPr>
          <a:xfrm>
            <a:off x="80819" y="450273"/>
            <a:ext cx="8982362" cy="6292272"/>
          </a:xfrm>
        </p:spPr>
        <p:txBody>
          <a:bodyPr>
            <a:noAutofit/>
          </a:bodyPr>
          <a:p>
            <a:pPr>
              <a:buFont typeface="Wingdings" pitchFamily="2" charset="2"/>
              <a:buChar char="v"/>
            </a:pPr>
            <a:r>
              <a:rPr b="1" dirty="0" sz="2000" lang="en-US" u="sng"/>
              <a:t>Nonsurgical  Treatment</a:t>
            </a:r>
          </a:p>
          <a:p>
            <a:r>
              <a:rPr dirty="0" sz="2000" lang="en-US"/>
              <a:t>NSAIDs, corticosteroids, </a:t>
            </a:r>
            <a:r>
              <a:rPr dirty="0" sz="2000" lang="en-US" err="1"/>
              <a:t>Bisphosphonates</a:t>
            </a:r>
            <a:r>
              <a:rPr dirty="0" sz="2000" lang="en-US"/>
              <a:t>, and  opioids .</a:t>
            </a:r>
          </a:p>
          <a:p>
            <a:r>
              <a:rPr dirty="0" sz="2000" lang="en-US"/>
              <a:t>bracing  and  mobilization  (positioning)  may  provide  some  pain relief  and  prevent  further  vertebral  collapse,  and  thus  improve quality  of  life  in  some  patients.</a:t>
            </a:r>
          </a:p>
          <a:p>
            <a:r>
              <a:rPr dirty="0" sz="2000" lang="en-US"/>
              <a:t>Steroids  are  initiated  at  presentation  in  patients  with  neurological  deficits,  suspected  or  confirmed,  resulting  from  MESCC and  with  no  medical  contraindications.</a:t>
            </a:r>
          </a:p>
          <a:p>
            <a:r>
              <a:rPr dirty="0" sz="2000" lang="en-US"/>
              <a:t>It  is  crucial  to  withhold steroids  until  adequate  tissue  diagnosis  is  obtained because steroids  have  an  </a:t>
            </a:r>
            <a:r>
              <a:rPr dirty="0" sz="2000" lang="en-US" err="1"/>
              <a:t>oncolytic</a:t>
            </a:r>
            <a:r>
              <a:rPr dirty="0" sz="2000" lang="en-US"/>
              <a:t>  effect  on  some  tumors,  principally  lymphoma  and  thymoma,  which  can  preclude  diagnosis.</a:t>
            </a:r>
          </a:p>
          <a:p>
            <a:r>
              <a:rPr dirty="0" sz="2000" lang="en-US"/>
              <a:t>Patients  with  normal neurological  findings  but  radiologic  evidence  of  MESCC  should not  receive  steroids</a:t>
            </a:r>
          </a:p>
          <a:p>
            <a:endParaRPr dirty="0" sz="2000" lang="en-US"/>
          </a:p>
          <a:p>
            <a:r>
              <a:rPr dirty="0" sz="2000" lang="en-US"/>
              <a:t>If  at  any  time  the  neurological  status  deteriorates,  steroid  dosage should  be  reevaluated  and  increased  if  indicated.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45" name=""/>
        <p:cNvGrpSpPr/>
        <p:nvPr/>
      </p:nvGrpSpPr>
      <p:grpSpPr>
        <a:xfrm>
          <a:off x="0" y="0"/>
          <a:ext cx="0" cy="0"/>
          <a:chOff x="0" y="0"/>
          <a:chExt cx="0" cy="0"/>
        </a:xfrm>
      </p:grpSpPr>
      <p:sp>
        <p:nvSpPr>
          <p:cNvPr id="1048610" name="Content Placeholder 2"/>
          <p:cNvSpPr>
            <a:spLocks noGrp="1"/>
          </p:cNvSpPr>
          <p:nvPr>
            <p:ph idx="1"/>
          </p:nvPr>
        </p:nvSpPr>
        <p:spPr>
          <a:xfrm>
            <a:off x="80818" y="80818"/>
            <a:ext cx="8970818" cy="6673273"/>
          </a:xfrm>
        </p:spPr>
        <p:txBody>
          <a:bodyPr>
            <a:noAutofit/>
          </a:bodyPr>
          <a:p>
            <a:pPr>
              <a:buFont typeface="Wingdings" pitchFamily="2" charset="2"/>
              <a:buChar char="v"/>
            </a:pPr>
            <a:r>
              <a:rPr b="1" dirty="0" sz="2000" lang="en-US" u="sng">
                <a:latin typeface="+mn-lt"/>
              </a:rPr>
              <a:t>Radiotherapy  and  Surgical  Treatment</a:t>
            </a:r>
          </a:p>
          <a:p>
            <a:r>
              <a:rPr dirty="0" sz="2000" lang="en-US"/>
              <a:t>It  is  now  largely  recognized  that  modern  spinal  surgery  provides  better  outcomes  in  selected  patients  with metastatic epidural spinal cord compression  than conventional  external  beam  radiotherapy  alone, and  therefore  </a:t>
            </a:r>
            <a:r>
              <a:rPr b="1" dirty="0" sz="2000" lang="en-US" u="sng">
                <a:solidFill>
                  <a:srgbClr val="0070C0"/>
                </a:solidFill>
              </a:rPr>
              <a:t>surgery  is  typically  the  favored  initial treatment  for  patients  who  are:-</a:t>
            </a:r>
          </a:p>
          <a:p>
            <a:pPr indent="-457200" lvl="1" marL="914400">
              <a:buFont typeface="+mj-lt"/>
              <a:buAutoNum type="arabicPeriod"/>
            </a:pPr>
            <a:r>
              <a:rPr dirty="0" sz="2000" lang="en-US"/>
              <a:t>Fit  to  sustain  the  elected surgical  procedure.</a:t>
            </a:r>
          </a:p>
          <a:p>
            <a:pPr indent="-457200" lvl="1" marL="914400">
              <a:buFont typeface="+mj-lt"/>
              <a:buAutoNum type="arabicPeriod"/>
            </a:pPr>
            <a:r>
              <a:rPr dirty="0" sz="2000" lang="en-US"/>
              <a:t>Have  a  life  expectancy  of  at  least  3 months. </a:t>
            </a:r>
          </a:p>
          <a:p>
            <a:pPr indent="-457200" lvl="1" marL="914400">
              <a:buFont typeface="+mj-lt"/>
              <a:buAutoNum type="arabicPeriod"/>
            </a:pPr>
            <a:r>
              <a:rPr dirty="0" sz="2000" lang="en-US"/>
              <a:t>The  risk  of  surgery  is  outweighed  by  the potential  benefits  of  pain  relief,  spinal  stabilization  for  impending or  overt  spinal  instability,  deformity  correction,  and  preservation or  restoration  of  neurological  functions.</a:t>
            </a:r>
          </a:p>
          <a:p>
            <a:pPr indent="-457200" lvl="1" marL="914400">
              <a:buFont typeface="+mj-lt"/>
              <a:buAutoNum type="arabicPeriod"/>
            </a:pPr>
            <a:endParaRPr dirty="0" sz="2000" lang="en-US"/>
          </a:p>
          <a:p>
            <a:r>
              <a:rPr dirty="0" sz="2000" lang="en-US"/>
              <a:t>RT  is  basically  indicated  as  a  first-line  of treatment  for  patients  with  MESCC  who  do  not  qualify  for primary  surgery, A  single-fraction  regimen  of  8  Gy  is recommended  for  patients  with  poorer  prognosis, whereas multiple-fraction  regimens  are  generally  offered  to  patients  with good  prognosis.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2" name=""/>
        <p:cNvGrpSpPr/>
        <p:nvPr/>
      </p:nvGrpSpPr>
      <p:grpSpPr>
        <a:xfrm>
          <a:off x="0" y="0"/>
          <a:ext cx="0" cy="0"/>
          <a:chOff x="0" y="0"/>
          <a:chExt cx="0" cy="0"/>
        </a:xfrm>
      </p:grpSpPr>
      <p:sp>
        <p:nvSpPr>
          <p:cNvPr id="1048592" name="Content Placeholder 2"/>
          <p:cNvSpPr>
            <a:spLocks noGrp="1"/>
          </p:cNvSpPr>
          <p:nvPr>
            <p:ph idx="1"/>
          </p:nvPr>
        </p:nvSpPr>
        <p:spPr>
          <a:xfrm>
            <a:off x="80818" y="80817"/>
            <a:ext cx="8983808" cy="6673273"/>
          </a:xfrm>
        </p:spPr>
        <p:txBody>
          <a:bodyPr>
            <a:noAutofit/>
          </a:bodyPr>
          <a:p>
            <a:pPr>
              <a:buFont typeface="Wingdings" pitchFamily="2" charset="2"/>
              <a:buChar char="q"/>
            </a:pPr>
            <a:r>
              <a:rPr b="1" dirty="0" sz="2000" lang="en-US" u="sng">
                <a:solidFill>
                  <a:srgbClr val="C00000"/>
                </a:solidFill>
              </a:rPr>
              <a:t>EPIDEMIOLOGY</a:t>
            </a:r>
          </a:p>
          <a:p>
            <a:r>
              <a:rPr dirty="0" sz="2000" lang="en-US"/>
              <a:t>Spinal  column is  the  </a:t>
            </a:r>
            <a:r>
              <a:rPr b="1" dirty="0" sz="2000" lang="en-US" u="sng">
                <a:solidFill>
                  <a:srgbClr val="0070C0"/>
                </a:solidFill>
              </a:rPr>
              <a:t>third  most  frequent location  for  metastasis</a:t>
            </a:r>
            <a:r>
              <a:rPr dirty="0" sz="2000" lang="en-US"/>
              <a:t>  after  the  liver  and  the  lungs.</a:t>
            </a:r>
          </a:p>
          <a:p>
            <a:r>
              <a:rPr dirty="0" sz="2000" lang="en-US"/>
              <a:t>Involves  the  vertebral  bodies  (80%)  more than  the posterior  elements  (20%).</a:t>
            </a:r>
          </a:p>
          <a:p>
            <a:r>
              <a:rPr b="1" dirty="0" sz="2000" lang="en-US">
                <a:solidFill>
                  <a:srgbClr val="002060"/>
                </a:solidFill>
              </a:rPr>
              <a:t>The  initial  metastatic seeding  occurs  at</a:t>
            </a:r>
            <a:r>
              <a:rPr dirty="0" sz="2000" lang="en-US"/>
              <a:t>  </a:t>
            </a:r>
            <a:r>
              <a:rPr b="1" dirty="0" sz="2000" lang="en-US">
                <a:solidFill>
                  <a:srgbClr val="7030A0"/>
                </a:solidFill>
              </a:rPr>
              <a:t>the  junction  between  the  vertebral  body  and the  pedicle</a:t>
            </a:r>
            <a:r>
              <a:rPr dirty="0" sz="2000" lang="en-US"/>
              <a:t>, </a:t>
            </a:r>
            <a:r>
              <a:rPr b="1" dirty="0" sz="2000" lang="en-US" u="sng">
                <a:solidFill>
                  <a:srgbClr val="C00000"/>
                </a:solidFill>
              </a:rPr>
              <a:t>invading</a:t>
            </a:r>
            <a:r>
              <a:rPr dirty="0" sz="2000" lang="en-US"/>
              <a:t>  </a:t>
            </a:r>
          </a:p>
          <a:p>
            <a:pPr lvl="1"/>
            <a:r>
              <a:rPr dirty="0" sz="2000" lang="en-US"/>
              <a:t>The  posterior  half  of  the  vertebral  body  first, </a:t>
            </a:r>
          </a:p>
          <a:p>
            <a:pPr lvl="1"/>
            <a:r>
              <a:rPr dirty="0" sz="2000" lang="en-US"/>
              <a:t>Then  its  anterior  portion,  </a:t>
            </a:r>
          </a:p>
          <a:p>
            <a:pPr lvl="1"/>
            <a:r>
              <a:rPr dirty="0" sz="2000" lang="en-US"/>
              <a:t>Before  extending  to  the  pedicles  and laminae.</a:t>
            </a:r>
          </a:p>
          <a:p>
            <a:pPr>
              <a:buFont typeface="Wingdings" pitchFamily="2" charset="2"/>
              <a:buChar char="v"/>
            </a:pPr>
            <a:r>
              <a:rPr b="1" dirty="0" sz="2000" lang="en-US"/>
              <a:t>Affinity of metastatic tumors to the spinal column:</a:t>
            </a:r>
          </a:p>
          <a:p>
            <a:pPr lvl="1"/>
            <a:r>
              <a:rPr dirty="0" sz="2000" lang="en-US"/>
              <a:t>60%  to  70%  of  metastases  involve the  thoracic,  </a:t>
            </a:r>
          </a:p>
          <a:p>
            <a:pPr lvl="1"/>
            <a:r>
              <a:rPr dirty="0" sz="2000" lang="en-US"/>
              <a:t>20%  to  30%  the  </a:t>
            </a:r>
            <a:r>
              <a:rPr dirty="0" sz="2000" lang="en-US" err="1"/>
              <a:t>lumbosacral</a:t>
            </a:r>
            <a:r>
              <a:rPr dirty="0" sz="2000" lang="en-US"/>
              <a:t>, </a:t>
            </a:r>
          </a:p>
          <a:p>
            <a:pPr lvl="1"/>
            <a:r>
              <a:rPr dirty="0" sz="2000" lang="en-US"/>
              <a:t>10%  the  cervical region.</a:t>
            </a:r>
          </a:p>
          <a:p>
            <a:endParaRPr dirty="0" sz="2000" lang="en-US"/>
          </a:p>
          <a:p>
            <a:pPr>
              <a:buFont typeface="Wingdings" pitchFamily="2" charset="2"/>
              <a:buChar char="Ø"/>
            </a:pPr>
            <a:r>
              <a:rPr b="1" dirty="0" sz="2000" lang="en-US">
                <a:solidFill>
                  <a:srgbClr val="0070C0"/>
                </a:solidFill>
              </a:rPr>
              <a:t>Breast  and  lung  cancers</a:t>
            </a:r>
            <a:r>
              <a:rPr dirty="0" sz="2000" lang="en-US"/>
              <a:t>  usually  metastasize  to  the  thoracic  spine.</a:t>
            </a:r>
          </a:p>
          <a:p>
            <a:pPr>
              <a:buFont typeface="Wingdings" pitchFamily="2" charset="2"/>
              <a:buChar char="Ø"/>
            </a:pPr>
            <a:r>
              <a:rPr b="1" dirty="0" sz="2000" lang="en-US">
                <a:solidFill>
                  <a:srgbClr val="0070C0"/>
                </a:solidFill>
              </a:rPr>
              <a:t>Prostate,  colon,  and  pelvic cancers</a:t>
            </a:r>
            <a:r>
              <a:rPr dirty="0" sz="2000" lang="en-US">
                <a:solidFill>
                  <a:srgbClr val="0070C0"/>
                </a:solidFill>
              </a:rPr>
              <a:t> </a:t>
            </a:r>
            <a:r>
              <a:rPr dirty="0" sz="2000" lang="en-US"/>
              <a:t> tend  to  arise  in  the  </a:t>
            </a:r>
            <a:r>
              <a:rPr dirty="0" sz="2000" lang="en-US" err="1"/>
              <a:t>lumbosacral</a:t>
            </a:r>
            <a:r>
              <a:rPr dirty="0" sz="2000" lang="en-US"/>
              <a:t>  spine.</a:t>
            </a:r>
          </a:p>
          <a:p>
            <a:endParaRPr dirty="0" sz="20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3" name=""/>
        <p:cNvGrpSpPr/>
        <p:nvPr/>
      </p:nvGrpSpPr>
      <p:grpSpPr>
        <a:xfrm>
          <a:off x="0" y="0"/>
          <a:ext cx="0" cy="0"/>
          <a:chOff x="0" y="0"/>
          <a:chExt cx="0" cy="0"/>
        </a:xfrm>
      </p:grpSpPr>
      <p:sp>
        <p:nvSpPr>
          <p:cNvPr id="1048593" name="Content Placeholder 2"/>
          <p:cNvSpPr>
            <a:spLocks noGrp="1"/>
          </p:cNvSpPr>
          <p:nvPr>
            <p:ph idx="1"/>
          </p:nvPr>
        </p:nvSpPr>
        <p:spPr>
          <a:xfrm>
            <a:off x="86014" y="82260"/>
            <a:ext cx="8977168" cy="6683375"/>
          </a:xfrm>
        </p:spPr>
        <p:txBody>
          <a:bodyPr>
            <a:noAutofit/>
          </a:bodyPr>
          <a:p>
            <a:r>
              <a:rPr dirty="0" sz="2000" lang="en-US"/>
              <a:t>At  least  50%  vertebral  body  destruction  is  required  for  a  radiolucent  defect  to  become  apparent  on  plain  spinal  radiographs.</a:t>
            </a:r>
          </a:p>
          <a:p>
            <a:r>
              <a:rPr dirty="0" sz="2000" lang="en-US"/>
              <a:t>Primary  cancers  that  are most  typically  associated  with  spinal  metastasis  are,  in  descending order :</a:t>
            </a:r>
          </a:p>
          <a:p>
            <a:pPr lvl="1">
              <a:buFont typeface="Wingdings" pitchFamily="2" charset="2"/>
              <a:buChar char="ü"/>
            </a:pPr>
            <a:r>
              <a:rPr dirty="0" sz="2000" lang="en-US">
                <a:solidFill>
                  <a:srgbClr val="002060"/>
                </a:solidFill>
              </a:rPr>
              <a:t>Prostate </a:t>
            </a:r>
          </a:p>
          <a:p>
            <a:pPr lvl="2">
              <a:buFont typeface="Wingdings" pitchFamily="2" charset="2"/>
              <a:buChar char="ü"/>
            </a:pPr>
            <a:r>
              <a:rPr dirty="0" lang="en-US">
                <a:solidFill>
                  <a:srgbClr val="002060"/>
                </a:solidFill>
              </a:rPr>
              <a:t>Breast </a:t>
            </a:r>
          </a:p>
          <a:p>
            <a:pPr lvl="3">
              <a:buFont typeface="Wingdings" pitchFamily="2" charset="2"/>
              <a:buChar char="ü"/>
            </a:pPr>
            <a:r>
              <a:rPr dirty="0" sz="2000" lang="en-US">
                <a:solidFill>
                  <a:srgbClr val="002060"/>
                </a:solidFill>
              </a:rPr>
              <a:t>Kidney </a:t>
            </a:r>
          </a:p>
          <a:p>
            <a:pPr lvl="4">
              <a:buFont typeface="Wingdings" pitchFamily="2" charset="2"/>
              <a:buChar char="ü"/>
            </a:pPr>
            <a:r>
              <a:rPr dirty="0" sz="2000" lang="en-US">
                <a:solidFill>
                  <a:srgbClr val="002060"/>
                </a:solidFill>
              </a:rPr>
              <a:t>Lung </a:t>
            </a:r>
          </a:p>
          <a:p>
            <a:pPr lvl="5">
              <a:buFont typeface="Wingdings" pitchFamily="2" charset="2"/>
              <a:buChar char="ü"/>
            </a:pPr>
            <a:r>
              <a:rPr dirty="0" sz="2000" lang="en-US">
                <a:solidFill>
                  <a:srgbClr val="002060"/>
                </a:solidFill>
              </a:rPr>
              <a:t>Thyroid </a:t>
            </a:r>
          </a:p>
          <a:p>
            <a:pPr lvl="5">
              <a:buFont typeface="Wingdings" pitchFamily="2" charset="2"/>
              <a:buChar char="ü"/>
            </a:pPr>
            <a:endParaRPr dirty="0" sz="2000" lang="en-US"/>
          </a:p>
          <a:p>
            <a:pPr>
              <a:buFont typeface="Wingdings" pitchFamily="2" charset="2"/>
              <a:buChar char="Ø"/>
            </a:pPr>
            <a:r>
              <a:rPr b="1" dirty="0" sz="2000" lang="en-US"/>
              <a:t>Breast,  prostate,  and  lung  cancers</a:t>
            </a:r>
            <a:r>
              <a:rPr dirty="0" sz="2000" lang="en-US"/>
              <a:t>  collectively  account  for  about  80%  of metastatic  spinal  disease,  mostly  because  of  the  high  prevalence of  these  tumors  as  well  as  the  relatively  long  clinical  course  of breast  and  prostate  cancers.</a:t>
            </a:r>
          </a:p>
          <a:p>
            <a:pPr>
              <a:buFont typeface="Wingdings" pitchFamily="2" charset="2"/>
              <a:buChar char="Ø"/>
            </a:pPr>
            <a:r>
              <a:rPr b="1" dirty="0" sz="2000" lang="en-US">
                <a:solidFill>
                  <a:srgbClr val="0070C0"/>
                </a:solidFill>
              </a:rPr>
              <a:t>MESCC (Metastatic epidural spinal cord compression)</a:t>
            </a:r>
            <a:r>
              <a:rPr dirty="0" sz="2000" lang="en-US"/>
              <a:t>  is an  epidural  mass  lesion  that  indents  the  dural  sac  surrounding the  spinal  cord  or  </a:t>
            </a:r>
            <a:r>
              <a:rPr dirty="0" sz="2000" lang="en-US" err="1"/>
              <a:t>cauda</a:t>
            </a:r>
            <a:r>
              <a:rPr dirty="0" sz="2000" lang="en-US"/>
              <a:t>  </a:t>
            </a:r>
            <a:r>
              <a:rPr dirty="0" sz="2000" lang="en-US" err="1"/>
              <a:t>equina</a:t>
            </a:r>
            <a:r>
              <a:rPr dirty="0" sz="2000" lang="en-US"/>
              <a:t>,  resulting  in  one  or  more  of  the following  clinical  features:  focal  back  pain,  radicular  pain,  motor weakness,  sensory  disturbance,  and  sphincter  dysfunction  consistent  with  the  level  of  metastatic  compression  identified  on  radiologic  imaging.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4" name=""/>
        <p:cNvGrpSpPr/>
        <p:nvPr/>
      </p:nvGrpSpPr>
      <p:grpSpPr>
        <a:xfrm>
          <a:off x="0" y="0"/>
          <a:ext cx="0" cy="0"/>
          <a:chOff x="0" y="0"/>
          <a:chExt cx="0" cy="0"/>
        </a:xfrm>
      </p:grpSpPr>
      <p:sp>
        <p:nvSpPr>
          <p:cNvPr id="1048594" name="Content Placeholder 2"/>
          <p:cNvSpPr>
            <a:spLocks noGrp="1"/>
          </p:cNvSpPr>
          <p:nvPr>
            <p:ph idx="1"/>
          </p:nvPr>
        </p:nvSpPr>
        <p:spPr>
          <a:xfrm>
            <a:off x="80818" y="95249"/>
            <a:ext cx="8959273" cy="6647295"/>
          </a:xfrm>
        </p:spPr>
        <p:txBody>
          <a:bodyPr>
            <a:noAutofit/>
          </a:bodyPr>
          <a:p>
            <a:pPr>
              <a:buFont typeface="Wingdings" pitchFamily="2" charset="2"/>
              <a:buChar char="v"/>
            </a:pPr>
            <a:r>
              <a:rPr b="1" dirty="0" sz="2000" lang="en-US"/>
              <a:t>Spinal metastases  are  regarded  as  arising  from  one  of  four  compartments: </a:t>
            </a:r>
          </a:p>
          <a:p>
            <a:pPr indent="-457200" lvl="1" marL="914400">
              <a:buFont typeface="+mj-lt"/>
              <a:buAutoNum type="arabicPeriod"/>
            </a:pPr>
            <a:r>
              <a:rPr dirty="0" sz="2000" lang="en-US"/>
              <a:t>Spinal  skeleton  (85%).</a:t>
            </a:r>
          </a:p>
          <a:p>
            <a:pPr indent="-457200" lvl="1" marL="914400">
              <a:buFont typeface="+mj-lt"/>
              <a:buAutoNum type="arabicPeriod"/>
            </a:pPr>
            <a:r>
              <a:rPr dirty="0" sz="2000" lang="en-US" err="1"/>
              <a:t>Paravertebral</a:t>
            </a:r>
            <a:r>
              <a:rPr dirty="0" sz="2000" lang="en-US"/>
              <a:t>  region  (10%-15%).</a:t>
            </a:r>
          </a:p>
          <a:p>
            <a:pPr indent="-457200" lvl="1" marL="914400">
              <a:buFont typeface="+mj-lt"/>
              <a:buAutoNum type="arabicPeriod"/>
            </a:pPr>
            <a:r>
              <a:rPr dirty="0" sz="2000" lang="en-US"/>
              <a:t>Epidural  space  (&lt;5%).</a:t>
            </a:r>
          </a:p>
          <a:p>
            <a:pPr indent="-457200" lvl="1" marL="914400">
              <a:buFont typeface="+mj-lt"/>
              <a:buAutoNum type="arabicPeriod"/>
            </a:pPr>
            <a:r>
              <a:rPr dirty="0" sz="2000" lang="en-US" err="1"/>
              <a:t>Intradural</a:t>
            </a:r>
            <a:r>
              <a:rPr dirty="0" sz="2000" lang="en-US"/>
              <a:t>  (extramedullary  or  </a:t>
            </a:r>
            <a:r>
              <a:rPr dirty="0" sz="2000" lang="en-US" err="1"/>
              <a:t>intramedullary</a:t>
            </a:r>
            <a:r>
              <a:rPr dirty="0" sz="2000" lang="en-US"/>
              <a:t>).</a:t>
            </a:r>
          </a:p>
          <a:p>
            <a:r>
              <a:rPr dirty="0" sz="2000" lang="en-US"/>
              <a:t>They may arise from shedding of tumor cells in the CSF as a consequence of neurosurgical interventions for primary or metastatic cerebral or cerebellar tumors.</a:t>
            </a:r>
          </a:p>
          <a:p>
            <a:r>
              <a:rPr dirty="0" sz="2000" lang="en-US"/>
              <a:t>Most  commonly  (75%),  skeletal  metastasis  arises  from  the  vertebral  body.</a:t>
            </a:r>
          </a:p>
          <a:p>
            <a:r>
              <a:rPr b="1" dirty="0" sz="2000" lang="en-US">
                <a:solidFill>
                  <a:srgbClr val="7030A0"/>
                </a:solidFill>
              </a:rPr>
              <a:t>25%   metastasis leads  to  bone  fracture</a:t>
            </a:r>
            <a:r>
              <a:rPr dirty="0" sz="2000" lang="en-US"/>
              <a:t>,  sometimes  followed  by  vertebral  collapse, which  can  result  in  kyphosis.</a:t>
            </a:r>
          </a:p>
          <a:p>
            <a:r>
              <a:rPr dirty="0" sz="2000" lang="en-US" err="1"/>
              <a:t>Paravertebral</a:t>
            </a:r>
            <a:r>
              <a:rPr dirty="0" sz="2000" lang="en-US"/>
              <a:t>  tumors (</a:t>
            </a:r>
            <a:r>
              <a:rPr b="1" dirty="0" sz="2000" lang="en-US" u="sng">
                <a:solidFill>
                  <a:srgbClr val="C00000"/>
                </a:solidFill>
              </a:rPr>
              <a:t>lymphoma)</a:t>
            </a:r>
            <a:r>
              <a:rPr dirty="0" sz="2000" lang="en-US"/>
              <a:t> may  </a:t>
            </a:r>
            <a:r>
              <a:rPr dirty="0" sz="2000" lang="en-US">
                <a:solidFill>
                  <a:srgbClr val="002060"/>
                </a:solidFill>
              </a:rPr>
              <a:t>gain  access  to  the  epidural  space  through  the  intervertebral  foramen  with  little  or  no bony involvement.</a:t>
            </a:r>
          </a:p>
          <a:p>
            <a:pPr>
              <a:buFont typeface="Wingdings" pitchFamily="2" charset="2"/>
              <a:buChar char="v"/>
            </a:pPr>
            <a:r>
              <a:rPr b="1" dirty="0" sz="2000" lang="en-US"/>
              <a:t>The incidence  of  MESCC  somewhat  depends  on  </a:t>
            </a:r>
          </a:p>
          <a:p>
            <a:pPr indent="-457200" marL="457200">
              <a:buFont typeface="+mj-lt"/>
              <a:buAutoNum type="arabicPeriod"/>
            </a:pPr>
            <a:r>
              <a:rPr b="1" dirty="0" sz="2000" lang="en-US"/>
              <a:t>Age: </a:t>
            </a:r>
            <a:r>
              <a:rPr dirty="0" sz="2000" lang="en-US"/>
              <a:t> 60  to  70  years being most common</a:t>
            </a:r>
          </a:p>
          <a:p>
            <a:pPr indent="-457200" marL="457200">
              <a:buFont typeface="+mj-lt"/>
              <a:buAutoNum type="arabicPeriod"/>
            </a:pPr>
            <a:r>
              <a:rPr b="1" dirty="0" sz="2000" lang="en-US"/>
              <a:t>Site  of  the  primary  tumor:</a:t>
            </a:r>
          </a:p>
          <a:p>
            <a:pPr lvl="1"/>
            <a:r>
              <a:rPr dirty="0" sz="2000" lang="en-US"/>
              <a:t>Prostate, lung, breast.</a:t>
            </a:r>
          </a:p>
          <a:p>
            <a:pPr lvl="1"/>
            <a:r>
              <a:rPr dirty="0" sz="2000" lang="en-US"/>
              <a:t>non-Hodgkin’s  lymphoma, multiple  myeloma, renal  cancer.</a:t>
            </a:r>
          </a:p>
          <a:p>
            <a:pPr indent="0" marL="0">
              <a:buNone/>
            </a:pPr>
            <a:endParaRPr dirty="0" sz="20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5" name=""/>
        <p:cNvGrpSpPr/>
        <p:nvPr/>
      </p:nvGrpSpPr>
      <p:grpSpPr>
        <a:xfrm>
          <a:off x="0" y="0"/>
          <a:ext cx="0" cy="0"/>
          <a:chOff x="0" y="0"/>
          <a:chExt cx="0" cy="0"/>
        </a:xfrm>
      </p:grpSpPr>
      <p:sp>
        <p:nvSpPr>
          <p:cNvPr id="1048595" name="Title 1"/>
          <p:cNvSpPr>
            <a:spLocks noGrp="1"/>
          </p:cNvSpPr>
          <p:nvPr>
            <p:ph type="title"/>
          </p:nvPr>
        </p:nvSpPr>
        <p:spPr>
          <a:xfrm>
            <a:off x="80818" y="0"/>
            <a:ext cx="7886700" cy="415636"/>
          </a:xfrm>
        </p:spPr>
        <p:txBody>
          <a:bodyPr>
            <a:normAutofit/>
          </a:bodyPr>
          <a:p>
            <a:pPr indent="-342900" marL="342900">
              <a:buFont typeface="Wingdings" pitchFamily="2" charset="2"/>
              <a:buChar char="q"/>
            </a:pPr>
            <a:r>
              <a:rPr b="1" dirty="0" sz="2400" lang="en-US" u="sng">
                <a:solidFill>
                  <a:srgbClr val="C00000"/>
                </a:solidFill>
                <a:latin typeface="+mn-lt"/>
              </a:rPr>
              <a:t>CLINICAL  PRESENTATION</a:t>
            </a:r>
          </a:p>
        </p:txBody>
      </p:sp>
      <p:sp>
        <p:nvSpPr>
          <p:cNvPr id="1048596" name="Content Placeholder 2"/>
          <p:cNvSpPr>
            <a:spLocks noGrp="1"/>
          </p:cNvSpPr>
          <p:nvPr>
            <p:ph idx="1"/>
          </p:nvPr>
        </p:nvSpPr>
        <p:spPr>
          <a:xfrm>
            <a:off x="80818" y="415636"/>
            <a:ext cx="8982364" cy="6442364"/>
          </a:xfrm>
        </p:spPr>
        <p:txBody>
          <a:bodyPr>
            <a:normAutofit fontScale="95000" lnSpcReduction="20000"/>
          </a:bodyPr>
          <a:p>
            <a:r>
              <a:rPr b="1" dirty="0" sz="2000" lang="en-US"/>
              <a:t>Signs  of  systemic  disease</a:t>
            </a:r>
            <a:r>
              <a:rPr dirty="0" sz="2000" lang="en-US"/>
              <a:t>  such as  asthenia,  anorexia,  night  sweats,  and  unintentional  weight  loss.</a:t>
            </a:r>
          </a:p>
          <a:p>
            <a:pPr indent="-457200" marL="457200">
              <a:buFont typeface="+mj-lt"/>
              <a:buAutoNum type="arabicParenR"/>
            </a:pPr>
            <a:r>
              <a:rPr b="1" dirty="0" sz="2000" lang="en-US" u="sng">
                <a:solidFill>
                  <a:srgbClr val="0070C0"/>
                </a:solidFill>
              </a:rPr>
              <a:t>Axial  pain  is  the  earliest  and  most  common  symptom</a:t>
            </a:r>
            <a:r>
              <a:rPr dirty="0" sz="2000" lang="en-US"/>
              <a:t>, occurs  in  more  than  90%  of  patients, Back  pain  associated  with  spinal  metastasis  can  be  differentiated into  three  types,  which  can  present  alone  or  in  combination(tumor-related,  mechanical,  and  radicular).</a:t>
            </a:r>
          </a:p>
          <a:p>
            <a:pPr indent="-457200" marL="457200">
              <a:buFont typeface="+mj-lt"/>
              <a:buAutoNum type="arabicParenR"/>
            </a:pPr>
            <a:r>
              <a:rPr b="1" dirty="0" sz="2000" lang="en-US" u="sng">
                <a:solidFill>
                  <a:srgbClr val="0070C0"/>
                </a:solidFill>
              </a:rPr>
              <a:t>Motor  </a:t>
            </a:r>
            <a:r>
              <a:rPr b="1" dirty="0" sz="2000" lang="en-US" err="1" u="sng">
                <a:solidFill>
                  <a:srgbClr val="0070C0"/>
                </a:solidFill>
              </a:rPr>
              <a:t>radiculopathy</a:t>
            </a:r>
            <a:r>
              <a:rPr b="1" dirty="0" sz="2000" lang="en-US" u="sng">
                <a:solidFill>
                  <a:srgbClr val="0070C0"/>
                </a:solidFill>
              </a:rPr>
              <a:t>  is  the  second  most  common</a:t>
            </a:r>
            <a:r>
              <a:rPr dirty="0" sz="2000" lang="en-US"/>
              <a:t>  clinical  complaint  of  spinal  metastasis  at  presentation.</a:t>
            </a:r>
          </a:p>
          <a:p>
            <a:pPr indent="-457200" marL="457200">
              <a:buFont typeface="+mj-lt"/>
              <a:buAutoNum type="arabicParenR"/>
            </a:pPr>
            <a:r>
              <a:rPr b="1" dirty="0" sz="2000" lang="en-US" u="sng">
                <a:solidFill>
                  <a:srgbClr val="0070C0"/>
                </a:solidFill>
              </a:rPr>
              <a:t>Myelopathy</a:t>
            </a:r>
            <a:r>
              <a:rPr dirty="0" sz="2000" lang="en-US"/>
              <a:t>  often  begins  with  </a:t>
            </a:r>
          </a:p>
          <a:p>
            <a:pPr lvl="1">
              <a:buFont typeface="Wingdings" pitchFamily="2" charset="2"/>
              <a:buChar char="ü"/>
            </a:pPr>
            <a:r>
              <a:rPr dirty="0" sz="2000" lang="en-US"/>
              <a:t>Gait  disturbance.</a:t>
            </a:r>
          </a:p>
          <a:p>
            <a:pPr lvl="1">
              <a:buFont typeface="Wingdings" pitchFamily="2" charset="2"/>
              <a:buChar char="ü"/>
            </a:pPr>
            <a:r>
              <a:rPr dirty="0" sz="2000" lang="en-US" err="1"/>
              <a:t>Hyperreflexia</a:t>
            </a:r>
            <a:r>
              <a:rPr dirty="0" sz="2000" lang="en-US"/>
              <a:t>,  spasticity,  extensor  plantar  reflex  response  (</a:t>
            </a:r>
            <a:r>
              <a:rPr dirty="0" sz="2000" lang="en-US" err="1"/>
              <a:t>Babinski’s</a:t>
            </a:r>
            <a:r>
              <a:rPr dirty="0" sz="2000" lang="en-US"/>
              <a:t>  sign),  and  clonus.</a:t>
            </a:r>
          </a:p>
          <a:p>
            <a:pPr lvl="1">
              <a:buFont typeface="Wingdings" pitchFamily="2" charset="2"/>
              <a:buChar char="ü"/>
            </a:pPr>
            <a:r>
              <a:rPr dirty="0" sz="2000" lang="en-US"/>
              <a:t>Sensory  and  motor deficits,  below  the  level  of  the  metastatic  lesion.</a:t>
            </a:r>
          </a:p>
          <a:p>
            <a:pPr lvl="1">
              <a:buFont typeface="Wingdings" pitchFamily="2" charset="2"/>
              <a:buChar char="ü"/>
            </a:pPr>
            <a:r>
              <a:rPr dirty="0" sz="2000" lang="en-US"/>
              <a:t>Autonomic dysfunction  (urinary,  fecal,  or  sexual).</a:t>
            </a:r>
          </a:p>
          <a:p>
            <a:pPr indent="-457200" marL="457200">
              <a:buFont typeface="+mj-lt"/>
              <a:buAutoNum type="arabicParenR"/>
            </a:pPr>
            <a:r>
              <a:rPr b="1" dirty="0" sz="2000" lang="en-US" u="sng">
                <a:solidFill>
                  <a:srgbClr val="0070C0"/>
                </a:solidFill>
              </a:rPr>
              <a:t>Sensory  </a:t>
            </a:r>
            <a:r>
              <a:rPr b="1" dirty="0" sz="2000" lang="en-US" err="1" u="sng">
                <a:solidFill>
                  <a:srgbClr val="0070C0"/>
                </a:solidFill>
              </a:rPr>
              <a:t>radiculopathy</a:t>
            </a:r>
            <a:r>
              <a:rPr dirty="0" sz="2000" lang="en-US"/>
              <a:t>,  which  appears  as anesthesia,  paresthesia  (pins  and  needles,  numbness,  or  tingling), or  hyperesthesia.</a:t>
            </a:r>
          </a:p>
          <a:p>
            <a:pPr indent="-457200" marL="457200">
              <a:buFont typeface="+mj-lt"/>
              <a:buAutoNum type="arabicParenR"/>
            </a:pPr>
            <a:r>
              <a:rPr b="1" dirty="0" sz="2000" lang="en-US" u="sng">
                <a:solidFill>
                  <a:srgbClr val="C00000"/>
                </a:solidFill>
              </a:rPr>
              <a:t>Painless</a:t>
            </a:r>
            <a:r>
              <a:rPr b="1" dirty="0" sz="2000" lang="en-US" u="sng">
                <a:solidFill>
                  <a:srgbClr val="0070C0"/>
                </a:solidFill>
              </a:rPr>
              <a:t>  urinary retention  with  overflow  incontinence</a:t>
            </a:r>
            <a:r>
              <a:rPr dirty="0" sz="2000" lang="en-US"/>
              <a:t>  is  the  most  common  autonomic  abnormality  associated  with metastatic spinal tumor.</a:t>
            </a:r>
          </a:p>
          <a:p>
            <a:endParaRPr dirty="0" sz="20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6" name=""/>
        <p:cNvGrpSpPr/>
        <p:nvPr/>
      </p:nvGrpSpPr>
      <p:grpSpPr>
        <a:xfrm>
          <a:off x="0" y="0"/>
          <a:ext cx="0" cy="0"/>
          <a:chOff x="0" y="0"/>
          <a:chExt cx="0" cy="0"/>
        </a:xfrm>
      </p:grpSpPr>
      <p:sp>
        <p:nvSpPr>
          <p:cNvPr id="1048597" name="Content Placeholder 2"/>
          <p:cNvSpPr>
            <a:spLocks noGrp="1"/>
          </p:cNvSpPr>
          <p:nvPr>
            <p:ph idx="1"/>
          </p:nvPr>
        </p:nvSpPr>
        <p:spPr>
          <a:xfrm>
            <a:off x="86012" y="82262"/>
            <a:ext cx="8965623" cy="6683374"/>
          </a:xfrm>
        </p:spPr>
        <p:txBody>
          <a:bodyPr>
            <a:noAutofit/>
          </a:bodyPr>
          <a:p>
            <a:pPr>
              <a:buFont typeface="Wingdings" pitchFamily="2" charset="2"/>
              <a:buChar char="v"/>
            </a:pPr>
            <a:r>
              <a:rPr b="1" dirty="0" sz="2000" lang="en-US" u="sng">
                <a:solidFill>
                  <a:srgbClr val="C00000"/>
                </a:solidFill>
              </a:rPr>
              <a:t>Tumor-related  back pain  </a:t>
            </a:r>
          </a:p>
          <a:p>
            <a:r>
              <a:rPr dirty="0" sz="2000" lang="en-US"/>
              <a:t>Often  starts  </a:t>
            </a:r>
            <a:r>
              <a:rPr b="1" dirty="0" sz="2000" lang="en-US">
                <a:solidFill>
                  <a:srgbClr val="0070C0"/>
                </a:solidFill>
              </a:rPr>
              <a:t>insidiously  and  intensifies  over  weeks  or  months</a:t>
            </a:r>
            <a:r>
              <a:rPr dirty="0" sz="2000" lang="en-US"/>
              <a:t>. </a:t>
            </a:r>
          </a:p>
          <a:p>
            <a:r>
              <a:rPr dirty="0" sz="2000" lang="en-US"/>
              <a:t>The  pathophysiology  include  tumor-induced  osteolysis,  production of  growth  factors  and  cytokines,  pathologic  fracture,  and  infiltration,  compression,  or  irritation  of  surrounding  nerve  roots  and soft  tissues  by  the  tumor.  </a:t>
            </a:r>
          </a:p>
          <a:p>
            <a:r>
              <a:rPr dirty="0" sz="2000" lang="en-US"/>
              <a:t>Increased  </a:t>
            </a:r>
            <a:r>
              <a:rPr dirty="0" sz="2000" lang="en-US" err="1"/>
              <a:t>intraabdominal</a:t>
            </a:r>
            <a:r>
              <a:rPr dirty="0" sz="2000" lang="en-US"/>
              <a:t>  pressure,  as seen  with  recumbent  position  or  </a:t>
            </a:r>
            <a:r>
              <a:rPr dirty="0" sz="2000" lang="en-US" err="1"/>
              <a:t>Valsalva</a:t>
            </a:r>
            <a:r>
              <a:rPr dirty="0" sz="2000" lang="en-US"/>
              <a:t>  maneuvers  (sneezing, coughing,  or  straining),  leads  to  epidural  venous  plexus  distention.  </a:t>
            </a:r>
          </a:p>
          <a:p>
            <a:r>
              <a:rPr b="1" dirty="0" sz="2000" lang="en-US" u="sng">
                <a:solidFill>
                  <a:srgbClr val="002060"/>
                </a:solidFill>
              </a:rPr>
              <a:t>This  dull,  constant  aching  pain worsens  or  arises  </a:t>
            </a:r>
          </a:p>
          <a:p>
            <a:pPr lvl="1">
              <a:buFont typeface="Wingdings" pitchFamily="2" charset="2"/>
              <a:buChar char="ü"/>
            </a:pPr>
            <a:r>
              <a:rPr b="1" dirty="0" sz="2000" lang="en-US"/>
              <a:t>At  night </a:t>
            </a:r>
            <a:r>
              <a:rPr dirty="0" sz="2000" lang="en-US"/>
              <a:t> (nocturnal  pain,  which  is  not  seen  with degenerative  spine  disease).</a:t>
            </a:r>
          </a:p>
          <a:p>
            <a:pPr lvl="1">
              <a:buFont typeface="Wingdings" pitchFamily="2" charset="2"/>
              <a:buChar char="ü"/>
            </a:pPr>
            <a:r>
              <a:rPr b="1" dirty="0" sz="2000" lang="en-US"/>
              <a:t>Or  early  in  the  morning</a:t>
            </a:r>
            <a:r>
              <a:rPr dirty="0" sz="2000" lang="en-US"/>
              <a:t>  is  related  to this  venous  engorgement  as  well  as  the  lengthening  of  the  spine, both  of  which  amplify  the  mass  effect  exerted  by  the  metastasis on  neighboring  pain-sensitive  structures,  such  as  the  periosteum, dura,  nerve  roots,  and  spinal  cord.  </a:t>
            </a:r>
          </a:p>
          <a:p>
            <a:r>
              <a:rPr b="1" dirty="0" sz="2000" lang="en-US">
                <a:solidFill>
                  <a:srgbClr val="0070C0"/>
                </a:solidFill>
              </a:rPr>
              <a:t>Pain is localized at  the  level  of  the  diseased  site but can  referred  to other site</a:t>
            </a:r>
            <a:r>
              <a:rPr dirty="0" sz="2000" lang="en-US"/>
              <a:t>.  </a:t>
            </a:r>
          </a:p>
          <a:p>
            <a:r>
              <a:rPr b="1" dirty="0" sz="2000" lang="en-US">
                <a:solidFill>
                  <a:srgbClr val="002060"/>
                </a:solidFill>
              </a:rPr>
              <a:t>The  pain  can  be  referred  to  the  </a:t>
            </a:r>
            <a:r>
              <a:rPr b="1" dirty="0" sz="2000" lang="en-US" err="1">
                <a:solidFill>
                  <a:srgbClr val="002060"/>
                </a:solidFill>
              </a:rPr>
              <a:t>interscapular</a:t>
            </a:r>
            <a:r>
              <a:rPr b="1" dirty="0" sz="2000" lang="en-US">
                <a:solidFill>
                  <a:srgbClr val="002060"/>
                </a:solidFill>
              </a:rPr>
              <a:t>/ shoulder  region  and  the  sacroiliac/iliac  crest  area</a:t>
            </a:r>
            <a:r>
              <a:rPr dirty="0" sz="2000" lang="en-US"/>
              <a:t>.  </a:t>
            </a:r>
          </a:p>
          <a:p>
            <a:r>
              <a:rPr b="1" dirty="0" sz="2000" lang="en-US">
                <a:solidFill>
                  <a:srgbClr val="0070C0"/>
                </a:solidFill>
              </a:rPr>
              <a:t>Pain  can  be  elicited  by  palpation  or  percussion  of  corresponding  spinous  process</a:t>
            </a:r>
            <a:r>
              <a:rPr dirty="0" sz="2000"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7" name=""/>
        <p:cNvGrpSpPr/>
        <p:nvPr/>
      </p:nvGrpSpPr>
      <p:grpSpPr>
        <a:xfrm>
          <a:off x="0" y="0"/>
          <a:ext cx="0" cy="0"/>
          <a:chOff x="0" y="0"/>
          <a:chExt cx="0" cy="0"/>
        </a:xfrm>
      </p:grpSpPr>
      <p:sp>
        <p:nvSpPr>
          <p:cNvPr id="1048598" name="Content Placeholder 2"/>
          <p:cNvSpPr>
            <a:spLocks noGrp="1"/>
          </p:cNvSpPr>
          <p:nvPr>
            <p:ph idx="1"/>
          </p:nvPr>
        </p:nvSpPr>
        <p:spPr>
          <a:xfrm>
            <a:off x="80818" y="82262"/>
            <a:ext cx="8982364" cy="6694920"/>
          </a:xfrm>
        </p:spPr>
        <p:txBody>
          <a:bodyPr>
            <a:normAutofit/>
          </a:bodyPr>
          <a:p>
            <a:pPr>
              <a:buFont typeface="Wingdings" pitchFamily="2" charset="2"/>
              <a:buChar char="v"/>
            </a:pPr>
            <a:r>
              <a:rPr b="1" dirty="0" sz="2000" lang="en-US" u="sng">
                <a:solidFill>
                  <a:srgbClr val="C00000"/>
                </a:solidFill>
              </a:rPr>
              <a:t>Mechanical  pain  </a:t>
            </a:r>
          </a:p>
          <a:p>
            <a:r>
              <a:rPr dirty="0" sz="2000" lang="en-US"/>
              <a:t>Results  from  destruction  of  structural  axial integrity  to  the  point  of  spinal  instability,  increasing  the  stress  on  supportive  and  stabilizing  elements  of  the  spine:  muscles, tendons,  ligaments,  and  capsule  joints. </a:t>
            </a:r>
          </a:p>
          <a:p>
            <a:r>
              <a:rPr dirty="0" sz="2000" lang="en-US"/>
              <a:t>Often  accompanies  vertebral  body  collapse  or  tumor-induced spinal  deformity  and  thus  changes  with  position  and  activities. </a:t>
            </a:r>
          </a:p>
          <a:p>
            <a:r>
              <a:rPr b="1" dirty="0" sz="2000" lang="en-US"/>
              <a:t>Exacerbate</a:t>
            </a:r>
            <a:r>
              <a:rPr dirty="0" sz="2000" lang="en-US"/>
              <a:t> by movement,  </a:t>
            </a:r>
            <a:r>
              <a:rPr dirty="0" sz="2000" lang="en-US" err="1"/>
              <a:t>Valsalva</a:t>
            </a:r>
            <a:r>
              <a:rPr dirty="0" sz="2000" lang="en-US"/>
              <a:t>  maneuvers,  and  increased  axial loading,  such  as  with  standing  or  sitting.</a:t>
            </a:r>
          </a:p>
          <a:p>
            <a:r>
              <a:rPr b="1" dirty="0" sz="2000" lang="en-US"/>
              <a:t>Relieved</a:t>
            </a:r>
            <a:r>
              <a:rPr dirty="0" sz="2000" lang="en-US"/>
              <a:t> partially by Recumbency (prone).</a:t>
            </a:r>
          </a:p>
          <a:p>
            <a:endParaRPr dirty="0" sz="2000" lang="en-US"/>
          </a:p>
          <a:p>
            <a:pPr>
              <a:buFont typeface="Wingdings" pitchFamily="2" charset="2"/>
              <a:buChar char="v"/>
            </a:pPr>
            <a:r>
              <a:rPr b="1" dirty="0" sz="2000" lang="en-US" u="sng">
                <a:solidFill>
                  <a:srgbClr val="C00000"/>
                </a:solidFill>
              </a:rPr>
              <a:t>Radicular  pain  </a:t>
            </a:r>
          </a:p>
          <a:p>
            <a:r>
              <a:rPr dirty="0" sz="2000" lang="en-US"/>
              <a:t>results  from  the  compression  or  irritation  of nerve  roots  by  the  spinal  tumor  itself  or  displaced  bone  fragments.  </a:t>
            </a:r>
          </a:p>
          <a:p>
            <a:r>
              <a:rPr dirty="0" sz="2000" lang="en-US"/>
              <a:t>It  is described  as  a  sharp,  stabbing,  or  shooting  pain usually  along  the  corresponding  </a:t>
            </a:r>
            <a:r>
              <a:rPr dirty="0" sz="2000" lang="en-US" err="1"/>
              <a:t>dermatomal</a:t>
            </a:r>
            <a:r>
              <a:rPr dirty="0" sz="2000" lang="en-US"/>
              <a:t>  distribution.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8" name=""/>
        <p:cNvGrpSpPr/>
        <p:nvPr/>
      </p:nvGrpSpPr>
      <p:grpSpPr>
        <a:xfrm>
          <a:off x="0" y="0"/>
          <a:ext cx="0" cy="0"/>
          <a:chOff x="0" y="0"/>
          <a:chExt cx="0" cy="0"/>
        </a:xfrm>
      </p:grpSpPr>
      <p:sp>
        <p:nvSpPr>
          <p:cNvPr id="1048599" name="Content Placeholder 2"/>
          <p:cNvSpPr>
            <a:spLocks noGrp="1"/>
          </p:cNvSpPr>
          <p:nvPr>
            <p:ph idx="1"/>
          </p:nvPr>
        </p:nvSpPr>
        <p:spPr>
          <a:xfrm>
            <a:off x="86012" y="80818"/>
            <a:ext cx="8977169" cy="6684818"/>
          </a:xfrm>
        </p:spPr>
        <p:txBody>
          <a:bodyPr>
            <a:normAutofit/>
          </a:bodyPr>
          <a:p>
            <a:r>
              <a:rPr dirty="0" sz="2000" lang="en-US"/>
              <a:t>Although  autonomic  dysfunction  tends  to  appear  late  in  the  course  of  MESCC, it  </a:t>
            </a:r>
            <a:r>
              <a:rPr b="1" dirty="0" sz="2000" lang="en-US">
                <a:solidFill>
                  <a:srgbClr val="0070C0"/>
                </a:solidFill>
              </a:rPr>
              <a:t>may  be  one  of  the  initial  symptoms  at  presentation</a:t>
            </a:r>
            <a:r>
              <a:rPr dirty="0" sz="2000" lang="en-US"/>
              <a:t>.  </a:t>
            </a:r>
          </a:p>
          <a:p>
            <a:r>
              <a:rPr dirty="0" sz="2000" lang="en-US"/>
              <a:t>In  the  rare instances  in  which  autonomic  dysfunction  manifests  alone,  a lesion  at  the  level  of  the  </a:t>
            </a:r>
            <a:r>
              <a:rPr dirty="0" sz="2000" lang="en-US" u="sng">
                <a:solidFill>
                  <a:srgbClr val="C00000"/>
                </a:solidFill>
              </a:rPr>
              <a:t>conus  </a:t>
            </a:r>
            <a:r>
              <a:rPr dirty="0" sz="2000" lang="en-US" err="1" u="sng">
                <a:solidFill>
                  <a:srgbClr val="C00000"/>
                </a:solidFill>
              </a:rPr>
              <a:t>medullaris</a:t>
            </a:r>
            <a:r>
              <a:rPr dirty="0" sz="2000" lang="en-US"/>
              <a:t>  or  in  the  sacrum  should be  suspected.</a:t>
            </a:r>
          </a:p>
          <a:p>
            <a:endParaRPr dirty="0" sz="2000" lang="en-US"/>
          </a:p>
          <a:p>
            <a:pPr>
              <a:buFont typeface="Wingdings" pitchFamily="2" charset="2"/>
              <a:buChar char="Ø"/>
            </a:pPr>
            <a:r>
              <a:rPr b="1" dirty="0" sz="2000" lang="en-US" u="sng">
                <a:solidFill>
                  <a:srgbClr val="C00000"/>
                </a:solidFill>
              </a:rPr>
              <a:t>Red  Flags  include</a:t>
            </a:r>
          </a:p>
          <a:p>
            <a:pPr lvl="1">
              <a:buFont typeface="Wingdings" pitchFamily="2" charset="2"/>
              <a:buChar char="§"/>
            </a:pPr>
            <a:r>
              <a:rPr b="1" dirty="0" sz="2000" lang="en-US">
                <a:solidFill>
                  <a:srgbClr val="002060"/>
                </a:solidFill>
              </a:rPr>
              <a:t>known  history  of  cancer</a:t>
            </a:r>
            <a:r>
              <a:rPr dirty="0" sz="2000" lang="en-US"/>
              <a:t>.</a:t>
            </a:r>
          </a:p>
          <a:p>
            <a:pPr lvl="1">
              <a:buFont typeface="Wingdings" pitchFamily="2" charset="2"/>
              <a:buChar char="§"/>
            </a:pPr>
            <a:r>
              <a:rPr b="1" dirty="0" sz="2000" lang="en-US">
                <a:solidFill>
                  <a:srgbClr val="002060"/>
                </a:solidFill>
              </a:rPr>
              <a:t>Age  more than  40  years  old</a:t>
            </a:r>
            <a:r>
              <a:rPr dirty="0" sz="2000" lang="en-US"/>
              <a:t>  presenting  with  low-energy  vertebral  fracture or  neurological  symptoms.</a:t>
            </a:r>
          </a:p>
          <a:p>
            <a:pPr lvl="1">
              <a:buFont typeface="Wingdings" pitchFamily="2" charset="2"/>
              <a:buChar char="§"/>
            </a:pPr>
            <a:r>
              <a:rPr b="1" dirty="0" sz="2000" lang="en-US">
                <a:solidFill>
                  <a:srgbClr val="002060"/>
                </a:solidFill>
              </a:rPr>
              <a:t>The  gradual onset  of  progressive,  unrelenting  nocturnal  back  pain,</a:t>
            </a:r>
            <a:r>
              <a:rPr dirty="0" sz="2000" lang="en-US"/>
              <a:t>  particularly  if  it  is  located  in  the  thoracic  region  (pain  from  a  </a:t>
            </a:r>
            <a:r>
              <a:rPr dirty="0" sz="2000" lang="en-US" err="1"/>
              <a:t>nonneoplastic</a:t>
            </a:r>
            <a:r>
              <a:rPr dirty="0" sz="2000" lang="en-US"/>
              <a:t>  origin  is  rarer  in  the  thoracic  segment  than  in  the  lumbar or  cervical).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39" name=""/>
        <p:cNvGrpSpPr/>
        <p:nvPr/>
      </p:nvGrpSpPr>
      <p:grpSpPr>
        <a:xfrm>
          <a:off x="0" y="0"/>
          <a:ext cx="0" cy="0"/>
          <a:chOff x="0" y="0"/>
          <a:chExt cx="0" cy="0"/>
        </a:xfrm>
      </p:grpSpPr>
      <p:sp>
        <p:nvSpPr>
          <p:cNvPr id="1048600" name="Title 1"/>
          <p:cNvSpPr>
            <a:spLocks noGrp="1"/>
          </p:cNvSpPr>
          <p:nvPr>
            <p:ph type="title"/>
          </p:nvPr>
        </p:nvSpPr>
        <p:spPr>
          <a:xfrm>
            <a:off x="80819" y="0"/>
            <a:ext cx="7886700" cy="427182"/>
          </a:xfrm>
        </p:spPr>
        <p:txBody>
          <a:bodyPr>
            <a:normAutofit/>
          </a:bodyPr>
          <a:p>
            <a:pPr indent="-342900" marL="342900">
              <a:buFont typeface="Wingdings" pitchFamily="2" charset="2"/>
              <a:buChar char="q"/>
            </a:pPr>
            <a:r>
              <a:rPr b="1" dirty="0" sz="2400" lang="en-US" u="sng">
                <a:solidFill>
                  <a:srgbClr val="C00000"/>
                </a:solidFill>
                <a:latin typeface="+mn-lt"/>
              </a:rPr>
              <a:t>Radiological feature</a:t>
            </a:r>
          </a:p>
        </p:txBody>
      </p:sp>
      <p:sp>
        <p:nvSpPr>
          <p:cNvPr id="1048601" name="Content Placeholder 2"/>
          <p:cNvSpPr>
            <a:spLocks noGrp="1"/>
          </p:cNvSpPr>
          <p:nvPr>
            <p:ph idx="1"/>
          </p:nvPr>
        </p:nvSpPr>
        <p:spPr>
          <a:xfrm>
            <a:off x="80820" y="427181"/>
            <a:ext cx="8982362" cy="6326909"/>
          </a:xfrm>
        </p:spPr>
        <p:txBody>
          <a:bodyPr>
            <a:noAutofit/>
          </a:bodyPr>
          <a:p>
            <a:r>
              <a:rPr dirty="0" sz="2000" lang="en-US"/>
              <a:t>MRI  is  the  “gold standard”</a:t>
            </a:r>
          </a:p>
          <a:p>
            <a:r>
              <a:rPr dirty="0" sz="2000" lang="en-US"/>
              <a:t>CT  could  be  helpful  in  evaluating spinal  stability and osseous  anatomy  helps  in  the  choice of  optimal  surgical  approach  and  is  required  for  radiotherapy  planning.  </a:t>
            </a:r>
          </a:p>
          <a:p>
            <a:r>
              <a:rPr dirty="0" sz="2000" lang="en-US"/>
              <a:t>CT  </a:t>
            </a:r>
            <a:r>
              <a:rPr dirty="0" sz="2000" lang="en-US" err="1"/>
              <a:t>myelography</a:t>
            </a:r>
            <a:r>
              <a:rPr dirty="0" sz="2000" lang="en-US"/>
              <a:t> useful  for patients  with implanted  devices  not  compatible  with  MRI.</a:t>
            </a:r>
          </a:p>
          <a:p>
            <a:r>
              <a:rPr dirty="0" sz="2000" lang="en-US"/>
              <a:t>MRA  and  CTA  assess  the  vascular  supply  and  drainage  of  spinal  metastases.</a:t>
            </a:r>
          </a:p>
          <a:p>
            <a:r>
              <a:rPr dirty="0" sz="2000" lang="en-US"/>
              <a:t>Digital  subtraction  angiography  (DSA)  can  be  a  very  useful diagnostic  and  therapeutic  modality  for  known  </a:t>
            </a:r>
            <a:r>
              <a:rPr b="1" dirty="0" sz="2000" lang="en-US"/>
              <a:t>vascular  primary tumors</a:t>
            </a:r>
            <a:r>
              <a:rPr dirty="0" sz="2000" lang="en-US"/>
              <a:t>  such  as  </a:t>
            </a:r>
            <a:r>
              <a:rPr b="1" dirty="0" sz="2000" lang="en-US">
                <a:solidFill>
                  <a:srgbClr val="0070C0"/>
                </a:solidFill>
              </a:rPr>
              <a:t>melanoma,  thyroid  and  renal  cell  carcinoma.</a:t>
            </a:r>
          </a:p>
          <a:p>
            <a:r>
              <a:rPr dirty="0" sz="2000" lang="en-US"/>
              <a:t>Single-photon  emission  computed  tomography (SPECT)  scan  is  a  specific  type  of  nuclear  bone  scan  with  higher sensitivity  and  specificity  than  bone  scanning  that  permits  three dimensional  imaging  of  vertebra  suspicious  </a:t>
            </a:r>
          </a:p>
          <a:p>
            <a:pPr lvl="1">
              <a:buFont typeface="Wingdings" pitchFamily="2" charset="2"/>
              <a:buChar char="ü"/>
            </a:pPr>
            <a:r>
              <a:rPr b="1" dirty="0" sz="2000" lang="en-US">
                <a:solidFill>
                  <a:srgbClr val="7030A0"/>
                </a:solidFill>
              </a:rPr>
              <a:t>for  neoplastic  involvement  and  </a:t>
            </a:r>
          </a:p>
          <a:p>
            <a:pPr lvl="1">
              <a:buFont typeface="Wingdings" pitchFamily="2" charset="2"/>
              <a:buChar char="ü"/>
            </a:pPr>
            <a:r>
              <a:rPr b="1" dirty="0" sz="2000" lang="en-US">
                <a:solidFill>
                  <a:srgbClr val="7030A0"/>
                </a:solidFill>
              </a:rPr>
              <a:t>for  differentiation  between  benign  and  malignant lesions.</a:t>
            </a: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Metastatic  Spinal Lesions</dc:title>
  <dc:creator>AMT1986</dc:creator>
  <cp:lastModifiedBy>user</cp:lastModifiedBy>
  <dcterms:created xsi:type="dcterms:W3CDTF">2022-11-29T17:30:05Z</dcterms:created>
  <dcterms:modified xsi:type="dcterms:W3CDTF">2022-11-29T17:30:05Z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b048faa99cc841b1aade5086157be60d</vt:lpwstr>
  </property>
</Properties>
</file>