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rtl="1" saveSubsetFonts="1">
  <p:sldMasterIdLst>
    <p:sldMasterId id="2147483792" r:id="rId1"/>
  </p:sldMasterIdLst>
  <p:notesMasterIdLst>
    <p:notesMasterId r:id="rId2"/>
  </p:notesMasterIdLst>
  <p:sldIdLst>
    <p:sldId id="718" r:id="rId3"/>
    <p:sldId id="719" r:id="rId4"/>
    <p:sldId id="720" r:id="rId5"/>
    <p:sldId id="721" r:id="rId6"/>
    <p:sldId id="722" r:id="rId7"/>
    <p:sldId id="723" r:id="rId8"/>
    <p:sldId id="724" r:id="rId9"/>
    <p:sldId id="725" r:id="rId10"/>
    <p:sldId id="726" r:id="rId11"/>
    <p:sldId id="727" r:id="rId12"/>
    <p:sldId id="728" r:id="rId13"/>
    <p:sldId id="729" r:id="rId14"/>
    <p:sldId id="730" r:id="rId15"/>
    <p:sldId id="731" r:id="rId16"/>
    <p:sldId id="732" r:id="rId17"/>
    <p:sldId id="733" r:id="rId18"/>
    <p:sldId id="734" r:id="rId19"/>
    <p:sldId id="735" r:id="rId20"/>
    <p:sldId id="736" r:id="rId21"/>
    <p:sldId id="737" r:id="rId22"/>
    <p:sldId id="738" r:id="rId23"/>
    <p:sldId id="739" r:id="rId24"/>
    <p:sldId id="740" r:id="rId25"/>
  </p:sldIdLst>
  <p:sldSz type="screen4x3" cy="6858000" cx="9144000"/>
  <p:notesSz cx="6858000" cy="9144000"/>
  <p:defaultTextStyle>
    <a:defPPr>
      <a:defRPr lang="ar-IQ"/>
    </a:defPPr>
    <a:lvl1pPr algn="r" defTabSz="914400" eaLnBrk="1" hangingPunct="1" latinLnBrk="0" marL="0" rtl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r" defTabSz="914400" eaLnBrk="1" hangingPunct="1" latinLnBrk="0" marL="457200" rtl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r" defTabSz="914400" eaLnBrk="1" hangingPunct="1" latinLnBrk="0" marL="914400" rtl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r" defTabSz="914400" eaLnBrk="1" hangingPunct="1" latinLnBrk="0" marL="1371600" rtl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r" defTabSz="914400" eaLnBrk="1" hangingPunct="1" latinLnBrk="0" marL="1828800" rtl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r" defTabSz="914400" eaLnBrk="1" hangingPunct="1" latinLnBrk="0" marL="2286000" rtl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r" defTabSz="914400" eaLnBrk="1" hangingPunct="1" latinLnBrk="0" marL="2743200" rtl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r" defTabSz="914400" eaLnBrk="1" hangingPunct="1" latinLnBrk="0" marL="3200400" rtl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r" defTabSz="914400" eaLnBrk="1" hangingPunct="1" latinLnBrk="0" marL="3657600" rtl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84380"/>
    <p:restoredTop sz="94660"/>
  </p:normalViewPr>
  <p:slideViewPr>
    <p:cSldViewPr>
      <p:cViewPr varScale="1">
        <p:scale>
          <a:sx n="64" d="100"/>
          <a:sy n="64" d="100"/>
        </p:scale>
        <p:origin x="-1336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tableStyles" Target="tableStyles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72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IQ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AB1CD3-B9F7-4C84-B487-05F74728B37E}" type="datetimeFigureOut">
              <a:rPr lang="ar-IQ" smtClean="0"/>
              <a:t>23‏/2‏/1442</a:t>
            </a:fld>
            <a:endParaRPr lang="ar-IQ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945B1D-6C79-47AF-91A1-54070C4758C2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38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AB1CD3-B9F7-4C84-B487-05F74728B37E}" type="datetimeFigureOut">
              <a:rPr lang="ar-IQ" smtClean="0"/>
              <a:t>23‏/2‏/1442</a:t>
            </a:fld>
            <a:endParaRPr lang="ar-IQ"/>
          </a:p>
        </p:txBody>
      </p:sp>
      <p:sp>
        <p:nvSpPr>
          <p:cNvPr id="10486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945B1D-6C79-47AF-91A1-54070C4758C2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2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2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AB1CD3-B9F7-4C84-B487-05F74728B37E}" type="datetimeFigureOut">
              <a:rPr lang="ar-IQ" smtClean="0"/>
              <a:t>23‏/2‏/1442</a:t>
            </a:fld>
            <a:endParaRPr lang="ar-IQ"/>
          </a:p>
        </p:txBody>
      </p:sp>
      <p:sp>
        <p:nvSpPr>
          <p:cNvPr id="104862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945B1D-6C79-47AF-91A1-54070C4758C2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58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5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AB1CD3-B9F7-4C84-B487-05F74728B37E}" type="datetimeFigureOut">
              <a:rPr lang="ar-IQ" smtClean="0"/>
              <a:t>23‏/2‏/1442</a:t>
            </a:fld>
            <a:endParaRPr lang="ar-IQ"/>
          </a:p>
        </p:txBody>
      </p:sp>
      <p:sp>
        <p:nvSpPr>
          <p:cNvPr id="10485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5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945B1D-6C79-47AF-91A1-54070C4758C2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b="1" cap="all" sz="40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4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4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AB1CD3-B9F7-4C84-B487-05F74728B37E}" type="datetimeFigureOut">
              <a:rPr lang="ar-IQ" smtClean="0"/>
              <a:t>23‏/2‏/1442</a:t>
            </a:fld>
            <a:endParaRPr lang="ar-IQ"/>
          </a:p>
        </p:txBody>
      </p:sp>
      <p:sp>
        <p:nvSpPr>
          <p:cNvPr id="10486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945B1D-6C79-47AF-91A1-54070C4758C2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4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49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5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AB1CD3-B9F7-4C84-B487-05F74728B37E}" type="datetimeFigureOut">
              <a:rPr lang="ar-IQ" smtClean="0"/>
              <a:t>23‏/2‏/1442</a:t>
            </a:fld>
            <a:endParaRPr lang="ar-IQ"/>
          </a:p>
        </p:txBody>
      </p:sp>
      <p:sp>
        <p:nvSpPr>
          <p:cNvPr id="104865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5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945B1D-6C79-47AF-91A1-54070C4758C2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5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5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5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57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5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AB1CD3-B9F7-4C84-B487-05F74728B37E}" type="datetimeFigureOut">
              <a:rPr lang="ar-IQ" smtClean="0"/>
              <a:t>23‏/2‏/1442</a:t>
            </a:fld>
            <a:endParaRPr lang="ar-IQ"/>
          </a:p>
        </p:txBody>
      </p:sp>
      <p:sp>
        <p:nvSpPr>
          <p:cNvPr id="104865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6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945B1D-6C79-47AF-91A1-54070C4758C2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AB1CD3-B9F7-4C84-B487-05F74728B37E}" type="datetimeFigureOut">
              <a:rPr lang="ar-IQ" smtClean="0"/>
              <a:t>23‏/2‏/1442</a:t>
            </a:fld>
            <a:endParaRPr lang="ar-IQ"/>
          </a:p>
        </p:txBody>
      </p:sp>
      <p:sp>
        <p:nvSpPr>
          <p:cNvPr id="10486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2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945B1D-6C79-47AF-91A1-54070C4758C2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AB1CD3-B9F7-4C84-B487-05F74728B37E}" type="datetimeFigureOut">
              <a:rPr lang="ar-IQ" smtClean="0"/>
              <a:t>23‏/2‏/1442</a:t>
            </a:fld>
            <a:endParaRPr lang="ar-IQ"/>
          </a:p>
        </p:txBody>
      </p:sp>
      <p:sp>
        <p:nvSpPr>
          <p:cNvPr id="104866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6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945B1D-6C79-47AF-91A1-54070C4758C2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b="1" sz="20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65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6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6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AB1CD3-B9F7-4C84-B487-05F74728B37E}" type="datetimeFigureOut">
              <a:rPr lang="ar-IQ" smtClean="0"/>
              <a:t>23‏/2‏/1442</a:t>
            </a:fld>
            <a:endParaRPr lang="ar-IQ"/>
          </a:p>
        </p:txBody>
      </p:sp>
      <p:sp>
        <p:nvSpPr>
          <p:cNvPr id="104866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6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945B1D-6C79-47AF-91A1-54070C4758C2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b="1" sz="20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32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ar-IQ"/>
          </a:p>
        </p:txBody>
      </p:sp>
      <p:sp>
        <p:nvSpPr>
          <p:cNvPr id="1048633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3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DAB1CD3-B9F7-4C84-B487-05F74728B37E}" type="datetimeFigureOut">
              <a:rPr lang="ar-IQ" smtClean="0"/>
              <a:t>23‏/2‏/1442</a:t>
            </a:fld>
            <a:endParaRPr lang="ar-IQ"/>
          </a:p>
        </p:txBody>
      </p:sp>
      <p:sp>
        <p:nvSpPr>
          <p:cNvPr id="104863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3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3945B1D-6C79-47AF-91A1-54070C4758C2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 anchor="ctr" bIns="45720" lIns="91440" rIns="91440" rtlCol="1" tIns="45720" vert="horz">
            <a:normAutofit/>
          </a:bodyPr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/>
        </p:spPr>
        <p:txBody>
          <a:bodyPr bIns="45720" lIns="91440" rIns="91440" rtlCol="1" tIns="45720" vert="horz">
            <a:normAutofit/>
          </a:bodyPr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/>
        </p:spPr>
        <p:txBody>
          <a:bodyPr anchor="ctr" bIns="45720" lIns="91440" rIns="91440" rtlCol="1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B1CD3-B9F7-4C84-B487-05F74728B37E}" type="datetimeFigureOut">
              <a:rPr lang="ar-IQ" smtClean="0"/>
              <a:t>23‏/2‏/1442</a:t>
            </a:fld>
            <a:endParaRPr lang="ar-IQ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/>
        </p:spPr>
        <p:txBody>
          <a:bodyPr anchor="ctr" bIns="45720" lIns="91440" rIns="91440" rtlCol="1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/>
        </p:spPr>
        <p:txBody>
          <a:bodyPr anchor="ctr" bIns="45720" lIns="91440" rIns="91440" rtlCol="1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45B1D-6C79-47AF-91A1-54070C4758C2}" type="slidenum">
              <a:rPr lang="ar-IQ" smtClean="0"/>
              <a:t>‹#›</a:t>
            </a:fld>
            <a:endParaRPr lang="ar-IQ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eaLnBrk="1" hangingPunct="1" latinLnBrk="0" rtl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r" defTabSz="914400" eaLnBrk="1" hangingPunct="1" indent="-342900" latinLnBrk="0" marL="342900" rtl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r" defTabSz="914400" eaLnBrk="1" hangingPunct="1" indent="-285750" latinLnBrk="0" marL="742950" rtl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r" defTabSz="914400" eaLnBrk="1" hangingPunct="1" indent="-228600" latinLnBrk="0" marL="1143000" rtl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r" defTabSz="914400" eaLnBrk="1" hangingPunct="1" indent="-228600" latinLnBrk="0" marL="1600200" rtl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algn="r" defTabSz="914400" eaLnBrk="1" hangingPunct="1" indent="-228600" latinLnBrk="0" marL="2057400" rtl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algn="r" defTabSz="914400" eaLnBrk="1" hangingPunct="1" indent="-228600" latinLnBrk="0" marL="2514600" rtl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algn="r" defTabSz="914400" eaLnBrk="1" hangingPunct="1" indent="-228600" latinLnBrk="0" marL="2971800" rtl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algn="r" defTabSz="914400" eaLnBrk="1" hangingPunct="1" indent="-228600" latinLnBrk="0" marL="3429000" rtl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algn="r" defTabSz="914400" eaLnBrk="1" hangingPunct="1" indent="-228600" latinLnBrk="0" marL="3886200" rtl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algn="r" defTabSz="914400" eaLnBrk="1" hangingPunct="1" latinLnBrk="0" marL="0" rtl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r" defTabSz="914400" eaLnBrk="1" hangingPunct="1" latinLnBrk="0" marL="457200" rtl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r" defTabSz="914400" eaLnBrk="1" hangingPunct="1" latinLnBrk="0" marL="914400" rtl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r" defTabSz="914400" eaLnBrk="1" hangingPunct="1" latinLnBrk="0" marL="1371600" rtl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r" defTabSz="914400" eaLnBrk="1" hangingPunct="1" latinLnBrk="0" marL="1828800" rtl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r" defTabSz="914400" eaLnBrk="1" hangingPunct="1" latinLnBrk="0" marL="2286000" rtl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r" defTabSz="914400" eaLnBrk="1" hangingPunct="1" latinLnBrk="0" marL="2743200" rtl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r" defTabSz="914400" eaLnBrk="1" hangingPunct="1" latinLnBrk="0" marL="3200400" rtl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r" defTabSz="914400" eaLnBrk="1" hangingPunct="1" latinLnBrk="0" marL="3657600" rtl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ctrTitle"/>
          </p:nvPr>
        </p:nvSpPr>
        <p:spPr>
          <a:xfrm>
            <a:off x="1272309" y="1420091"/>
            <a:ext cx="6599382" cy="2180359"/>
          </a:xfrm>
        </p:spPr>
        <p:txBody>
          <a:bodyPr>
            <a:noAutofit/>
          </a:bodyPr>
          <a:p>
            <a:r>
              <a:rPr dirty="0" sz="4200" lang="en-US">
                <a:solidFill>
                  <a:srgbClr val="002060"/>
                </a:solidFill>
                <a:latin typeface="Algerian" pitchFamily="82" charset="77"/>
              </a:rPr>
              <a:t>Meningeal Sarcomas and </a:t>
            </a:r>
            <a:r>
              <a:rPr dirty="0" sz="4200" lang="en-US" err="1">
                <a:solidFill>
                  <a:srgbClr val="002060"/>
                </a:solidFill>
                <a:latin typeface="Algerian" pitchFamily="82" charset="77"/>
              </a:rPr>
              <a:t>Hemangiopericytomas</a:t>
            </a:r>
            <a:r>
              <a:rPr dirty="0" sz="4200" lang="en-US">
                <a:solidFill>
                  <a:srgbClr val="002060"/>
                </a:solidFill>
                <a:latin typeface="Algerian" pitchFamily="82" charset="77"/>
              </a:rPr>
              <a:t> </a:t>
            </a:r>
            <a:br>
              <a:rPr dirty="0" sz="4200" lang="en-US">
                <a:solidFill>
                  <a:srgbClr val="002060"/>
                </a:solidFill>
                <a:latin typeface="Algerian" pitchFamily="82" charset="77"/>
              </a:rPr>
            </a:br>
            <a:r>
              <a:rPr b="1" dirty="0" sz="2000" lang="en-US" err="1">
                <a:solidFill>
                  <a:srgbClr val="002060"/>
                </a:solidFill>
                <a:latin typeface="+mn-lt"/>
              </a:rPr>
              <a:t>Youman</a:t>
            </a:r>
            <a:r>
              <a:rPr b="1" dirty="0" sz="2000" lang="en-US">
                <a:solidFill>
                  <a:srgbClr val="002060"/>
                </a:solidFill>
                <a:latin typeface="+mn-lt"/>
              </a:rPr>
              <a:t> chap.148</a:t>
            </a:r>
            <a:endParaRPr b="1" dirty="0" sz="2000" lang="ar-IQ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Content Placeholder 2"/>
          <p:cNvSpPr>
            <a:spLocks noGrp="1"/>
          </p:cNvSpPr>
          <p:nvPr>
            <p:ph idx="1"/>
          </p:nvPr>
        </p:nvSpPr>
        <p:spPr>
          <a:xfrm>
            <a:off x="61190" y="57727"/>
            <a:ext cx="9021619" cy="6742545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v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Rhabdomyosarcoma</a:t>
            </a:r>
            <a:endParaRPr b="1" dirty="0" sz="2400" lang="ar-IQ" u="sng">
              <a:solidFill>
                <a:srgbClr val="C00000"/>
              </a:solidFill>
              <a:latin typeface="+mn-lt"/>
            </a:endParaRPr>
          </a:p>
          <a:p>
            <a:pPr algn="l" rtl="0"/>
            <a:r>
              <a:rPr b="1" dirty="0" sz="2000" lang="en-US" u="sng"/>
              <a:t>Most common</a:t>
            </a:r>
            <a:r>
              <a:rPr dirty="0" sz="2000" lang="en-US"/>
              <a:t> soft tissue sarcoma in children.</a:t>
            </a:r>
          </a:p>
          <a:p>
            <a:pPr algn="l" rtl="0"/>
            <a:r>
              <a:rPr dirty="0" sz="2000" lang="en-US"/>
              <a:t>When seen in the posterior fossa, rhabdomyosarcomas can be difficult to differentiate from medullomyoblastomas. </a:t>
            </a:r>
          </a:p>
          <a:p>
            <a:pPr algn="l" rtl="0"/>
            <a:r>
              <a:rPr dirty="0" sz="2000" lang="en-US"/>
              <a:t>They can also be part of germ cell tumors in the pineal and suprasellar region.</a:t>
            </a:r>
          </a:p>
          <a:p>
            <a:pPr algn="l" rtl="0"/>
            <a:r>
              <a:rPr dirty="0" sz="2000" lang="en-US"/>
              <a:t>Stain positive for </a:t>
            </a:r>
            <a:r>
              <a:rPr b="1" dirty="0" sz="2000" lang="en-US" err="1">
                <a:solidFill>
                  <a:srgbClr val="0070C0"/>
                </a:solidFill>
              </a:rPr>
              <a:t>desmin</a:t>
            </a:r>
            <a:r>
              <a:rPr b="1" dirty="0" sz="2000" lang="en-US">
                <a:solidFill>
                  <a:srgbClr val="0070C0"/>
                </a:solidFill>
              </a:rPr>
              <a:t>, </a:t>
            </a:r>
            <a:r>
              <a:rPr b="1" dirty="0" sz="2000" lang="en-US" err="1">
                <a:solidFill>
                  <a:srgbClr val="0070C0"/>
                </a:solidFill>
              </a:rPr>
              <a:t>MyoD1</a:t>
            </a:r>
            <a:r>
              <a:rPr b="1" dirty="0" sz="2000" lang="en-US">
                <a:solidFill>
                  <a:srgbClr val="0070C0"/>
                </a:solidFill>
              </a:rPr>
              <a:t>, and </a:t>
            </a:r>
            <a:r>
              <a:rPr b="1" dirty="0" sz="2000" lang="en-US" err="1">
                <a:solidFill>
                  <a:srgbClr val="0070C0"/>
                </a:solidFill>
              </a:rPr>
              <a:t>myogenin</a:t>
            </a:r>
            <a:r>
              <a:rPr b="1" dirty="0" sz="2000" lang="en-US">
                <a:solidFill>
                  <a:srgbClr val="0070C0"/>
                </a:solidFill>
              </a:rPr>
              <a:t> </a:t>
            </a:r>
            <a:r>
              <a:rPr dirty="0" sz="2000" lang="en-US"/>
              <a:t>(the last being more specific and sensitive than the rest).</a:t>
            </a:r>
          </a:p>
          <a:p>
            <a:pPr algn="l" rtl="0"/>
            <a:endParaRPr dirty="0" sz="2000" lang="en-US"/>
          </a:p>
          <a:p>
            <a:pPr algn="l" rtl="0">
              <a:buFont typeface="Wingdings" pitchFamily="2" charset="2"/>
              <a:buChar char="v"/>
            </a:pPr>
            <a:r>
              <a:rPr b="1" dirty="0" sz="2400" lang="en-US" u="sng">
                <a:solidFill>
                  <a:srgbClr val="C00000"/>
                </a:solidFill>
              </a:rPr>
              <a:t>Malignant Fibrous </a:t>
            </a:r>
            <a:r>
              <a:rPr b="1" dirty="0" sz="2400" lang="en-US" err="1" u="sng">
                <a:solidFill>
                  <a:srgbClr val="C00000"/>
                </a:solidFill>
              </a:rPr>
              <a:t>Histiocytoma</a:t>
            </a:r>
            <a:endParaRPr b="1" dirty="0" sz="2400" lang="en-US" u="sng">
              <a:solidFill>
                <a:srgbClr val="C00000"/>
              </a:solidFill>
            </a:endParaRPr>
          </a:p>
          <a:p>
            <a:pPr algn="l" indent="-342900" marL="342900" rtl="0">
              <a:buFont typeface="Arial" panose="020B0604020202020204" pitchFamily="34" charset="0"/>
              <a:buChar char="•"/>
            </a:pPr>
            <a:r>
              <a:rPr dirty="0" sz="2000" lang="en-US"/>
              <a:t>These  tumors  can  arise  in  the  dura or,  less  commonly,  </a:t>
            </a:r>
            <a:r>
              <a:rPr dirty="0" sz="2000" lang="en-US" err="1"/>
              <a:t>intraparenchymally</a:t>
            </a:r>
            <a:r>
              <a:rPr dirty="0" sz="2000" lang="en-US"/>
              <a:t>.</a:t>
            </a:r>
          </a:p>
          <a:p>
            <a:pPr algn="l" indent="-342900" marL="342900" rtl="0">
              <a:buFont typeface="Arial" panose="020B0604020202020204" pitchFamily="34" charset="0"/>
              <a:buChar char="•"/>
            </a:pPr>
            <a:r>
              <a:rPr dirty="0" sz="2000" lang="en-US"/>
              <a:t>More  common  in  adults.</a:t>
            </a:r>
          </a:p>
          <a:p>
            <a:pPr algn="l" rtl="0"/>
            <a:endParaRPr b="1" dirty="0" sz="2000" lang="en-US" u="sng">
              <a:solidFill>
                <a:srgbClr val="C00000"/>
              </a:solidFill>
            </a:endParaRPr>
          </a:p>
          <a:p>
            <a:pPr algn="l" rtl="0"/>
            <a:endParaRPr dirty="0" sz="2000" lang="ar-IQ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21998"/>
          </a:xfrm>
        </p:spPr>
        <p:txBody>
          <a:bodyPr>
            <a:normAutofit/>
          </a:bodyPr>
          <a:p>
            <a:pPr algn="l" indent="-457200" marL="457200" rtl="0">
              <a:buFont typeface="Wingdings" pitchFamily="2" charset="2"/>
              <a:buChar char="v"/>
            </a:pPr>
            <a:r>
              <a:rPr b="1" dirty="0" sz="2800" lang="en-US" u="sng">
                <a:solidFill>
                  <a:srgbClr val="C00000"/>
                </a:solidFill>
                <a:latin typeface="+mn-lt"/>
              </a:rPr>
              <a:t>Fibrosarcoma</a:t>
            </a:r>
            <a:endParaRPr b="1" dirty="0" sz="2800" lang="ar-IQ" u="sng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8606" name="Content Placeholder 2"/>
          <p:cNvSpPr>
            <a:spLocks noGrp="1"/>
          </p:cNvSpPr>
          <p:nvPr>
            <p:ph idx="1"/>
          </p:nvPr>
        </p:nvSpPr>
        <p:spPr>
          <a:xfrm>
            <a:off x="87745" y="521998"/>
            <a:ext cx="8952346" cy="6209002"/>
          </a:xfrm>
        </p:spPr>
        <p:txBody>
          <a:bodyPr>
            <a:noAutofit/>
          </a:bodyPr>
          <a:p>
            <a:pPr algn="l" rtl="0"/>
            <a:r>
              <a:rPr b="1" dirty="0" sz="2000" lang="en-US">
                <a:solidFill>
                  <a:srgbClr val="0070C0"/>
                </a:solidFill>
              </a:rPr>
              <a:t>Most  common</a:t>
            </a:r>
            <a:r>
              <a:rPr dirty="0" sz="2000" lang="en-US"/>
              <a:t> intracranial sarcoma in </a:t>
            </a:r>
            <a:r>
              <a:rPr b="1" dirty="0" sz="2000" lang="en-US"/>
              <a:t>adults</a:t>
            </a:r>
            <a:r>
              <a:rPr dirty="0" sz="2000" lang="en-US"/>
              <a:t>.</a:t>
            </a:r>
          </a:p>
          <a:p>
            <a:pPr algn="l" rtl="0"/>
            <a:r>
              <a:rPr dirty="0" sz="2000" lang="en-US"/>
              <a:t>These  tumors  arise  from  the  dura or  leptomeningeal  </a:t>
            </a:r>
            <a:r>
              <a:rPr dirty="0" sz="2000" lang="en-US" err="1"/>
              <a:t>infolds</a:t>
            </a:r>
            <a:r>
              <a:rPr dirty="0" sz="2000" lang="en-US"/>
              <a:t>  and  can  extend  along  the  VirchowRobin  spaces.</a:t>
            </a:r>
          </a:p>
          <a:p>
            <a:pPr algn="l" rtl="0"/>
            <a:r>
              <a:rPr dirty="0" sz="2000" lang="en-US"/>
              <a:t>Develop as a </a:t>
            </a:r>
          </a:p>
          <a:p>
            <a:pPr algn="l" lvl="1" rtl="0">
              <a:buFont typeface="Wingdings" pitchFamily="2" charset="2"/>
              <a:buChar char="§"/>
            </a:pPr>
            <a:r>
              <a:rPr dirty="0" sz="2000" lang="en-US"/>
              <a:t>component of gliosarcoma, </a:t>
            </a:r>
          </a:p>
          <a:p>
            <a:pPr algn="l" lvl="1" rtl="0">
              <a:buFont typeface="Wingdings" pitchFamily="2" charset="2"/>
              <a:buChar char="§"/>
            </a:pPr>
            <a:r>
              <a:rPr dirty="0" sz="2000" lang="en-US"/>
              <a:t>after radiotherapy (particularly treatment of the sella for pituitary adenoma)</a:t>
            </a:r>
          </a:p>
          <a:p>
            <a:pPr algn="l" lvl="1" rtl="0">
              <a:buFont typeface="Wingdings" pitchFamily="2" charset="2"/>
              <a:buChar char="§"/>
            </a:pPr>
            <a:r>
              <a:rPr dirty="0" sz="2000" lang="en-US"/>
              <a:t>primary intracranial sarcoma. </a:t>
            </a:r>
          </a:p>
          <a:p>
            <a:pPr algn="l" rtl="0">
              <a:buFont typeface="Wingdings" pitchFamily="2" charset="2"/>
              <a:buChar char="ü"/>
            </a:pPr>
            <a:r>
              <a:rPr b="1" dirty="0" sz="2000" lang="en-US" u="sng">
                <a:solidFill>
                  <a:srgbClr val="002060"/>
                </a:solidFill>
              </a:rPr>
              <a:t>Differentiate between </a:t>
            </a:r>
            <a:r>
              <a:rPr b="1" dirty="0" sz="2000" lang="en-US" err="1" u="sng">
                <a:solidFill>
                  <a:srgbClr val="002060"/>
                </a:solidFill>
              </a:rPr>
              <a:t>gliosarcoma</a:t>
            </a:r>
            <a:r>
              <a:rPr b="1" dirty="0" sz="2000" lang="en-US" u="sng">
                <a:solidFill>
                  <a:srgbClr val="002060"/>
                </a:solidFill>
              </a:rPr>
              <a:t> and fibrosarcoma</a:t>
            </a:r>
            <a:r>
              <a:rPr dirty="0" sz="2000" lang="en-US"/>
              <a:t> by  </a:t>
            </a:r>
          </a:p>
          <a:p>
            <a:pPr algn="l" lvl="1" rtl="0">
              <a:buFont typeface="Wingdings" pitchFamily="2" charset="2"/>
              <a:buChar char="§"/>
            </a:pPr>
            <a:r>
              <a:rPr dirty="0" sz="2000" lang="en-US" err="1"/>
              <a:t>Gliosarcoma</a:t>
            </a:r>
            <a:r>
              <a:rPr dirty="0" sz="2000" lang="en-US"/>
              <a:t> staining  +</a:t>
            </a:r>
            <a:r>
              <a:rPr dirty="0" sz="2000" lang="en-US" err="1"/>
              <a:t>ve</a:t>
            </a:r>
            <a:r>
              <a:rPr dirty="0" sz="2000" lang="en-US"/>
              <a:t> with  glial  fibrillary  acidic  protein (GFAP)</a:t>
            </a:r>
          </a:p>
          <a:p>
            <a:pPr algn="l" rtl="0">
              <a:buFont typeface="Wingdings" pitchFamily="2" charset="2"/>
              <a:buChar char="ü"/>
            </a:pPr>
            <a:endParaRPr dirty="0" sz="2000" lang="en-US"/>
          </a:p>
          <a:p>
            <a:pPr algn="l" rtl="0">
              <a:buFont typeface="Wingdings" pitchFamily="2" charset="2"/>
              <a:buChar char="ü"/>
            </a:pPr>
            <a:r>
              <a:rPr b="1" dirty="0" sz="2000" lang="en-US" u="sng">
                <a:solidFill>
                  <a:srgbClr val="002060"/>
                </a:solidFill>
              </a:rPr>
              <a:t>Differentiate between a true fibrosarcoma and sarcomatous degeneration of a meningioma by :</a:t>
            </a:r>
          </a:p>
          <a:p>
            <a:pPr algn="l" lvl="1" rtl="0">
              <a:buFont typeface="Wingdings" pitchFamily="2" charset="2"/>
              <a:buChar char="Ø"/>
            </a:pPr>
            <a:r>
              <a:rPr dirty="0" sz="2000" lang="en-US">
                <a:solidFill>
                  <a:srgbClr val="C00000"/>
                </a:solidFill>
              </a:rPr>
              <a:t>1</a:t>
            </a:r>
            <a:r>
              <a:rPr baseline="30000" dirty="0" sz="2000" lang="en-US">
                <a:solidFill>
                  <a:srgbClr val="C00000"/>
                </a:solidFill>
              </a:rPr>
              <a:t>st</a:t>
            </a:r>
            <a:r>
              <a:rPr dirty="0" sz="2000" lang="en-US">
                <a:solidFill>
                  <a:srgbClr val="FF0000"/>
                </a:solidFill>
              </a:rPr>
              <a:t> </a:t>
            </a:r>
            <a:r>
              <a:rPr dirty="0" sz="2000" lang="en-US"/>
              <a:t>the well-known herringbone appearance of fibrosarcoma is not usually seen after sarcomatous degeneration of a meningioma.</a:t>
            </a:r>
          </a:p>
          <a:p>
            <a:pPr algn="l" lvl="1" rtl="0">
              <a:buFont typeface="Wingdings" pitchFamily="2" charset="2"/>
              <a:buChar char="Ø"/>
            </a:pPr>
            <a:r>
              <a:rPr dirty="0" sz="2000" lang="en-US">
                <a:solidFill>
                  <a:srgbClr val="C00000"/>
                </a:solidFill>
              </a:rPr>
              <a:t>2</a:t>
            </a:r>
            <a:r>
              <a:rPr baseline="30000" dirty="0" sz="2000" lang="en-US">
                <a:solidFill>
                  <a:srgbClr val="C00000"/>
                </a:solidFill>
              </a:rPr>
              <a:t>nd</a:t>
            </a:r>
            <a:r>
              <a:rPr dirty="0" sz="2000" lang="en-US">
                <a:solidFill>
                  <a:srgbClr val="FF0000"/>
                </a:solidFill>
              </a:rPr>
              <a:t> </a:t>
            </a:r>
            <a:r>
              <a:rPr dirty="0" sz="2000" lang="en-US"/>
              <a:t>meningioma stains for epithelial membrane antigen (EMA), whereas fibrosarcoma does not. </a:t>
            </a:r>
          </a:p>
          <a:p>
            <a:pPr algn="l" lvl="1" rtl="0">
              <a:buFont typeface="Wingdings" pitchFamily="2" charset="2"/>
              <a:buChar char="Ø"/>
            </a:pPr>
            <a:r>
              <a:rPr dirty="0" sz="2000" lang="en-US">
                <a:solidFill>
                  <a:srgbClr val="C00000"/>
                </a:solidFill>
              </a:rPr>
              <a:t>3</a:t>
            </a:r>
            <a:r>
              <a:rPr baseline="30000" dirty="0" sz="2000" lang="en-US">
                <a:solidFill>
                  <a:srgbClr val="C00000"/>
                </a:solidFill>
              </a:rPr>
              <a:t>rd</a:t>
            </a:r>
            <a:r>
              <a:rPr dirty="0" sz="2000" lang="en-US">
                <a:solidFill>
                  <a:srgbClr val="FF0000"/>
                </a:solidFill>
              </a:rPr>
              <a:t> </a:t>
            </a:r>
            <a:r>
              <a:rPr dirty="0" sz="2000" lang="en-US"/>
              <a:t>a past history of meningioma aids in the diagnosis, as does the presence of whorls or psammoma bodies.  </a:t>
            </a:r>
            <a:endParaRPr dirty="0" sz="2000" lang="ar-IQ"/>
          </a:p>
        </p:txBody>
      </p:sp>
      <p:pic>
        <p:nvPicPr>
          <p:cNvPr id="2097155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7892472" y="43729"/>
            <a:ext cx="742373" cy="863224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42636"/>
          </a:xfrm>
        </p:spPr>
        <p:txBody>
          <a:bodyPr>
            <a:normAutofit/>
          </a:bodyPr>
          <a:p>
            <a:pPr algn="l" indent="-571500" marL="571500" rtl="0">
              <a:buFont typeface="Wingdings" pitchFamily="2" charset="2"/>
              <a:buChar char="q"/>
            </a:pPr>
            <a:r>
              <a:rPr dirty="0" sz="2800" lang="en-US" u="sng">
                <a:solidFill>
                  <a:srgbClr val="C00000"/>
                </a:solidFill>
                <a:latin typeface="Algerian" pitchFamily="82" charset="77"/>
              </a:rPr>
              <a:t>Treatment</a:t>
            </a:r>
            <a:endParaRPr dirty="0" sz="2800" lang="ar-IQ" u="sng">
              <a:solidFill>
                <a:srgbClr val="C00000"/>
              </a:solidFill>
              <a:latin typeface="Algerian" pitchFamily="82" charset="77"/>
            </a:endParaRPr>
          </a:p>
        </p:txBody>
      </p:sp>
      <p:sp>
        <p:nvSpPr>
          <p:cNvPr id="1048608" name="Content Placeholder 2"/>
          <p:cNvSpPr>
            <a:spLocks noGrp="1"/>
          </p:cNvSpPr>
          <p:nvPr>
            <p:ph idx="1"/>
          </p:nvPr>
        </p:nvSpPr>
        <p:spPr>
          <a:xfrm>
            <a:off x="203199" y="542636"/>
            <a:ext cx="8836891" cy="6234546"/>
          </a:xfrm>
        </p:spPr>
        <p:txBody>
          <a:bodyPr>
            <a:normAutofit/>
          </a:bodyPr>
          <a:p>
            <a:pPr algn="l" rtl="0"/>
            <a:r>
              <a:rPr dirty="0" sz="2000" lang="en-US"/>
              <a:t>Options include surgery, radiotherapy, and chemotherapy. </a:t>
            </a:r>
          </a:p>
          <a:p>
            <a:pPr algn="l" rtl="0"/>
            <a:r>
              <a:rPr dirty="0" sz="2000" lang="en-US"/>
              <a:t>Brain invasion is common </a:t>
            </a:r>
          </a:p>
          <a:p>
            <a:pPr algn="l" rtl="0"/>
            <a:r>
              <a:rPr dirty="0" sz="2000" lang="en-US"/>
              <a:t>The best outcome usually follows radical resection of a well-circumscribed tumor (fibrosarcoma or mesenchymal chondrosarcoma)</a:t>
            </a:r>
          </a:p>
          <a:p>
            <a:pPr algn="l" rtl="0"/>
            <a:r>
              <a:rPr dirty="0" sz="2000" lang="en-US"/>
              <a:t>Reconstruction can be challenging because of loss of bone, dura, and scalp. </a:t>
            </a:r>
          </a:p>
          <a:p>
            <a:pPr algn="l" rtl="0"/>
            <a:r>
              <a:rPr dirty="0" sz="2000" lang="en-US"/>
              <a:t>Radiation therapy following subtotal resection either in the form of conformal radiation therapy or stereotactic radiosurgery for residual or recurrent disease.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36982"/>
          </a:xfrm>
        </p:spPr>
        <p:txBody>
          <a:bodyPr>
            <a:normAutofit/>
          </a:bodyPr>
          <a:p>
            <a:pPr algn="ctr" indent="0" marL="0" rtl="0">
              <a:buNone/>
            </a:pPr>
            <a:r>
              <a:rPr sz="5400" lang="en-US" u="sng">
                <a:solidFill>
                  <a:srgbClr val="002060"/>
                </a:solidFill>
                <a:latin typeface="Algerian" pitchFamily="82" charset="77"/>
              </a:rPr>
              <a:t>MENINGEAL HEMANGIOPERICYTOMA </a:t>
            </a:r>
            <a:endParaRPr dirty="0" sz="5400" lang="ar-IQ" u="sng">
              <a:solidFill>
                <a:srgbClr val="002060"/>
              </a:solidFill>
              <a:latin typeface="Algerian" pitchFamily="82" charset="7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Title 1"/>
          <p:cNvSpPr>
            <a:spLocks noGrp="1"/>
          </p:cNvSpPr>
          <p:nvPr>
            <p:ph type="title"/>
          </p:nvPr>
        </p:nvSpPr>
        <p:spPr>
          <a:xfrm>
            <a:off x="0" y="80818"/>
            <a:ext cx="8137236" cy="519546"/>
          </a:xfrm>
        </p:spPr>
        <p:txBody>
          <a:bodyPr>
            <a:normAutofit/>
          </a:bodyPr>
          <a:p>
            <a:pPr algn="l" indent="-457200" marL="457200" rtl="0">
              <a:buFont typeface="Wingdings" pitchFamily="2" charset="2"/>
              <a:buChar char="v"/>
            </a:pPr>
            <a:r>
              <a:rPr dirty="0" sz="2800" lang="en-US" u="sng">
                <a:solidFill>
                  <a:srgbClr val="002060"/>
                </a:solidFill>
                <a:latin typeface="Algerian" pitchFamily="82" charset="77"/>
              </a:rPr>
              <a:t>MENINGEAL HEMANGIOPERICYTOMA </a:t>
            </a:r>
            <a:endParaRPr dirty="0" sz="2800" lang="ar-IQ" u="sng">
              <a:solidFill>
                <a:srgbClr val="002060"/>
              </a:solidFill>
              <a:latin typeface="Algerian" pitchFamily="82" charset="77"/>
            </a:endParaRPr>
          </a:p>
        </p:txBody>
      </p:sp>
      <p:sp>
        <p:nvSpPr>
          <p:cNvPr id="1048611" name="Content Placeholder 2"/>
          <p:cNvSpPr>
            <a:spLocks noGrp="1"/>
          </p:cNvSpPr>
          <p:nvPr>
            <p:ph idx="1"/>
          </p:nvPr>
        </p:nvSpPr>
        <p:spPr>
          <a:xfrm>
            <a:off x="92364" y="600364"/>
            <a:ext cx="8959272" cy="6176818"/>
          </a:xfrm>
        </p:spPr>
        <p:txBody>
          <a:bodyPr>
            <a:normAutofit/>
          </a:bodyPr>
          <a:p>
            <a:pPr algn="l" rtl="0"/>
            <a:r>
              <a:rPr dirty="0" sz="2000" lang="en-US"/>
              <a:t>Highly cellular and vascularized mesenchymal tumor, nearly </a:t>
            </a:r>
            <a:r>
              <a:rPr b="1" dirty="0" sz="2000" lang="en-US">
                <a:solidFill>
                  <a:srgbClr val="0070C0"/>
                </a:solidFill>
              </a:rPr>
              <a:t>always attached to dura</a:t>
            </a:r>
            <a:r>
              <a:rPr dirty="0" sz="2000" lang="en-US"/>
              <a:t>.</a:t>
            </a:r>
          </a:p>
          <a:p>
            <a:pPr algn="l" rtl="0"/>
            <a:r>
              <a:rPr dirty="0" sz="2000" lang="en-US"/>
              <a:t>The originating cells are thought to be </a:t>
            </a:r>
            <a:r>
              <a:rPr b="1" dirty="0" sz="2000" lang="en-US">
                <a:solidFill>
                  <a:srgbClr val="7030A0"/>
                </a:solidFill>
              </a:rPr>
              <a:t>meningeal capillary pericytes</a:t>
            </a:r>
            <a:r>
              <a:rPr dirty="0" sz="2000" lang="en-US"/>
              <a:t>, </a:t>
            </a:r>
            <a:r>
              <a:rPr b="1" dirty="0" sz="2000" lang="en-US">
                <a:solidFill>
                  <a:srgbClr val="7030A0"/>
                </a:solidFill>
              </a:rPr>
              <a:t>Zimmerman pericytes</a:t>
            </a:r>
            <a:r>
              <a:rPr dirty="0" sz="2000" lang="en-US"/>
              <a:t>, or precursor cells with </a:t>
            </a:r>
            <a:r>
              <a:rPr dirty="0" sz="2000" lang="en-US" err="1"/>
              <a:t>angioblastic</a:t>
            </a:r>
            <a:r>
              <a:rPr dirty="0" sz="2000" lang="en-US"/>
              <a:t> tendencies.</a:t>
            </a:r>
          </a:p>
          <a:p>
            <a:pPr algn="l" rtl="0"/>
            <a:endParaRPr dirty="0" sz="2000" lang="en-US"/>
          </a:p>
          <a:p>
            <a:pPr algn="l" rtl="0"/>
            <a:r>
              <a:rPr dirty="0" sz="2000" lang="en-US"/>
              <a:t>WHO classification differentiates meningeal hemangiopericytoma from meningioma and groups hemangiopericytoma in the category of </a:t>
            </a:r>
            <a:r>
              <a:rPr b="1" dirty="0" sz="2000" lang="en-US"/>
              <a:t>mesenchymal tumors.</a:t>
            </a:r>
          </a:p>
          <a:p>
            <a:pPr algn="l" rtl="0"/>
            <a:r>
              <a:rPr dirty="0" sz="2000" lang="en-US"/>
              <a:t>Average age at diagnosis is in the </a:t>
            </a:r>
            <a:r>
              <a:rPr dirty="0" sz="2000" lang="en-US" u="sng">
                <a:solidFill>
                  <a:srgbClr val="C00000"/>
                </a:solidFill>
              </a:rPr>
              <a:t>5</a:t>
            </a:r>
            <a:r>
              <a:rPr baseline="30000" dirty="0" sz="2000" lang="en-US" u="sng">
                <a:solidFill>
                  <a:srgbClr val="C00000"/>
                </a:solidFill>
              </a:rPr>
              <a:t>th</a:t>
            </a:r>
            <a:r>
              <a:rPr dirty="0" sz="2000" lang="en-US" u="sng">
                <a:solidFill>
                  <a:srgbClr val="C00000"/>
                </a:solidFill>
              </a:rPr>
              <a:t>  decade.</a:t>
            </a:r>
          </a:p>
          <a:p>
            <a:pPr algn="l" rtl="0"/>
            <a:r>
              <a:rPr dirty="0" sz="2000" lang="en-US"/>
              <a:t>Hemangiopericytomas are located similar to meningiomas, with 15% in the posterior fossa and 15% in the spine (</a:t>
            </a:r>
            <a:r>
              <a:rPr dirty="0" sz="2000" lang="en-US">
                <a:solidFill>
                  <a:srgbClr val="C00000"/>
                </a:solidFill>
              </a:rPr>
              <a:t> 50% are in the cervical region </a:t>
            </a:r>
            <a:r>
              <a:rPr dirty="0" sz="2000" lang="en-US"/>
              <a:t>).</a:t>
            </a:r>
            <a:endParaRPr dirty="0" sz="2000" lang="ar-IQ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445966"/>
          </a:xfrm>
        </p:spPr>
        <p:txBody>
          <a:bodyPr>
            <a:normAutofit fontScale="90000"/>
          </a:bodyPr>
          <a:p>
            <a:pPr algn="l" indent="-457200" marL="457200" rtl="0">
              <a:buFont typeface="Wingdings" pitchFamily="2" charset="2"/>
              <a:buChar char="q"/>
            </a:pPr>
            <a:r>
              <a:rPr b="1" dirty="0" sz="2800" lang="en-US" u="sng">
                <a:solidFill>
                  <a:srgbClr val="C00000"/>
                </a:solidFill>
                <a:latin typeface="+mn-lt"/>
              </a:rPr>
              <a:t>Pathology and Pathogenesis </a:t>
            </a:r>
            <a:endParaRPr b="1" dirty="0" sz="2800" lang="ar-IQ" u="sng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8613" name="Content Placeholder 2"/>
          <p:cNvSpPr>
            <a:spLocks noGrp="1"/>
          </p:cNvSpPr>
          <p:nvPr>
            <p:ph idx="1"/>
          </p:nvPr>
        </p:nvSpPr>
        <p:spPr>
          <a:xfrm>
            <a:off x="99290" y="542636"/>
            <a:ext cx="8945420" cy="6218694"/>
          </a:xfrm>
        </p:spPr>
        <p:txBody>
          <a:bodyPr>
            <a:normAutofit/>
          </a:bodyPr>
          <a:p>
            <a:pPr algn="l" rtl="0"/>
            <a:r>
              <a:rPr dirty="0" sz="2000" lang="en-US"/>
              <a:t>Firm and lobulated and vary from pink-gray to red in color.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/>
              <a:t>Characteristic</a:t>
            </a:r>
            <a:r>
              <a:rPr dirty="0" sz="2000" lang="en-US"/>
              <a:t> </a:t>
            </a:r>
          </a:p>
          <a:p>
            <a:pPr algn="l" indent="-342900" lvl="1" marL="800100" rtl="0">
              <a:buFont typeface="+mj-lt"/>
              <a:buAutoNum type="arabicPeriod"/>
            </a:pPr>
            <a:r>
              <a:rPr b="1" dirty="0" sz="2000" lang="en-US">
                <a:solidFill>
                  <a:srgbClr val="002060"/>
                </a:solidFill>
              </a:rPr>
              <a:t>Extremely vascular</a:t>
            </a:r>
          </a:p>
          <a:p>
            <a:pPr algn="l" indent="-342900" lvl="1" marL="800100" rtl="0">
              <a:buFont typeface="+mj-lt"/>
              <a:buAutoNum type="arabicPeriod"/>
            </a:pPr>
            <a:r>
              <a:rPr b="1" dirty="0" sz="2000" lang="en-US">
                <a:solidFill>
                  <a:srgbClr val="002060"/>
                </a:solidFill>
              </a:rPr>
              <a:t>Often adherent to the dura</a:t>
            </a:r>
          </a:p>
          <a:p>
            <a:pPr algn="l" indent="-342900" lvl="1" marL="800100" rtl="0">
              <a:buFont typeface="+mj-lt"/>
              <a:buAutoNum type="arabicPeriod"/>
            </a:pPr>
            <a:r>
              <a:rPr b="1" dirty="0" sz="2000" lang="en-US">
                <a:solidFill>
                  <a:srgbClr val="002060"/>
                </a:solidFill>
              </a:rPr>
              <a:t>Do not usually invade the brain. </a:t>
            </a:r>
          </a:p>
          <a:p>
            <a:pPr algn="l" indent="-342900" lvl="1" marL="800100" rtl="0">
              <a:buFont typeface="+mj-lt"/>
              <a:buAutoNum type="arabicPeriod"/>
            </a:pPr>
            <a:r>
              <a:rPr b="1" dirty="0" sz="2000" lang="en-US">
                <a:solidFill>
                  <a:srgbClr val="002060"/>
                </a:solidFill>
              </a:rPr>
              <a:t>They do not spread en plaque</a:t>
            </a:r>
          </a:p>
          <a:p>
            <a:pPr algn="l" indent="-342900" lvl="1" marL="800100" rtl="0">
              <a:buFont typeface="+mj-lt"/>
              <a:buAutoNum type="arabicPeriod"/>
            </a:pPr>
            <a:r>
              <a:rPr b="1" dirty="0" sz="2000" lang="en-US">
                <a:solidFill>
                  <a:srgbClr val="002060"/>
                </a:solidFill>
              </a:rPr>
              <a:t>Rarely contain calcification.</a:t>
            </a:r>
          </a:p>
          <a:p>
            <a:pPr algn="l" indent="-342900" lvl="1" marL="800100" rtl="0">
              <a:buFont typeface="+mj-lt"/>
              <a:buAutoNum type="arabicPeriod"/>
            </a:pPr>
            <a:endParaRPr b="1" dirty="0" sz="2000" lang="en-US" u="sng">
              <a:solidFill>
                <a:srgbClr val="002060"/>
              </a:solidFill>
            </a:endParaRPr>
          </a:p>
          <a:p>
            <a:pPr algn="l" rtl="0">
              <a:buFont typeface="Wingdings" pitchFamily="2" charset="2"/>
              <a:buChar char="v"/>
            </a:pPr>
            <a:r>
              <a:rPr b="1" dirty="0" sz="2000" lang="en-US">
                <a:solidFill>
                  <a:srgbClr val="7030A0"/>
                </a:solidFill>
              </a:rPr>
              <a:t>Distinguish </a:t>
            </a:r>
            <a:r>
              <a:rPr b="1" dirty="0" sz="2000" lang="en-US" err="1">
                <a:solidFill>
                  <a:srgbClr val="7030A0"/>
                </a:solidFill>
              </a:rPr>
              <a:t>hemangiopericytomas</a:t>
            </a:r>
            <a:r>
              <a:rPr b="1" dirty="0" sz="2000" lang="en-US">
                <a:solidFill>
                  <a:srgbClr val="7030A0"/>
                </a:solidFill>
              </a:rPr>
              <a:t> from meningiomas</a:t>
            </a:r>
          </a:p>
          <a:p>
            <a:pPr algn="l" lvl="1" rtl="0">
              <a:buFont typeface="Wingdings" pitchFamily="2" charset="2"/>
              <a:buChar char="§"/>
            </a:pPr>
            <a:r>
              <a:rPr dirty="0" sz="2000" lang="en-US"/>
              <a:t>No Whorls and psammoma bodies are not seen.</a:t>
            </a:r>
          </a:p>
          <a:p>
            <a:pPr algn="l" lvl="1" rtl="0">
              <a:buFont typeface="Wingdings" pitchFamily="2" charset="2"/>
              <a:buChar char="§"/>
            </a:pPr>
            <a:r>
              <a:rPr dirty="0" sz="2000" lang="en-US"/>
              <a:t>No Mutation of the NF2 tumor suppressor gene.</a:t>
            </a:r>
          </a:p>
          <a:p>
            <a:pPr algn="l" lvl="1" rtl="0">
              <a:buFont typeface="Wingdings" pitchFamily="2" charset="2"/>
              <a:buChar char="§"/>
            </a:pPr>
            <a:r>
              <a:rPr dirty="0" sz="2000" lang="en-US"/>
              <a:t>Reticulin envelops individual cells not multiple as in meningioma.</a:t>
            </a:r>
          </a:p>
          <a:p>
            <a:pPr algn="l" lvl="1" rtl="0">
              <a:buFont typeface="Wingdings" pitchFamily="2" charset="2"/>
              <a:buChar char="§"/>
            </a:pPr>
            <a:r>
              <a:rPr dirty="0" sz="2000" lang="en-US"/>
              <a:t>Express factor XIIIa</a:t>
            </a:r>
          </a:p>
          <a:p>
            <a:pPr algn="l" lvl="1" rtl="0">
              <a:buFont typeface="Wingdings" pitchFamily="2" charset="2"/>
              <a:buChar char="§"/>
            </a:pPr>
            <a:endParaRPr dirty="0" sz="2000" lang="en-US"/>
          </a:p>
          <a:p>
            <a:pPr algn="l" rtl="0"/>
            <a:r>
              <a:rPr dirty="0" sz="2000" lang="en-US"/>
              <a:t>They frequently metastasize outside the CNS, The most common sites of metastasis are </a:t>
            </a:r>
            <a:r>
              <a:rPr b="1" dirty="0" sz="2000" lang="en-US">
                <a:solidFill>
                  <a:srgbClr val="0070C0"/>
                </a:solidFill>
              </a:rPr>
              <a:t>bone, lung, and liver.</a:t>
            </a:r>
            <a:endParaRPr b="1" dirty="0" sz="2000" lang="ar-IQ">
              <a:solidFill>
                <a:srgbClr val="0070C0"/>
              </a:solidFill>
            </a:endParaRPr>
          </a:p>
          <a:p>
            <a:pPr algn="l" rtl="0"/>
            <a:endParaRPr dirty="0" sz="2000" lang="ar-IQ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Title 1"/>
          <p:cNvSpPr>
            <a:spLocks noGrp="1"/>
          </p:cNvSpPr>
          <p:nvPr>
            <p:ph type="title"/>
          </p:nvPr>
        </p:nvSpPr>
        <p:spPr>
          <a:xfrm>
            <a:off x="133927" y="101456"/>
            <a:ext cx="8229600" cy="556635"/>
          </a:xfrm>
        </p:spPr>
        <p:txBody>
          <a:bodyPr>
            <a:normAutofit/>
          </a:bodyPr>
          <a:p>
            <a:pPr algn="l" rtl="0"/>
            <a:r>
              <a:rPr b="1" dirty="0" sz="2800" lang="en-US" u="sng">
                <a:solidFill>
                  <a:srgbClr val="C00000"/>
                </a:solidFill>
              </a:rPr>
              <a:t>Clinical Findings and Evaluation </a:t>
            </a:r>
            <a:endParaRPr b="1" dirty="0" sz="2800" lang="ar-IQ" u="sng">
              <a:solidFill>
                <a:srgbClr val="C00000"/>
              </a:solidFill>
            </a:endParaRPr>
          </a:p>
        </p:txBody>
      </p:sp>
      <p:pic>
        <p:nvPicPr>
          <p:cNvPr id="2097156" name="Picture 6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33927" y="1154545"/>
            <a:ext cx="8868731" cy="4814454"/>
          </a:xfrm>
          <a:prstGeom prst="rect"/>
          <a:ln w="38100" cap="sq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Content Placeholder 2"/>
          <p:cNvSpPr>
            <a:spLocks noGrp="1"/>
          </p:cNvSpPr>
          <p:nvPr>
            <p:ph idx="1"/>
          </p:nvPr>
        </p:nvSpPr>
        <p:spPr>
          <a:xfrm>
            <a:off x="51954" y="46182"/>
            <a:ext cx="9040091" cy="6765636"/>
          </a:xfrm>
        </p:spPr>
        <p:txBody>
          <a:bodyPr>
            <a:noAutofit/>
          </a:bodyPr>
          <a:p>
            <a:pPr algn="l" rtl="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Imaging </a:t>
            </a:r>
            <a:endParaRPr b="1" dirty="0" sz="2400" lang="ar-IQ" u="sng">
              <a:solidFill>
                <a:srgbClr val="C00000"/>
              </a:solidFill>
              <a:latin typeface="+mn-lt"/>
            </a:endParaRPr>
          </a:p>
          <a:p>
            <a:pPr algn="l" rtl="0">
              <a:buFont typeface="Wingdings" pitchFamily="2" charset="2"/>
              <a:buChar char="Ø"/>
            </a:pPr>
            <a:r>
              <a:rPr b="1" dirty="0" sz="1900" lang="en-US" u="sng"/>
              <a:t>CT  typically  shows :</a:t>
            </a:r>
          </a:p>
          <a:p>
            <a:pPr algn="l" lvl="1" rtl="0">
              <a:buFont typeface="Wingdings" pitchFamily="2" charset="2"/>
              <a:buChar char="§"/>
            </a:pPr>
            <a:r>
              <a:rPr dirty="0" sz="1900" lang="en-US"/>
              <a:t>Narrow or  broad-based meningeal  attachment.  </a:t>
            </a:r>
          </a:p>
          <a:p>
            <a:pPr algn="l" lvl="1" rtl="0">
              <a:buFont typeface="Wingdings" pitchFamily="2" charset="2"/>
              <a:buChar char="§"/>
            </a:pPr>
            <a:r>
              <a:rPr dirty="0" sz="1900" lang="en-US"/>
              <a:t>Appear  </a:t>
            </a:r>
            <a:r>
              <a:rPr dirty="0" sz="1900" lang="en-US" err="1"/>
              <a:t>hyperdense</a:t>
            </a:r>
            <a:r>
              <a:rPr dirty="0" sz="1900" lang="en-US"/>
              <a:t> with  focal  areas  of  </a:t>
            </a:r>
            <a:r>
              <a:rPr dirty="0" sz="1900" lang="en-US" err="1"/>
              <a:t>hypodensity</a:t>
            </a:r>
            <a:r>
              <a:rPr dirty="0" sz="1900" lang="en-US"/>
              <a:t>.</a:t>
            </a:r>
          </a:p>
          <a:p>
            <a:pPr algn="l" lvl="1" rtl="0">
              <a:buFont typeface="Wingdings" pitchFamily="2" charset="2"/>
              <a:buChar char="§"/>
            </a:pPr>
            <a:r>
              <a:rPr dirty="0" sz="1900" lang="en-US"/>
              <a:t>Heterogeneous  enhancement.</a:t>
            </a:r>
          </a:p>
          <a:p>
            <a:pPr algn="l" lvl="1" rtl="0">
              <a:buFont typeface="Wingdings" pitchFamily="2" charset="2"/>
              <a:buChar char="§"/>
            </a:pPr>
            <a:r>
              <a:rPr b="1" dirty="0" sz="1900" lang="en-US">
                <a:solidFill>
                  <a:srgbClr val="7030A0"/>
                </a:solidFill>
              </a:rPr>
              <a:t>They  may  have  features suggesting  malignancy,</a:t>
            </a:r>
            <a:r>
              <a:rPr dirty="0" sz="1900" lang="en-US"/>
              <a:t>  such  as  </a:t>
            </a:r>
            <a:r>
              <a:rPr b="1" dirty="0" sz="1900" lang="en-US">
                <a:solidFill>
                  <a:srgbClr val="0070C0"/>
                </a:solidFill>
              </a:rPr>
              <a:t>macroscopic  brain  invasion,  or  “mushrooming”  inhomogeneous  contrast  enhancement  and irregular  borders</a:t>
            </a:r>
            <a:r>
              <a:rPr dirty="0" sz="1900" lang="en-US"/>
              <a:t>.</a:t>
            </a:r>
          </a:p>
          <a:p>
            <a:pPr algn="l" lvl="1" rtl="0">
              <a:buFont typeface="Wingdings" pitchFamily="2" charset="2"/>
              <a:buChar char="§"/>
            </a:pPr>
            <a:r>
              <a:rPr dirty="0" sz="1900" lang="en-US"/>
              <a:t>Bone  erosion  is  seen  in  more  than  50%  of </a:t>
            </a:r>
            <a:r>
              <a:rPr dirty="0" sz="1900" lang="en-US" err="1"/>
              <a:t>hemangiopericytomas</a:t>
            </a:r>
            <a:r>
              <a:rPr dirty="0" sz="1900" lang="en-US"/>
              <a:t>,  and  </a:t>
            </a:r>
            <a:r>
              <a:rPr dirty="0" sz="1900" lang="en-US" err="1" u="sng">
                <a:solidFill>
                  <a:srgbClr val="C00000"/>
                </a:solidFill>
              </a:rPr>
              <a:t>hyperostosis</a:t>
            </a:r>
            <a:r>
              <a:rPr dirty="0" sz="1900" lang="en-US" u="sng">
                <a:solidFill>
                  <a:srgbClr val="C00000"/>
                </a:solidFill>
              </a:rPr>
              <a:t>  is  not  a  feature  of  this tumor.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1900" lang="en-US" u="sng"/>
              <a:t>MRI</a:t>
            </a:r>
            <a:r>
              <a:rPr dirty="0" sz="1900" lang="en-US"/>
              <a:t> </a:t>
            </a:r>
          </a:p>
          <a:p>
            <a:pPr algn="l" lvl="1" rtl="0">
              <a:buFont typeface="Wingdings" pitchFamily="2" charset="2"/>
              <a:buChar char="§"/>
            </a:pPr>
            <a:r>
              <a:rPr dirty="0" sz="1900" lang="en-US" err="1"/>
              <a:t>Isointense</a:t>
            </a:r>
            <a:r>
              <a:rPr dirty="0" sz="1900" lang="en-US"/>
              <a:t>  and display prominent vascular flow voids on T1 and T2.</a:t>
            </a:r>
          </a:p>
          <a:p>
            <a:pPr algn="l" lvl="1" rtl="0">
              <a:buFont typeface="Wingdings" pitchFamily="2" charset="2"/>
              <a:buChar char="§"/>
            </a:pPr>
            <a:r>
              <a:rPr dirty="0" sz="1900" lang="en-US"/>
              <a:t>Heterogeneous  enhancement, and half the tumors have a dural tail sign. </a:t>
            </a:r>
          </a:p>
          <a:p>
            <a:pPr algn="l" lvl="1" rtl="0">
              <a:buFont typeface="Wingdings" pitchFamily="2" charset="2"/>
              <a:buChar char="Ø"/>
            </a:pPr>
            <a:endParaRPr dirty="0" sz="1900" lang="en-US"/>
          </a:p>
          <a:p>
            <a:pPr algn="l" rtl="0"/>
            <a:r>
              <a:rPr dirty="0" sz="1900" lang="en-US" err="1"/>
              <a:t>Arteriographic</a:t>
            </a:r>
            <a:r>
              <a:rPr dirty="0" sz="1900" lang="en-US"/>
              <a:t> features, including a corkscrew vascular configuration, shunting, and a long-lasting venous stain within the tumor </a:t>
            </a:r>
          </a:p>
          <a:p>
            <a:pPr algn="l" rtl="0"/>
            <a:r>
              <a:rPr dirty="0" sz="1900" lang="en-US" err="1"/>
              <a:t>Hemangiopericytomas</a:t>
            </a:r>
            <a:r>
              <a:rPr dirty="0" sz="1900" lang="en-US"/>
              <a:t>  frequently  have  a  dual  blood  supply  from  the internal  carotid  or  vertebral  arteries  and  external  carotid  arteries, </a:t>
            </a:r>
            <a:r>
              <a:rPr b="1" dirty="0" sz="1900" lang="en-US" u="sng">
                <a:solidFill>
                  <a:srgbClr val="C00000"/>
                </a:solidFill>
              </a:rPr>
              <a:t>but  the  dominant  supply  is  from  the  internal  carotid  rather  than a  primarily  external  source  in  meningiomas.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Content Placeholder 2"/>
          <p:cNvSpPr>
            <a:spLocks noGrp="1"/>
          </p:cNvSpPr>
          <p:nvPr>
            <p:ph idx="1"/>
          </p:nvPr>
        </p:nvSpPr>
        <p:spPr>
          <a:xfrm>
            <a:off x="51954" y="57727"/>
            <a:ext cx="9040091" cy="6742545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Treatment </a:t>
            </a:r>
            <a:endParaRPr b="1" dirty="0" sz="2400" lang="ar-IQ" u="sng">
              <a:solidFill>
                <a:srgbClr val="C00000"/>
              </a:solidFill>
              <a:latin typeface="+mn-lt"/>
            </a:endParaRPr>
          </a:p>
          <a:p>
            <a:pPr algn="l" rtl="0"/>
            <a:r>
              <a:rPr dirty="0" sz="2000" lang="en-US"/>
              <a:t>Multimodality approach, close follow-up, and aggressive treatment of recurrence 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>
                <a:solidFill>
                  <a:srgbClr val="7030A0"/>
                </a:solidFill>
              </a:rPr>
              <a:t>Surgery</a:t>
            </a:r>
            <a:r>
              <a:rPr dirty="0" sz="2000" lang="en-US"/>
              <a:t> with the aim of gross total resection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Simpson grade I, is the primary modality for treatment of hemangiopericytoma. </a:t>
            </a:r>
          </a:p>
          <a:p>
            <a:pPr algn="l" lvl="1" rtl="0">
              <a:buFont typeface="Arial" panose="020B0604020202020204" pitchFamily="34" charset="0"/>
              <a:buChar char="•"/>
            </a:pPr>
            <a:r>
              <a:rPr dirty="0" sz="2000" lang="en-US"/>
              <a:t>If complete removal is not possible, adjuvant radiation therapy is recommended. </a:t>
            </a:r>
          </a:p>
          <a:p>
            <a:pPr algn="l" lvl="1" rtl="0">
              <a:buFont typeface="Arial" panose="020B0604020202020204" pitchFamily="34" charset="0"/>
              <a:buChar char="•"/>
            </a:pPr>
            <a:endParaRPr dirty="0" sz="2000" lang="en-US"/>
          </a:p>
          <a:p>
            <a:pPr algn="l" rtl="0"/>
            <a:r>
              <a:rPr dirty="0" sz="2000" lang="en-US"/>
              <a:t>Adjuvant  radiation  does  not improve  overall  survival  but  does  improve  local  recurrence.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>
                <a:solidFill>
                  <a:srgbClr val="7030A0"/>
                </a:solidFill>
              </a:rPr>
              <a:t>SRS</a:t>
            </a:r>
            <a:r>
              <a:rPr dirty="0" sz="2000" lang="en-US"/>
              <a:t> for the treatment of recurrence or residual disease.</a:t>
            </a:r>
          </a:p>
          <a:p>
            <a:pPr algn="l" rtl="0">
              <a:buFont typeface="Wingdings" pitchFamily="2" charset="2"/>
              <a:buChar char="Ø"/>
            </a:pPr>
            <a:r>
              <a:rPr b="1" dirty="0" sz="2000" lang="en-US">
                <a:solidFill>
                  <a:srgbClr val="7030A0"/>
                </a:solidFill>
              </a:rPr>
              <a:t>Chemotherapy</a:t>
            </a:r>
            <a:r>
              <a:rPr dirty="0" sz="2000" lang="en-US"/>
              <a:t> ….. insignificant. </a:t>
            </a:r>
          </a:p>
          <a:p>
            <a:pPr algn="l" rtl="0"/>
            <a:endParaRPr dirty="0" sz="2000" lang="en-US"/>
          </a:p>
          <a:p>
            <a:pPr algn="l" rtl="0"/>
            <a:r>
              <a:rPr dirty="0" sz="2000" lang="en-US"/>
              <a:t>Meningeal  </a:t>
            </a:r>
            <a:r>
              <a:rPr dirty="0" sz="2000" lang="en-US" err="1"/>
              <a:t>hemangiopericytoma</a:t>
            </a:r>
            <a:r>
              <a:rPr dirty="0" sz="2000" lang="en-US"/>
              <a:t>  has  a  relentless  tendency  to recur,  even  after  what  is  considered  complete  surgical  resection. </a:t>
            </a:r>
            <a:endParaRPr dirty="0" sz="2000" lang="ar-IQ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5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1096818"/>
            <a:ext cx="9144000" cy="4393046"/>
          </a:xfrm>
          <a:prstGeom prst="rect"/>
          <a:ln w="38100" cap="sq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 1"/>
          <p:cNvSpPr>
            <a:spLocks noGrp="1"/>
          </p:cNvSpPr>
          <p:nvPr>
            <p:ph type="title"/>
          </p:nvPr>
        </p:nvSpPr>
        <p:spPr>
          <a:xfrm>
            <a:off x="87745" y="80819"/>
            <a:ext cx="8229600" cy="473364"/>
          </a:xfrm>
        </p:spPr>
        <p:txBody>
          <a:bodyPr>
            <a:normAutofit fontScale="90000"/>
          </a:bodyPr>
          <a:p>
            <a:pPr algn="l" indent="-457200" marL="457200" rtl="0">
              <a:buFont typeface="Wingdings" pitchFamily="2" charset="2"/>
              <a:buChar char="v"/>
            </a:pPr>
            <a:r>
              <a:rPr dirty="0" sz="2800" lang="en-US" u="sng">
                <a:solidFill>
                  <a:srgbClr val="C00000"/>
                </a:solidFill>
                <a:latin typeface="Algerian" pitchFamily="82" charset="77"/>
              </a:rPr>
              <a:t>Meningeal Sarcomas</a:t>
            </a:r>
            <a:endParaRPr dirty="0" sz="2800" lang="ar-IQ" u="sng">
              <a:solidFill>
                <a:srgbClr val="C00000"/>
              </a:solidFill>
              <a:latin typeface="Algerian" pitchFamily="82" charset="77"/>
            </a:endParaRPr>
          </a:p>
        </p:txBody>
      </p:sp>
      <p:sp>
        <p:nvSpPr>
          <p:cNvPr id="1048593" name="Content Placeholder 2"/>
          <p:cNvSpPr>
            <a:spLocks noGrp="1"/>
          </p:cNvSpPr>
          <p:nvPr>
            <p:ph idx="1"/>
          </p:nvPr>
        </p:nvSpPr>
        <p:spPr>
          <a:xfrm>
            <a:off x="87745" y="554183"/>
            <a:ext cx="8968510" cy="6222998"/>
          </a:xfrm>
        </p:spPr>
        <p:txBody>
          <a:bodyPr>
            <a:noAutofit/>
          </a:bodyPr>
          <a:p>
            <a:pPr algn="l" rtl="0"/>
            <a:r>
              <a:rPr b="1" dirty="0" sz="2000" lang="en-US">
                <a:solidFill>
                  <a:srgbClr val="002060"/>
                </a:solidFill>
              </a:rPr>
              <a:t>Locally aggressive</a:t>
            </a:r>
            <a:r>
              <a:rPr dirty="0" sz="2000" lang="en-US"/>
              <a:t> central nervous system (CNS) lesions with </a:t>
            </a:r>
            <a:r>
              <a:rPr b="1" dirty="0" sz="2000" lang="en-US">
                <a:solidFill>
                  <a:srgbClr val="002060"/>
                </a:solidFill>
              </a:rPr>
              <a:t>true metastatic potential</a:t>
            </a:r>
            <a:r>
              <a:rPr dirty="0" sz="2000" lang="en-US"/>
              <a:t> that are best treated by gross total resection followed by additional therapies</a:t>
            </a:r>
          </a:p>
          <a:p>
            <a:pPr algn="l" rtl="0"/>
            <a:r>
              <a:rPr b="1" dirty="0" sz="2000" lang="en-US" u="sng"/>
              <a:t>Three  distinct entities: </a:t>
            </a:r>
          </a:p>
          <a:p>
            <a:pPr algn="l" indent="-457200" lvl="2" marL="1314450" rtl="0">
              <a:buFont typeface="+mj-lt"/>
              <a:buAutoNum type="arabicParenR"/>
            </a:pPr>
            <a:r>
              <a:rPr dirty="0" sz="2000" lang="en-US"/>
              <a:t>Fibrous sarcoma. Median survival (6 years)</a:t>
            </a:r>
          </a:p>
          <a:p>
            <a:pPr algn="l" indent="-457200" lvl="2" marL="1314450" rtl="0">
              <a:buFont typeface="+mj-lt"/>
              <a:buAutoNum type="arabicParenR"/>
            </a:pPr>
            <a:r>
              <a:rPr dirty="0" sz="2000" lang="en-US"/>
              <a:t>Spindle cell sarcoma. Median survival (2 years)</a:t>
            </a:r>
          </a:p>
          <a:p>
            <a:pPr algn="l" indent="-457200" lvl="2" marL="1314450" rtl="0">
              <a:buFont typeface="+mj-lt"/>
              <a:buAutoNum type="arabicParenR"/>
            </a:pPr>
            <a:r>
              <a:rPr dirty="0" sz="2000" lang="en-US" err="1"/>
              <a:t>Polymorphocellular</a:t>
            </a:r>
            <a:r>
              <a:rPr dirty="0" sz="2000" lang="en-US"/>
              <a:t> sarcoma. Median survival (1 year)</a:t>
            </a:r>
          </a:p>
          <a:p>
            <a:pPr algn="l" indent="-457200" lvl="2" marL="1314450" rtl="0">
              <a:buFont typeface="+mj-lt"/>
              <a:buAutoNum type="arabicParenR"/>
            </a:pPr>
            <a:endParaRPr dirty="0" sz="2000" lang="en-US"/>
          </a:p>
          <a:p>
            <a:pPr algn="l" rtl="0"/>
            <a:r>
              <a:rPr dirty="0" sz="2000" lang="en-US"/>
              <a:t>Progenitors cells are </a:t>
            </a:r>
            <a:r>
              <a:rPr b="1" dirty="0" sz="2000" lang="en-US"/>
              <a:t>derived</a:t>
            </a:r>
            <a:r>
              <a:rPr dirty="0" sz="2000" lang="en-US"/>
              <a:t> from </a:t>
            </a:r>
            <a:r>
              <a:rPr b="1" dirty="0" sz="2000" lang="en-US">
                <a:solidFill>
                  <a:srgbClr val="0070C0"/>
                </a:solidFill>
              </a:rPr>
              <a:t>mesenchymal tissue</a:t>
            </a:r>
            <a:r>
              <a:rPr dirty="0" sz="2000" lang="en-US"/>
              <a:t>.</a:t>
            </a:r>
          </a:p>
          <a:p>
            <a:pPr algn="l" rtl="0"/>
            <a:endParaRPr dirty="0" sz="2000" lang="en-US"/>
          </a:p>
          <a:p>
            <a:pPr algn="l" rtl="0"/>
            <a:r>
              <a:rPr b="1" dirty="0" sz="2000" lang="en-US" u="sng"/>
              <a:t>Mesenchymal tissues that may serve as the origin for sarcomas: </a:t>
            </a:r>
          </a:p>
          <a:p>
            <a:pPr algn="l" indent="-457200" lvl="1" marL="857250" rtl="0">
              <a:buFont typeface="+mj-lt"/>
              <a:buAutoNum type="arabicParenR"/>
            </a:pPr>
            <a:r>
              <a:rPr dirty="0" sz="2000" lang="en-US"/>
              <a:t>Dura</a:t>
            </a:r>
          </a:p>
          <a:p>
            <a:pPr algn="l" indent="-457200" lvl="1" marL="857250" rtl="0">
              <a:buFont typeface="+mj-lt"/>
              <a:buAutoNum type="arabicParenR"/>
            </a:pPr>
            <a:r>
              <a:rPr dirty="0" sz="2000" lang="en-US"/>
              <a:t>Pia-arachnoid</a:t>
            </a:r>
          </a:p>
          <a:p>
            <a:pPr algn="l" indent="-457200" lvl="1" marL="857250" rtl="0">
              <a:buFont typeface="+mj-lt"/>
              <a:buAutoNum type="arabicParenR"/>
            </a:pPr>
            <a:r>
              <a:rPr dirty="0" sz="2000" lang="en-US" err="1"/>
              <a:t>Stroma</a:t>
            </a:r>
            <a:r>
              <a:rPr dirty="0" sz="2000" lang="en-US"/>
              <a:t> of the choroid plexus</a:t>
            </a:r>
          </a:p>
          <a:p>
            <a:pPr algn="l" indent="-457200" lvl="1" marL="857250" rtl="0">
              <a:buFont typeface="+mj-lt"/>
              <a:buAutoNum type="arabicParenR"/>
            </a:pPr>
            <a:r>
              <a:rPr dirty="0" sz="2000" lang="en-US"/>
              <a:t>Adventitial fibroblasts associated with blood vessels</a:t>
            </a:r>
          </a:p>
          <a:p>
            <a:pPr algn="l" indent="-457200" lvl="1" marL="857250" rtl="0">
              <a:buFont typeface="+mj-lt"/>
              <a:buAutoNum type="arabicParenR"/>
            </a:pPr>
            <a:r>
              <a:rPr dirty="0" sz="2000" lang="en-US" err="1"/>
              <a:t>Tela</a:t>
            </a:r>
            <a:r>
              <a:rPr dirty="0" sz="2000" lang="en-US"/>
              <a:t> </a:t>
            </a:r>
            <a:r>
              <a:rPr dirty="0" sz="2000" lang="en-US" err="1"/>
              <a:t>choroidea</a:t>
            </a:r>
            <a:endParaRPr dirty="0" sz="2000"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8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9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4525963"/>
          </a:xfrm>
          <a:prstGeom prst="rect"/>
        </p:spPr>
      </p:pic>
      <p:pic>
        <p:nvPicPr>
          <p:cNvPr id="2097160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0" y="4525963"/>
            <a:ext cx="9144000" cy="2233855"/>
          </a:xfrm>
          <a:prstGeom prst="rect"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61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62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Content Placeholder 2"/>
          <p:cNvSpPr>
            <a:spLocks noGrp="1"/>
          </p:cNvSpPr>
          <p:nvPr>
            <p:ph idx="1"/>
          </p:nvPr>
        </p:nvSpPr>
        <p:spPr>
          <a:xfrm>
            <a:off x="80818" y="80818"/>
            <a:ext cx="8982364" cy="6684818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Ø"/>
            </a:pPr>
            <a:r>
              <a:rPr dirty="0" sz="2000" lang="en-US"/>
              <a:t>Intracranial  sarcomas  may  arise  in continuity  with  the  meninges  </a:t>
            </a:r>
            <a:r>
              <a:rPr b="1" dirty="0" sz="2000" lang="en-US"/>
              <a:t>or</a:t>
            </a:r>
            <a:r>
              <a:rPr dirty="0" sz="2000" lang="en-US"/>
              <a:t>  as  </a:t>
            </a:r>
            <a:r>
              <a:rPr b="1" dirty="0" sz="2000" lang="en-US" err="1">
                <a:solidFill>
                  <a:srgbClr val="C00000"/>
                </a:solidFill>
              </a:rPr>
              <a:t>intraparenchymal</a:t>
            </a:r>
            <a:r>
              <a:rPr b="1" dirty="0" sz="2000" lang="en-US">
                <a:solidFill>
                  <a:srgbClr val="C00000"/>
                </a:solidFill>
              </a:rPr>
              <a:t>  masses without  a  dural  base</a:t>
            </a:r>
            <a:r>
              <a:rPr dirty="0" sz="2000" lang="en-US"/>
              <a:t>  when  the  origin  is  from  </a:t>
            </a:r>
            <a:r>
              <a:rPr b="1" dirty="0" sz="2000" lang="en-US">
                <a:solidFill>
                  <a:srgbClr val="0070C0"/>
                </a:solidFill>
              </a:rPr>
              <a:t>blood  vessels</a:t>
            </a:r>
            <a:r>
              <a:rPr dirty="0" sz="2000" lang="en-US"/>
              <a:t>,  the </a:t>
            </a:r>
            <a:r>
              <a:rPr b="1" dirty="0" sz="2000" lang="en-US" err="1">
                <a:solidFill>
                  <a:srgbClr val="0070C0"/>
                </a:solidFill>
              </a:rPr>
              <a:t>tela</a:t>
            </a:r>
            <a:r>
              <a:rPr b="1" dirty="0" sz="2000" lang="en-US">
                <a:solidFill>
                  <a:srgbClr val="0070C0"/>
                </a:solidFill>
              </a:rPr>
              <a:t>  </a:t>
            </a:r>
            <a:r>
              <a:rPr b="1" dirty="0" sz="2000" lang="en-US" err="1">
                <a:solidFill>
                  <a:srgbClr val="0070C0"/>
                </a:solidFill>
              </a:rPr>
              <a:t>choroidea</a:t>
            </a:r>
            <a:r>
              <a:rPr dirty="0" sz="2000" lang="en-US"/>
              <a:t>,  or  the  </a:t>
            </a:r>
            <a:r>
              <a:rPr b="1" dirty="0" sz="2000" lang="en-US">
                <a:solidFill>
                  <a:srgbClr val="0070C0"/>
                </a:solidFill>
              </a:rPr>
              <a:t>choroid  plexus  </a:t>
            </a:r>
            <a:r>
              <a:rPr b="1" dirty="0" sz="2000" lang="en-US" err="1">
                <a:solidFill>
                  <a:srgbClr val="0070C0"/>
                </a:solidFill>
              </a:rPr>
              <a:t>stroma</a:t>
            </a:r>
            <a:r>
              <a:rPr dirty="0" sz="2000" lang="en-US"/>
              <a:t>. </a:t>
            </a:r>
          </a:p>
          <a:p>
            <a:pPr algn="l" rtl="0">
              <a:buFont typeface="Wingdings" pitchFamily="2" charset="2"/>
              <a:buChar char="Ø"/>
            </a:pPr>
            <a:endParaRPr dirty="0" sz="2000" lang="en-US"/>
          </a:p>
          <a:p>
            <a:pPr algn="l" rtl="0"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002060"/>
                </a:solidFill>
              </a:rPr>
              <a:t>Intracranial sarcomatous lesions can be classified into 7 distinct groups</a:t>
            </a:r>
          </a:p>
          <a:p>
            <a:pPr algn="l" indent="-457200" marL="457200" rtl="0">
              <a:buFont typeface="+mj-lt"/>
              <a:buAutoNum type="arabicParenR"/>
            </a:pPr>
            <a:r>
              <a:rPr dirty="0" sz="2000" lang="en-US"/>
              <a:t>Primary sarcomas of the brain and meninges that arise de novo </a:t>
            </a:r>
          </a:p>
          <a:p>
            <a:pPr algn="l" indent="-457200" marL="457200" rtl="0">
              <a:buFont typeface="+mj-lt"/>
              <a:buAutoNum type="arabicParenR"/>
            </a:pPr>
            <a:r>
              <a:rPr dirty="0" sz="2000" lang="en-US"/>
              <a:t>Sarcoma arising in the context of meningioma </a:t>
            </a:r>
          </a:p>
          <a:p>
            <a:pPr algn="l" indent="-457200" marL="457200" rtl="0">
              <a:buFont typeface="+mj-lt"/>
              <a:buAutoNum type="arabicParenR"/>
            </a:pPr>
            <a:r>
              <a:rPr dirty="0" sz="2000" lang="en-US"/>
              <a:t>Sarcoma after treatment of the brain with radiotherapy </a:t>
            </a:r>
          </a:p>
          <a:p>
            <a:pPr algn="l" indent="-457200" marL="457200" rtl="0">
              <a:buFont typeface="+mj-lt"/>
              <a:buAutoNum type="arabicParenR"/>
            </a:pPr>
            <a:r>
              <a:rPr dirty="0" sz="2000" lang="en-US" err="1"/>
              <a:t>Gliosarcoma</a:t>
            </a:r>
            <a:endParaRPr dirty="0" sz="2000" lang="en-US"/>
          </a:p>
          <a:p>
            <a:pPr algn="l" indent="-457200" marL="457200" rtl="0">
              <a:buFont typeface="+mj-lt"/>
              <a:buAutoNum type="arabicParenR"/>
            </a:pPr>
            <a:r>
              <a:rPr dirty="0" sz="2000" lang="en-US"/>
              <a:t>Intracranial metastases from sarcomatous primary tumors outside the CNS </a:t>
            </a:r>
          </a:p>
          <a:p>
            <a:pPr algn="l" indent="-457200" marL="457200" rtl="0">
              <a:buFont typeface="+mj-lt"/>
              <a:buAutoNum type="arabicParenR"/>
            </a:pPr>
            <a:r>
              <a:rPr dirty="0" sz="2000" lang="en-US"/>
              <a:t>Sarcomas arising from the scalp and skull with intracranial extension </a:t>
            </a:r>
          </a:p>
          <a:p>
            <a:pPr algn="l" indent="-457200" marL="457200" rtl="0">
              <a:buFont typeface="+mj-lt"/>
              <a:buAutoNum type="arabicParenR"/>
            </a:pPr>
            <a:r>
              <a:rPr dirty="0" sz="2000" lang="en-US"/>
              <a:t>Nonmalignant tumors that may </a:t>
            </a:r>
            <a:r>
              <a:rPr b="1" dirty="0" sz="2000" lang="en-US"/>
              <a:t>simulate sarcoma because</a:t>
            </a:r>
            <a:r>
              <a:rPr dirty="0" sz="2000" lang="en-US"/>
              <a:t> of </a:t>
            </a:r>
            <a:r>
              <a:rPr b="1" dirty="0" sz="2000" lang="en-US">
                <a:solidFill>
                  <a:srgbClr val="0070C0"/>
                </a:solidFill>
              </a:rPr>
              <a:t>pleomorphism</a:t>
            </a:r>
            <a:r>
              <a:rPr dirty="0" sz="2000" lang="en-US"/>
              <a:t> (pleomorphic xanthoastrocytoma, benign fibrous histiocytoma) or </a:t>
            </a:r>
            <a:r>
              <a:rPr b="1" dirty="0" sz="2000" lang="en-US">
                <a:solidFill>
                  <a:srgbClr val="0070C0"/>
                </a:solidFill>
              </a:rPr>
              <a:t>fascicular arrangement of the spindle cells with marked desmoplasia</a:t>
            </a:r>
            <a:r>
              <a:rPr dirty="0" sz="2000" lang="en-US"/>
              <a:t> (superficial cerebral astrocytoma, desmoplastic infantile ganglioglioma)  </a:t>
            </a:r>
            <a:endParaRPr dirty="0" sz="2000" lang="ar-IQ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Title 1"/>
          <p:cNvSpPr>
            <a:spLocks noGrp="1"/>
          </p:cNvSpPr>
          <p:nvPr>
            <p:ph type="title"/>
          </p:nvPr>
        </p:nvSpPr>
        <p:spPr>
          <a:xfrm>
            <a:off x="87745" y="80819"/>
            <a:ext cx="8229600" cy="473364"/>
          </a:xfrm>
        </p:spPr>
        <p:txBody>
          <a:bodyPr>
            <a:normAutofit fontScale="90000"/>
          </a:bodyPr>
          <a:p>
            <a:pPr algn="l" indent="-571500" marL="571500" rtl="0">
              <a:buFont typeface="Wingdings" pitchFamily="2" charset="2"/>
              <a:buChar char="q"/>
            </a:pPr>
            <a:r>
              <a:rPr dirty="0" sz="2800" lang="en-US" u="sng">
                <a:solidFill>
                  <a:srgbClr val="C00000"/>
                </a:solidFill>
                <a:latin typeface="Algerian" pitchFamily="82" charset="77"/>
              </a:rPr>
              <a:t>Clinical Findings and Evaluation </a:t>
            </a:r>
            <a:endParaRPr dirty="0" sz="2800" lang="ar-IQ" u="sng">
              <a:solidFill>
                <a:srgbClr val="C00000"/>
              </a:solidFill>
              <a:latin typeface="Algerian" pitchFamily="82" charset="77"/>
            </a:endParaRPr>
          </a:p>
        </p:txBody>
      </p:sp>
      <p:sp>
        <p:nvSpPr>
          <p:cNvPr id="1048596" name="Content Placeholder 2"/>
          <p:cNvSpPr>
            <a:spLocks noGrp="1"/>
          </p:cNvSpPr>
          <p:nvPr>
            <p:ph idx="1"/>
          </p:nvPr>
        </p:nvSpPr>
        <p:spPr>
          <a:xfrm>
            <a:off x="87745" y="554183"/>
            <a:ext cx="8968510" cy="6222998"/>
          </a:xfrm>
        </p:spPr>
        <p:txBody>
          <a:bodyPr>
            <a:normAutofit/>
          </a:bodyPr>
          <a:p>
            <a:pPr algn="l" rtl="0"/>
            <a:r>
              <a:rPr dirty="0" sz="2000" lang="en-US"/>
              <a:t>Symptoms are due to </a:t>
            </a:r>
            <a:r>
              <a:rPr b="1" dirty="0" sz="2000" lang="en-US"/>
              <a:t>mass effect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7030A0"/>
                </a:solidFill>
              </a:rPr>
              <a:t>from the tumor or peritumoral edema</a:t>
            </a:r>
            <a:r>
              <a:rPr dirty="0" sz="2000" lang="en-US"/>
              <a:t> </a:t>
            </a:r>
          </a:p>
          <a:p>
            <a:pPr algn="l" rtl="0"/>
            <a:r>
              <a:rPr b="1" dirty="0" sz="2000" lang="en-US">
                <a:solidFill>
                  <a:srgbClr val="0070C0"/>
                </a:solidFill>
              </a:rPr>
              <a:t>Palpable mass </a:t>
            </a:r>
            <a:r>
              <a:rPr dirty="0" sz="2000" lang="en-US"/>
              <a:t>If the tumor erodes through the skull into the soft tissues of the scalp.</a:t>
            </a:r>
          </a:p>
          <a:p>
            <a:pPr algn="l" rtl="0"/>
            <a:r>
              <a:rPr dirty="0" sz="2000" lang="en-US" u="sng">
                <a:solidFill>
                  <a:srgbClr val="002060"/>
                </a:solidFill>
              </a:rPr>
              <a:t>Extension into the scalp is </a:t>
            </a:r>
            <a:r>
              <a:rPr b="1" dirty="0" sz="2000" lang="en-US" u="sng">
                <a:solidFill>
                  <a:srgbClr val="002060"/>
                </a:solidFill>
              </a:rPr>
              <a:t>more common with sarcoma</a:t>
            </a:r>
            <a:r>
              <a:rPr dirty="0" sz="2000" lang="en-US" u="sng">
                <a:solidFill>
                  <a:srgbClr val="002060"/>
                </a:solidFill>
              </a:rPr>
              <a:t> </a:t>
            </a:r>
            <a:r>
              <a:rPr b="1" dirty="0" sz="2000" lang="en-US" u="sng">
                <a:solidFill>
                  <a:srgbClr val="C00000"/>
                </a:solidFill>
              </a:rPr>
              <a:t>than</a:t>
            </a:r>
            <a:r>
              <a:rPr dirty="0" sz="2000" lang="en-US" u="sng">
                <a:solidFill>
                  <a:srgbClr val="002060"/>
                </a:solidFill>
              </a:rPr>
              <a:t> with </a:t>
            </a:r>
            <a:r>
              <a:rPr b="1" dirty="0" sz="2000" lang="en-US" u="sng">
                <a:solidFill>
                  <a:srgbClr val="002060"/>
                </a:solidFill>
              </a:rPr>
              <a:t>meningioma</a:t>
            </a:r>
            <a:r>
              <a:rPr dirty="0" sz="2000" lang="en-US"/>
              <a:t>. </a:t>
            </a:r>
          </a:p>
          <a:p>
            <a:pPr algn="l" rtl="0"/>
            <a:endParaRPr dirty="0" sz="2000" lang="en-US"/>
          </a:p>
          <a:p>
            <a:pPr algn="l" rtl="0"/>
            <a:r>
              <a:rPr dirty="0" sz="2000" lang="en-US"/>
              <a:t>In contrast to most adult CNS sarcomas, which are extra-axial masses, sarcomas and meningiomas; </a:t>
            </a:r>
            <a:r>
              <a:rPr b="1" dirty="0" sz="2000" lang="en-US"/>
              <a:t>in children</a:t>
            </a:r>
            <a:r>
              <a:rPr dirty="0" sz="2000" lang="en-US"/>
              <a:t> more commonly arise as </a:t>
            </a:r>
          </a:p>
          <a:p>
            <a:pPr algn="l" lvl="1" rtl="0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Intra-axial or </a:t>
            </a:r>
          </a:p>
          <a:p>
            <a:pPr algn="l" lvl="1" rtl="0">
              <a:buFont typeface="Wingdings" pitchFamily="2" charset="2"/>
              <a:buChar char="ü"/>
            </a:pPr>
            <a:r>
              <a:rPr b="1" dirty="0" sz="2000" lang="en-US" err="1">
                <a:solidFill>
                  <a:srgbClr val="0070C0"/>
                </a:solidFill>
              </a:rPr>
              <a:t>Intraventricular</a:t>
            </a:r>
            <a:r>
              <a:rPr b="1" dirty="0" sz="2000" lang="en-US">
                <a:solidFill>
                  <a:srgbClr val="0070C0"/>
                </a:solidFill>
              </a:rPr>
              <a:t> masses.</a:t>
            </a:r>
            <a:endParaRPr b="1" dirty="0" sz="2000" lang="ar-IQ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>
          <a:xfrm>
            <a:off x="80818" y="80818"/>
            <a:ext cx="8502073" cy="519546"/>
          </a:xfrm>
        </p:spPr>
        <p:txBody>
          <a:bodyPr>
            <a:normAutofit/>
          </a:bodyPr>
          <a:p>
            <a:pPr algn="l" indent="-571500" marL="571500" rtl="0">
              <a:buFont typeface="Wingdings" pitchFamily="2" charset="2"/>
              <a:buChar char="v"/>
            </a:pPr>
            <a:r>
              <a:rPr dirty="0" sz="2800" lang="en-US" u="sng">
                <a:solidFill>
                  <a:srgbClr val="C00000"/>
                </a:solidFill>
                <a:latin typeface="Algerian" pitchFamily="82" charset="77"/>
              </a:rPr>
              <a:t>Imaging </a:t>
            </a:r>
            <a:endParaRPr dirty="0" sz="2800" lang="ar-IQ" u="sng">
              <a:solidFill>
                <a:srgbClr val="C00000"/>
              </a:solidFill>
              <a:latin typeface="Algerian" pitchFamily="82" charset="77"/>
            </a:endParaRPr>
          </a:p>
        </p:txBody>
      </p:sp>
      <p:sp>
        <p:nvSpPr>
          <p:cNvPr id="1048598" name="Content Placeholder 2"/>
          <p:cNvSpPr>
            <a:spLocks noGrp="1"/>
          </p:cNvSpPr>
          <p:nvPr>
            <p:ph idx="1"/>
          </p:nvPr>
        </p:nvSpPr>
        <p:spPr>
          <a:xfrm>
            <a:off x="80818" y="600364"/>
            <a:ext cx="8982364" cy="6176818"/>
          </a:xfrm>
        </p:spPr>
        <p:txBody>
          <a:bodyPr>
            <a:normAutofit/>
          </a:bodyPr>
          <a:p>
            <a:pPr algn="l" rtl="0"/>
            <a:r>
              <a:rPr dirty="0" sz="2000" lang="en-US" u="sng"/>
              <a:t>The presence of bone erosion overlying the mass</a:t>
            </a:r>
            <a:r>
              <a:rPr dirty="0" sz="2000" lang="en-US"/>
              <a:t> suggests a </a:t>
            </a:r>
            <a:r>
              <a:rPr b="1" dirty="0" sz="2000" lang="en-US">
                <a:solidFill>
                  <a:srgbClr val="002060"/>
                </a:solidFill>
              </a:rPr>
              <a:t>more malignant tumor</a:t>
            </a:r>
            <a:r>
              <a:rPr dirty="0" sz="2000" lang="en-US"/>
              <a:t> but  this  finding may  also  be  seen  with  typical  and  atypical  meningioma.  </a:t>
            </a:r>
          </a:p>
          <a:p>
            <a:pPr algn="l" rtl="0"/>
            <a:r>
              <a:rPr dirty="0" sz="2000" lang="en-US" u="sng"/>
              <a:t>Extension into  the  scalp </a:t>
            </a:r>
            <a:r>
              <a:rPr dirty="0" sz="2000" lang="en-US"/>
              <a:t> is  </a:t>
            </a:r>
            <a:r>
              <a:rPr b="1" dirty="0" sz="2000" lang="en-US"/>
              <a:t>more  common</a:t>
            </a:r>
            <a:r>
              <a:rPr dirty="0" sz="2000" lang="en-US"/>
              <a:t>  with  </a:t>
            </a:r>
            <a:r>
              <a:rPr b="1" dirty="0" sz="2000" lang="en-US" u="sng">
                <a:solidFill>
                  <a:srgbClr val="002060"/>
                </a:solidFill>
              </a:rPr>
              <a:t>sarcoma  than  with  meningioma.  </a:t>
            </a:r>
          </a:p>
          <a:p>
            <a:pPr algn="l" rtl="0"/>
            <a:r>
              <a:rPr dirty="0" sz="2000" lang="en-US"/>
              <a:t>Underlying  edema  is  also  nearly  universal  with  sarcomas but  may  also  be  seen  in  up  to  50%  of  typical  meningiomas.  </a:t>
            </a:r>
          </a:p>
          <a:p>
            <a:pPr algn="l" rtl="0"/>
            <a:r>
              <a:rPr dirty="0" sz="2000" lang="en-US"/>
              <a:t>Invasion  of  the  superficial  venous  structures  may  occur  with  both types  of  tumors.</a:t>
            </a:r>
          </a:p>
          <a:p>
            <a:pPr algn="l" rtl="0"/>
            <a:endParaRPr dirty="0" sz="2000" lang="ar-IQ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Content Placeholder 2"/>
          <p:cNvSpPr>
            <a:spLocks noGrp="1"/>
          </p:cNvSpPr>
          <p:nvPr>
            <p:ph idx="1"/>
          </p:nvPr>
        </p:nvSpPr>
        <p:spPr>
          <a:xfrm>
            <a:off x="92363" y="92364"/>
            <a:ext cx="8947727" cy="6673272"/>
          </a:xfrm>
        </p:spPr>
        <p:txBody>
          <a:bodyPr>
            <a:normAutofit/>
          </a:bodyPr>
          <a:p>
            <a:pPr algn="l" rtl="0">
              <a:buFont typeface="Wingdings" pitchFamily="2" charset="2"/>
              <a:buChar char="q"/>
            </a:pPr>
            <a:r>
              <a:rPr b="1" dirty="0" sz="2000" lang="en-US" u="sng"/>
              <a:t>MRI</a:t>
            </a:r>
          </a:p>
          <a:p>
            <a:pPr algn="l" lvl="1" rtl="0">
              <a:buFont typeface="Wingdings" pitchFamily="2" charset="2"/>
              <a:buChar char="§"/>
            </a:pPr>
            <a:r>
              <a:rPr dirty="0" sz="2000" lang="en-US"/>
              <a:t>T1 </a:t>
            </a:r>
            <a:r>
              <a:rPr dirty="0" sz="2000" lang="en-US" err="1"/>
              <a:t>hypointense</a:t>
            </a:r>
            <a:r>
              <a:rPr dirty="0" sz="2000" lang="en-US"/>
              <a:t>  or  </a:t>
            </a:r>
            <a:r>
              <a:rPr dirty="0" sz="2000" lang="en-US" err="1"/>
              <a:t>isointense</a:t>
            </a:r>
            <a:r>
              <a:rPr dirty="0" sz="2000" lang="en-US"/>
              <a:t> </a:t>
            </a:r>
          </a:p>
          <a:p>
            <a:pPr algn="l" lvl="1" rtl="0">
              <a:buFont typeface="Wingdings" pitchFamily="2" charset="2"/>
              <a:buChar char="§"/>
            </a:pPr>
            <a:r>
              <a:rPr b="1" dirty="0" sz="2000" lang="en-US"/>
              <a:t>T2</a:t>
            </a:r>
            <a:r>
              <a:rPr dirty="0" sz="2000" lang="en-US"/>
              <a:t> slightly  </a:t>
            </a:r>
            <a:r>
              <a:rPr b="1" dirty="0" sz="2000" lang="en-US" err="1">
                <a:solidFill>
                  <a:srgbClr val="C00000"/>
                </a:solidFill>
              </a:rPr>
              <a:t>hypointense</a:t>
            </a:r>
            <a:r>
              <a:rPr dirty="0" sz="2000" lang="en-US"/>
              <a:t>,  a  finding  that  may reflect  </a:t>
            </a:r>
            <a:r>
              <a:rPr b="1" dirty="0" sz="2000" lang="en-US">
                <a:solidFill>
                  <a:srgbClr val="7030A0"/>
                </a:solidFill>
              </a:rPr>
              <a:t>hypercellularity</a:t>
            </a:r>
            <a:r>
              <a:rPr dirty="0" sz="2000" lang="en-US"/>
              <a:t>.  </a:t>
            </a:r>
          </a:p>
          <a:p>
            <a:pPr algn="l" lvl="1" rtl="0">
              <a:buFont typeface="Wingdings" pitchFamily="2" charset="2"/>
              <a:buChar char="§"/>
            </a:pPr>
            <a:r>
              <a:rPr dirty="0" sz="2000" lang="en-US"/>
              <a:t>All  tumors  show  some  enhancement  after the  intravenous  administration  of  gadolinium,  similar  to  that  seen on  CT.  </a:t>
            </a:r>
          </a:p>
          <a:p>
            <a:pPr algn="l" lvl="1" rtl="0">
              <a:buFont typeface="Wingdings" pitchFamily="2" charset="2"/>
              <a:buChar char="§"/>
            </a:pPr>
            <a:r>
              <a:rPr dirty="0" sz="2000" lang="en-US"/>
              <a:t>MRI  is  ideal  to  evaluate  extension  through  the  bone  into the  scalp,  invasion  of  superficial  venous  structures,  and  extension into  the  soft  tissues  of  the  base  of  the  skull.</a:t>
            </a:r>
          </a:p>
          <a:p>
            <a:pPr algn="l" rtl="0">
              <a:buFont typeface="Wingdings" pitchFamily="2" charset="2"/>
              <a:buChar char="q"/>
            </a:pPr>
            <a:r>
              <a:rPr b="1" dirty="0" sz="2000" lang="en-US" u="sng"/>
              <a:t>CT</a:t>
            </a:r>
            <a:r>
              <a:rPr dirty="0" sz="2000" lang="en-US"/>
              <a:t> is ideal to evaluate bone invasion </a:t>
            </a:r>
          </a:p>
          <a:p>
            <a:pPr algn="l" rtl="0">
              <a:buFont typeface="Wingdings" pitchFamily="2" charset="2"/>
              <a:buChar char="q"/>
            </a:pPr>
            <a:r>
              <a:rPr b="1" dirty="0" sz="2000" lang="en-US" u="sng"/>
              <a:t>Angiography</a:t>
            </a:r>
            <a:r>
              <a:rPr dirty="0" sz="2000" lang="en-US"/>
              <a:t> plays a limited role in the evaluation of these tumors show  vessel  encasement  by  tumor.</a:t>
            </a:r>
          </a:p>
          <a:p>
            <a:pPr algn="l" rtl="0">
              <a:buFont typeface="Wingdings" pitchFamily="2" charset="2"/>
              <a:buChar char="q"/>
            </a:pPr>
            <a:r>
              <a:rPr b="1" dirty="0" sz="2000" lang="en-US"/>
              <a:t>Plain radiographs</a:t>
            </a:r>
            <a:r>
              <a:rPr dirty="0" sz="2000" lang="en-US"/>
              <a:t> do not play a role in the diagnosis of these tumors. </a:t>
            </a:r>
          </a:p>
          <a:p>
            <a:pPr algn="l" rtl="0">
              <a:buFont typeface="Wingdings" pitchFamily="2" charset="2"/>
              <a:buChar char="q"/>
            </a:pPr>
            <a:endParaRPr dirty="0" sz="2000" lang="en-US"/>
          </a:p>
          <a:p>
            <a:pPr algn="l" rtl="0">
              <a:buFont typeface="Wingdings" pitchFamily="2" charset="2"/>
              <a:buChar char="§"/>
            </a:pPr>
            <a:r>
              <a:rPr b="1" dirty="0" sz="2000" lang="en-US">
                <a:solidFill>
                  <a:srgbClr val="C00000"/>
                </a:solidFill>
              </a:rPr>
              <a:t>Hemorrhage, cysts, and necrosis</a:t>
            </a:r>
            <a:r>
              <a:rPr dirty="0" sz="2000" lang="en-US"/>
              <a:t> can be seen within sarcomas.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2" y="0"/>
            <a:ext cx="4572001" cy="6858000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53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571999" y="0"/>
            <a:ext cx="4572001" cy="68580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6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779318" y="0"/>
            <a:ext cx="7585364" cy="68580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484911"/>
          </a:xfrm>
        </p:spPr>
        <p:txBody>
          <a:bodyPr>
            <a:normAutofit fontScale="90000"/>
          </a:bodyPr>
          <a:p>
            <a:pPr algn="l" indent="-571500" marL="571500" rtl="0">
              <a:buFont typeface="Wingdings" pitchFamily="2" charset="2"/>
              <a:buChar char="v"/>
            </a:pPr>
            <a:r>
              <a:rPr b="1" dirty="0" sz="3100" lang="en-US" u="sng">
                <a:solidFill>
                  <a:srgbClr val="C00000"/>
                </a:solidFill>
              </a:rPr>
              <a:t>Angiosarcoma</a:t>
            </a:r>
            <a:r>
              <a:rPr dirty="0" lang="en-US"/>
              <a:t> </a:t>
            </a:r>
            <a:endParaRPr dirty="0" lang="ar-IQ"/>
          </a:p>
        </p:txBody>
      </p:sp>
      <p:sp>
        <p:nvSpPr>
          <p:cNvPr id="1048601" name="Content Placeholder 2"/>
          <p:cNvSpPr>
            <a:spLocks noGrp="1"/>
          </p:cNvSpPr>
          <p:nvPr>
            <p:ph idx="1"/>
          </p:nvPr>
        </p:nvSpPr>
        <p:spPr>
          <a:xfrm>
            <a:off x="203199" y="623455"/>
            <a:ext cx="8836891" cy="923636"/>
          </a:xfrm>
        </p:spPr>
        <p:txBody>
          <a:bodyPr>
            <a:noAutofit/>
          </a:bodyPr>
          <a:p>
            <a:pPr algn="l" rtl="0"/>
            <a:r>
              <a:rPr dirty="0" sz="2000" lang="en-US"/>
              <a:t>Half of angiosarcomas occur in the head and neck, mainly in the subcutis </a:t>
            </a:r>
          </a:p>
          <a:p>
            <a:pPr algn="l" rtl="0"/>
            <a:r>
              <a:rPr dirty="0" sz="2000" lang="en-US"/>
              <a:t>Because of the vascularity of these lesions, preoperative embolization has been used to decrease the blood supply before surgery.</a:t>
            </a:r>
          </a:p>
        </p:txBody>
      </p:sp>
      <p:sp>
        <p:nvSpPr>
          <p:cNvPr id="1048602" name="Title 1"/>
          <p:cNvSpPr txBox="1"/>
          <p:nvPr/>
        </p:nvSpPr>
        <p:spPr>
          <a:xfrm>
            <a:off x="0" y="1867909"/>
            <a:ext cx="8229600" cy="484911"/>
          </a:xfrm>
          <a:prstGeom prst="rect"/>
        </p:spPr>
        <p:txBody>
          <a:bodyPr anchor="ctr" bIns="45720" lIns="91440" rIns="91440" rtlCol="1" tIns="45720" vert="horz">
            <a:noAutofit/>
          </a:bodyPr>
          <a:lstStyle>
            <a:lvl1pPr algn="ctr" defTabSz="914400" eaLnBrk="1" hangingPunct="1" latinLnBrk="0" rtl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indent="-571500" marL="571500" rtl="0">
              <a:buFont typeface="Wingdings" pitchFamily="2" charset="2"/>
              <a:buChar char="v"/>
            </a:pPr>
            <a:r>
              <a:rPr b="1" dirty="0" sz="2800" lang="en-US" err="1" u="sng">
                <a:solidFill>
                  <a:srgbClr val="C00000"/>
                </a:solidFill>
                <a:latin typeface="+mn-lt"/>
              </a:rPr>
              <a:t>Chondrosarcoma</a:t>
            </a:r>
            <a:r>
              <a:rPr dirty="0" sz="2800" lang="en-US">
                <a:latin typeface="+mn-lt"/>
              </a:rPr>
              <a:t> </a:t>
            </a:r>
            <a:endParaRPr dirty="0" sz="2800" lang="ar-IQ">
              <a:latin typeface="+mn-lt"/>
            </a:endParaRPr>
          </a:p>
        </p:txBody>
      </p:sp>
      <p:sp>
        <p:nvSpPr>
          <p:cNvPr id="1048603" name="Content Placeholder 2"/>
          <p:cNvSpPr>
            <a:spLocks noGrp="1"/>
          </p:cNvSpPr>
          <p:nvPr/>
        </p:nvSpPr>
        <p:spPr>
          <a:xfrm>
            <a:off x="203199" y="2352820"/>
            <a:ext cx="8836890" cy="4424362"/>
          </a:xfrm>
          <a:prstGeom prst="rect"/>
        </p:spPr>
        <p:txBody>
          <a:bodyPr bIns="45720" lIns="91440" rIns="91440" rtlCol="1" tIns="45720" vert="horz">
            <a:normAutofit/>
          </a:bodyPr>
          <a:lstStyle>
            <a:lvl1pPr algn="r" defTabSz="914400" eaLnBrk="1" hangingPunct="1" indent="-342900" latinLnBrk="0" marL="342900" rtl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r" defTabSz="914400" eaLnBrk="1" hangingPunct="1" indent="-285750" latinLnBrk="0" marL="742950" rtl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r" defTabSz="914400" eaLnBrk="1" hangingPunct="1" indent="-228600" latinLnBrk="0" marL="1143000" rtl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r" defTabSz="914400" eaLnBrk="1" hangingPunct="1" indent="-228600" latinLnBrk="0" marL="1600200" rtl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r" defTabSz="914400" eaLnBrk="1" hangingPunct="1" indent="-228600" latinLnBrk="0" marL="2057400" rtl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r" defTabSz="914400" eaLnBrk="1" hangingPunct="1" indent="-228600" latinLnBrk="0" marL="2514600" rtl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r" defTabSz="914400" eaLnBrk="1" hangingPunct="1" indent="-228600" latinLnBrk="0" marL="2971800" rtl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r" defTabSz="914400" eaLnBrk="1" hangingPunct="1" indent="-228600" latinLnBrk="0" marL="3429000" rtl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r" defTabSz="914400" eaLnBrk="1" hangingPunct="1" indent="-228600" latinLnBrk="0" marL="3886200" rtl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dirty="0" sz="2000" lang="en-US"/>
              <a:t>Most commonly involves the skull base and rarely involves the choroid plexus, dura, or brain parenchyma. </a:t>
            </a:r>
          </a:p>
          <a:p>
            <a:pPr algn="l" rtl="0"/>
            <a:r>
              <a:rPr dirty="0" sz="2000" lang="en-US"/>
              <a:t>Histopathologically, chondrosarcomas can be of the</a:t>
            </a:r>
          </a:p>
          <a:p>
            <a:pPr algn="l" indent="-457200" lvl="1" marL="857250" rtl="0">
              <a:buFont typeface="+mj-lt"/>
              <a:buAutoNum type="arabicPeriod"/>
            </a:pPr>
            <a:r>
              <a:rPr dirty="0" sz="2000" lang="en-US"/>
              <a:t>Conventional, most common</a:t>
            </a:r>
          </a:p>
          <a:p>
            <a:pPr algn="l" indent="-457200" lvl="1" marL="857250" rtl="0">
              <a:buFont typeface="+mj-lt"/>
              <a:buAutoNum type="arabicPeriod"/>
            </a:pPr>
            <a:r>
              <a:rPr dirty="0" sz="2000" lang="en-US"/>
              <a:t>Mesenchymal, more aggressive , higher tendency for metastasis</a:t>
            </a:r>
          </a:p>
          <a:p>
            <a:pPr algn="l" indent="-457200" lvl="1" marL="857250" rtl="0">
              <a:buFont typeface="+mj-lt"/>
              <a:buAutoNum type="arabicPeriod"/>
            </a:pPr>
            <a:r>
              <a:rPr dirty="0" sz="2000" lang="en-US"/>
              <a:t>Clear cell or dedifferentiated type </a:t>
            </a:r>
          </a:p>
          <a:p>
            <a:pPr algn="l" rtl="0"/>
            <a:r>
              <a:rPr dirty="0" sz="2000" lang="en-US"/>
              <a:t>Therapy includes a combination of surgical resection and adjuvant radiation therapy </a:t>
            </a:r>
            <a:endParaRPr dirty="0" sz="2000" lang="ar-IQ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Meningeal Sarcomas and Hemangiopericytomas</dc:title>
  <dc:creator>DAR ALNASIH</dc:creator>
  <cp:lastModifiedBy>Ahmed Maan</cp:lastModifiedBy>
  <dcterms:created xsi:type="dcterms:W3CDTF">2018-02-04T15:05:13Z</dcterms:created>
  <dcterms:modified xsi:type="dcterms:W3CDTF">2022-11-28T09:49:36Z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616362ce89d84734b14522448e35bfd4</vt:lpwstr>
  </property>
</Properties>
</file>