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780" r:id="rId1"/>
  </p:sldMasterIdLst>
  <p:notesMasterIdLst>
    <p:notesMasterId r:id="rId2"/>
  </p:notesMasterIdLst>
  <p:sldIdLst>
    <p:sldId id="677" r:id="rId3"/>
    <p:sldId id="678" r:id="rId4"/>
    <p:sldId id="679" r:id="rId5"/>
    <p:sldId id="680" r:id="rId6"/>
    <p:sldId id="681" r:id="rId7"/>
    <p:sldId id="682" r:id="rId8"/>
    <p:sldId id="683" r:id="rId9"/>
    <p:sldId id="684" r:id="rId10"/>
    <p:sldId id="685" r:id="rId11"/>
    <p:sldId id="686" r:id="rId12"/>
    <p:sldId id="687" r:id="rId13"/>
    <p:sldId id="688" r:id="rId14"/>
    <p:sldId id="689" r:id="rId15"/>
    <p:sldId id="690" r:id="rId16"/>
    <p:sldId id="691" r:id="rId17"/>
    <p:sldId id="692" r:id="rId18"/>
    <p:sldId id="693" r:id="rId19"/>
    <p:sldId id="694" r:id="rId20"/>
    <p:sldId id="695" r:id="rId21"/>
    <p:sldId id="696" r:id="rId22"/>
    <p:sldId id="697" r:id="rId23"/>
    <p:sldId id="698" r:id="rId24"/>
    <p:sldId id="699" r:id="rId25"/>
    <p:sldId id="700" r:id="rId26"/>
    <p:sldId id="701" r:id="rId27"/>
    <p:sldId id="702" r:id="rId28"/>
    <p:sldId id="703" r:id="rId29"/>
    <p:sldId id="704" r:id="rId30"/>
    <p:sldId id="705" r:id="rId31"/>
    <p:sldId id="706" r:id="rId32"/>
    <p:sldId id="707" r:id="rId33"/>
    <p:sldId id="708" r:id="rId34"/>
    <p:sldId id="709" r:id="rId35"/>
    <p:sldId id="710" r:id="rId36"/>
    <p:sldId id="711" r:id="rId37"/>
    <p:sldId id="712" r:id="rId38"/>
    <p:sldId id="713" r:id="rId39"/>
    <p:sldId id="714" r:id="rId40"/>
    <p:sldId id="715" r:id="rId41"/>
  </p:sldIdLst>
  <p:sldSz cy="6858000" cx="9145588"/>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FF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p:cViewPr varScale="1">
        <p:scale>
          <a:sx n="69" d="100"/>
          <a:sy n="69" d="100"/>
        </p:scale>
        <p:origin x="1416" y="66"/>
      </p:cViewPr>
      <p:guideLst>
        <p:guide orient="horz" pos="2160"/>
        <p:guide pos="288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tableStyles" Target="tableStyle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05" name=""/>
        <p:cNvGrpSpPr/>
        <p:nvPr/>
      </p:nvGrpSpPr>
      <p:grpSpPr>
        <a:xfrm>
          <a:off x="0" y="0"/>
          <a:ext cx="0" cy="0"/>
          <a:chOff x="0" y="0"/>
          <a:chExt cx="0" cy="0"/>
        </a:xfrm>
      </p:grpSpPr>
      <p:sp>
        <p:nvSpPr>
          <p:cNvPr id="1048690"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91"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92"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93"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94"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95"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3"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dirty="0" lang="en-US"/>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10/11/20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98" name=""/>
        <p:cNvGrpSpPr/>
        <p:nvPr/>
      </p:nvGrpSpPr>
      <p:grpSpPr>
        <a:xfrm>
          <a:off x="0" y="0"/>
          <a:ext cx="0" cy="0"/>
          <a:chOff x="0" y="0"/>
          <a:chExt cx="0" cy="0"/>
        </a:xfrm>
      </p:grpSpPr>
      <p:sp>
        <p:nvSpPr>
          <p:cNvPr id="1048657" name="Title 1"/>
          <p:cNvSpPr>
            <a:spLocks noGrp="1"/>
          </p:cNvSpPr>
          <p:nvPr>
            <p:ph type="title"/>
          </p:nvPr>
        </p:nvSpPr>
        <p:spPr/>
        <p:txBody>
          <a:bodyPr/>
          <a:p>
            <a:r>
              <a:rPr lang="en-US"/>
              <a:t>Click to edit Master title style</a:t>
            </a:r>
            <a:endParaRPr dirty="0" lang="en-US"/>
          </a:p>
        </p:txBody>
      </p:sp>
      <p:sp>
        <p:nvSpPr>
          <p:cNvPr id="1048658"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9" name="Date Placeholder 3"/>
          <p:cNvSpPr>
            <a:spLocks noGrp="1"/>
          </p:cNvSpPr>
          <p:nvPr>
            <p:ph type="dt" sz="half" idx="10"/>
          </p:nvPr>
        </p:nvSpPr>
        <p:spPr/>
        <p:txBody>
          <a:bodyPr/>
          <a:p>
            <a:fld id="{C764DE79-268F-4C1A-8933-263129D2AF90}" type="datetimeFigureOut">
              <a:rPr dirty="0" lang="en-US"/>
              <a:t>10/11/20</a:t>
            </a:fld>
            <a:endParaRPr dirty="0" lang="en-US"/>
          </a:p>
        </p:txBody>
      </p:sp>
      <p:sp>
        <p:nvSpPr>
          <p:cNvPr id="1048660" name="Footer Placeholder 4"/>
          <p:cNvSpPr>
            <a:spLocks noGrp="1"/>
          </p:cNvSpPr>
          <p:nvPr>
            <p:ph type="ftr" sz="quarter" idx="11"/>
          </p:nvPr>
        </p:nvSpPr>
        <p:spPr/>
        <p:txBody>
          <a:bodyPr/>
          <a:p>
            <a:endParaRPr dirty="0" lang="en-US"/>
          </a:p>
        </p:txBody>
      </p:sp>
      <p:sp>
        <p:nvSpPr>
          <p:cNvPr id="104866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96" name=""/>
        <p:cNvGrpSpPr/>
        <p:nvPr/>
      </p:nvGrpSpPr>
      <p:grpSpPr>
        <a:xfrm>
          <a:off x="0" y="0"/>
          <a:ext cx="0" cy="0"/>
          <a:chOff x="0" y="0"/>
          <a:chExt cx="0" cy="0"/>
        </a:xfrm>
      </p:grpSpPr>
      <p:sp>
        <p:nvSpPr>
          <p:cNvPr id="1048646"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47"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48" name="Date Placeholder 3"/>
          <p:cNvSpPr>
            <a:spLocks noGrp="1"/>
          </p:cNvSpPr>
          <p:nvPr>
            <p:ph type="dt" sz="half" idx="10"/>
          </p:nvPr>
        </p:nvSpPr>
        <p:spPr/>
        <p:txBody>
          <a:bodyPr/>
          <a:p>
            <a:fld id="{C764DE79-268F-4C1A-8933-263129D2AF90}" type="datetimeFigureOut">
              <a:rPr dirty="0" lang="en-US"/>
              <a:t>10/11/20</a:t>
            </a:fld>
            <a:endParaRPr dirty="0" lang="en-US"/>
          </a:p>
        </p:txBody>
      </p:sp>
      <p:sp>
        <p:nvSpPr>
          <p:cNvPr id="1048649" name="Footer Placeholder 4"/>
          <p:cNvSpPr>
            <a:spLocks noGrp="1"/>
          </p:cNvSpPr>
          <p:nvPr>
            <p:ph type="ftr" sz="quarter" idx="11"/>
          </p:nvPr>
        </p:nvSpPr>
        <p:spPr/>
        <p:txBody>
          <a:bodyPr/>
          <a:p>
            <a:endParaRPr dirty="0" lang="en-US"/>
          </a:p>
        </p:txBody>
      </p:sp>
      <p:sp>
        <p:nvSpPr>
          <p:cNvPr id="1048650"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55"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endParaRPr dirty="0" lang="en-US"/>
          </a:p>
        </p:txBody>
      </p:sp>
      <p:sp>
        <p:nvSpPr>
          <p:cNvPr id="1048588"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9" name="Date Placeholder 3"/>
          <p:cNvSpPr>
            <a:spLocks noGrp="1"/>
          </p:cNvSpPr>
          <p:nvPr>
            <p:ph type="dt" sz="half" idx="10"/>
          </p:nvPr>
        </p:nvSpPr>
        <p:spPr/>
        <p:txBody>
          <a:bodyPr/>
          <a:p>
            <a:fld id="{C764DE79-268F-4C1A-8933-263129D2AF90}" type="datetimeFigureOut">
              <a:rPr dirty="0" lang="en-US"/>
              <a:t>10/11/20</a:t>
            </a:fld>
            <a:endParaRPr dirty="0" lang="en-US"/>
          </a:p>
        </p:txBody>
      </p:sp>
      <p:sp>
        <p:nvSpPr>
          <p:cNvPr id="1048590" name="Footer Placeholder 4"/>
          <p:cNvSpPr>
            <a:spLocks noGrp="1"/>
          </p:cNvSpPr>
          <p:nvPr>
            <p:ph type="ftr" sz="quarter" idx="11"/>
          </p:nvPr>
        </p:nvSpPr>
        <p:spPr/>
        <p:txBody>
          <a:bodyPr/>
          <a:p>
            <a:endParaRPr dirty="0" lang="en-US"/>
          </a:p>
        </p:txBody>
      </p:sp>
      <p:sp>
        <p:nvSpPr>
          <p:cNvPr id="104859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99" name=""/>
        <p:cNvGrpSpPr/>
        <p:nvPr/>
      </p:nvGrpSpPr>
      <p:grpSpPr>
        <a:xfrm>
          <a:off x="0" y="0"/>
          <a:ext cx="0" cy="0"/>
          <a:chOff x="0" y="0"/>
          <a:chExt cx="0" cy="0"/>
        </a:xfrm>
      </p:grpSpPr>
      <p:sp>
        <p:nvSpPr>
          <p:cNvPr id="104866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dirty="0" lang="en-US"/>
          </a:p>
        </p:txBody>
      </p:sp>
      <p:sp>
        <p:nvSpPr>
          <p:cNvPr id="1048663"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Edit Master text styles</a:t>
            </a:r>
          </a:p>
        </p:txBody>
      </p:sp>
      <p:sp>
        <p:nvSpPr>
          <p:cNvPr id="1048664" name="Date Placeholder 3"/>
          <p:cNvSpPr>
            <a:spLocks noGrp="1"/>
          </p:cNvSpPr>
          <p:nvPr>
            <p:ph type="dt" sz="half" idx="10"/>
          </p:nvPr>
        </p:nvSpPr>
        <p:spPr/>
        <p:txBody>
          <a:bodyPr/>
          <a:p>
            <a:fld id="{C764DE79-268F-4C1A-8933-263129D2AF90}" type="datetimeFigureOut">
              <a:rPr dirty="0" lang="en-US"/>
              <a:t>10/11/20</a:t>
            </a:fld>
            <a:endParaRPr dirty="0" lang="en-US"/>
          </a:p>
        </p:txBody>
      </p:sp>
      <p:sp>
        <p:nvSpPr>
          <p:cNvPr id="1048665" name="Footer Placeholder 4"/>
          <p:cNvSpPr>
            <a:spLocks noGrp="1"/>
          </p:cNvSpPr>
          <p:nvPr>
            <p:ph type="ftr" sz="quarter" idx="11"/>
          </p:nvPr>
        </p:nvSpPr>
        <p:spPr/>
        <p:txBody>
          <a:bodyPr/>
          <a:p>
            <a:endParaRPr dirty="0" lang="en-US"/>
          </a:p>
        </p:txBody>
      </p:sp>
      <p:sp>
        <p:nvSpPr>
          <p:cNvPr id="1048666"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00" name=""/>
        <p:cNvGrpSpPr/>
        <p:nvPr/>
      </p:nvGrpSpPr>
      <p:grpSpPr>
        <a:xfrm>
          <a:off x="0" y="0"/>
          <a:ext cx="0" cy="0"/>
          <a:chOff x="0" y="0"/>
          <a:chExt cx="0" cy="0"/>
        </a:xfrm>
      </p:grpSpPr>
      <p:sp>
        <p:nvSpPr>
          <p:cNvPr id="1048667" name="Title 1"/>
          <p:cNvSpPr>
            <a:spLocks noGrp="1"/>
          </p:cNvSpPr>
          <p:nvPr>
            <p:ph type="title"/>
          </p:nvPr>
        </p:nvSpPr>
        <p:spPr/>
        <p:txBody>
          <a:bodyPr/>
          <a:p>
            <a:r>
              <a:rPr lang="en-US"/>
              <a:t>Click to edit Master title style</a:t>
            </a:r>
            <a:endParaRPr dirty="0" lang="en-US"/>
          </a:p>
        </p:txBody>
      </p:sp>
      <p:sp>
        <p:nvSpPr>
          <p:cNvPr id="1048668"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9"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0" name="Date Placeholder 4"/>
          <p:cNvSpPr>
            <a:spLocks noGrp="1"/>
          </p:cNvSpPr>
          <p:nvPr>
            <p:ph type="dt" sz="half" idx="10"/>
          </p:nvPr>
        </p:nvSpPr>
        <p:spPr/>
        <p:txBody>
          <a:bodyPr/>
          <a:p>
            <a:fld id="{C764DE79-268F-4C1A-8933-263129D2AF90}" type="datetimeFigureOut">
              <a:rPr dirty="0" lang="en-US"/>
              <a:t>10/11/20</a:t>
            </a:fld>
            <a:endParaRPr dirty="0" lang="en-US"/>
          </a:p>
        </p:txBody>
      </p:sp>
      <p:sp>
        <p:nvSpPr>
          <p:cNvPr id="1048671" name="Footer Placeholder 5"/>
          <p:cNvSpPr>
            <a:spLocks noGrp="1"/>
          </p:cNvSpPr>
          <p:nvPr>
            <p:ph type="ftr" sz="quarter" idx="11"/>
          </p:nvPr>
        </p:nvSpPr>
        <p:spPr/>
        <p:txBody>
          <a:bodyPr/>
          <a:p>
            <a:endParaRPr dirty="0" lang="en-US"/>
          </a:p>
        </p:txBody>
      </p:sp>
      <p:sp>
        <p:nvSpPr>
          <p:cNvPr id="1048672"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01" name=""/>
        <p:cNvGrpSpPr/>
        <p:nvPr/>
      </p:nvGrpSpPr>
      <p:grpSpPr>
        <a:xfrm>
          <a:off x="0" y="0"/>
          <a:ext cx="0" cy="0"/>
          <a:chOff x="0" y="0"/>
          <a:chExt cx="0" cy="0"/>
        </a:xfrm>
      </p:grpSpPr>
      <p:sp>
        <p:nvSpPr>
          <p:cNvPr id="1048673"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674"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1048675"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6"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1048677"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8" name="Date Placeholder 6"/>
          <p:cNvSpPr>
            <a:spLocks noGrp="1"/>
          </p:cNvSpPr>
          <p:nvPr>
            <p:ph type="dt" sz="half" idx="10"/>
          </p:nvPr>
        </p:nvSpPr>
        <p:spPr/>
        <p:txBody>
          <a:bodyPr/>
          <a:p>
            <a:fld id="{C764DE79-268F-4C1A-8933-263129D2AF90}" type="datetimeFigureOut">
              <a:rPr dirty="0" lang="en-US"/>
              <a:t>10/11/20</a:t>
            </a:fld>
            <a:endParaRPr dirty="0" lang="en-US"/>
          </a:p>
        </p:txBody>
      </p:sp>
      <p:sp>
        <p:nvSpPr>
          <p:cNvPr id="1048679" name="Footer Placeholder 7"/>
          <p:cNvSpPr>
            <a:spLocks noGrp="1"/>
          </p:cNvSpPr>
          <p:nvPr>
            <p:ph type="ftr" sz="quarter" idx="11"/>
          </p:nvPr>
        </p:nvSpPr>
        <p:spPr/>
        <p:txBody>
          <a:bodyPr/>
          <a:p>
            <a:endParaRPr dirty="0" lang="en-US"/>
          </a:p>
        </p:txBody>
      </p:sp>
      <p:sp>
        <p:nvSpPr>
          <p:cNvPr id="1048680"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95" name=""/>
        <p:cNvGrpSpPr/>
        <p:nvPr/>
      </p:nvGrpSpPr>
      <p:grpSpPr>
        <a:xfrm>
          <a:off x="0" y="0"/>
          <a:ext cx="0" cy="0"/>
          <a:chOff x="0" y="0"/>
          <a:chExt cx="0" cy="0"/>
        </a:xfrm>
      </p:grpSpPr>
      <p:sp>
        <p:nvSpPr>
          <p:cNvPr id="1048642" name="Title 1"/>
          <p:cNvSpPr>
            <a:spLocks noGrp="1"/>
          </p:cNvSpPr>
          <p:nvPr>
            <p:ph type="title"/>
          </p:nvPr>
        </p:nvSpPr>
        <p:spPr/>
        <p:txBody>
          <a:bodyPr/>
          <a:p>
            <a:r>
              <a:rPr lang="en-US"/>
              <a:t>Click to edit Master title style</a:t>
            </a:r>
            <a:endParaRPr dirty="0" lang="en-US"/>
          </a:p>
        </p:txBody>
      </p:sp>
      <p:sp>
        <p:nvSpPr>
          <p:cNvPr id="1048643" name="Date Placeholder 2"/>
          <p:cNvSpPr>
            <a:spLocks noGrp="1"/>
          </p:cNvSpPr>
          <p:nvPr>
            <p:ph type="dt" sz="half" idx="10"/>
          </p:nvPr>
        </p:nvSpPr>
        <p:spPr/>
        <p:txBody>
          <a:bodyPr/>
          <a:p>
            <a:fld id="{C764DE79-268F-4C1A-8933-263129D2AF90}" type="datetimeFigureOut">
              <a:rPr dirty="0" lang="en-US"/>
              <a:t>10/11/20</a:t>
            </a:fld>
            <a:endParaRPr dirty="0" lang="en-US"/>
          </a:p>
        </p:txBody>
      </p:sp>
      <p:sp>
        <p:nvSpPr>
          <p:cNvPr id="1048644" name="Footer Placeholder 3"/>
          <p:cNvSpPr>
            <a:spLocks noGrp="1"/>
          </p:cNvSpPr>
          <p:nvPr>
            <p:ph type="ftr" sz="quarter" idx="11"/>
          </p:nvPr>
        </p:nvSpPr>
        <p:spPr/>
        <p:txBody>
          <a:bodyPr/>
          <a:p>
            <a:endParaRPr dirty="0" lang="en-US"/>
          </a:p>
        </p:txBody>
      </p:sp>
      <p:sp>
        <p:nvSpPr>
          <p:cNvPr id="1048645"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02" name=""/>
        <p:cNvGrpSpPr/>
        <p:nvPr/>
      </p:nvGrpSpPr>
      <p:grpSpPr>
        <a:xfrm>
          <a:off x="0" y="0"/>
          <a:ext cx="0" cy="0"/>
          <a:chOff x="0" y="0"/>
          <a:chExt cx="0" cy="0"/>
        </a:xfrm>
      </p:grpSpPr>
      <p:sp>
        <p:nvSpPr>
          <p:cNvPr id="1048681" name="Date Placeholder 1"/>
          <p:cNvSpPr>
            <a:spLocks noGrp="1"/>
          </p:cNvSpPr>
          <p:nvPr>
            <p:ph type="dt" sz="half" idx="10"/>
          </p:nvPr>
        </p:nvSpPr>
        <p:spPr/>
        <p:txBody>
          <a:bodyPr/>
          <a:p>
            <a:fld id="{C764DE79-268F-4C1A-8933-263129D2AF90}" type="datetimeFigureOut">
              <a:rPr dirty="0" lang="en-US"/>
              <a:t>10/11/20</a:t>
            </a:fld>
            <a:endParaRPr dirty="0" lang="en-US"/>
          </a:p>
        </p:txBody>
      </p:sp>
      <p:sp>
        <p:nvSpPr>
          <p:cNvPr id="1048682" name="Footer Placeholder 2"/>
          <p:cNvSpPr>
            <a:spLocks noGrp="1"/>
          </p:cNvSpPr>
          <p:nvPr>
            <p:ph type="ftr" sz="quarter" idx="11"/>
          </p:nvPr>
        </p:nvSpPr>
        <p:spPr/>
        <p:txBody>
          <a:bodyPr/>
          <a:p>
            <a:endParaRPr dirty="0" lang="en-US"/>
          </a:p>
        </p:txBody>
      </p:sp>
      <p:sp>
        <p:nvSpPr>
          <p:cNvPr id="1048683"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03" name=""/>
        <p:cNvGrpSpPr/>
        <p:nvPr/>
      </p:nvGrpSpPr>
      <p:grpSpPr>
        <a:xfrm>
          <a:off x="0" y="0"/>
          <a:ext cx="0" cy="0"/>
          <a:chOff x="0" y="0"/>
          <a:chExt cx="0" cy="0"/>
        </a:xfrm>
      </p:grpSpPr>
      <p:sp>
        <p:nvSpPr>
          <p:cNvPr id="1048684"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85"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6"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1048687" name="Date Placeholder 4"/>
          <p:cNvSpPr>
            <a:spLocks noGrp="1"/>
          </p:cNvSpPr>
          <p:nvPr>
            <p:ph type="dt" sz="half" idx="10"/>
          </p:nvPr>
        </p:nvSpPr>
        <p:spPr/>
        <p:txBody>
          <a:bodyPr/>
          <a:p>
            <a:fld id="{C764DE79-268F-4C1A-8933-263129D2AF90}" type="datetimeFigureOut">
              <a:rPr dirty="0" lang="en-US"/>
              <a:t>10/11/20</a:t>
            </a:fld>
            <a:endParaRPr dirty="0" lang="en-US"/>
          </a:p>
        </p:txBody>
      </p:sp>
      <p:sp>
        <p:nvSpPr>
          <p:cNvPr id="1048688" name="Footer Placeholder 5"/>
          <p:cNvSpPr>
            <a:spLocks noGrp="1"/>
          </p:cNvSpPr>
          <p:nvPr>
            <p:ph type="ftr" sz="quarter" idx="11"/>
          </p:nvPr>
        </p:nvSpPr>
        <p:spPr/>
        <p:txBody>
          <a:bodyPr/>
          <a:p>
            <a:endParaRPr dirty="0" lang="en-US"/>
          </a:p>
        </p:txBody>
      </p:sp>
      <p:sp>
        <p:nvSpPr>
          <p:cNvPr id="1048689"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97" name=""/>
        <p:cNvGrpSpPr/>
        <p:nvPr/>
      </p:nvGrpSpPr>
      <p:grpSpPr>
        <a:xfrm>
          <a:off x="0" y="0"/>
          <a:ext cx="0" cy="0"/>
          <a:chOff x="0" y="0"/>
          <a:chExt cx="0" cy="0"/>
        </a:xfrm>
      </p:grpSpPr>
      <p:sp>
        <p:nvSpPr>
          <p:cNvPr id="1048651"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52"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8653"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1048654" name="Date Placeholder 4"/>
          <p:cNvSpPr>
            <a:spLocks noGrp="1"/>
          </p:cNvSpPr>
          <p:nvPr>
            <p:ph type="dt" sz="half" idx="10"/>
          </p:nvPr>
        </p:nvSpPr>
        <p:spPr/>
        <p:txBody>
          <a:bodyPr/>
          <a:p>
            <a:fld id="{C764DE79-268F-4C1A-8933-263129D2AF90}" type="datetimeFigureOut">
              <a:rPr dirty="0" lang="en-US"/>
              <a:t>10/11/20</a:t>
            </a:fld>
            <a:endParaRPr dirty="0" lang="en-US"/>
          </a:p>
        </p:txBody>
      </p:sp>
      <p:sp>
        <p:nvSpPr>
          <p:cNvPr id="1048655" name="Footer Placeholder 5"/>
          <p:cNvSpPr>
            <a:spLocks noGrp="1"/>
          </p:cNvSpPr>
          <p:nvPr>
            <p:ph type="ftr" sz="quarter" idx="11"/>
          </p:nvPr>
        </p:nvSpPr>
        <p:spPr/>
        <p:txBody>
          <a:bodyPr/>
          <a:p>
            <a:endParaRPr dirty="0" lang="en-US"/>
          </a:p>
        </p:txBody>
      </p:sp>
      <p:sp>
        <p:nvSpPr>
          <p:cNvPr id="1048656"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C764DE79-268F-4C1A-8933-263129D2AF90}" type="datetimeFigureOut">
              <a:rPr dirty="0" lang="en-US"/>
              <a:t>10/11/20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24" name=""/>
        <p:cNvGrpSpPr/>
        <p:nvPr/>
      </p:nvGrpSpPr>
      <p:grpSpPr>
        <a:xfrm>
          <a:off x="0" y="0"/>
          <a:ext cx="0" cy="0"/>
          <a:chOff x="0" y="0"/>
          <a:chExt cx="0" cy="0"/>
        </a:xfrm>
      </p:grpSpPr>
      <p:sp>
        <p:nvSpPr>
          <p:cNvPr id="1048586" name="Title 3"/>
          <p:cNvSpPr>
            <a:spLocks noGrp="1"/>
          </p:cNvSpPr>
          <p:nvPr>
            <p:ph type="ctrTitle"/>
          </p:nvPr>
        </p:nvSpPr>
        <p:spPr>
          <a:xfrm>
            <a:off x="342959" y="1423749"/>
            <a:ext cx="8459669" cy="2005251"/>
          </a:xfrm>
        </p:spPr>
        <p:txBody>
          <a:bodyPr>
            <a:normAutofit/>
          </a:bodyPr>
          <a:p>
            <a:pPr algn="ctr"/>
            <a:r>
              <a:rPr dirty="0" sz="6700" lang="en-US" err="1">
                <a:solidFill>
                  <a:srgbClr val="002060"/>
                </a:solidFill>
                <a:latin typeface="Algerian" pitchFamily="82" charset="77"/>
              </a:rPr>
              <a:t>Medulloblastomas</a:t>
            </a:r>
            <a:r>
              <a:rPr dirty="0" sz="5400" lang="en-US">
                <a:solidFill>
                  <a:schemeClr val="accent1">
                    <a:lumMod val="50000"/>
                  </a:schemeClr>
                </a:solidFill>
                <a:latin typeface="Algerian" pitchFamily="82" charset="77"/>
              </a:rPr>
              <a:t> </a:t>
            </a:r>
            <a:br>
              <a:rPr dirty="0" sz="5400" lang="en-US">
                <a:solidFill>
                  <a:schemeClr val="accent1">
                    <a:lumMod val="50000"/>
                  </a:schemeClr>
                </a:solidFill>
                <a:latin typeface="Algerian" pitchFamily="82" charset="77"/>
              </a:rPr>
            </a:br>
            <a:r>
              <a:rPr dirty="0" sz="4400" lang="en-US">
                <a:solidFill>
                  <a:schemeClr val="accent1">
                    <a:lumMod val="50000"/>
                  </a:schemeClr>
                </a:solidFill>
                <a:latin typeface="Algerian" pitchFamily="82" charset="77"/>
              </a:rPr>
              <a:t>in children</a:t>
            </a:r>
            <a:br>
              <a:rPr dirty="0" sz="3600" lang="en-US">
                <a:solidFill>
                  <a:schemeClr val="accent1">
                    <a:lumMod val="50000"/>
                  </a:schemeClr>
                </a:solidFill>
                <a:latin typeface="Algerian" pitchFamily="82" charset="77"/>
              </a:rPr>
            </a:br>
            <a:r>
              <a:rPr b="1" dirty="0" sz="2200" lang="en-US" err="1">
                <a:latin typeface="+mn-lt"/>
              </a:rPr>
              <a:t>Youmans</a:t>
            </a:r>
            <a:r>
              <a:rPr b="1" dirty="0" sz="2200" lang="en-US">
                <a:latin typeface="+mn-lt"/>
              </a:rPr>
              <a:t> Chap. 213</a:t>
            </a:r>
            <a:endParaRPr b="1" dirty="0" sz="2200" lang="ar-IQ">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4" name=""/>
        <p:cNvGrpSpPr/>
        <p:nvPr/>
      </p:nvGrpSpPr>
      <p:grpSpPr>
        <a:xfrm>
          <a:off x="0" y="0"/>
          <a:ext cx="0" cy="0"/>
          <a:chOff x="0" y="0"/>
          <a:chExt cx="0" cy="0"/>
        </a:xfrm>
      </p:grpSpPr>
      <p:sp>
        <p:nvSpPr>
          <p:cNvPr id="1048603" name="Content Placeholder 2"/>
          <p:cNvSpPr>
            <a:spLocks noGrp="1"/>
          </p:cNvSpPr>
          <p:nvPr>
            <p:ph idx="1"/>
          </p:nvPr>
        </p:nvSpPr>
        <p:spPr>
          <a:xfrm>
            <a:off x="55634" y="46182"/>
            <a:ext cx="9034319" cy="6765636"/>
          </a:xfrm>
        </p:spPr>
        <p:txBody>
          <a:bodyPr>
            <a:normAutofit/>
          </a:bodyPr>
          <a:p>
            <a:pPr algn="just" indent="0" marL="109728" rtl="0">
              <a:buNone/>
            </a:pPr>
            <a:r>
              <a:rPr b="1" dirty="0" sz="3600" lang="en-US" u="sng">
                <a:latin typeface="Britannic Bold" panose="020F0502020204030204" pitchFamily="34" charset="0"/>
              </a:rPr>
              <a:t>WNT </a:t>
            </a:r>
            <a:r>
              <a:rPr b="1" dirty="0" sz="3600" lang="en-US" err="1" u="sng">
                <a:latin typeface="Britannic Bold" panose="020F0502020204030204" pitchFamily="34" charset="0"/>
              </a:rPr>
              <a:t>Medulloblastoma</a:t>
            </a:r>
            <a:r>
              <a:rPr b="1" dirty="0" sz="3600" lang="en-US" u="sng">
                <a:latin typeface="Britannic Bold" panose="020F0502020204030204" pitchFamily="34" charset="0"/>
              </a:rPr>
              <a:t>:</a:t>
            </a:r>
          </a:p>
          <a:p>
            <a:pPr algn="just"/>
            <a:r>
              <a:rPr dirty="0" sz="2000" lang="en-US"/>
              <a:t>Arise  from  the  dorsal  brainstem  or  ventricular  zone</a:t>
            </a:r>
          </a:p>
          <a:p>
            <a:pPr algn="just"/>
            <a:r>
              <a:rPr b="1" dirty="0" sz="2000" lang="en-US">
                <a:solidFill>
                  <a:srgbClr val="0070C0"/>
                </a:solidFill>
              </a:rPr>
              <a:t>Classic</a:t>
            </a:r>
            <a:r>
              <a:rPr dirty="0" sz="2000" lang="en-US"/>
              <a:t> histologic type, </a:t>
            </a:r>
            <a:r>
              <a:rPr b="1" dirty="0" sz="2000" lang="en-US"/>
              <a:t>M=F</a:t>
            </a:r>
          </a:p>
          <a:p>
            <a:pPr algn="just" rtl="0"/>
            <a:r>
              <a:rPr b="1" dirty="0" sz="2000" lang="en-US">
                <a:solidFill>
                  <a:srgbClr val="0070C0"/>
                </a:solidFill>
              </a:rPr>
              <a:t>Best prognosis</a:t>
            </a:r>
            <a:r>
              <a:rPr dirty="0" sz="2000" lang="en-US"/>
              <a:t> among the four subgroups.</a:t>
            </a:r>
          </a:p>
          <a:p>
            <a:pPr algn="just" rtl="0"/>
            <a:r>
              <a:rPr dirty="0" sz="2000" lang="en-US"/>
              <a:t>Occur in </a:t>
            </a:r>
            <a:r>
              <a:rPr b="1" dirty="0" sz="2000" lang="en-US">
                <a:solidFill>
                  <a:srgbClr val="7030A0"/>
                </a:solidFill>
              </a:rPr>
              <a:t>older children</a:t>
            </a:r>
            <a:r>
              <a:rPr dirty="0" sz="2000" lang="en-US"/>
              <a:t> and </a:t>
            </a:r>
            <a:r>
              <a:rPr b="1" dirty="0" sz="2000" lang="en-US">
                <a:solidFill>
                  <a:srgbClr val="7030A0"/>
                </a:solidFill>
              </a:rPr>
              <a:t>less frequently in adults</a:t>
            </a:r>
            <a:r>
              <a:rPr dirty="0" sz="2000" lang="en-US"/>
              <a:t>.</a:t>
            </a:r>
            <a:endParaRPr dirty="0" lang="en-US"/>
          </a:p>
          <a:p>
            <a:pPr algn="just" rtl="0"/>
            <a:r>
              <a:rPr b="1" dirty="0" sz="2000" lang="en-US">
                <a:solidFill>
                  <a:srgbClr val="0070C0"/>
                </a:solidFill>
              </a:rPr>
              <a:t>Infrequently  metastatic</a:t>
            </a:r>
            <a:r>
              <a:rPr dirty="0" sz="2000" lang="en-US"/>
              <a:t>  at  the  time  of  presentation </a:t>
            </a:r>
            <a:r>
              <a:rPr b="1" dirty="0" sz="2000" lang="en-US"/>
              <a:t>9-18%</a:t>
            </a:r>
            <a:r>
              <a:rPr dirty="0" sz="2000" lang="en-US"/>
              <a:t>.</a:t>
            </a:r>
          </a:p>
          <a:p>
            <a:pPr algn="just" rtl="0"/>
            <a:endParaRPr dirty="0" sz="2000" lang="en-US"/>
          </a:p>
          <a:p>
            <a:pPr algn="just" indent="0" marL="109728" rtl="0">
              <a:buNone/>
            </a:pPr>
            <a:r>
              <a:rPr dirty="0" sz="3600" lang="en-US" u="sng">
                <a:latin typeface="Britannic Bold" panose="020B0903060703020204" pitchFamily="34" charset="77"/>
              </a:rPr>
              <a:t>Sonic Hedgehog Medulloblastoma:</a:t>
            </a:r>
          </a:p>
          <a:p>
            <a:pPr algn="just"/>
            <a:r>
              <a:rPr dirty="0" sz="2000" lang="en-US"/>
              <a:t>Arise from cerebellar granule cells or from neural stem cells</a:t>
            </a:r>
          </a:p>
          <a:p>
            <a:r>
              <a:rPr b="1" dirty="0" sz="2000" lang="en-US" err="1">
                <a:solidFill>
                  <a:srgbClr val="0070C0"/>
                </a:solidFill>
              </a:rPr>
              <a:t>Desmoplastic</a:t>
            </a:r>
            <a:r>
              <a:rPr b="1" dirty="0" sz="2000" lang="en-US">
                <a:solidFill>
                  <a:srgbClr val="0070C0"/>
                </a:solidFill>
              </a:rPr>
              <a:t>/nodular &amp; Extensive </a:t>
            </a:r>
            <a:r>
              <a:rPr b="1" dirty="0" sz="2000" lang="en-US" err="1">
                <a:solidFill>
                  <a:srgbClr val="0070C0"/>
                </a:solidFill>
              </a:rPr>
              <a:t>nodularity</a:t>
            </a:r>
            <a:r>
              <a:rPr dirty="0" sz="2000" lang="en-US"/>
              <a:t> </a:t>
            </a:r>
            <a:r>
              <a:rPr dirty="0" sz="2000" lang="en-US" err="1"/>
              <a:t>hisology</a:t>
            </a:r>
            <a:endParaRPr dirty="0" sz="2000" lang="en-US"/>
          </a:p>
          <a:p>
            <a:r>
              <a:rPr b="1" dirty="0" sz="2000" lang="en-US">
                <a:solidFill>
                  <a:srgbClr val="0070C0"/>
                </a:solidFill>
              </a:rPr>
              <a:t>Intermediate</a:t>
            </a:r>
            <a:r>
              <a:rPr dirty="0" sz="2000" lang="en-US"/>
              <a:t> prognosis,  </a:t>
            </a:r>
            <a:r>
              <a:rPr b="1" dirty="0" sz="2000" lang="en-US"/>
              <a:t>M=F</a:t>
            </a:r>
          </a:p>
          <a:p>
            <a:pPr algn="just" rtl="0"/>
            <a:r>
              <a:rPr dirty="0" sz="2000" lang="en-US"/>
              <a:t>Occur in </a:t>
            </a:r>
            <a:r>
              <a:rPr b="1" dirty="0" sz="2000" lang="en-US">
                <a:solidFill>
                  <a:srgbClr val="7030A0"/>
                </a:solidFill>
              </a:rPr>
              <a:t>infant &lt; 4y and older children and adults</a:t>
            </a:r>
            <a:r>
              <a:rPr dirty="0" sz="2000" lang="en-US"/>
              <a:t>.</a:t>
            </a:r>
          </a:p>
          <a:p>
            <a:pPr algn="just" rtl="0"/>
            <a:r>
              <a:rPr b="1" dirty="0" sz="2000" lang="en-US">
                <a:solidFill>
                  <a:srgbClr val="0070C0"/>
                </a:solidFill>
              </a:rPr>
              <a:t>Infants have a better prognosis</a:t>
            </a:r>
            <a:r>
              <a:rPr dirty="0" sz="2000" lang="en-US"/>
              <a:t> than older children or adults.</a:t>
            </a:r>
          </a:p>
          <a:p>
            <a:pPr algn="just" rtl="0"/>
            <a:r>
              <a:rPr dirty="0" sz="2000" lang="en-US"/>
              <a:t>Metastases  are  present  at  the  time  of  diagnosis in </a:t>
            </a:r>
            <a:r>
              <a:rPr b="1" dirty="0" sz="2000" lang="en-US"/>
              <a:t>20%.</a:t>
            </a:r>
          </a:p>
          <a:p>
            <a:pPr algn="just" rtl="0"/>
            <a:endParaRPr dirty="0" lang="en-US"/>
          </a:p>
        </p:txBody>
      </p:sp>
      <p:pic>
        <p:nvPicPr>
          <p:cNvPr id="2097158" name="Picture 5"/>
          <p:cNvPicPr>
            <a:picLocks noChangeAspect="1"/>
          </p:cNvPicPr>
          <p:nvPr/>
        </p:nvPicPr>
        <p:blipFill rotWithShape="1">
          <a:blip xmlns:r="http://schemas.openxmlformats.org/officeDocument/2006/relationships" r:embed="rId1"/>
          <a:srcRect l="38021" t="1133" r="24510" b="50000"/>
          <a:stretch>
            <a:fillRect/>
          </a:stretch>
        </p:blipFill>
        <p:spPr>
          <a:xfrm>
            <a:off x="6742545" y="323272"/>
            <a:ext cx="2297547" cy="2274455"/>
          </a:xfrm>
          <a:prstGeom prst="rect"/>
        </p:spPr>
      </p:pic>
      <p:pic>
        <p:nvPicPr>
          <p:cNvPr id="2097159" name="Picture 7"/>
          <p:cNvPicPr>
            <a:picLocks noChangeAspect="1"/>
          </p:cNvPicPr>
          <p:nvPr/>
        </p:nvPicPr>
        <p:blipFill rotWithShape="1">
          <a:blip xmlns:r="http://schemas.openxmlformats.org/officeDocument/2006/relationships" r:embed="rId1"/>
          <a:srcRect l="778" t="50000" r="62430" b="1133"/>
          <a:stretch>
            <a:fillRect/>
          </a:stretch>
        </p:blipFill>
        <p:spPr>
          <a:xfrm>
            <a:off x="6736772" y="3960092"/>
            <a:ext cx="2297547" cy="2574636"/>
          </a:xfrm>
          <a:prstGeom prst="rec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5" name=""/>
        <p:cNvGrpSpPr/>
        <p:nvPr/>
      </p:nvGrpSpPr>
      <p:grpSpPr>
        <a:xfrm>
          <a:off x="0" y="0"/>
          <a:ext cx="0" cy="0"/>
          <a:chOff x="0" y="0"/>
          <a:chExt cx="0" cy="0"/>
        </a:xfrm>
      </p:grpSpPr>
      <p:sp>
        <p:nvSpPr>
          <p:cNvPr id="1048604" name="Content Placeholder 2"/>
          <p:cNvSpPr>
            <a:spLocks noGrp="1"/>
          </p:cNvSpPr>
          <p:nvPr>
            <p:ph idx="1"/>
          </p:nvPr>
        </p:nvSpPr>
        <p:spPr>
          <a:xfrm>
            <a:off x="103908" y="92363"/>
            <a:ext cx="8947727" cy="6650181"/>
          </a:xfrm>
        </p:spPr>
        <p:txBody>
          <a:bodyPr>
            <a:normAutofit fontScale="95000" lnSpcReduction="10000"/>
          </a:bodyPr>
          <a:p>
            <a:pPr algn="just" indent="0" marL="109728" rtl="0">
              <a:buNone/>
            </a:pPr>
            <a:r>
              <a:rPr dirty="0" sz="3600" lang="en-US" u="sng">
                <a:latin typeface="Britannic Bold" panose="020B0903060703020204" pitchFamily="34" charset="77"/>
              </a:rPr>
              <a:t>Group 3 </a:t>
            </a:r>
            <a:r>
              <a:rPr dirty="0" sz="3600" lang="en-US" err="1" u="sng">
                <a:latin typeface="Britannic Bold" panose="020B0903060703020204" pitchFamily="34" charset="77"/>
              </a:rPr>
              <a:t>Medulloblastoma</a:t>
            </a:r>
            <a:r>
              <a:rPr dirty="0" sz="3600" lang="en-US" u="sng">
                <a:latin typeface="Britannic Bold" panose="020B0903060703020204" pitchFamily="34" charset="77"/>
              </a:rPr>
              <a:t>:</a:t>
            </a:r>
          </a:p>
          <a:p>
            <a:pPr algn="just" rtl="0"/>
            <a:r>
              <a:rPr dirty="0" sz="2000" lang="en-US"/>
              <a:t>Derive  from  cerebellar  granule cell.</a:t>
            </a:r>
          </a:p>
          <a:p>
            <a:pPr algn="just" rtl="0"/>
            <a:r>
              <a:rPr dirty="0" sz="2000" lang="en-US"/>
              <a:t>Classic but </a:t>
            </a:r>
            <a:r>
              <a:rPr dirty="0" sz="2000" lang="en-US" err="1"/>
              <a:t>Anaplastic</a:t>
            </a:r>
            <a:r>
              <a:rPr dirty="0" sz="2000" lang="en-US"/>
              <a:t> &amp; large cell more than other group.</a:t>
            </a:r>
          </a:p>
          <a:p>
            <a:pPr algn="just" rtl="0"/>
            <a:r>
              <a:rPr dirty="0" sz="2000" lang="en-US"/>
              <a:t>Worst prognosis among the four subgroups.</a:t>
            </a:r>
          </a:p>
          <a:p>
            <a:pPr algn="just" rtl="0"/>
            <a:r>
              <a:rPr b="1" dirty="0" sz="2000" lang="en-US"/>
              <a:t>M:F = 2 : 1</a:t>
            </a:r>
          </a:p>
          <a:p>
            <a:pPr algn="just" rtl="0"/>
            <a:r>
              <a:rPr dirty="0" sz="2000" lang="en-US"/>
              <a:t>Occur in infant and children but not in adults.</a:t>
            </a:r>
          </a:p>
          <a:p>
            <a:pPr algn="just" rtl="0"/>
            <a:r>
              <a:rPr b="1" dirty="0" sz="2000" lang="en-US">
                <a:solidFill>
                  <a:srgbClr val="0070C0"/>
                </a:solidFill>
              </a:rPr>
              <a:t>Metastases are present at the time of diagnosis</a:t>
            </a:r>
            <a:r>
              <a:rPr dirty="0" sz="2000" lang="en-US"/>
              <a:t> in up to </a:t>
            </a:r>
            <a:r>
              <a:rPr b="1" dirty="0" sz="2000" lang="en-US"/>
              <a:t>50% </a:t>
            </a:r>
            <a:r>
              <a:rPr dirty="0" sz="2000" lang="en-US"/>
              <a:t>of patients, higher rates of metastatic disease in infants compared to older children.</a:t>
            </a:r>
          </a:p>
          <a:p>
            <a:pPr algn="just" rtl="0"/>
            <a:endParaRPr dirty="0" lang="en-US"/>
          </a:p>
          <a:p>
            <a:pPr algn="just" indent="0" marL="109728" rtl="0">
              <a:buNone/>
            </a:pPr>
            <a:r>
              <a:rPr dirty="0" sz="3600" lang="en-US" u="sng">
                <a:latin typeface="Britannic Bold" panose="020B0903060703020204" pitchFamily="34" charset="77"/>
              </a:rPr>
              <a:t>Group 4 </a:t>
            </a:r>
            <a:r>
              <a:rPr dirty="0" sz="3600" lang="en-US" err="1" u="sng">
                <a:latin typeface="Britannic Bold" panose="020B0903060703020204" pitchFamily="34" charset="77"/>
              </a:rPr>
              <a:t>Medulloblastoma</a:t>
            </a:r>
            <a:r>
              <a:rPr dirty="0" sz="3600" lang="en-US" u="sng">
                <a:latin typeface="Britannic Bold" panose="020B0903060703020204" pitchFamily="34" charset="77"/>
              </a:rPr>
              <a:t>:</a:t>
            </a:r>
            <a:endParaRPr dirty="0" lang="en-US"/>
          </a:p>
          <a:p>
            <a:pPr algn="just" rtl="0"/>
            <a:r>
              <a:rPr dirty="0" sz="2000" lang="en-US"/>
              <a:t>Derive  from  cerebellar  granule cell</a:t>
            </a:r>
          </a:p>
          <a:p>
            <a:pPr algn="just" rtl="0"/>
            <a:r>
              <a:rPr b="1" dirty="0" sz="2000" lang="en-US">
                <a:solidFill>
                  <a:srgbClr val="0070C0"/>
                </a:solidFill>
              </a:rPr>
              <a:t>Classic</a:t>
            </a:r>
            <a:r>
              <a:rPr dirty="0" sz="2000" lang="en-US"/>
              <a:t> but show </a:t>
            </a:r>
            <a:r>
              <a:rPr dirty="0" sz="2000" lang="en-US" err="1"/>
              <a:t>desmoplastic</a:t>
            </a:r>
            <a:r>
              <a:rPr dirty="0" sz="2000" lang="en-US"/>
              <a:t>/ nodular and </a:t>
            </a:r>
            <a:r>
              <a:rPr dirty="0" sz="2000" lang="en-US" err="1"/>
              <a:t>analplastic</a:t>
            </a:r>
            <a:r>
              <a:rPr dirty="0" sz="2000" lang="en-US"/>
              <a:t>/large cell histology</a:t>
            </a:r>
          </a:p>
          <a:p>
            <a:pPr algn="just" rtl="0"/>
            <a:r>
              <a:rPr b="1" dirty="0" sz="2000" lang="en-US">
                <a:solidFill>
                  <a:srgbClr val="0070C0"/>
                </a:solidFill>
              </a:rPr>
              <a:t>Intermediate prognosis</a:t>
            </a:r>
            <a:r>
              <a:rPr dirty="0" sz="2000" lang="en-US"/>
              <a:t>, adults faring worse than children.</a:t>
            </a:r>
          </a:p>
          <a:p>
            <a:pPr algn="just" rtl="0"/>
            <a:r>
              <a:rPr dirty="0" sz="2000" lang="en-US"/>
              <a:t>Most common of </a:t>
            </a:r>
            <a:r>
              <a:rPr dirty="0" sz="2000" lang="en-US" err="1"/>
              <a:t>medulloblastomas</a:t>
            </a:r>
            <a:r>
              <a:rPr dirty="0" sz="2000" lang="en-US"/>
              <a:t>.</a:t>
            </a:r>
          </a:p>
          <a:p>
            <a:pPr algn="just" rtl="0"/>
            <a:r>
              <a:rPr b="1" dirty="0" sz="2000" lang="en-US"/>
              <a:t>M:F = 3 : 1</a:t>
            </a:r>
          </a:p>
          <a:p>
            <a:pPr algn="just" rtl="0"/>
            <a:r>
              <a:rPr dirty="0" sz="2000" lang="en-US"/>
              <a:t>Metastatic disease is found at presentation in approximately </a:t>
            </a:r>
            <a:r>
              <a:rPr b="1" dirty="0" sz="2000" lang="en-US"/>
              <a:t>31%.</a:t>
            </a:r>
            <a:endParaRPr dirty="0" sz="2800" lang="en-US"/>
          </a:p>
          <a:p>
            <a:pPr algn="just" rtl="0"/>
            <a:endParaRPr dirty="0" lang="en-US"/>
          </a:p>
          <a:p>
            <a:pPr algn="just" rtl="0"/>
            <a:endParaRPr dirty="0" lang="en-US"/>
          </a:p>
          <a:p>
            <a:pPr algn="just" rtl="0"/>
            <a:endParaRPr dirty="0" lang="en-US"/>
          </a:p>
          <a:p>
            <a:pPr algn="just" rtl="0"/>
            <a:endParaRPr dirty="0" lang="en-US"/>
          </a:p>
        </p:txBody>
      </p:sp>
      <p:pic>
        <p:nvPicPr>
          <p:cNvPr id="2097160" name="Picture 3"/>
          <p:cNvPicPr>
            <a:picLocks noChangeAspect="1"/>
          </p:cNvPicPr>
          <p:nvPr/>
        </p:nvPicPr>
        <p:blipFill rotWithShape="1">
          <a:blip xmlns:r="http://schemas.openxmlformats.org/officeDocument/2006/relationships" r:embed="rId1"/>
          <a:srcRect l="38699" t="50000" r="25186" b="1726"/>
          <a:stretch>
            <a:fillRect/>
          </a:stretch>
        </p:blipFill>
        <p:spPr>
          <a:xfrm>
            <a:off x="7215909" y="473366"/>
            <a:ext cx="1825771" cy="1890319"/>
          </a:xfrm>
          <a:prstGeom prst="rec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6" name=""/>
        <p:cNvGrpSpPr/>
        <p:nvPr/>
      </p:nvGrpSpPr>
      <p:grpSpPr>
        <a:xfrm>
          <a:off x="0" y="0"/>
          <a:ext cx="0" cy="0"/>
          <a:chOff x="0" y="0"/>
          <a:chExt cx="0" cy="0"/>
        </a:xfrm>
      </p:grpSpPr>
      <p:pic>
        <p:nvPicPr>
          <p:cNvPr id="2097161" name="Picture 4"/>
          <p:cNvPicPr>
            <a:picLocks noChangeAspect="1" noGrp="1"/>
          </p:cNvPicPr>
          <p:nvPr>
            <p:ph idx="1"/>
          </p:nvPr>
        </p:nvPicPr>
        <p:blipFill>
          <a:blip xmlns:r="http://schemas.openxmlformats.org/officeDocument/2006/relationships" r:embed="rId1"/>
          <a:stretch>
            <a:fillRect/>
          </a:stretch>
        </p:blipFill>
        <p:spPr>
          <a:xfrm>
            <a:off x="543430" y="-5153"/>
            <a:ext cx="8058728" cy="6863153"/>
          </a:xfrm>
          <a:prstGeom prst="rect"/>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7" name=""/>
        <p:cNvGrpSpPr/>
        <p:nvPr/>
      </p:nvGrpSpPr>
      <p:grpSpPr>
        <a:xfrm>
          <a:off x="0" y="0"/>
          <a:ext cx="0" cy="0"/>
          <a:chOff x="0" y="0"/>
          <a:chExt cx="0" cy="0"/>
        </a:xfrm>
      </p:grpSpPr>
      <p:sp>
        <p:nvSpPr>
          <p:cNvPr id="1048605" name="Content Placeholder 2"/>
          <p:cNvSpPr>
            <a:spLocks noGrp="1"/>
          </p:cNvSpPr>
          <p:nvPr>
            <p:ph idx="1"/>
          </p:nvPr>
        </p:nvSpPr>
        <p:spPr>
          <a:xfrm>
            <a:off x="103909" y="115455"/>
            <a:ext cx="8936182" cy="6661727"/>
          </a:xfrm>
        </p:spPr>
        <p:txBody>
          <a:bodyPr>
            <a:normAutofit/>
          </a:bodyPr>
          <a:p>
            <a:pPr algn="just" indent="0" marL="109728" rtl="0">
              <a:buNone/>
            </a:pPr>
            <a:r>
              <a:rPr b="1" dirty="0" sz="3800" lang="en-US" u="sng"/>
              <a:t>CLINICAL PRESENTATION</a:t>
            </a:r>
            <a:r>
              <a:rPr dirty="0" sz="3600" lang="en-US" u="sng"/>
              <a:t>:</a:t>
            </a:r>
          </a:p>
          <a:p>
            <a:pPr algn="just" rtl="0"/>
            <a:r>
              <a:rPr dirty="0" sz="2000" lang="en-US"/>
              <a:t>Clinical presentation is that of raised intracranial pressure: headaches, vomiting, and lethargy.</a:t>
            </a:r>
          </a:p>
          <a:p>
            <a:pPr algn="just" rtl="0"/>
            <a:endParaRPr dirty="0" sz="2000" lang="en-US"/>
          </a:p>
          <a:p>
            <a:pPr algn="just" rtl="0"/>
            <a:r>
              <a:rPr dirty="0" sz="2000" lang="en-US"/>
              <a:t>The most common objective signs include </a:t>
            </a:r>
          </a:p>
          <a:p>
            <a:pPr algn="just" lvl="1">
              <a:buFont typeface="Wingdings" pitchFamily="2" charset="2"/>
              <a:buChar char="Ø"/>
            </a:pPr>
            <a:r>
              <a:rPr dirty="0" sz="2000" lang="en-US" err="1"/>
              <a:t>Papilledema</a:t>
            </a:r>
            <a:endParaRPr dirty="0" sz="2000" lang="en-US"/>
          </a:p>
          <a:p>
            <a:pPr algn="just" lvl="1">
              <a:buFont typeface="Wingdings" pitchFamily="2" charset="2"/>
              <a:buChar char="Ø"/>
            </a:pPr>
            <a:r>
              <a:rPr dirty="0" sz="2000" lang="en-US" err="1"/>
              <a:t>Truncal</a:t>
            </a:r>
            <a:r>
              <a:rPr dirty="0" sz="2000" lang="en-US"/>
              <a:t> ataxia</a:t>
            </a:r>
          </a:p>
          <a:p>
            <a:pPr algn="just" lvl="1">
              <a:buFont typeface="Wingdings" pitchFamily="2" charset="2"/>
              <a:buChar char="Ø"/>
            </a:pPr>
            <a:r>
              <a:rPr dirty="0" sz="2000" lang="en-US"/>
              <a:t>Nystagmus</a:t>
            </a:r>
          </a:p>
          <a:p>
            <a:pPr algn="just" lvl="1">
              <a:buFont typeface="Wingdings" pitchFamily="2" charset="2"/>
              <a:buChar char="Ø"/>
            </a:pPr>
            <a:r>
              <a:rPr dirty="0" sz="2000" lang="en-US"/>
              <a:t>Limb ataxia</a:t>
            </a:r>
          </a:p>
          <a:p>
            <a:pPr algn="just" lvl="1">
              <a:buFont typeface="Wingdings" pitchFamily="2" charset="2"/>
              <a:buChar char="Ø"/>
            </a:pPr>
            <a:endParaRPr dirty="0" sz="2000" lang="en-US"/>
          </a:p>
          <a:p>
            <a:pPr algn="l" rtl="0">
              <a:buFont typeface="Wingdings" pitchFamily="2" charset="2"/>
              <a:buChar char="v"/>
            </a:pPr>
            <a:r>
              <a:rPr b="1" dirty="0" sz="2800" lang="fr-FR" u="sng"/>
              <a:t>Location/</a:t>
            </a:r>
            <a:r>
              <a:rPr b="1" dirty="0" sz="2800" lang="fr-FR" err="1" u="sng"/>
              <a:t>subgroup</a:t>
            </a:r>
            <a:r>
              <a:rPr b="1" dirty="0" sz="2800" lang="fr-FR" u="sng"/>
              <a:t> classification:</a:t>
            </a:r>
            <a:endParaRPr b="1" dirty="0" sz="2000" lang="fr-FR"/>
          </a:p>
          <a:p>
            <a:pPr algn="just" rtl="0"/>
            <a:r>
              <a:rPr dirty="0" sz="2000" lang="en-US" err="1"/>
              <a:t>Cerebellopontine</a:t>
            </a:r>
            <a:r>
              <a:rPr dirty="0" sz="2000" lang="en-US"/>
              <a:t> angle; specific to WNT subgroup tumors. </a:t>
            </a:r>
          </a:p>
          <a:p>
            <a:pPr algn="l" rtl="0"/>
            <a:endParaRPr dirty="0" sz="2000" lang="en-US"/>
          </a:p>
          <a:p>
            <a:pPr algn="just" rtl="0"/>
            <a:r>
              <a:rPr dirty="0" sz="2000" lang="en-US"/>
              <a:t>Cerebellar hemisphere location; specific for the SHH subgroup.</a:t>
            </a:r>
          </a:p>
          <a:p>
            <a:pPr algn="l" rtl="0"/>
            <a:endParaRPr dirty="0" sz="2000" lang="en-US"/>
          </a:p>
          <a:p>
            <a:pPr algn="just" rtl="0"/>
            <a:r>
              <a:rPr dirty="0" sz="2000" lang="en-US"/>
              <a:t>Group 3 and Group 4 tumors appear to be predominantly restricted to a midline location.</a:t>
            </a:r>
            <a:endParaRPr dirty="0" sz="2000" 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8" name=""/>
        <p:cNvGrpSpPr/>
        <p:nvPr/>
      </p:nvGrpSpPr>
      <p:grpSpPr>
        <a:xfrm>
          <a:off x="0" y="0"/>
          <a:ext cx="0" cy="0"/>
          <a:chOff x="0" y="0"/>
          <a:chExt cx="0" cy="0"/>
        </a:xfrm>
      </p:grpSpPr>
      <p:sp>
        <p:nvSpPr>
          <p:cNvPr id="1048606" name="Title 1"/>
          <p:cNvSpPr>
            <a:spLocks noGrp="1"/>
          </p:cNvSpPr>
          <p:nvPr>
            <p:ph type="title"/>
          </p:nvPr>
        </p:nvSpPr>
        <p:spPr>
          <a:xfrm>
            <a:off x="90242" y="82240"/>
            <a:ext cx="5072098" cy="506578"/>
          </a:xfrm>
        </p:spPr>
        <p:txBody>
          <a:bodyPr>
            <a:normAutofit fontScale="90000"/>
          </a:bodyPr>
          <a:p>
            <a:r>
              <a:rPr b="1" dirty="0" lang="en-US" u="sng">
                <a:solidFill>
                  <a:schemeClr val="accent1">
                    <a:lumMod val="75000"/>
                  </a:schemeClr>
                </a:solidFill>
                <a:latin typeface="Footlight MT Light" pitchFamily="18" charset="0"/>
                <a:ea typeface="Baskerville" panose="02020502070401020303" pitchFamily="18" charset="0"/>
              </a:rPr>
              <a:t>MRI findings are</a:t>
            </a:r>
          </a:p>
        </p:txBody>
      </p:sp>
      <p:sp>
        <p:nvSpPr>
          <p:cNvPr id="1048607" name="Content Placeholder 2"/>
          <p:cNvSpPr>
            <a:spLocks noGrp="1"/>
          </p:cNvSpPr>
          <p:nvPr>
            <p:ph idx="1"/>
          </p:nvPr>
        </p:nvSpPr>
        <p:spPr>
          <a:xfrm>
            <a:off x="90242" y="588818"/>
            <a:ext cx="8965104" cy="6186942"/>
          </a:xfrm>
          <a:noFill/>
          <a:ln>
            <a:noFill/>
          </a:ln>
        </p:spPr>
        <p:txBody>
          <a:bodyPr>
            <a:normAutofit fontScale="95000" lnSpcReduction="10000"/>
          </a:bodyPr>
          <a:p>
            <a:pPr algn="l" rtl="0"/>
            <a:r>
              <a:rPr dirty="0" sz="2300" lang="en-US">
                <a:effectLst>
                  <a:outerShdw algn="tl" blurRad="38100" dir="2700000" dist="38100">
                    <a:srgbClr val="000000">
                      <a:alpha val="43137"/>
                    </a:srgbClr>
                  </a:outerShdw>
                </a:effectLst>
              </a:rPr>
              <a:t>MRI signal </a:t>
            </a:r>
          </a:p>
          <a:p>
            <a:pPr algn="l" lvl="1" rtl="0"/>
            <a:r>
              <a:rPr dirty="0" sz="2100" lang="en-US" err="1">
                <a:solidFill>
                  <a:schemeClr val="accent1">
                    <a:lumMod val="50000"/>
                  </a:schemeClr>
                </a:solidFill>
              </a:rPr>
              <a:t>hypointense</a:t>
            </a:r>
            <a:r>
              <a:rPr dirty="0" sz="2100" lang="en-US">
                <a:solidFill>
                  <a:schemeClr val="accent1">
                    <a:lumMod val="50000"/>
                  </a:schemeClr>
                </a:solidFill>
              </a:rPr>
              <a:t>  on  T1 </a:t>
            </a:r>
          </a:p>
          <a:p>
            <a:pPr algn="l" lvl="1" rtl="0"/>
            <a:r>
              <a:rPr dirty="0" sz="2100" lang="en-US" err="1">
                <a:solidFill>
                  <a:schemeClr val="accent1">
                    <a:lumMod val="50000"/>
                  </a:schemeClr>
                </a:solidFill>
              </a:rPr>
              <a:t>hyperintense</a:t>
            </a:r>
            <a:r>
              <a:rPr dirty="0" sz="2100" lang="en-US">
                <a:solidFill>
                  <a:schemeClr val="accent1">
                    <a:lumMod val="50000"/>
                  </a:schemeClr>
                </a:solidFill>
              </a:rPr>
              <a:t>  on  T2</a:t>
            </a:r>
          </a:p>
          <a:p>
            <a:pPr algn="l" rtl="0"/>
            <a:r>
              <a:rPr dirty="0" sz="2300" lang="en-US" err="1">
                <a:effectLst>
                  <a:outerShdw algn="tl" blurRad="38100" dir="2700000" dist="38100">
                    <a:srgbClr val="000000">
                      <a:alpha val="43137"/>
                    </a:srgbClr>
                  </a:outerShdw>
                </a:effectLst>
              </a:rPr>
              <a:t>desmoplastic</a:t>
            </a:r>
            <a:r>
              <a:rPr dirty="0" sz="2300" lang="en-US">
                <a:effectLst>
                  <a:outerShdw algn="tl" blurRad="38100" dir="2700000" dist="38100">
                    <a:srgbClr val="000000">
                      <a:alpha val="43137"/>
                    </a:srgbClr>
                  </a:outerShdw>
                </a:effectLst>
              </a:rPr>
              <a:t>/nodular  and MBEN  variants  which may appearing  </a:t>
            </a:r>
          </a:p>
          <a:p>
            <a:pPr lvl="1"/>
            <a:r>
              <a:rPr dirty="0" sz="2000" lang="en-US" err="1">
                <a:solidFill>
                  <a:schemeClr val="accent5">
                    <a:lumMod val="50000"/>
                  </a:schemeClr>
                </a:solidFill>
              </a:rPr>
              <a:t>isointense</a:t>
            </a:r>
            <a:r>
              <a:rPr dirty="0" sz="2000" lang="en-US">
                <a:solidFill>
                  <a:schemeClr val="accent5">
                    <a:lumMod val="50000"/>
                  </a:schemeClr>
                </a:solidFill>
              </a:rPr>
              <a:t>  on T1</a:t>
            </a:r>
          </a:p>
          <a:p>
            <a:pPr lvl="1"/>
            <a:r>
              <a:rPr dirty="0" sz="2000" lang="en-US" err="1">
                <a:solidFill>
                  <a:schemeClr val="accent5">
                    <a:lumMod val="50000"/>
                  </a:schemeClr>
                </a:solidFill>
              </a:rPr>
              <a:t>isointense</a:t>
            </a:r>
            <a:r>
              <a:rPr dirty="0" sz="2000" lang="en-US">
                <a:solidFill>
                  <a:schemeClr val="accent5">
                    <a:lumMod val="50000"/>
                  </a:schemeClr>
                </a:solidFill>
              </a:rPr>
              <a:t>  on T2</a:t>
            </a:r>
            <a:endParaRPr dirty="0" sz="2000" lang="en-US">
              <a:solidFill>
                <a:schemeClr val="accent5">
                  <a:lumMod val="50000"/>
                </a:schemeClr>
              </a:solidFill>
              <a:effectLst>
                <a:outerShdw algn="tl" blurRad="38100" dir="2700000" dist="38100">
                  <a:srgbClr val="000000">
                    <a:alpha val="43137"/>
                  </a:srgbClr>
                </a:outerShdw>
              </a:effectLst>
            </a:endParaRPr>
          </a:p>
          <a:p>
            <a:pPr algn="l" rtl="0"/>
            <a:r>
              <a:rPr dirty="0" sz="2300" lang="en-US">
                <a:effectLst>
                  <a:outerShdw algn="tl" blurRad="38100" dir="2700000" dist="38100">
                    <a:srgbClr val="000000">
                      <a:alpha val="43137"/>
                    </a:srgbClr>
                  </a:outerShdw>
                </a:effectLst>
              </a:rPr>
              <a:t>Enhancement</a:t>
            </a:r>
          </a:p>
          <a:p>
            <a:pPr algn="l" lvl="1" rtl="0"/>
            <a:r>
              <a:rPr dirty="0" sz="2000" lang="en-US">
                <a:solidFill>
                  <a:schemeClr val="accent5">
                    <a:lumMod val="50000"/>
                  </a:schemeClr>
                </a:solidFill>
              </a:rPr>
              <a:t>Demonstrate a homogeneous or heterogeneous enhancement pattern.</a:t>
            </a:r>
          </a:p>
          <a:p>
            <a:pPr algn="l" lvl="1" rtl="0"/>
            <a:r>
              <a:rPr b="1" dirty="0" sz="2000" lang="en-US">
                <a:solidFill>
                  <a:schemeClr val="accent5">
                    <a:lumMod val="50000"/>
                  </a:schemeClr>
                </a:solidFill>
              </a:rPr>
              <a:t>Group  4  tumors  demonstrate  minimal  to  no enhancement</a:t>
            </a:r>
            <a:r>
              <a:rPr dirty="0" sz="2000" lang="en-US">
                <a:solidFill>
                  <a:schemeClr val="accent5">
                    <a:lumMod val="50000"/>
                  </a:schemeClr>
                </a:solidFill>
              </a:rPr>
              <a:t>  (rarely  observed  in  SHH  and  Group  3  tumors)</a:t>
            </a:r>
          </a:p>
          <a:p>
            <a:pPr algn="l" rtl="0"/>
            <a:r>
              <a:rPr dirty="0" sz="2300" lang="en-US">
                <a:effectLst>
                  <a:outerShdw algn="tl" blurRad="38100" dir="2700000" dist="38100">
                    <a:srgbClr val="000000">
                      <a:alpha val="43137"/>
                    </a:srgbClr>
                  </a:outerShdw>
                </a:effectLst>
              </a:rPr>
              <a:t>Diffusion weighted imaging  </a:t>
            </a:r>
          </a:p>
          <a:p>
            <a:pPr algn="l" lvl="1" rtl="0"/>
            <a:r>
              <a:rPr dirty="0" sz="2100" lang="en-US">
                <a:solidFill>
                  <a:schemeClr val="accent1">
                    <a:lumMod val="50000"/>
                  </a:schemeClr>
                </a:solidFill>
              </a:rPr>
              <a:t>high signal due to high cellular (demonstrate diffusion restriction within the tumor itself).</a:t>
            </a:r>
          </a:p>
          <a:p>
            <a:pPr algn="l" lvl="1" rtl="0"/>
            <a:endParaRPr dirty="0" sz="2100" lang="en-US">
              <a:solidFill>
                <a:schemeClr val="accent1">
                  <a:lumMod val="50000"/>
                </a:schemeClr>
              </a:solidFill>
            </a:endParaRPr>
          </a:p>
          <a:p>
            <a:pPr algn="l" indent="0" marL="0" rtl="0">
              <a:buNone/>
            </a:pPr>
            <a:r>
              <a:rPr b="1" dirty="0" sz="3400" lang="en-US" u="sng">
                <a:solidFill>
                  <a:schemeClr val="accent1">
                    <a:lumMod val="75000"/>
                  </a:schemeClr>
                </a:solidFill>
              </a:rPr>
              <a:t>CT Findings</a:t>
            </a:r>
          </a:p>
          <a:p>
            <a:pPr lvl="1"/>
            <a:r>
              <a:rPr dirty="0" sz="2200" lang="en-US"/>
              <a:t>Moderately </a:t>
            </a:r>
            <a:r>
              <a:rPr dirty="0" sz="2200" lang="en-US" err="1"/>
              <a:t>hyperdense</a:t>
            </a:r>
            <a:r>
              <a:rPr dirty="0" sz="2200" lang="en-US"/>
              <a:t>, relatively well-defined mass </a:t>
            </a:r>
          </a:p>
          <a:p>
            <a:pPr lvl="1"/>
            <a:r>
              <a:rPr dirty="0" sz="2200" lang="en-US"/>
              <a:t>Strong but heterogeneous enhancement</a:t>
            </a:r>
          </a:p>
          <a:p>
            <a:pPr algn="l" lvl="1" rtl="0"/>
            <a:endParaRPr dirty="0" sz="2100" lang="en-US">
              <a:solidFill>
                <a:schemeClr val="accent1">
                  <a:lumMod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9" name=""/>
        <p:cNvGrpSpPr/>
        <p:nvPr/>
      </p:nvGrpSpPr>
      <p:grpSpPr>
        <a:xfrm>
          <a:off x="0" y="0"/>
          <a:ext cx="0" cy="0"/>
          <a:chOff x="0" y="0"/>
          <a:chExt cx="0" cy="0"/>
        </a:xfrm>
      </p:grpSpPr>
      <p:sp>
        <p:nvSpPr>
          <p:cNvPr id="1048608" name="Content Placeholder 2"/>
          <p:cNvSpPr>
            <a:spLocks noGrp="1"/>
          </p:cNvSpPr>
          <p:nvPr>
            <p:ph idx="1"/>
          </p:nvPr>
        </p:nvSpPr>
        <p:spPr>
          <a:xfrm>
            <a:off x="103909" y="103909"/>
            <a:ext cx="8935471" cy="6638636"/>
          </a:xfrm>
        </p:spPr>
        <p:txBody>
          <a:bodyPr>
            <a:normAutofit/>
          </a:bodyPr>
          <a:p>
            <a:pPr algn="just" rtl="0">
              <a:buFont typeface="Wingdings" pitchFamily="2" charset="2"/>
              <a:buChar char="Ø"/>
            </a:pPr>
            <a:r>
              <a:rPr b="1" dirty="0" sz="2400" lang="en-US"/>
              <a:t>1/3 of patient have </a:t>
            </a:r>
          </a:p>
          <a:p>
            <a:pPr algn="just" lvl="1"/>
            <a:r>
              <a:rPr dirty="0" sz="2000" lang="en-US" err="1"/>
              <a:t>Intratumoral</a:t>
            </a:r>
            <a:r>
              <a:rPr dirty="0" sz="2000" lang="en-US"/>
              <a:t> cysts</a:t>
            </a:r>
          </a:p>
          <a:p>
            <a:pPr algn="just" lvl="1"/>
            <a:r>
              <a:rPr dirty="0" sz="2000" lang="en-US"/>
              <a:t>Leptomeningeal spread (detected by MRI, cytology, or </a:t>
            </a:r>
            <a:r>
              <a:rPr dirty="0" sz="2000" lang="en-US" err="1"/>
              <a:t>myelography</a:t>
            </a:r>
            <a:r>
              <a:rPr dirty="0" sz="2000" lang="en-US"/>
              <a:t>).</a:t>
            </a:r>
          </a:p>
          <a:p>
            <a:pPr algn="just" rtl="0"/>
            <a:endParaRPr dirty="0" sz="2100" lang="en-US"/>
          </a:p>
          <a:p>
            <a:pPr algn="just" rtl="0">
              <a:buFont typeface="Wingdings" pitchFamily="2" charset="2"/>
              <a:buChar char="Ø"/>
            </a:pPr>
            <a:r>
              <a:rPr b="1" dirty="0" sz="2400" lang="en-US"/>
              <a:t>½ of patients have </a:t>
            </a:r>
          </a:p>
          <a:p>
            <a:pPr algn="just" lvl="1"/>
            <a:r>
              <a:rPr dirty="0" sz="2100" lang="en-US" err="1"/>
              <a:t>Peritumoral</a:t>
            </a:r>
            <a:r>
              <a:rPr dirty="0" sz="2100" lang="en-US"/>
              <a:t> edema </a:t>
            </a:r>
          </a:p>
          <a:p>
            <a:pPr algn="just" rtl="0"/>
            <a:endParaRPr dirty="0" sz="2100" lang="en-US"/>
          </a:p>
          <a:p>
            <a:pPr algn="just" rtl="0">
              <a:buFont typeface="Wingdings" pitchFamily="2" charset="2"/>
              <a:buChar char="Ø"/>
            </a:pPr>
            <a:r>
              <a:rPr b="1" dirty="0" sz="2400" lang="en-US"/>
              <a:t>¾ of patients have </a:t>
            </a:r>
          </a:p>
          <a:p>
            <a:pPr algn="just" lvl="1"/>
            <a:r>
              <a:rPr dirty="0" sz="2000" lang="en-US"/>
              <a:t> Hydrocephalus</a:t>
            </a:r>
          </a:p>
          <a:p>
            <a:pPr algn="just" lvl="1"/>
            <a:endParaRPr dirty="0" sz="2000" lang="en-US"/>
          </a:p>
          <a:p>
            <a:pPr algn="just" lvl="1"/>
            <a:endParaRPr dirty="0" sz="2000" lang="en-US"/>
          </a:p>
          <a:p>
            <a:pPr algn="just" rtl="0"/>
            <a:r>
              <a:rPr dirty="0" sz="2000" lang="en-US"/>
              <a:t>Calcifications or </a:t>
            </a:r>
            <a:r>
              <a:rPr dirty="0" sz="2000" lang="en-US" err="1"/>
              <a:t>intratumoral</a:t>
            </a:r>
            <a:r>
              <a:rPr dirty="0" sz="2000" lang="en-US"/>
              <a:t> hemorrhage is rarely detected.</a:t>
            </a:r>
          </a:p>
          <a:p>
            <a:pPr algn="just" rtl="0"/>
            <a:endParaRPr dirty="0" sz="2000" lang="en-US"/>
          </a:p>
          <a:p>
            <a:pPr algn="just" rtl="0"/>
            <a:r>
              <a:rPr dirty="0" sz="2000" lang="en-US"/>
              <a:t>Complete spinal MRI should be obtained preoperatively to assess for leptomeningeal dissemination, because postoperative changes may present difficulty in discriminating between true CSF dissemination and postsurgical artifact during the first 2 weeks following surgery.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09" name="Title 1"/>
          <p:cNvSpPr>
            <a:spLocks noGrp="1"/>
          </p:cNvSpPr>
          <p:nvPr>
            <p:ph type="title"/>
          </p:nvPr>
        </p:nvSpPr>
        <p:spPr/>
        <p:txBody>
          <a:bodyPr/>
          <a:p>
            <a:endParaRPr lang="en-US"/>
          </a:p>
        </p:txBody>
      </p:sp>
      <p:pic>
        <p:nvPicPr>
          <p:cNvPr id="2097162" name="Picture 4"/>
          <p:cNvPicPr>
            <a:picLocks noChangeAspect="1" noGrp="1"/>
          </p:cNvPicPr>
          <p:nvPr>
            <p:ph idx="1"/>
          </p:nvPr>
        </p:nvPicPr>
        <p:blipFill>
          <a:blip xmlns:r="http://schemas.openxmlformats.org/officeDocument/2006/relationships" r:embed="rId1"/>
          <a:stretch>
            <a:fillRect/>
          </a:stretch>
        </p:blipFill>
        <p:spPr>
          <a:xfrm>
            <a:off x="0" y="0"/>
            <a:ext cx="9145588" cy="6858000"/>
          </a:xfrm>
          <a:prstGeom prst="rec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71" name=""/>
        <p:cNvGrpSpPr/>
        <p:nvPr/>
      </p:nvGrpSpPr>
      <p:grpSpPr>
        <a:xfrm>
          <a:off x="0" y="0"/>
          <a:ext cx="0" cy="0"/>
          <a:chOff x="0" y="0"/>
          <a:chExt cx="0" cy="0"/>
        </a:xfrm>
      </p:grpSpPr>
      <p:sp>
        <p:nvSpPr>
          <p:cNvPr id="1048610" name="Title 1"/>
          <p:cNvSpPr>
            <a:spLocks noGrp="1"/>
          </p:cNvSpPr>
          <p:nvPr>
            <p:ph type="title"/>
          </p:nvPr>
        </p:nvSpPr>
        <p:spPr/>
        <p:txBody>
          <a:bodyPr/>
          <a:p>
            <a:endParaRPr lang="en-US"/>
          </a:p>
        </p:txBody>
      </p:sp>
      <p:pic>
        <p:nvPicPr>
          <p:cNvPr id="2097163" name="Picture 4"/>
          <p:cNvPicPr>
            <a:picLocks noChangeAspect="1" noGrp="1"/>
          </p:cNvPicPr>
          <p:nvPr>
            <p:ph idx="1"/>
          </p:nvPr>
        </p:nvPicPr>
        <p:blipFill>
          <a:blip xmlns:r="http://schemas.openxmlformats.org/officeDocument/2006/relationships" r:embed="rId1"/>
          <a:stretch>
            <a:fillRect/>
          </a:stretch>
        </p:blipFill>
        <p:spPr>
          <a:xfrm>
            <a:off x="0" y="0"/>
            <a:ext cx="9145588" cy="6858000"/>
          </a:xfrm>
          <a:prstGeom prst="rec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72" name=""/>
        <p:cNvGrpSpPr/>
        <p:nvPr/>
      </p:nvGrpSpPr>
      <p:grpSpPr>
        <a:xfrm>
          <a:off x="0" y="0"/>
          <a:ext cx="0" cy="0"/>
          <a:chOff x="0" y="0"/>
          <a:chExt cx="0" cy="0"/>
        </a:xfrm>
      </p:grpSpPr>
      <p:pic>
        <p:nvPicPr>
          <p:cNvPr id="2097164" name="Picture 4"/>
          <p:cNvPicPr>
            <a:picLocks noChangeAspect="1" noGrp="1"/>
          </p:cNvPicPr>
          <p:nvPr>
            <p:ph idx="1"/>
          </p:nvPr>
        </p:nvPicPr>
        <p:blipFill>
          <a:blip xmlns:r="http://schemas.openxmlformats.org/officeDocument/2006/relationships" r:embed="rId1"/>
          <a:stretch>
            <a:fillRect/>
          </a:stretch>
        </p:blipFill>
        <p:spPr>
          <a:xfrm>
            <a:off x="1361806" y="0"/>
            <a:ext cx="6420388" cy="6858000"/>
          </a:xfrm>
          <a:prstGeom prst="rec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sp>
        <p:nvSpPr>
          <p:cNvPr id="1048611" name="Title 1"/>
          <p:cNvSpPr>
            <a:spLocks noGrp="1"/>
          </p:cNvSpPr>
          <p:nvPr>
            <p:ph type="title"/>
          </p:nvPr>
        </p:nvSpPr>
        <p:spPr/>
        <p:txBody>
          <a:bodyPr/>
          <a:p>
            <a:endParaRPr lang="en-US"/>
          </a:p>
        </p:txBody>
      </p:sp>
      <p:pic>
        <p:nvPicPr>
          <p:cNvPr id="2097165" name="Picture 4"/>
          <p:cNvPicPr>
            <a:picLocks noChangeAspect="1" noGrp="1"/>
          </p:cNvPicPr>
          <p:nvPr>
            <p:ph idx="1"/>
          </p:nvPr>
        </p:nvPicPr>
        <p:blipFill>
          <a:blip xmlns:r="http://schemas.openxmlformats.org/officeDocument/2006/relationships" r:embed="rId1"/>
          <a:stretch>
            <a:fillRect/>
          </a:stretch>
        </p:blipFill>
        <p:spPr>
          <a:xfrm>
            <a:off x="0" y="0"/>
            <a:ext cx="9145587" cy="6858000"/>
          </a:xfrm>
          <a:prstGeom prst="rec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6" name=""/>
        <p:cNvGrpSpPr/>
        <p:nvPr/>
      </p:nvGrpSpPr>
      <p:grpSpPr>
        <a:xfrm>
          <a:off x="0" y="0"/>
          <a:ext cx="0" cy="0"/>
          <a:chOff x="0" y="0"/>
          <a:chExt cx="0" cy="0"/>
        </a:xfrm>
      </p:grpSpPr>
      <p:sp>
        <p:nvSpPr>
          <p:cNvPr id="1048592" name="Content Placeholder 2"/>
          <p:cNvSpPr>
            <a:spLocks noGrp="1"/>
          </p:cNvSpPr>
          <p:nvPr>
            <p:ph idx="1"/>
          </p:nvPr>
        </p:nvSpPr>
        <p:spPr>
          <a:xfrm>
            <a:off x="86013" y="115455"/>
            <a:ext cx="8973562" cy="6666344"/>
          </a:xfrm>
        </p:spPr>
        <p:txBody>
          <a:bodyPr>
            <a:noAutofit/>
          </a:bodyPr>
          <a:p>
            <a:pPr>
              <a:buFont typeface="Wingdings" pitchFamily="2" charset="2"/>
              <a:buChar char="§"/>
            </a:pPr>
            <a:r>
              <a:rPr b="1" dirty="0" sz="3600" lang="en-US" u="sng">
                <a:latin typeface="+mn-lt"/>
              </a:rPr>
              <a:t>Introduction</a:t>
            </a:r>
          </a:p>
          <a:p>
            <a:r>
              <a:rPr dirty="0" sz="2000" lang="en-US" u="sng"/>
              <a:t>key  clinical  features  of  </a:t>
            </a:r>
            <a:r>
              <a:rPr dirty="0" sz="2000" lang="en-US" err="1" u="sng"/>
              <a:t>medulloblastoma</a:t>
            </a:r>
            <a:r>
              <a:rPr dirty="0" sz="2000" lang="en-US" u="sng"/>
              <a:t> included  </a:t>
            </a:r>
          </a:p>
          <a:p>
            <a:pPr lvl="1"/>
            <a:r>
              <a:rPr dirty="0" sz="2000" lang="en-US"/>
              <a:t>Male  gender predilection.</a:t>
            </a:r>
          </a:p>
          <a:p>
            <a:pPr lvl="1"/>
            <a:r>
              <a:rPr dirty="0" sz="2000" lang="en-US"/>
              <a:t>Young  age  at  presentation.</a:t>
            </a:r>
          </a:p>
          <a:p>
            <a:pPr lvl="1"/>
            <a:r>
              <a:rPr dirty="0" sz="2000" lang="en-US"/>
              <a:t>Abrupt  symptom  onset.</a:t>
            </a:r>
          </a:p>
          <a:p>
            <a:pPr lvl="1"/>
            <a:r>
              <a:rPr dirty="0" sz="2000" lang="en-US"/>
              <a:t>Midline,  </a:t>
            </a:r>
            <a:r>
              <a:rPr dirty="0" sz="2000" lang="en-US" err="1"/>
              <a:t>vermian</a:t>
            </a:r>
            <a:r>
              <a:rPr dirty="0" sz="2000" lang="en-US"/>
              <a:t>  location. </a:t>
            </a:r>
          </a:p>
          <a:p>
            <a:pPr lvl="1"/>
            <a:r>
              <a:rPr dirty="0" sz="2000" lang="en-US"/>
              <a:t>The  tendency  for  leptomeningeal  spread  and dissemination.</a:t>
            </a:r>
          </a:p>
          <a:p>
            <a:pPr lvl="1"/>
            <a:r>
              <a:rPr dirty="0" sz="2000" lang="en-US"/>
              <a:t>The  favorable  response  of  the  tumor  to radiation  therapy.</a:t>
            </a:r>
          </a:p>
          <a:p>
            <a:pPr lvl="1"/>
            <a:endParaRPr dirty="0" sz="2000" lang="en-US"/>
          </a:p>
          <a:p>
            <a:pPr>
              <a:buFont typeface="Wingdings" pitchFamily="2" charset="2"/>
              <a:buChar char="v"/>
            </a:pPr>
            <a:r>
              <a:rPr b="1" dirty="0" sz="2000" lang="en-US" u="sng"/>
              <a:t>Epidemiology</a:t>
            </a:r>
            <a:r>
              <a:rPr dirty="0" sz="2000" lang="en-US"/>
              <a:t> </a:t>
            </a:r>
          </a:p>
          <a:p>
            <a:pPr algn="just" lvl="1">
              <a:buFont typeface="Wingdings" pitchFamily="2" charset="2"/>
              <a:buChar char="Ø"/>
            </a:pPr>
            <a:r>
              <a:rPr dirty="0" sz="2000" lang="en-US"/>
              <a:t>Most common malignant Solid pediatric brain tumor, 10% to 20% of brain tumors in children.</a:t>
            </a:r>
          </a:p>
          <a:p>
            <a:pPr algn="just" lvl="1">
              <a:buFont typeface="Wingdings" pitchFamily="2" charset="2"/>
              <a:buChar char="Ø"/>
            </a:pPr>
            <a:r>
              <a:rPr dirty="0" sz="2000" lang="en-US" err="1"/>
              <a:t>Medulloblastomas</a:t>
            </a:r>
            <a:r>
              <a:rPr dirty="0" sz="2000" lang="en-US"/>
              <a:t>  are  related  to  primitive  </a:t>
            </a:r>
            <a:r>
              <a:rPr dirty="0" sz="2000" lang="en-US" err="1"/>
              <a:t>neuroectodermal</a:t>
            </a:r>
            <a:r>
              <a:rPr dirty="0" sz="2000" lang="en-US"/>
              <a:t>  tumors  (PNETs)</a:t>
            </a:r>
          </a:p>
          <a:p>
            <a:pPr lvl="1">
              <a:buFont typeface="Wingdings" pitchFamily="2" charset="2"/>
              <a:buChar char="Ø"/>
            </a:pPr>
            <a:r>
              <a:rPr dirty="0" sz="2000" lang="en-US"/>
              <a:t>1% of primary central nervous system (CNS) tumors in adults.</a:t>
            </a:r>
          </a:p>
          <a:p>
            <a:pPr lvl="1">
              <a:buFont typeface="Wingdings" pitchFamily="2" charset="2"/>
              <a:buChar char="Ø"/>
            </a:pPr>
            <a:r>
              <a:rPr dirty="0" sz="2000" lang="en-US"/>
              <a:t>Peaks at 3 to 4 years and at 8 to 9 years.</a:t>
            </a:r>
          </a:p>
          <a:p>
            <a:pPr lvl="1">
              <a:buFont typeface="Wingdings" pitchFamily="2" charset="2"/>
              <a:buChar char="Ø"/>
            </a:pPr>
            <a:r>
              <a:rPr dirty="0" sz="2000" lang="en-US"/>
              <a:t>Overall male-to-female ratio of 1.5 : 1. </a:t>
            </a:r>
            <a:endParaRPr dirty="0" sz="2000" lang="ar-IQ"/>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12" name="Title 1"/>
          <p:cNvSpPr>
            <a:spLocks noGrp="1"/>
          </p:cNvSpPr>
          <p:nvPr>
            <p:ph type="title"/>
          </p:nvPr>
        </p:nvSpPr>
        <p:spPr/>
        <p:txBody>
          <a:bodyPr/>
          <a:p>
            <a:endParaRPr lang="en-US"/>
          </a:p>
        </p:txBody>
      </p:sp>
      <p:pic>
        <p:nvPicPr>
          <p:cNvPr id="2097166" name="Picture 4"/>
          <p:cNvPicPr>
            <a:picLocks noChangeAspect="1" noGrp="1"/>
          </p:cNvPicPr>
          <p:nvPr>
            <p:ph idx="1"/>
          </p:nvPr>
        </p:nvPicPr>
        <p:blipFill>
          <a:blip xmlns:r="http://schemas.openxmlformats.org/officeDocument/2006/relationships" r:embed="rId1"/>
          <a:stretch>
            <a:fillRect/>
          </a:stretch>
        </p:blipFill>
        <p:spPr>
          <a:xfrm>
            <a:off x="0" y="0"/>
            <a:ext cx="9145588" cy="6858000"/>
          </a:xfrm>
          <a:prstGeom prst="rec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sp>
        <p:nvSpPr>
          <p:cNvPr id="1048613" name="Title 1"/>
          <p:cNvSpPr>
            <a:spLocks noGrp="1"/>
          </p:cNvSpPr>
          <p:nvPr>
            <p:ph type="title"/>
          </p:nvPr>
        </p:nvSpPr>
        <p:spPr/>
        <p:txBody>
          <a:bodyPr/>
          <a:p>
            <a:endParaRPr lang="en-US"/>
          </a:p>
        </p:txBody>
      </p:sp>
      <p:pic>
        <p:nvPicPr>
          <p:cNvPr id="2097167" name="Picture 4"/>
          <p:cNvPicPr>
            <a:picLocks noChangeAspect="1" noGrp="1"/>
          </p:cNvPicPr>
          <p:nvPr>
            <p:ph idx="1"/>
          </p:nvPr>
        </p:nvPicPr>
        <p:blipFill>
          <a:blip xmlns:r="http://schemas.openxmlformats.org/officeDocument/2006/relationships" r:embed="rId1"/>
          <a:stretch>
            <a:fillRect/>
          </a:stretch>
        </p:blipFill>
        <p:spPr>
          <a:xfrm>
            <a:off x="0" y="0"/>
            <a:ext cx="4572794" cy="6858000"/>
          </a:xfrm>
          <a:prstGeom prst="rect"/>
        </p:spPr>
      </p:pic>
      <p:pic>
        <p:nvPicPr>
          <p:cNvPr id="2097168" name="Picture 6"/>
          <p:cNvPicPr>
            <a:picLocks noChangeAspect="1"/>
          </p:cNvPicPr>
          <p:nvPr/>
        </p:nvPicPr>
        <p:blipFill>
          <a:blip xmlns:r="http://schemas.openxmlformats.org/officeDocument/2006/relationships" r:embed="rId2"/>
          <a:stretch>
            <a:fillRect/>
          </a:stretch>
        </p:blipFill>
        <p:spPr>
          <a:xfrm>
            <a:off x="4572000" y="0"/>
            <a:ext cx="4572000" cy="6858000"/>
          </a:xfrm>
          <a:prstGeom prst="rec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76" name=""/>
        <p:cNvGrpSpPr/>
        <p:nvPr/>
      </p:nvGrpSpPr>
      <p:grpSpPr>
        <a:xfrm>
          <a:off x="0" y="0"/>
          <a:ext cx="0" cy="0"/>
          <a:chOff x="0" y="0"/>
          <a:chExt cx="0" cy="0"/>
        </a:xfrm>
      </p:grpSpPr>
      <p:sp>
        <p:nvSpPr>
          <p:cNvPr id="1048614" name="Title 1"/>
          <p:cNvSpPr>
            <a:spLocks noGrp="1"/>
          </p:cNvSpPr>
          <p:nvPr>
            <p:ph type="title"/>
          </p:nvPr>
        </p:nvSpPr>
        <p:spPr>
          <a:xfrm>
            <a:off x="103908" y="99580"/>
            <a:ext cx="7886700" cy="581457"/>
          </a:xfrm>
        </p:spPr>
        <p:txBody>
          <a:bodyPr>
            <a:normAutofit/>
          </a:bodyPr>
          <a:p>
            <a:r>
              <a:rPr dirty="0" sz="3600" lang="en-US" u="sng">
                <a:latin typeface="Britannic Bold" panose="020B0903060703020204" pitchFamily="34" charset="77"/>
              </a:rPr>
              <a:t>DIFFERENTIAL DIAGNOSIS</a:t>
            </a:r>
          </a:p>
        </p:txBody>
      </p:sp>
      <p:sp>
        <p:nvSpPr>
          <p:cNvPr id="1048615" name="Content Placeholder 2"/>
          <p:cNvSpPr>
            <a:spLocks noGrp="1"/>
          </p:cNvSpPr>
          <p:nvPr>
            <p:ph idx="1"/>
          </p:nvPr>
        </p:nvSpPr>
        <p:spPr>
          <a:xfrm>
            <a:off x="103908" y="681036"/>
            <a:ext cx="8937772" cy="6077383"/>
          </a:xfrm>
        </p:spPr>
        <p:txBody>
          <a:bodyPr>
            <a:normAutofit/>
          </a:bodyPr>
          <a:p>
            <a:pPr>
              <a:buFont typeface="Wingdings" pitchFamily="2" charset="2"/>
              <a:buChar char="v"/>
            </a:pPr>
            <a:r>
              <a:rPr b="1" dirty="0" sz="2000" lang="en-US">
                <a:solidFill>
                  <a:srgbClr val="0070C0"/>
                </a:solidFill>
              </a:rPr>
              <a:t>Atypical </a:t>
            </a:r>
            <a:r>
              <a:rPr b="1" dirty="0" sz="2000" lang="en-US" err="1">
                <a:solidFill>
                  <a:srgbClr val="0070C0"/>
                </a:solidFill>
              </a:rPr>
              <a:t>Teratoid</a:t>
            </a:r>
            <a:r>
              <a:rPr b="1" dirty="0" sz="2000" lang="en-US">
                <a:solidFill>
                  <a:srgbClr val="0070C0"/>
                </a:solidFill>
              </a:rPr>
              <a:t>/</a:t>
            </a:r>
            <a:r>
              <a:rPr b="1" dirty="0" sz="2000" lang="en-US" err="1">
                <a:solidFill>
                  <a:srgbClr val="0070C0"/>
                </a:solidFill>
              </a:rPr>
              <a:t>Rhabdoid</a:t>
            </a:r>
            <a:r>
              <a:rPr b="1" dirty="0" sz="2000" lang="en-US">
                <a:solidFill>
                  <a:srgbClr val="0070C0"/>
                </a:solidFill>
              </a:rPr>
              <a:t> Tumor (AT/RT) </a:t>
            </a:r>
          </a:p>
          <a:p>
            <a:pPr lvl="1"/>
            <a:r>
              <a:rPr dirty="0" sz="2000" lang="en-US"/>
              <a:t>Top differential diagnosis (indistinguishable by imaging) </a:t>
            </a:r>
          </a:p>
          <a:p>
            <a:pPr lvl="1"/>
            <a:endParaRPr dirty="0" sz="2000" lang="en-US"/>
          </a:p>
          <a:p>
            <a:pPr>
              <a:buFont typeface="Wingdings" pitchFamily="2" charset="2"/>
              <a:buChar char="v"/>
            </a:pPr>
            <a:r>
              <a:rPr b="1" dirty="0" sz="2000" lang="en-US" err="1">
                <a:solidFill>
                  <a:srgbClr val="0070C0"/>
                </a:solidFill>
              </a:rPr>
              <a:t>Pilocytic</a:t>
            </a:r>
            <a:r>
              <a:rPr b="1" dirty="0" sz="2000" lang="en-US">
                <a:solidFill>
                  <a:srgbClr val="0070C0"/>
                </a:solidFill>
              </a:rPr>
              <a:t> </a:t>
            </a:r>
            <a:r>
              <a:rPr b="1" dirty="0" sz="2000" lang="en-US" err="1">
                <a:solidFill>
                  <a:srgbClr val="0070C0"/>
                </a:solidFill>
              </a:rPr>
              <a:t>Astrocytoma</a:t>
            </a:r>
            <a:r>
              <a:rPr b="1" dirty="0" sz="2000" lang="en-US">
                <a:solidFill>
                  <a:srgbClr val="0070C0"/>
                </a:solidFill>
              </a:rPr>
              <a:t> (PA)</a:t>
            </a:r>
          </a:p>
          <a:p>
            <a:pPr lvl="1"/>
            <a:r>
              <a:rPr dirty="0" sz="2000" lang="en-US"/>
              <a:t>Cerebellar hemisphere &gt; 4th ventricle</a:t>
            </a:r>
          </a:p>
          <a:p>
            <a:pPr lvl="1"/>
            <a:r>
              <a:rPr dirty="0" sz="2000" lang="en-US"/>
              <a:t>Cyst with enhancing nodule</a:t>
            </a:r>
          </a:p>
          <a:p>
            <a:pPr lvl="1"/>
            <a:endParaRPr dirty="0" sz="2000" lang="en-US"/>
          </a:p>
          <a:p>
            <a:pPr>
              <a:buFont typeface="Wingdings" pitchFamily="2" charset="2"/>
              <a:buChar char="v"/>
            </a:pPr>
            <a:r>
              <a:rPr b="1" dirty="0" sz="2000" lang="en-US" err="1">
                <a:solidFill>
                  <a:srgbClr val="0070C0"/>
                </a:solidFill>
              </a:rPr>
              <a:t>Ependymoma</a:t>
            </a:r>
            <a:endParaRPr b="1" dirty="0" sz="2000" lang="en-US">
              <a:solidFill>
                <a:srgbClr val="0070C0"/>
              </a:solidFill>
            </a:endParaRPr>
          </a:p>
          <a:p>
            <a:pPr lvl="1"/>
            <a:r>
              <a:rPr dirty="0" sz="2000" lang="en-US"/>
              <a:t>Extrudes through 4th ventricle foramina/foramen magnum</a:t>
            </a:r>
          </a:p>
          <a:p>
            <a:pPr lvl="1"/>
            <a:r>
              <a:rPr dirty="0" sz="2000" lang="en-US"/>
              <a:t>Heterogeneous (Ca++, hemorrhage more common) </a:t>
            </a:r>
          </a:p>
          <a:p>
            <a:pPr lvl="1"/>
            <a:r>
              <a:rPr dirty="0" sz="2000" lang="en-US"/>
              <a:t>Higher ADC values (less cellular)– 90% </a:t>
            </a:r>
            <a:r>
              <a:rPr dirty="0" sz="2000" lang="en-US" err="1"/>
              <a:t>hyperdense</a:t>
            </a:r>
            <a:r>
              <a:rPr dirty="0" sz="2000" lang="en-US"/>
              <a:t>– Ca++ (up to 20%), hemorrhage rare</a:t>
            </a:r>
          </a:p>
          <a:p>
            <a:pPr lvl="1"/>
            <a:endParaRPr dirty="0" sz="2000" lang="en-US"/>
          </a:p>
          <a:p>
            <a:pPr>
              <a:buFont typeface="Wingdings" pitchFamily="2" charset="2"/>
              <a:buChar char="v"/>
            </a:pPr>
            <a:r>
              <a:rPr b="1" dirty="0" sz="2000" lang="en-US">
                <a:solidFill>
                  <a:srgbClr val="0070C0"/>
                </a:solidFill>
              </a:rPr>
              <a:t>Choroid Plexus Papilloma (CPP) </a:t>
            </a:r>
          </a:p>
          <a:p>
            <a:pPr lvl="1"/>
            <a:r>
              <a:rPr dirty="0" sz="2000" lang="en-US"/>
              <a:t>4th ventricle less common, mostly adults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7" name=""/>
        <p:cNvGrpSpPr/>
        <p:nvPr/>
      </p:nvGrpSpPr>
      <p:grpSpPr>
        <a:xfrm>
          <a:off x="0" y="0"/>
          <a:ext cx="0" cy="0"/>
          <a:chOff x="0" y="0"/>
          <a:chExt cx="0" cy="0"/>
        </a:xfrm>
      </p:grpSpPr>
      <p:sp>
        <p:nvSpPr>
          <p:cNvPr id="1048616" name="Title 1"/>
          <p:cNvSpPr>
            <a:spLocks noGrp="1"/>
          </p:cNvSpPr>
          <p:nvPr>
            <p:ph type="title"/>
          </p:nvPr>
        </p:nvSpPr>
        <p:spPr>
          <a:xfrm>
            <a:off x="83443" y="84413"/>
            <a:ext cx="7888070" cy="585223"/>
          </a:xfrm>
        </p:spPr>
        <p:txBody>
          <a:bodyPr>
            <a:normAutofit fontScale="90000"/>
          </a:bodyPr>
          <a:p>
            <a:r>
              <a:rPr b="1" dirty="0" lang="en-US" u="sng">
                <a:solidFill>
                  <a:schemeClr val="accent1">
                    <a:lumMod val="75000"/>
                  </a:schemeClr>
                </a:solidFill>
                <a:effectLst>
                  <a:outerShdw algn="tl" blurRad="38100" dir="2700000" dist="38100">
                    <a:srgbClr val="000000">
                      <a:alpha val="43137"/>
                    </a:srgbClr>
                  </a:outerShdw>
                </a:effectLst>
                <a:latin typeface="Footlight MT Light" pitchFamily="18" charset="0"/>
                <a:cs typeface="Aparajita" panose="02020603050405020304" pitchFamily="18" charset="0"/>
              </a:rPr>
              <a:t>Treatment</a:t>
            </a:r>
          </a:p>
        </p:txBody>
      </p:sp>
      <p:sp>
        <p:nvSpPr>
          <p:cNvPr id="1048617" name="Content Placeholder 2"/>
          <p:cNvSpPr>
            <a:spLocks noGrp="1"/>
          </p:cNvSpPr>
          <p:nvPr>
            <p:ph idx="1"/>
          </p:nvPr>
        </p:nvSpPr>
        <p:spPr>
          <a:xfrm>
            <a:off x="83442" y="669636"/>
            <a:ext cx="8978703" cy="6103951"/>
          </a:xfrm>
        </p:spPr>
        <p:txBody>
          <a:bodyPr>
            <a:normAutofit/>
          </a:bodyPr>
          <a:p>
            <a:pPr algn="l" rtl="0"/>
            <a:r>
              <a:rPr dirty="0" lang="en-US" u="sng">
                <a:effectLst>
                  <a:outerShdw algn="tl" blurRad="38100" dir="2700000" dist="38100">
                    <a:srgbClr val="000000">
                      <a:alpha val="43137"/>
                    </a:srgbClr>
                  </a:outerShdw>
                </a:effectLst>
              </a:rPr>
              <a:t>Surgical goals:</a:t>
            </a:r>
          </a:p>
          <a:p>
            <a:pPr algn="just" indent="-342900" lvl="1" marL="909828">
              <a:buFont typeface="Wingdings" pitchFamily="2" charset="2"/>
              <a:buChar char="Ø"/>
            </a:pPr>
            <a:r>
              <a:rPr dirty="0" sz="2000" lang="en-US"/>
              <a:t>Achievement of maximal safe.</a:t>
            </a:r>
          </a:p>
          <a:p>
            <a:pPr algn="just" indent="-342900" lvl="1" marL="909828">
              <a:buFont typeface="Wingdings" pitchFamily="2" charset="2"/>
              <a:buChar char="Ø"/>
            </a:pPr>
            <a:r>
              <a:rPr dirty="0" sz="2000" lang="en-US"/>
              <a:t>ideally gross total or near-total resection.</a:t>
            </a:r>
          </a:p>
          <a:p>
            <a:pPr algn="just" indent="-342900" lvl="1" marL="909828">
              <a:buFont typeface="Wingdings" pitchFamily="2" charset="2"/>
              <a:buChar char="Ø"/>
            </a:pPr>
            <a:r>
              <a:rPr dirty="0" sz="2000" lang="en-US"/>
              <a:t>obtaining tissue diagnosis.</a:t>
            </a:r>
          </a:p>
          <a:p>
            <a:pPr algn="just" indent="-342900" lvl="1" marL="909828">
              <a:buFont typeface="Wingdings" pitchFamily="2" charset="2"/>
              <a:buChar char="Ø"/>
            </a:pPr>
            <a:r>
              <a:rPr dirty="0" sz="2000" lang="en-US"/>
              <a:t>relieving mass effect from the tumor.</a:t>
            </a:r>
          </a:p>
          <a:p>
            <a:pPr algn="just" indent="-342900" lvl="1" marL="909828">
              <a:buFont typeface="Wingdings" pitchFamily="2" charset="2"/>
              <a:buChar char="Ø"/>
            </a:pPr>
            <a:r>
              <a:rPr dirty="0" sz="2000" lang="en-US"/>
              <a:t>relieving symptomatic hydrocephalus.</a:t>
            </a:r>
          </a:p>
          <a:p>
            <a:pPr algn="just" indent="0" marL="109728" rtl="0">
              <a:buNone/>
            </a:pPr>
            <a:endParaRPr dirty="0" sz="2600" lang="en-US"/>
          </a:p>
          <a:p>
            <a:pPr algn="just" rtl="0"/>
            <a:r>
              <a:rPr dirty="0" lang="en-US" u="sng">
                <a:effectLst>
                  <a:outerShdw algn="tl" blurRad="38100" dir="2700000" dist="38100">
                    <a:srgbClr val="000000">
                      <a:alpha val="43137"/>
                    </a:srgbClr>
                  </a:outerShdw>
                </a:effectLst>
              </a:rPr>
              <a:t>Management of Hydrocephalus:</a:t>
            </a:r>
          </a:p>
          <a:p>
            <a:pPr algn="just" indent="-457200" marL="566928" rtl="0">
              <a:buFont typeface="Wingdings" pitchFamily="2" charset="2"/>
              <a:buChar char="v"/>
            </a:pPr>
            <a:r>
              <a:rPr dirty="0" sz="2000" lang="en-US"/>
              <a:t>Hydrocephalus is a very common presenting feature in children with </a:t>
            </a:r>
            <a:r>
              <a:rPr dirty="0" sz="2000" lang="en-US" err="1"/>
              <a:t>medulloblastoma</a:t>
            </a:r>
            <a:r>
              <a:rPr dirty="0" sz="2000" lang="en-US"/>
              <a:t> and at times may require emergent external ventricular drain (EVD). </a:t>
            </a:r>
          </a:p>
          <a:p>
            <a:pPr algn="just" indent="-457200" marL="566928" rtl="0">
              <a:buFont typeface="Wingdings" pitchFamily="2" charset="2"/>
              <a:buChar char="v"/>
            </a:pPr>
            <a:r>
              <a:rPr dirty="0" sz="2000" lang="en-US"/>
              <a:t>It is not standard practice to perform a permanent CSF diversion procedure with placement of a </a:t>
            </a:r>
            <a:r>
              <a:rPr dirty="0" sz="2000" lang="en-US" err="1"/>
              <a:t>ventriculoperitoneal</a:t>
            </a:r>
            <a:r>
              <a:rPr dirty="0" sz="2000" lang="en-US"/>
              <a:t> shunt or endoscopic third </a:t>
            </a:r>
            <a:r>
              <a:rPr dirty="0" sz="2000" lang="en-US" err="1"/>
              <a:t>ventriculostomy</a:t>
            </a:r>
            <a:r>
              <a:rPr dirty="0" sz="2000" lang="en-US"/>
              <a:t> prior to tumor resection, because perhaps only one third of patients will require permanent CSF diversion.</a:t>
            </a:r>
          </a:p>
          <a:p>
            <a:pPr algn="l" rtl="0"/>
            <a:endParaRPr dirty="0" lang="en-US">
              <a:effectLst>
                <a:outerShdw algn="tl" blurRad="38100" dir="2700000" dist="38100">
                  <a:srgbClr val="000000">
                    <a:alpha val="43137"/>
                  </a:srgbClr>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8" name=""/>
        <p:cNvGrpSpPr/>
        <p:nvPr/>
      </p:nvGrpSpPr>
      <p:grpSpPr>
        <a:xfrm>
          <a:off x="0" y="0"/>
          <a:ext cx="0" cy="0"/>
          <a:chOff x="0" y="0"/>
          <a:chExt cx="0" cy="0"/>
        </a:xfrm>
      </p:grpSpPr>
      <p:sp>
        <p:nvSpPr>
          <p:cNvPr id="1048618" name="Content Placeholder 2"/>
          <p:cNvSpPr>
            <a:spLocks noGrp="1"/>
          </p:cNvSpPr>
          <p:nvPr>
            <p:ph idx="1"/>
          </p:nvPr>
        </p:nvSpPr>
        <p:spPr>
          <a:xfrm>
            <a:off x="96737" y="103878"/>
            <a:ext cx="8954899" cy="6627122"/>
          </a:xfrm>
        </p:spPr>
        <p:txBody>
          <a:bodyPr>
            <a:normAutofit/>
          </a:bodyPr>
          <a:p>
            <a:pPr algn="l" rtl="0">
              <a:buFont typeface="Wingdings" pitchFamily="2" charset="2"/>
              <a:buChar char="v"/>
            </a:pPr>
            <a:r>
              <a:rPr b="1" dirty="0" lang="en-US" u="sng"/>
              <a:t>Surgical Resection Technique:</a:t>
            </a:r>
          </a:p>
          <a:p>
            <a:pPr algn="just" rtl="0"/>
            <a:r>
              <a:rPr dirty="0" sz="2000" lang="en-US"/>
              <a:t>A midline posterior fossa exposure from the inion to C2</a:t>
            </a:r>
          </a:p>
          <a:p>
            <a:pPr rtl="0"/>
            <a:r>
              <a:rPr dirty="0" sz="2000" lang="en-US"/>
              <a:t>A midline cerebellar </a:t>
            </a:r>
            <a:r>
              <a:rPr b="1" dirty="0" sz="2000" lang="en-US">
                <a:solidFill>
                  <a:srgbClr val="0070C0"/>
                </a:solidFill>
              </a:rPr>
              <a:t>trans </a:t>
            </a:r>
            <a:r>
              <a:rPr b="1" dirty="0" sz="2000" lang="en-US" err="1">
                <a:solidFill>
                  <a:srgbClr val="0070C0"/>
                </a:solidFill>
              </a:rPr>
              <a:t>vermian</a:t>
            </a:r>
            <a:r>
              <a:rPr b="1" dirty="0" sz="2000" lang="en-US">
                <a:solidFill>
                  <a:srgbClr val="0070C0"/>
                </a:solidFill>
              </a:rPr>
              <a:t> approach </a:t>
            </a:r>
            <a:r>
              <a:rPr b="1" dirty="0" sz="2000" lang="en-US">
                <a:solidFill>
                  <a:srgbClr val="002060"/>
                </a:solidFill>
              </a:rPr>
              <a:t>or</a:t>
            </a:r>
            <a:r>
              <a:rPr b="1" dirty="0" sz="2000" lang="en-US">
                <a:solidFill>
                  <a:srgbClr val="0070C0"/>
                </a:solidFill>
              </a:rPr>
              <a:t> an inferior </a:t>
            </a:r>
            <a:r>
              <a:rPr b="1" dirty="0" sz="2000" lang="en-US" err="1">
                <a:solidFill>
                  <a:srgbClr val="0070C0"/>
                </a:solidFill>
              </a:rPr>
              <a:t>telovelar</a:t>
            </a:r>
            <a:r>
              <a:rPr b="1" dirty="0" sz="2000" lang="en-US">
                <a:solidFill>
                  <a:srgbClr val="0070C0"/>
                </a:solidFill>
              </a:rPr>
              <a:t> tonsillar approach</a:t>
            </a:r>
            <a:r>
              <a:rPr dirty="0" sz="2000" lang="en-US"/>
              <a:t> can be used for a midline tumor.</a:t>
            </a:r>
          </a:p>
          <a:p>
            <a:pPr rtl="0"/>
            <a:r>
              <a:rPr dirty="0" sz="2000" lang="en-US"/>
              <a:t>Bleeding  from  the  circular  venous  sinus  can  be  managed with </a:t>
            </a:r>
            <a:r>
              <a:rPr dirty="0" sz="2000" lang="en-US" err="1"/>
              <a:t>Hemoclips</a:t>
            </a:r>
            <a:r>
              <a:rPr dirty="0" sz="2000" lang="en-US"/>
              <a:t> which often can  be  removed  at  the  end  of  the  surgical  procedure,  thereby avoiding  artifact  on  postoperative  MRI.</a:t>
            </a:r>
          </a:p>
          <a:p>
            <a:pPr rtl="0"/>
            <a:endParaRPr dirty="0" sz="2000" lang="en-US"/>
          </a:p>
          <a:p>
            <a:pPr rtl="0"/>
            <a:r>
              <a:rPr dirty="0" sz="2000" lang="en-US"/>
              <a:t>CSF diversion with an EVD in the </a:t>
            </a:r>
            <a:r>
              <a:rPr dirty="0" sz="2000" lang="en-US" err="1"/>
              <a:t>perioperative</a:t>
            </a:r>
            <a:r>
              <a:rPr dirty="0" sz="2000" lang="en-US"/>
              <a:t> period is useful not only in managing hydrocephalus, but also in ensuring appropriate wound healing and avoiding occurrence of a symptomatic </a:t>
            </a:r>
            <a:r>
              <a:rPr dirty="0" sz="2000" lang="en-US" err="1"/>
              <a:t>pseudomeningocele</a:t>
            </a:r>
            <a:r>
              <a:rPr dirty="0" sz="2000" lang="en-US"/>
              <a:t>.</a:t>
            </a:r>
          </a:p>
          <a:p>
            <a:endParaRPr dirty="0" lang="ar-IQ"/>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9" name=""/>
        <p:cNvGrpSpPr/>
        <p:nvPr/>
      </p:nvGrpSpPr>
      <p:grpSpPr>
        <a:xfrm>
          <a:off x="0" y="0"/>
          <a:ext cx="0" cy="0"/>
          <a:chOff x="0" y="0"/>
          <a:chExt cx="0" cy="0"/>
        </a:xfrm>
      </p:grpSpPr>
      <p:sp>
        <p:nvSpPr>
          <p:cNvPr id="1048619" name="Content Placeholder 2"/>
          <p:cNvSpPr>
            <a:spLocks noGrp="1"/>
          </p:cNvSpPr>
          <p:nvPr>
            <p:ph idx="1"/>
          </p:nvPr>
        </p:nvSpPr>
        <p:spPr>
          <a:xfrm>
            <a:off x="85638" y="89914"/>
            <a:ext cx="8965998" cy="6664177"/>
          </a:xfrm>
        </p:spPr>
        <p:txBody>
          <a:bodyPr>
            <a:normAutofit/>
          </a:bodyPr>
          <a:p>
            <a:pPr algn="l" indent="0" marL="0" rtl="0">
              <a:buNone/>
            </a:pPr>
            <a:r>
              <a:rPr b="1" dirty="0" sz="3600" lang="en-US" u="sng">
                <a:effectLst>
                  <a:outerShdw algn="tl" blurRad="38100" dir="2700000" dist="38100">
                    <a:srgbClr val="000000">
                      <a:alpha val="43137"/>
                    </a:srgbClr>
                  </a:outerShdw>
                </a:effectLst>
              </a:rPr>
              <a:t>Postoperative Complications:</a:t>
            </a:r>
          </a:p>
          <a:p>
            <a:pPr algn="l" rtl="0">
              <a:buFont typeface="Wingdings" pitchFamily="2" charset="2"/>
              <a:buChar char="§"/>
            </a:pPr>
            <a:r>
              <a:rPr b="1" dirty="0" sz="2000" lang="en-US">
                <a:solidFill>
                  <a:srgbClr val="7030A0"/>
                </a:solidFill>
              </a:rPr>
              <a:t>Worsening of preoperative deficits</a:t>
            </a:r>
            <a:r>
              <a:rPr dirty="0" sz="2000" lang="en-US"/>
              <a:t> (cranial nerve palsies, ataxia, </a:t>
            </a:r>
            <a:r>
              <a:rPr dirty="0" sz="2000" lang="en-US" err="1"/>
              <a:t>dysmetria</a:t>
            </a:r>
            <a:r>
              <a:rPr dirty="0" sz="2000" lang="en-US"/>
              <a:t>, or bulbar symptoms).</a:t>
            </a:r>
          </a:p>
          <a:p>
            <a:pPr algn="l" rtl="0">
              <a:buFont typeface="Wingdings" pitchFamily="2" charset="2"/>
              <a:buChar char="§"/>
            </a:pPr>
            <a:endParaRPr dirty="0" sz="2000" lang="en-US"/>
          </a:p>
          <a:p>
            <a:pPr algn="l" rtl="0">
              <a:buFont typeface="Wingdings" pitchFamily="2" charset="2"/>
              <a:buChar char="§"/>
            </a:pPr>
            <a:r>
              <a:rPr b="1" dirty="0" sz="2000" lang="en-US">
                <a:solidFill>
                  <a:srgbClr val="7030A0"/>
                </a:solidFill>
              </a:rPr>
              <a:t>Infection, aseptic meningitis, </a:t>
            </a:r>
            <a:r>
              <a:rPr b="1" dirty="0" sz="2000" lang="en-US" err="1">
                <a:solidFill>
                  <a:srgbClr val="7030A0"/>
                </a:solidFill>
              </a:rPr>
              <a:t>pseudomeningocele</a:t>
            </a:r>
            <a:r>
              <a:rPr b="1" dirty="0" sz="2000" lang="en-US">
                <a:solidFill>
                  <a:srgbClr val="7030A0"/>
                </a:solidFill>
              </a:rPr>
              <a:t>, and persistent hydrocephalus</a:t>
            </a:r>
            <a:r>
              <a:rPr dirty="0" sz="2000" lang="en-US"/>
              <a:t>. </a:t>
            </a:r>
          </a:p>
          <a:p>
            <a:pPr algn="l" rtl="0">
              <a:buFont typeface="Wingdings" pitchFamily="2" charset="2"/>
              <a:buChar char="§"/>
            </a:pPr>
            <a:endParaRPr dirty="0" sz="2000" lang="en-US"/>
          </a:p>
          <a:p>
            <a:pPr algn="just" rtl="0">
              <a:buFont typeface="Wingdings" pitchFamily="2" charset="2"/>
              <a:buChar char="§"/>
            </a:pPr>
            <a:r>
              <a:rPr b="1" dirty="0" sz="2000" lang="en-US">
                <a:solidFill>
                  <a:srgbClr val="7030A0"/>
                </a:solidFill>
              </a:rPr>
              <a:t>Cerebellar mutism</a:t>
            </a:r>
            <a:r>
              <a:rPr dirty="0" sz="2000" lang="en-US"/>
              <a:t> can be observed in 10% to 25% of cases following resection of a posterior fossa tumor. This syndrome typically arises within 24 to 48 hours postoperatively and results in diminished speech progressing to mutism. The syndrome is also characterized by emotional lability, hypotonia, and ataxia.</a:t>
            </a:r>
            <a:endParaRPr dirty="0" sz="2000" lang="ar-SA"/>
          </a:p>
          <a:p>
            <a:pPr algn="just" rtl="0">
              <a:buFont typeface="Wingdings" pitchFamily="2" charset="2"/>
              <a:buChar char="§"/>
            </a:pPr>
            <a:endParaRPr dirty="0" sz="2000" lang="en-US"/>
          </a:p>
          <a:p>
            <a:pPr algn="just" rtl="0">
              <a:buFont typeface="Wingdings" pitchFamily="2" charset="2"/>
              <a:buChar char="§"/>
            </a:pPr>
            <a:r>
              <a:rPr dirty="0" sz="2000" lang="en-US"/>
              <a:t>Risk  for </a:t>
            </a:r>
            <a:r>
              <a:rPr b="1" dirty="0" sz="2000" lang="en-US">
                <a:solidFill>
                  <a:srgbClr val="7030A0"/>
                </a:solidFill>
              </a:rPr>
              <a:t>peritoneal  seeding after treating hydrocephalus with VP Shunt</a:t>
            </a:r>
            <a:r>
              <a:rPr dirty="0" sz="2000" lang="en-US"/>
              <a:t>.</a:t>
            </a:r>
            <a:endParaRPr dirty="0" sz="2000" lang="ar-IQ"/>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0" name=""/>
        <p:cNvGrpSpPr/>
        <p:nvPr/>
      </p:nvGrpSpPr>
      <p:grpSpPr>
        <a:xfrm>
          <a:off x="0" y="0"/>
          <a:ext cx="0" cy="0"/>
          <a:chOff x="0" y="0"/>
          <a:chExt cx="0" cy="0"/>
        </a:xfrm>
      </p:grpSpPr>
      <p:sp>
        <p:nvSpPr>
          <p:cNvPr id="1048620" name="Content Placeholder 2"/>
          <p:cNvSpPr>
            <a:spLocks noGrp="1"/>
          </p:cNvSpPr>
          <p:nvPr>
            <p:ph idx="1"/>
          </p:nvPr>
        </p:nvSpPr>
        <p:spPr>
          <a:xfrm>
            <a:off x="46976" y="57727"/>
            <a:ext cx="9051636" cy="6742545"/>
          </a:xfrm>
        </p:spPr>
        <p:txBody>
          <a:bodyPr>
            <a:normAutofit/>
          </a:bodyPr>
          <a:p>
            <a:pPr algn="l" indent="0" marL="0" rtl="0">
              <a:buNone/>
            </a:pPr>
            <a:r>
              <a:rPr b="1" dirty="0" sz="4000" lang="en-US" u="sng">
                <a:effectLst>
                  <a:outerShdw algn="tl" blurRad="38100" dir="2700000" dist="38100">
                    <a:srgbClr val="000000">
                      <a:alpha val="43137"/>
                    </a:srgbClr>
                  </a:outerShdw>
                </a:effectLst>
              </a:rPr>
              <a:t>Adjuvant therapies:</a:t>
            </a:r>
          </a:p>
          <a:p>
            <a:pPr algn="l" rtl="0">
              <a:buFont typeface="Wingdings" pitchFamily="2" charset="2"/>
              <a:buChar char="v"/>
            </a:pPr>
            <a:r>
              <a:rPr b="1" dirty="0" sz="2000" lang="en-US">
                <a:solidFill>
                  <a:srgbClr val="002060"/>
                </a:solidFill>
              </a:rPr>
              <a:t>Conventional radiation</a:t>
            </a:r>
          </a:p>
          <a:p>
            <a:pPr algn="l" rtl="0"/>
            <a:r>
              <a:rPr dirty="0" sz="2000" lang="en-US"/>
              <a:t>The original  radiation  dose  of  23  Gy  to  the  </a:t>
            </a:r>
            <a:r>
              <a:rPr dirty="0" sz="2000" lang="en-US" err="1"/>
              <a:t>neuroaxis</a:t>
            </a:r>
            <a:r>
              <a:rPr dirty="0" sz="2000" lang="en-US"/>
              <a:t>  and  55  Gy to  the  posterior  fossa followed by 12  months of chemotherapy.</a:t>
            </a:r>
          </a:p>
          <a:p>
            <a:pPr algn="l" rtl="0"/>
            <a:r>
              <a:rPr dirty="0" sz="2000" lang="en-US"/>
              <a:t>Primary treatment of </a:t>
            </a:r>
            <a:r>
              <a:rPr dirty="0" sz="2000" lang="en-US" err="1"/>
              <a:t>medulloblastoma</a:t>
            </a:r>
            <a:r>
              <a:rPr dirty="0" sz="2000" lang="en-US"/>
              <a:t> consisted of surgical resection followed by radiotherapy, chemotherapy.</a:t>
            </a:r>
          </a:p>
          <a:p>
            <a:pPr algn="l" rtl="0"/>
            <a:r>
              <a:rPr dirty="0" sz="2000" lang="en-US"/>
              <a:t>Initial treatment strategies were aimed at limiting radiation doses or delaying radiation therapy.</a:t>
            </a:r>
          </a:p>
          <a:p>
            <a:pPr algn="l" rtl="0">
              <a:buFont typeface="Wingdings" pitchFamily="2" charset="2"/>
              <a:buChar char="Ø"/>
            </a:pPr>
            <a:endParaRPr dirty="0" sz="2000" lang="en-US"/>
          </a:p>
          <a:p>
            <a:pPr algn="l" rtl="0">
              <a:buFont typeface="Wingdings" pitchFamily="2" charset="2"/>
              <a:buChar char="v"/>
            </a:pPr>
            <a:r>
              <a:rPr b="1" dirty="0" sz="2000" lang="en-US">
                <a:solidFill>
                  <a:srgbClr val="002060"/>
                </a:solidFill>
              </a:rPr>
              <a:t>Use of Conformal Boost Radiation and Proton Beam Radiation</a:t>
            </a:r>
          </a:p>
          <a:p>
            <a:pPr algn="l" rtl="0"/>
            <a:r>
              <a:rPr dirty="0" sz="2000" lang="en-US"/>
              <a:t>Main advantage </a:t>
            </a:r>
          </a:p>
          <a:p>
            <a:pPr algn="l" indent="-457200" marL="457200" rtl="0">
              <a:buFont typeface="+mj-lt"/>
              <a:buAutoNum type="arabicPeriod"/>
            </a:pPr>
            <a:r>
              <a:rPr dirty="0" sz="2000" lang="en-US"/>
              <a:t>Sparing of the cochlea</a:t>
            </a:r>
          </a:p>
          <a:p>
            <a:pPr algn="l" indent="-457200" marL="457200" rtl="0">
              <a:buFont typeface="+mj-lt"/>
              <a:buAutoNum type="arabicPeriod"/>
            </a:pPr>
            <a:r>
              <a:rPr dirty="0" sz="2000" lang="en-US"/>
              <a:t>Preservation of hearing. </a:t>
            </a:r>
          </a:p>
          <a:p>
            <a:pPr algn="l" indent="-457200" marL="457200" rtl="0">
              <a:buFont typeface="+mj-lt"/>
              <a:buAutoNum type="arabicPeriod"/>
            </a:pPr>
            <a:r>
              <a:rPr dirty="0" sz="2000" lang="en-US"/>
              <a:t>Limit dosing to the temporal lobes and hypothalamus.</a:t>
            </a:r>
            <a:endParaRPr dirty="0" sz="2000" lang="ar-IQ"/>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1" name=""/>
        <p:cNvGrpSpPr/>
        <p:nvPr/>
      </p:nvGrpSpPr>
      <p:grpSpPr>
        <a:xfrm>
          <a:off x="0" y="0"/>
          <a:ext cx="0" cy="0"/>
          <a:chOff x="0" y="0"/>
          <a:chExt cx="0" cy="0"/>
        </a:xfrm>
      </p:grpSpPr>
      <p:sp>
        <p:nvSpPr>
          <p:cNvPr id="1048621" name="Content Placeholder 2"/>
          <p:cNvSpPr>
            <a:spLocks noGrp="1"/>
          </p:cNvSpPr>
          <p:nvPr>
            <p:ph idx="1"/>
          </p:nvPr>
        </p:nvSpPr>
        <p:spPr>
          <a:xfrm>
            <a:off x="58521" y="63500"/>
            <a:ext cx="9028545" cy="6731000"/>
          </a:xfrm>
        </p:spPr>
        <p:txBody>
          <a:bodyPr>
            <a:normAutofit/>
          </a:bodyPr>
          <a:p>
            <a:pPr>
              <a:buFont typeface="Wingdings" pitchFamily="2" charset="2"/>
              <a:buChar char="v"/>
            </a:pPr>
            <a:r>
              <a:rPr b="1" dirty="0" sz="2000" lang="en-US">
                <a:solidFill>
                  <a:srgbClr val="002060"/>
                </a:solidFill>
              </a:rPr>
              <a:t>Delayed Radiation Strategies in Young Patients</a:t>
            </a:r>
          </a:p>
          <a:p>
            <a:r>
              <a:rPr dirty="0" sz="2000" lang="en-US"/>
              <a:t>Children younger than age 3 the strategy are primary chemotherapy followed by delayed radiation to avoid serious side effect of radiation.</a:t>
            </a:r>
          </a:p>
          <a:p>
            <a:endParaRPr dirty="0" sz="2000" lang="en-US"/>
          </a:p>
          <a:p>
            <a:pPr>
              <a:buFont typeface="Wingdings" pitchFamily="2" charset="2"/>
              <a:buChar char="Ø"/>
            </a:pPr>
            <a:r>
              <a:rPr b="1" dirty="0" sz="2000" lang="en-US" u="sng">
                <a:solidFill>
                  <a:srgbClr val="7030A0"/>
                </a:solidFill>
              </a:rPr>
              <a:t>Side Effects and Late Toxicities of Radiation Therapy</a:t>
            </a:r>
          </a:p>
          <a:p>
            <a:r>
              <a:rPr b="1" dirty="0" sz="2000" lang="en-US"/>
              <a:t>Short-term side effects</a:t>
            </a:r>
            <a:r>
              <a:rPr dirty="0" sz="2000" lang="en-US"/>
              <a:t> include </a:t>
            </a:r>
            <a:r>
              <a:rPr dirty="0" sz="2000" lang="en-US">
                <a:solidFill>
                  <a:srgbClr val="C00000"/>
                </a:solidFill>
              </a:rPr>
              <a:t>hair loss, fatigue, nausea, and vomiting</a:t>
            </a:r>
            <a:r>
              <a:rPr dirty="0" sz="2000" lang="en-US"/>
              <a:t>.</a:t>
            </a:r>
          </a:p>
          <a:p>
            <a:r>
              <a:rPr b="1" dirty="0" sz="2000" lang="en-US"/>
              <a:t>Late effects</a:t>
            </a:r>
            <a:r>
              <a:rPr dirty="0" sz="2000" lang="en-US"/>
              <a:t> include </a:t>
            </a:r>
            <a:r>
              <a:rPr dirty="0" sz="2000" lang="en-US" err="1">
                <a:solidFill>
                  <a:srgbClr val="C00000"/>
                </a:solidFill>
              </a:rPr>
              <a:t>neurocognitive</a:t>
            </a:r>
            <a:r>
              <a:rPr dirty="0" sz="2000" lang="en-US">
                <a:solidFill>
                  <a:srgbClr val="C00000"/>
                </a:solidFill>
              </a:rPr>
              <a:t> effects, endocrine abnormalities, growth retardation, scoliosis, hearing loss, cardiac toxicity, and secondary cancers</a:t>
            </a:r>
            <a:r>
              <a:rPr dirty="0" sz="2000" lang="en-US"/>
              <a:t>.</a:t>
            </a:r>
          </a:p>
          <a:p>
            <a:r>
              <a:rPr b="1" dirty="0" sz="2000" lang="en-US">
                <a:solidFill>
                  <a:srgbClr val="002060"/>
                </a:solidFill>
              </a:rPr>
              <a:t>Secondary malignancies </a:t>
            </a:r>
          </a:p>
          <a:p>
            <a:pPr lvl="1">
              <a:buFont typeface="Wingdings" pitchFamily="2" charset="2"/>
              <a:buChar char="ü"/>
            </a:pPr>
            <a:r>
              <a:rPr dirty="0" sz="2000" lang="en-US"/>
              <a:t>Malignant glioma (most common)</a:t>
            </a:r>
          </a:p>
          <a:p>
            <a:pPr lvl="1">
              <a:buFont typeface="Wingdings" pitchFamily="2" charset="2"/>
              <a:buChar char="ü"/>
            </a:pPr>
            <a:r>
              <a:rPr dirty="0" sz="2000" lang="en-US"/>
              <a:t>Osteosarcoma</a:t>
            </a:r>
          </a:p>
          <a:p>
            <a:pPr lvl="1">
              <a:buFont typeface="Wingdings" pitchFamily="2" charset="2"/>
              <a:buChar char="ü"/>
            </a:pPr>
            <a:r>
              <a:rPr dirty="0" sz="2000" lang="en-US" err="1"/>
              <a:t>Myelodysplastic</a:t>
            </a:r>
            <a:r>
              <a:rPr dirty="0" sz="2000" lang="en-US"/>
              <a:t> syndromes</a:t>
            </a:r>
          </a:p>
          <a:p>
            <a:pPr lvl="1">
              <a:buFont typeface="Wingdings" pitchFamily="2" charset="2"/>
              <a:buChar char="ü"/>
            </a:pPr>
            <a:r>
              <a:rPr dirty="0" sz="2000" lang="en-US"/>
              <a:t>Meningiomas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2" name=""/>
        <p:cNvGrpSpPr/>
        <p:nvPr/>
      </p:nvGrpSpPr>
      <p:grpSpPr>
        <a:xfrm>
          <a:off x="0" y="0"/>
          <a:ext cx="0" cy="0"/>
          <a:chOff x="0" y="0"/>
          <a:chExt cx="0" cy="0"/>
        </a:xfrm>
      </p:grpSpPr>
      <p:sp>
        <p:nvSpPr>
          <p:cNvPr id="1048622" name="Content Placeholder 2"/>
          <p:cNvSpPr>
            <a:spLocks noGrp="1"/>
          </p:cNvSpPr>
          <p:nvPr>
            <p:ph idx="1"/>
          </p:nvPr>
        </p:nvSpPr>
        <p:spPr>
          <a:xfrm>
            <a:off x="58521" y="57727"/>
            <a:ext cx="9028545" cy="6742545"/>
          </a:xfrm>
        </p:spPr>
        <p:txBody>
          <a:bodyPr>
            <a:normAutofit/>
          </a:bodyPr>
          <a:p>
            <a:pPr>
              <a:buFont typeface="Wingdings" pitchFamily="2" charset="2"/>
              <a:buChar char="q"/>
            </a:pPr>
            <a:r>
              <a:rPr b="1" dirty="0" sz="2400" lang="en-US">
                <a:solidFill>
                  <a:srgbClr val="C00000"/>
                </a:solidFill>
              </a:rPr>
              <a:t>Chemotherapy</a:t>
            </a:r>
          </a:p>
          <a:p>
            <a:pPr>
              <a:buFont typeface="Wingdings" pitchFamily="2" charset="2"/>
              <a:buChar char="Ø"/>
            </a:pPr>
            <a:r>
              <a:rPr b="1" dirty="0" sz="2000" lang="en-US">
                <a:solidFill>
                  <a:srgbClr val="7030A0"/>
                </a:solidFill>
              </a:rPr>
              <a:t>Average-Risk Children</a:t>
            </a:r>
          </a:p>
          <a:p>
            <a:pPr lvl="1"/>
            <a:r>
              <a:rPr dirty="0" sz="2000" lang="en-US"/>
              <a:t>Age &gt; 3 years</a:t>
            </a:r>
          </a:p>
          <a:p>
            <a:pPr lvl="1"/>
            <a:r>
              <a:rPr dirty="0" sz="2000" lang="en-US"/>
              <a:t>Surgical resection (gross total or near-total) is followed by radiotherapy and adjuvant cisplatin and vincristine-based chemotherapy.</a:t>
            </a:r>
          </a:p>
          <a:p>
            <a:pPr lvl="1"/>
            <a:endParaRPr dirty="0" sz="2000" lang="en-US"/>
          </a:p>
          <a:p>
            <a:pPr>
              <a:buFont typeface="Wingdings" pitchFamily="2" charset="2"/>
              <a:buChar char="Ø"/>
            </a:pPr>
            <a:r>
              <a:rPr b="1" dirty="0" sz="2000" lang="en-US">
                <a:solidFill>
                  <a:srgbClr val="7030A0"/>
                </a:solidFill>
              </a:rPr>
              <a:t>High-Risk Children</a:t>
            </a:r>
          </a:p>
          <a:p>
            <a:pPr lvl="1"/>
            <a:r>
              <a:rPr dirty="0" sz="2000" lang="en-US"/>
              <a:t>chemotherapy in additional to radiotherapy represents the optimal treatment in children with high-risk </a:t>
            </a:r>
            <a:r>
              <a:rPr dirty="0" sz="2000" lang="en-US" err="1"/>
              <a:t>medulloblastoma</a:t>
            </a:r>
            <a:r>
              <a:rPr dirty="0" sz="2000" lang="en-US"/>
              <a:t>.</a:t>
            </a:r>
          </a:p>
          <a:p>
            <a:endParaRPr dirty="0" sz="2400" lang="en-US"/>
          </a:p>
          <a:p>
            <a:pPr>
              <a:buFont typeface="Wingdings" pitchFamily="2" charset="2"/>
              <a:buChar char="Ø"/>
            </a:pPr>
            <a:r>
              <a:rPr b="1" dirty="0" sz="2000" lang="en-US">
                <a:solidFill>
                  <a:srgbClr val="7030A0"/>
                </a:solidFill>
              </a:rPr>
              <a:t>Infants and Young Children</a:t>
            </a:r>
          </a:p>
          <a:p>
            <a:pPr lvl="1"/>
            <a:r>
              <a:rPr dirty="0" sz="2000" lang="en-US"/>
              <a:t>Better outcomes have been found in infants and young children with </a:t>
            </a:r>
            <a:r>
              <a:rPr dirty="0" sz="2000" lang="en-US" err="1"/>
              <a:t>nonmetastatic</a:t>
            </a:r>
            <a:r>
              <a:rPr dirty="0" sz="2000" lang="en-US"/>
              <a:t> </a:t>
            </a:r>
            <a:r>
              <a:rPr dirty="0" sz="2000" lang="en-US" err="1"/>
              <a:t>medulloblastoma</a:t>
            </a:r>
            <a:r>
              <a:rPr dirty="0" sz="2000" lang="en-US"/>
              <a:t> treated with chemotherapy.</a:t>
            </a:r>
          </a:p>
          <a:p>
            <a:pPr lvl="1"/>
            <a:endParaRPr dirty="0" sz="2000" lang="en-US"/>
          </a:p>
          <a:p>
            <a:pPr>
              <a:buFont typeface="Courier New" panose="02070309020205020404" pitchFamily="49" charset="0"/>
              <a:buChar char="o"/>
            </a:pPr>
            <a:r>
              <a:rPr b="1" dirty="0" sz="2000" lang="en-US">
                <a:solidFill>
                  <a:srgbClr val="C00000"/>
                </a:solidFill>
              </a:rPr>
              <a:t>Side effect</a:t>
            </a:r>
          </a:p>
          <a:p>
            <a:pPr lvl="1">
              <a:buFont typeface="Wingdings" pitchFamily="2" charset="2"/>
              <a:buChar char="ü"/>
            </a:pPr>
            <a:r>
              <a:rPr dirty="0" sz="2000" lang="en-US" err="1"/>
              <a:t>Myelosuppression</a:t>
            </a:r>
            <a:r>
              <a:rPr dirty="0" sz="2000" lang="en-US"/>
              <a:t> can be a severe and dose-limiting complication. </a:t>
            </a:r>
          </a:p>
          <a:p>
            <a:pPr lvl="1">
              <a:buFont typeface="Wingdings" pitchFamily="2" charset="2"/>
              <a:buChar char="ü"/>
            </a:pPr>
            <a:r>
              <a:rPr dirty="0" sz="2000" lang="en-US"/>
              <a:t>Other side effects include fatigue, nausea, vomiting, anorexia, stomatitis, and infections</a:t>
            </a:r>
            <a:endParaRPr dirty="0" sz="2000" lang="en-IQ"/>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3" name=""/>
        <p:cNvGrpSpPr/>
        <p:nvPr/>
      </p:nvGrpSpPr>
      <p:grpSpPr>
        <a:xfrm>
          <a:off x="0" y="0"/>
          <a:ext cx="0" cy="0"/>
          <a:chOff x="0" y="0"/>
          <a:chExt cx="0" cy="0"/>
        </a:xfrm>
      </p:grpSpPr>
      <p:sp>
        <p:nvSpPr>
          <p:cNvPr id="1048623" name="Title 3"/>
          <p:cNvSpPr>
            <a:spLocks noGrp="1"/>
          </p:cNvSpPr>
          <p:nvPr>
            <p:ph type="ctrTitle"/>
          </p:nvPr>
        </p:nvSpPr>
        <p:spPr>
          <a:xfrm>
            <a:off x="342959" y="2141348"/>
            <a:ext cx="8459669" cy="1584176"/>
          </a:xfrm>
        </p:spPr>
        <p:txBody>
          <a:bodyPr>
            <a:normAutofit/>
          </a:bodyPr>
          <a:p>
            <a:pPr algn="ctr"/>
            <a:r>
              <a:rPr dirty="0" sz="5400" lang="en-US">
                <a:solidFill>
                  <a:schemeClr val="accent5">
                    <a:lumMod val="50000"/>
                  </a:schemeClr>
                </a:solidFill>
                <a:latin typeface="Algerian" pitchFamily="82" charset="77"/>
              </a:rPr>
              <a:t>Adults </a:t>
            </a:r>
            <a:r>
              <a:rPr dirty="0" sz="5400" lang="en-US" err="1">
                <a:solidFill>
                  <a:schemeClr val="accent5">
                    <a:lumMod val="50000"/>
                  </a:schemeClr>
                </a:solidFill>
                <a:latin typeface="Algerian" pitchFamily="82" charset="77"/>
              </a:rPr>
              <a:t>medulloblastomas</a:t>
            </a:r>
            <a:br>
              <a:rPr dirty="0" sz="5400" lang="en-US">
                <a:solidFill>
                  <a:schemeClr val="accent5">
                    <a:lumMod val="50000"/>
                  </a:schemeClr>
                </a:solidFill>
                <a:latin typeface="Algerian" pitchFamily="82" charset="77"/>
              </a:rPr>
            </a:br>
            <a:r>
              <a:rPr b="1" dirty="0" sz="2200" lang="en-US" err="1">
                <a:latin typeface="+mn-lt"/>
              </a:rPr>
              <a:t>Youmans</a:t>
            </a:r>
            <a:r>
              <a:rPr b="1" dirty="0" sz="2200" lang="en-US">
                <a:latin typeface="+mn-lt"/>
              </a:rPr>
              <a:t> Chap. 142</a:t>
            </a:r>
            <a:endParaRPr b="1" dirty="0" sz="2200" lang="ar-IQ">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7" name=""/>
        <p:cNvGrpSpPr/>
        <p:nvPr/>
      </p:nvGrpSpPr>
      <p:grpSpPr>
        <a:xfrm>
          <a:off x="0" y="0"/>
          <a:ext cx="0" cy="0"/>
          <a:chOff x="0" y="0"/>
          <a:chExt cx="0" cy="0"/>
        </a:xfrm>
      </p:grpSpPr>
      <p:sp>
        <p:nvSpPr>
          <p:cNvPr id="1048593" name="Content Placeholder 2"/>
          <p:cNvSpPr>
            <a:spLocks noGrp="1"/>
          </p:cNvSpPr>
          <p:nvPr>
            <p:ph idx="1"/>
          </p:nvPr>
        </p:nvSpPr>
        <p:spPr>
          <a:xfrm>
            <a:off x="52748" y="57727"/>
            <a:ext cx="9040091" cy="6742545"/>
          </a:xfrm>
        </p:spPr>
        <p:txBody>
          <a:bodyPr>
            <a:normAutofit/>
          </a:bodyPr>
          <a:p>
            <a:pPr algn="just"/>
            <a:r>
              <a:rPr b="1" dirty="0" sz="4000" lang="en-US" u="sng">
                <a:solidFill>
                  <a:schemeClr val="accent1">
                    <a:lumMod val="75000"/>
                  </a:schemeClr>
                </a:solidFill>
                <a:latin typeface="Footlight MT Light" pitchFamily="18" charset="0"/>
                <a:cs typeface="Aldhabi" pitchFamily="2" charset="-78"/>
              </a:rPr>
              <a:t>Gross  pathology</a:t>
            </a:r>
            <a:endParaRPr dirty="0" sz="4000" lang="en-US"/>
          </a:p>
          <a:p>
            <a:pPr rtl="0"/>
            <a:r>
              <a:rPr dirty="0" sz="2000" lang="en-US"/>
              <a:t>On  gross  pathologic  inspection,  </a:t>
            </a:r>
            <a:r>
              <a:rPr dirty="0" sz="2000" lang="en-US" err="1"/>
              <a:t>medulloblastoma</a:t>
            </a:r>
            <a:r>
              <a:rPr dirty="0" sz="2000" lang="en-US"/>
              <a:t>  appears  as  a </a:t>
            </a:r>
            <a:r>
              <a:rPr b="1" dirty="0" sz="2000" lang="en-US" u="sng"/>
              <a:t>pinkish  gray  to  purple  mass</a:t>
            </a:r>
          </a:p>
          <a:p>
            <a:pPr rtl="0"/>
            <a:r>
              <a:rPr dirty="0" sz="2000" lang="en-US"/>
              <a:t>Arising from the medullary velum and supplied  from the posterior inferior cerebellar artery PICA.</a:t>
            </a:r>
            <a:endParaRPr dirty="0" sz="2000" lang="en-US">
              <a:cs typeface="Arial" panose="020B0604020202020204" pitchFamily="34" charset="0"/>
            </a:endParaRPr>
          </a:p>
          <a:p>
            <a:pPr rtl="0"/>
            <a:r>
              <a:rPr dirty="0" sz="2000" lang="en-US"/>
              <a:t>Some lesions are firm, discrete masses, whereas others are soft and friable. </a:t>
            </a:r>
          </a:p>
          <a:p>
            <a:pPr rtl="0"/>
            <a:r>
              <a:rPr dirty="0" sz="2000" lang="en-US"/>
              <a:t>In a minority of cases, the tumor invades the floor of the fourth ventricle.</a:t>
            </a:r>
          </a:p>
          <a:p>
            <a:pPr rtl="0"/>
            <a:r>
              <a:rPr dirty="0" sz="2000" lang="en-US"/>
              <a:t>Occasionally, gross hemorrhage is seen.</a:t>
            </a:r>
          </a:p>
          <a:p>
            <a:pPr rtl="0"/>
            <a:r>
              <a:rPr b="1" dirty="0" sz="2000" lang="en-US">
                <a:solidFill>
                  <a:srgbClr val="002060"/>
                </a:solidFill>
              </a:rPr>
              <a:t>CSF dissemination</a:t>
            </a:r>
            <a:r>
              <a:rPr dirty="0" sz="2000" lang="en-US"/>
              <a:t> may result in a </a:t>
            </a:r>
            <a:r>
              <a:rPr b="1" dirty="0" sz="2000" lang="en-US">
                <a:solidFill>
                  <a:srgbClr val="0070C0"/>
                </a:solidFill>
              </a:rPr>
              <a:t>white “sugar-coated” appearance of the cerebellar surface</a:t>
            </a:r>
            <a:r>
              <a:rPr dirty="0" sz="2000" lang="en-US"/>
              <a:t>. So called </a:t>
            </a:r>
            <a:r>
              <a:rPr b="1" dirty="0" sz="2000" lang="en-US" err="1">
                <a:solidFill>
                  <a:srgbClr val="C00000"/>
                </a:solidFill>
              </a:rPr>
              <a:t>Zuckerguss</a:t>
            </a:r>
            <a:r>
              <a:rPr dirty="0" sz="2000" lang="en-US"/>
              <a:t>.</a:t>
            </a:r>
          </a:p>
          <a:p>
            <a:pPr rtl="0"/>
            <a:endParaRPr dirty="0" sz="2000" lang="en-US"/>
          </a:p>
          <a:p>
            <a:pPr rtl="0">
              <a:buFont typeface="Wingdings" pitchFamily="2" charset="2"/>
              <a:buChar char="v"/>
            </a:pPr>
            <a:r>
              <a:rPr b="1" dirty="0" sz="2000" lang="en-US"/>
              <a:t>Microscope feature : </a:t>
            </a:r>
          </a:p>
          <a:p>
            <a:pPr lvl="1">
              <a:buFont typeface="Courier New" panose="02070309020205020404" pitchFamily="49" charset="0"/>
              <a:buChar char="o"/>
            </a:pPr>
            <a:r>
              <a:rPr dirty="0" sz="2000" lang="en-US" u="sng"/>
              <a:t>High mitotic index</a:t>
            </a:r>
          </a:p>
          <a:p>
            <a:pPr lvl="1">
              <a:buFont typeface="Courier New" panose="02070309020205020404" pitchFamily="49" charset="0"/>
              <a:buChar char="o"/>
            </a:pPr>
            <a:r>
              <a:rPr dirty="0" sz="2000" lang="en-US" err="1" u="sng"/>
              <a:t>Neuroblastic</a:t>
            </a:r>
            <a:r>
              <a:rPr dirty="0" sz="2000" lang="en-US" u="sng"/>
              <a:t> (Homer-Wright) rosettes</a:t>
            </a:r>
          </a:p>
        </p:txBody>
      </p:sp>
      <p:pic>
        <p:nvPicPr>
          <p:cNvPr id="2097152" name="Picture 4"/>
          <p:cNvPicPr>
            <a:picLocks noChangeAspect="1"/>
          </p:cNvPicPr>
          <p:nvPr/>
        </p:nvPicPr>
        <p:blipFill>
          <a:blip xmlns:r="http://schemas.openxmlformats.org/officeDocument/2006/relationships" r:embed="rId1"/>
          <a:stretch>
            <a:fillRect/>
          </a:stretch>
        </p:blipFill>
        <p:spPr>
          <a:xfrm>
            <a:off x="5080000" y="3772987"/>
            <a:ext cx="3913909" cy="2934922"/>
          </a:xfrm>
          <a:prstGeom prst="rect"/>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4" name=""/>
        <p:cNvGrpSpPr/>
        <p:nvPr/>
      </p:nvGrpSpPr>
      <p:grpSpPr>
        <a:xfrm>
          <a:off x="0" y="0"/>
          <a:ext cx="0" cy="0"/>
          <a:chOff x="0" y="0"/>
          <a:chExt cx="0" cy="0"/>
        </a:xfrm>
      </p:grpSpPr>
      <p:sp>
        <p:nvSpPr>
          <p:cNvPr id="1048624" name="Content Placeholder 2"/>
          <p:cNvSpPr>
            <a:spLocks noGrp="1"/>
          </p:cNvSpPr>
          <p:nvPr>
            <p:ph idx="1"/>
          </p:nvPr>
        </p:nvSpPr>
        <p:spPr>
          <a:xfrm>
            <a:off x="84603" y="658870"/>
            <a:ext cx="8976381" cy="6137920"/>
          </a:xfrm>
        </p:spPr>
        <p:txBody>
          <a:bodyPr>
            <a:noAutofit/>
          </a:bodyPr>
          <a:p>
            <a:pPr algn="l" rtl="0">
              <a:buFont typeface="Wingdings" pitchFamily="2" charset="2"/>
              <a:buChar char="Ø"/>
            </a:pPr>
            <a:r>
              <a:rPr dirty="0" sz="2000" lang="en-US"/>
              <a:t>1% of primary central nervous system (CNS) tumors in adults.</a:t>
            </a:r>
            <a:br>
              <a:rPr dirty="0" sz="2000" lang="en-US"/>
            </a:br>
            <a:endParaRPr dirty="0" sz="2000" lang="en-US"/>
          </a:p>
          <a:p>
            <a:pPr algn="l" rtl="0">
              <a:buFont typeface="Wingdings" pitchFamily="2" charset="2"/>
              <a:buChar char="Ø"/>
            </a:pPr>
            <a:r>
              <a:rPr dirty="0" sz="2000" lang="en-US"/>
              <a:t>age  at presentation 28 years.</a:t>
            </a:r>
          </a:p>
          <a:p>
            <a:pPr algn="l" rtl="0">
              <a:buFont typeface="Wingdings" pitchFamily="2" charset="2"/>
              <a:buChar char="Ø"/>
            </a:pPr>
            <a:endParaRPr dirty="0" sz="2000" lang="en-US"/>
          </a:p>
          <a:p>
            <a:pPr algn="l" rtl="0">
              <a:buFont typeface="Wingdings" pitchFamily="2" charset="2"/>
              <a:buChar char="Ø"/>
            </a:pPr>
            <a:r>
              <a:rPr dirty="0" sz="2000" lang="en-US"/>
              <a:t>Overall long-term survival rates for adults with </a:t>
            </a:r>
            <a:r>
              <a:rPr dirty="0" sz="2000" lang="en-US" err="1"/>
              <a:t>medulloblastoma</a:t>
            </a:r>
            <a:r>
              <a:rPr dirty="0" sz="2000" lang="en-US"/>
              <a:t> appear to be worse with advanced age.</a:t>
            </a:r>
            <a:br>
              <a:rPr dirty="0" sz="2000" lang="en-US"/>
            </a:br>
            <a:endParaRPr dirty="0" sz="2000" lang="en-US"/>
          </a:p>
          <a:p>
            <a:pPr algn="l" rtl="0">
              <a:buFont typeface="Wingdings" pitchFamily="2" charset="2"/>
              <a:buChar char="Ø"/>
            </a:pPr>
            <a:r>
              <a:rPr dirty="0" sz="2000" lang="en-US"/>
              <a:t>M:F =  1.35 : 1</a:t>
            </a:r>
            <a:br>
              <a:rPr dirty="0" sz="2000" lang="en-US">
                <a:cs typeface="Arial" panose="020B0604020202020204" pitchFamily="34" charset="0"/>
              </a:rPr>
            </a:br>
            <a:endParaRPr dirty="0" sz="2000" lang="en-US">
              <a:cs typeface="Arial" panose="020B0604020202020204" pitchFamily="34" charset="0"/>
            </a:endParaRPr>
          </a:p>
          <a:p>
            <a:pPr algn="just" rtl="0">
              <a:buFont typeface="Wingdings" pitchFamily="2" charset="2"/>
              <a:buChar char="Ø"/>
            </a:pPr>
            <a:r>
              <a:rPr dirty="0" sz="2000" lang="en-US"/>
              <a:t>All cases of adult </a:t>
            </a:r>
            <a:r>
              <a:rPr dirty="0" sz="2000" lang="en-US" err="1"/>
              <a:t>medulloblastoma</a:t>
            </a:r>
            <a:r>
              <a:rPr dirty="0" sz="2000" lang="en-US"/>
              <a:t> are accounted for by three molecular subgroups:</a:t>
            </a:r>
          </a:p>
          <a:p>
            <a:pPr algn="just" lvl="1"/>
            <a:r>
              <a:rPr dirty="0" sz="2000" lang="en-US"/>
              <a:t>WNT.</a:t>
            </a:r>
          </a:p>
          <a:p>
            <a:pPr algn="just" lvl="1"/>
            <a:r>
              <a:rPr dirty="0" sz="2000" lang="en-US"/>
              <a:t>sonic hedgehog (SHH).</a:t>
            </a:r>
          </a:p>
          <a:p>
            <a:pPr algn="just" lvl="1"/>
            <a:r>
              <a:rPr dirty="0" sz="2000" lang="en-US"/>
              <a:t>group 4 </a:t>
            </a:r>
            <a:r>
              <a:rPr dirty="0" sz="2000" lang="en-US" err="1"/>
              <a:t>medulloblastomas</a:t>
            </a:r>
            <a:r>
              <a:rPr dirty="0" sz="2000" lang="en-US"/>
              <a:t>.</a:t>
            </a:r>
          </a:p>
          <a:p>
            <a:pPr algn="just" rtl="0"/>
            <a:endParaRPr dirty="0" sz="2000" lang="en-US"/>
          </a:p>
          <a:p>
            <a:pPr algn="just" rtl="0">
              <a:buFont typeface="Wingdings" panose="05000000000000000000" pitchFamily="2" charset="2"/>
              <a:buChar char="v"/>
            </a:pPr>
            <a:r>
              <a:rPr dirty="0" sz="2000" lang="en-US"/>
              <a:t>Group 3 </a:t>
            </a:r>
            <a:r>
              <a:rPr dirty="0" sz="2000" lang="en-US" err="1"/>
              <a:t>medulloblastomas</a:t>
            </a:r>
            <a:r>
              <a:rPr dirty="0" sz="2000" lang="en-US"/>
              <a:t> are rarely observed in adults.</a:t>
            </a:r>
          </a:p>
          <a:p>
            <a:pPr algn="l" indent="0" marL="109728" rtl="0">
              <a:buNone/>
            </a:pPr>
            <a:endParaRPr dirty="0" sz="2000" lang="ar-IQ"/>
          </a:p>
        </p:txBody>
      </p:sp>
      <p:sp>
        <p:nvSpPr>
          <p:cNvPr id="1048625" name="Title 1"/>
          <p:cNvSpPr txBox="1"/>
          <p:nvPr/>
        </p:nvSpPr>
        <p:spPr>
          <a:xfrm>
            <a:off x="84603" y="61210"/>
            <a:ext cx="8231029" cy="597660"/>
          </a:xfrm>
          <a:prstGeom prst="rect"/>
        </p:spPr>
        <p:txBody>
          <a:bodyPr anchor="ctr" vert="horz">
            <a:normAutofit fontScale="97500" lnSpcReduction="20000"/>
          </a:bodyPr>
          <a:lstStyle>
            <a:lvl1pPr algn="l" eaLnBrk="1" hangingPunct="1" latinLnBrk="0" rtl="1">
              <a:spcBef>
                <a:spcPct val="0"/>
              </a:spcBef>
              <a:buNone/>
              <a:defRPr sz="4000" kern="1200" kumimoji="0">
                <a:solidFill>
                  <a:schemeClr val="tx2"/>
                </a:solidFill>
                <a:latin typeface="+mj-lt"/>
                <a:ea typeface="+mj-ea"/>
                <a:cs typeface="+mj-cs"/>
              </a:defRPr>
            </a:lvl1pPr>
          </a:lstStyle>
          <a:p>
            <a:r>
              <a:rPr b="1" dirty="0" lang="en-US" u="sng">
                <a:solidFill>
                  <a:schemeClr val="accent1">
                    <a:lumMod val="75000"/>
                  </a:schemeClr>
                </a:solidFill>
                <a:latin typeface="Footlight MT Light" pitchFamily="18" charset="0"/>
                <a:cs typeface="Aldhabi" pitchFamily="2" charset="-78"/>
              </a:rPr>
              <a:t>Epidemiology</a:t>
            </a:r>
            <a:endParaRPr dirty="0" lang="ar-IQ" u="sng">
              <a:solidFill>
                <a:schemeClr val="accent1">
                  <a:lumMod val="75000"/>
                </a:schemeClr>
              </a:solidFill>
              <a:latin typeface="Footlight MT Light"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5" name=""/>
        <p:cNvGrpSpPr/>
        <p:nvPr/>
      </p:nvGrpSpPr>
      <p:grpSpPr>
        <a:xfrm>
          <a:off x="0" y="0"/>
          <a:ext cx="0" cy="0"/>
          <a:chOff x="0" y="0"/>
          <a:chExt cx="0" cy="0"/>
        </a:xfrm>
      </p:grpSpPr>
      <p:sp>
        <p:nvSpPr>
          <p:cNvPr id="1048626" name="Content Placeholder 2"/>
          <p:cNvSpPr>
            <a:spLocks noGrp="1"/>
          </p:cNvSpPr>
          <p:nvPr>
            <p:ph idx="1"/>
          </p:nvPr>
        </p:nvSpPr>
        <p:spPr>
          <a:xfrm>
            <a:off x="110476" y="92650"/>
            <a:ext cx="8924636" cy="6672700"/>
          </a:xfrm>
        </p:spPr>
        <p:txBody>
          <a:bodyPr>
            <a:normAutofit/>
          </a:bodyPr>
          <a:p>
            <a:pPr>
              <a:buFont typeface="Wingdings" pitchFamily="2" charset="2"/>
              <a:buChar char="v"/>
            </a:pPr>
            <a:r>
              <a:rPr b="1" dirty="0" lang="en-US" u="sng">
                <a:solidFill>
                  <a:srgbClr val="002060"/>
                </a:solidFill>
              </a:rPr>
              <a:t>WNT </a:t>
            </a:r>
            <a:r>
              <a:rPr b="1" dirty="0" lang="en-US" err="1" u="sng">
                <a:solidFill>
                  <a:srgbClr val="002060"/>
                </a:solidFill>
              </a:rPr>
              <a:t>Medulloblastoma</a:t>
            </a:r>
            <a:r>
              <a:rPr b="1" dirty="0" lang="en-US" u="sng">
                <a:solidFill>
                  <a:srgbClr val="002060"/>
                </a:solidFill>
              </a:rPr>
              <a:t>:</a:t>
            </a:r>
            <a:endParaRPr dirty="0" lang="en-US">
              <a:solidFill>
                <a:srgbClr val="002060"/>
              </a:solidFill>
            </a:endParaRPr>
          </a:p>
          <a:p>
            <a:pPr rtl="0">
              <a:buFont typeface="Wingdings" pitchFamily="2" charset="2"/>
              <a:buChar char="§"/>
            </a:pPr>
            <a:r>
              <a:rPr b="1" dirty="0" sz="2000" lang="en-US">
                <a:solidFill>
                  <a:srgbClr val="0070C0"/>
                </a:solidFill>
              </a:rPr>
              <a:t>Minority</a:t>
            </a:r>
            <a:r>
              <a:rPr dirty="0" sz="2000" lang="en-US"/>
              <a:t> of adult </a:t>
            </a:r>
            <a:r>
              <a:rPr dirty="0" sz="2000" lang="en-US" err="1"/>
              <a:t>medulloblastomas</a:t>
            </a:r>
            <a:r>
              <a:rPr dirty="0" sz="2000" lang="en-US"/>
              <a:t> 15%.</a:t>
            </a:r>
          </a:p>
          <a:p>
            <a:pPr rtl="0">
              <a:buFont typeface="Wingdings" pitchFamily="2" charset="2"/>
              <a:buChar char="§"/>
            </a:pPr>
            <a:r>
              <a:rPr dirty="0" sz="2000" lang="en-US"/>
              <a:t>Relatively  more  </a:t>
            </a:r>
            <a:r>
              <a:rPr b="1" dirty="0" sz="2000" lang="en-US">
                <a:solidFill>
                  <a:srgbClr val="0070C0"/>
                </a:solidFill>
              </a:rPr>
              <a:t>female</a:t>
            </a:r>
            <a:r>
              <a:rPr dirty="0" sz="2000" lang="en-US"/>
              <a:t>  patients  are  affected.</a:t>
            </a:r>
          </a:p>
          <a:p>
            <a:pPr rtl="0">
              <a:buFont typeface="Wingdings" pitchFamily="2" charset="2"/>
              <a:buChar char="§"/>
            </a:pPr>
            <a:r>
              <a:rPr dirty="0" sz="2000" lang="en-US"/>
              <a:t>Histologic  pattern exclusively  </a:t>
            </a:r>
            <a:r>
              <a:rPr b="1" dirty="0" sz="2000" lang="en-US">
                <a:solidFill>
                  <a:srgbClr val="0070C0"/>
                </a:solidFill>
              </a:rPr>
              <a:t>classic</a:t>
            </a:r>
            <a:r>
              <a:rPr dirty="0" sz="2000" lang="en-US"/>
              <a:t>.</a:t>
            </a:r>
          </a:p>
          <a:p>
            <a:pPr rtl="0">
              <a:buFont typeface="Wingdings" pitchFamily="2" charset="2"/>
              <a:buChar char="§"/>
            </a:pPr>
            <a:r>
              <a:rPr b="1" dirty="0" sz="2000" lang="en-US">
                <a:solidFill>
                  <a:srgbClr val="0070C0"/>
                </a:solidFill>
              </a:rPr>
              <a:t>Best overall prognosis</a:t>
            </a:r>
            <a:r>
              <a:rPr dirty="0" sz="2000" lang="en-US"/>
              <a:t> (in pediatric patients is significantly better than that of their adult counterparts).</a:t>
            </a:r>
          </a:p>
          <a:p>
            <a:pPr indent="0" marL="109728">
              <a:buNone/>
            </a:pPr>
            <a:endParaRPr dirty="0" lang="en-US"/>
          </a:p>
          <a:p>
            <a:pPr>
              <a:buFont typeface="Wingdings" pitchFamily="2" charset="2"/>
              <a:buChar char="v"/>
            </a:pPr>
            <a:r>
              <a:rPr b="1" dirty="0" lang="en-US" u="sng">
                <a:solidFill>
                  <a:srgbClr val="002060"/>
                </a:solidFill>
              </a:rPr>
              <a:t>Sonic Hedgehog </a:t>
            </a:r>
            <a:r>
              <a:rPr b="1" dirty="0" lang="en-US" err="1" u="sng">
                <a:solidFill>
                  <a:srgbClr val="002060"/>
                </a:solidFill>
              </a:rPr>
              <a:t>Medulloblastoma</a:t>
            </a:r>
            <a:r>
              <a:rPr b="1" dirty="0" lang="en-US" u="sng">
                <a:solidFill>
                  <a:srgbClr val="002060"/>
                </a:solidFill>
              </a:rPr>
              <a:t>:</a:t>
            </a:r>
            <a:endParaRPr dirty="0" lang="en-US">
              <a:solidFill>
                <a:srgbClr val="002060"/>
              </a:solidFill>
            </a:endParaRPr>
          </a:p>
          <a:p>
            <a:pPr rtl="0">
              <a:buFont typeface="Wingdings" pitchFamily="2" charset="2"/>
              <a:buChar char="§"/>
            </a:pPr>
            <a:r>
              <a:rPr b="1" dirty="0" sz="2000" lang="en-US">
                <a:solidFill>
                  <a:srgbClr val="0070C0"/>
                </a:solidFill>
              </a:rPr>
              <a:t>More than half</a:t>
            </a:r>
            <a:r>
              <a:rPr dirty="0" sz="2000" lang="en-US"/>
              <a:t> (as many as 84%) of </a:t>
            </a:r>
            <a:r>
              <a:rPr dirty="0" sz="2000" lang="en-US" err="1"/>
              <a:t>medulloblastomas</a:t>
            </a:r>
            <a:r>
              <a:rPr dirty="0" sz="2000" lang="en-US"/>
              <a:t>.</a:t>
            </a:r>
          </a:p>
          <a:p>
            <a:pPr rtl="0">
              <a:buFont typeface="Wingdings" pitchFamily="2" charset="2"/>
              <a:buChar char="§"/>
            </a:pPr>
            <a:r>
              <a:rPr b="1" dirty="0" sz="2000" lang="en-US">
                <a:solidFill>
                  <a:srgbClr val="0070C0"/>
                </a:solidFill>
              </a:rPr>
              <a:t>Male</a:t>
            </a:r>
            <a:r>
              <a:rPr dirty="0" sz="2000" lang="en-US"/>
              <a:t>  predominance</a:t>
            </a:r>
          </a:p>
          <a:p>
            <a:pPr rtl="0">
              <a:buFont typeface="Wingdings" pitchFamily="2" charset="2"/>
              <a:buChar char="§"/>
            </a:pPr>
            <a:r>
              <a:rPr b="1" dirty="0" sz="2000" lang="en-US">
                <a:solidFill>
                  <a:srgbClr val="0070C0"/>
                </a:solidFill>
              </a:rPr>
              <a:t>Adults have a better prognosis than do infants or children</a:t>
            </a:r>
            <a:r>
              <a:rPr dirty="0" sz="2000" lang="en-US"/>
              <a:t> with SHH type.</a:t>
            </a:r>
          </a:p>
          <a:p>
            <a:pPr rtl="0">
              <a:buFont typeface="Wingdings" pitchFamily="2" charset="2"/>
              <a:buChar char="§"/>
            </a:pPr>
            <a:r>
              <a:rPr b="1" dirty="0" sz="2000" lang="en-US">
                <a:solidFill>
                  <a:srgbClr val="0070C0"/>
                </a:solidFill>
              </a:rPr>
              <a:t>Desmoplastic/nodular variants</a:t>
            </a:r>
            <a:r>
              <a:rPr dirty="0" sz="2000" lang="en-US"/>
              <a:t> appear to be restricted to adults with SHH </a:t>
            </a:r>
            <a:r>
              <a:rPr dirty="0" sz="2000" lang="en-US" err="1"/>
              <a:t>medulloblastomas</a:t>
            </a:r>
            <a:r>
              <a:rPr dirty="0" sz="2000" lang="en-US"/>
              <a:t>.</a:t>
            </a:r>
          </a:p>
          <a:p>
            <a:pPr rtl="0">
              <a:buFont typeface="Wingdings" pitchFamily="2" charset="2"/>
              <a:buChar char="§"/>
            </a:pPr>
            <a:endParaRPr dirty="0" sz="2000" lang="en-US"/>
          </a:p>
          <a:p>
            <a:pPr rtl="0"/>
            <a:endParaRPr dirty="0"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6" name=""/>
        <p:cNvGrpSpPr/>
        <p:nvPr/>
      </p:nvGrpSpPr>
      <p:grpSpPr>
        <a:xfrm>
          <a:off x="0" y="0"/>
          <a:ext cx="0" cy="0"/>
          <a:chOff x="0" y="0"/>
          <a:chExt cx="0" cy="0"/>
        </a:xfrm>
      </p:grpSpPr>
      <p:sp>
        <p:nvSpPr>
          <p:cNvPr id="1048627" name="Content Placeholder 2"/>
          <p:cNvSpPr>
            <a:spLocks noGrp="1"/>
          </p:cNvSpPr>
          <p:nvPr>
            <p:ph idx="1"/>
          </p:nvPr>
        </p:nvSpPr>
        <p:spPr>
          <a:xfrm>
            <a:off x="80818" y="80817"/>
            <a:ext cx="8982364" cy="6673273"/>
          </a:xfrm>
        </p:spPr>
        <p:txBody>
          <a:bodyPr>
            <a:normAutofit/>
          </a:bodyPr>
          <a:p>
            <a:pPr algn="just">
              <a:buFont typeface="Wingdings" pitchFamily="2" charset="2"/>
              <a:buChar char="v"/>
            </a:pPr>
            <a:r>
              <a:rPr b="1" dirty="0" lang="en-US" u="sng">
                <a:solidFill>
                  <a:srgbClr val="002060"/>
                </a:solidFill>
              </a:rPr>
              <a:t>Group 4 </a:t>
            </a:r>
            <a:r>
              <a:rPr b="1" dirty="0" lang="en-US" err="1" u="sng">
                <a:solidFill>
                  <a:srgbClr val="002060"/>
                </a:solidFill>
              </a:rPr>
              <a:t>Medulloblastoma</a:t>
            </a:r>
            <a:r>
              <a:rPr b="1" dirty="0" lang="en-US" u="sng">
                <a:solidFill>
                  <a:srgbClr val="002060"/>
                </a:solidFill>
              </a:rPr>
              <a:t>:</a:t>
            </a:r>
            <a:endParaRPr dirty="0" sz="2000" lang="en-US"/>
          </a:p>
          <a:p>
            <a:pPr algn="just" rtl="0"/>
            <a:r>
              <a:rPr dirty="0" sz="2000" lang="en-US"/>
              <a:t>M:F = 2 : 1.</a:t>
            </a:r>
          </a:p>
          <a:p>
            <a:pPr algn="just" rtl="0"/>
            <a:r>
              <a:rPr dirty="0" sz="2000" lang="en-US"/>
              <a:t>Classic Histological type</a:t>
            </a:r>
          </a:p>
          <a:p>
            <a:pPr rtl="0"/>
            <a:r>
              <a:rPr dirty="0" sz="2000" lang="en-US" err="1"/>
              <a:t>Desmoplastic</a:t>
            </a:r>
            <a:r>
              <a:rPr dirty="0" sz="2000" lang="en-US"/>
              <a:t>/nodular  histologic  pattern  has  </a:t>
            </a:r>
            <a:r>
              <a:rPr dirty="0" sz="2000" lang="en-US" u="sng">
                <a:solidFill>
                  <a:srgbClr val="C00000"/>
                </a:solidFill>
              </a:rPr>
              <a:t>NOT</a:t>
            </a:r>
            <a:r>
              <a:rPr dirty="0" sz="2000" lang="en-US"/>
              <a:t>  been  observed  in adults.</a:t>
            </a:r>
          </a:p>
          <a:p>
            <a:pPr rtl="0"/>
            <a:r>
              <a:rPr dirty="0" sz="2000" lang="en-US"/>
              <a:t>Infrequently present with metastases at the time of diagnosis (but have highest proportion of metastases at diagnosis of all adults).</a:t>
            </a:r>
          </a:p>
          <a:p>
            <a:pPr rtl="0"/>
            <a:r>
              <a:rPr dirty="0" sz="2000" lang="en-US"/>
              <a:t>Have worst outcome. </a:t>
            </a:r>
          </a:p>
          <a:p>
            <a:pPr rtl="0"/>
            <a:endParaRPr dirty="0" sz="2000" lang="en-US"/>
          </a:p>
          <a:p>
            <a:pPr algn="just" rtl="0"/>
            <a:endParaRPr dirty="0"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7" name=""/>
        <p:cNvGrpSpPr/>
        <p:nvPr/>
      </p:nvGrpSpPr>
      <p:grpSpPr>
        <a:xfrm>
          <a:off x="0" y="0"/>
          <a:ext cx="0" cy="0"/>
          <a:chOff x="0" y="0"/>
          <a:chExt cx="0" cy="0"/>
        </a:xfrm>
      </p:grpSpPr>
      <p:sp>
        <p:nvSpPr>
          <p:cNvPr id="1048628" name="Content Placeholder 2"/>
          <p:cNvSpPr>
            <a:spLocks noGrp="1"/>
          </p:cNvSpPr>
          <p:nvPr>
            <p:ph idx="1"/>
          </p:nvPr>
        </p:nvSpPr>
        <p:spPr>
          <a:xfrm>
            <a:off x="88719" y="104481"/>
            <a:ext cx="8951372" cy="6638063"/>
          </a:xfrm>
        </p:spPr>
        <p:txBody>
          <a:bodyPr>
            <a:normAutofit/>
          </a:bodyPr>
          <a:p>
            <a:pPr algn="just">
              <a:buFont typeface="Wingdings" pitchFamily="2" charset="2"/>
              <a:buChar char="q"/>
            </a:pPr>
            <a:r>
              <a:rPr b="1" dirty="0" lang="en-US" u="sng">
                <a:solidFill>
                  <a:srgbClr val="C00000"/>
                </a:solidFill>
              </a:rPr>
              <a:t>CLINICAL PRESENTATION</a:t>
            </a:r>
            <a:r>
              <a:rPr dirty="0" lang="en-US" u="sng">
                <a:solidFill>
                  <a:srgbClr val="C00000"/>
                </a:solidFill>
              </a:rPr>
              <a:t>:</a:t>
            </a:r>
          </a:p>
          <a:p>
            <a:pPr algn="just" rtl="0">
              <a:buFont typeface="Wingdings" pitchFamily="2" charset="2"/>
              <a:buChar char="Ø"/>
            </a:pPr>
            <a:r>
              <a:rPr dirty="0" sz="2000" lang="en-US"/>
              <a:t>The most common presenting symptoms in adults :</a:t>
            </a:r>
          </a:p>
          <a:p>
            <a:pPr algn="just" lvl="1" rtl="0"/>
            <a:r>
              <a:rPr dirty="0" sz="2000" lang="en-US"/>
              <a:t>Headache</a:t>
            </a:r>
          </a:p>
          <a:p>
            <a:pPr algn="just" lvl="1" rtl="0"/>
            <a:r>
              <a:rPr dirty="0" sz="2000" lang="en-US"/>
              <a:t>Ataxia/gait disturbance</a:t>
            </a:r>
          </a:p>
          <a:p>
            <a:pPr algn="just" lvl="1" rtl="0"/>
            <a:r>
              <a:rPr dirty="0" sz="2000" lang="en-US"/>
              <a:t>Nausea/vomiting</a:t>
            </a:r>
          </a:p>
          <a:p>
            <a:pPr algn="just" lvl="1" rtl="0"/>
            <a:r>
              <a:rPr dirty="0" sz="2000" lang="en-US"/>
              <a:t>Dizziness/vertigo (vestibular symptoms)</a:t>
            </a:r>
          </a:p>
          <a:p>
            <a:pPr algn="just" lvl="1" rtl="0"/>
            <a:r>
              <a:rPr dirty="0" sz="2000" lang="en-US"/>
              <a:t>Diplopia</a:t>
            </a:r>
          </a:p>
          <a:p>
            <a:pPr algn="just" rtl="0"/>
            <a:endParaRPr dirty="0" sz="2000" lang="en-US"/>
          </a:p>
          <a:p>
            <a:pPr algn="just" rtl="0"/>
            <a:r>
              <a:rPr dirty="0" sz="2000" lang="en-US"/>
              <a:t>Clinical presentation with obstructive hydrocephalus and macroscopic metastases are less than that of their pediatric counterparts.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629" name="Title 1"/>
          <p:cNvSpPr>
            <a:spLocks noGrp="1"/>
          </p:cNvSpPr>
          <p:nvPr>
            <p:ph type="title"/>
          </p:nvPr>
        </p:nvSpPr>
        <p:spPr/>
        <p:txBody>
          <a:bodyPr/>
          <a:p>
            <a:endParaRPr lang="en-US"/>
          </a:p>
        </p:txBody>
      </p:sp>
      <p:pic>
        <p:nvPicPr>
          <p:cNvPr id="2097169" name="Picture 6"/>
          <p:cNvPicPr>
            <a:picLocks noChangeAspect="1" noGrp="1"/>
          </p:cNvPicPr>
          <p:nvPr>
            <p:ph idx="1"/>
          </p:nvPr>
        </p:nvPicPr>
        <p:blipFill>
          <a:blip xmlns:r="http://schemas.openxmlformats.org/officeDocument/2006/relationships" r:embed="rId1"/>
          <a:stretch>
            <a:fillRect/>
          </a:stretch>
        </p:blipFill>
        <p:spPr>
          <a:xfrm>
            <a:off x="0" y="0"/>
            <a:ext cx="9145588" cy="6858000"/>
          </a:xfrm>
          <a:prstGeom prst="rec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89" name=""/>
        <p:cNvGrpSpPr/>
        <p:nvPr/>
      </p:nvGrpSpPr>
      <p:grpSpPr>
        <a:xfrm>
          <a:off x="0" y="0"/>
          <a:ext cx="0" cy="0"/>
          <a:chOff x="0" y="0"/>
          <a:chExt cx="0" cy="0"/>
        </a:xfrm>
      </p:grpSpPr>
      <p:sp>
        <p:nvSpPr>
          <p:cNvPr id="1048630" name="Title 1"/>
          <p:cNvSpPr>
            <a:spLocks noGrp="1"/>
          </p:cNvSpPr>
          <p:nvPr>
            <p:ph type="title"/>
          </p:nvPr>
        </p:nvSpPr>
        <p:spPr>
          <a:xfrm>
            <a:off x="120649" y="99582"/>
            <a:ext cx="8919441" cy="577964"/>
          </a:xfrm>
        </p:spPr>
        <p:txBody>
          <a:bodyPr>
            <a:normAutofit fontScale="90000"/>
          </a:bodyPr>
          <a:p>
            <a:r>
              <a:rPr b="1" dirty="0" sz="2800" lang="en-US"/>
              <a:t>Comparison between adult and pediatric radiological feature</a:t>
            </a:r>
          </a:p>
        </p:txBody>
      </p:sp>
      <p:graphicFrame>
        <p:nvGraphicFramePr>
          <p:cNvPr id="4194304" name="Table 4"/>
          <p:cNvGraphicFramePr>
            <a:graphicFrameLocks noGrp="1"/>
          </p:cNvGraphicFramePr>
          <p:nvPr>
            <p:ph idx="1"/>
          </p:nvPr>
        </p:nvGraphicFramePr>
        <p:xfrm>
          <a:off x="213013" y="763444"/>
          <a:ext cx="8665440" cy="4483494"/>
        </p:xfrm>
        <a:graphic>
          <a:graphicData uri="http://schemas.openxmlformats.org/drawingml/2006/table">
            <a:tbl>
              <a:tblPr firstRow="1" bandRow="1">
                <a:tableStyleId>{93296810-A885-4BE3-A3E7-6D5BEEA58F35}</a:tableStyleId>
              </a:tblPr>
              <a:tblGrid>
                <a:gridCol w="2888480"/>
                <a:gridCol w="2888480"/>
                <a:gridCol w="2888480"/>
              </a:tblGrid>
              <a:tr h="620249">
                <a:tc>
                  <a:txBody>
                    <a:bodyPr/>
                    <a:p>
                      <a:r>
                        <a:rPr dirty="0" sz="2200" lang="en-US"/>
                        <a:t>Imaging</a:t>
                      </a:r>
                    </a:p>
                  </a:txBody>
                  <a:tcPr>
                    <a:solidFill>
                      <a:schemeClr val="tx1"/>
                    </a:solidFill>
                  </a:tcPr>
                </a:tc>
                <a:tc>
                  <a:txBody>
                    <a:bodyPr/>
                    <a:p>
                      <a:r>
                        <a:rPr dirty="0" sz="2200" lang="en-US"/>
                        <a:t>Pediatric </a:t>
                      </a:r>
                    </a:p>
                  </a:txBody>
                  <a:tcPr>
                    <a:solidFill>
                      <a:schemeClr val="tx1"/>
                    </a:solidFill>
                  </a:tcPr>
                </a:tc>
                <a:tc>
                  <a:txBody>
                    <a:bodyPr/>
                    <a:p>
                      <a:r>
                        <a:rPr dirty="0" sz="2200" lang="en-US"/>
                        <a:t>Adult</a:t>
                      </a:r>
                    </a:p>
                  </a:txBody>
                  <a:tcPr>
                    <a:solidFill>
                      <a:schemeClr val="tx1"/>
                    </a:solidFill>
                  </a:tcPr>
                </a:tc>
              </a:tr>
              <a:tr h="620249">
                <a:tc>
                  <a:txBody>
                    <a:bodyPr/>
                    <a:p>
                      <a:r>
                        <a:rPr dirty="0" sz="2200" lang="en-US"/>
                        <a:t>Location </a:t>
                      </a:r>
                    </a:p>
                  </a:txBody>
                </a:tc>
                <a:tc>
                  <a:txBody>
                    <a:bodyPr/>
                    <a:p>
                      <a:r>
                        <a:rPr dirty="0" sz="2200" lang="en-US"/>
                        <a:t>Midline </a:t>
                      </a:r>
                      <a:r>
                        <a:rPr dirty="0" sz="2200" lang="en-US" err="1"/>
                        <a:t>vermian</a:t>
                      </a:r>
                      <a:endParaRPr dirty="0" sz="2200" lang="en-US"/>
                    </a:p>
                  </a:txBody>
                </a:tc>
                <a:tc>
                  <a:txBody>
                    <a:bodyPr/>
                    <a:p>
                      <a:r>
                        <a:rPr dirty="0" sz="2200" lang="en-US"/>
                        <a:t>Lateral or hemispheric</a:t>
                      </a:r>
                    </a:p>
                  </a:txBody>
                </a:tc>
              </a:tr>
              <a:tr h="620249">
                <a:tc>
                  <a:txBody>
                    <a:bodyPr/>
                    <a:p>
                      <a:r>
                        <a:rPr dirty="0" sz="2200" lang="en-US"/>
                        <a:t>Enhancement </a:t>
                      </a:r>
                    </a:p>
                  </a:txBody>
                </a:tc>
                <a:tc>
                  <a:txBody>
                    <a:bodyPr/>
                    <a:p>
                      <a:r>
                        <a:rPr dirty="0" sz="2200" lang="en-US"/>
                        <a:t>Intense or homogenous</a:t>
                      </a:r>
                    </a:p>
                  </a:txBody>
                </a:tc>
                <a:tc>
                  <a:txBody>
                    <a:bodyPr/>
                    <a:p>
                      <a:r>
                        <a:rPr dirty="0" sz="2200" lang="en-US"/>
                        <a:t>Less common</a:t>
                      </a:r>
                    </a:p>
                  </a:txBody>
                </a:tc>
              </a:tr>
              <a:tr h="620249">
                <a:tc>
                  <a:txBody>
                    <a:bodyPr/>
                    <a:p>
                      <a:r>
                        <a:rPr dirty="0" sz="2200" lang="en-US"/>
                        <a:t>Tumor margin</a:t>
                      </a:r>
                    </a:p>
                  </a:txBody>
                </a:tc>
                <a:tc>
                  <a:txBody>
                    <a:bodyPr/>
                    <a:p>
                      <a:r>
                        <a:rPr dirty="0" sz="2200" lang="en-US"/>
                        <a:t>More distinct</a:t>
                      </a:r>
                    </a:p>
                  </a:txBody>
                </a:tc>
                <a:tc>
                  <a:txBody>
                    <a:bodyPr/>
                    <a:p>
                      <a:r>
                        <a:rPr dirty="0" sz="2200" lang="en-US"/>
                        <a:t>Less  distinct</a:t>
                      </a:r>
                    </a:p>
                  </a:txBody>
                </a:tc>
              </a:tr>
              <a:tr h="641242">
                <a:tc>
                  <a:txBody>
                    <a:bodyPr/>
                    <a:p>
                      <a:r>
                        <a:rPr dirty="0" sz="2200" lang="en-US"/>
                        <a:t>Cystic  changes  or,  hemorrhage </a:t>
                      </a:r>
                    </a:p>
                  </a:txBody>
                </a:tc>
                <a:tc>
                  <a:txBody>
                    <a:bodyPr/>
                    <a:p>
                      <a:r>
                        <a:rPr dirty="0" sz="2200" lang="en-US"/>
                        <a:t>Less common</a:t>
                      </a:r>
                    </a:p>
                  </a:txBody>
                </a:tc>
                <a:tc>
                  <a:txBody>
                    <a:bodyPr/>
                    <a:p>
                      <a:r>
                        <a:rPr dirty="0" sz="2200" lang="en-US"/>
                        <a:t>More common</a:t>
                      </a:r>
                    </a:p>
                  </a:txBody>
                </a:tc>
              </a:tr>
              <a:tr h="620249">
                <a:tc>
                  <a:txBody>
                    <a:bodyPr/>
                    <a:p>
                      <a:r>
                        <a:rPr dirty="0" sz="2200" lang="en-US"/>
                        <a:t>T1 </a:t>
                      </a:r>
                    </a:p>
                  </a:txBody>
                </a:tc>
                <a:tc>
                  <a:txBody>
                    <a:bodyPr/>
                    <a:p>
                      <a:r>
                        <a:rPr dirty="0" sz="2200" lang="en-US" err="1"/>
                        <a:t>Hypointense</a:t>
                      </a:r>
                      <a:endParaRPr dirty="0" sz="2200" lang="en-US"/>
                    </a:p>
                  </a:txBody>
                </a:tc>
                <a:tc>
                  <a:txBody>
                    <a:bodyPr/>
                    <a:p>
                      <a:r>
                        <a:rPr dirty="0" sz="2200" lang="en-US" err="1"/>
                        <a:t>Hypointense</a:t>
                      </a:r>
                      <a:endParaRPr dirty="0" sz="2200" lang="en-US"/>
                    </a:p>
                  </a:txBody>
                </a:tc>
              </a:tr>
              <a:tr h="620249">
                <a:tc>
                  <a:txBody>
                    <a:bodyPr/>
                    <a:p>
                      <a:r>
                        <a:rPr dirty="0" sz="2200" lang="en-US"/>
                        <a:t>T2</a:t>
                      </a:r>
                    </a:p>
                  </a:txBody>
                </a:tc>
                <a:tc>
                  <a:txBody>
                    <a:bodyPr/>
                    <a:p>
                      <a:r>
                        <a:rPr dirty="0" sz="2200" lang="en-US" err="1"/>
                        <a:t>Hyperintense</a:t>
                      </a:r>
                      <a:endParaRPr dirty="0" sz="2200" lang="en-US"/>
                    </a:p>
                  </a:txBody>
                </a:tc>
                <a:tc>
                  <a:txBody>
                    <a:bodyPr/>
                    <a:p>
                      <a:r>
                        <a:rPr dirty="0" sz="2200" lang="en-US"/>
                        <a:t>Variable signal</a:t>
                      </a:r>
                    </a:p>
                  </a:txBody>
                </a:tc>
              </a:tr>
            </a:tbl>
          </a:graphicData>
        </a:graphic>
      </p:graphicFrame>
      <p:sp>
        <p:nvSpPr>
          <p:cNvPr id="1048631" name="TextBox 6"/>
          <p:cNvSpPr txBox="1"/>
          <p:nvPr/>
        </p:nvSpPr>
        <p:spPr>
          <a:xfrm>
            <a:off x="213013" y="5448225"/>
            <a:ext cx="8665440" cy="1323439"/>
          </a:xfrm>
          <a:prstGeom prst="rect"/>
          <a:noFill/>
        </p:spPr>
        <p:txBody>
          <a:bodyPr wrap="square">
            <a:spAutoFit/>
          </a:bodyPr>
          <a:p>
            <a:r>
              <a:rPr b="1" dirty="0" sz="2000" lang="en-US"/>
              <a:t>The  higher  proportion  of  laterally located  </a:t>
            </a:r>
            <a:r>
              <a:rPr b="1" dirty="0" sz="2000" lang="en-US" err="1"/>
              <a:t>medulloblastomas</a:t>
            </a:r>
            <a:r>
              <a:rPr b="1" dirty="0" sz="2000" lang="en-US"/>
              <a:t>  in  adults  is  related  to  the  underlying </a:t>
            </a:r>
            <a:r>
              <a:rPr b="1" dirty="0" sz="2000" lang="en-US" err="1"/>
              <a:t>desmoplastic</a:t>
            </a:r>
            <a:r>
              <a:rPr b="1" dirty="0" sz="2000" lang="en-US"/>
              <a:t>/nodular  histologic  pattern.</a:t>
            </a:r>
          </a:p>
          <a:p>
            <a:r>
              <a:rPr b="1" dirty="0" sz="2000" lang="en-US">
                <a:solidFill>
                  <a:srgbClr val="C00000"/>
                </a:solidFill>
              </a:rPr>
              <a:t>SHH</a:t>
            </a:r>
            <a:r>
              <a:rPr b="1" dirty="0" sz="2000" lang="en-US"/>
              <a:t> most common type in adult</a:t>
            </a:r>
          </a:p>
          <a:p>
            <a:r>
              <a:rPr b="1" dirty="0" sz="2000" lang="en-US">
                <a:solidFill>
                  <a:srgbClr val="C00000"/>
                </a:solidFill>
              </a:rPr>
              <a:t>Group 4 </a:t>
            </a:r>
            <a:r>
              <a:rPr b="1" dirty="0" sz="2000" lang="en-US"/>
              <a:t>is the most common type in pediatric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90" name=""/>
        <p:cNvGrpSpPr/>
        <p:nvPr/>
      </p:nvGrpSpPr>
      <p:grpSpPr>
        <a:xfrm>
          <a:off x="0" y="0"/>
          <a:ext cx="0" cy="0"/>
          <a:chOff x="0" y="0"/>
          <a:chExt cx="0" cy="0"/>
        </a:xfrm>
      </p:grpSpPr>
      <p:sp>
        <p:nvSpPr>
          <p:cNvPr id="1048632" name="Title 1"/>
          <p:cNvSpPr>
            <a:spLocks noGrp="1"/>
          </p:cNvSpPr>
          <p:nvPr>
            <p:ph type="title"/>
          </p:nvPr>
        </p:nvSpPr>
        <p:spPr/>
        <p:txBody>
          <a:bodyPr/>
          <a:p>
            <a:endParaRPr lang="en-US"/>
          </a:p>
        </p:txBody>
      </p:sp>
      <p:pic>
        <p:nvPicPr>
          <p:cNvPr id="2097170"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a:prstGeom prst="rec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91" name=""/>
        <p:cNvGrpSpPr/>
        <p:nvPr/>
      </p:nvGrpSpPr>
      <p:grpSpPr>
        <a:xfrm>
          <a:off x="0" y="0"/>
          <a:ext cx="0" cy="0"/>
          <a:chOff x="0" y="0"/>
          <a:chExt cx="0" cy="0"/>
        </a:xfrm>
      </p:grpSpPr>
      <p:sp>
        <p:nvSpPr>
          <p:cNvPr id="1048633" name="Title 1"/>
          <p:cNvSpPr>
            <a:spLocks noGrp="1"/>
          </p:cNvSpPr>
          <p:nvPr>
            <p:ph type="title"/>
          </p:nvPr>
        </p:nvSpPr>
        <p:spPr/>
        <p:txBody>
          <a:bodyPr/>
          <a:p>
            <a:endParaRPr lang="en-US"/>
          </a:p>
        </p:txBody>
      </p:sp>
      <p:pic>
        <p:nvPicPr>
          <p:cNvPr id="2097171" name="Picture 4"/>
          <p:cNvPicPr>
            <a:picLocks noChangeAspect="1" noGrp="1"/>
          </p:cNvPicPr>
          <p:nvPr>
            <p:ph idx="1"/>
          </p:nvPr>
        </p:nvPicPr>
        <p:blipFill>
          <a:blip xmlns:r="http://schemas.openxmlformats.org/officeDocument/2006/relationships" r:embed="rId1"/>
          <a:stretch>
            <a:fillRect/>
          </a:stretch>
        </p:blipFill>
        <p:spPr>
          <a:xfrm>
            <a:off x="0" y="0"/>
            <a:ext cx="4571206" cy="3429000"/>
          </a:xfrm>
          <a:prstGeom prst="rect"/>
        </p:spPr>
      </p:pic>
      <p:pic>
        <p:nvPicPr>
          <p:cNvPr id="2097172" name="Picture 6"/>
          <p:cNvPicPr>
            <a:picLocks noChangeAspect="1"/>
          </p:cNvPicPr>
          <p:nvPr/>
        </p:nvPicPr>
        <p:blipFill>
          <a:blip xmlns:r="http://schemas.openxmlformats.org/officeDocument/2006/relationships" r:embed="rId2"/>
          <a:stretch>
            <a:fillRect/>
          </a:stretch>
        </p:blipFill>
        <p:spPr>
          <a:xfrm>
            <a:off x="4572794" y="0"/>
            <a:ext cx="4571206" cy="3429000"/>
          </a:xfrm>
          <a:prstGeom prst="rect"/>
        </p:spPr>
      </p:pic>
      <p:pic>
        <p:nvPicPr>
          <p:cNvPr id="2097173" name="Picture 8"/>
          <p:cNvPicPr>
            <a:picLocks noChangeAspect="1"/>
          </p:cNvPicPr>
          <p:nvPr/>
        </p:nvPicPr>
        <p:blipFill>
          <a:blip xmlns:r="http://schemas.openxmlformats.org/officeDocument/2006/relationships" r:embed="rId3"/>
          <a:stretch>
            <a:fillRect/>
          </a:stretch>
        </p:blipFill>
        <p:spPr>
          <a:xfrm>
            <a:off x="-1" y="3429000"/>
            <a:ext cx="4571205" cy="3447256"/>
          </a:xfrm>
          <a:prstGeom prst="rect"/>
        </p:spPr>
      </p:pic>
      <p:pic>
        <p:nvPicPr>
          <p:cNvPr id="2097174" name="Picture 10"/>
          <p:cNvPicPr>
            <a:picLocks noChangeAspect="1"/>
          </p:cNvPicPr>
          <p:nvPr/>
        </p:nvPicPr>
        <p:blipFill>
          <a:blip xmlns:r="http://schemas.openxmlformats.org/officeDocument/2006/relationships" r:embed="rId4"/>
          <a:stretch>
            <a:fillRect/>
          </a:stretch>
        </p:blipFill>
        <p:spPr>
          <a:xfrm>
            <a:off x="4571203" y="3410742"/>
            <a:ext cx="4571205" cy="3447257"/>
          </a:xfrm>
          <a:prstGeom prst="rec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1048634" name="Title 1"/>
          <p:cNvSpPr>
            <a:spLocks noGrp="1"/>
          </p:cNvSpPr>
          <p:nvPr>
            <p:ph type="title"/>
          </p:nvPr>
        </p:nvSpPr>
        <p:spPr/>
        <p:txBody>
          <a:bodyPr/>
          <a:p>
            <a:endParaRPr lang="en-US"/>
          </a:p>
        </p:txBody>
      </p:sp>
      <p:pic>
        <p:nvPicPr>
          <p:cNvPr id="2097175" name="Picture 4"/>
          <p:cNvPicPr>
            <a:picLocks noChangeAspect="1" noGrp="1"/>
          </p:cNvPicPr>
          <p:nvPr>
            <p:ph idx="1"/>
          </p:nvPr>
        </p:nvPicPr>
        <p:blipFill>
          <a:blip xmlns:r="http://schemas.openxmlformats.org/officeDocument/2006/relationships" r:embed="rId1"/>
          <a:stretch>
            <a:fillRect/>
          </a:stretch>
        </p:blipFill>
        <p:spPr>
          <a:xfrm>
            <a:off x="11546" y="0"/>
            <a:ext cx="4548114" cy="3509818"/>
          </a:xfrm>
          <a:prstGeom prst="rect"/>
        </p:spPr>
      </p:pic>
      <p:pic>
        <p:nvPicPr>
          <p:cNvPr id="2097176" name="Picture 6"/>
          <p:cNvPicPr>
            <a:picLocks noChangeAspect="1"/>
          </p:cNvPicPr>
          <p:nvPr/>
        </p:nvPicPr>
        <p:blipFill>
          <a:blip xmlns:r="http://schemas.openxmlformats.org/officeDocument/2006/relationships" r:embed="rId2"/>
          <a:stretch>
            <a:fillRect/>
          </a:stretch>
        </p:blipFill>
        <p:spPr>
          <a:xfrm>
            <a:off x="4572794" y="0"/>
            <a:ext cx="4559660" cy="3429000"/>
          </a:xfrm>
          <a:prstGeom prst="rect"/>
        </p:spPr>
      </p:pic>
      <p:pic>
        <p:nvPicPr>
          <p:cNvPr id="2097177" name="Picture 8"/>
          <p:cNvPicPr>
            <a:picLocks noChangeAspect="1"/>
          </p:cNvPicPr>
          <p:nvPr/>
        </p:nvPicPr>
        <p:blipFill>
          <a:blip xmlns:r="http://schemas.openxmlformats.org/officeDocument/2006/relationships" r:embed="rId3"/>
          <a:stretch>
            <a:fillRect/>
          </a:stretch>
        </p:blipFill>
        <p:spPr>
          <a:xfrm>
            <a:off x="13134" y="3509818"/>
            <a:ext cx="4546526" cy="3366438"/>
          </a:xfrm>
          <a:prstGeom prst="rect"/>
        </p:spPr>
      </p:pic>
      <p:pic>
        <p:nvPicPr>
          <p:cNvPr id="2097178" name="Picture 10"/>
          <p:cNvPicPr>
            <a:picLocks noChangeAspect="1"/>
          </p:cNvPicPr>
          <p:nvPr/>
        </p:nvPicPr>
        <p:blipFill>
          <a:blip xmlns:r="http://schemas.openxmlformats.org/officeDocument/2006/relationships" r:embed="rId4"/>
          <a:stretch>
            <a:fillRect/>
          </a:stretch>
        </p:blipFill>
        <p:spPr>
          <a:xfrm>
            <a:off x="4572794" y="3348182"/>
            <a:ext cx="4559660" cy="3509818"/>
          </a:xfrm>
          <a:prstGeom prst="rect"/>
        </p:spPr>
      </p:pic>
      <p:sp>
        <p:nvSpPr>
          <p:cNvPr id="1048635" name="TextBox 27"/>
          <p:cNvSpPr txBox="1"/>
          <p:nvPr/>
        </p:nvSpPr>
        <p:spPr>
          <a:xfrm>
            <a:off x="205509" y="2630054"/>
            <a:ext cx="1828800" cy="415498"/>
          </a:xfrm>
          <a:prstGeom prst="rect"/>
          <a:noFill/>
        </p:spPr>
        <p:txBody>
          <a:bodyPr rtlCol="0" wrap="square">
            <a:spAutoFit/>
          </a:bodyPr>
          <a:p>
            <a:pPr algn="l"/>
            <a:r>
              <a:rPr b="1" dirty="0" sz="2100" lang="en-US">
                <a:solidFill>
                  <a:srgbClr val="FF0000"/>
                </a:solidFill>
              </a:rPr>
              <a:t>T1</a:t>
            </a:r>
          </a:p>
        </p:txBody>
      </p:sp>
      <p:sp>
        <p:nvSpPr>
          <p:cNvPr id="1048636" name="TextBox 28"/>
          <p:cNvSpPr txBox="1"/>
          <p:nvPr/>
        </p:nvSpPr>
        <p:spPr>
          <a:xfrm>
            <a:off x="4585930" y="2601864"/>
            <a:ext cx="1828800" cy="430887"/>
          </a:xfrm>
          <a:prstGeom prst="rect"/>
          <a:noFill/>
        </p:spPr>
        <p:txBody>
          <a:bodyPr rtlCol="0" wrap="square">
            <a:spAutoFit/>
          </a:bodyPr>
          <a:p>
            <a:pPr algn="l"/>
            <a:r>
              <a:rPr b="1" dirty="0" sz="2200" lang="en-US">
                <a:solidFill>
                  <a:srgbClr val="FF0000"/>
                </a:solidFill>
              </a:rPr>
              <a:t>T1 + C</a:t>
            </a:r>
          </a:p>
        </p:txBody>
      </p:sp>
      <p:sp>
        <p:nvSpPr>
          <p:cNvPr id="1048637" name="TextBox 29"/>
          <p:cNvSpPr txBox="1"/>
          <p:nvPr/>
        </p:nvSpPr>
        <p:spPr>
          <a:xfrm>
            <a:off x="205509" y="6277430"/>
            <a:ext cx="1828800" cy="430887"/>
          </a:xfrm>
          <a:prstGeom prst="rect"/>
          <a:noFill/>
        </p:spPr>
        <p:txBody>
          <a:bodyPr rtlCol="0" wrap="square">
            <a:spAutoFit/>
          </a:bodyPr>
          <a:p>
            <a:pPr algn="l"/>
            <a:r>
              <a:rPr b="1" dirty="0" sz="2200" lang="en-US">
                <a:solidFill>
                  <a:srgbClr val="FF0000"/>
                </a:solidFill>
              </a:rPr>
              <a:t>Flair</a:t>
            </a:r>
          </a:p>
        </p:txBody>
      </p:sp>
      <p:sp>
        <p:nvSpPr>
          <p:cNvPr id="1048638" name="TextBox 30"/>
          <p:cNvSpPr txBox="1"/>
          <p:nvPr/>
        </p:nvSpPr>
        <p:spPr>
          <a:xfrm>
            <a:off x="4752035" y="6246307"/>
            <a:ext cx="1828800" cy="430887"/>
          </a:xfrm>
          <a:prstGeom prst="rect"/>
          <a:noFill/>
        </p:spPr>
        <p:txBody>
          <a:bodyPr rtlCol="0" wrap="square">
            <a:spAutoFit/>
          </a:bodyPr>
          <a:p>
            <a:pPr algn="l"/>
            <a:r>
              <a:rPr b="1" dirty="0" sz="2200" lang="en-US">
                <a:solidFill>
                  <a:srgbClr val="FF0000"/>
                </a:solidFill>
              </a:rPr>
              <a:t>DWI</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93" name=""/>
        <p:cNvGrpSpPr/>
        <p:nvPr/>
      </p:nvGrpSpPr>
      <p:grpSpPr>
        <a:xfrm>
          <a:off x="0" y="0"/>
          <a:ext cx="0" cy="0"/>
          <a:chOff x="0" y="0"/>
          <a:chExt cx="0" cy="0"/>
        </a:xfrm>
      </p:grpSpPr>
      <p:sp>
        <p:nvSpPr>
          <p:cNvPr id="1048639" name="Content Placeholder 2"/>
          <p:cNvSpPr>
            <a:spLocks noGrp="1"/>
          </p:cNvSpPr>
          <p:nvPr>
            <p:ph idx="1"/>
          </p:nvPr>
        </p:nvSpPr>
        <p:spPr>
          <a:xfrm>
            <a:off x="41203" y="40409"/>
            <a:ext cx="9063182" cy="6777182"/>
          </a:xfrm>
        </p:spPr>
        <p:txBody>
          <a:bodyPr>
            <a:noAutofit/>
          </a:bodyPr>
          <a:p>
            <a:pPr>
              <a:buFont typeface="Wingdings" pitchFamily="2" charset="2"/>
              <a:buChar char="Ø"/>
            </a:pPr>
            <a:r>
              <a:rPr b="1" dirty="0" sz="2000" lang="en-US" u="sng">
                <a:solidFill>
                  <a:srgbClr val="C00000"/>
                </a:solidFill>
              </a:rPr>
              <a:t>Poor prognostic factor</a:t>
            </a:r>
          </a:p>
          <a:p>
            <a:pPr indent="-457200" lvl="1" marL="914400">
              <a:buFont typeface="+mj-lt"/>
              <a:buAutoNum type="arabicPeriod"/>
            </a:pPr>
            <a:r>
              <a:rPr dirty="0" sz="2000" lang="en-US"/>
              <a:t>Metastasis</a:t>
            </a:r>
          </a:p>
          <a:p>
            <a:pPr indent="-457200" lvl="1" marL="914400">
              <a:buFont typeface="+mj-lt"/>
              <a:buAutoNum type="arabicPeriod"/>
            </a:pPr>
            <a:r>
              <a:rPr dirty="0" sz="2000" lang="en-US"/>
              <a:t>Residual more than 1.5 c.m (</a:t>
            </a:r>
            <a:r>
              <a:rPr dirty="0" sz="2000" lang="en-US" err="1"/>
              <a:t>sutotal</a:t>
            </a:r>
            <a:r>
              <a:rPr dirty="0" sz="2000" lang="en-US"/>
              <a:t>  resection)</a:t>
            </a:r>
          </a:p>
          <a:p>
            <a:pPr indent="-457200" lvl="1" marL="914400">
              <a:buFont typeface="+mj-lt"/>
              <a:buAutoNum type="arabicPeriod"/>
            </a:pPr>
            <a:r>
              <a:rPr dirty="0" sz="2000" lang="en-US"/>
              <a:t>Large cell/</a:t>
            </a:r>
            <a:r>
              <a:rPr dirty="0" sz="2000" lang="en-US" err="1"/>
              <a:t>anaplastic</a:t>
            </a:r>
            <a:r>
              <a:rPr dirty="0" sz="2000" lang="en-US"/>
              <a:t> histologic patterns</a:t>
            </a:r>
          </a:p>
          <a:p>
            <a:pPr indent="-457200" lvl="1" marL="914400">
              <a:buFont typeface="+mj-lt"/>
              <a:buAutoNum type="arabicPeriod"/>
            </a:pPr>
            <a:r>
              <a:rPr dirty="0" sz="2000" lang="en-US"/>
              <a:t>Group  4  tumors</a:t>
            </a:r>
          </a:p>
          <a:p>
            <a:pPr indent="-457200" lvl="1" marL="914400">
              <a:buFont typeface="+mj-lt"/>
              <a:buAutoNum type="arabicPeriod"/>
            </a:pPr>
            <a:r>
              <a:rPr dirty="0" sz="2000" lang="en-US"/>
              <a:t>CDK6 </a:t>
            </a:r>
            <a:r>
              <a:rPr b="1" dirty="0" sz="2000" lang="en-US"/>
              <a:t>amplification</a:t>
            </a:r>
            <a:r>
              <a:rPr dirty="0" sz="2000" lang="en-US"/>
              <a:t>, chromosome 17q </a:t>
            </a:r>
            <a:r>
              <a:rPr b="1" dirty="0" sz="2000" lang="en-US"/>
              <a:t>gain</a:t>
            </a:r>
            <a:r>
              <a:rPr dirty="0" sz="2000" lang="en-US"/>
              <a:t>, and chromosome 10q </a:t>
            </a:r>
            <a:r>
              <a:rPr b="1" dirty="0" sz="2000" lang="en-US"/>
              <a:t>loss</a:t>
            </a:r>
          </a:p>
          <a:p>
            <a:pPr>
              <a:buFont typeface="Wingdings" pitchFamily="2" charset="2"/>
              <a:buChar char="Ø"/>
            </a:pPr>
            <a:endParaRPr dirty="0" sz="2000" lang="en-US"/>
          </a:p>
          <a:p>
            <a:pPr>
              <a:buFont typeface="Wingdings" pitchFamily="2" charset="2"/>
              <a:buChar char="§"/>
            </a:pPr>
            <a:r>
              <a:rPr dirty="0" sz="2000" lang="en-US"/>
              <a:t>Whereas  those  with SHH  and  WNT  tumors  have  a  better  prognosis</a:t>
            </a:r>
          </a:p>
          <a:p>
            <a:pPr>
              <a:buFont typeface="Wingdings" pitchFamily="2" charset="2"/>
              <a:buChar char="§"/>
            </a:pPr>
            <a:r>
              <a:rPr dirty="0" sz="2000" lang="en-US"/>
              <a:t>Group  3  </a:t>
            </a:r>
            <a:r>
              <a:rPr dirty="0" sz="2000" lang="en-US" err="1"/>
              <a:t>medulloblastomas</a:t>
            </a:r>
            <a:r>
              <a:rPr dirty="0" sz="2000" lang="en-US"/>
              <a:t>  are  rarely  observed  in  adults.  </a:t>
            </a:r>
          </a:p>
          <a:p>
            <a:pPr>
              <a:buFont typeface="Wingdings" pitchFamily="2" charset="2"/>
              <a:buChar char="§"/>
            </a:pPr>
            <a:r>
              <a:rPr dirty="0" sz="2000" lang="en-US"/>
              <a:t>Recurrence  of  SHH  tumors  is  usually  </a:t>
            </a:r>
            <a:r>
              <a:rPr b="1" dirty="0" sz="2000" lang="en-US">
                <a:solidFill>
                  <a:srgbClr val="0070C0"/>
                </a:solidFill>
              </a:rPr>
              <a:t>local</a:t>
            </a:r>
            <a:r>
              <a:rPr dirty="0" sz="2000" lang="en-US"/>
              <a:t>.  </a:t>
            </a:r>
          </a:p>
          <a:p>
            <a:pPr>
              <a:buFont typeface="Wingdings" pitchFamily="2" charset="2"/>
              <a:buChar char="§"/>
            </a:pPr>
            <a:r>
              <a:rPr dirty="0" sz="2000" lang="en-US"/>
              <a:t>Recurrence  of  group  4 tumors  is  more  often  </a:t>
            </a:r>
            <a:r>
              <a:rPr b="1" dirty="0" sz="2000" lang="en-US">
                <a:solidFill>
                  <a:srgbClr val="0070C0"/>
                </a:solidFill>
              </a:rPr>
              <a:t>metastatic</a:t>
            </a:r>
            <a:r>
              <a:rPr dirty="0" sz="2000" lang="en-US"/>
              <a:t>.</a:t>
            </a:r>
          </a:p>
          <a:p>
            <a:pPr>
              <a:buFont typeface="Wingdings" pitchFamily="2" charset="2"/>
              <a:buChar char="Ø"/>
            </a:pPr>
            <a:endParaRPr dirty="0" sz="2000" lang="en-US"/>
          </a:p>
          <a:p>
            <a:pPr>
              <a:buFont typeface="Wingdings" pitchFamily="2" charset="2"/>
              <a:buChar char="v"/>
            </a:pPr>
            <a:r>
              <a:rPr b="1" dirty="0" sz="2000" lang="en-US" u="sng">
                <a:solidFill>
                  <a:srgbClr val="C00000"/>
                </a:solidFill>
              </a:rPr>
              <a:t>Treatment</a:t>
            </a:r>
          </a:p>
          <a:p>
            <a:r>
              <a:rPr dirty="0" sz="2000" lang="en-US"/>
              <a:t>Same as children which include </a:t>
            </a:r>
          </a:p>
          <a:p>
            <a:pPr lvl="1">
              <a:buFont typeface="Wingdings" pitchFamily="2" charset="2"/>
              <a:buChar char="ü"/>
            </a:pPr>
            <a:r>
              <a:rPr dirty="0" sz="2000" lang="en-US"/>
              <a:t>Surgery</a:t>
            </a:r>
          </a:p>
          <a:p>
            <a:pPr lvl="1">
              <a:buFont typeface="Wingdings" pitchFamily="2" charset="2"/>
              <a:buChar char="ü"/>
            </a:pPr>
            <a:r>
              <a:rPr dirty="0" sz="2000" lang="en-US"/>
              <a:t>Radiotherapy</a:t>
            </a:r>
          </a:p>
          <a:p>
            <a:pPr lvl="1">
              <a:buFont typeface="Wingdings" pitchFamily="2" charset="2"/>
              <a:buChar char="ü"/>
            </a:pPr>
            <a:r>
              <a:rPr dirty="0" sz="2000" lang="en-US"/>
              <a:t>Chemotherapy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58" name=""/>
        <p:cNvGrpSpPr/>
        <p:nvPr/>
      </p:nvGrpSpPr>
      <p:grpSpPr>
        <a:xfrm>
          <a:off x="0" y="0"/>
          <a:ext cx="0" cy="0"/>
          <a:chOff x="0" y="0"/>
          <a:chExt cx="0" cy="0"/>
        </a:xfrm>
      </p:grpSpPr>
      <p:sp>
        <p:nvSpPr>
          <p:cNvPr id="1048594" name="Title 1"/>
          <p:cNvSpPr>
            <a:spLocks noGrp="1"/>
          </p:cNvSpPr>
          <p:nvPr>
            <p:ph type="title"/>
          </p:nvPr>
        </p:nvSpPr>
        <p:spPr>
          <a:xfrm>
            <a:off x="86013" y="111126"/>
            <a:ext cx="7886700" cy="569911"/>
          </a:xfrm>
        </p:spPr>
        <p:txBody>
          <a:bodyPr>
            <a:normAutofit fontScale="90000"/>
          </a:bodyPr>
          <a:p>
            <a:r>
              <a:rPr b="1" dirty="0" lang="en-US" err="1" u="sng">
                <a:latin typeface="Geeza Pro" panose="02000400000000000000" pitchFamily="2" charset="0"/>
                <a:cs typeface="Geeza Pro" panose="02000400000000000000" pitchFamily="2" charset="0"/>
              </a:rPr>
              <a:t>Medulloblastoma</a:t>
            </a:r>
            <a:r>
              <a:rPr b="1" dirty="0" lang="en-US" u="sng">
                <a:latin typeface="Geeza Pro" panose="02000400000000000000" pitchFamily="2" charset="0"/>
                <a:cs typeface="Geeza Pro" panose="02000400000000000000" pitchFamily="2" charset="0"/>
              </a:rPr>
              <a:t> : M relation </a:t>
            </a:r>
          </a:p>
        </p:txBody>
      </p:sp>
      <p:sp>
        <p:nvSpPr>
          <p:cNvPr id="1048595" name="Content Placeholder 2"/>
          <p:cNvSpPr>
            <a:spLocks noGrp="1"/>
          </p:cNvSpPr>
          <p:nvPr>
            <p:ph idx="1"/>
          </p:nvPr>
        </p:nvSpPr>
        <p:spPr>
          <a:xfrm>
            <a:off x="86013" y="681036"/>
            <a:ext cx="8973562" cy="6065837"/>
          </a:xfrm>
        </p:spPr>
        <p:txBody>
          <a:bodyPr/>
          <a:p>
            <a:r>
              <a:rPr dirty="0" lang="en-US"/>
              <a:t>1st M mean </a:t>
            </a:r>
            <a:r>
              <a:rPr dirty="0" lang="en-US" u="sng">
                <a:solidFill>
                  <a:srgbClr val="C00000"/>
                </a:solidFill>
              </a:rPr>
              <a:t>M</a:t>
            </a:r>
            <a:r>
              <a:rPr dirty="0" lang="en-US"/>
              <a:t>ale predominance</a:t>
            </a:r>
          </a:p>
          <a:p>
            <a:r>
              <a:rPr dirty="0" lang="en-US"/>
              <a:t>2</a:t>
            </a:r>
            <a:r>
              <a:rPr baseline="30000" dirty="0" lang="en-US"/>
              <a:t>nd</a:t>
            </a:r>
            <a:r>
              <a:rPr dirty="0" lang="en-US"/>
              <a:t> M flip to right to become </a:t>
            </a:r>
            <a:r>
              <a:rPr dirty="0" lang="en-US">
                <a:solidFill>
                  <a:srgbClr val="C00000"/>
                </a:solidFill>
              </a:rPr>
              <a:t>3</a:t>
            </a:r>
            <a:r>
              <a:rPr dirty="0" lang="en-US"/>
              <a:t> which mean peak age 3-4</a:t>
            </a:r>
          </a:p>
          <a:p>
            <a:r>
              <a:rPr dirty="0" lang="en-US"/>
              <a:t>3</a:t>
            </a:r>
            <a:r>
              <a:rPr baseline="30000" dirty="0" lang="en-US"/>
              <a:t>rd</a:t>
            </a:r>
            <a:r>
              <a:rPr dirty="0" lang="en-US"/>
              <a:t> M fusion of 2 M to become </a:t>
            </a:r>
            <a:r>
              <a:rPr dirty="0" lang="en-US">
                <a:solidFill>
                  <a:srgbClr val="C00000"/>
                </a:solidFill>
              </a:rPr>
              <a:t>8</a:t>
            </a:r>
            <a:r>
              <a:rPr dirty="0" lang="en-US"/>
              <a:t> which mean peak age 8-9</a:t>
            </a:r>
          </a:p>
          <a:p>
            <a:r>
              <a:rPr dirty="0" lang="en-US"/>
              <a:t>4</a:t>
            </a:r>
            <a:r>
              <a:rPr baseline="30000" dirty="0" lang="en-US"/>
              <a:t>th</a:t>
            </a:r>
            <a:r>
              <a:rPr dirty="0" lang="en-US"/>
              <a:t> M mean </a:t>
            </a:r>
            <a:r>
              <a:rPr dirty="0" lang="en-US" u="sng">
                <a:solidFill>
                  <a:srgbClr val="C00000"/>
                </a:solidFill>
              </a:rPr>
              <a:t>M</a:t>
            </a:r>
            <a:r>
              <a:rPr dirty="0" lang="en-US"/>
              <a:t>idline location which is the most common</a:t>
            </a:r>
          </a:p>
          <a:p>
            <a:r>
              <a:rPr dirty="0" lang="en-US"/>
              <a:t>5</a:t>
            </a:r>
            <a:r>
              <a:rPr baseline="30000" dirty="0" lang="en-US"/>
              <a:t>th</a:t>
            </a:r>
            <a:r>
              <a:rPr dirty="0" lang="en-US"/>
              <a:t> M mean </a:t>
            </a:r>
            <a:r>
              <a:rPr dirty="0" lang="en-US" u="sng">
                <a:solidFill>
                  <a:srgbClr val="C00000"/>
                </a:solidFill>
              </a:rPr>
              <a:t>M</a:t>
            </a:r>
            <a:r>
              <a:rPr dirty="0" lang="en-US"/>
              <a:t>ost common </a:t>
            </a:r>
            <a:r>
              <a:rPr dirty="0" lang="en-US" u="sng">
                <a:solidFill>
                  <a:srgbClr val="C00000"/>
                </a:solidFill>
              </a:rPr>
              <a:t>M</a:t>
            </a:r>
            <a:r>
              <a:rPr dirty="0" lang="en-US"/>
              <a:t>alignant</a:t>
            </a:r>
          </a:p>
          <a:p>
            <a:r>
              <a:rPr dirty="0" lang="en-US"/>
              <a:t>6</a:t>
            </a:r>
            <a:r>
              <a:rPr baseline="30000" dirty="0" lang="en-US"/>
              <a:t>th</a:t>
            </a:r>
            <a:r>
              <a:rPr dirty="0" lang="en-US"/>
              <a:t> M mean </a:t>
            </a:r>
            <a:r>
              <a:rPr dirty="0" lang="en-US" u="sng">
                <a:solidFill>
                  <a:srgbClr val="C00000"/>
                </a:solidFill>
              </a:rPr>
              <a:t>M</a:t>
            </a:r>
            <a:r>
              <a:rPr dirty="0" lang="en-US"/>
              <a:t>edullary velum which is the origin </a:t>
            </a:r>
          </a:p>
        </p:txBody>
      </p:sp>
      <p:pic>
        <p:nvPicPr>
          <p:cNvPr id="2097153" name="Picture 4"/>
          <p:cNvPicPr>
            <a:picLocks noChangeAspect="1"/>
          </p:cNvPicPr>
          <p:nvPr/>
        </p:nvPicPr>
        <p:blipFill>
          <a:blip xmlns:r="http://schemas.openxmlformats.org/officeDocument/2006/relationships" r:embed="rId1"/>
          <a:stretch>
            <a:fillRect/>
          </a:stretch>
        </p:blipFill>
        <p:spPr>
          <a:xfrm>
            <a:off x="1858392" y="3702990"/>
            <a:ext cx="5428803" cy="3043883"/>
          </a:xfrm>
          <a:prstGeom prst="rect"/>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9" name=""/>
        <p:cNvGrpSpPr/>
        <p:nvPr/>
      </p:nvGrpSpPr>
      <p:grpSpPr>
        <a:xfrm>
          <a:off x="0" y="0"/>
          <a:ext cx="0" cy="0"/>
          <a:chOff x="0" y="0"/>
          <a:chExt cx="0" cy="0"/>
        </a:xfrm>
      </p:grpSpPr>
      <p:sp>
        <p:nvSpPr>
          <p:cNvPr id="1048596" name="Content Placeholder 2"/>
          <p:cNvSpPr>
            <a:spLocks noGrp="1"/>
          </p:cNvSpPr>
          <p:nvPr>
            <p:ph idx="1"/>
          </p:nvPr>
        </p:nvSpPr>
        <p:spPr>
          <a:xfrm>
            <a:off x="0" y="4514272"/>
            <a:ext cx="9145588" cy="2343727"/>
          </a:xfrm>
        </p:spPr>
        <p:txBody>
          <a:bodyPr/>
          <a:p>
            <a:r>
              <a:rPr b="0" dirty="0" i="0" lang="en-US">
                <a:solidFill>
                  <a:srgbClr val="333333"/>
                </a:solidFill>
                <a:effectLst/>
              </a:rPr>
              <a:t>Axial image of the gadolinium-enhanced MRI showing enhancement throughout the leptomeningeal spaces of the posterior fossa, highlighting the </a:t>
            </a:r>
            <a:r>
              <a:rPr b="0" dirty="0" i="0" lang="en-US" err="1">
                <a:solidFill>
                  <a:srgbClr val="333333"/>
                </a:solidFill>
                <a:effectLst/>
              </a:rPr>
              <a:t>Zuckerguss</a:t>
            </a:r>
            <a:r>
              <a:rPr b="0" dirty="0" i="0" lang="en-US">
                <a:solidFill>
                  <a:srgbClr val="333333"/>
                </a:solidFill>
                <a:effectLst/>
              </a:rPr>
              <a:t> pattern around the cerebellum and brain stem (white arrows).</a:t>
            </a:r>
            <a:endParaRPr dirty="0" lang="en-US"/>
          </a:p>
        </p:txBody>
      </p:sp>
      <p:pic>
        <p:nvPicPr>
          <p:cNvPr id="2097154" name="Picture 4"/>
          <p:cNvPicPr>
            <a:picLocks noChangeAspect="1"/>
          </p:cNvPicPr>
          <p:nvPr/>
        </p:nvPicPr>
        <p:blipFill>
          <a:blip xmlns:r="http://schemas.openxmlformats.org/officeDocument/2006/relationships" r:embed="rId1"/>
          <a:stretch>
            <a:fillRect/>
          </a:stretch>
        </p:blipFill>
        <p:spPr>
          <a:xfrm>
            <a:off x="4572000" y="0"/>
            <a:ext cx="4572794" cy="4514272"/>
          </a:xfrm>
          <a:prstGeom prst="rect"/>
        </p:spPr>
      </p:pic>
      <p:pic>
        <p:nvPicPr>
          <p:cNvPr id="2097155" name="Picture 6"/>
          <p:cNvPicPr>
            <a:picLocks noChangeAspect="1"/>
          </p:cNvPicPr>
          <p:nvPr/>
        </p:nvPicPr>
        <p:blipFill>
          <a:blip xmlns:r="http://schemas.openxmlformats.org/officeDocument/2006/relationships" r:embed="rId2"/>
          <a:stretch>
            <a:fillRect/>
          </a:stretch>
        </p:blipFill>
        <p:spPr>
          <a:xfrm>
            <a:off x="0" y="-1"/>
            <a:ext cx="4572794" cy="4514273"/>
          </a:xfrm>
          <a:prstGeom prst="rec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597" name="Title 1"/>
          <p:cNvSpPr>
            <a:spLocks noGrp="1"/>
          </p:cNvSpPr>
          <p:nvPr>
            <p:ph type="title"/>
          </p:nvPr>
        </p:nvSpPr>
        <p:spPr/>
        <p:txBody>
          <a:bodyPr/>
          <a:p>
            <a:endParaRPr lang="en-US"/>
          </a:p>
        </p:txBody>
      </p:sp>
      <p:pic>
        <p:nvPicPr>
          <p:cNvPr id="2097156" name="Picture 4"/>
          <p:cNvPicPr>
            <a:picLocks noChangeAspect="1" noGrp="1"/>
          </p:cNvPicPr>
          <p:nvPr>
            <p:ph idx="1"/>
          </p:nvPr>
        </p:nvPicPr>
        <p:blipFill>
          <a:blip xmlns:r="http://schemas.openxmlformats.org/officeDocument/2006/relationships" r:embed="rId1"/>
          <a:stretch>
            <a:fillRect/>
          </a:stretch>
        </p:blipFill>
        <p:spPr>
          <a:xfrm>
            <a:off x="0" y="0"/>
            <a:ext cx="9145587" cy="6858000"/>
          </a:xfrm>
          <a:prstGeom prst="rec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sp>
        <p:nvSpPr>
          <p:cNvPr id="1048598" name="Title 1"/>
          <p:cNvSpPr>
            <a:spLocks noGrp="1"/>
          </p:cNvSpPr>
          <p:nvPr>
            <p:ph type="title"/>
          </p:nvPr>
        </p:nvSpPr>
        <p:spPr/>
        <p:txBody>
          <a:bodyPr/>
          <a:p>
            <a:endParaRPr lang="en-US"/>
          </a:p>
        </p:txBody>
      </p:sp>
      <p:pic>
        <p:nvPicPr>
          <p:cNvPr id="2097157" name="Picture 4"/>
          <p:cNvPicPr>
            <a:picLocks noChangeAspect="1" noGrp="1"/>
          </p:cNvPicPr>
          <p:nvPr>
            <p:ph idx="1"/>
          </p:nvPr>
        </p:nvPicPr>
        <p:blipFill>
          <a:blip xmlns:r="http://schemas.openxmlformats.org/officeDocument/2006/relationships" r:embed="rId1"/>
          <a:stretch>
            <a:fillRect/>
          </a:stretch>
        </p:blipFill>
        <p:spPr>
          <a:xfrm>
            <a:off x="0" y="0"/>
            <a:ext cx="9145588" cy="6858000"/>
          </a:xfrm>
          <a:prstGeom prst="rec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2" name=""/>
        <p:cNvGrpSpPr/>
        <p:nvPr/>
      </p:nvGrpSpPr>
      <p:grpSpPr>
        <a:xfrm>
          <a:off x="0" y="0"/>
          <a:ext cx="0" cy="0"/>
          <a:chOff x="0" y="0"/>
          <a:chExt cx="0" cy="0"/>
        </a:xfrm>
      </p:grpSpPr>
      <p:sp>
        <p:nvSpPr>
          <p:cNvPr id="1048599" name="Content Placeholder 2"/>
          <p:cNvSpPr>
            <a:spLocks noGrp="1"/>
          </p:cNvSpPr>
          <p:nvPr>
            <p:ph idx="1"/>
          </p:nvPr>
        </p:nvSpPr>
        <p:spPr>
          <a:xfrm>
            <a:off x="111167" y="817549"/>
            <a:ext cx="8905833" cy="5930789"/>
          </a:xfrm>
        </p:spPr>
        <p:txBody>
          <a:bodyPr>
            <a:normAutofit/>
          </a:bodyPr>
          <a:p>
            <a:pPr algn="l" rtl="0"/>
            <a:r>
              <a:rPr dirty="0" sz="2000" lang="en-US"/>
              <a:t>All </a:t>
            </a:r>
            <a:r>
              <a:rPr dirty="0" sz="2000" lang="en-US" err="1"/>
              <a:t>medulloblastomas</a:t>
            </a:r>
            <a:r>
              <a:rPr dirty="0" sz="2000" lang="en-US"/>
              <a:t> are recognized as WHO </a:t>
            </a:r>
            <a:r>
              <a:rPr b="1" dirty="0" sz="2000" lang="en-US" u="sng">
                <a:solidFill>
                  <a:srgbClr val="0070C0"/>
                </a:solidFill>
              </a:rPr>
              <a:t>grade IV tumors</a:t>
            </a:r>
            <a:r>
              <a:rPr b="1" dirty="0" sz="2000" lang="en-US" u="sng"/>
              <a:t>.</a:t>
            </a:r>
          </a:p>
          <a:p>
            <a:pPr algn="l" rtl="0"/>
            <a:endParaRPr dirty="0" sz="2000" lang="en-US"/>
          </a:p>
          <a:p>
            <a:pPr algn="l" rtl="0"/>
            <a:r>
              <a:rPr dirty="0" sz="2000" lang="en-US"/>
              <a:t>Five histologic subtypes of </a:t>
            </a:r>
            <a:r>
              <a:rPr dirty="0" sz="2000" lang="en-US" err="1"/>
              <a:t>medulloblastoma</a:t>
            </a:r>
            <a:r>
              <a:rPr dirty="0" sz="2000" lang="en-US"/>
              <a:t> are recognized in the 2007 WHO classification:</a:t>
            </a:r>
          </a:p>
          <a:p>
            <a:pPr indent="-457200" lvl="1" marL="914400">
              <a:buFont typeface="+mj-lt"/>
              <a:buAutoNum type="arabicPeriod"/>
            </a:pPr>
            <a:r>
              <a:rPr dirty="0" sz="2000" lang="en-US"/>
              <a:t>Classic</a:t>
            </a:r>
          </a:p>
          <a:p>
            <a:pPr indent="-457200" lvl="1" marL="914400">
              <a:buFont typeface="+mj-lt"/>
              <a:buAutoNum type="arabicPeriod"/>
            </a:pPr>
            <a:r>
              <a:rPr dirty="0" sz="2000" lang="en-US" err="1"/>
              <a:t>Anaplastic</a:t>
            </a:r>
            <a:endParaRPr dirty="0" sz="2000" lang="en-US"/>
          </a:p>
          <a:p>
            <a:pPr indent="-457200" lvl="1" marL="914400">
              <a:buFont typeface="+mj-lt"/>
              <a:buAutoNum type="arabicPeriod"/>
            </a:pPr>
            <a:r>
              <a:rPr dirty="0" sz="2000" lang="en-US"/>
              <a:t>Large cell</a:t>
            </a:r>
          </a:p>
          <a:p>
            <a:pPr indent="-457200" lvl="1" marL="914400">
              <a:buFont typeface="+mj-lt"/>
              <a:buAutoNum type="arabicPeriod"/>
            </a:pPr>
            <a:r>
              <a:rPr dirty="0" sz="2000" lang="en-US"/>
              <a:t>Extensive </a:t>
            </a:r>
            <a:r>
              <a:rPr dirty="0" sz="2000" lang="en-US" err="1"/>
              <a:t>nodularity</a:t>
            </a:r>
            <a:endParaRPr dirty="0" sz="2400" lang="en-US"/>
          </a:p>
          <a:p>
            <a:pPr indent="-457200" lvl="1" marL="914400">
              <a:buFont typeface="+mj-lt"/>
              <a:buAutoNum type="arabicPeriod"/>
            </a:pPr>
            <a:r>
              <a:rPr dirty="0" sz="2000" lang="en-US"/>
              <a:t>Desmoplastic/nodular</a:t>
            </a:r>
          </a:p>
          <a:p>
            <a:pPr lvl="1">
              <a:buFont typeface="Wingdings" pitchFamily="2" charset="2"/>
              <a:buChar char="v"/>
            </a:pPr>
            <a:endParaRPr dirty="0" sz="2000" lang="en-US"/>
          </a:p>
          <a:p>
            <a:pPr>
              <a:buFont typeface="Wingdings" pitchFamily="2" charset="2"/>
              <a:buChar char="Ø"/>
            </a:pPr>
            <a:r>
              <a:rPr dirty="0" sz="2000" lang="en-US"/>
              <a:t>WNT have classic histologic type</a:t>
            </a:r>
          </a:p>
          <a:p>
            <a:pPr>
              <a:buFont typeface="Wingdings" pitchFamily="2" charset="2"/>
              <a:buChar char="Ø"/>
            </a:pPr>
            <a:r>
              <a:rPr dirty="0" sz="2000" lang="en-US"/>
              <a:t>SHH have </a:t>
            </a:r>
            <a:r>
              <a:rPr dirty="0" sz="2000" lang="en-US" err="1"/>
              <a:t>desmoplastic</a:t>
            </a:r>
            <a:r>
              <a:rPr dirty="0" sz="2000" lang="en-US"/>
              <a:t> and extensive </a:t>
            </a:r>
            <a:r>
              <a:rPr dirty="0" sz="2000" lang="en-US" err="1"/>
              <a:t>nodularity</a:t>
            </a:r>
            <a:r>
              <a:rPr dirty="0" sz="2000" lang="en-US"/>
              <a:t> histologic type</a:t>
            </a:r>
          </a:p>
          <a:p>
            <a:pPr>
              <a:buFont typeface="Wingdings" pitchFamily="2" charset="2"/>
              <a:buChar char="Ø"/>
            </a:pPr>
            <a:r>
              <a:rPr dirty="0" sz="2000" lang="en-US"/>
              <a:t>Group 3 have </a:t>
            </a:r>
            <a:r>
              <a:rPr dirty="0" sz="2000" lang="en-US" err="1"/>
              <a:t>anaplastic</a:t>
            </a:r>
            <a:r>
              <a:rPr dirty="0" sz="2000" lang="en-US"/>
              <a:t> and large cell histologic type</a:t>
            </a:r>
          </a:p>
          <a:p>
            <a:pPr>
              <a:buFont typeface="Wingdings" pitchFamily="2" charset="2"/>
              <a:buChar char="Ø"/>
            </a:pPr>
            <a:r>
              <a:rPr dirty="0" sz="2000" lang="en-US"/>
              <a:t>Group 4 have classic and </a:t>
            </a:r>
            <a:r>
              <a:rPr dirty="0" sz="2000" lang="en-US" err="1"/>
              <a:t>anaplastic</a:t>
            </a:r>
            <a:r>
              <a:rPr dirty="0" sz="2000" lang="en-US"/>
              <a:t> and large cell histologic type</a:t>
            </a:r>
          </a:p>
          <a:p>
            <a:pPr algn="l" rtl="0"/>
            <a:endParaRPr dirty="0" sz="2000" lang="en-US"/>
          </a:p>
        </p:txBody>
      </p:sp>
      <p:sp>
        <p:nvSpPr>
          <p:cNvPr id="1048600" name="Rectangle 3"/>
          <p:cNvSpPr/>
          <p:nvPr/>
        </p:nvSpPr>
        <p:spPr>
          <a:xfrm>
            <a:off x="111167" y="109662"/>
            <a:ext cx="8715436" cy="707886"/>
          </a:xfrm>
          <a:prstGeom prst="rect"/>
        </p:spPr>
        <p:txBody>
          <a:bodyPr wrap="square">
            <a:spAutoFit/>
          </a:bodyPr>
          <a:p>
            <a:r>
              <a:rPr b="1" dirty="0" sz="4000" lang="en-US" u="sng">
                <a:solidFill>
                  <a:srgbClr val="C00000"/>
                </a:solidFill>
              </a:rPr>
              <a:t>Histologic Subtypes:</a:t>
            </a:r>
            <a:endParaRPr b="1" dirty="0" sz="4000" i="1" lang="en-US" u="sng">
              <a:solidFill>
                <a:srgbClr val="C00000"/>
              </a:solidFill>
              <a:latin typeface="Arial" panose="020B0604020202020204" pitchFamily="34" charset="0"/>
              <a:ea typeface="Baskerville" panose="02020502070401020303" pitchFamily="18"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3" name=""/>
        <p:cNvGrpSpPr/>
        <p:nvPr/>
      </p:nvGrpSpPr>
      <p:grpSpPr>
        <a:xfrm>
          <a:off x="0" y="0"/>
          <a:ext cx="0" cy="0"/>
          <a:chOff x="0" y="0"/>
          <a:chExt cx="0" cy="0"/>
        </a:xfrm>
      </p:grpSpPr>
      <p:sp>
        <p:nvSpPr>
          <p:cNvPr id="1048601" name="Content Placeholder 2"/>
          <p:cNvSpPr>
            <a:spLocks noGrp="1"/>
          </p:cNvSpPr>
          <p:nvPr>
            <p:ph idx="1"/>
          </p:nvPr>
        </p:nvSpPr>
        <p:spPr>
          <a:xfrm>
            <a:off x="105830" y="682892"/>
            <a:ext cx="8933928" cy="6076991"/>
          </a:xfrm>
        </p:spPr>
        <p:txBody>
          <a:bodyPr>
            <a:normAutofit fontScale="90000" lnSpcReduction="10000"/>
          </a:bodyPr>
          <a:p>
            <a:pPr rtl="0"/>
            <a:r>
              <a:rPr dirty="0" sz="2000" lang="en-US"/>
              <a:t>Medulloblastoma, originally named for a presumed cell of origin, the “medulloblast,” but more recently commonly thought to take origin in </a:t>
            </a:r>
            <a:r>
              <a:rPr b="1" dirty="0" sz="2000" lang="en-US">
                <a:solidFill>
                  <a:srgbClr val="C00000"/>
                </a:solidFill>
              </a:rPr>
              <a:t>cerebellar granule cells</a:t>
            </a:r>
            <a:r>
              <a:rPr dirty="0" sz="2000" lang="en-US"/>
              <a:t>.</a:t>
            </a:r>
          </a:p>
          <a:p>
            <a:pPr rtl="0"/>
            <a:r>
              <a:rPr dirty="0" sz="2000" lang="en-US"/>
              <a:t>Now  considered  to originate  from  not  only  external  granular  layer  precursors,  but also  </a:t>
            </a:r>
            <a:r>
              <a:rPr b="1" dirty="0" sz="2000" lang="en-US">
                <a:solidFill>
                  <a:srgbClr val="0070C0"/>
                </a:solidFill>
              </a:rPr>
              <a:t>ventricular  zone  </a:t>
            </a:r>
            <a:r>
              <a:rPr dirty="0" sz="2000" lang="en-US"/>
              <a:t>and</a:t>
            </a:r>
            <a:r>
              <a:rPr b="1" dirty="0" sz="2000" lang="en-US">
                <a:solidFill>
                  <a:srgbClr val="0070C0"/>
                </a:solidFill>
              </a:rPr>
              <a:t>  dorsal  brainstem  neuronal  progenitors</a:t>
            </a:r>
            <a:r>
              <a:rPr dirty="0" sz="2000" lang="en-US"/>
              <a:t>.</a:t>
            </a:r>
          </a:p>
          <a:p>
            <a:pPr algn="just" rtl="0"/>
            <a:endParaRPr dirty="0" sz="2000" lang="en-US"/>
          </a:p>
          <a:p>
            <a:pPr algn="just" rtl="0"/>
            <a:r>
              <a:rPr b="1" dirty="0" sz="2000" lang="en-US" u="sng"/>
              <a:t>There are four subgroups:</a:t>
            </a:r>
          </a:p>
          <a:p>
            <a:pPr algn="just" lvl="1">
              <a:buFont typeface="Wingdings" pitchFamily="2" charset="2"/>
              <a:buChar char="v"/>
            </a:pPr>
            <a:r>
              <a:rPr dirty="0" sz="2000" lang="en-US"/>
              <a:t>The </a:t>
            </a:r>
            <a:r>
              <a:rPr dirty="0" sz="2000" lang="en-US" err="1"/>
              <a:t>Wnt</a:t>
            </a:r>
            <a:r>
              <a:rPr dirty="0" sz="2000" lang="en-US"/>
              <a:t>/Wingless (WNT)</a:t>
            </a:r>
          </a:p>
          <a:p>
            <a:pPr algn="just" lvl="1">
              <a:buFont typeface="Wingdings" pitchFamily="2" charset="2"/>
              <a:buChar char="v"/>
            </a:pPr>
            <a:r>
              <a:rPr dirty="0" sz="2000" lang="en-US"/>
              <a:t>Sonic hedgehog (SHH)</a:t>
            </a:r>
          </a:p>
          <a:p>
            <a:pPr algn="just" lvl="1">
              <a:buFont typeface="Wingdings" pitchFamily="2" charset="2"/>
              <a:buChar char="v"/>
            </a:pPr>
            <a:r>
              <a:rPr dirty="0" sz="2000" lang="en-US"/>
              <a:t>Group 3 </a:t>
            </a:r>
            <a:r>
              <a:rPr dirty="0" sz="2000" lang="en-US" err="1"/>
              <a:t>medulloblastomas</a:t>
            </a:r>
            <a:endParaRPr dirty="0" sz="2000" lang="en-US"/>
          </a:p>
          <a:p>
            <a:pPr algn="just" lvl="1">
              <a:buFont typeface="Wingdings" pitchFamily="2" charset="2"/>
              <a:buChar char="v"/>
            </a:pPr>
            <a:r>
              <a:rPr dirty="0" sz="2000" lang="en-US"/>
              <a:t>Group 4 </a:t>
            </a:r>
            <a:r>
              <a:rPr dirty="0" sz="2000" lang="en-US" err="1"/>
              <a:t>medulloblastomas</a:t>
            </a:r>
            <a:endParaRPr dirty="0" sz="2000" lang="en-US"/>
          </a:p>
          <a:p>
            <a:pPr algn="just" rtl="0"/>
            <a:endParaRPr dirty="0" sz="2000" lang="en-US"/>
          </a:p>
          <a:p>
            <a:pPr rtl="0">
              <a:buFont typeface="Wingdings" pitchFamily="2" charset="2"/>
              <a:buChar char="§"/>
            </a:pPr>
            <a:r>
              <a:rPr b="1" dirty="0" sz="2000" lang="en-US">
                <a:solidFill>
                  <a:srgbClr val="7030A0"/>
                </a:solidFill>
              </a:rPr>
              <a:t>WNT</a:t>
            </a:r>
            <a:r>
              <a:rPr dirty="0" sz="2000" lang="en-US"/>
              <a:t> arise from (</a:t>
            </a:r>
            <a:r>
              <a:rPr b="1" dirty="0" sz="2000" lang="en-US">
                <a:solidFill>
                  <a:srgbClr val="0070C0"/>
                </a:solidFill>
              </a:rPr>
              <a:t>dorsal brainstem or ventricular zone progenitors</a:t>
            </a:r>
            <a:r>
              <a:rPr dirty="0" sz="2000" lang="en-US"/>
              <a:t>) </a:t>
            </a:r>
            <a:r>
              <a:rPr b="1" dirty="0" sz="2000" lang="en-US">
                <a:solidFill>
                  <a:srgbClr val="C00000"/>
                </a:solidFill>
              </a:rPr>
              <a:t>early</a:t>
            </a:r>
            <a:r>
              <a:rPr dirty="0" sz="2000" lang="en-US"/>
              <a:t> in embryonal development. </a:t>
            </a:r>
          </a:p>
          <a:p>
            <a:pPr rtl="0">
              <a:buFont typeface="Wingdings" pitchFamily="2" charset="2"/>
              <a:buChar char="§"/>
            </a:pPr>
            <a:r>
              <a:rPr b="1" dirty="0" sz="2000" lang="en-US">
                <a:solidFill>
                  <a:srgbClr val="7030A0"/>
                </a:solidFill>
              </a:rPr>
              <a:t>SHH</a:t>
            </a:r>
            <a:r>
              <a:rPr dirty="0" sz="2000" lang="en-US"/>
              <a:t> arise from (</a:t>
            </a:r>
            <a:r>
              <a:rPr b="1" dirty="0" sz="2000" lang="en-US">
                <a:solidFill>
                  <a:srgbClr val="0070C0"/>
                </a:solidFill>
              </a:rPr>
              <a:t>cerebellar granule cells or from neural stem cells</a:t>
            </a:r>
            <a:r>
              <a:rPr dirty="0" sz="2000" lang="en-US"/>
              <a:t>) </a:t>
            </a:r>
            <a:r>
              <a:rPr b="1" dirty="0" sz="2000" lang="en-US">
                <a:solidFill>
                  <a:srgbClr val="C00000"/>
                </a:solidFill>
              </a:rPr>
              <a:t>early</a:t>
            </a:r>
            <a:r>
              <a:rPr dirty="0" sz="2000" lang="en-US"/>
              <a:t> in embryonal development. </a:t>
            </a:r>
          </a:p>
          <a:p>
            <a:pPr rtl="0">
              <a:buFont typeface="Wingdings" pitchFamily="2" charset="2"/>
              <a:buChar char="§"/>
            </a:pPr>
            <a:r>
              <a:rPr b="1" dirty="0" sz="2000" lang="en-US">
                <a:solidFill>
                  <a:srgbClr val="7030A0"/>
                </a:solidFill>
              </a:rPr>
              <a:t>Group 3 and Group 4</a:t>
            </a:r>
            <a:r>
              <a:rPr dirty="0" sz="2000" lang="en-US"/>
              <a:t> arise from (</a:t>
            </a:r>
            <a:r>
              <a:rPr b="1" dirty="0" sz="2000" lang="en-US">
                <a:solidFill>
                  <a:srgbClr val="0070C0"/>
                </a:solidFill>
              </a:rPr>
              <a:t>cerebellar granule cell</a:t>
            </a:r>
            <a:r>
              <a:rPr dirty="0" sz="2000" lang="en-US"/>
              <a:t>) </a:t>
            </a:r>
            <a:r>
              <a:rPr b="1" dirty="0" sz="2000" lang="en-US">
                <a:solidFill>
                  <a:srgbClr val="C00000"/>
                </a:solidFill>
              </a:rPr>
              <a:t>later</a:t>
            </a:r>
            <a:r>
              <a:rPr dirty="0" sz="2000" lang="en-US"/>
              <a:t> in embryonal development</a:t>
            </a:r>
          </a:p>
        </p:txBody>
      </p:sp>
      <p:sp>
        <p:nvSpPr>
          <p:cNvPr id="1048602" name="Rectangle 3"/>
          <p:cNvSpPr/>
          <p:nvPr/>
        </p:nvSpPr>
        <p:spPr>
          <a:xfrm>
            <a:off x="105830" y="98117"/>
            <a:ext cx="8536274" cy="584775"/>
          </a:xfrm>
          <a:prstGeom prst="rect"/>
        </p:spPr>
        <p:txBody>
          <a:bodyPr wrap="square">
            <a:spAutoFit/>
          </a:bodyPr>
          <a:p>
            <a:r>
              <a:rPr b="1" dirty="0" sz="3200" lang="en-US"/>
              <a:t>GENETICS AND MOLECULAR SUBGROUPS</a:t>
            </a:r>
            <a:endParaRPr b="1" dirty="0" sz="3200" i="1" lang="en-US">
              <a:latin typeface="Arial" panose="020B0604020202020204" pitchFamily="34" charset="0"/>
              <a:ea typeface="Baskerville" panose="02020502070401020303" pitchFamily="18"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1:- Primary  intradural  intramedullary  tumors  account  for  5% to  10%  of             spinal  tumors  in  adults  and  about  35%  in  children. 2:- Primary  glial  tumors  account  for  at  least  80%  of  intramedullary                tumors  and  include  astrocytomas,  ependymomas,  and  less common        neoplasms  such  as  gangliogliomas,  oligodendrogliomas,  and        subependymomas. 3:- Other intradural intramedullary  tumors  include  hemangioblastomas,         which  are histologically  benign  and  account  for  3%  to  8%  of  all         intramedullary  spinal  cord  tumors. 4:- spinal  cord  lymphomas,are  extremely  rare. 5:- In  adults, ependymomas  are  the most  common  glial  neoplasm  of  the        spinal  cord,  followed  by astrocytomas. In children astrocytomas  occur        more frequently. 6:- 90% of spinal cord gliomas are benign (WHO grade I or ll),10% are        malignant (WHO grade III or IV).</dc:title>
  <dc:creator>Admin</dc:creator>
  <cp:lastModifiedBy>Ahmed Maan</cp:lastModifiedBy>
  <dcterms:created xsi:type="dcterms:W3CDTF">2022-11-28T09:49:21Z</dcterms:created>
  <dcterms:modified xsi:type="dcterms:W3CDTF">2022-11-28T09:49:21Z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3c8ef74052f641d5a93a191adddf7fae</vt:lpwstr>
  </property>
</Properties>
</file>