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png" ContentType="image/png"/>
  <Default Extension="jpe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</file>

<file path=ppt/presentation.xml><?xml version="1.0" encoding="utf-8"?>
<p:presentation xmlns:p="http://schemas.openxmlformats.org/presentationml/2006/main" xmlns:r="http://schemas.openxmlformats.org/officeDocument/2006/relationships" xmlns:a="http://schemas.openxmlformats.org/drawingml/2006/main" saveSubsetFonts="1">
  <p:sldMasterIdLst>
    <p:sldMasterId id="2147483852" r:id="rId1"/>
  </p:sldMasterIdLst>
  <p:notesMasterIdLst>
    <p:notesMasterId r:id="rId2"/>
  </p:notesMasterIdLst>
  <p:sldIdLst>
    <p:sldId id="782" r:id="rId3"/>
    <p:sldId id="783" r:id="rId4"/>
    <p:sldId id="784" r:id="rId5"/>
    <p:sldId id="785" r:id="rId6"/>
    <p:sldId id="786" r:id="rId7"/>
    <p:sldId id="787" r:id="rId8"/>
    <p:sldId id="788" r:id="rId9"/>
    <p:sldId id="789" r:id="rId10"/>
    <p:sldId id="790" r:id="rId11"/>
    <p:sldId id="791" r:id="rId12"/>
    <p:sldId id="792" r:id="rId13"/>
    <p:sldId id="793" r:id="rId14"/>
    <p:sldId id="794" r:id="rId15"/>
    <p:sldId id="795" r:id="rId16"/>
    <p:sldId id="796" r:id="rId17"/>
    <p:sldId id="797" r:id="rId18"/>
    <p:sldId id="798" r:id="rId19"/>
    <p:sldId id="799" r:id="rId20"/>
    <p:sldId id="800" r:id="rId21"/>
    <p:sldId id="801" r:id="rId22"/>
    <p:sldId id="802" r:id="rId23"/>
    <p:sldId id="803" r:id="rId24"/>
    <p:sldId id="804" r:id="rId25"/>
    <p:sldId id="805" r:id="rId26"/>
    <p:sldId id="806" r:id="rId27"/>
    <p:sldId id="807" r:id="rId28"/>
    <p:sldId id="808" r:id="rId29"/>
    <p:sldId id="809" r:id="rId30"/>
    <p:sldId id="810" r:id="rId31"/>
    <p:sldId id="811" r:id="rId32"/>
    <p:sldId id="812" r:id="rId33"/>
    <p:sldId id="813" r:id="rId34"/>
  </p:sldIdLst>
  <p:sldSz type="screen4x3" cy="6858000" cx="9144000"/>
  <p:notesSz cx="6858000" cy="9144000"/>
  <p:defaultTextStyle>
    <a:defPPr>
      <a:defRPr lang="en-US"/>
    </a:defPPr>
    <a:lvl1pPr algn="l" defTabSz="914400" eaLnBrk="1" hangingPunct="1" latinLnBrk="0" marL="0" rtl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p="http://schemas.openxmlformats.org/presentationml/2006/main" xmlns:r="http://schemas.openxmlformats.org/officeDocument/2006/relationships" xmlns:a="http://schemas.openxmlformats.org/drawingml/2006/main">
  <p:showPr>
    <p:present/>
    <p:sldAll/>
    <p:penClr>
      <a:prstClr val="red"/>
    </p:penClr>
  </p:showPr>
  <p:clrMru>
    <a:srgbClr val="FF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p="http://schemas.openxmlformats.org/presentationml/2006/main" xmlns:r="http://schemas.openxmlformats.org/officeDocument/2006/relationships" xmlns:a="http://schemas.openxmlformats.org/drawingml/2006/main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1116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tableStyles" Target="tableStyles.xml"/><Relationship Id="rId36" Type="http://schemas.openxmlformats.org/officeDocument/2006/relationships/presProps" Target="presProps.xml"/><Relationship Id="rId37" Type="http://schemas.openxmlformats.org/officeDocument/2006/relationships/viewProps" Target="viewProps.xml"/><Relationship Id="rId38" Type="http://schemas.openxmlformats.org/officeDocument/2006/relationships/theme" Target="theme/theme1.xml"/></Relationships>
</file>

<file path=ppt/notesMasters/_rels/notesMaster1.xml.rels><?xml version="1.0" encoding="UTF-8" standalone="yes"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9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1"/>
            <a:ext cx="3076575" cy="512763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t" anchorCtr="0" bIns="45745" compatLnSpc="1" lIns="91492" numCol="1" rIns="91492" tIns="45745" vert="horz" wrap="square">
            <a:prstTxWarp prst="textNoShape"/>
          </a:bodyPr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6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9" y="1"/>
            <a:ext cx="3076575" cy="512763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t" anchorCtr="0" bIns="45745" compatLnSpc="1" lIns="91492" numCol="1" rIns="91492" tIns="45745" vert="horz" wrap="square">
            <a:prstTxWarp prst="textNoShape"/>
          </a:bodyPr>
          <a:lstStyle>
            <a:lvl1pPr algn="r">
              <a:defRPr sz="1100"/>
            </a:lvl1pPr>
          </a:lstStyle>
          <a:p>
            <a:endParaRPr lang="en-US"/>
          </a:p>
        </p:txBody>
      </p:sp>
      <p:sp>
        <p:nvSpPr>
          <p:cNvPr id="1048680" name="Rectangle 4"/>
          <p:cNvSpPr>
            <a:spLocks noChangeAspect="1" noRot="1" noGrp="1" noChangeArrowheads="1" noTextEdit="1"/>
          </p:cNvSpPr>
          <p:nvPr>
            <p:ph type="sldImg" idx="2"/>
          </p:nvPr>
        </p:nvSpPr>
        <p:spPr bwMode="auto">
          <a:xfrm>
            <a:off x="990600" y="766763"/>
            <a:ext cx="5118100" cy="3838575"/>
          </a:xfrm>
          <a:prstGeom prst="rect"/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0486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4" y="4862514"/>
            <a:ext cx="5680075" cy="4605337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t" anchorCtr="0" bIns="45745" compatLnSpc="1" lIns="91492" numCol="1" rIns="91492" tIns="45745" vert="horz" wrap="square">
            <a:prstTxWarp prst="textNoShape"/>
          </a:bodyPr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486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9720264"/>
            <a:ext cx="3076575" cy="512762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b" anchorCtr="0" bIns="45745" compatLnSpc="1" lIns="91492" numCol="1" rIns="91492" tIns="45745" vert="horz" wrap="square">
            <a:prstTxWarp prst="textNoShape"/>
          </a:bodyPr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6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9" y="9720264"/>
            <a:ext cx="3076575" cy="512762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b" anchorCtr="0" bIns="45745" compatLnSpc="1" lIns="91492" numCol="1" rIns="91492" tIns="45745" vert="horz" wrap="square">
            <a:prstTxWarp prst="textNoShape"/>
          </a:bodyPr>
          <a:lstStyle>
            <a:lvl1pPr algn="r">
              <a:defRPr sz="1100"/>
            </a:lvl1pPr>
          </a:lstStyle>
          <a:p>
            <a:fld id="{A9A0EA98-5831-4853-B862-C702E6EB345C}" type="slidenum">
              <a:rPr lang="en-US"/>
              <a:t>‹#›</a:t>
            </a:fld>
            <a:endParaRPr lang="en-US"/>
          </a:p>
        </p:txBody>
      </p:sp>
    </p:spTree>
  </p:cSld>
  <p:clrMap accent1="accent1" accent2="accent2" accent3="accent3" accent4="accent4" accent5="accent5" accent6="accent6" bg1="lt1" bg2="lt2" tx1="dk1" tx2="dk2" hlink="hlink" folHlink="folHlink"/>
  <p:notesStyle>
    <a:lvl1pPr algn="l" fontAlgn="base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algn="l" fontAlgn="base" marL="4572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algn="l" fontAlgn="base" marL="9144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algn="l" fontAlgn="base" marL="13716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algn="l" fontAlgn="base" marL="18288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algn="l" defTabSz="914400" eaLnBrk="1" hangingPunct="1" latinLnBrk="0" marL="2286000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">
  <p:cSld name="Title Slide">
    <p:spTree>
      <p:nvGrpSpPr>
        <p:cNvPr id="2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1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dirty="0" lang="en-US"/>
          </a:p>
        </p:txBody>
      </p:sp>
      <p:sp>
        <p:nvSpPr>
          <p:cNvPr id="1048582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algn="ctr" indent="0" marL="0">
              <a:buNone/>
              <a:defRPr sz="2400"/>
            </a:lvl1pPr>
            <a:lvl2pPr algn="ctr" indent="0" marL="457200">
              <a:buNone/>
              <a:defRPr sz="2000"/>
            </a:lvl2pPr>
            <a:lvl3pPr algn="ctr" indent="0" marL="914400">
              <a:buNone/>
              <a:defRPr sz="1800"/>
            </a:lvl3pPr>
            <a:lvl4pPr algn="ctr" indent="0" marL="1371600">
              <a:buNone/>
              <a:defRPr sz="1600"/>
            </a:lvl4pPr>
            <a:lvl5pPr algn="ctr" indent="0" marL="1828800">
              <a:buNone/>
              <a:defRPr sz="1600"/>
            </a:lvl5pPr>
            <a:lvl6pPr algn="ctr" indent="0" marL="2286000">
              <a:buNone/>
              <a:defRPr sz="1600"/>
            </a:lvl6pPr>
            <a:lvl7pPr algn="ctr" indent="0" marL="2743200">
              <a:buNone/>
              <a:defRPr sz="1600"/>
            </a:lvl7pPr>
            <a:lvl8pPr algn="ctr" indent="0" marL="3200400">
              <a:buNone/>
              <a:defRPr sz="1600"/>
            </a:lvl8pPr>
            <a:lvl9pPr algn="ctr" indent="0" marL="3657600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dirty="0" lang="en-US"/>
          </a:p>
        </p:txBody>
      </p:sp>
      <p:sp>
        <p:nvSpPr>
          <p:cNvPr id="104858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C764DE79-268F-4C1A-8933-263129D2AF90}" type="datetimeFigureOut">
              <a:rPr dirty="0" lang="en-US"/>
              <a:t>12/8/2020</a:t>
            </a:fld>
            <a:endParaRPr dirty="0" lang="en-US"/>
          </a:p>
        </p:txBody>
      </p:sp>
      <p:sp>
        <p:nvSpPr>
          <p:cNvPr id="104858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dirty="0" lang="en-US"/>
          </a:p>
        </p:txBody>
      </p:sp>
      <p:sp>
        <p:nvSpPr>
          <p:cNvPr id="104858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8F63A3B-78C7-47BE-AE5E-E10140E04643}" type="slidenum">
              <a:rPr dirty="0" lang="en-US"/>
              <a:t>‹#›</a:t>
            </a:fld>
            <a:endParaRPr dirty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x">
  <p:cSld name="Title and Vertical Text">
    <p:spTree>
      <p:nvGrpSpPr>
        <p:cNvPr id="8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5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Click to edit Master title style</a:t>
            </a:r>
            <a:endParaRPr dirty="0" lang="en-US"/>
          </a:p>
        </p:txBody>
      </p:sp>
      <p:sp>
        <p:nvSpPr>
          <p:cNvPr id="1048646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 lang="en-US"/>
          </a:p>
        </p:txBody>
      </p:sp>
      <p:sp>
        <p:nvSpPr>
          <p:cNvPr id="104864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C764DE79-268F-4C1A-8933-263129D2AF90}" type="datetimeFigureOut">
              <a:rPr dirty="0" lang="en-US"/>
              <a:t>12/8/2020</a:t>
            </a:fld>
            <a:endParaRPr dirty="0" lang="en-US"/>
          </a:p>
        </p:txBody>
      </p:sp>
      <p:sp>
        <p:nvSpPr>
          <p:cNvPr id="104864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dirty="0" lang="en-US"/>
          </a:p>
        </p:txBody>
      </p:sp>
      <p:sp>
        <p:nvSpPr>
          <p:cNvPr id="104864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8F63A3B-78C7-47BE-AE5E-E10140E04643}" type="slidenum">
              <a:rPr dirty="0" lang="en-US"/>
              <a:t>‹#›</a:t>
            </a:fld>
            <a:endParaRPr dirty="0"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itleAndTx">
  <p:cSld name="Vertical Title and Text">
    <p:spTree>
      <p:nvGrpSpPr>
        <p:cNvPr id="8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4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p>
            <a:r>
              <a:rPr lang="en-US"/>
              <a:t>Click to edit Master title style</a:t>
            </a:r>
            <a:endParaRPr dirty="0" lang="en-US"/>
          </a:p>
        </p:txBody>
      </p:sp>
      <p:sp>
        <p:nvSpPr>
          <p:cNvPr id="1048635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 lang="en-US"/>
          </a:p>
        </p:txBody>
      </p:sp>
      <p:sp>
        <p:nvSpPr>
          <p:cNvPr id="104863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C764DE79-268F-4C1A-8933-263129D2AF90}" type="datetimeFigureOut">
              <a:rPr dirty="0" lang="en-US"/>
              <a:t>12/8/2020</a:t>
            </a:fld>
            <a:endParaRPr dirty="0" lang="en-US"/>
          </a:p>
        </p:txBody>
      </p:sp>
      <p:sp>
        <p:nvSpPr>
          <p:cNvPr id="104863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dirty="0" lang="en-US"/>
          </a:p>
        </p:txBody>
      </p:sp>
      <p:sp>
        <p:nvSpPr>
          <p:cNvPr id="104863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8F63A3B-78C7-47BE-AE5E-E10140E04643}" type="slidenum">
              <a:rPr dirty="0" lang="en-US"/>
              <a:t>‹#›</a:t>
            </a:fld>
            <a:endParaRPr dirty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4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8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Click to edit Master title style</a:t>
            </a:r>
            <a:endParaRPr dirty="0" lang="en-US"/>
          </a:p>
        </p:txBody>
      </p:sp>
      <p:sp>
        <p:nvSpPr>
          <p:cNvPr id="1048589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 lang="en-US"/>
          </a:p>
        </p:txBody>
      </p:sp>
      <p:sp>
        <p:nvSpPr>
          <p:cNvPr id="104859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C764DE79-268F-4C1A-8933-263129D2AF90}" type="datetimeFigureOut">
              <a:rPr dirty="0" lang="en-US"/>
              <a:t>12/8/2020</a:t>
            </a:fld>
            <a:endParaRPr dirty="0" lang="en-US"/>
          </a:p>
        </p:txBody>
      </p:sp>
      <p:sp>
        <p:nvSpPr>
          <p:cNvPr id="104859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dirty="0" lang="en-US"/>
          </a:p>
        </p:txBody>
      </p:sp>
      <p:sp>
        <p:nvSpPr>
          <p:cNvPr id="104859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8F63A3B-78C7-47BE-AE5E-E10140E04643}" type="slidenum">
              <a:rPr dirty="0" lang="en-US"/>
              <a:t>‹#›</a:t>
            </a:fld>
            <a:endParaRPr dirty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secHead">
  <p:cSld name="Section Header">
    <p:spTree>
      <p:nvGrpSpPr>
        <p:cNvPr id="8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0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dirty="0" lang="en-US"/>
          </a:p>
        </p:txBody>
      </p:sp>
      <p:sp>
        <p:nvSpPr>
          <p:cNvPr id="1048651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indent="0" marL="0">
              <a:buNone/>
              <a:defRPr sz="2400">
                <a:solidFill>
                  <a:schemeClr val="tx1"/>
                </a:solidFill>
              </a:defRPr>
            </a:lvl1pPr>
            <a:lvl2pPr indent="0" marL="45720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indent="0" marL="91440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indent="0" marL="13716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indent="0" marL="18288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indent="0" marL="22860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indent="0" marL="27432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indent="0" marL="32004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indent="0" marL="36576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865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C764DE79-268F-4C1A-8933-263129D2AF90}" type="datetimeFigureOut">
              <a:rPr dirty="0" lang="en-US"/>
              <a:t>12/8/2020</a:t>
            </a:fld>
            <a:endParaRPr dirty="0" lang="en-US"/>
          </a:p>
        </p:txBody>
      </p:sp>
      <p:sp>
        <p:nvSpPr>
          <p:cNvPr id="104865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dirty="0" lang="en-US"/>
          </a:p>
        </p:txBody>
      </p:sp>
      <p:sp>
        <p:nvSpPr>
          <p:cNvPr id="104865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8F63A3B-78C7-47BE-AE5E-E10140E04643}" type="slidenum">
              <a:rPr dirty="0" lang="en-US"/>
              <a:t>‹#›</a:t>
            </a:fld>
            <a:endParaRPr dirty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Obj">
  <p:cSld name="Two Content">
    <p:spTree>
      <p:nvGrpSpPr>
        <p:cNvPr id="8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5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Click to edit Master title style</a:t>
            </a:r>
            <a:endParaRPr dirty="0" lang="en-US"/>
          </a:p>
        </p:txBody>
      </p:sp>
      <p:sp>
        <p:nvSpPr>
          <p:cNvPr id="1048656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 lang="en-US"/>
          </a:p>
        </p:txBody>
      </p:sp>
      <p:sp>
        <p:nvSpPr>
          <p:cNvPr id="1048657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 lang="en-US"/>
          </a:p>
        </p:txBody>
      </p:sp>
      <p:sp>
        <p:nvSpPr>
          <p:cNvPr id="104865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C764DE79-268F-4C1A-8933-263129D2AF90}" type="datetimeFigureOut">
              <a:rPr dirty="0" lang="en-US"/>
              <a:t>12/8/2020</a:t>
            </a:fld>
            <a:endParaRPr dirty="0" lang="en-US"/>
          </a:p>
        </p:txBody>
      </p:sp>
      <p:sp>
        <p:nvSpPr>
          <p:cNvPr id="104865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dirty="0" lang="en-US"/>
          </a:p>
        </p:txBody>
      </p:sp>
      <p:sp>
        <p:nvSpPr>
          <p:cNvPr id="104866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8F63A3B-78C7-47BE-AE5E-E10140E04643}" type="slidenum">
              <a:rPr dirty="0" lang="en-US"/>
              <a:t>‹#›</a:t>
            </a:fld>
            <a:endParaRPr dirty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TxTwoObj">
  <p:cSld name="Comparison">
    <p:spTree>
      <p:nvGrpSpPr>
        <p:cNvPr id="8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1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p>
            <a:r>
              <a:rPr lang="en-US"/>
              <a:t>Click to edit Master title style</a:t>
            </a:r>
            <a:endParaRPr dirty="0" lang="en-US"/>
          </a:p>
        </p:txBody>
      </p:sp>
      <p:sp>
        <p:nvSpPr>
          <p:cNvPr id="1048662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indent="0" marL="0">
              <a:buNone/>
              <a:defRPr b="1" sz="2400"/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8663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 lang="en-US"/>
          </a:p>
        </p:txBody>
      </p:sp>
      <p:sp>
        <p:nvSpPr>
          <p:cNvPr id="1048664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indent="0" marL="0">
              <a:buNone/>
              <a:defRPr b="1" sz="2400"/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8665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 lang="en-US"/>
          </a:p>
        </p:txBody>
      </p:sp>
      <p:sp>
        <p:nvSpPr>
          <p:cNvPr id="1048666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C764DE79-268F-4C1A-8933-263129D2AF90}" type="datetimeFigureOut">
              <a:rPr dirty="0" lang="en-US"/>
              <a:t>12/8/2020</a:t>
            </a:fld>
            <a:endParaRPr dirty="0" lang="en-US"/>
          </a:p>
        </p:txBody>
      </p:sp>
      <p:sp>
        <p:nvSpPr>
          <p:cNvPr id="1048667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dirty="0" lang="en-US"/>
          </a:p>
        </p:txBody>
      </p:sp>
      <p:sp>
        <p:nvSpPr>
          <p:cNvPr id="1048668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8F63A3B-78C7-47BE-AE5E-E10140E04643}" type="slidenum">
              <a:rPr dirty="0" lang="en-US"/>
              <a:t>‹#›</a:t>
            </a:fld>
            <a:endParaRPr dirty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Only">
  <p:cSld name="Title Only">
    <p:spTree>
      <p:nvGrpSpPr>
        <p:cNvPr id="8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0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Click to edit Master title style</a:t>
            </a:r>
            <a:endParaRPr dirty="0" lang="en-US"/>
          </a:p>
        </p:txBody>
      </p:sp>
      <p:sp>
        <p:nvSpPr>
          <p:cNvPr id="1048631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C764DE79-268F-4C1A-8933-263129D2AF90}" type="datetimeFigureOut">
              <a:rPr dirty="0" lang="en-US"/>
              <a:t>12/8/2020</a:t>
            </a:fld>
            <a:endParaRPr dirty="0" lang="en-US"/>
          </a:p>
        </p:txBody>
      </p:sp>
      <p:sp>
        <p:nvSpPr>
          <p:cNvPr id="1048632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dirty="0" lang="en-US"/>
          </a:p>
        </p:txBody>
      </p:sp>
      <p:sp>
        <p:nvSpPr>
          <p:cNvPr id="1048633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8F63A3B-78C7-47BE-AE5E-E10140E04643}" type="slidenum">
              <a:rPr dirty="0" lang="en-US"/>
              <a:t>‹#›</a:t>
            </a:fld>
            <a:endParaRPr dirty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blank">
  <p:cSld name="Blank">
    <p:spTree>
      <p:nvGrpSpPr>
        <p:cNvPr id="8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9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C764DE79-268F-4C1A-8933-263129D2AF90}" type="datetimeFigureOut">
              <a:rPr dirty="0" lang="en-US"/>
              <a:t>12/8/2020</a:t>
            </a:fld>
            <a:endParaRPr dirty="0" lang="en-US"/>
          </a:p>
        </p:txBody>
      </p:sp>
      <p:sp>
        <p:nvSpPr>
          <p:cNvPr id="1048670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dirty="0" lang="en-US"/>
          </a:p>
        </p:txBody>
      </p:sp>
      <p:sp>
        <p:nvSpPr>
          <p:cNvPr id="1048671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8F63A3B-78C7-47BE-AE5E-E10140E04643}" type="slidenum">
              <a:rPr dirty="0" lang="en-US"/>
              <a:t>‹#›</a:t>
            </a:fld>
            <a:endParaRPr dirty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Tx">
  <p:cSld name="Content with Caption">
    <p:spTree>
      <p:nvGrpSpPr>
        <p:cNvPr id="8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dirty="0" lang="en-US"/>
          </a:p>
        </p:txBody>
      </p:sp>
      <p:sp>
        <p:nvSpPr>
          <p:cNvPr id="104867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 lang="en-US"/>
          </a:p>
        </p:txBody>
      </p:sp>
      <p:sp>
        <p:nvSpPr>
          <p:cNvPr id="104867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indent="0" marL="0">
              <a:buNone/>
              <a:defRPr sz="1600"/>
            </a:lvl1pPr>
            <a:lvl2pPr indent="0" marL="457200">
              <a:buNone/>
              <a:defRPr sz="1400"/>
            </a:lvl2pPr>
            <a:lvl3pPr indent="0" marL="914400">
              <a:buNone/>
              <a:defRPr sz="1200"/>
            </a:lvl3pPr>
            <a:lvl4pPr indent="0" marL="1371600">
              <a:buNone/>
              <a:defRPr sz="1000"/>
            </a:lvl4pPr>
            <a:lvl5pPr indent="0" marL="1828800">
              <a:buNone/>
              <a:defRPr sz="1000"/>
            </a:lvl5pPr>
            <a:lvl6pPr indent="0" marL="2286000">
              <a:buNone/>
              <a:defRPr sz="1000"/>
            </a:lvl6pPr>
            <a:lvl7pPr indent="0" marL="2743200">
              <a:buNone/>
              <a:defRPr sz="1000"/>
            </a:lvl7pPr>
            <a:lvl8pPr indent="0" marL="3200400">
              <a:buNone/>
              <a:defRPr sz="1000"/>
            </a:lvl8pPr>
            <a:lvl9pPr indent="0" marL="365760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867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C764DE79-268F-4C1A-8933-263129D2AF90}" type="datetimeFigureOut">
              <a:rPr dirty="0" lang="en-US"/>
              <a:t>12/8/2020</a:t>
            </a:fld>
            <a:endParaRPr dirty="0" lang="en-US"/>
          </a:p>
        </p:txBody>
      </p:sp>
      <p:sp>
        <p:nvSpPr>
          <p:cNvPr id="104867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dirty="0" lang="en-US"/>
          </a:p>
        </p:txBody>
      </p:sp>
      <p:sp>
        <p:nvSpPr>
          <p:cNvPr id="104867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8F63A3B-78C7-47BE-AE5E-E10140E04643}" type="slidenum">
              <a:rPr dirty="0" lang="en-US"/>
              <a:t>‹#›</a:t>
            </a:fld>
            <a:endParaRPr dirty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picTx">
  <p:cSld name="Picture with Caption">
    <p:spTree>
      <p:nvGrpSpPr>
        <p:cNvPr id="8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9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dirty="0" lang="en-US"/>
          </a:p>
        </p:txBody>
      </p:sp>
      <p:sp>
        <p:nvSpPr>
          <p:cNvPr id="1048640" name="Picture Placeholder 2"/>
          <p:cNvSpPr>
            <a:spLocks noChangeAspect="1"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indent="0" marL="0">
              <a:buNone/>
              <a:defRPr sz="3200"/>
            </a:lvl1pPr>
            <a:lvl2pPr indent="0" marL="457200">
              <a:buNone/>
              <a:defRPr sz="2800"/>
            </a:lvl2pPr>
            <a:lvl3pPr indent="0" marL="914400">
              <a:buNone/>
              <a:defRPr sz="2400"/>
            </a:lvl3pPr>
            <a:lvl4pPr indent="0" marL="1371600">
              <a:buNone/>
              <a:defRPr sz="2000"/>
            </a:lvl4pPr>
            <a:lvl5pPr indent="0" marL="1828800">
              <a:buNone/>
              <a:defRPr sz="2000"/>
            </a:lvl5pPr>
            <a:lvl6pPr indent="0" marL="2286000">
              <a:buNone/>
              <a:defRPr sz="2000"/>
            </a:lvl6pPr>
            <a:lvl7pPr indent="0" marL="2743200">
              <a:buNone/>
              <a:defRPr sz="2000"/>
            </a:lvl7pPr>
            <a:lvl8pPr indent="0" marL="3200400">
              <a:buNone/>
              <a:defRPr sz="2000"/>
            </a:lvl8pPr>
            <a:lvl9pPr indent="0" marL="365760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dirty="0" lang="en-US"/>
          </a:p>
        </p:txBody>
      </p:sp>
      <p:sp>
        <p:nvSpPr>
          <p:cNvPr id="1048641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indent="0" marL="0">
              <a:buNone/>
              <a:defRPr sz="1600"/>
            </a:lvl1pPr>
            <a:lvl2pPr indent="0" marL="457200">
              <a:buNone/>
              <a:defRPr sz="1400"/>
            </a:lvl2pPr>
            <a:lvl3pPr indent="0" marL="914400">
              <a:buNone/>
              <a:defRPr sz="1200"/>
            </a:lvl3pPr>
            <a:lvl4pPr indent="0" marL="1371600">
              <a:buNone/>
              <a:defRPr sz="1000"/>
            </a:lvl4pPr>
            <a:lvl5pPr indent="0" marL="1828800">
              <a:buNone/>
              <a:defRPr sz="1000"/>
            </a:lvl5pPr>
            <a:lvl6pPr indent="0" marL="2286000">
              <a:buNone/>
              <a:defRPr sz="1000"/>
            </a:lvl6pPr>
            <a:lvl7pPr indent="0" marL="2743200">
              <a:buNone/>
              <a:defRPr sz="1000"/>
            </a:lvl7pPr>
            <a:lvl8pPr indent="0" marL="3200400">
              <a:buNone/>
              <a:defRPr sz="1000"/>
            </a:lvl8pPr>
            <a:lvl9pPr indent="0" marL="365760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864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C764DE79-268F-4C1A-8933-263129D2AF90}" type="datetimeFigureOut">
              <a:rPr dirty="0" lang="en-US"/>
              <a:t>12/8/2020</a:t>
            </a:fld>
            <a:endParaRPr dirty="0" lang="en-US"/>
          </a:p>
        </p:txBody>
      </p:sp>
      <p:sp>
        <p:nvSpPr>
          <p:cNvPr id="104864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dirty="0" lang="en-US"/>
          </a:p>
        </p:txBody>
      </p:sp>
      <p:sp>
        <p:nvSpPr>
          <p:cNvPr id="104864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8F63A3B-78C7-47BE-AE5E-E10140E04643}" type="slidenum">
              <a:rPr dirty="0" lang="en-US"/>
              <a:t>‹#›</a:t>
            </a:fld>
            <a:endParaRPr dirty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/>
        </p:spPr>
        <p:txBody>
          <a:bodyPr anchor="ctr" bIns="45720" lIns="91440" rIns="91440" rtlCol="0" tIns="45720" vert="horz">
            <a:normAutofit/>
          </a:bodyPr>
          <a:p>
            <a:r>
              <a:rPr lang="en-US"/>
              <a:t>Click to edit Master title style</a:t>
            </a:r>
            <a:endParaRPr dirty="0" lang="en-US"/>
          </a:p>
        </p:txBody>
      </p:sp>
      <p:sp>
        <p:nvSpPr>
          <p:cNvPr id="1048577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/>
        </p:spPr>
        <p:txBody>
          <a:bodyPr bIns="45720" lIns="91440" rIns="91440" rtlCol="0" tIns="45720" vert="horz">
            <a:normAutofit/>
          </a:bodyPr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 lang="en-US"/>
          </a:p>
        </p:txBody>
      </p:sp>
      <p:sp>
        <p:nvSpPr>
          <p:cNvPr id="1048578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/>
        </p:spPr>
        <p:txBody>
          <a:bodyPr anchor="ctr" bIns="45720" lIns="91440" rIns="91440" rtlCol="0" tIns="45720" vert="horz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dirty="0" lang="en-US"/>
              <a:t>12/8/2020</a:t>
            </a:fld>
            <a:endParaRPr dirty="0" lang="en-US"/>
          </a:p>
        </p:txBody>
      </p:sp>
      <p:sp>
        <p:nvSpPr>
          <p:cNvPr id="104857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/>
        </p:spPr>
        <p:txBody>
          <a:bodyPr anchor="ctr" bIns="45720" lIns="91440" rIns="91440" rtlCol="0" tIns="45720" vert="horz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 lang="en-US"/>
          </a:p>
        </p:txBody>
      </p:sp>
      <p:sp>
        <p:nvSpPr>
          <p:cNvPr id="104858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/>
        </p:spPr>
        <p:txBody>
          <a:bodyPr anchor="ctr" bIns="45720" lIns="91440" rIns="91440" rtlCol="0" tIns="45720" vert="horz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dirty="0" lang="en-US"/>
              <a:t>‹#›</a:t>
            </a:fld>
            <a:endParaRPr dirty="0" lang="en-US"/>
          </a:p>
        </p:txBody>
      </p:sp>
    </p:spTree>
  </p:cSld>
  <p:clrMap accent1="accent1" accent2="accent2" accent3="accent3" accent4="accent4" accent5="accent5" accent6="accent6" bg1="lt1" bg2="lt2" tx1="dk1" tx2="dk2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l" defTabSz="914400" eaLnBrk="1" hangingPunct="1" latinLnBrk="0" rtl="0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algn="l" defTabSz="914400" eaLnBrk="1" hangingPunct="1" indent="-228600" latinLnBrk="0" marL="228600" rtl="0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algn="l" defTabSz="914400" eaLnBrk="1" hangingPunct="1" indent="-228600" latinLnBrk="0" marL="6858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algn="l" defTabSz="914400" eaLnBrk="1" hangingPunct="1" indent="-228600" latinLnBrk="0" marL="11430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algn="l" defTabSz="914400" eaLnBrk="1" hangingPunct="1" indent="-228600" latinLnBrk="0" marL="16002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algn="l" defTabSz="914400" eaLnBrk="1" hangingPunct="1" indent="-228600" latinLnBrk="0" marL="20574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algn="l" defTabSz="914400" eaLnBrk="1" hangingPunct="1" indent="-228600" latinLnBrk="0" marL="25146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algn="l" defTabSz="914400" eaLnBrk="1" hangingPunct="1" indent="-228600" latinLnBrk="0" marL="29718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algn="l" defTabSz="914400" eaLnBrk="1" hangingPunct="1" indent="-228600" latinLnBrk="0" marL="34290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algn="l" defTabSz="914400" eaLnBrk="1" hangingPunct="1" indent="-228600" latinLnBrk="0" marL="38862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algn="l" defTabSz="914400" eaLnBrk="1" hangingPunct="1" latinLnBrk="0" marL="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algn="l" defTabSz="914400" eaLnBrk="1" hangingPunct="1" latinLnBrk="0" marL="4572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algn="l" defTabSz="914400" eaLnBrk="1" hangingPunct="1" latinLnBrk="0" marL="9144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algn="l" defTabSz="914400" eaLnBrk="1" hangingPunct="1" latinLnBrk="0" marL="13716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algn="l" defTabSz="914400" eaLnBrk="1" hangingPunct="1" latinLnBrk="0" marL="18288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algn="l" defTabSz="914400" eaLnBrk="1" hangingPunct="1" latinLnBrk="0" marL="22860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algn="l" defTabSz="914400" eaLnBrk="1" hangingPunct="1" latinLnBrk="0" marL="27432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algn="l" defTabSz="914400" eaLnBrk="1" hangingPunct="1" latinLnBrk="0" marL="32004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algn="l" defTabSz="914400" eaLnBrk="1" hangingPunct="1" latinLnBrk="0" marL="36576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slideLayout" Target="../slideLayouts/slideLayout2.xml"/></Relationships>
</file>

<file path=ppt/slides/_rels/slide1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slideLayout" Target="../slideLayouts/slideLayout2.xml"/></Relationships>
</file>

<file path=ppt/slides/_rels/slide18.xml.rels><?xml version="1.0" encoding="UTF-8" standalone="yes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slideLayout" Target="../slideLayouts/slideLayout2.xml"/></Relationships>
</file>

<file path=ppt/slides/_rels/slide19.xml.rels><?xml version="1.0" encoding="UTF-8" standalone="yes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slideLayout" Target="../slideLayouts/slideLayout2.xml"/></Relationships>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
<Relationships xmlns="http://schemas.openxmlformats.org/package/2006/relationships"><Relationship Id="rId1" Type="http://schemas.openxmlformats.org/officeDocument/2006/relationships/image" Target="../media/image8.jpeg"/><Relationship Id="rId2" Type="http://schemas.openxmlformats.org/officeDocument/2006/relationships/slideLayout" Target="../slideLayouts/slideLayout2.xml"/></Relationships>
</file>

<file path=ppt/slides/_rels/slide2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slideLayout" Target="../slideLayouts/slideLayout2.xml"/></Relationships>
</file>

<file path=ppt/slides/_rels/slide24.xml.rels><?xml version="1.0" encoding="UTF-8" standalone="yes"?>
<Relationships xmlns="http://schemas.openxmlformats.org/package/2006/relationships"><Relationship Id="rId1" Type="http://schemas.openxmlformats.org/officeDocument/2006/relationships/image" Target="../media/image10.jpeg"/><Relationship Id="rId2" Type="http://schemas.openxmlformats.org/officeDocument/2006/relationships/image" Target="../media/image11.jpeg"/><Relationship Id="rId3" Type="http://schemas.openxmlformats.org/officeDocument/2006/relationships/slideLayout" Target="../slideLayouts/slideLayout2.xml"/></Relationships>
</file>

<file path=ppt/slides/_rels/slide2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slideLayout" Target="../slideLayouts/slideLayout2.xml"/></Relationships>
</file>

<file path=ppt/slides/_rels/slide2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2.xml"/></Relationships>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2.xml"/></Relationships>
</file>

<file path=ppt/slides/_rels/slide9.xml.rels><?xml version="1.0" encoding="UTF-8" standalone="yes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2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6" name="Title 3"/>
          <p:cNvSpPr>
            <a:spLocks noGrp="1"/>
          </p:cNvSpPr>
          <p:nvPr>
            <p:ph type="ctrTitle"/>
          </p:nvPr>
        </p:nvSpPr>
        <p:spPr>
          <a:xfrm>
            <a:off x="1406813" y="935183"/>
            <a:ext cx="6330374" cy="3435222"/>
          </a:xfrm>
        </p:spPr>
        <p:txBody>
          <a:bodyPr>
            <a:normAutofit fontScale="90000"/>
          </a:bodyPr>
          <a:p>
            <a:r>
              <a:rPr dirty="0" lang="en-US">
                <a:solidFill>
                  <a:srgbClr val="002060"/>
                </a:solidFill>
                <a:latin typeface="Algerian" pitchFamily="82" charset="77"/>
              </a:rPr>
              <a:t>Spinal Cord Tumor</a:t>
            </a:r>
            <a:br>
              <a:rPr dirty="0" lang="en-US">
                <a:solidFill>
                  <a:srgbClr val="002060"/>
                </a:solidFill>
                <a:latin typeface="Algerian" pitchFamily="82" charset="77"/>
              </a:rPr>
            </a:br>
            <a:r>
              <a:rPr dirty="0" lang="en-US">
                <a:solidFill>
                  <a:srgbClr val="002060"/>
                </a:solidFill>
                <a:latin typeface="Algerian" pitchFamily="82" charset="77"/>
              </a:rPr>
              <a:t>IntraDural  IntraMedullary</a:t>
            </a:r>
            <a:br>
              <a:rPr dirty="0" lang="ar-IQ">
                <a:solidFill>
                  <a:srgbClr val="002060"/>
                </a:solidFill>
                <a:latin typeface="Algerian" pitchFamily="82" charset="77"/>
              </a:rPr>
            </a:br>
            <a:r>
              <a:rPr b="1" dirty="0" sz="2200" lang="en-US" err="1">
                <a:latin typeface="+mn-lt"/>
              </a:rPr>
              <a:t>Youmans</a:t>
            </a:r>
            <a:r>
              <a:rPr b="1" dirty="0" sz="2200" lang="en-US">
                <a:latin typeface="+mn-lt"/>
              </a:rPr>
              <a:t> Chap. 296</a:t>
            </a:r>
            <a:endParaRPr b="1" dirty="0" sz="2200" lang="ar-IQ">
              <a:latin typeface="Algerian" pitchFamily="82" charset="77"/>
            </a:endParaRPr>
          </a:p>
        </p:txBody>
      </p:sp>
      <p:sp>
        <p:nvSpPr>
          <p:cNvPr id="1048587" name="Rectangle 7"/>
          <p:cNvSpPr/>
          <p:nvPr/>
        </p:nvSpPr>
        <p:spPr>
          <a:xfrm>
            <a:off x="143613" y="2362979"/>
            <a:ext cx="8785349" cy="923170"/>
          </a:xfrm>
          <a:prstGeom prst="rect"/>
        </p:spPr>
        <p:txBody>
          <a:bodyPr wrap="square">
            <a:spAutoFit/>
          </a:bodyPr>
          <a:p>
            <a:pPr algn="ctr"/>
            <a:endParaRPr b="1" dirty="0" sz="5399" lang="ar-IQ" u="sng">
              <a:ln w="11430"/>
              <a:solidFill>
                <a:schemeClr val="accent1">
                  <a:lumMod val="60000"/>
                  <a:lumOff val="40000"/>
                </a:schemeClr>
              </a:solidFill>
              <a:effectLst>
                <a:outerShdw algn="tl" blurRad="50800" dir="5460000" dist="39000">
                  <a:srgbClr val="000000">
                    <a:alpha val="38000"/>
                  </a:srgbClr>
                </a:outerShdw>
              </a:effectLst>
              <a:latin typeface="Footlight MT Light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3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ar-IQ"/>
          </a:p>
        </p:txBody>
      </p:sp>
      <p:pic>
        <p:nvPicPr>
          <p:cNvPr id="2097155" name="Content Placeholder 3" descr="AsianJNeurosurg_2012_7_1_32_95695_u6.jpg"/>
          <p:cNvPicPr>
            <a:picLocks noChangeAspect="1" noGrp="1"/>
          </p:cNvPicPr>
          <p:nvPr>
            <p:ph idx="1"/>
          </p:nvPr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/>
          <a:ln>
            <a:noFill/>
          </a:ln>
          <a:effectLst>
            <a:outerShdw algn="tl" blurRad="190500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5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4" name="Content Placeholder 2"/>
          <p:cNvSpPr>
            <a:spLocks noGrp="1"/>
          </p:cNvSpPr>
          <p:nvPr>
            <p:ph idx="1"/>
          </p:nvPr>
        </p:nvSpPr>
        <p:spPr>
          <a:xfrm>
            <a:off x="94658" y="92364"/>
            <a:ext cx="8956978" cy="6673272"/>
          </a:xfrm>
        </p:spPr>
        <p:txBody>
          <a:bodyPr>
            <a:normAutofit/>
          </a:bodyPr>
          <a:p>
            <a:pPr>
              <a:buFont typeface="Wingdings" pitchFamily="2" charset="2"/>
              <a:buChar char="v"/>
            </a:pPr>
            <a:r>
              <a:rPr b="1" dirty="0" sz="2000" lang="en-US" u="sng">
                <a:solidFill>
                  <a:srgbClr val="002060"/>
                </a:solidFill>
              </a:rPr>
              <a:t>Treatment</a:t>
            </a:r>
          </a:p>
          <a:p>
            <a:pPr algn="l" rtl="0"/>
            <a:r>
              <a:rPr b="0" dirty="0" sz="2000" i="0" lang="en-US" err="1">
                <a:effectLst/>
              </a:rPr>
              <a:t>Astrocytomas</a:t>
            </a:r>
            <a:r>
              <a:rPr b="0" dirty="0" sz="2000" i="0" lang="en-US">
                <a:effectLst/>
              </a:rPr>
              <a:t> are infiltrating neoplasms and total resection is not generally possible.</a:t>
            </a:r>
          </a:p>
          <a:p>
            <a:pPr algn="l" rtl="0"/>
            <a:r>
              <a:rPr dirty="0" sz="2000" lang="en-US"/>
              <a:t>Surgical  treatment,  ranging  from  biopsy  alone  to  partial  or  gross  total  resection</a:t>
            </a:r>
          </a:p>
          <a:p>
            <a:pPr algn="l" rtl="0"/>
            <a:r>
              <a:rPr b="1" dirty="0" sz="2000" lang="en-US"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</a:rPr>
              <a:t>Perform  a  biopsy  alone because </a:t>
            </a:r>
            <a:r>
              <a:rPr b="1" dirty="0" sz="2000" lang="en-US"/>
              <a:t>:</a:t>
            </a:r>
          </a:p>
          <a:p>
            <a:pPr algn="l" lvl="1" rtl="0"/>
            <a:r>
              <a:rPr dirty="0" sz="2000" lang="en-US"/>
              <a:t>Poor prognosis  for  patients  with  malignant </a:t>
            </a:r>
            <a:r>
              <a:rPr dirty="0" sz="2000" lang="en-US" err="1"/>
              <a:t>astrocytomas</a:t>
            </a:r>
            <a:r>
              <a:rPr dirty="0" sz="2000" lang="en-US"/>
              <a:t>.</a:t>
            </a:r>
          </a:p>
          <a:p>
            <a:pPr algn="l" lvl="1" rtl="0"/>
            <a:r>
              <a:rPr dirty="0" sz="2000" lang="en-US"/>
              <a:t>Radical  intramedullary  tumor  resection  carries  the  risk  of  permanent  neurological deficit.</a:t>
            </a:r>
          </a:p>
          <a:p>
            <a:pPr algn="l" lvl="1" rtl="0"/>
            <a:r>
              <a:rPr dirty="0" sz="2000" lang="en-US"/>
              <a:t>Total resection  of  malignant  </a:t>
            </a:r>
            <a:r>
              <a:rPr dirty="0" sz="2000" lang="en-US" err="1"/>
              <a:t>astrocytoma</a:t>
            </a:r>
            <a:r>
              <a:rPr dirty="0" sz="2000" lang="en-US"/>
              <a:t>  is  often  not possible  because  the  tumor–spinal  cord  interface  is  indistinct.</a:t>
            </a:r>
          </a:p>
          <a:p>
            <a:pPr algn="l" rtl="0"/>
            <a:r>
              <a:rPr b="1" dirty="0" sz="2000" lang="en-US" err="1"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</a:rPr>
              <a:t>Cordectomy</a:t>
            </a:r>
            <a:r>
              <a:rPr dirty="0" sz="2000" lang="en-US"/>
              <a:t> </a:t>
            </a:r>
          </a:p>
          <a:p>
            <a:pPr algn="l" lvl="1" rtl="0"/>
            <a:r>
              <a:rPr dirty="0" sz="2000" lang="en-US"/>
              <a:t>for  recurrent  malignant  astrocytomas  with  en  bloc resection  of  the  involved  spinal  cord  segment is  </a:t>
            </a:r>
            <a:r>
              <a:rPr b="1" dirty="0" sz="2000" lang="en-US">
                <a:solidFill>
                  <a:srgbClr val="0070C0"/>
                </a:solidFill>
              </a:rPr>
              <a:t>considered  only</a:t>
            </a:r>
            <a:r>
              <a:rPr dirty="0" sz="2000" lang="en-US"/>
              <a:t>  </a:t>
            </a:r>
            <a:r>
              <a:rPr dirty="0" sz="2000" lang="en-US">
                <a:solidFill>
                  <a:srgbClr val="C00000"/>
                </a:solidFill>
              </a:rPr>
              <a:t>in  patients  who  already  have  a  complete  neurological deficit</a:t>
            </a:r>
            <a:r>
              <a:rPr dirty="0" sz="2000" lang="en-US"/>
              <a:t>.</a:t>
            </a:r>
          </a:p>
          <a:p>
            <a:pPr algn="l" rtl="0"/>
            <a:endParaRPr dirty="0" sz="2000"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5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5" name="Content Placeholder 2"/>
          <p:cNvSpPr>
            <a:spLocks noGrp="1"/>
          </p:cNvSpPr>
          <p:nvPr>
            <p:ph idx="1"/>
          </p:nvPr>
        </p:nvSpPr>
        <p:spPr>
          <a:xfrm>
            <a:off x="102823" y="104490"/>
            <a:ext cx="8938354" cy="6649019"/>
          </a:xfrm>
        </p:spPr>
        <p:txBody>
          <a:bodyPr>
            <a:normAutofit/>
          </a:bodyPr>
          <a:p>
            <a:pPr algn="l" rtl="0">
              <a:buFont typeface="Wingdings" pitchFamily="2" charset="2"/>
              <a:buChar char="Ø"/>
            </a:pPr>
            <a:r>
              <a:rPr b="1" dirty="0" sz="2000" lang="en-US" u="sng"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</a:rPr>
              <a:t>Radiation  treatment :</a:t>
            </a:r>
          </a:p>
          <a:p>
            <a:pPr algn="l" rtl="0"/>
            <a:r>
              <a:rPr dirty="0" sz="2000" lang="en-US"/>
              <a:t>After  surgery,  rates  of  local  and  distant  recurrence  are  high, The  majority of  patients  with  malignant  </a:t>
            </a:r>
            <a:r>
              <a:rPr dirty="0" sz="2000" lang="en-US" err="1"/>
              <a:t>astrocytoma</a:t>
            </a:r>
            <a:r>
              <a:rPr dirty="0" sz="2000" lang="en-US"/>
              <a:t>  of  the  spinal  cord undergo Radiation  treatment.</a:t>
            </a:r>
          </a:p>
          <a:p>
            <a:pPr algn="l" rtl="0"/>
            <a:endParaRPr dirty="0" sz="2000" lang="en-US" u="sng">
              <a:effectLst>
                <a:outerShdw algn="tl" blurRad="38100" dir="2700000" dist="38100">
                  <a:srgbClr val="000000">
                    <a:alpha val="43137"/>
                  </a:srgbClr>
                </a:outerShdw>
              </a:effectLst>
            </a:endParaRPr>
          </a:p>
          <a:p>
            <a:pPr algn="l" rtl="0">
              <a:buFont typeface="Wingdings" pitchFamily="2" charset="2"/>
              <a:buChar char="Ø"/>
            </a:pPr>
            <a:r>
              <a:rPr b="1" dirty="0" sz="2000" lang="en-US" u="sng"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</a:rPr>
              <a:t>Chemotherapy : </a:t>
            </a:r>
          </a:p>
          <a:p>
            <a:pPr algn="l" rtl="0"/>
            <a:r>
              <a:rPr dirty="0" sz="2000" lang="en-US"/>
              <a:t>For  patients  with  no  other  options  in whom  disease  has  progressed  despite  surgery  and  radiation therapy.</a:t>
            </a:r>
          </a:p>
          <a:p>
            <a:pPr algn="l" rtl="0"/>
            <a:endParaRPr dirty="0" sz="2000" lang="en-US"/>
          </a:p>
          <a:p>
            <a:pPr algn="l" rtl="0">
              <a:buFont typeface="Wingdings" pitchFamily="2" charset="2"/>
              <a:buChar char="Ø"/>
            </a:pPr>
            <a:r>
              <a:rPr b="1" dirty="0" sz="2000" lang="en-US"/>
              <a:t>Intramedullary  malignant  astrocytomas  carry </a:t>
            </a:r>
          </a:p>
          <a:p>
            <a:pPr algn="l" lvl="1" rtl="0"/>
            <a:r>
              <a:rPr dirty="0" sz="2000" lang="en-US"/>
              <a:t>Median  survival  of  only  13  months</a:t>
            </a:r>
          </a:p>
          <a:p>
            <a:pPr algn="l" lvl="1" rtl="0"/>
            <a:r>
              <a:rPr dirty="0" sz="2000" lang="en-US"/>
              <a:t>Adults with median  survival of  16  months</a:t>
            </a:r>
          </a:p>
          <a:p>
            <a:pPr algn="l" lvl="1" rtl="0"/>
            <a:r>
              <a:rPr dirty="0" sz="2000" lang="en-US"/>
              <a:t>Children with median  survival of  9  months</a:t>
            </a:r>
          </a:p>
          <a:p>
            <a:pPr algn="l" rtl="0"/>
            <a:endParaRPr dirty="0" sz="2000"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6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6" name="Title 1"/>
          <p:cNvSpPr txBox="1">
            <a:spLocks noGrp="1"/>
          </p:cNvSpPr>
          <p:nvPr>
            <p:ph type="title"/>
          </p:nvPr>
        </p:nvSpPr>
        <p:spPr>
          <a:xfrm>
            <a:off x="2473325" y="1358035"/>
            <a:ext cx="4197350" cy="1325563"/>
          </a:xfrm>
          <a:prstGeom prst="rect"/>
        </p:spPr>
        <p:txBody>
          <a:bodyPr anchor="ctr" bIns="45720" lIns="91440" rIns="91440" rtlCol="0" tIns="45720" vert="horz">
            <a:normAutofit fontScale="90000"/>
          </a:bodyPr>
          <a:lstStyle>
            <a:lvl1pPr algn="l" defTabSz="914400" eaLnBrk="1" hangingPunct="1" latinLnBrk="0" rtl="0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b="1" dirty="0" sz="5400" lang="en-US" err="1" u="sng">
                <a:solidFill>
                  <a:srgbClr val="C00000"/>
                </a:solidFill>
                <a:latin typeface="+mn-lt"/>
                <a:cs typeface="Arial" panose="020B0604020202020204" pitchFamily="34" charset="0"/>
              </a:rPr>
              <a:t>Ependymoma</a:t>
            </a:r>
            <a:endParaRPr b="1" dirty="0" sz="5400" lang="en-US" u="sng">
              <a:solidFill>
                <a:srgbClr val="C00000"/>
              </a:solidFill>
              <a:latin typeface="+mn-lt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6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7" name="Title 1"/>
          <p:cNvSpPr>
            <a:spLocks noGrp="1"/>
          </p:cNvSpPr>
          <p:nvPr>
            <p:ph type="title"/>
          </p:nvPr>
        </p:nvSpPr>
        <p:spPr>
          <a:xfrm>
            <a:off x="80820" y="1"/>
            <a:ext cx="7886701" cy="415636"/>
          </a:xfrm>
        </p:spPr>
        <p:txBody>
          <a:bodyPr>
            <a:normAutofit/>
          </a:bodyPr>
          <a:p>
            <a:pPr indent="-342900" marL="342900">
              <a:buFont typeface="Wingdings" pitchFamily="2" charset="2"/>
              <a:buChar char="q"/>
            </a:pPr>
            <a:r>
              <a:rPr b="1" dirty="0" sz="2400" lang="en-US" err="1" u="sng">
                <a:solidFill>
                  <a:srgbClr val="C00000"/>
                </a:solidFill>
                <a:latin typeface="+mn-lt"/>
                <a:cs typeface="Arial" panose="020B0604020202020204" pitchFamily="34" charset="0"/>
              </a:rPr>
              <a:t>Ependymoma</a:t>
            </a:r>
            <a:endParaRPr b="1" dirty="0" sz="2400" lang="en-US" u="sng">
              <a:solidFill>
                <a:srgbClr val="C00000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048608" name="Content Placeholder 2"/>
          <p:cNvSpPr>
            <a:spLocks noGrp="1"/>
          </p:cNvSpPr>
          <p:nvPr>
            <p:ph idx="1"/>
          </p:nvPr>
        </p:nvSpPr>
        <p:spPr>
          <a:xfrm>
            <a:off x="80820" y="415637"/>
            <a:ext cx="8982360" cy="6338454"/>
          </a:xfrm>
        </p:spPr>
        <p:txBody>
          <a:bodyPr>
            <a:normAutofit/>
          </a:bodyPr>
          <a:p>
            <a:pPr algn="l" rtl="0"/>
            <a:r>
              <a:rPr dirty="0" sz="2000" lang="en-US"/>
              <a:t>Are  </a:t>
            </a:r>
            <a:r>
              <a:rPr b="1" dirty="0" sz="2000" lang="en-US">
                <a:solidFill>
                  <a:srgbClr val="0070C0"/>
                </a:solidFill>
              </a:rPr>
              <a:t>solitary  tumors</a:t>
            </a:r>
            <a:r>
              <a:rPr dirty="0" sz="2000" lang="en-US"/>
              <a:t>  of  the  spinal cord  that  arise  from  the  ependymal  cells  lining  the  central  canal. </a:t>
            </a:r>
          </a:p>
          <a:p>
            <a:pPr algn="l" rtl="0"/>
            <a:r>
              <a:rPr dirty="0" sz="2000" lang="en-US"/>
              <a:t>They  cause  diffuse  enlargement  of  the  cord  </a:t>
            </a:r>
            <a:r>
              <a:rPr b="1" dirty="0" sz="2000" lang="en-US">
                <a:solidFill>
                  <a:srgbClr val="7030A0"/>
                </a:solidFill>
              </a:rPr>
              <a:t>over  several  segments </a:t>
            </a:r>
            <a:r>
              <a:rPr dirty="0" sz="2000" lang="en-US"/>
              <a:t>and  arise  </a:t>
            </a:r>
            <a:r>
              <a:rPr b="1" dirty="0" sz="2000" lang="en-US">
                <a:solidFill>
                  <a:srgbClr val="002060"/>
                </a:solidFill>
              </a:rPr>
              <a:t>most  commonly  in  the  cervical  spine</a:t>
            </a:r>
            <a:r>
              <a:rPr dirty="0" sz="2000" lang="en-US"/>
              <a:t>.</a:t>
            </a:r>
          </a:p>
          <a:p>
            <a:pPr algn="l" rtl="0"/>
            <a:r>
              <a:rPr dirty="0" sz="2000" lang="en-US"/>
              <a:t>They  account for  </a:t>
            </a:r>
          </a:p>
          <a:p>
            <a:pPr algn="l" lvl="1" rtl="0"/>
            <a:r>
              <a:rPr dirty="0" sz="2000" lang="en-US">
                <a:solidFill>
                  <a:schemeClr val="accent1">
                    <a:lumMod val="75000"/>
                  </a:schemeClr>
                </a:solidFill>
              </a:rPr>
              <a:t>40%-60%  of  intramedullary  spinal  cord  tumors  in  adults </a:t>
            </a:r>
          </a:p>
          <a:p>
            <a:pPr algn="l" lvl="1" rtl="0"/>
            <a:r>
              <a:rPr dirty="0" sz="2000" lang="en-US">
                <a:solidFill>
                  <a:schemeClr val="accent1">
                    <a:lumMod val="75000"/>
                  </a:schemeClr>
                </a:solidFill>
              </a:rPr>
              <a:t>16%-35%  of  intramedullary  spinal  cord  tumors  in  children.</a:t>
            </a:r>
          </a:p>
          <a:p>
            <a:pPr algn="l" rtl="0"/>
            <a:endParaRPr dirty="0" sz="2000" lang="en-US"/>
          </a:p>
          <a:p>
            <a:pPr algn="l" rtl="0"/>
            <a:r>
              <a:rPr dirty="0" sz="2000" lang="en-US"/>
              <a:t>Most  commonly  occur  between  the  4</a:t>
            </a:r>
            <a:r>
              <a:rPr baseline="30000" dirty="0" sz="2000" lang="en-US"/>
              <a:t>th</a:t>
            </a:r>
            <a:r>
              <a:rPr dirty="0" sz="2000" lang="en-US"/>
              <a:t>  and 5</a:t>
            </a:r>
            <a:r>
              <a:rPr baseline="30000" dirty="0" sz="2000" lang="en-US"/>
              <a:t>th</a:t>
            </a:r>
            <a:r>
              <a:rPr dirty="0" sz="2000" lang="en-US"/>
              <a:t>   decades  of  life.</a:t>
            </a:r>
          </a:p>
          <a:p>
            <a:pPr algn="l" rtl="0"/>
            <a:r>
              <a:rPr dirty="0" sz="2000" lang="en-US"/>
              <a:t>Approximately  65%  have  associated  cysts, particularly  when  cervical  regions  are  involved.</a:t>
            </a:r>
          </a:p>
          <a:p>
            <a:pPr algn="l" rtl="0"/>
            <a:r>
              <a:rPr dirty="0" sz="2000" lang="en-US"/>
              <a:t>There  is  an  association  between  neurofibromatosis  2  and  </a:t>
            </a:r>
            <a:r>
              <a:rPr dirty="0" sz="2000" lang="en-US" err="1"/>
              <a:t>intramedullary</a:t>
            </a:r>
            <a:r>
              <a:rPr dirty="0" sz="2000" lang="en-US"/>
              <a:t>  </a:t>
            </a:r>
            <a:r>
              <a:rPr dirty="0" sz="2000" lang="en-US" err="1"/>
              <a:t>ependymomas</a:t>
            </a:r>
            <a:r>
              <a:rPr dirty="0" sz="2000" lang="en-US"/>
              <a:t>,  and  most  sporadic  </a:t>
            </a:r>
            <a:r>
              <a:rPr dirty="0" sz="2000" lang="en-US" err="1"/>
              <a:t>ependymomas</a:t>
            </a:r>
            <a:r>
              <a:rPr dirty="0" sz="2000" lang="en-US"/>
              <a:t>  also  feature  mutations in  the  neurofibromatosis  2  gene. 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6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9" name="Content Placeholder 2"/>
          <p:cNvSpPr>
            <a:spLocks noGrp="1"/>
          </p:cNvSpPr>
          <p:nvPr>
            <p:ph idx="1"/>
          </p:nvPr>
        </p:nvSpPr>
        <p:spPr>
          <a:xfrm>
            <a:off x="97559" y="82262"/>
            <a:ext cx="8942532" cy="6694920"/>
          </a:xfrm>
        </p:spPr>
        <p:txBody>
          <a:bodyPr>
            <a:normAutofit/>
          </a:bodyPr>
          <a:p>
            <a:pPr algn="l" rtl="0"/>
            <a:r>
              <a:rPr dirty="0" sz="2000" lang="en-US"/>
              <a:t>Although  </a:t>
            </a:r>
            <a:r>
              <a:rPr dirty="0" sz="2000" lang="en-US" err="1"/>
              <a:t>unencapsulated</a:t>
            </a:r>
            <a:r>
              <a:rPr dirty="0" sz="2000" lang="en-US"/>
              <a:t>,  these glia-derived  tumors  are  usually  </a:t>
            </a:r>
            <a:r>
              <a:rPr dirty="0" sz="2000" lang="en-US">
                <a:solidFill>
                  <a:srgbClr val="C00000"/>
                </a:solidFill>
              </a:rPr>
              <a:t>well  circumscribed  and  do  not usually  infiltrate  adjacent  spinal  cord  tissue</a:t>
            </a:r>
            <a:r>
              <a:rPr dirty="0" sz="2000" lang="en-US"/>
              <a:t>,  which  allows  for  total resection  in  70%  to  100%  of  cases.</a:t>
            </a:r>
          </a:p>
          <a:p>
            <a:pPr algn="l" rtl="0"/>
            <a:endParaRPr dirty="0" sz="2000" lang="en-US"/>
          </a:p>
          <a:p>
            <a:pPr algn="l" rtl="0">
              <a:buFont typeface="Wingdings" pitchFamily="2" charset="2"/>
              <a:buChar char="Ø"/>
            </a:pPr>
            <a:r>
              <a:rPr b="1" dirty="0" sz="2000" lang="en-US">
                <a:solidFill>
                  <a:srgbClr val="0070C0"/>
                </a:solidFill>
              </a:rPr>
              <a:t>WHO  grade I</a:t>
            </a:r>
            <a:r>
              <a:rPr dirty="0" sz="2000" lang="en-US"/>
              <a:t> (low grade)</a:t>
            </a:r>
          </a:p>
          <a:p>
            <a:pPr lvl="1"/>
            <a:r>
              <a:rPr dirty="0" sz="2000" lang="en-US" err="1"/>
              <a:t>Subependymoma</a:t>
            </a:r>
            <a:endParaRPr dirty="0" sz="2000" lang="en-US"/>
          </a:p>
          <a:p>
            <a:pPr lvl="1"/>
            <a:r>
              <a:rPr dirty="0" sz="2000" lang="en-US" err="1"/>
              <a:t>Myxopapillary</a:t>
            </a:r>
            <a:r>
              <a:rPr dirty="0" sz="2000" lang="en-US"/>
              <a:t>  </a:t>
            </a:r>
            <a:r>
              <a:rPr dirty="0" sz="2000" lang="en-US" err="1"/>
              <a:t>ependymoma</a:t>
            </a:r>
            <a:r>
              <a:rPr dirty="0" sz="2000" lang="en-US"/>
              <a:t>,</a:t>
            </a:r>
          </a:p>
          <a:p>
            <a:pPr algn="l" rtl="0">
              <a:buFont typeface="Wingdings" pitchFamily="2" charset="2"/>
              <a:buChar char="Ø"/>
            </a:pPr>
            <a:r>
              <a:rPr b="1" dirty="0" sz="2000" lang="en-US">
                <a:solidFill>
                  <a:srgbClr val="0070C0"/>
                </a:solidFill>
              </a:rPr>
              <a:t>WHO  grade  II</a:t>
            </a:r>
            <a:r>
              <a:rPr dirty="0" sz="2000" lang="en-US"/>
              <a:t> </a:t>
            </a:r>
          </a:p>
          <a:p>
            <a:pPr lvl="1"/>
            <a:r>
              <a:rPr dirty="0" sz="2000" lang="en-US"/>
              <a:t>Cellular,  papillary,  clear  cell,  </a:t>
            </a:r>
            <a:r>
              <a:rPr dirty="0" sz="2000" lang="en-US" err="1"/>
              <a:t>tanycytic</a:t>
            </a:r>
            <a:r>
              <a:rPr dirty="0" sz="2000" lang="en-US"/>
              <a:t>,  or  mixed.  </a:t>
            </a:r>
          </a:p>
          <a:p>
            <a:pPr algn="l" rtl="0">
              <a:buFont typeface="Wingdings" pitchFamily="2" charset="2"/>
              <a:buChar char="Ø"/>
            </a:pPr>
            <a:r>
              <a:rPr b="1" dirty="0" sz="2000" lang="en-US">
                <a:solidFill>
                  <a:srgbClr val="0070C0"/>
                </a:solidFill>
              </a:rPr>
              <a:t>WHO  grade  III</a:t>
            </a:r>
            <a:r>
              <a:rPr dirty="0" sz="2000" lang="en-US"/>
              <a:t> (malignant  </a:t>
            </a:r>
            <a:r>
              <a:rPr dirty="0" sz="2000" lang="en-US" err="1"/>
              <a:t>anaplastic</a:t>
            </a:r>
            <a:r>
              <a:rPr dirty="0" sz="2000" lang="en-US"/>
              <a:t>)  </a:t>
            </a:r>
          </a:p>
          <a:p>
            <a:pPr lvl="1"/>
            <a:r>
              <a:rPr dirty="0" sz="2000" lang="en-US"/>
              <a:t>May  infiltrate  into  the  surrounding  normal  parenchyma, exhibit  more  aggressive  behavior, and  tend  to  recur.</a:t>
            </a:r>
          </a:p>
          <a:p>
            <a:pPr algn="l" rtl="0"/>
            <a:endParaRPr dirty="0" sz="2000" lang="en-US"/>
          </a:p>
          <a:p>
            <a:pPr algn="l" rtl="0"/>
            <a:r>
              <a:rPr dirty="0" sz="2000" lang="en-US" err="1"/>
              <a:t>Anaplastic</a:t>
            </a:r>
            <a:r>
              <a:rPr dirty="0" sz="2000" lang="en-US"/>
              <a:t>  </a:t>
            </a:r>
            <a:r>
              <a:rPr dirty="0" sz="2000" lang="en-US" err="1"/>
              <a:t>ependymomas</a:t>
            </a:r>
            <a:r>
              <a:rPr dirty="0" sz="2000" lang="en-US"/>
              <a:t>  are  rare.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6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0" name="Content Placeholder 2"/>
          <p:cNvSpPr>
            <a:spLocks noGrp="1"/>
          </p:cNvSpPr>
          <p:nvPr>
            <p:ph idx="1"/>
          </p:nvPr>
        </p:nvSpPr>
        <p:spPr>
          <a:xfrm>
            <a:off x="80818" y="80818"/>
            <a:ext cx="8970818" cy="6684818"/>
          </a:xfrm>
        </p:spPr>
        <p:txBody>
          <a:bodyPr>
            <a:normAutofit/>
          </a:bodyPr>
          <a:p>
            <a:pPr algn="l" rtl="0">
              <a:buFont typeface="Wingdings" pitchFamily="2" charset="2"/>
              <a:buChar char="v"/>
            </a:pPr>
            <a:r>
              <a:rPr b="1" dirty="0" sz="2000" lang="en-US" u="sng">
                <a:solidFill>
                  <a:srgbClr val="0070C0"/>
                </a:solidFill>
              </a:rPr>
              <a:t>Presentations</a:t>
            </a:r>
            <a:r>
              <a:rPr dirty="0" sz="2000" lang="en-US"/>
              <a:t> </a:t>
            </a:r>
          </a:p>
          <a:p>
            <a:pPr algn="l" rtl="0"/>
            <a:r>
              <a:rPr dirty="0" sz="2000" lang="en-US"/>
              <a:t>Back  pain.</a:t>
            </a:r>
          </a:p>
          <a:p>
            <a:pPr algn="l" rtl="0"/>
            <a:r>
              <a:rPr dirty="0" sz="2000" lang="en-US" err="1"/>
              <a:t>Dysesthesias</a:t>
            </a:r>
            <a:r>
              <a:rPr dirty="0" sz="2000" lang="en-US"/>
              <a:t>  without  sensory  loss because  intramedullary  </a:t>
            </a:r>
            <a:r>
              <a:rPr dirty="0" sz="2000" lang="en-US" err="1"/>
              <a:t>ependymomas</a:t>
            </a:r>
            <a:r>
              <a:rPr dirty="0" sz="2000" lang="en-US"/>
              <a:t>  cause  symmetrical  expansion  around  the  central  canal,  which  results  in  interruption  of  the  crossing  fibers  of  the  </a:t>
            </a:r>
            <a:r>
              <a:rPr dirty="0" sz="2000" lang="en-US" err="1"/>
              <a:t>spinothalamic</a:t>
            </a:r>
            <a:r>
              <a:rPr dirty="0" sz="2000" lang="en-US"/>
              <a:t>  tract.</a:t>
            </a:r>
          </a:p>
          <a:p>
            <a:pPr algn="l" rtl="0"/>
            <a:endParaRPr dirty="0" sz="2000" lang="en-US"/>
          </a:p>
          <a:p>
            <a:pPr algn="l" rtl="0">
              <a:buFont typeface="Wingdings" pitchFamily="2" charset="2"/>
              <a:buChar char="v"/>
            </a:pPr>
            <a:r>
              <a:rPr b="1" dirty="0" sz="2000" lang="en-US" u="sng">
                <a:solidFill>
                  <a:srgbClr val="002060"/>
                </a:solidFill>
              </a:rPr>
              <a:t>Imaging</a:t>
            </a:r>
          </a:p>
          <a:p>
            <a:pPr algn="l" rtl="0"/>
            <a:r>
              <a:rPr dirty="0" sz="2000" lang="en-US"/>
              <a:t>MRI signals</a:t>
            </a:r>
          </a:p>
          <a:p>
            <a:pPr algn="l" lvl="1" rtl="0">
              <a:buFont typeface="Wingdings" pitchFamily="2" charset="2"/>
              <a:buChar char="§"/>
            </a:pPr>
            <a:r>
              <a:rPr dirty="0" sz="2000" lang="en-US" err="1"/>
              <a:t>Hypointense</a:t>
            </a:r>
            <a:r>
              <a:rPr dirty="0" sz="2000" lang="en-US"/>
              <a:t>   on  T1</a:t>
            </a:r>
          </a:p>
          <a:p>
            <a:pPr algn="l" lvl="1" rtl="0">
              <a:buFont typeface="Wingdings" pitchFamily="2" charset="2"/>
              <a:buChar char="§"/>
            </a:pPr>
            <a:r>
              <a:rPr dirty="0" sz="2000" lang="en-US" err="1"/>
              <a:t>Hyperintense</a:t>
            </a:r>
            <a:r>
              <a:rPr dirty="0" sz="2000" lang="en-US"/>
              <a:t>  on  T2  and FLAIR images</a:t>
            </a:r>
          </a:p>
          <a:p>
            <a:pPr algn="l" lvl="1" rtl="0">
              <a:buFont typeface="Wingdings" pitchFamily="2" charset="2"/>
              <a:buChar char="§"/>
            </a:pPr>
            <a:r>
              <a:rPr dirty="0" sz="2000" lang="en-US"/>
              <a:t>Enhance  homogeneously  with  gadolinium  contrast  material.</a:t>
            </a:r>
          </a:p>
          <a:p>
            <a:pPr algn="l" lvl="1" rtl="0">
              <a:buFont typeface="Wingdings" pitchFamily="2" charset="2"/>
              <a:buChar char="§"/>
            </a:pPr>
            <a:r>
              <a:rPr b="1" dirty="0" sz="2000" lang="en-US">
                <a:solidFill>
                  <a:srgbClr val="0070C0"/>
                </a:solidFill>
              </a:rPr>
              <a:t>Cap sign</a:t>
            </a:r>
            <a:r>
              <a:rPr dirty="0" sz="2000" lang="en-US"/>
              <a:t>: </a:t>
            </a:r>
            <a:r>
              <a:rPr dirty="0" sz="2000" lang="en-US" err="1"/>
              <a:t>Hemosiderin</a:t>
            </a:r>
            <a:r>
              <a:rPr dirty="0" sz="2000" lang="en-US"/>
              <a:t> at cranial or caudal margin.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1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2097156" name="Picture 4"/>
          <p:cNvPicPr>
            <a:picLocks noChangeAspect="1" noGrp="1"/>
          </p:cNvPicPr>
          <p:nvPr>
            <p:ph idx="1"/>
          </p:nvPr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2097157" name="Picture 4"/>
          <p:cNvPicPr>
            <a:picLocks noChangeAspect="1" noGrp="1"/>
          </p:cNvPicPr>
          <p:nvPr>
            <p:ph idx="1"/>
          </p:nvPr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8" name="Picture 4"/>
          <p:cNvPicPr>
            <a:picLocks noChangeAspect="1" noGrp="1"/>
          </p:cNvPicPr>
          <p:nvPr>
            <p:ph idx="1"/>
          </p:nvPr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0" y="1633770"/>
            <a:ext cx="9144000" cy="3590460"/>
          </a:xfrm>
          <a:prstGeom prst="rect"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4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3" name="Title 1"/>
          <p:cNvSpPr>
            <a:spLocks noGrp="1"/>
          </p:cNvSpPr>
          <p:nvPr>
            <p:ph type="title"/>
          </p:nvPr>
        </p:nvSpPr>
        <p:spPr>
          <a:xfrm>
            <a:off x="85886" y="0"/>
            <a:ext cx="3227660" cy="496454"/>
          </a:xfrm>
        </p:spPr>
        <p:txBody>
          <a:bodyPr>
            <a:normAutofit/>
          </a:bodyPr>
          <a:p>
            <a:pPr indent="-342900" marL="342900">
              <a:buFont typeface="Wingdings" pitchFamily="2" charset="2"/>
              <a:buChar char="q"/>
            </a:pPr>
            <a:r>
              <a:rPr b="1" dirty="0" sz="2400" lang="en-US" u="sng">
                <a:solidFill>
                  <a:srgbClr val="C00000"/>
                </a:solidFill>
                <a:latin typeface="+mn-lt"/>
                <a:cs typeface="Aldhabi" pitchFamily="2" charset="-78"/>
              </a:rPr>
              <a:t>Epidemiology</a:t>
            </a:r>
            <a:endParaRPr dirty="0" sz="2400" lang="ar-IQ" u="sng">
              <a:solidFill>
                <a:srgbClr val="C00000"/>
              </a:solidFill>
              <a:latin typeface="+mn-lt"/>
            </a:endParaRPr>
          </a:p>
        </p:txBody>
      </p:sp>
      <p:sp>
        <p:nvSpPr>
          <p:cNvPr id="1048594" name="Content Placeholder 2"/>
          <p:cNvSpPr>
            <a:spLocks noGrp="1"/>
          </p:cNvSpPr>
          <p:nvPr>
            <p:ph idx="1"/>
          </p:nvPr>
        </p:nvSpPr>
        <p:spPr>
          <a:xfrm>
            <a:off x="85886" y="496454"/>
            <a:ext cx="8972228" cy="6188364"/>
          </a:xfrm>
        </p:spPr>
        <p:txBody>
          <a:bodyPr>
            <a:noAutofit/>
          </a:bodyPr>
          <a:p>
            <a:pPr algn="l" rtl="0">
              <a:buFont typeface="Wingdings" pitchFamily="2" charset="2"/>
              <a:buChar char="Ø"/>
            </a:pPr>
            <a:r>
              <a:rPr b="1" dirty="0" sz="2000" lang="en-US">
                <a:cs typeface="Arial" panose="020B0604020202020204" pitchFamily="34" charset="0"/>
              </a:rPr>
              <a:t>Primary  </a:t>
            </a:r>
            <a:r>
              <a:rPr b="1" dirty="0" sz="2000" lang="en-US" err="1">
                <a:cs typeface="Arial" panose="020B0604020202020204" pitchFamily="34" charset="0"/>
              </a:rPr>
              <a:t>Intradural</a:t>
            </a:r>
            <a:r>
              <a:rPr b="1" dirty="0" sz="2000" lang="en-US">
                <a:cs typeface="Arial" panose="020B0604020202020204" pitchFamily="34" charset="0"/>
              </a:rPr>
              <a:t>  </a:t>
            </a:r>
            <a:r>
              <a:rPr b="1" dirty="0" sz="2000" lang="en-US" err="1">
                <a:cs typeface="Arial" panose="020B0604020202020204" pitchFamily="34" charset="0"/>
              </a:rPr>
              <a:t>Intramedullary</a:t>
            </a:r>
            <a:r>
              <a:rPr b="1" dirty="0" sz="2000" lang="en-US">
                <a:cs typeface="Arial" panose="020B0604020202020204" pitchFamily="34" charset="0"/>
              </a:rPr>
              <a:t>  tumors</a:t>
            </a:r>
            <a:r>
              <a:rPr dirty="0" sz="2000" lang="en-US">
                <a:cs typeface="Arial" panose="020B0604020202020204" pitchFamily="34" charset="0"/>
              </a:rPr>
              <a:t>  account  for  5% to  10%  of  spinal  tumors  in  adults  and  about  35%  in  children.</a:t>
            </a:r>
          </a:p>
          <a:p>
            <a:pPr algn="l" rtl="0">
              <a:buFont typeface="Wingdings" pitchFamily="2" charset="2"/>
              <a:buChar char="Ø"/>
            </a:pPr>
            <a:r>
              <a:rPr b="1" dirty="0" sz="2000" lang="en-US">
                <a:solidFill>
                  <a:srgbClr val="0070C0"/>
                </a:solidFill>
                <a:cs typeface="Arial" panose="020B0604020202020204" pitchFamily="34" charset="0"/>
              </a:rPr>
              <a:t>Primary  glial  tumors</a:t>
            </a:r>
            <a:r>
              <a:rPr dirty="0" sz="2000" lang="en-US">
                <a:cs typeface="Arial" panose="020B0604020202020204" pitchFamily="34" charset="0"/>
              </a:rPr>
              <a:t>  account  for  at  least  80%  of  intramedullary  tumors  and  include  </a:t>
            </a:r>
            <a:r>
              <a:rPr b="1" dirty="0" sz="2000" lang="en-US">
                <a:solidFill>
                  <a:srgbClr val="7030A0"/>
                </a:solidFill>
                <a:cs typeface="Arial" panose="020B0604020202020204" pitchFamily="34" charset="0"/>
              </a:rPr>
              <a:t>astrocytomas</a:t>
            </a:r>
            <a:r>
              <a:rPr dirty="0" sz="2000" lang="en-US">
                <a:cs typeface="Arial" panose="020B0604020202020204" pitchFamily="34" charset="0"/>
              </a:rPr>
              <a:t>,  </a:t>
            </a:r>
            <a:r>
              <a:rPr b="1" dirty="0" sz="2000" lang="en-US" err="1">
                <a:solidFill>
                  <a:srgbClr val="7030A0"/>
                </a:solidFill>
                <a:cs typeface="Arial" panose="020B0604020202020204" pitchFamily="34" charset="0"/>
              </a:rPr>
              <a:t>ependymomas</a:t>
            </a:r>
            <a:r>
              <a:rPr dirty="0" sz="2000" lang="en-US">
                <a:cs typeface="Arial" panose="020B0604020202020204" pitchFamily="34" charset="0"/>
              </a:rPr>
              <a:t>,  and  less common   neoplasms  such  as  gangliogliomas,  </a:t>
            </a:r>
            <a:r>
              <a:rPr dirty="0" sz="2000" lang="en-US" err="1">
                <a:cs typeface="Arial" panose="020B0604020202020204" pitchFamily="34" charset="0"/>
              </a:rPr>
              <a:t>oligodendrogliomas</a:t>
            </a:r>
            <a:r>
              <a:rPr dirty="0" sz="2000" lang="en-US">
                <a:cs typeface="Arial" panose="020B0604020202020204" pitchFamily="34" charset="0"/>
              </a:rPr>
              <a:t>,  and  </a:t>
            </a:r>
            <a:r>
              <a:rPr dirty="0" sz="2000" lang="en-US" err="1">
                <a:cs typeface="Arial" panose="020B0604020202020204" pitchFamily="34" charset="0"/>
              </a:rPr>
              <a:t>subependymomas</a:t>
            </a:r>
            <a:r>
              <a:rPr dirty="0" sz="2000" lang="en-US">
                <a:cs typeface="Arial" panose="020B0604020202020204" pitchFamily="34" charset="0"/>
              </a:rPr>
              <a:t>.</a:t>
            </a:r>
          </a:p>
          <a:p>
            <a:pPr algn="l" rtl="0">
              <a:buFont typeface="Wingdings" pitchFamily="2" charset="2"/>
              <a:buChar char="Ø"/>
            </a:pPr>
            <a:endParaRPr dirty="0" sz="2000" lang="en-US">
              <a:cs typeface="Arial" panose="020B0604020202020204" pitchFamily="34" charset="0"/>
            </a:endParaRPr>
          </a:p>
          <a:p>
            <a:pPr algn="l" rtl="0">
              <a:buFont typeface="Wingdings" pitchFamily="2" charset="2"/>
              <a:buChar char="ü"/>
            </a:pPr>
            <a:r>
              <a:rPr b="1" dirty="0" sz="2000" lang="en-US" u="sng">
                <a:cs typeface="Arial" panose="020B0604020202020204" pitchFamily="34" charset="0"/>
              </a:rPr>
              <a:t>In  adults</a:t>
            </a:r>
            <a:r>
              <a:rPr dirty="0" sz="2000" lang="en-US">
                <a:cs typeface="Arial" panose="020B0604020202020204" pitchFamily="34" charset="0"/>
              </a:rPr>
              <a:t>,  </a:t>
            </a:r>
            <a:r>
              <a:rPr dirty="0" sz="2000" lang="en-US" err="1">
                <a:cs typeface="Arial" panose="020B0604020202020204" pitchFamily="34" charset="0"/>
              </a:rPr>
              <a:t>ependymomas</a:t>
            </a:r>
            <a:r>
              <a:rPr dirty="0" sz="2000" lang="en-US">
                <a:cs typeface="Arial" panose="020B0604020202020204" pitchFamily="34" charset="0"/>
              </a:rPr>
              <a:t>  are  the most  common  glial  neoplasm  of  the  spinal  cord,  followed  by </a:t>
            </a:r>
            <a:r>
              <a:rPr dirty="0" sz="2000" lang="en-US" err="1">
                <a:cs typeface="Arial" panose="020B0604020202020204" pitchFamily="34" charset="0"/>
              </a:rPr>
              <a:t>astrocytomas</a:t>
            </a:r>
            <a:r>
              <a:rPr dirty="0" sz="2000" lang="en-US">
                <a:cs typeface="Arial" panose="020B0604020202020204" pitchFamily="34" charset="0"/>
              </a:rPr>
              <a:t>.  </a:t>
            </a:r>
          </a:p>
          <a:p>
            <a:pPr algn="l" rtl="0">
              <a:buFont typeface="Wingdings" pitchFamily="2" charset="2"/>
              <a:buChar char="ü"/>
            </a:pPr>
            <a:r>
              <a:rPr b="1" dirty="0" sz="2000" lang="en-US" u="sng">
                <a:cs typeface="Arial" panose="020B0604020202020204" pitchFamily="34" charset="0"/>
              </a:rPr>
              <a:t>In  children</a:t>
            </a:r>
            <a:r>
              <a:rPr dirty="0" sz="2000" lang="en-US">
                <a:cs typeface="Arial" panose="020B0604020202020204" pitchFamily="34" charset="0"/>
              </a:rPr>
              <a:t>,  </a:t>
            </a:r>
            <a:r>
              <a:rPr dirty="0" sz="2000" lang="en-US" err="1">
                <a:cs typeface="Arial" panose="020B0604020202020204" pitchFamily="34" charset="0"/>
              </a:rPr>
              <a:t>astrocytomas</a:t>
            </a:r>
            <a:r>
              <a:rPr dirty="0" sz="2000" lang="en-US">
                <a:cs typeface="Arial" panose="020B0604020202020204" pitchFamily="34" charset="0"/>
              </a:rPr>
              <a:t>  occur  more frequently.</a:t>
            </a:r>
          </a:p>
          <a:p>
            <a:pPr algn="l" rtl="0">
              <a:buFont typeface="Wingdings" pitchFamily="2" charset="2"/>
              <a:buChar char="Ø"/>
            </a:pPr>
            <a:endParaRPr dirty="0" sz="2000" lang="en-US">
              <a:cs typeface="Arial" panose="020B0604020202020204" pitchFamily="34" charset="0"/>
            </a:endParaRPr>
          </a:p>
          <a:p>
            <a:pPr algn="l" rtl="0">
              <a:buFont typeface="Wingdings" pitchFamily="2" charset="2"/>
              <a:buChar char="Ø"/>
            </a:pPr>
            <a:r>
              <a:rPr dirty="0" sz="2000" lang="en-US">
                <a:cs typeface="Arial" panose="020B0604020202020204" pitchFamily="34" charset="0"/>
              </a:rPr>
              <a:t>Other </a:t>
            </a:r>
            <a:r>
              <a:rPr dirty="0" sz="2000" lang="en-US" err="1">
                <a:cs typeface="Arial" panose="020B0604020202020204" pitchFamily="34" charset="0"/>
              </a:rPr>
              <a:t>intradural</a:t>
            </a:r>
            <a:r>
              <a:rPr dirty="0" sz="2000" lang="en-US">
                <a:cs typeface="Arial" panose="020B0604020202020204" pitchFamily="34" charset="0"/>
              </a:rPr>
              <a:t> intramedullary  tumors  include  </a:t>
            </a:r>
            <a:r>
              <a:rPr dirty="0" sz="2000" lang="en-US" err="1">
                <a:cs typeface="Arial" panose="020B0604020202020204" pitchFamily="34" charset="0"/>
              </a:rPr>
              <a:t>hemangioblastomas</a:t>
            </a:r>
            <a:r>
              <a:rPr dirty="0" sz="2000" lang="en-US">
                <a:cs typeface="Arial" panose="020B0604020202020204" pitchFamily="34" charset="0"/>
              </a:rPr>
              <a:t>,  which  are histologically  benign  and  account  for  3%  to  8%  of  all  intramedullary  spinal  cord  tumors.</a:t>
            </a:r>
          </a:p>
          <a:p>
            <a:pPr algn="l" rtl="0">
              <a:buFont typeface="Wingdings" pitchFamily="2" charset="2"/>
              <a:buChar char="Ø"/>
            </a:pPr>
            <a:r>
              <a:rPr dirty="0" sz="2000" lang="en-US">
                <a:cs typeface="Arial" panose="020B0604020202020204" pitchFamily="34" charset="0"/>
              </a:rPr>
              <a:t>Spinal  cord  lymphomas, are  extremely  rare.</a:t>
            </a:r>
            <a:br>
              <a:rPr dirty="0" sz="2000" lang="en-US">
                <a:cs typeface="Arial" panose="020B0604020202020204" pitchFamily="34" charset="0"/>
              </a:rPr>
            </a:br>
            <a:endParaRPr dirty="0" sz="2000" lang="en-US">
              <a:cs typeface="Arial" panose="020B0604020202020204" pitchFamily="34" charset="0"/>
            </a:endParaRPr>
          </a:p>
          <a:p>
            <a:pPr algn="l" rtl="0">
              <a:buFont typeface="Wingdings" pitchFamily="2" charset="2"/>
              <a:buChar char="Ø"/>
            </a:pPr>
            <a:r>
              <a:rPr dirty="0" sz="2000" lang="en-US">
                <a:cs typeface="Arial" panose="020B0604020202020204" pitchFamily="34" charset="0"/>
              </a:rPr>
              <a:t>90% of spinal cord gliomas are benign (WHO grade I or ll),</a:t>
            </a:r>
            <a:r>
              <a:rPr dirty="0" sz="2000" lang="ar-SA">
                <a:cs typeface="Arial" panose="020B0604020202020204" pitchFamily="34" charset="0"/>
              </a:rPr>
              <a:t> </a:t>
            </a:r>
            <a:r>
              <a:rPr dirty="0" sz="2000" lang="en-US">
                <a:cs typeface="Arial" panose="020B0604020202020204" pitchFamily="34" charset="0"/>
              </a:rPr>
              <a:t>10% are  malignant (WHO grade III or IV).</a:t>
            </a:r>
            <a:br>
              <a:rPr dirty="0" sz="2000" lang="en-US">
                <a:cs typeface="Arial" panose="020B0604020202020204" pitchFamily="34" charset="0"/>
              </a:rPr>
            </a:br>
            <a:endParaRPr dirty="0" sz="2000" lang="ar-IQ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3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ar-IQ"/>
          </a:p>
        </p:txBody>
      </p:sp>
      <p:pic>
        <p:nvPicPr>
          <p:cNvPr id="2097159" name="Content Placeholder 3" descr="602-4148-1-PB.jpg"/>
          <p:cNvPicPr>
            <a:picLocks noChangeAspect="1" noGrp="1"/>
          </p:cNvPicPr>
          <p:nvPr>
            <p:ph idx="1"/>
          </p:nvPr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6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4" name="Content Placeholder 2"/>
          <p:cNvSpPr>
            <a:spLocks noGrp="1"/>
          </p:cNvSpPr>
          <p:nvPr>
            <p:ph idx="1"/>
          </p:nvPr>
        </p:nvSpPr>
        <p:spPr>
          <a:xfrm>
            <a:off x="80817" y="85504"/>
            <a:ext cx="8959273" cy="6657041"/>
          </a:xfrm>
        </p:spPr>
        <p:txBody>
          <a:bodyPr>
            <a:normAutofit/>
          </a:bodyPr>
          <a:p>
            <a:pPr algn="l" rtl="0">
              <a:buFont typeface="Wingdings" pitchFamily="2" charset="2"/>
              <a:buChar char="v"/>
            </a:pPr>
            <a:r>
              <a:rPr b="1" dirty="0" sz="2000" lang="en-US" u="sng">
                <a:solidFill>
                  <a:srgbClr val="0070C0"/>
                </a:solidFill>
              </a:rPr>
              <a:t>Treatment</a:t>
            </a:r>
            <a:r>
              <a:rPr dirty="0" sz="2000" lang="en-US"/>
              <a:t> </a:t>
            </a:r>
          </a:p>
          <a:p>
            <a:pPr algn="l" rtl="0">
              <a:buFont typeface="Wingdings" pitchFamily="2" charset="2"/>
              <a:buChar char="Ø"/>
            </a:pPr>
            <a:r>
              <a:rPr b="1" dirty="0" sz="2000" lang="en-US" u="sng"/>
              <a:t>Surgical  Resection :</a:t>
            </a:r>
          </a:p>
          <a:p>
            <a:pPr algn="l" lvl="1" rtl="0"/>
            <a:r>
              <a:rPr dirty="0" sz="2000" lang="en-US"/>
              <a:t>Intramedullary  </a:t>
            </a:r>
            <a:r>
              <a:rPr dirty="0" sz="2000" lang="en-US" err="1"/>
              <a:t>ependymomas</a:t>
            </a:r>
            <a:r>
              <a:rPr dirty="0" sz="2000" lang="en-US"/>
              <a:t>,  including  anaplastic variants,  are  treated  by gross total  resection  without  major  morbidity  in the  majority  of  cases. </a:t>
            </a:r>
          </a:p>
          <a:p>
            <a:pPr algn="l" rtl="0">
              <a:buFont typeface="Wingdings" pitchFamily="2" charset="2"/>
              <a:buChar char="Ø"/>
            </a:pPr>
            <a:r>
              <a:rPr b="1" dirty="0" sz="2000" lang="en-US" u="sng"/>
              <a:t>Postoperative  radiation  therapy :</a:t>
            </a:r>
          </a:p>
          <a:p>
            <a:pPr algn="l" lvl="1" rtl="0"/>
            <a:r>
              <a:rPr dirty="0" sz="2000" lang="en-US"/>
              <a:t>is  recommended  for  patients including  children with  anaplastic </a:t>
            </a:r>
            <a:r>
              <a:rPr dirty="0" sz="2000" lang="en-US" err="1"/>
              <a:t>ependymoma</a:t>
            </a:r>
            <a:r>
              <a:rPr dirty="0" sz="2000" lang="en-US"/>
              <a:t>,  regardless  of  whether  gross  total  resection  is achieved.</a:t>
            </a:r>
          </a:p>
          <a:p>
            <a:pPr algn="l" rtl="0">
              <a:buFont typeface="Wingdings" pitchFamily="2" charset="2"/>
              <a:buChar char="Ø"/>
            </a:pPr>
            <a:r>
              <a:rPr b="1" dirty="0" sz="2000" lang="en-US" u="sng"/>
              <a:t>Chemotherapy  is  not  routinely  used.</a:t>
            </a:r>
          </a:p>
          <a:p>
            <a:pPr algn="l" rtl="0"/>
            <a:endParaRPr dirty="0" sz="2000" lang="en-US"/>
          </a:p>
          <a:p>
            <a:pPr algn="l" rtl="0"/>
            <a:endParaRPr dirty="0" sz="2000" lang="en-US"/>
          </a:p>
          <a:p>
            <a:pPr algn="l" rtl="0"/>
            <a:r>
              <a:rPr dirty="0" sz="2000" lang="en-US"/>
              <a:t>For  benign  lesions,  the recurrence  rate  after  gross  total  resection  is  less  than  10%.  </a:t>
            </a:r>
          </a:p>
          <a:p>
            <a:pPr algn="l" rtl="0"/>
            <a:r>
              <a:rPr dirty="0" sz="2000" lang="en-US"/>
              <a:t>Anaplastic  </a:t>
            </a:r>
            <a:r>
              <a:rPr dirty="0" sz="2000" lang="en-US" err="1"/>
              <a:t>ependymomas</a:t>
            </a:r>
            <a:r>
              <a:rPr dirty="0" sz="2000" lang="en-US"/>
              <a:t>,  in  contrast,  often  require  additional  treatment  and  are  more  likely  to  recur.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6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5" name="Title 1"/>
          <p:cNvSpPr>
            <a:spLocks noGrp="1"/>
          </p:cNvSpPr>
          <p:nvPr>
            <p:ph type="title"/>
          </p:nvPr>
        </p:nvSpPr>
        <p:spPr>
          <a:xfrm>
            <a:off x="83397" y="1"/>
            <a:ext cx="7886701" cy="473364"/>
          </a:xfrm>
        </p:spPr>
        <p:txBody>
          <a:bodyPr>
            <a:normAutofit/>
          </a:bodyPr>
          <a:p>
            <a:pPr algn="l" indent="-342900" marL="342900">
              <a:buFont typeface="Wingdings" pitchFamily="2" charset="2"/>
              <a:buChar char="q"/>
            </a:pPr>
            <a:r>
              <a:rPr b="1" dirty="0" sz="2400" lang="en-US" u="sng">
                <a:solidFill>
                  <a:srgbClr val="C00000"/>
                </a:solidFill>
                <a:latin typeface="+mn-lt"/>
                <a:cs typeface="Aparajita" panose="02020603050405020304" pitchFamily="18" charset="0"/>
              </a:rPr>
              <a:t>Rare intramedullary tumors</a:t>
            </a:r>
            <a:endParaRPr dirty="0" sz="2400" lang="en-US" u="sng">
              <a:solidFill>
                <a:srgbClr val="C00000"/>
              </a:solidFill>
              <a:latin typeface="+mn-lt"/>
            </a:endParaRPr>
          </a:p>
        </p:txBody>
      </p:sp>
      <p:sp>
        <p:nvSpPr>
          <p:cNvPr id="1048616" name="Content Placeholder 2"/>
          <p:cNvSpPr>
            <a:spLocks noGrp="1"/>
          </p:cNvSpPr>
          <p:nvPr>
            <p:ph idx="1"/>
          </p:nvPr>
        </p:nvSpPr>
        <p:spPr>
          <a:xfrm>
            <a:off x="83397" y="473365"/>
            <a:ext cx="8977206" cy="6292271"/>
          </a:xfrm>
        </p:spPr>
        <p:txBody>
          <a:bodyPr>
            <a:noAutofit/>
          </a:bodyPr>
          <a:p>
            <a:pPr algn="l" rtl="0"/>
            <a:r>
              <a:rPr b="1" dirty="0" sz="2000" lang="en-US"/>
              <a:t>A: Gangliogliomas :</a:t>
            </a:r>
          </a:p>
          <a:p>
            <a:pPr algn="l" lvl="1" rtl="0"/>
            <a:r>
              <a:rPr dirty="0" sz="2000" lang="en-US"/>
              <a:t>Make  up  approximately  1%  of  intramedullary  spinal  cord  tumors.</a:t>
            </a:r>
          </a:p>
          <a:p>
            <a:pPr algn="l" lvl="1" rtl="0"/>
            <a:r>
              <a:rPr dirty="0" sz="2000" lang="en-US"/>
              <a:t>They  are  predominantly  benign,  indolent  tumors  but  in  rare  cases  transform  to  anaplastic  ganglioglioma (WHO  grade  III).</a:t>
            </a:r>
          </a:p>
          <a:p>
            <a:pPr algn="l" lvl="1" rtl="0"/>
            <a:r>
              <a:rPr dirty="0" sz="2000" lang="en-US"/>
              <a:t>They  tend  to  occur  in  children.</a:t>
            </a:r>
          </a:p>
          <a:p>
            <a:pPr algn="l" lvl="1" rtl="0"/>
            <a:r>
              <a:rPr dirty="0" sz="2000" lang="en-US"/>
              <a:t>In adults  most  cases  of  </a:t>
            </a:r>
            <a:r>
              <a:rPr dirty="0" sz="2000" lang="en-US" err="1"/>
              <a:t>ganglioglioma</a:t>
            </a:r>
            <a:r>
              <a:rPr dirty="0" sz="2000" lang="en-US"/>
              <a:t>  present  with  </a:t>
            </a:r>
          </a:p>
          <a:p>
            <a:pPr lvl="2">
              <a:buFont typeface="Wingdings" pitchFamily="2" charset="2"/>
              <a:buChar char="ü"/>
            </a:pPr>
            <a:r>
              <a:rPr dirty="0" lang="en-US"/>
              <a:t>Paraparesis (50%) </a:t>
            </a:r>
          </a:p>
          <a:p>
            <a:pPr lvl="2">
              <a:buFont typeface="Wingdings" pitchFamily="2" charset="2"/>
              <a:buChar char="ü"/>
            </a:pPr>
            <a:r>
              <a:rPr dirty="0" lang="en-US"/>
              <a:t>Radicular  pain  (46%).</a:t>
            </a:r>
          </a:p>
          <a:p>
            <a:pPr algn="l" rtl="0"/>
            <a:endParaRPr dirty="0" sz="2000" lang="en-US"/>
          </a:p>
          <a:p>
            <a:pPr algn="l" rtl="0">
              <a:buFont typeface="Wingdings" pitchFamily="2" charset="2"/>
              <a:buChar char="v"/>
            </a:pPr>
            <a:r>
              <a:rPr b="1" dirty="0" sz="2000" lang="en-US"/>
              <a:t>MRI signals</a:t>
            </a:r>
          </a:p>
          <a:p>
            <a:pPr algn="l" lvl="1" rtl="0"/>
            <a:r>
              <a:rPr dirty="0" sz="2000" lang="en-US"/>
              <a:t>Mixed  signal  characteristics on T1 .</a:t>
            </a:r>
          </a:p>
          <a:p>
            <a:pPr algn="l" lvl="1" rtl="0"/>
            <a:r>
              <a:rPr dirty="0" sz="2000" lang="en-US" err="1"/>
              <a:t>Hyperintense</a:t>
            </a:r>
            <a:r>
              <a:rPr dirty="0" sz="2000" lang="en-US"/>
              <a:t>  on  T2  and  FLAIR  images.</a:t>
            </a:r>
          </a:p>
          <a:p>
            <a:pPr algn="l" lvl="1" rtl="0"/>
            <a:r>
              <a:rPr dirty="0" sz="2000" lang="en-US"/>
              <a:t>with  patchy contrast  enhancement  that  often  reaches  the  surface  of  the  spinal cord.</a:t>
            </a:r>
          </a:p>
          <a:p>
            <a:pPr algn="l" rtl="0"/>
            <a:r>
              <a:rPr dirty="0" sz="2000" lang="en-US" err="1"/>
              <a:t>Tumoral</a:t>
            </a:r>
            <a:r>
              <a:rPr dirty="0" sz="2000" lang="en-US"/>
              <a:t>  cysts  seen  with  greater  frequency,  in  up  to  46%  of  cases.</a:t>
            </a:r>
          </a:p>
          <a:p>
            <a:r>
              <a:rPr dirty="0" sz="2000" lang="en-US"/>
              <a:t>Like  </a:t>
            </a:r>
            <a:r>
              <a:rPr dirty="0" sz="2000" lang="en-US" err="1"/>
              <a:t>astrocytomas</a:t>
            </a:r>
            <a:r>
              <a:rPr dirty="0" sz="2000" lang="en-US"/>
              <a:t>,  these  tumors  asymmetrically  involve  the spinal  cord  parenchyma  </a:t>
            </a:r>
            <a:r>
              <a:rPr b="1" dirty="0" sz="2000" lang="en-US"/>
              <a:t>but</a:t>
            </a:r>
            <a:r>
              <a:rPr dirty="0" sz="2000" lang="en-US"/>
              <a:t>  </a:t>
            </a:r>
            <a:r>
              <a:rPr b="1" dirty="0" sz="2000" lang="en-US">
                <a:solidFill>
                  <a:srgbClr val="0070C0"/>
                </a:solidFill>
              </a:rPr>
              <a:t>are  larger;  on  average,  spanning  eight vertebral  segments.</a:t>
            </a:r>
          </a:p>
          <a:p>
            <a:pPr algn="l" rtl="0"/>
            <a:endParaRPr dirty="0" sz="2000" lang="en-US"/>
          </a:p>
          <a:p>
            <a:pPr algn="l" rtl="0"/>
            <a:endParaRPr dirty="0" sz="2000" lang="en-US"/>
          </a:p>
          <a:p>
            <a:pPr algn="l" rtl="0"/>
            <a:endParaRPr dirty="0" sz="2000" 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7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2097160" name="Picture 4"/>
          <p:cNvPicPr>
            <a:picLocks noChangeAspect="1" noGrp="1"/>
          </p:cNvPicPr>
          <p:nvPr>
            <p:ph idx="1"/>
          </p:nvPr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1" name="Content Placeholder 3" descr="5537c62ce62bad9deaad9a9e8bcfdd_big_gallery.jpg"/>
          <p:cNvPicPr>
            <a:picLocks noChangeAspect="1" noGrp="1"/>
          </p:cNvPicPr>
          <p:nvPr>
            <p:ph idx="1"/>
          </p:nvPr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143613" y="321998"/>
            <a:ext cx="4642663" cy="6214003"/>
          </a:xfrm>
          <a:prstGeom prst="rect"/>
          <a:ln>
            <a:noFill/>
          </a:ln>
          <a:effectLst>
            <a:outerShdw algn="tl" blurRad="190500" rotWithShape="0">
              <a:srgbClr val="000000">
                <a:alpha val="70000"/>
              </a:srgbClr>
            </a:outerShdw>
          </a:effectLst>
        </p:spPr>
      </p:pic>
      <p:pic>
        <p:nvPicPr>
          <p:cNvPr id="2097162" name="Picture 4" descr="ba8f0f87eccec29f1345d40c369946_big_gallery.jpg"/>
          <p:cNvPicPr>
            <a:picLocks noChangeAspect="1"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4786277" y="321997"/>
            <a:ext cx="4214110" cy="6214003"/>
          </a:xfrm>
          <a:prstGeom prst="rect"/>
          <a:ln>
            <a:noFill/>
          </a:ln>
          <a:effectLst>
            <a:outerShdw algn="tl" blurRad="190500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7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8" name="Content Placeholder 2"/>
          <p:cNvSpPr>
            <a:spLocks noGrp="1"/>
          </p:cNvSpPr>
          <p:nvPr>
            <p:ph idx="1"/>
          </p:nvPr>
        </p:nvSpPr>
        <p:spPr>
          <a:xfrm>
            <a:off x="79375" y="91964"/>
            <a:ext cx="8972261" cy="6673672"/>
          </a:xfrm>
        </p:spPr>
        <p:txBody>
          <a:bodyPr>
            <a:normAutofit/>
          </a:bodyPr>
          <a:p>
            <a:pPr>
              <a:buFont typeface="Wingdings" pitchFamily="2" charset="2"/>
              <a:buChar char="v"/>
            </a:pPr>
            <a:r>
              <a:rPr b="1" dirty="0" lang="en-US" u="sng">
                <a:solidFill>
                  <a:schemeClr val="accent1">
                    <a:lumMod val="75000"/>
                  </a:schemeClr>
                </a:solidFill>
                <a:latin typeface="Footlight MT Light" pitchFamily="18" charset="0"/>
                <a:cs typeface="BatangChe" panose="020B0604020202020204" pitchFamily="34" charset="0"/>
              </a:rPr>
              <a:t>Treatment</a:t>
            </a:r>
          </a:p>
          <a:p>
            <a:pPr algn="l" rtl="0"/>
            <a:r>
              <a:rPr b="1" dirty="0" sz="2000" lang="en-US">
                <a:solidFill>
                  <a:srgbClr val="7030A0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</a:rPr>
              <a:t>Maximal  surgical  resection </a:t>
            </a:r>
          </a:p>
          <a:p>
            <a:pPr algn="l" lvl="1" rtl="0"/>
            <a:r>
              <a:rPr dirty="0" sz="2000" lang="en-US">
                <a:solidFill>
                  <a:schemeClr val="tx2">
                    <a:lumMod val="75000"/>
                  </a:schemeClr>
                </a:solidFill>
              </a:rPr>
              <a:t>which  is  associated  with  good  survival  rates  (5-year  survival  rate,  88%-89%) and  low  rates  of morbidity  and  mortality. </a:t>
            </a:r>
          </a:p>
          <a:p>
            <a:pPr algn="l" rtl="0"/>
            <a:r>
              <a:rPr b="1" dirty="0" sz="2000" lang="en-US">
                <a:solidFill>
                  <a:srgbClr val="7030A0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</a:rPr>
              <a:t>Recurrence</a:t>
            </a:r>
            <a:r>
              <a:rPr dirty="0" sz="2000" lang="en-US"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l" lvl="1" rtl="0"/>
            <a:r>
              <a:rPr dirty="0" sz="2000" lang="en-US">
                <a:solidFill>
                  <a:schemeClr val="tx2">
                    <a:lumMod val="75000"/>
                  </a:schemeClr>
                </a:solidFill>
              </a:rPr>
              <a:t>Intramedullary  gangliogliomas  have  an increased  tendency  for  recurrence  in  comparison  with  their supratentorial  counterparts;  </a:t>
            </a:r>
          </a:p>
          <a:p>
            <a:pPr algn="l" lvl="1" rtl="0"/>
            <a:r>
              <a:rPr b="1" dirty="0" sz="2000" lang="en-US">
                <a:solidFill>
                  <a:srgbClr val="002060"/>
                </a:solidFill>
              </a:rPr>
              <a:t>recurrence  is  documented  in  30%  to 47% of  these  patients</a:t>
            </a:r>
            <a:r>
              <a:rPr dirty="0" sz="2000" lang="en-US">
                <a:solidFill>
                  <a:schemeClr val="tx2">
                    <a:lumMod val="75000"/>
                  </a:schemeClr>
                </a:solidFill>
              </a:rPr>
              <a:t>.</a:t>
            </a:r>
          </a:p>
          <a:p>
            <a:pPr algn="l" rtl="0"/>
            <a:r>
              <a:rPr b="1" dirty="0" sz="2000" lang="en-US">
                <a:solidFill>
                  <a:srgbClr val="7030A0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</a:rPr>
              <a:t>Routine  postoperative  radiation  therapy </a:t>
            </a:r>
          </a:p>
          <a:p>
            <a:pPr algn="l" lvl="1" rtl="0"/>
            <a:r>
              <a:rPr dirty="0" sz="2000" lang="en-US"/>
              <a:t>is  not  recommended,  and  it  has  been  suggested  that  radiation therapy  may  increase  the  risk  of  malignant  transformation  in supratentorial  </a:t>
            </a:r>
            <a:r>
              <a:rPr dirty="0" sz="2000" lang="en-US" err="1"/>
              <a:t>gangliogiomas</a:t>
            </a:r>
            <a:r>
              <a:rPr dirty="0" sz="2000" lang="en-US"/>
              <a:t>.</a:t>
            </a:r>
          </a:p>
          <a:p>
            <a:pPr algn="l" lvl="1" rtl="0"/>
            <a:endParaRPr dirty="0" sz="2000" lang="en-US"/>
          </a:p>
          <a:p>
            <a:pPr algn="l" rtl="0"/>
            <a:r>
              <a:rPr b="1" dirty="0" sz="2000" lang="en-US">
                <a:solidFill>
                  <a:srgbClr val="7030A0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</a:rPr>
              <a:t>Adjuvant  radiation </a:t>
            </a:r>
          </a:p>
          <a:p>
            <a:pPr algn="l" lvl="1" rtl="0"/>
            <a:r>
              <a:rPr dirty="0" sz="2000" lang="en-US"/>
              <a:t>may  be  considered,  however,  if  the  tumor  recurs  after  radical  resection  or transforms  to  a  higher  grade  lesion.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7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9" name="Content Placeholder 2"/>
          <p:cNvSpPr>
            <a:spLocks noGrp="1"/>
          </p:cNvSpPr>
          <p:nvPr>
            <p:ph idx="1"/>
          </p:nvPr>
        </p:nvSpPr>
        <p:spPr>
          <a:xfrm>
            <a:off x="84364" y="80818"/>
            <a:ext cx="8955728" cy="6661727"/>
          </a:xfrm>
        </p:spPr>
        <p:txBody>
          <a:bodyPr>
            <a:normAutofit/>
          </a:bodyPr>
          <a:p>
            <a:r>
              <a:rPr b="1" dirty="0" sz="2400" lang="en-US" u="sng">
                <a:solidFill>
                  <a:schemeClr val="tx1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</a:rPr>
              <a:t>B: </a:t>
            </a:r>
            <a:r>
              <a:rPr b="1" dirty="0" sz="2400" lang="en-US" err="1" u="sng">
                <a:solidFill>
                  <a:schemeClr val="tx1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</a:rPr>
              <a:t>oligodendroglioma</a:t>
            </a:r>
            <a:r>
              <a:rPr b="1" dirty="0" sz="2400" lang="en-US" u="sng">
                <a:solidFill>
                  <a:schemeClr val="tx1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r>
              <a:rPr dirty="0" sz="2000" lang="en-US">
                <a:solidFill>
                  <a:schemeClr val="tx1"/>
                </a:solidFill>
              </a:rPr>
              <a:t>Have  a  tendency  for  </a:t>
            </a:r>
            <a:r>
              <a:rPr b="1" dirty="0" sz="2000" lang="en-US">
                <a:solidFill>
                  <a:srgbClr val="0070C0"/>
                </a:solidFill>
              </a:rPr>
              <a:t>leptomeningeal spread </a:t>
            </a:r>
            <a:r>
              <a:rPr dirty="0" sz="2000" lang="en-US">
                <a:solidFill>
                  <a:schemeClr val="tx1"/>
                </a:solidFill>
              </a:rPr>
              <a:t> with  elevated  intracranial  pressure.</a:t>
            </a:r>
          </a:p>
          <a:p>
            <a:r>
              <a:rPr dirty="0" sz="2000" lang="en-US">
                <a:solidFill>
                  <a:schemeClr val="tx1"/>
                </a:solidFill>
              </a:rPr>
              <a:t>Patients  may  experience  fluctuating  symptoms  as  a  result  of  spontaneous  </a:t>
            </a:r>
            <a:r>
              <a:rPr dirty="0" sz="2000" lang="en-US" err="1">
                <a:solidFill>
                  <a:schemeClr val="tx1"/>
                </a:solidFill>
              </a:rPr>
              <a:t>intratumoral</a:t>
            </a:r>
            <a:r>
              <a:rPr dirty="0" sz="2000" lang="en-US">
                <a:solidFill>
                  <a:schemeClr val="tx1"/>
                </a:solidFill>
              </a:rPr>
              <a:t>  hemorrhage.</a:t>
            </a:r>
          </a:p>
          <a:p>
            <a:r>
              <a:rPr dirty="0" sz="2000" lang="en-US" u="sng">
                <a:solidFill>
                  <a:schemeClr val="tx1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</a:rPr>
              <a:t>MRI signals</a:t>
            </a:r>
          </a:p>
          <a:p>
            <a:pPr lvl="1"/>
            <a:r>
              <a:rPr dirty="0" sz="2000" lang="en-US">
                <a:solidFill>
                  <a:schemeClr val="tx1"/>
                </a:solidFill>
              </a:rPr>
              <a:t>isointense on T1</a:t>
            </a:r>
          </a:p>
          <a:p>
            <a:pPr lvl="1"/>
            <a:r>
              <a:rPr dirty="0" sz="2000" lang="en-US" err="1">
                <a:solidFill>
                  <a:schemeClr val="tx1"/>
                </a:solidFill>
              </a:rPr>
              <a:t>hyperintense</a:t>
            </a:r>
            <a:r>
              <a:rPr dirty="0" sz="2000" lang="en-US">
                <a:solidFill>
                  <a:schemeClr val="tx1"/>
                </a:solidFill>
              </a:rPr>
              <a:t> on T2 </a:t>
            </a:r>
          </a:p>
          <a:p>
            <a:pPr lvl="1"/>
            <a:r>
              <a:rPr dirty="0" sz="2000" lang="en-US">
                <a:solidFill>
                  <a:schemeClr val="tx1"/>
                </a:solidFill>
              </a:rPr>
              <a:t>heterogeneous  contrast  enhancement.</a:t>
            </a:r>
          </a:p>
          <a:p>
            <a:r>
              <a:rPr dirty="0" sz="2000" lang="en-US" u="sng">
                <a:solidFill>
                  <a:schemeClr val="tx1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</a:rPr>
              <a:t>Treatment</a:t>
            </a:r>
          </a:p>
          <a:p>
            <a:r>
              <a:rPr dirty="0" sz="2000" lang="en-US">
                <a:solidFill>
                  <a:schemeClr val="tx1"/>
                </a:solidFill>
              </a:rPr>
              <a:t>Complete  resection  of  these  tumors  may  be  difficult  because  of  infiltration  into  the  surrounding  spinal  cord  parenchyma</a:t>
            </a:r>
            <a:r>
              <a:rPr dirty="0" sz="2000" lang="en-US"/>
              <a:t>.</a:t>
            </a:r>
            <a:endParaRPr dirty="0" sz="2000" lang="en-US">
              <a:solidFill>
                <a:schemeClr val="tx1"/>
              </a:solidFill>
            </a:endParaRPr>
          </a:p>
          <a:p>
            <a:r>
              <a:rPr b="1" dirty="0" sz="2000" lang="en-US">
                <a:solidFill>
                  <a:srgbClr val="0070C0"/>
                </a:solidFill>
              </a:rPr>
              <a:t>Gross  total  resection  is  possible  in  only  16% </a:t>
            </a:r>
            <a:r>
              <a:rPr dirty="0" sz="2000" lang="en-US">
                <a:solidFill>
                  <a:schemeClr val="tx1"/>
                </a:solidFill>
              </a:rPr>
              <a:t> of  cases.</a:t>
            </a:r>
          </a:p>
          <a:p>
            <a:r>
              <a:rPr dirty="0" sz="2000" lang="en-US">
                <a:solidFill>
                  <a:schemeClr val="tx1"/>
                </a:solidFill>
              </a:rPr>
              <a:t>Prognosis  for  this  lesion  is  </a:t>
            </a:r>
            <a:r>
              <a:rPr b="1" dirty="0" sz="2000" lang="en-US">
                <a:solidFill>
                  <a:srgbClr val="0070C0"/>
                </a:solidFill>
              </a:rPr>
              <a:t>extremely  poor</a:t>
            </a:r>
            <a:r>
              <a:rPr dirty="0" sz="2000" lang="en-US">
                <a:solidFill>
                  <a:schemeClr val="tx1"/>
                </a:solidFill>
              </a:rPr>
              <a:t>.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7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0" name="Title 1"/>
          <p:cNvSpPr>
            <a:spLocks noGrp="1"/>
          </p:cNvSpPr>
          <p:nvPr>
            <p:ph type="title"/>
          </p:nvPr>
        </p:nvSpPr>
        <p:spPr>
          <a:xfrm>
            <a:off x="80818" y="1"/>
            <a:ext cx="7805883" cy="461818"/>
          </a:xfrm>
        </p:spPr>
        <p:txBody>
          <a:bodyPr>
            <a:normAutofit/>
          </a:bodyPr>
          <a:p>
            <a:pPr indent="-342900" marL="342900">
              <a:buFont typeface="Wingdings" pitchFamily="2" charset="2"/>
              <a:buChar char="q"/>
            </a:pPr>
            <a:r>
              <a:rPr b="1" dirty="0" sz="2400" lang="en-US" u="sng">
                <a:solidFill>
                  <a:schemeClr val="accent1">
                    <a:lumMod val="75000"/>
                  </a:schemeClr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+mn-lt"/>
              </a:rPr>
              <a:t>Primary  Spinal  Melanoma</a:t>
            </a:r>
          </a:p>
        </p:txBody>
      </p:sp>
      <p:sp>
        <p:nvSpPr>
          <p:cNvPr id="1048621" name="Content Placeholder 2"/>
          <p:cNvSpPr>
            <a:spLocks noGrp="1"/>
          </p:cNvSpPr>
          <p:nvPr>
            <p:ph idx="1"/>
          </p:nvPr>
        </p:nvSpPr>
        <p:spPr>
          <a:xfrm>
            <a:off x="80818" y="467976"/>
            <a:ext cx="8982364" cy="6297660"/>
          </a:xfrm>
        </p:spPr>
        <p:txBody>
          <a:bodyPr>
            <a:noAutofit/>
          </a:bodyPr>
          <a:p>
            <a:pPr algn="l" rtl="0"/>
            <a:r>
              <a:rPr dirty="0" sz="2000" lang="en-US"/>
              <a:t>Rare intramedullary tumor.</a:t>
            </a:r>
          </a:p>
          <a:p>
            <a:pPr algn="l" rtl="0"/>
            <a:r>
              <a:rPr dirty="0" sz="2000" lang="en-US" u="sng"/>
              <a:t>The  majority of  these  lesions  are  </a:t>
            </a:r>
            <a:r>
              <a:rPr dirty="0" sz="2000" lang="en-US" err="1" u="sng"/>
              <a:t>intramedullary</a:t>
            </a:r>
            <a:r>
              <a:rPr dirty="0" sz="2000" lang="en-US" u="sng"/>
              <a:t>,  they  have  also  been  found  to have  </a:t>
            </a:r>
            <a:r>
              <a:rPr dirty="0" sz="2000" lang="en-US" err="1" u="sng"/>
              <a:t>extramedullary</a:t>
            </a:r>
            <a:r>
              <a:rPr dirty="0" sz="2000" lang="en-US" u="sng"/>
              <a:t>  extension,  to  be  entirely  located  in  the  </a:t>
            </a:r>
            <a:r>
              <a:rPr dirty="0" sz="2000" lang="en-US" err="1" u="sng"/>
              <a:t>intradural</a:t>
            </a:r>
            <a:r>
              <a:rPr dirty="0" sz="2000" lang="en-US" u="sng"/>
              <a:t>  </a:t>
            </a:r>
            <a:r>
              <a:rPr dirty="0" sz="2000" lang="en-US" err="1" u="sng"/>
              <a:t>extramedullary</a:t>
            </a:r>
            <a:r>
              <a:rPr dirty="0" sz="2000" lang="en-US" u="sng"/>
              <a:t>  compartment,  or  even  in  some  cases  to  be extradural.</a:t>
            </a:r>
          </a:p>
          <a:p>
            <a:pPr algn="l" rtl="0"/>
            <a:endParaRPr dirty="0" sz="2000" lang="en-US"/>
          </a:p>
          <a:p>
            <a:pPr algn="l" rtl="0"/>
            <a:r>
              <a:rPr b="1" dirty="0" sz="2000" lang="en-US"/>
              <a:t>Originate</a:t>
            </a:r>
            <a:r>
              <a:rPr dirty="0" sz="2000" lang="en-US"/>
              <a:t> from  </a:t>
            </a:r>
            <a:r>
              <a:rPr b="1" dirty="0" sz="2000" lang="en-US">
                <a:solidFill>
                  <a:srgbClr val="7030A0"/>
                </a:solidFill>
              </a:rPr>
              <a:t>leptomeningeal  melanoblasts</a:t>
            </a:r>
            <a:r>
              <a:rPr dirty="0" sz="2000" lang="en-US"/>
              <a:t>  </a:t>
            </a:r>
            <a:r>
              <a:rPr b="1" dirty="0" sz="2000" lang="en-US">
                <a:solidFill>
                  <a:srgbClr val="C00000"/>
                </a:solidFill>
              </a:rPr>
              <a:t>or</a:t>
            </a:r>
            <a:r>
              <a:rPr dirty="0" sz="2000" lang="en-US"/>
              <a:t>  </a:t>
            </a:r>
            <a:r>
              <a:rPr b="1" dirty="0" sz="2000" lang="en-US">
                <a:solidFill>
                  <a:srgbClr val="7030A0"/>
                </a:solidFill>
              </a:rPr>
              <a:t>neuroectodermal</a:t>
            </a:r>
            <a:r>
              <a:rPr dirty="0" sz="2000" lang="en-US"/>
              <a:t>  congenital  rests.</a:t>
            </a:r>
          </a:p>
          <a:p>
            <a:pPr algn="l" rtl="0"/>
            <a:r>
              <a:rPr dirty="0" sz="2000" lang="en-US"/>
              <a:t>More than  half  of  these  lesions  are  found  in  the  thoracic  spine.</a:t>
            </a:r>
          </a:p>
          <a:p>
            <a:pPr algn="l" rtl="0">
              <a:buFont typeface="Wingdings" pitchFamily="2" charset="2"/>
              <a:buChar char="Ø"/>
            </a:pPr>
            <a:endParaRPr dirty="0" sz="2000" lang="en-US" u="sng">
              <a:effectLst>
                <a:outerShdw algn="tl" blurRad="38100" dir="2700000" dist="38100">
                  <a:srgbClr val="000000">
                    <a:alpha val="43137"/>
                  </a:srgbClr>
                </a:outerShdw>
              </a:effectLst>
            </a:endParaRPr>
          </a:p>
          <a:p>
            <a:pPr algn="l" rtl="0">
              <a:buFont typeface="Wingdings" pitchFamily="2" charset="2"/>
              <a:buChar char="Ø"/>
            </a:pPr>
            <a:r>
              <a:rPr dirty="0" sz="2000" lang="en-US" u="sng"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</a:rPr>
              <a:t>On  MRI </a:t>
            </a:r>
          </a:p>
          <a:p>
            <a:pPr algn="l" lvl="1" rtl="0"/>
            <a:r>
              <a:rPr dirty="0" sz="2000" lang="en-US" err="1">
                <a:solidFill>
                  <a:schemeClr val="tx2">
                    <a:lumMod val="50000"/>
                  </a:schemeClr>
                </a:solidFill>
              </a:rPr>
              <a:t>Hyperintense</a:t>
            </a:r>
            <a:r>
              <a:rPr dirty="0" sz="2000" lang="en-US">
                <a:solidFill>
                  <a:schemeClr val="tx2">
                    <a:lumMod val="50000"/>
                  </a:schemeClr>
                </a:solidFill>
              </a:rPr>
              <a:t>  on  T1</a:t>
            </a:r>
          </a:p>
          <a:p>
            <a:pPr algn="l" lvl="1" rtl="0"/>
            <a:r>
              <a:rPr dirty="0" sz="2000" lang="en-US">
                <a:solidFill>
                  <a:schemeClr val="tx2">
                    <a:lumMod val="50000"/>
                  </a:schemeClr>
                </a:solidFill>
              </a:rPr>
              <a:t>Isointense  to  hypointense  on  T2</a:t>
            </a:r>
          </a:p>
          <a:p>
            <a:pPr algn="l" lvl="1" rtl="0"/>
            <a:r>
              <a:rPr dirty="0" sz="2000" lang="en-US">
                <a:solidFill>
                  <a:schemeClr val="tx2">
                    <a:lumMod val="50000"/>
                  </a:schemeClr>
                </a:solidFill>
              </a:rPr>
              <a:t>Show  mild  enhancement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2097163" name="Picture 4"/>
          <p:cNvPicPr>
            <a:picLocks noChangeAspect="1" noGrp="1"/>
          </p:cNvPicPr>
          <p:nvPr>
            <p:ph idx="1"/>
          </p:nvPr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7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3" name="Title 1"/>
          <p:cNvSpPr>
            <a:spLocks noGrp="1"/>
          </p:cNvSpPr>
          <p:nvPr>
            <p:ph type="title"/>
          </p:nvPr>
        </p:nvSpPr>
        <p:spPr>
          <a:xfrm>
            <a:off x="429316" y="786253"/>
            <a:ext cx="8229600" cy="1066615"/>
          </a:xfrm>
        </p:spPr>
        <p:txBody>
          <a:bodyPr>
            <a:normAutofit fontScale="90000"/>
          </a:bodyPr>
          <a:p>
            <a:br>
              <a:rPr dirty="0" lang="en-US" u="sng">
                <a:solidFill>
                  <a:schemeClr val="tx2">
                    <a:lumMod val="50000"/>
                  </a:schemeClr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</a:rPr>
            </a:br>
            <a:endParaRPr dirty="0" lang="ar-IQ"/>
          </a:p>
        </p:txBody>
      </p:sp>
      <p:sp>
        <p:nvSpPr>
          <p:cNvPr id="1048624" name="Content Placeholder 2"/>
          <p:cNvSpPr>
            <a:spLocks noGrp="1"/>
          </p:cNvSpPr>
          <p:nvPr>
            <p:ph idx="1"/>
          </p:nvPr>
        </p:nvSpPr>
        <p:spPr>
          <a:xfrm>
            <a:off x="96649" y="100574"/>
            <a:ext cx="8943441" cy="6665062"/>
          </a:xfrm>
        </p:spPr>
        <p:txBody>
          <a:bodyPr>
            <a:normAutofit/>
          </a:bodyPr>
          <a:p>
            <a:pPr algn="l" rtl="0"/>
            <a:r>
              <a:rPr b="1" dirty="0" sz="2000" lang="en-US" u="sng"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</a:rPr>
              <a:t>Treatment</a:t>
            </a:r>
          </a:p>
          <a:p>
            <a:pPr algn="l" rtl="0"/>
            <a:r>
              <a:rPr dirty="0" sz="2000" lang="en-US"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</a:rPr>
              <a:t>Surgical  resection </a:t>
            </a:r>
          </a:p>
          <a:p>
            <a:pPr algn="l" lvl="1" rtl="0"/>
            <a:r>
              <a:rPr dirty="0" sz="2000" lang="en-US"/>
              <a:t>is  the  mainstay  of  treatment  for  primary spinal  melanomas.  </a:t>
            </a:r>
          </a:p>
          <a:p>
            <a:pPr algn="l" rtl="0"/>
            <a:r>
              <a:rPr dirty="0" sz="2000" lang="en-US"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</a:rPr>
              <a:t>Adjuvant  chemotherapy  and  radiation  therapy</a:t>
            </a:r>
          </a:p>
          <a:p>
            <a:pPr algn="l" lvl="1" rtl="0"/>
            <a:r>
              <a:rPr dirty="0" sz="2000" lang="en-US"/>
              <a:t>have  been  recommended  by  some  authors,  but  there  is  no  clear evidence  that  these  strategies  are  beneficial.</a:t>
            </a:r>
          </a:p>
          <a:p>
            <a:pPr algn="l" rtl="0"/>
            <a:r>
              <a:rPr dirty="0" sz="2000" lang="en-US"/>
              <a:t>Mean  length  of  survival  for  patients  with  primary  spinal  melanomas  is  more  than  6  years, whereas  life  expectancy  for  a  patient with  metastatic  melanoma  is  much  shorter:  usually  less  than  a year.</a:t>
            </a:r>
          </a:p>
          <a:p>
            <a:endParaRPr dirty="0" sz="2000" lang="ar-IQ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5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5" name="Title 1"/>
          <p:cNvSpPr txBox="1">
            <a:spLocks noGrp="1"/>
          </p:cNvSpPr>
          <p:nvPr>
            <p:ph type="title"/>
          </p:nvPr>
        </p:nvSpPr>
        <p:spPr>
          <a:xfrm>
            <a:off x="1313007" y="1485035"/>
            <a:ext cx="6517986" cy="1325563"/>
          </a:xfrm>
          <a:prstGeom prst="rect"/>
        </p:spPr>
        <p:txBody>
          <a:bodyPr anchor="ctr" bIns="45720" lIns="91440" rIns="91440" rtlCol="0" tIns="45720" vert="horz">
            <a:normAutofit fontScale="90000"/>
          </a:bodyPr>
          <a:lstStyle>
            <a:lvl1pPr algn="l" defTabSz="914400" eaLnBrk="1" hangingPunct="1" latinLnBrk="0" rtl="0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b="1" dirty="0" sz="4800" lang="en-US" u="sng">
                <a:solidFill>
                  <a:srgbClr val="C00000"/>
                </a:solidFill>
                <a:latin typeface="+mn-lt"/>
                <a:cs typeface="Aldhabi" pitchFamily="2" charset="-78"/>
              </a:rPr>
              <a:t>Spinal Cord </a:t>
            </a:r>
            <a:r>
              <a:rPr b="1" dirty="0" sz="4800" lang="en-US" err="1" u="sng">
                <a:solidFill>
                  <a:srgbClr val="C00000"/>
                </a:solidFill>
                <a:latin typeface="+mn-lt"/>
                <a:cs typeface="Aldhabi" pitchFamily="2" charset="-78"/>
              </a:rPr>
              <a:t>Astrocytoma</a:t>
            </a:r>
            <a:endParaRPr dirty="0" sz="4800" lang="en-US">
              <a:solidFill>
                <a:srgbClr val="C00000"/>
              </a:solidFill>
              <a:latin typeface="+mn-lt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7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5" name="Content Placeholder 2"/>
          <p:cNvSpPr>
            <a:spLocks noGrp="1"/>
          </p:cNvSpPr>
          <p:nvPr>
            <p:ph idx="1"/>
          </p:nvPr>
        </p:nvSpPr>
        <p:spPr>
          <a:xfrm>
            <a:off x="1235363" y="960747"/>
            <a:ext cx="6673273" cy="3449617"/>
          </a:xfrm>
        </p:spPr>
        <p:txBody>
          <a:bodyPr>
            <a:normAutofit/>
          </a:bodyPr>
          <a:p>
            <a:pPr algn="ctr" indent="0" marL="0">
              <a:buNone/>
            </a:pPr>
            <a:r>
              <a:rPr dirty="0" sz="4800" lang="en-US" err="1">
                <a:solidFill>
                  <a:srgbClr val="002060"/>
                </a:solidFill>
                <a:latin typeface="Algerian" pitchFamily="82" charset="77"/>
              </a:rPr>
              <a:t>Intraspinal</a:t>
            </a:r>
            <a:r>
              <a:rPr dirty="0" sz="4800" lang="en-US">
                <a:solidFill>
                  <a:srgbClr val="002060"/>
                </a:solidFill>
                <a:latin typeface="Algerian" pitchFamily="82" charset="77"/>
              </a:rPr>
              <a:t> Tumors </a:t>
            </a:r>
          </a:p>
          <a:p>
            <a:pPr algn="ctr" indent="0" marL="0">
              <a:buNone/>
            </a:pPr>
            <a:r>
              <a:rPr dirty="0" sz="4800" lang="en-US">
                <a:solidFill>
                  <a:srgbClr val="002060"/>
                </a:solidFill>
                <a:latin typeface="Algerian" pitchFamily="82" charset="77"/>
              </a:rPr>
              <a:t>in </a:t>
            </a:r>
          </a:p>
          <a:p>
            <a:pPr algn="ctr" indent="0" marL="0">
              <a:buNone/>
            </a:pPr>
            <a:r>
              <a:rPr dirty="0" sz="4800" lang="en-US">
                <a:solidFill>
                  <a:srgbClr val="002060"/>
                </a:solidFill>
                <a:latin typeface="Algerian" pitchFamily="82" charset="77"/>
              </a:rPr>
              <a:t>Children</a:t>
            </a:r>
          </a:p>
          <a:p>
            <a:pPr algn="ctr" indent="0" marL="0">
              <a:buNone/>
            </a:pPr>
            <a:r>
              <a:rPr b="1" dirty="0" sz="2000" lang="en-US" err="1"/>
              <a:t>Youmans</a:t>
            </a:r>
            <a:r>
              <a:rPr b="1" dirty="0" sz="2000" lang="en-US"/>
              <a:t> Chap 236</a:t>
            </a:r>
            <a:endParaRPr b="1" dirty="0" sz="2000" lang="en-IQ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7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6" name="Content Placeholder 2"/>
          <p:cNvSpPr>
            <a:spLocks noGrp="1"/>
          </p:cNvSpPr>
          <p:nvPr>
            <p:ph idx="1"/>
          </p:nvPr>
        </p:nvSpPr>
        <p:spPr>
          <a:xfrm>
            <a:off x="46182" y="57727"/>
            <a:ext cx="9051636" cy="6742545"/>
          </a:xfrm>
        </p:spPr>
        <p:txBody>
          <a:bodyPr>
            <a:noAutofit/>
          </a:bodyPr>
          <a:p>
            <a:pPr>
              <a:buFont typeface="Wingdings" pitchFamily="2" charset="2"/>
              <a:buChar char="q"/>
            </a:pPr>
            <a:r>
              <a:rPr b="1" dirty="0" sz="2000" lang="en-US" err="1" u="sng">
                <a:solidFill>
                  <a:srgbClr val="C00000"/>
                </a:solidFill>
              </a:rPr>
              <a:t>Intramedullary</a:t>
            </a:r>
            <a:r>
              <a:rPr b="1" dirty="0" sz="2000" lang="en-US" u="sng">
                <a:solidFill>
                  <a:srgbClr val="C00000"/>
                </a:solidFill>
              </a:rPr>
              <a:t> Spinal Cord Tumors in children </a:t>
            </a:r>
          </a:p>
          <a:p>
            <a:pPr>
              <a:buFont typeface="Wingdings" pitchFamily="2" charset="2"/>
              <a:buChar char="v"/>
            </a:pPr>
            <a:r>
              <a:rPr b="1" dirty="0" sz="2000" lang="en-US" err="1">
                <a:solidFill>
                  <a:srgbClr val="7030A0"/>
                </a:solidFill>
              </a:rPr>
              <a:t>Intramedullary</a:t>
            </a:r>
            <a:r>
              <a:rPr b="1" dirty="0" sz="2000" lang="en-US">
                <a:solidFill>
                  <a:srgbClr val="7030A0"/>
                </a:solidFill>
              </a:rPr>
              <a:t> </a:t>
            </a:r>
            <a:r>
              <a:rPr b="1" dirty="0" sz="2000" lang="en-US" err="1">
                <a:solidFill>
                  <a:srgbClr val="7030A0"/>
                </a:solidFill>
              </a:rPr>
              <a:t>astrocytoma</a:t>
            </a:r>
            <a:endParaRPr b="1" dirty="0" sz="2000" lang="en-US">
              <a:solidFill>
                <a:srgbClr val="7030A0"/>
              </a:solidFill>
            </a:endParaRPr>
          </a:p>
          <a:p>
            <a:pPr lvl="1"/>
            <a:r>
              <a:rPr dirty="0" sz="2000" lang="en-US"/>
              <a:t>The most common.</a:t>
            </a:r>
          </a:p>
          <a:p>
            <a:pPr lvl="1"/>
            <a:r>
              <a:rPr dirty="0" sz="2000" lang="en-US"/>
              <a:t>Tends to arise eccentrically.</a:t>
            </a:r>
          </a:p>
          <a:p>
            <a:pPr lvl="1"/>
            <a:r>
              <a:rPr dirty="0" sz="2000" lang="en-US"/>
              <a:t>The average length is usually (</a:t>
            </a:r>
            <a:r>
              <a:rPr b="1" dirty="0" sz="2000" lang="en-US">
                <a:solidFill>
                  <a:srgbClr val="0070C0"/>
                </a:solidFill>
              </a:rPr>
              <a:t>4 spinal segments</a:t>
            </a:r>
            <a:r>
              <a:rPr dirty="0" sz="2000" lang="en-US"/>
              <a:t>).</a:t>
            </a:r>
          </a:p>
          <a:p>
            <a:pPr lvl="1"/>
            <a:r>
              <a:rPr dirty="0" sz="2000" lang="en-US"/>
              <a:t>MRI  T1 the majority (≥80%) are </a:t>
            </a:r>
            <a:r>
              <a:rPr dirty="0" sz="2000" lang="en-US" err="1"/>
              <a:t>hypointense</a:t>
            </a:r>
            <a:endParaRPr dirty="0" sz="2000" lang="en-US"/>
          </a:p>
          <a:p>
            <a:endParaRPr dirty="0" sz="2000" lang="en-US"/>
          </a:p>
          <a:p>
            <a:pPr>
              <a:buFont typeface="Wingdings" pitchFamily="2" charset="2"/>
              <a:buChar char="v"/>
            </a:pPr>
            <a:r>
              <a:rPr b="1" dirty="0" sz="2000" lang="en-US" err="1">
                <a:solidFill>
                  <a:srgbClr val="7030A0"/>
                </a:solidFill>
              </a:rPr>
              <a:t>Gangliogliomas</a:t>
            </a:r>
            <a:endParaRPr b="1" dirty="0" sz="2000" lang="en-US">
              <a:solidFill>
                <a:srgbClr val="7030A0"/>
              </a:solidFill>
            </a:endParaRPr>
          </a:p>
          <a:p>
            <a:pPr lvl="1"/>
            <a:r>
              <a:rPr dirty="0" sz="2000" lang="en-US"/>
              <a:t>The 2</a:t>
            </a:r>
            <a:r>
              <a:rPr baseline="30000" dirty="0" sz="2000" lang="en-US"/>
              <a:t>nd</a:t>
            </a:r>
            <a:r>
              <a:rPr dirty="0" sz="2000" lang="en-US"/>
              <a:t> most common tumor of the spinal cord seen in children </a:t>
            </a:r>
          </a:p>
          <a:p>
            <a:pPr lvl="1"/>
            <a:r>
              <a:rPr dirty="0" sz="2000" lang="en-US"/>
              <a:t>Like </a:t>
            </a:r>
            <a:r>
              <a:rPr dirty="0" sz="2000" lang="en-US" err="1"/>
              <a:t>astrocytoma</a:t>
            </a:r>
            <a:r>
              <a:rPr dirty="0" sz="2000" lang="en-US"/>
              <a:t>, this tumor tends to arise eccentrically. </a:t>
            </a:r>
          </a:p>
          <a:p>
            <a:pPr lvl="1"/>
            <a:r>
              <a:rPr dirty="0" sz="2000" lang="en-US"/>
              <a:t>The average length is usually twice that of an </a:t>
            </a:r>
            <a:r>
              <a:rPr dirty="0" sz="2000" lang="en-US" err="1"/>
              <a:t>astrocytoma</a:t>
            </a:r>
            <a:r>
              <a:rPr dirty="0" sz="2000" lang="en-US"/>
              <a:t> (</a:t>
            </a:r>
            <a:r>
              <a:rPr b="1" dirty="0" sz="2000" lang="en-US">
                <a:solidFill>
                  <a:srgbClr val="0070C0"/>
                </a:solidFill>
              </a:rPr>
              <a:t>8 spinal segments</a:t>
            </a:r>
            <a:r>
              <a:rPr dirty="0" sz="2000" lang="en-US"/>
              <a:t>).</a:t>
            </a:r>
          </a:p>
          <a:p>
            <a:pPr lvl="1"/>
            <a:r>
              <a:rPr dirty="0" sz="2000" lang="en-US"/>
              <a:t>MRI</a:t>
            </a:r>
          </a:p>
          <a:p>
            <a:pPr lvl="2">
              <a:buFont typeface="Wingdings" pitchFamily="2" charset="2"/>
              <a:buChar char="ü"/>
            </a:pPr>
            <a:r>
              <a:rPr dirty="0" lang="en-US"/>
              <a:t>T1 and T2 mixed intensity signals</a:t>
            </a:r>
          </a:p>
          <a:p>
            <a:pPr lvl="2">
              <a:buFont typeface="Wingdings" pitchFamily="2" charset="2"/>
              <a:buChar char="ü"/>
            </a:pPr>
            <a:r>
              <a:rPr dirty="0" lang="en-US"/>
              <a:t>Patchy or focal enhancement is the rule for </a:t>
            </a:r>
            <a:r>
              <a:rPr dirty="0" lang="en-US" err="1"/>
              <a:t>gangliomas</a:t>
            </a:r>
            <a:r>
              <a:rPr dirty="0" lang="en-US"/>
              <a:t> </a:t>
            </a:r>
          </a:p>
          <a:p>
            <a:pPr lvl="2">
              <a:buFont typeface="Wingdings" pitchFamily="2" charset="2"/>
              <a:buChar char="ü"/>
            </a:pPr>
            <a:r>
              <a:rPr dirty="0" lang="en-US"/>
              <a:t>15% showing no enhancement.</a:t>
            </a:r>
          </a:p>
          <a:p>
            <a:pPr lvl="2">
              <a:buFont typeface="Wingdings" pitchFamily="2" charset="2"/>
              <a:buChar char="ü"/>
            </a:pPr>
            <a:r>
              <a:rPr dirty="0" lang="en-US"/>
              <a:t>Tumor cysts are more common in </a:t>
            </a:r>
            <a:r>
              <a:rPr dirty="0" lang="en-US" err="1"/>
              <a:t>gangliogliomas</a:t>
            </a:r>
            <a:r>
              <a:rPr dirty="0" lang="en-US"/>
              <a:t> than in </a:t>
            </a:r>
            <a:r>
              <a:rPr dirty="0" lang="en-US" err="1"/>
              <a:t>astrocytomas</a:t>
            </a:r>
            <a:r>
              <a:rPr dirty="0" lang="en-US"/>
              <a:t> or </a:t>
            </a:r>
            <a:r>
              <a:rPr dirty="0" lang="en-US" err="1"/>
              <a:t>ependymomas</a:t>
            </a:r>
            <a:r>
              <a:rPr dirty="0" lang="en-US"/>
              <a:t>.</a:t>
            </a:r>
          </a:p>
          <a:p>
            <a:pPr>
              <a:buFont typeface="Wingdings" pitchFamily="2" charset="2"/>
              <a:buChar char="§"/>
            </a:pPr>
            <a:r>
              <a:rPr b="1" dirty="0" sz="2000" lang="en-US"/>
              <a:t>Their margins (</a:t>
            </a:r>
            <a:r>
              <a:rPr b="1" dirty="0" sz="2000" lang="en-US" err="1"/>
              <a:t>astrocytoma</a:t>
            </a:r>
            <a:r>
              <a:rPr b="1" dirty="0" sz="2000" lang="en-US"/>
              <a:t> and </a:t>
            </a:r>
            <a:r>
              <a:rPr b="1" dirty="0" sz="2000" lang="en-US" err="1"/>
              <a:t>ganglioglioma</a:t>
            </a:r>
            <a:r>
              <a:rPr b="1" dirty="0" sz="2000" lang="en-US"/>
              <a:t>)</a:t>
            </a:r>
            <a:r>
              <a:rPr dirty="0" sz="2000" lang="en-US"/>
              <a:t> are also </a:t>
            </a:r>
            <a:r>
              <a:rPr dirty="0" sz="2000" lang="en-US">
                <a:solidFill>
                  <a:srgbClr val="C00000"/>
                </a:solidFill>
              </a:rPr>
              <a:t>infiltrative and there is no “plane” between them and normal cord parenchyma</a:t>
            </a:r>
            <a:r>
              <a:rPr dirty="0" sz="2000" lang="en-US"/>
              <a:t>.</a:t>
            </a:r>
            <a:endParaRPr dirty="0" sz="2000" lang="en-IQ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7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7" name="Content Placeholder 2"/>
          <p:cNvSpPr>
            <a:spLocks noGrp="1"/>
          </p:cNvSpPr>
          <p:nvPr>
            <p:ph idx="1"/>
          </p:nvPr>
        </p:nvSpPr>
        <p:spPr>
          <a:xfrm>
            <a:off x="46182" y="57727"/>
            <a:ext cx="9051636" cy="6742545"/>
          </a:xfrm>
        </p:spPr>
        <p:txBody>
          <a:bodyPr>
            <a:normAutofit/>
          </a:bodyPr>
          <a:p>
            <a:pPr>
              <a:buFont typeface="Wingdings" pitchFamily="2" charset="2"/>
              <a:buChar char="v"/>
            </a:pPr>
            <a:r>
              <a:rPr b="1" dirty="0" sz="2000" lang="en-US" err="1">
                <a:solidFill>
                  <a:srgbClr val="7030A0"/>
                </a:solidFill>
              </a:rPr>
              <a:t>Ependymoma</a:t>
            </a:r>
            <a:r>
              <a:rPr dirty="0" sz="2000" lang="en-US"/>
              <a:t> </a:t>
            </a:r>
          </a:p>
          <a:p>
            <a:r>
              <a:rPr dirty="0" sz="2000" lang="en-US"/>
              <a:t>Hallmark for </a:t>
            </a:r>
            <a:r>
              <a:rPr dirty="0" sz="2000" lang="en-US" err="1"/>
              <a:t>intramedullary</a:t>
            </a:r>
            <a:r>
              <a:rPr dirty="0" sz="2000" lang="en-US"/>
              <a:t> </a:t>
            </a:r>
            <a:r>
              <a:rPr dirty="0" sz="2000" lang="en-US" err="1"/>
              <a:t>ependymomas</a:t>
            </a:r>
            <a:r>
              <a:rPr dirty="0" sz="2000" lang="en-US"/>
              <a:t> are </a:t>
            </a:r>
          </a:p>
          <a:p>
            <a:pPr indent="-342900" lvl="1" marL="800100">
              <a:buFont typeface="+mj-lt"/>
              <a:buAutoNum type="arabicParenR"/>
            </a:pPr>
            <a:r>
              <a:rPr dirty="0" sz="2000" lang="en-US"/>
              <a:t>Central location.</a:t>
            </a:r>
          </a:p>
          <a:p>
            <a:pPr indent="-342900" lvl="1" marL="800100">
              <a:buFont typeface="+mj-lt"/>
              <a:buAutoNum type="arabicParenR"/>
            </a:pPr>
            <a:r>
              <a:rPr dirty="0" sz="2000" lang="en-US"/>
              <a:t>Sharp demarcation from the surrounding parenchyma, tending to establish a plane between themselves and the surround spinal cord.</a:t>
            </a:r>
            <a:endParaRPr dirty="0" sz="2000" lang="en-IQ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5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6" name="Title 1"/>
          <p:cNvSpPr>
            <a:spLocks noGrp="1"/>
          </p:cNvSpPr>
          <p:nvPr>
            <p:ph type="title"/>
          </p:nvPr>
        </p:nvSpPr>
        <p:spPr>
          <a:xfrm>
            <a:off x="92364" y="0"/>
            <a:ext cx="7794337" cy="461818"/>
          </a:xfrm>
        </p:spPr>
        <p:txBody>
          <a:bodyPr>
            <a:normAutofit/>
          </a:bodyPr>
          <a:p>
            <a:pPr indent="-342900" marL="342900">
              <a:buFont typeface="Wingdings" pitchFamily="2" charset="2"/>
              <a:buChar char="q"/>
            </a:pPr>
            <a:r>
              <a:rPr b="1" dirty="0" sz="2400" lang="en-US" u="sng">
                <a:solidFill>
                  <a:srgbClr val="C00000"/>
                </a:solidFill>
                <a:latin typeface="+mn-lt"/>
                <a:cs typeface="Aldhabi" pitchFamily="2" charset="-78"/>
              </a:rPr>
              <a:t>Spinal Cord </a:t>
            </a:r>
            <a:r>
              <a:rPr b="1" dirty="0" sz="2400" lang="en-US" err="1" u="sng">
                <a:solidFill>
                  <a:srgbClr val="C00000"/>
                </a:solidFill>
                <a:latin typeface="+mn-lt"/>
                <a:cs typeface="Aldhabi" pitchFamily="2" charset="-78"/>
              </a:rPr>
              <a:t>Astrocytoma</a:t>
            </a:r>
            <a:endParaRPr dirty="0" sz="2400" lang="en-US">
              <a:solidFill>
                <a:srgbClr val="C00000"/>
              </a:solidFill>
              <a:latin typeface="+mn-lt"/>
            </a:endParaRPr>
          </a:p>
        </p:txBody>
      </p:sp>
      <p:sp>
        <p:nvSpPr>
          <p:cNvPr id="1048597" name="Content Placeholder 2"/>
          <p:cNvSpPr>
            <a:spLocks noGrp="1"/>
          </p:cNvSpPr>
          <p:nvPr>
            <p:ph idx="1"/>
          </p:nvPr>
        </p:nvSpPr>
        <p:spPr>
          <a:xfrm>
            <a:off x="92364" y="461818"/>
            <a:ext cx="8959272" cy="6292273"/>
          </a:xfrm>
        </p:spPr>
        <p:txBody>
          <a:bodyPr>
            <a:normAutofit/>
          </a:bodyPr>
          <a:p>
            <a:pPr algn="l" rtl="0"/>
            <a:r>
              <a:rPr dirty="0" sz="2000" lang="en-US">
                <a:cs typeface="Arial" panose="020B0604020202020204" pitchFamily="34" charset="0"/>
              </a:rPr>
              <a:t>30%  to  35%  of  all  intramedullary  spinal  cord  tumors  in  adults.</a:t>
            </a:r>
          </a:p>
          <a:p>
            <a:pPr algn="l" rtl="0"/>
            <a:r>
              <a:rPr b="1" dirty="0" sz="2000" lang="en-US">
                <a:solidFill>
                  <a:srgbClr val="002060"/>
                </a:solidFill>
                <a:cs typeface="Arial" panose="020B0604020202020204" pitchFamily="34" charset="0"/>
              </a:rPr>
              <a:t>Most  common  intramedullary  spinal  cord tumor  in  the  pediatric  population</a:t>
            </a:r>
            <a:r>
              <a:rPr dirty="0" sz="2000" lang="en-US">
                <a:cs typeface="Arial" panose="020B0604020202020204" pitchFamily="34" charset="0"/>
              </a:rPr>
              <a:t>,  accounting  for  approximately 90%  of  intramedullary  tumors  in  patients  who  are  younger  than 10  years  old.</a:t>
            </a:r>
          </a:p>
          <a:p>
            <a:pPr algn="l" rtl="0"/>
            <a:r>
              <a:rPr dirty="0" sz="2000" lang="en-US" err="1">
                <a:cs typeface="Arial" panose="020B0604020202020204" pitchFamily="34" charset="0"/>
              </a:rPr>
              <a:t>Intramedullary</a:t>
            </a:r>
            <a:r>
              <a:rPr dirty="0" sz="2000" lang="en-US">
                <a:cs typeface="Arial" panose="020B0604020202020204" pitchFamily="34" charset="0"/>
              </a:rPr>
              <a:t>  </a:t>
            </a:r>
            <a:r>
              <a:rPr dirty="0" sz="2000" lang="en-US" err="1">
                <a:cs typeface="Arial" panose="020B0604020202020204" pitchFamily="34" charset="0"/>
              </a:rPr>
              <a:t>astrocytomas</a:t>
            </a:r>
            <a:r>
              <a:rPr dirty="0" sz="2000" lang="en-US">
                <a:cs typeface="Arial" panose="020B0604020202020204" pitchFamily="34" charset="0"/>
              </a:rPr>
              <a:t>  characteristically  have an  </a:t>
            </a:r>
            <a:r>
              <a:rPr b="1" dirty="0" sz="2000" lang="en-US">
                <a:solidFill>
                  <a:srgbClr val="C00000"/>
                </a:solidFill>
                <a:cs typeface="Arial" panose="020B0604020202020204" pitchFamily="34" charset="0"/>
              </a:rPr>
              <a:t>affinity  for</a:t>
            </a:r>
            <a:r>
              <a:rPr dirty="0" sz="2000" lang="en-US">
                <a:cs typeface="Arial" panose="020B0604020202020204" pitchFamily="34" charset="0"/>
              </a:rPr>
              <a:t>  </a:t>
            </a:r>
            <a:r>
              <a:rPr b="1" dirty="0" sz="2000" lang="en-US">
                <a:solidFill>
                  <a:srgbClr val="0070C0"/>
                </a:solidFill>
                <a:cs typeface="Arial" panose="020B0604020202020204" pitchFamily="34" charset="0"/>
              </a:rPr>
              <a:t>white  matter  tracts</a:t>
            </a:r>
            <a:r>
              <a:rPr dirty="0" sz="2000" lang="en-US">
                <a:cs typeface="Arial" panose="020B0604020202020204" pitchFamily="34" charset="0"/>
              </a:rPr>
              <a:t>,  causing  </a:t>
            </a:r>
            <a:r>
              <a:rPr b="1" dirty="0" sz="2000" lang="en-US">
                <a:solidFill>
                  <a:srgbClr val="7030A0"/>
                </a:solidFill>
                <a:cs typeface="Arial" panose="020B0604020202020204" pitchFamily="34" charset="0"/>
              </a:rPr>
              <a:t>asymmetrical  enlargement</a:t>
            </a:r>
            <a:r>
              <a:rPr dirty="0" sz="2000" lang="en-US">
                <a:cs typeface="Arial" panose="020B0604020202020204" pitchFamily="34" charset="0"/>
              </a:rPr>
              <a:t>  of  the  spinal  cord  and  infiltration  into  the  surrounding parenchyma. </a:t>
            </a:r>
          </a:p>
          <a:p>
            <a:pPr algn="l" rtl="0"/>
            <a:r>
              <a:rPr dirty="0" sz="2000" lang="en-US">
                <a:cs typeface="Arial" panose="020B0604020202020204" pitchFamily="34" charset="0"/>
              </a:rPr>
              <a:t>Cervical &gt; thoracic</a:t>
            </a:r>
          </a:p>
          <a:p>
            <a:pPr algn="l" rtl="0"/>
            <a:endParaRPr dirty="0" sz="2000" lang="en-US">
              <a:cs typeface="Arial" panose="020B0604020202020204" pitchFamily="34" charset="0"/>
            </a:endParaRPr>
          </a:p>
          <a:p>
            <a:pPr algn="l" rtl="0"/>
            <a:r>
              <a:rPr dirty="0" sz="2000" lang="en-US">
                <a:cs typeface="Arial" panose="020B0604020202020204" pitchFamily="34" charset="0"/>
              </a:rPr>
              <a:t>85 – 90 % are low grade (WHO grade I or II).</a:t>
            </a:r>
          </a:p>
          <a:p>
            <a:pPr algn="l" rtl="0"/>
            <a:r>
              <a:rPr dirty="0" sz="2000" lang="en-US">
                <a:cs typeface="Arial" panose="020B0604020202020204" pitchFamily="34" charset="0"/>
              </a:rPr>
              <a:t>10 – 15 % are malignant (WHO grade III or IV).</a:t>
            </a:r>
          </a:p>
          <a:p>
            <a:pPr lvl="1"/>
            <a:r>
              <a:rPr dirty="0" sz="2000" lang="en-US">
                <a:cs typeface="Arial" panose="020B0604020202020204" pitchFamily="34" charset="0"/>
              </a:rPr>
              <a:t>Most  of  these  are  </a:t>
            </a:r>
            <a:r>
              <a:rPr dirty="0" sz="2000" lang="en-US" err="1">
                <a:cs typeface="Arial" panose="020B0604020202020204" pitchFamily="34" charset="0"/>
              </a:rPr>
              <a:t>anaplastic</a:t>
            </a:r>
            <a:r>
              <a:rPr dirty="0" sz="2000" lang="en-US">
                <a:cs typeface="Arial" panose="020B0604020202020204" pitchFamily="34" charset="0"/>
              </a:rPr>
              <a:t>  </a:t>
            </a:r>
            <a:r>
              <a:rPr dirty="0" sz="2000" lang="en-US" err="1">
                <a:cs typeface="Arial" panose="020B0604020202020204" pitchFamily="34" charset="0"/>
              </a:rPr>
              <a:t>astrocytomas</a:t>
            </a:r>
            <a:r>
              <a:rPr dirty="0" sz="2000" lang="en-US">
                <a:cs typeface="Arial" panose="020B0604020202020204" pitchFamily="34" charset="0"/>
              </a:rPr>
              <a:t>  (WHO grade  III), </a:t>
            </a:r>
          </a:p>
          <a:p>
            <a:pPr lvl="1"/>
            <a:r>
              <a:rPr dirty="0" sz="2000" lang="en-US">
                <a:cs typeface="Arial" panose="020B0604020202020204" pitchFamily="34" charset="0"/>
              </a:rPr>
              <a:t>To less extend are  glioblastoma  </a:t>
            </a:r>
            <a:r>
              <a:rPr dirty="0" sz="2000" lang="en-US" err="1">
                <a:cs typeface="Arial" panose="020B0604020202020204" pitchFamily="34" charset="0"/>
              </a:rPr>
              <a:t>multiforme</a:t>
            </a:r>
            <a:r>
              <a:rPr dirty="0" sz="2000" lang="en-US">
                <a:cs typeface="Arial" panose="020B0604020202020204" pitchFamily="34" charset="0"/>
              </a:rPr>
              <a:t>  (WHO grade  IV).</a:t>
            </a:r>
          </a:p>
          <a:p>
            <a:pPr lvl="1"/>
            <a:endParaRPr dirty="0" sz="2000" lang="en-US">
              <a:cs typeface="Arial" panose="020B0604020202020204" pitchFamily="34" charset="0"/>
            </a:endParaRPr>
          </a:p>
          <a:p>
            <a:pPr algn="l" rtl="0"/>
            <a:endParaRPr dirty="0" sz="2000"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5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8" name="Content Placeholder 2"/>
          <p:cNvSpPr>
            <a:spLocks noGrp="1"/>
          </p:cNvSpPr>
          <p:nvPr>
            <p:ph idx="1"/>
          </p:nvPr>
        </p:nvSpPr>
        <p:spPr>
          <a:xfrm>
            <a:off x="69902" y="82589"/>
            <a:ext cx="8981733" cy="6683047"/>
          </a:xfrm>
        </p:spPr>
        <p:txBody>
          <a:bodyPr>
            <a:normAutofit/>
          </a:bodyPr>
          <a:p>
            <a:pPr algn="l" rtl="0">
              <a:buFont typeface="Wingdings" pitchFamily="2" charset="2"/>
              <a:buChar char="q"/>
            </a:pPr>
            <a:r>
              <a:rPr b="1" dirty="0" sz="2000" lang="en-US" u="sng">
                <a:solidFill>
                  <a:schemeClr val="accent1">
                    <a:lumMod val="75000"/>
                  </a:schemeClr>
                </a:solidFill>
                <a:cs typeface="Aldhabi" pitchFamily="2" charset="-78"/>
              </a:rPr>
              <a:t>Presentation</a:t>
            </a:r>
          </a:p>
          <a:p>
            <a:pPr lvl="1">
              <a:buFont typeface="Wingdings" pitchFamily="2" charset="2"/>
              <a:buChar char="§"/>
            </a:pPr>
            <a:r>
              <a:rPr dirty="0" sz="2000" lang="en-US">
                <a:cs typeface="Arial" panose="020B0604020202020204" pitchFamily="34" charset="0"/>
              </a:rPr>
              <a:t>Back  pain.</a:t>
            </a:r>
          </a:p>
          <a:p>
            <a:pPr lvl="1">
              <a:buFont typeface="Wingdings" pitchFamily="2" charset="2"/>
              <a:buChar char="§"/>
            </a:pPr>
            <a:r>
              <a:rPr dirty="0" sz="2000" lang="en-US">
                <a:cs typeface="Arial" panose="020B0604020202020204" pitchFamily="34" charset="0"/>
              </a:rPr>
              <a:t>Progressive  weakness.</a:t>
            </a:r>
          </a:p>
          <a:p>
            <a:pPr lvl="1">
              <a:buFont typeface="Wingdings" pitchFamily="2" charset="2"/>
              <a:buChar char="§"/>
            </a:pPr>
            <a:r>
              <a:rPr dirty="0" sz="2000" lang="en-US">
                <a:cs typeface="Arial" panose="020B0604020202020204" pitchFamily="34" charset="0"/>
              </a:rPr>
              <a:t>Myelopathy.</a:t>
            </a:r>
          </a:p>
          <a:p>
            <a:pPr lvl="1">
              <a:buFont typeface="Wingdings" pitchFamily="2" charset="2"/>
              <a:buChar char="§"/>
            </a:pPr>
            <a:endParaRPr dirty="0" sz="2000" lang="en-US">
              <a:cs typeface="Arial" panose="020B0604020202020204" pitchFamily="34" charset="0"/>
            </a:endParaRPr>
          </a:p>
          <a:p>
            <a:pPr algn="l" rtl="0">
              <a:buFont typeface="Wingdings" pitchFamily="2" charset="2"/>
              <a:buChar char="v"/>
            </a:pPr>
            <a:r>
              <a:rPr b="1" dirty="0" sz="2000" lang="en-US" u="sng">
                <a:solidFill>
                  <a:srgbClr val="0070C0"/>
                </a:solidFill>
              </a:rPr>
              <a:t>The  major  difference  in  presentation  between  low-grade  and  high-grade  astrocytomas are</a:t>
            </a:r>
          </a:p>
          <a:p>
            <a:pPr algn="l" lvl="1" rtl="0">
              <a:buFont typeface="Courier New" panose="02070309020205020404" pitchFamily="49" charset="0"/>
              <a:buChar char="o"/>
            </a:pPr>
            <a:r>
              <a:rPr b="1" dirty="0" sz="2000" lang="en-US">
                <a:solidFill>
                  <a:schemeClr val="tx1"/>
                </a:solidFill>
                <a:cs typeface="Arial" panose="020B0604020202020204" pitchFamily="34" charset="0"/>
              </a:rPr>
              <a:t>High grade  </a:t>
            </a:r>
            <a:r>
              <a:rPr b="1" dirty="0" sz="2000" lang="en-US" err="1">
                <a:solidFill>
                  <a:schemeClr val="tx1"/>
                </a:solidFill>
                <a:cs typeface="Arial" panose="020B0604020202020204" pitchFamily="34" charset="0"/>
              </a:rPr>
              <a:t>astrocytomas</a:t>
            </a:r>
            <a:endParaRPr b="1" dirty="0" sz="2000" lang="en-US">
              <a:cs typeface="Arial" panose="020B0604020202020204" pitchFamily="34" charset="0"/>
            </a:endParaRPr>
          </a:p>
          <a:p>
            <a:pPr lvl="2"/>
            <a:r>
              <a:rPr dirty="0" lang="en-US">
                <a:solidFill>
                  <a:schemeClr val="tx1"/>
                </a:solidFill>
                <a:cs typeface="Arial" panose="020B0604020202020204" pitchFamily="34" charset="0"/>
              </a:rPr>
              <a:t>High  propensity to  develop hydrocephalus.</a:t>
            </a:r>
          </a:p>
          <a:p>
            <a:pPr lvl="2"/>
            <a:r>
              <a:rPr dirty="0" lang="en-US">
                <a:solidFill>
                  <a:schemeClr val="tx1"/>
                </a:solidFill>
                <a:cs typeface="Arial" panose="020B0604020202020204" pitchFamily="34" charset="0"/>
              </a:rPr>
              <a:t>More  likely  to  disseminate  by  spreading  in  the  subarachnoid space  to  involve  the  leptomeninges.</a:t>
            </a:r>
          </a:p>
          <a:p>
            <a:pPr lvl="2"/>
            <a:r>
              <a:rPr dirty="0" lang="en-US">
                <a:solidFill>
                  <a:schemeClr val="tx1"/>
                </a:solidFill>
                <a:cs typeface="Arial" panose="020B0604020202020204" pitchFamily="34" charset="0"/>
              </a:rPr>
              <a:t>Have  a  shorter history  and  are  typically  diagnosed  about  6  months  after  the  onset of  symptoms  because  of  neurological  deterioration.</a:t>
            </a:r>
          </a:p>
          <a:p>
            <a:pPr algn="l" lvl="1" rtl="0">
              <a:buFont typeface="Courier New" panose="02070309020205020404" pitchFamily="49" charset="0"/>
              <a:buChar char="o"/>
            </a:pPr>
            <a:r>
              <a:rPr b="1" dirty="0" sz="2000" lang="en-US">
                <a:solidFill>
                  <a:schemeClr val="tx1"/>
                </a:solidFill>
                <a:cs typeface="Arial" panose="020B0604020202020204" pitchFamily="34" charset="0"/>
              </a:rPr>
              <a:t>Low grade tumors</a:t>
            </a:r>
            <a:r>
              <a:rPr dirty="0" sz="2000" lang="en-US">
                <a:solidFill>
                  <a:schemeClr val="tx1"/>
                </a:solidFill>
                <a:cs typeface="Arial" panose="020B0604020202020204" pitchFamily="34" charset="0"/>
              </a:rPr>
              <a:t> symptoms  are  present  on  average  for  3.5  years  before diagnosis.</a:t>
            </a:r>
          </a:p>
        </p:txBody>
      </p:sp>
      <p:sp>
        <p:nvSpPr>
          <p:cNvPr id="1048599" name="Rectangle 3"/>
          <p:cNvSpPr/>
          <p:nvPr/>
        </p:nvSpPr>
        <p:spPr>
          <a:xfrm>
            <a:off x="215039" y="571976"/>
            <a:ext cx="8713923" cy="707763"/>
          </a:xfrm>
          <a:prstGeom prst="rect"/>
        </p:spPr>
        <p:txBody>
          <a:bodyPr wrap="square">
            <a:spAutoFit/>
          </a:bodyPr>
          <a:p>
            <a:endParaRPr b="1" dirty="0" sz="3999" i="1" lang="en-US">
              <a:latin typeface="Arial" panose="020B0604020202020204" pitchFamily="34" charset="0"/>
              <a:ea typeface="Baskerville" panose="02020502070401020303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5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0" name="Content Placeholder 2"/>
          <p:cNvSpPr>
            <a:spLocks noGrp="1"/>
          </p:cNvSpPr>
          <p:nvPr>
            <p:ph idx="1"/>
          </p:nvPr>
        </p:nvSpPr>
        <p:spPr>
          <a:xfrm>
            <a:off x="92364" y="91964"/>
            <a:ext cx="8959272" cy="6673672"/>
          </a:xfrm>
        </p:spPr>
        <p:txBody>
          <a:bodyPr>
            <a:normAutofit/>
          </a:bodyPr>
          <a:p>
            <a:pPr>
              <a:buFont typeface="Wingdings" pitchFamily="2" charset="2"/>
              <a:buChar char="v"/>
            </a:pPr>
            <a:r>
              <a:rPr b="1" dirty="0" sz="2000" lang="en-US" u="sng">
                <a:solidFill>
                  <a:srgbClr val="002060"/>
                </a:solidFill>
                <a:ea typeface="Baskerville" panose="02020502070401020303" pitchFamily="18" charset="0"/>
              </a:rPr>
              <a:t>MRI findings are</a:t>
            </a:r>
          </a:p>
          <a:p>
            <a:pPr algn="l" rtl="0"/>
            <a:r>
              <a:rPr dirty="0" sz="2000" lang="en-US"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</a:rPr>
              <a:t>Appearance</a:t>
            </a:r>
          </a:p>
          <a:p>
            <a:pPr algn="l" lvl="1" rtl="0"/>
            <a:r>
              <a:rPr dirty="0" sz="2000" lang="en-US"/>
              <a:t>Asymmetrical,  fusiform  expansions  of  the  cord  that  usually  </a:t>
            </a:r>
            <a:r>
              <a:rPr b="1" dirty="0" sz="2000" lang="en-US">
                <a:solidFill>
                  <a:srgbClr val="C00000"/>
                </a:solidFill>
              </a:rPr>
              <a:t>involve  fewer  than  4  segments</a:t>
            </a:r>
            <a:r>
              <a:rPr dirty="0" sz="2000" lang="en-US"/>
              <a:t>  and occasionally  contain  a  cystic  component.</a:t>
            </a:r>
          </a:p>
          <a:p>
            <a:pPr algn="l" lvl="1" rtl="0"/>
            <a:r>
              <a:rPr dirty="0" sz="2000" lang="en-US" err="1"/>
              <a:t>Pilocytic</a:t>
            </a:r>
            <a:r>
              <a:rPr dirty="0" sz="2000" lang="en-US"/>
              <a:t>  </a:t>
            </a:r>
            <a:r>
              <a:rPr dirty="0" sz="2000" lang="en-US" err="1"/>
              <a:t>astrocytomas</a:t>
            </a:r>
            <a:r>
              <a:rPr dirty="0" sz="2000" lang="en-US"/>
              <a:t>  are  often  clearly  delineated  on  MRI.</a:t>
            </a:r>
          </a:p>
          <a:p>
            <a:pPr algn="l" lvl="1" rtl="0"/>
            <a:r>
              <a:rPr dirty="0" sz="2000" lang="en-US"/>
              <a:t>Malignant lesions  may  be  infiltrative  with  poorly  defined  margins.</a:t>
            </a:r>
          </a:p>
          <a:p>
            <a:pPr algn="l" lvl="1" rtl="0"/>
            <a:r>
              <a:rPr dirty="0" sz="2000" lang="en-US"/>
              <a:t>Associated  edema  or  syringomyelia  is  often  present.</a:t>
            </a:r>
          </a:p>
          <a:p>
            <a:pPr algn="l" rtl="0"/>
            <a:r>
              <a:rPr dirty="0" sz="2000" lang="en-US"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</a:rPr>
              <a:t>MRI signal </a:t>
            </a:r>
          </a:p>
          <a:p>
            <a:pPr algn="l" lvl="1" rtl="0"/>
            <a:r>
              <a:rPr dirty="0" sz="2000" lang="en-US"/>
              <a:t>Isointense  to  hypointense  on  T1 </a:t>
            </a:r>
          </a:p>
          <a:p>
            <a:pPr algn="l" lvl="1" rtl="0"/>
            <a:r>
              <a:rPr dirty="0" sz="2000" lang="en-US" err="1"/>
              <a:t>Hyperintense</a:t>
            </a:r>
            <a:r>
              <a:rPr dirty="0" sz="2000" lang="en-US"/>
              <a:t>  on  T2</a:t>
            </a:r>
          </a:p>
          <a:p>
            <a:pPr algn="l" rtl="0"/>
            <a:r>
              <a:rPr dirty="0" sz="2000" lang="en-US"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</a:rPr>
              <a:t>Enhancement</a:t>
            </a:r>
          </a:p>
          <a:p>
            <a:pPr algn="l" lvl="1" rtl="0"/>
            <a:r>
              <a:rPr dirty="0" sz="2000" lang="en-US"/>
              <a:t>Most  intramedullary  astrocytomas  show enhancement</a:t>
            </a:r>
          </a:p>
          <a:p>
            <a:pPr algn="l" lvl="1" rtl="0"/>
            <a:r>
              <a:rPr dirty="0" sz="2000" lang="en-US"/>
              <a:t>Malignant  astrocytomas  often are  characterized  by  heterogeneous  enhancement  and  have  areas of  hemorrhage,  necrosis, and  edema,  which  are  not  usually  seen in  lower  grade  lesions.</a:t>
            </a:r>
          </a:p>
          <a:p>
            <a:pPr algn="l" rtl="0"/>
            <a:endParaRPr dirty="0" sz="2000"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1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2097152" name="Picture 4"/>
          <p:cNvPicPr>
            <a:picLocks noChangeAspect="1" noGrp="1"/>
          </p:cNvPicPr>
          <p:nvPr>
            <p:ph idx="1"/>
          </p:nvPr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2097153" name="Picture 4"/>
          <p:cNvPicPr>
            <a:picLocks noChangeAspect="1" noGrp="1"/>
          </p:cNvPicPr>
          <p:nvPr>
            <p:ph idx="1"/>
          </p:nvPr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4" name="Picture 4"/>
          <p:cNvPicPr>
            <a:picLocks noChangeAspect="1" noGrp="1"/>
          </p:cNvPicPr>
          <p:nvPr>
            <p:ph idx="1"/>
          </p:nvPr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0" y="1597916"/>
            <a:ext cx="9144000" cy="3662168"/>
          </a:xfrm>
          <a:prstGeom prst="rect"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lastClr="000000" val="windowText"/>
      </a:dk1>
      <a:lt1>
        <a:sysClr lastClr="FFFFFF" val="window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algn="ctr" blurRad="57150" dir="5400000" dist="19050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ppt/theme/theme2.xml><?xml version="1.0" encoding="utf-8"?>
<a:theme xmlns:a="http://schemas.openxmlformats.org/drawingml/2006/main" name="Office 主题">
  <a:themeElements>
    <a:clrScheme name="Office">
      <a:dk1>
        <a:sysClr lastClr="000000" val="windowText"/>
      </a:dk1>
      <a:lt1>
        <a:sysClr lastClr="FFFFFF" val="window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TH Sarabun PSK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TH Sarabun PSK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algn="ctr" blurRad="57150" dir="5400000" dist="19050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docProps/app.xml><?xml version="1.0" encoding="utf-8"?>
<Properties xmlns="http://schemas.openxmlformats.org/officeDocument/2006/extended-properties">
  <Application>Microsoft Office PowerPoint</Application>
  <ScaleCrop>0</ScaleCrop>
  <LinksUpToDate>0</LinksUpToDate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:title>1:- Primary  intradural  intramedullary  tumors  account  for  5% to  10%  of             spinal  tumors  in  adults  and  about  35%  in  children. 2:- Primary  glial  tumors  account  for  at  least  80%  of  intramedullary                tumors  and  include  astrocytomas,  ependymomas,  and  less common        neoplasms  such  as  gangliogliomas,  oligodendrogliomas,  and        subependymomas. 3:- Other intradural intramedullary  tumors  include  hemangioblastomas,         which  are histologically  benign  and  account  for  3%  to  8%  of  all         intramedullary  spinal  cord  tumors. 4:- spinal  cord  lymphomas,are  extremely  rare. 5:- In  adults, ependymomas  are  the most  common  glial  neoplasm  of  the        spinal  cord,  followed  by astrocytomas. In children astrocytomas  occur        more frequently. 6:- 90% of spinal cord gliomas are benign (WHO grade I or ll),10% are        malignant (WHO grade III or IV).</dc:title>
  <dc:creator>AMT1986</dc:creator>
  <cp:lastModifiedBy>user</cp:lastModifiedBy>
  <dcterms:created xsi:type="dcterms:W3CDTF">2022-11-29T17:30:24Z</dcterms:created>
  <dcterms:modified xsi:type="dcterms:W3CDTF">2022-11-29T17:30:24Z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538f5730a93c43938821f9e89d401101</vt:lpwstr>
  </property>
</Properties>
</file>