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1.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2.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864" r:id="rId1"/>
  </p:sldMasterIdLst>
  <p:notesMasterIdLst>
    <p:notesMasterId r:id="rId2"/>
  </p:notesMasterIdLst>
  <p:sldIdLst>
    <p:sldId id="817" r:id="rId3"/>
    <p:sldId id="818" r:id="rId4"/>
    <p:sldId id="819" r:id="rId5"/>
    <p:sldId id="820" r:id="rId6"/>
    <p:sldId id="821" r:id="rId7"/>
    <p:sldId id="822" r:id="rId8"/>
    <p:sldId id="823" r:id="rId9"/>
    <p:sldId id="824" r:id="rId10"/>
    <p:sldId id="825" r:id="rId11"/>
    <p:sldId id="826" r:id="rId12"/>
    <p:sldId id="827" r:id="rId13"/>
    <p:sldId id="828" r:id="rId14"/>
    <p:sldId id="829" r:id="rId15"/>
    <p:sldId id="830" r:id="rId16"/>
    <p:sldId id="831" r:id="rId17"/>
    <p:sldId id="832" r:id="rId18"/>
    <p:sldId id="833" r:id="rId19"/>
    <p:sldId id="834" r:id="rId20"/>
    <p:sldId id="835" r:id="rId21"/>
    <p:sldId id="836" r:id="rId22"/>
    <p:sldId id="837" r:id="rId23"/>
    <p:sldId id="838" r:id="rId24"/>
    <p:sldId id="839" r:id="rId25"/>
    <p:sldId id="840" r:id="rId26"/>
    <p:sldId id="841" r:id="rId27"/>
    <p:sldId id="842" r:id="rId28"/>
    <p:sldId id="843" r:id="rId29"/>
    <p:sldId id="844" r:id="rId30"/>
    <p:sldId id="845" r:id="rId31"/>
    <p:sldId id="846" r:id="rId32"/>
    <p:sldId id="847" r:id="rId33"/>
    <p:sldId id="848" r:id="rId34"/>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336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946" autoAdjust="0"/>
  </p:normalViewPr>
  <p:slideViewPr>
    <p:cSldViewPr>
      <p:cViewPr varScale="1">
        <p:scale>
          <a:sx n="56" d="100"/>
          <a:sy n="56" d="100"/>
        </p:scale>
        <p:origin x="78" y="390"/>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tableStyles" Target="tableStyles.xml"/><Relationship Id="rId36" Type="http://schemas.openxmlformats.org/officeDocument/2006/relationships/presProps" Target="presProps.xml"/><Relationship Id="rId37" Type="http://schemas.openxmlformats.org/officeDocument/2006/relationships/viewProps" Target="viewProps.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95" name=""/>
        <p:cNvGrpSpPr/>
        <p:nvPr/>
      </p:nvGrpSpPr>
      <p:grpSpPr>
        <a:xfrm>
          <a:off x="0" y="0"/>
          <a:ext cx="0" cy="0"/>
          <a:chOff x="0" y="0"/>
          <a:chExt cx="0" cy="0"/>
        </a:xfrm>
      </p:grpSpPr>
      <p:sp>
        <p:nvSpPr>
          <p:cNvPr id="1048686" name="Header Placeholder 1"/>
          <p:cNvSpPr>
            <a:spLocks noGrp="1"/>
          </p:cNvSpPr>
          <p:nvPr>
            <p:ph type="hdr" sz="quarter"/>
          </p:nvPr>
        </p:nvSpPr>
        <p:spPr>
          <a:xfrm>
            <a:off x="3886200" y="0"/>
            <a:ext cx="2971800" cy="457200"/>
          </a:xfrm>
          <a:prstGeom prst="rect"/>
        </p:spPr>
        <p:txBody>
          <a:bodyPr bIns="45720" lIns="91440" rIns="91440" rtlCol="1" tIns="45720" vert="horz"/>
          <a:lstStyle>
            <a:lvl1pPr algn="r">
              <a:defRPr sz="1200"/>
            </a:lvl1pPr>
          </a:lstStyle>
          <a:p>
            <a:endParaRPr lang="ar-IQ"/>
          </a:p>
        </p:txBody>
      </p:sp>
      <p:sp>
        <p:nvSpPr>
          <p:cNvPr id="1048687" name="Date Placeholder 2"/>
          <p:cNvSpPr>
            <a:spLocks noGrp="1"/>
          </p:cNvSpPr>
          <p:nvPr>
            <p:ph type="dt" idx="1"/>
          </p:nvPr>
        </p:nvSpPr>
        <p:spPr>
          <a:xfrm>
            <a:off x="1588" y="0"/>
            <a:ext cx="2971800" cy="457200"/>
          </a:xfrm>
          <a:prstGeom prst="rect"/>
        </p:spPr>
        <p:txBody>
          <a:bodyPr bIns="45720" lIns="91440" rIns="91440" rtlCol="1" tIns="45720" vert="horz"/>
          <a:lstStyle>
            <a:lvl1pPr algn="l">
              <a:defRPr sz="1200"/>
            </a:lvl1pPr>
          </a:lstStyle>
          <a:p>
            <a:fld id="{4A6FB36E-8FA1-4983-8ADD-AD0D6D5AD8B0}" type="datetimeFigureOut">
              <a:rPr lang="ar-IQ" smtClean="0"/>
              <a:t>9‏/1‏/1442</a:t>
            </a:fld>
            <a:endParaRPr lang="ar-IQ"/>
          </a:p>
        </p:txBody>
      </p:sp>
      <p:sp>
        <p:nvSpPr>
          <p:cNvPr id="1048688" name="Slide Image Placeholder 3"/>
          <p:cNvSpPr>
            <a:spLocks noChangeAspect="1" noRot="1" noGrp="1"/>
          </p:cNvSpPr>
          <p:nvPr>
            <p:ph type="sldImg" idx="2"/>
          </p:nvPr>
        </p:nvSpPr>
        <p:spPr>
          <a:xfrm>
            <a:off x="1143000" y="685800"/>
            <a:ext cx="4572000" cy="3429000"/>
          </a:xfrm>
          <a:prstGeom prst="rect"/>
          <a:noFill/>
          <a:ln w="12700">
            <a:solidFill>
              <a:prstClr val="black"/>
            </a:solidFill>
          </a:ln>
        </p:spPr>
        <p:txBody>
          <a:bodyPr anchor="ctr" bIns="45720" lIns="91440" rIns="91440" rtlCol="1" tIns="45720" vert="horz"/>
          <a:p>
            <a:endParaRPr lang="ar-IQ"/>
          </a:p>
        </p:txBody>
      </p:sp>
      <p:sp>
        <p:nvSpPr>
          <p:cNvPr id="1048689" name="Notes Placeholder 4"/>
          <p:cNvSpPr>
            <a:spLocks noGrp="1"/>
          </p:cNvSpPr>
          <p:nvPr>
            <p:ph type="body" sz="quarter" idx="3"/>
          </p:nvPr>
        </p:nvSpPr>
        <p:spPr>
          <a:xfrm>
            <a:off x="685800" y="4343400"/>
            <a:ext cx="5486400" cy="4114800"/>
          </a:xfrm>
          <a:prstGeom prst="rect"/>
        </p:spPr>
        <p:txBody>
          <a:bodyPr bIns="45720" lIns="91440" rIns="91440" rtlCol="1"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90" name="Footer Placeholder 5"/>
          <p:cNvSpPr>
            <a:spLocks noGrp="1"/>
          </p:cNvSpPr>
          <p:nvPr>
            <p:ph type="ftr" sz="quarter" idx="4"/>
          </p:nvPr>
        </p:nvSpPr>
        <p:spPr>
          <a:xfrm>
            <a:off x="3886200" y="8685213"/>
            <a:ext cx="2971800" cy="457200"/>
          </a:xfrm>
          <a:prstGeom prst="rect"/>
        </p:spPr>
        <p:txBody>
          <a:bodyPr anchor="b" bIns="45720" lIns="91440" rIns="91440" rtlCol="1" tIns="45720" vert="horz"/>
          <a:lstStyle>
            <a:lvl1pPr algn="r">
              <a:defRPr sz="1200"/>
            </a:lvl1pPr>
          </a:lstStyle>
          <a:p>
            <a:endParaRPr lang="ar-IQ"/>
          </a:p>
        </p:txBody>
      </p:sp>
      <p:sp>
        <p:nvSpPr>
          <p:cNvPr id="1048691" name="Slide Number Placeholder 6"/>
          <p:cNvSpPr>
            <a:spLocks noGrp="1"/>
          </p:cNvSpPr>
          <p:nvPr>
            <p:ph type="sldNum" sz="quarter" idx="5"/>
          </p:nvPr>
        </p:nvSpPr>
        <p:spPr>
          <a:xfrm>
            <a:off x="1588" y="8685213"/>
            <a:ext cx="2971800" cy="457200"/>
          </a:xfrm>
          <a:prstGeom prst="rect"/>
        </p:spPr>
        <p:txBody>
          <a:bodyPr anchor="b" bIns="45720" lIns="91440" rIns="91440" rtlCol="1" tIns="45720" vert="horz"/>
          <a:lstStyle>
            <a:lvl1pPr algn="l">
              <a:defRPr sz="1200"/>
            </a:lvl1pPr>
          </a:lstStyle>
          <a:p>
            <a:fld id="{F78F56C4-95EA-4150-A582-9516D6747573}" type="slidenum">
              <a:rPr lang="ar-IQ" smtClean="0"/>
              <a:t>‹#›</a:t>
            </a:fld>
            <a:endParaRPr lang="ar-IQ"/>
          </a:p>
        </p:txBody>
      </p:sp>
    </p:spTree>
  </p:cSld>
  <p:clrMap accent1="accent1" accent2="accent2" accent3="accent3" accent4="accent4" accent5="accent5" accent6="accent6" bg1="lt1" bg2="lt2" tx1="dk1" tx2="dk2" hlink="hlink" folHlink="folHlink"/>
  <p:notesStyle>
    <a:lvl1pPr algn="r" defTabSz="914400" eaLnBrk="1" hangingPunct="1" latinLnBrk="0" marL="0" rtl="1">
      <a:defRPr sz="1200" kern="1200">
        <a:solidFill>
          <a:schemeClr val="tx1"/>
        </a:solidFill>
        <a:latin typeface="+mn-lt"/>
        <a:ea typeface="+mn-ea"/>
        <a:cs typeface="+mn-cs"/>
      </a:defRPr>
    </a:lvl1pPr>
    <a:lvl2pPr algn="r" defTabSz="914400" eaLnBrk="1" hangingPunct="1" latinLnBrk="0" marL="457200" rtl="1">
      <a:defRPr sz="1200" kern="1200">
        <a:solidFill>
          <a:schemeClr val="tx1"/>
        </a:solidFill>
        <a:latin typeface="+mn-lt"/>
        <a:ea typeface="+mn-ea"/>
        <a:cs typeface="+mn-cs"/>
      </a:defRPr>
    </a:lvl2pPr>
    <a:lvl3pPr algn="r" defTabSz="914400" eaLnBrk="1" hangingPunct="1" latinLnBrk="0" marL="914400" rtl="1">
      <a:defRPr sz="1200" kern="1200">
        <a:solidFill>
          <a:schemeClr val="tx1"/>
        </a:solidFill>
        <a:latin typeface="+mn-lt"/>
        <a:ea typeface="+mn-ea"/>
        <a:cs typeface="+mn-cs"/>
      </a:defRPr>
    </a:lvl3pPr>
    <a:lvl4pPr algn="r" defTabSz="914400" eaLnBrk="1" hangingPunct="1" latinLnBrk="0" marL="1371600" rtl="1">
      <a:defRPr sz="1200" kern="1200">
        <a:solidFill>
          <a:schemeClr val="tx1"/>
        </a:solidFill>
        <a:latin typeface="+mn-lt"/>
        <a:ea typeface="+mn-ea"/>
        <a:cs typeface="+mn-cs"/>
      </a:defRPr>
    </a:lvl4pPr>
    <a:lvl5pPr algn="r" defTabSz="914400" eaLnBrk="1" hangingPunct="1" latinLnBrk="0" marL="1828800" rtl="1">
      <a:defRPr sz="1200" kern="1200">
        <a:solidFill>
          <a:schemeClr val="tx1"/>
        </a:solidFill>
        <a:latin typeface="+mn-lt"/>
        <a:ea typeface="+mn-ea"/>
        <a:cs typeface="+mn-cs"/>
      </a:defRPr>
    </a:lvl5pPr>
    <a:lvl6pPr algn="r" defTabSz="914400" eaLnBrk="1" hangingPunct="1" latinLnBrk="0" marL="2286000" rtl="1">
      <a:defRPr sz="1200" kern="1200">
        <a:solidFill>
          <a:schemeClr val="tx1"/>
        </a:solidFill>
        <a:latin typeface="+mn-lt"/>
        <a:ea typeface="+mn-ea"/>
        <a:cs typeface="+mn-cs"/>
      </a:defRPr>
    </a:lvl6pPr>
    <a:lvl7pPr algn="r" defTabSz="914400" eaLnBrk="1" hangingPunct="1" latinLnBrk="0" marL="2743200" rtl="1">
      <a:defRPr sz="1200" kern="1200">
        <a:solidFill>
          <a:schemeClr val="tx1"/>
        </a:solidFill>
        <a:latin typeface="+mn-lt"/>
        <a:ea typeface="+mn-ea"/>
        <a:cs typeface="+mn-cs"/>
      </a:defRPr>
    </a:lvl7pPr>
    <a:lvl8pPr algn="r" defTabSz="914400" eaLnBrk="1" hangingPunct="1" latinLnBrk="0" marL="3200400" rtl="1">
      <a:defRPr sz="1200" kern="1200">
        <a:solidFill>
          <a:schemeClr val="tx1"/>
        </a:solidFill>
        <a:latin typeface="+mn-lt"/>
        <a:ea typeface="+mn-ea"/>
        <a:cs typeface="+mn-cs"/>
      </a:defRPr>
    </a:lvl8pPr>
    <a:lvl9pPr algn="r" defTabSz="914400" eaLnBrk="1" hangingPunct="1" latinLnBrk="0" marL="3657600" rtl="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03" name="Slide Image Placeholder 1"/>
          <p:cNvSpPr>
            <a:spLocks noChangeAspect="1" noRot="1" noGrp="1"/>
          </p:cNvSpPr>
          <p:nvPr>
            <p:ph type="sldImg"/>
          </p:nvPr>
        </p:nvSpPr>
        <p:spPr/>
      </p:sp>
      <p:sp>
        <p:nvSpPr>
          <p:cNvPr id="1048604" name="Notes Placeholder 2"/>
          <p:cNvSpPr>
            <a:spLocks noGrp="1"/>
          </p:cNvSpPr>
          <p:nvPr>
            <p:ph type="body" idx="1"/>
          </p:nvPr>
        </p:nvSpPr>
        <p:spPr/>
        <p:txBody>
          <a:bodyPr>
            <a:normAutofit/>
          </a:bodyPr>
          <a:p>
            <a:endParaRPr lang="ar-IQ"/>
          </a:p>
        </p:txBody>
      </p:sp>
      <p:sp>
        <p:nvSpPr>
          <p:cNvPr id="1048605" name="Slide Number Placeholder 3"/>
          <p:cNvSpPr>
            <a:spLocks noGrp="1"/>
          </p:cNvSpPr>
          <p:nvPr>
            <p:ph type="sldNum" sz="quarter" idx="10"/>
          </p:nvPr>
        </p:nvSpPr>
        <p:spPr/>
        <p:txBody>
          <a:bodyPr/>
          <a:p>
            <a:fld id="{F78F56C4-95EA-4150-A582-9516D6747573}" type="slidenum">
              <a:rPr lang="ar-IQ" smtClean="0"/>
              <a:t>11</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25" name="Slide Image Placeholder 1"/>
          <p:cNvSpPr>
            <a:spLocks noChangeAspect="1" noRot="1" noGrp="1"/>
          </p:cNvSpPr>
          <p:nvPr>
            <p:ph type="sldImg"/>
          </p:nvPr>
        </p:nvSpPr>
        <p:spPr/>
      </p:sp>
      <p:sp>
        <p:nvSpPr>
          <p:cNvPr id="1048626" name="Notes Placeholder 2"/>
          <p:cNvSpPr>
            <a:spLocks noGrp="1"/>
          </p:cNvSpPr>
          <p:nvPr>
            <p:ph type="body" idx="1"/>
          </p:nvPr>
        </p:nvSpPr>
        <p:spPr/>
        <p:txBody>
          <a:bodyPr>
            <a:normAutofit/>
          </a:bodyPr>
          <a:p>
            <a:endParaRPr dirty="0" lang="ar-IQ"/>
          </a:p>
        </p:txBody>
      </p:sp>
      <p:sp>
        <p:nvSpPr>
          <p:cNvPr id="1048627" name="Slide Number Placeholder 3"/>
          <p:cNvSpPr>
            <a:spLocks noGrp="1"/>
          </p:cNvSpPr>
          <p:nvPr>
            <p:ph type="sldNum" sz="quarter" idx="10"/>
          </p:nvPr>
        </p:nvSpPr>
        <p:spPr/>
        <p:txBody>
          <a:bodyPr/>
          <a:p>
            <a:fld id="{F78F56C4-95EA-4150-A582-9516D6747573}" type="slidenum">
              <a:rPr lang="ar-IQ" smtClean="0"/>
              <a:t>26</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4"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8/27/20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89" name=""/>
        <p:cNvGrpSpPr/>
        <p:nvPr/>
      </p:nvGrpSpPr>
      <p:grpSpPr>
        <a:xfrm>
          <a:off x="0" y="0"/>
          <a:ext cx="0" cy="0"/>
          <a:chOff x="0" y="0"/>
          <a:chExt cx="0" cy="0"/>
        </a:xfrm>
      </p:grpSpPr>
      <p:sp>
        <p:nvSpPr>
          <p:cNvPr id="1048653" name="Title 1"/>
          <p:cNvSpPr>
            <a:spLocks noGrp="1"/>
          </p:cNvSpPr>
          <p:nvPr>
            <p:ph type="title"/>
          </p:nvPr>
        </p:nvSpPr>
        <p:spPr/>
        <p:txBody>
          <a:bodyPr/>
          <a:p>
            <a:r>
              <a:rPr lang="en-US"/>
              <a:t>Click to edit Master title style</a:t>
            </a:r>
            <a:endParaRPr dirty="0" lang="en-US"/>
          </a:p>
        </p:txBody>
      </p:sp>
      <p:sp>
        <p:nvSpPr>
          <p:cNvPr id="104865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5" name="Date Placeholder 3"/>
          <p:cNvSpPr>
            <a:spLocks noGrp="1"/>
          </p:cNvSpPr>
          <p:nvPr>
            <p:ph type="dt" sz="half" idx="10"/>
          </p:nvPr>
        </p:nvSpPr>
        <p:spPr/>
        <p:txBody>
          <a:bodyPr/>
          <a:p>
            <a:fld id="{C764DE79-268F-4C1A-8933-263129D2AF90}" type="datetimeFigureOut">
              <a:rPr dirty="0" lang="en-US"/>
              <a:t>8/27/20</a:t>
            </a:fld>
            <a:endParaRPr dirty="0" lang="en-US"/>
          </a:p>
        </p:txBody>
      </p:sp>
      <p:sp>
        <p:nvSpPr>
          <p:cNvPr id="1048656" name="Footer Placeholder 4"/>
          <p:cNvSpPr>
            <a:spLocks noGrp="1"/>
          </p:cNvSpPr>
          <p:nvPr>
            <p:ph type="ftr" sz="quarter" idx="11"/>
          </p:nvPr>
        </p:nvSpPr>
        <p:spPr/>
        <p:txBody>
          <a:bodyPr/>
          <a:p>
            <a:endParaRPr dirty="0" lang="en-US"/>
          </a:p>
        </p:txBody>
      </p:sp>
      <p:sp>
        <p:nvSpPr>
          <p:cNvPr id="104865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7" name=""/>
        <p:cNvGrpSpPr/>
        <p:nvPr/>
      </p:nvGrpSpPr>
      <p:grpSpPr>
        <a:xfrm>
          <a:off x="0" y="0"/>
          <a:ext cx="0" cy="0"/>
          <a:chOff x="0" y="0"/>
          <a:chExt cx="0" cy="0"/>
        </a:xfrm>
      </p:grpSpPr>
      <p:sp>
        <p:nvSpPr>
          <p:cNvPr id="1048642"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4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4" name="Date Placeholder 3"/>
          <p:cNvSpPr>
            <a:spLocks noGrp="1"/>
          </p:cNvSpPr>
          <p:nvPr>
            <p:ph type="dt" sz="half" idx="10"/>
          </p:nvPr>
        </p:nvSpPr>
        <p:spPr/>
        <p:txBody>
          <a:bodyPr/>
          <a:p>
            <a:fld id="{C764DE79-268F-4C1A-8933-263129D2AF90}" type="datetimeFigureOut">
              <a:rPr dirty="0" lang="en-US"/>
              <a:t>8/27/20</a:t>
            </a:fld>
            <a:endParaRPr dirty="0" lang="en-US"/>
          </a:p>
        </p:txBody>
      </p:sp>
      <p:sp>
        <p:nvSpPr>
          <p:cNvPr id="1048645" name="Footer Placeholder 4"/>
          <p:cNvSpPr>
            <a:spLocks noGrp="1"/>
          </p:cNvSpPr>
          <p:nvPr>
            <p:ph type="ftr" sz="quarter" idx="11"/>
          </p:nvPr>
        </p:nvSpPr>
        <p:spPr/>
        <p:txBody>
          <a:bodyPr/>
          <a:p>
            <a:endParaRPr dirty="0" lang="en-US"/>
          </a:p>
        </p:txBody>
      </p:sp>
      <p:sp>
        <p:nvSpPr>
          <p:cNvPr id="104864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9"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8/27/20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0" name=""/>
        <p:cNvGrpSpPr/>
        <p:nvPr/>
      </p:nvGrpSpPr>
      <p:grpSpPr>
        <a:xfrm>
          <a:off x="0" y="0"/>
          <a:ext cx="0" cy="0"/>
          <a:chOff x="0" y="0"/>
          <a:chExt cx="0" cy="0"/>
        </a:xfrm>
      </p:grpSpPr>
      <p:sp>
        <p:nvSpPr>
          <p:cNvPr id="1048658"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59"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8660" name="Date Placeholder 3"/>
          <p:cNvSpPr>
            <a:spLocks noGrp="1"/>
          </p:cNvSpPr>
          <p:nvPr>
            <p:ph type="dt" sz="half" idx="10"/>
          </p:nvPr>
        </p:nvSpPr>
        <p:spPr/>
        <p:txBody>
          <a:bodyPr/>
          <a:p>
            <a:fld id="{C764DE79-268F-4C1A-8933-263129D2AF90}" type="datetimeFigureOut">
              <a:rPr dirty="0" lang="en-US"/>
              <a:t>8/27/20</a:t>
            </a:fld>
            <a:endParaRPr dirty="0" lang="en-US"/>
          </a:p>
        </p:txBody>
      </p:sp>
      <p:sp>
        <p:nvSpPr>
          <p:cNvPr id="1048661" name="Footer Placeholder 4"/>
          <p:cNvSpPr>
            <a:spLocks noGrp="1"/>
          </p:cNvSpPr>
          <p:nvPr>
            <p:ph type="ftr" sz="quarter" idx="11"/>
          </p:nvPr>
        </p:nvSpPr>
        <p:spPr/>
        <p:txBody>
          <a:bodyPr/>
          <a:p>
            <a:endParaRPr dirty="0" lang="en-US"/>
          </a:p>
        </p:txBody>
      </p:sp>
      <p:sp>
        <p:nvSpPr>
          <p:cNvPr id="104866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91" name=""/>
        <p:cNvGrpSpPr/>
        <p:nvPr/>
      </p:nvGrpSpPr>
      <p:grpSpPr>
        <a:xfrm>
          <a:off x="0" y="0"/>
          <a:ext cx="0" cy="0"/>
          <a:chOff x="0" y="0"/>
          <a:chExt cx="0" cy="0"/>
        </a:xfrm>
      </p:grpSpPr>
      <p:sp>
        <p:nvSpPr>
          <p:cNvPr id="1048663" name="Title 1"/>
          <p:cNvSpPr>
            <a:spLocks noGrp="1"/>
          </p:cNvSpPr>
          <p:nvPr>
            <p:ph type="title"/>
          </p:nvPr>
        </p:nvSpPr>
        <p:spPr/>
        <p:txBody>
          <a:bodyPr/>
          <a:p>
            <a:r>
              <a:rPr lang="en-US"/>
              <a:t>Click to edit Master title style</a:t>
            </a:r>
            <a:endParaRPr dirty="0" lang="en-US"/>
          </a:p>
        </p:txBody>
      </p:sp>
      <p:sp>
        <p:nvSpPr>
          <p:cNvPr id="104866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6" name="Date Placeholder 4"/>
          <p:cNvSpPr>
            <a:spLocks noGrp="1"/>
          </p:cNvSpPr>
          <p:nvPr>
            <p:ph type="dt" sz="half" idx="10"/>
          </p:nvPr>
        </p:nvSpPr>
        <p:spPr/>
        <p:txBody>
          <a:bodyPr/>
          <a:p>
            <a:fld id="{C764DE79-268F-4C1A-8933-263129D2AF90}" type="datetimeFigureOut">
              <a:rPr dirty="0" lang="en-US"/>
              <a:t>8/27/20</a:t>
            </a:fld>
            <a:endParaRPr dirty="0" lang="en-US"/>
          </a:p>
        </p:txBody>
      </p:sp>
      <p:sp>
        <p:nvSpPr>
          <p:cNvPr id="1048667" name="Footer Placeholder 5"/>
          <p:cNvSpPr>
            <a:spLocks noGrp="1"/>
          </p:cNvSpPr>
          <p:nvPr>
            <p:ph type="ftr" sz="quarter" idx="11"/>
          </p:nvPr>
        </p:nvSpPr>
        <p:spPr/>
        <p:txBody>
          <a:bodyPr/>
          <a:p>
            <a:endParaRPr dirty="0" lang="en-US"/>
          </a:p>
        </p:txBody>
      </p:sp>
      <p:sp>
        <p:nvSpPr>
          <p:cNvPr id="1048668"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92" name=""/>
        <p:cNvGrpSpPr/>
        <p:nvPr/>
      </p:nvGrpSpPr>
      <p:grpSpPr>
        <a:xfrm>
          <a:off x="0" y="0"/>
          <a:ext cx="0" cy="0"/>
          <a:chOff x="0" y="0"/>
          <a:chExt cx="0" cy="0"/>
        </a:xfrm>
      </p:grpSpPr>
      <p:sp>
        <p:nvSpPr>
          <p:cNvPr id="1048669"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70"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7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7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4" name="Date Placeholder 6"/>
          <p:cNvSpPr>
            <a:spLocks noGrp="1"/>
          </p:cNvSpPr>
          <p:nvPr>
            <p:ph type="dt" sz="half" idx="10"/>
          </p:nvPr>
        </p:nvSpPr>
        <p:spPr/>
        <p:txBody>
          <a:bodyPr/>
          <a:p>
            <a:fld id="{C764DE79-268F-4C1A-8933-263129D2AF90}" type="datetimeFigureOut">
              <a:rPr dirty="0" lang="en-US"/>
              <a:t>8/27/20</a:t>
            </a:fld>
            <a:endParaRPr dirty="0" lang="en-US"/>
          </a:p>
        </p:txBody>
      </p:sp>
      <p:sp>
        <p:nvSpPr>
          <p:cNvPr id="1048675" name="Footer Placeholder 7"/>
          <p:cNvSpPr>
            <a:spLocks noGrp="1"/>
          </p:cNvSpPr>
          <p:nvPr>
            <p:ph type="ftr" sz="quarter" idx="11"/>
          </p:nvPr>
        </p:nvSpPr>
        <p:spPr/>
        <p:txBody>
          <a:bodyPr/>
          <a:p>
            <a:endParaRPr dirty="0" lang="en-US"/>
          </a:p>
        </p:txBody>
      </p:sp>
      <p:sp>
        <p:nvSpPr>
          <p:cNvPr id="1048676"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86" name=""/>
        <p:cNvGrpSpPr/>
        <p:nvPr/>
      </p:nvGrpSpPr>
      <p:grpSpPr>
        <a:xfrm>
          <a:off x="0" y="0"/>
          <a:ext cx="0" cy="0"/>
          <a:chOff x="0" y="0"/>
          <a:chExt cx="0" cy="0"/>
        </a:xfrm>
      </p:grpSpPr>
      <p:sp>
        <p:nvSpPr>
          <p:cNvPr id="1048638" name="Title 1"/>
          <p:cNvSpPr>
            <a:spLocks noGrp="1"/>
          </p:cNvSpPr>
          <p:nvPr>
            <p:ph type="title"/>
          </p:nvPr>
        </p:nvSpPr>
        <p:spPr/>
        <p:txBody>
          <a:bodyPr/>
          <a:p>
            <a:r>
              <a:rPr lang="en-US"/>
              <a:t>Click to edit Master title style</a:t>
            </a:r>
            <a:endParaRPr dirty="0" lang="en-US"/>
          </a:p>
        </p:txBody>
      </p:sp>
      <p:sp>
        <p:nvSpPr>
          <p:cNvPr id="1048639" name="Date Placeholder 2"/>
          <p:cNvSpPr>
            <a:spLocks noGrp="1"/>
          </p:cNvSpPr>
          <p:nvPr>
            <p:ph type="dt" sz="half" idx="10"/>
          </p:nvPr>
        </p:nvSpPr>
        <p:spPr/>
        <p:txBody>
          <a:bodyPr/>
          <a:p>
            <a:fld id="{C764DE79-268F-4C1A-8933-263129D2AF90}" type="datetimeFigureOut">
              <a:rPr dirty="0" lang="en-US"/>
              <a:t>8/27/20</a:t>
            </a:fld>
            <a:endParaRPr dirty="0" lang="en-US"/>
          </a:p>
        </p:txBody>
      </p:sp>
      <p:sp>
        <p:nvSpPr>
          <p:cNvPr id="1048640" name="Footer Placeholder 3"/>
          <p:cNvSpPr>
            <a:spLocks noGrp="1"/>
          </p:cNvSpPr>
          <p:nvPr>
            <p:ph type="ftr" sz="quarter" idx="11"/>
          </p:nvPr>
        </p:nvSpPr>
        <p:spPr/>
        <p:txBody>
          <a:bodyPr/>
          <a:p>
            <a:endParaRPr dirty="0" lang="en-US"/>
          </a:p>
        </p:txBody>
      </p:sp>
      <p:sp>
        <p:nvSpPr>
          <p:cNvPr id="1048641"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93" name=""/>
        <p:cNvGrpSpPr/>
        <p:nvPr/>
      </p:nvGrpSpPr>
      <p:grpSpPr>
        <a:xfrm>
          <a:off x="0" y="0"/>
          <a:ext cx="0" cy="0"/>
          <a:chOff x="0" y="0"/>
          <a:chExt cx="0" cy="0"/>
        </a:xfrm>
      </p:grpSpPr>
      <p:sp>
        <p:nvSpPr>
          <p:cNvPr id="1048677" name="Date Placeholder 1"/>
          <p:cNvSpPr>
            <a:spLocks noGrp="1"/>
          </p:cNvSpPr>
          <p:nvPr>
            <p:ph type="dt" sz="half" idx="10"/>
          </p:nvPr>
        </p:nvSpPr>
        <p:spPr/>
        <p:txBody>
          <a:bodyPr/>
          <a:p>
            <a:fld id="{C764DE79-268F-4C1A-8933-263129D2AF90}" type="datetimeFigureOut">
              <a:rPr dirty="0" lang="en-US"/>
              <a:t>8/27/20</a:t>
            </a:fld>
            <a:endParaRPr dirty="0" lang="en-US"/>
          </a:p>
        </p:txBody>
      </p:sp>
      <p:sp>
        <p:nvSpPr>
          <p:cNvPr id="1048678" name="Footer Placeholder 2"/>
          <p:cNvSpPr>
            <a:spLocks noGrp="1"/>
          </p:cNvSpPr>
          <p:nvPr>
            <p:ph type="ftr" sz="quarter" idx="11"/>
          </p:nvPr>
        </p:nvSpPr>
        <p:spPr/>
        <p:txBody>
          <a:bodyPr/>
          <a:p>
            <a:endParaRPr dirty="0" lang="en-US"/>
          </a:p>
        </p:txBody>
      </p:sp>
      <p:sp>
        <p:nvSpPr>
          <p:cNvPr id="1048679"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94" name=""/>
        <p:cNvGrpSpPr/>
        <p:nvPr/>
      </p:nvGrpSpPr>
      <p:grpSpPr>
        <a:xfrm>
          <a:off x="0" y="0"/>
          <a:ext cx="0" cy="0"/>
          <a:chOff x="0" y="0"/>
          <a:chExt cx="0" cy="0"/>
        </a:xfrm>
      </p:grpSpPr>
      <p:sp>
        <p:nvSpPr>
          <p:cNvPr id="1048680"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81"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2"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83" name="Date Placeholder 4"/>
          <p:cNvSpPr>
            <a:spLocks noGrp="1"/>
          </p:cNvSpPr>
          <p:nvPr>
            <p:ph type="dt" sz="half" idx="10"/>
          </p:nvPr>
        </p:nvSpPr>
        <p:spPr/>
        <p:txBody>
          <a:bodyPr/>
          <a:p>
            <a:fld id="{C764DE79-268F-4C1A-8933-263129D2AF90}" type="datetimeFigureOut">
              <a:rPr dirty="0" lang="en-US"/>
              <a:t>8/27/20</a:t>
            </a:fld>
            <a:endParaRPr dirty="0" lang="en-US"/>
          </a:p>
        </p:txBody>
      </p:sp>
      <p:sp>
        <p:nvSpPr>
          <p:cNvPr id="1048684" name="Footer Placeholder 5"/>
          <p:cNvSpPr>
            <a:spLocks noGrp="1"/>
          </p:cNvSpPr>
          <p:nvPr>
            <p:ph type="ftr" sz="quarter" idx="11"/>
          </p:nvPr>
        </p:nvSpPr>
        <p:spPr/>
        <p:txBody>
          <a:bodyPr/>
          <a:p>
            <a:endParaRPr dirty="0" lang="en-US"/>
          </a:p>
        </p:txBody>
      </p:sp>
      <p:sp>
        <p:nvSpPr>
          <p:cNvPr id="1048685"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88" name=""/>
        <p:cNvGrpSpPr/>
        <p:nvPr/>
      </p:nvGrpSpPr>
      <p:grpSpPr>
        <a:xfrm>
          <a:off x="0" y="0"/>
          <a:ext cx="0" cy="0"/>
          <a:chOff x="0" y="0"/>
          <a:chExt cx="0" cy="0"/>
        </a:xfrm>
      </p:grpSpPr>
      <p:sp>
        <p:nvSpPr>
          <p:cNvPr id="1048647"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48"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49"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50" name="Date Placeholder 4"/>
          <p:cNvSpPr>
            <a:spLocks noGrp="1"/>
          </p:cNvSpPr>
          <p:nvPr>
            <p:ph type="dt" sz="half" idx="10"/>
          </p:nvPr>
        </p:nvSpPr>
        <p:spPr/>
        <p:txBody>
          <a:bodyPr/>
          <a:p>
            <a:fld id="{C764DE79-268F-4C1A-8933-263129D2AF90}" type="datetimeFigureOut">
              <a:rPr dirty="0" lang="en-US"/>
              <a:t>8/27/20</a:t>
            </a:fld>
            <a:endParaRPr dirty="0" lang="en-US"/>
          </a:p>
        </p:txBody>
      </p:sp>
      <p:sp>
        <p:nvSpPr>
          <p:cNvPr id="1048651" name="Footer Placeholder 5"/>
          <p:cNvSpPr>
            <a:spLocks noGrp="1"/>
          </p:cNvSpPr>
          <p:nvPr>
            <p:ph type="ftr" sz="quarter" idx="11"/>
          </p:nvPr>
        </p:nvSpPr>
        <p:spPr/>
        <p:txBody>
          <a:bodyPr/>
          <a:p>
            <a:endParaRPr dirty="0" lang="en-US"/>
          </a:p>
        </p:txBody>
      </p:sp>
      <p:sp>
        <p:nvSpPr>
          <p:cNvPr id="104865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8/27/20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5" name=""/>
        <p:cNvGrpSpPr/>
        <p:nvPr/>
      </p:nvGrpSpPr>
      <p:grpSpPr>
        <a:xfrm>
          <a:off x="0" y="0"/>
          <a:ext cx="0" cy="0"/>
          <a:chOff x="0" y="0"/>
          <a:chExt cx="0" cy="0"/>
        </a:xfrm>
      </p:grpSpPr>
      <p:sp>
        <p:nvSpPr>
          <p:cNvPr id="1048586" name="Title 1"/>
          <p:cNvSpPr>
            <a:spLocks noGrp="1"/>
          </p:cNvSpPr>
          <p:nvPr>
            <p:ph type="ctrTitle"/>
          </p:nvPr>
        </p:nvSpPr>
        <p:spPr>
          <a:xfrm>
            <a:off x="1331976" y="1720273"/>
            <a:ext cx="6480048" cy="2563089"/>
          </a:xfrm>
        </p:spPr>
        <p:txBody>
          <a:bodyPr>
            <a:normAutofit/>
          </a:bodyPr>
          <a:p>
            <a:r>
              <a:rPr dirty="0" sz="4800" lang="en-US">
                <a:solidFill>
                  <a:srgbClr val="002060"/>
                </a:solidFill>
                <a:latin typeface="Algerian" pitchFamily="82" charset="77"/>
              </a:rPr>
              <a:t>Spinal Cord Tumor</a:t>
            </a:r>
            <a:br>
              <a:rPr dirty="0" sz="4800" lang="en-US">
                <a:solidFill>
                  <a:srgbClr val="002060"/>
                </a:solidFill>
                <a:latin typeface="Algerian" pitchFamily="82" charset="77"/>
              </a:rPr>
            </a:br>
            <a:r>
              <a:rPr dirty="0" sz="4800" lang="en-US">
                <a:solidFill>
                  <a:srgbClr val="002060"/>
                </a:solidFill>
                <a:latin typeface="Algerian" pitchFamily="82" charset="77"/>
              </a:rPr>
              <a:t>IntraDural  ExtraMedullary</a:t>
            </a:r>
            <a:br>
              <a:rPr dirty="0" sz="4800" lang="ar-IQ">
                <a:solidFill>
                  <a:srgbClr val="002060"/>
                </a:solidFill>
                <a:latin typeface="Algerian" pitchFamily="82" charset="77"/>
              </a:rPr>
            </a:br>
            <a:r>
              <a:rPr b="1" dirty="0" sz="2000" lang="en-US" err="1">
                <a:latin typeface="+mn-lt"/>
              </a:rPr>
              <a:t>Youmans</a:t>
            </a:r>
            <a:r>
              <a:rPr b="1" dirty="0" sz="2000" lang="en-US">
                <a:latin typeface="+mn-lt"/>
              </a:rPr>
              <a:t> Chap. 294</a:t>
            </a:r>
            <a:endParaRPr b="1" dirty="0" sz="4800" lang="ar-IQ">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600" name="Title 1"/>
          <p:cNvSpPr>
            <a:spLocks noGrp="1"/>
          </p:cNvSpPr>
          <p:nvPr>
            <p:ph type="title"/>
          </p:nvPr>
        </p:nvSpPr>
        <p:spPr>
          <a:xfrm>
            <a:off x="87745" y="0"/>
            <a:ext cx="8229600" cy="461818"/>
          </a:xfrm>
        </p:spPr>
        <p:txBody>
          <a:bodyPr>
            <a:normAutofit/>
          </a:bodyPr>
          <a:p>
            <a:pPr indent="-342900" marL="342900">
              <a:buFont typeface="Wingdings" pitchFamily="2" charset="2"/>
              <a:buChar char="q"/>
            </a:pPr>
            <a:r>
              <a:rPr b="1" dirty="0" sz="2400" lang="en-US" u="sng">
                <a:solidFill>
                  <a:srgbClr val="C00000"/>
                </a:solidFill>
                <a:latin typeface="+mn-lt"/>
              </a:rPr>
              <a:t>Nerve Sheath Tumors</a:t>
            </a:r>
            <a:endParaRPr b="1" dirty="0" sz="2400" lang="ar-IQ">
              <a:solidFill>
                <a:srgbClr val="C00000"/>
              </a:solidFill>
              <a:latin typeface="+mn-lt"/>
            </a:endParaRPr>
          </a:p>
        </p:txBody>
      </p:sp>
      <p:sp>
        <p:nvSpPr>
          <p:cNvPr id="1048601" name="Content Placeholder 2"/>
          <p:cNvSpPr>
            <a:spLocks noGrp="1"/>
          </p:cNvSpPr>
          <p:nvPr>
            <p:ph idx="1"/>
          </p:nvPr>
        </p:nvSpPr>
        <p:spPr>
          <a:xfrm>
            <a:off x="87745" y="461817"/>
            <a:ext cx="8968510" cy="6280727"/>
          </a:xfrm>
        </p:spPr>
        <p:txBody>
          <a:bodyPr>
            <a:normAutofit/>
          </a:bodyPr>
          <a:p>
            <a:pPr algn="l" rtl="0"/>
            <a:r>
              <a:rPr dirty="0" sz="2000" lang="en-US"/>
              <a:t>Can  arise  from  the  dorsal  or  ventral  nerve  rootlets,  with a  </a:t>
            </a:r>
            <a:r>
              <a:rPr b="1" dirty="0" sz="2000" lang="en-US"/>
              <a:t>dorsal  nerve  root  origin  being  more  common</a:t>
            </a:r>
            <a:r>
              <a:rPr dirty="0" sz="2000" lang="en-US"/>
              <a:t>. </a:t>
            </a:r>
          </a:p>
          <a:p>
            <a:pPr algn="l" rtl="0"/>
            <a:r>
              <a:rPr dirty="0" sz="2000" lang="en-US"/>
              <a:t>Of the two benign NSTs, </a:t>
            </a:r>
            <a:r>
              <a:rPr b="1" dirty="0" sz="2000" lang="en-US" err="1">
                <a:solidFill>
                  <a:srgbClr val="002060"/>
                </a:solidFill>
              </a:rPr>
              <a:t>schwannomas</a:t>
            </a:r>
            <a:r>
              <a:rPr b="1" dirty="0" sz="2000" lang="en-US">
                <a:solidFill>
                  <a:srgbClr val="002060"/>
                </a:solidFill>
              </a:rPr>
              <a:t> are far more common</a:t>
            </a:r>
          </a:p>
          <a:p>
            <a:pPr algn="l" rtl="0"/>
            <a:r>
              <a:rPr b="1" dirty="0" sz="2000" lang="en-US" u="sng">
                <a:solidFill>
                  <a:srgbClr val="0070C0"/>
                </a:solidFill>
              </a:rPr>
              <a:t>The  </a:t>
            </a:r>
            <a:r>
              <a:rPr b="1" dirty="0" sz="2000" lang="en-US" err="1" u="sng">
                <a:solidFill>
                  <a:srgbClr val="0070C0"/>
                </a:solidFill>
              </a:rPr>
              <a:t>Obersteiner</a:t>
            </a:r>
            <a:r>
              <a:rPr b="1" dirty="0" sz="2000" lang="en-US" u="sng">
                <a:solidFill>
                  <a:srgbClr val="0070C0"/>
                </a:solidFill>
              </a:rPr>
              <a:t> </a:t>
            </a:r>
            <a:r>
              <a:rPr b="1" dirty="0" sz="2000" lang="en-US" err="1" u="sng">
                <a:solidFill>
                  <a:srgbClr val="0070C0"/>
                </a:solidFill>
              </a:rPr>
              <a:t>Redlich</a:t>
            </a:r>
            <a:r>
              <a:rPr b="1" dirty="0" sz="2000" lang="en-US" u="sng">
                <a:solidFill>
                  <a:srgbClr val="0070C0"/>
                </a:solidFill>
              </a:rPr>
              <a:t>  zone</a:t>
            </a:r>
            <a:r>
              <a:rPr dirty="0" sz="2000" lang="en-US"/>
              <a:t>,  where  the  myelin-forming  cells  transition  from oligodendrocytes  to  Schwann  cells,  is  the place  of origin  of  most  </a:t>
            </a:r>
            <a:r>
              <a:rPr dirty="0" sz="2000" lang="en-US" err="1"/>
              <a:t>intradural</a:t>
            </a:r>
            <a:r>
              <a:rPr dirty="0" sz="2000" lang="en-US"/>
              <a:t>  </a:t>
            </a:r>
            <a:r>
              <a:rPr dirty="0" sz="2000" lang="en-US" err="1"/>
              <a:t>schwannomas</a:t>
            </a:r>
            <a:r>
              <a:rPr dirty="0" sz="2000" lang="en-US"/>
              <a:t>,  which  tend  to  be  well encapsulated  lesions  arising  from  a  single  nerve  fascicle.</a:t>
            </a:r>
          </a:p>
          <a:p>
            <a:pPr algn="l" rtl="0"/>
            <a:r>
              <a:rPr dirty="0" sz="2000" lang="en-US"/>
              <a:t>It can be </a:t>
            </a:r>
          </a:p>
          <a:p>
            <a:pPr algn="l" lvl="1" rtl="0"/>
            <a:r>
              <a:rPr dirty="0" sz="2000" lang="en-US"/>
              <a:t>exclusively extradural or </a:t>
            </a:r>
          </a:p>
          <a:p>
            <a:pPr algn="l" lvl="1" rtl="0"/>
            <a:r>
              <a:rPr dirty="0" sz="2000" lang="en-US"/>
              <a:t>exclusively intradural or </a:t>
            </a:r>
          </a:p>
          <a:p>
            <a:pPr algn="l" lvl="1" rtl="0"/>
            <a:r>
              <a:rPr dirty="0" sz="2000" lang="en-US"/>
              <a:t>can involve both as extra-intradural (Dumbbell)</a:t>
            </a:r>
          </a:p>
          <a:p>
            <a:pPr algn="l" rtl="0"/>
            <a:r>
              <a:rPr dirty="0" sz="2000" lang="en-US"/>
              <a:t>NSTs likely to be </a:t>
            </a:r>
          </a:p>
          <a:p>
            <a:pPr algn="l" lvl="1" rtl="0"/>
            <a:r>
              <a:rPr dirty="0" sz="2000" lang="en-US"/>
              <a:t>Purely extradural in the cephalic spine</a:t>
            </a:r>
          </a:p>
          <a:p>
            <a:pPr algn="l" lvl="1" rtl="0"/>
            <a:r>
              <a:rPr dirty="0" sz="2000" lang="en-US"/>
              <a:t>Purely intradural in the caudal spine</a:t>
            </a:r>
          </a:p>
          <a:p>
            <a:pPr algn="l" rtl="0">
              <a:buFont typeface="Wingdings" pitchFamily="2" charset="2"/>
              <a:buChar char="v"/>
            </a:pPr>
            <a:r>
              <a:rPr b="1" dirty="0" sz="2000" lang="en-US">
                <a:solidFill>
                  <a:srgbClr val="002060"/>
                </a:solidFill>
              </a:rPr>
              <a:t>Cervical </a:t>
            </a:r>
            <a:r>
              <a:rPr b="1" dirty="0" sz="2000" lang="en-US" err="1">
                <a:solidFill>
                  <a:srgbClr val="002060"/>
                </a:solidFill>
              </a:rPr>
              <a:t>schwannoma</a:t>
            </a:r>
            <a:r>
              <a:rPr b="1" dirty="0" sz="2000" lang="en-US">
                <a:solidFill>
                  <a:srgbClr val="002060"/>
                </a:solidFill>
              </a:rPr>
              <a:t> tend to be extradural due to </a:t>
            </a:r>
            <a:r>
              <a:rPr b="1" dirty="0" sz="2000" lang="en-US">
                <a:solidFill>
                  <a:srgbClr val="C00000"/>
                </a:solidFill>
              </a:rPr>
              <a:t>shorter intradural course</a:t>
            </a:r>
            <a:r>
              <a:rPr b="1" dirty="0" sz="2000" lang="en-US">
                <a:solidFill>
                  <a:srgbClr val="002060"/>
                </a:solidFill>
              </a:rPr>
              <a:t> of cervical nerve root.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graphicFrame>
        <p:nvGraphicFramePr>
          <p:cNvPr id="4194304" name="Content Placeholder 7"/>
          <p:cNvGraphicFramePr>
            <a:graphicFrameLocks noGrp="1"/>
          </p:cNvGraphicFramePr>
          <p:nvPr>
            <p:ph idx="1"/>
          </p:nvPr>
        </p:nvGraphicFramePr>
        <p:xfrm>
          <a:off x="152400" y="432942"/>
          <a:ext cx="8839200" cy="6313542"/>
        </p:xfrm>
        <a:graphic>
          <a:graphicData uri="http://schemas.openxmlformats.org/drawingml/2006/table">
            <a:tbl>
              <a:tblPr rtl="1" firstRow="1" bandRow="1">
                <a:tableStyleId>{BC89EF96-8CEA-46FF-86C4-4CE0E7609802}</a:tableStyleId>
              </a:tblPr>
              <a:tblGrid>
                <a:gridCol w="2946400"/>
                <a:gridCol w="2946400"/>
                <a:gridCol w="2946400"/>
              </a:tblGrid>
              <a:tr h="618285">
                <a:tc>
                  <a:txBody>
                    <a:bodyPr/>
                    <a:p>
                      <a:pPr algn="ctr" rtl="0"/>
                      <a:r>
                        <a:rPr dirty="0" sz="2400" lang="en-US" err="1"/>
                        <a:t>Schwannoma</a:t>
                      </a:r>
                      <a:endParaRPr dirty="0" sz="2400" lang="ar-IQ">
                        <a:solidFill>
                          <a:schemeClr val="tx1">
                            <a:lumMod val="95000"/>
                            <a:lumOff val="5000"/>
                          </a:schemeClr>
                        </a:solidFill>
                      </a:endParaRPr>
                    </a:p>
                  </a:txBody>
                </a:tc>
                <a:tc>
                  <a:txBody>
                    <a:bodyPr/>
                    <a:p>
                      <a:pPr algn="ctr" rtl="0"/>
                      <a:r>
                        <a:rPr dirty="0" sz="2400" lang="en-US">
                          <a:solidFill>
                            <a:schemeClr val="tx1">
                              <a:lumMod val="95000"/>
                              <a:lumOff val="5000"/>
                            </a:schemeClr>
                          </a:solidFill>
                        </a:rPr>
                        <a:t>Neurofibroma</a:t>
                      </a:r>
                      <a:endParaRPr dirty="0" sz="2400" lang="ar-IQ">
                        <a:solidFill>
                          <a:schemeClr val="tx1">
                            <a:lumMod val="95000"/>
                            <a:lumOff val="5000"/>
                          </a:schemeClr>
                        </a:solidFill>
                      </a:endParaRPr>
                    </a:p>
                  </a:txBody>
                </a:tc>
                <a:tc>
                  <a:txBody>
                    <a:bodyPr/>
                    <a:p>
                      <a:pPr algn="ctr" rtl="0"/>
                      <a:endParaRPr dirty="0" sz="2000" lang="ar-IQ">
                        <a:solidFill>
                          <a:schemeClr val="tx1">
                            <a:lumMod val="95000"/>
                            <a:lumOff val="5000"/>
                          </a:schemeClr>
                        </a:solidFill>
                      </a:endParaRPr>
                    </a:p>
                  </a:txBody>
                </a:tc>
              </a:tr>
              <a:tr h="865599">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NF 2</a:t>
                      </a:r>
                      <a:endParaRPr dirty="0" sz="2000" lang="ar-IQ"/>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NF 1</a:t>
                      </a:r>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Syndromic</a:t>
                      </a:r>
                    </a:p>
                  </a:txBody>
                </a:tc>
              </a:tr>
              <a:tr h="501498">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No axons.</a:t>
                      </a:r>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Presence  of  axons  within  the  tumor.</a:t>
                      </a:r>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Gross pathology</a:t>
                      </a:r>
                    </a:p>
                    <a:p>
                      <a:pPr algn="l" defTabSz="914400" eaLnBrk="1" fontAlgn="auto" hangingPunct="1" indent="0" latinLnBrk="0" marL="0" marR="0" rtl="0">
                        <a:lnSpc>
                          <a:spcPct val="100000"/>
                        </a:lnSpc>
                        <a:spcBef>
                          <a:spcPts val="0"/>
                        </a:spcBef>
                        <a:spcAft>
                          <a:spcPts val="0"/>
                        </a:spcAft>
                        <a:buClrTx/>
                        <a:buSzTx/>
                        <a:buFont typeface="Wingdings" pitchFamily="2" charset="2"/>
                        <a:buChar char="Ø"/>
                      </a:pPr>
                      <a:endParaRPr dirty="0" sz="2000" lang="en-US"/>
                    </a:p>
                  </a:txBody>
                </a:tc>
              </a:tr>
              <a:tr h="501498">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Single  nerve  fascicle.</a:t>
                      </a:r>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Diffusely  expansile  lesion  of  the  involved nerve (multiple  fascicles  are  involved).</a:t>
                      </a:r>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Involvement</a:t>
                      </a:r>
                    </a:p>
                  </a:txBody>
                </a:tc>
              </a:tr>
              <a:tr h="501498">
                <a:tc>
                  <a:txBody>
                    <a:bodyPr/>
                    <a:p>
                      <a:pPr algn="l" rtl="0">
                        <a:buFontTx/>
                        <a:buNone/>
                      </a:pPr>
                      <a:r>
                        <a:rPr dirty="0" sz="2000" lang="en-US"/>
                        <a:t>Well capsulated</a:t>
                      </a:r>
                      <a:endParaRPr dirty="0" sz="2000" lang="ar-IQ"/>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Less well encapsulated</a:t>
                      </a:r>
                      <a:endParaRPr dirty="0" sz="2000" lang="ar-IQ"/>
                    </a:p>
                  </a:txBody>
                </a:tc>
                <a:tc>
                  <a:txBody>
                    <a:bodyPr/>
                    <a:p>
                      <a:pPr algn="l" defTabSz="914400" eaLnBrk="1" fontAlgn="auto" hangingPunct="1" indent="0" latinLnBrk="0" marL="0" marR="0" rtl="0">
                        <a:lnSpc>
                          <a:spcPct val="100000"/>
                        </a:lnSpc>
                        <a:spcBef>
                          <a:spcPts val="0"/>
                        </a:spcBef>
                        <a:spcAft>
                          <a:spcPts val="0"/>
                        </a:spcAft>
                        <a:buClrTx/>
                        <a:buSzTx/>
                        <a:buFontTx/>
                        <a:buNone/>
                      </a:pPr>
                      <a:r>
                        <a:rPr dirty="0" sz="2000" lang="en-US"/>
                        <a:t>Capsule</a:t>
                      </a:r>
                      <a:endParaRPr dirty="0" sz="2000" lang="ar-IQ"/>
                    </a:p>
                  </a:txBody>
                </a:tc>
              </a:tr>
              <a:tr h="501498">
                <a:tc>
                  <a:txBody>
                    <a:bodyPr/>
                    <a:p>
                      <a:pPr algn="l" defTabSz="914400" eaLnBrk="1" fontAlgn="auto" hangingPunct="1" indent="0" latinLnBrk="0" lvl="0" marL="0" marR="0" rtl="0">
                        <a:lnSpc>
                          <a:spcPct val="100000"/>
                        </a:lnSpc>
                        <a:spcBef>
                          <a:spcPts val="0"/>
                        </a:spcBef>
                        <a:spcAft>
                          <a:spcPts val="0"/>
                        </a:spcAft>
                        <a:buClrTx/>
                        <a:buSzTx/>
                        <a:buFontTx/>
                        <a:buNone/>
                      </a:pPr>
                      <a:r>
                        <a:rPr baseline="0" dirty="0" sz="2000" kern="1200" kumimoji="0" lang="en-US"/>
                        <a:t>Stain well for S-100 and Leu-7, </a:t>
                      </a:r>
                      <a:r>
                        <a:rPr baseline="0" dirty="0" sz="2000" kern="1200" kumimoji="0" lang="en-US" err="1"/>
                        <a:t>vimentin</a:t>
                      </a:r>
                      <a:r>
                        <a:rPr baseline="0" dirty="0" sz="2000" kern="1200" kumimoji="0" lang="en-US"/>
                        <a:t>.</a:t>
                      </a:r>
                    </a:p>
                    <a:p>
                      <a:pPr algn="l" rtl="0">
                        <a:buFont typeface="Wingdings" pitchFamily="2" charset="2"/>
                        <a:buChar char="Ø"/>
                      </a:pPr>
                      <a:endParaRPr dirty="0" sz="2000" lang="ar-IQ"/>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baseline="0" dirty="0" sz="2000" kern="1200" kumimoji="0" lang="en-US"/>
                        <a:t>Stain less for S-100 and Leu-7, </a:t>
                      </a:r>
                      <a:r>
                        <a:rPr baseline="0" dirty="0" sz="2000" kern="1200" kumimoji="0" lang="en-US" err="1"/>
                        <a:t>vimentin</a:t>
                      </a:r>
                      <a:r>
                        <a:rPr baseline="0" dirty="0" sz="2000" kern="1200" kumimoji="0" lang="en-US"/>
                        <a:t>.</a:t>
                      </a:r>
                    </a:p>
                    <a:p>
                      <a:pPr algn="l" rtl="0">
                        <a:buFont typeface="Wingdings" pitchFamily="2" charset="2"/>
                        <a:buChar char="Ø"/>
                      </a:pPr>
                      <a:endParaRPr dirty="0" sz="2000" lang="ar-IQ"/>
                    </a:p>
                  </a:txBody>
                </a:tc>
                <a:tc>
                  <a:txBody>
                    <a:bodyPr/>
                    <a:p>
                      <a:pPr algn="l" rtl="0">
                        <a:buFontTx/>
                        <a:buNone/>
                      </a:pPr>
                      <a:r>
                        <a:rPr dirty="0" sz="2000" lang="en-US"/>
                        <a:t>Histologic stains</a:t>
                      </a:r>
                      <a:endParaRPr dirty="0" sz="2000" lang="ar-IQ"/>
                    </a:p>
                  </a:txBody>
                </a:tc>
              </a:tr>
              <a:tr h="807763">
                <a:tc>
                  <a:txBody>
                    <a:bodyPr/>
                    <a:p>
                      <a:pPr algn="l" rtl="0">
                        <a:buFontTx/>
                        <a:buNone/>
                      </a:pPr>
                      <a:r>
                        <a:rPr baseline="0" dirty="0" sz="2000" kern="1200" kumimoji="0" lang="en-US"/>
                        <a:t>Cellular Antoni  A areas  with  </a:t>
                      </a:r>
                      <a:r>
                        <a:rPr baseline="0" dirty="0" sz="2000" kern="1200" kumimoji="0" lang="en-US" err="1"/>
                        <a:t>Verocay</a:t>
                      </a:r>
                      <a:r>
                        <a:rPr baseline="0" dirty="0" sz="2000" kern="1200" kumimoji="0" lang="en-US"/>
                        <a:t>  bodies  and  </a:t>
                      </a:r>
                      <a:r>
                        <a:rPr baseline="0" b="1" dirty="0" sz="2000" kern="1200" kumimoji="0" lang="en-US"/>
                        <a:t>less  cellular  Antoni  B</a:t>
                      </a:r>
                      <a:r>
                        <a:rPr baseline="0" dirty="0" sz="2000" kern="1200" kumimoji="0" lang="en-US"/>
                        <a:t> areas.</a:t>
                      </a:r>
                      <a:endParaRPr dirty="0" sz="2000" lang="ar-IQ"/>
                    </a:p>
                  </a:txBody>
                </a:tc>
                <a:tc>
                  <a:txBody>
                    <a:bodyPr/>
                    <a:p>
                      <a:pPr algn="l" rtl="0">
                        <a:buFontTx/>
                        <a:buNone/>
                      </a:pPr>
                      <a:r>
                        <a:rPr dirty="0" sz="2000" lang="en-US"/>
                        <a:t>Lack of Antoni A</a:t>
                      </a:r>
                      <a:endParaRPr dirty="0" sz="2000" lang="ar-IQ"/>
                    </a:p>
                  </a:txBody>
                </a:tc>
                <a:tc>
                  <a:txBody>
                    <a:bodyPr/>
                    <a:p>
                      <a:pPr algn="l" rtl="0">
                        <a:buFontTx/>
                        <a:buNone/>
                      </a:pPr>
                      <a:r>
                        <a:rPr dirty="0" sz="2000" lang="en-US"/>
                        <a:t>Histologic character</a:t>
                      </a:r>
                      <a:endParaRPr dirty="0" sz="2000" lang="ar-IQ"/>
                    </a:p>
                  </a:txBody>
                </a:tc>
              </a:tr>
            </a:tbl>
          </a:graphicData>
        </a:graphic>
      </p:graphicFrame>
      <p:sp>
        <p:nvSpPr>
          <p:cNvPr id="1048602" name="Title 1"/>
          <p:cNvSpPr txBox="1"/>
          <p:nvPr/>
        </p:nvSpPr>
        <p:spPr>
          <a:xfrm>
            <a:off x="76200" y="0"/>
            <a:ext cx="8229600" cy="531092"/>
          </a:xfrm>
          <a:prstGeom prst="rect"/>
        </p:spPr>
        <p:txBody>
          <a:bodyPr anchor="ctr" vert="horz">
            <a:normAutofit fontScale="95000" lnSpcReduction="20000"/>
          </a:bodyPr>
          <a:p>
            <a:pPr algn="l" defTabSz="914400" eaLnBrk="1" fontAlgn="auto" hangingPunct="1" indent="0" latinLnBrk="0" lvl="0" marL="0" marR="0" rtl="1">
              <a:lnSpc>
                <a:spcPct val="100000"/>
              </a:lnSpc>
              <a:spcBef>
                <a:spcPct val="0"/>
              </a:spcBef>
              <a:spcAft>
                <a:spcPts val="0"/>
              </a:spcAft>
              <a:buClrTx/>
              <a:buSzTx/>
              <a:buFontTx/>
              <a:buNone/>
            </a:pPr>
            <a:r>
              <a:rPr baseline="0" b="1" cap="none" dirty="0" sz="4000" i="0" kern="1200" kumimoji="0" lang="en-US" noProof="0" normalizeH="0" spc="0" strike="noStrike">
                <a:ln>
                  <a:noFill/>
                </a:ln>
                <a:solidFill>
                  <a:schemeClr val="tx2"/>
                </a:solidFill>
                <a:effectLst/>
                <a:uLnTx/>
                <a:uFillTx/>
                <a:latin typeface="Footlight MT Light" pitchFamily="18" charset="0"/>
                <a:ea typeface="+mj-ea"/>
                <a:cs typeface="+mj-cs"/>
              </a:rPr>
              <a:t>Nerve Sheath Tumors</a:t>
            </a:r>
            <a:endParaRPr baseline="0" b="1" cap="none" dirty="0" sz="4000" i="0" kern="1200" kumimoji="0" lang="ar-IQ" noProof="0" normalizeH="0" spc="0" strike="noStrike">
              <a:ln>
                <a:noFill/>
              </a:ln>
              <a:solidFill>
                <a:schemeClr val="tx2"/>
              </a:solidFill>
              <a:effectLst/>
              <a:uLnTx/>
              <a:uFillTx/>
              <a:latin typeface="Footlight MT Light" pitchFamily="18" charset="0"/>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06"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07" name="Title 1"/>
          <p:cNvSpPr>
            <a:spLocks noGrp="1"/>
          </p:cNvSpPr>
          <p:nvPr>
            <p:ph type="title"/>
          </p:nvPr>
        </p:nvSpPr>
        <p:spPr/>
        <p:txBody>
          <a:bodyPr/>
          <a:p>
            <a:endParaRPr lang="en-US"/>
          </a:p>
        </p:txBody>
      </p:sp>
      <p:pic>
        <p:nvPicPr>
          <p:cNvPr id="2097159"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pic>
        <p:nvPicPr>
          <p:cNvPr id="2097160" name="Content Placeholder 3" descr="B9780443069574500094_u05-19-9780443069574.jpg"/>
          <p:cNvPicPr>
            <a:picLocks noChangeAspect="1" noGrp="1"/>
          </p:cNvPicPr>
          <p:nvPr>
            <p:ph idx="1"/>
          </p:nvPr>
        </p:nvPicPr>
        <p:blipFill>
          <a:blip xmlns:r="http://schemas.openxmlformats.org/officeDocument/2006/relationships" r:embed="rId1"/>
          <a:stretch>
            <a:fillRect/>
          </a:stretch>
        </p:blipFill>
        <p:spPr>
          <a:xfrm>
            <a:off x="4572000" y="0"/>
            <a:ext cx="4572000" cy="6858000"/>
          </a:xfrm>
          <a:prstGeom prst="rect"/>
        </p:spPr>
      </p:pic>
      <p:pic>
        <p:nvPicPr>
          <p:cNvPr id="2097161" name="Picture 4" descr="practneurol-2016-February-16-1-35-F7.large.jpg"/>
          <p:cNvPicPr>
            <a:picLocks noChangeAspect="1"/>
          </p:cNvPicPr>
          <p:nvPr/>
        </p:nvPicPr>
        <p:blipFill>
          <a:blip xmlns:r="http://schemas.openxmlformats.org/officeDocument/2006/relationships" r:embed="rId2"/>
          <a:stretch>
            <a:fillRect/>
          </a:stretch>
        </p:blipFill>
        <p:spPr>
          <a:xfrm>
            <a:off x="0" y="0"/>
            <a:ext cx="4572000" cy="6858000"/>
          </a:xfrm>
          <a:prstGeom prst="rec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608" name="Title 1"/>
          <p:cNvSpPr>
            <a:spLocks noGrp="1"/>
          </p:cNvSpPr>
          <p:nvPr>
            <p:ph type="title"/>
          </p:nvPr>
        </p:nvSpPr>
        <p:spPr>
          <a:xfrm>
            <a:off x="99291" y="0"/>
            <a:ext cx="8229600" cy="473364"/>
          </a:xfrm>
        </p:spPr>
        <p:txBody>
          <a:bodyPr>
            <a:normAutofit/>
          </a:bodyPr>
          <a:p>
            <a:pPr indent="-342900" marL="342900">
              <a:buFont typeface="Wingdings" pitchFamily="2" charset="2"/>
              <a:buChar char="q"/>
            </a:pPr>
            <a:r>
              <a:rPr b="1" dirty="0" sz="2400" lang="en-US" u="sng">
                <a:solidFill>
                  <a:srgbClr val="C00000"/>
                </a:solidFill>
                <a:latin typeface="+mn-lt"/>
              </a:rPr>
              <a:t>Myxopapillary Ependymoma</a:t>
            </a:r>
            <a:endParaRPr b="1" dirty="0" sz="2400" lang="ar-IQ" u="sng">
              <a:solidFill>
                <a:srgbClr val="C00000"/>
              </a:solidFill>
              <a:latin typeface="+mn-lt"/>
            </a:endParaRPr>
          </a:p>
        </p:txBody>
      </p:sp>
      <p:sp>
        <p:nvSpPr>
          <p:cNvPr id="1048609" name="Content Placeholder 2"/>
          <p:cNvSpPr>
            <a:spLocks noGrp="1"/>
          </p:cNvSpPr>
          <p:nvPr>
            <p:ph idx="1"/>
          </p:nvPr>
        </p:nvSpPr>
        <p:spPr>
          <a:xfrm>
            <a:off x="99291" y="473364"/>
            <a:ext cx="8945418" cy="6303818"/>
          </a:xfrm>
        </p:spPr>
        <p:txBody>
          <a:bodyPr>
            <a:noAutofit/>
          </a:bodyPr>
          <a:p>
            <a:pPr algn="l" rtl="0"/>
            <a:r>
              <a:rPr dirty="0" sz="2000" lang="en-US"/>
              <a:t>40% of spinal ependymoma occur in </a:t>
            </a:r>
            <a:r>
              <a:rPr dirty="0" sz="2000" lang="en-US" err="1"/>
              <a:t>filum</a:t>
            </a:r>
            <a:r>
              <a:rPr dirty="0" sz="2000" lang="en-US"/>
              <a:t> </a:t>
            </a:r>
            <a:r>
              <a:rPr dirty="0" sz="2000" lang="en-US" err="1"/>
              <a:t>terminale</a:t>
            </a:r>
            <a:r>
              <a:rPr dirty="0" sz="2000" lang="en-US"/>
              <a:t>.</a:t>
            </a:r>
          </a:p>
          <a:p>
            <a:pPr algn="l" rtl="0"/>
            <a:r>
              <a:rPr dirty="0" sz="2000" lang="en-US"/>
              <a:t>Confined to the </a:t>
            </a:r>
            <a:r>
              <a:rPr dirty="0" sz="2000" lang="en-US" err="1"/>
              <a:t>lumbosacral</a:t>
            </a:r>
            <a:r>
              <a:rPr dirty="0" sz="2000" lang="en-US"/>
              <a:t> region.</a:t>
            </a:r>
          </a:p>
          <a:p>
            <a:pPr algn="l" rtl="0"/>
            <a:r>
              <a:rPr dirty="0" sz="2000" lang="en-US"/>
              <a:t>Well encapsulated , lobulated mass adherent to </a:t>
            </a:r>
            <a:r>
              <a:rPr dirty="0" sz="2000" lang="en-US" err="1"/>
              <a:t>filum</a:t>
            </a:r>
            <a:r>
              <a:rPr dirty="0" sz="2000" lang="en-US"/>
              <a:t> </a:t>
            </a:r>
            <a:r>
              <a:rPr dirty="0" sz="2000" lang="en-US" err="1"/>
              <a:t>terminale</a:t>
            </a:r>
            <a:r>
              <a:rPr dirty="0" sz="2000" lang="en-US"/>
              <a:t>.</a:t>
            </a:r>
          </a:p>
          <a:p>
            <a:pPr algn="l" rtl="0"/>
            <a:r>
              <a:rPr dirty="0" sz="2000" lang="en-US"/>
              <a:t>Affect 3</a:t>
            </a:r>
            <a:r>
              <a:rPr baseline="30000" dirty="0" sz="2000" lang="en-US"/>
              <a:t>rd</a:t>
            </a:r>
            <a:r>
              <a:rPr dirty="0" sz="2000" lang="en-US"/>
              <a:t> decade of life.</a:t>
            </a:r>
          </a:p>
          <a:p>
            <a:pPr algn="l" rtl="0"/>
            <a:r>
              <a:rPr dirty="0" sz="2000" lang="en-US"/>
              <a:t>M:F ratio 1.7 : 1</a:t>
            </a:r>
          </a:p>
          <a:p>
            <a:pPr algn="l" rtl="0"/>
            <a:r>
              <a:rPr dirty="0" sz="2000" lang="en-US"/>
              <a:t>Diffusely Express GFAP and </a:t>
            </a:r>
            <a:r>
              <a:rPr dirty="0" sz="2000" lang="en-US" err="1"/>
              <a:t>Vimentin</a:t>
            </a:r>
            <a:r>
              <a:rPr dirty="0" sz="2000" lang="en-US"/>
              <a:t>.</a:t>
            </a:r>
          </a:p>
          <a:p>
            <a:pPr algn="l" rtl="0"/>
            <a:endParaRPr dirty="0" sz="2000" lang="en-US"/>
          </a:p>
          <a:p>
            <a:pPr algn="l" rtl="0">
              <a:buFont typeface="Wingdings" pitchFamily="2" charset="2"/>
              <a:buChar char="q"/>
            </a:pPr>
            <a:r>
              <a:rPr b="1" dirty="0" sz="2400" lang="en-US" err="1">
                <a:solidFill>
                  <a:srgbClr val="C00000"/>
                </a:solidFill>
              </a:rPr>
              <a:t>Paragangliomas</a:t>
            </a:r>
            <a:endParaRPr b="1" dirty="0" sz="2400" lang="en-US">
              <a:solidFill>
                <a:srgbClr val="C00000"/>
              </a:solidFill>
            </a:endParaRPr>
          </a:p>
          <a:p>
            <a:pPr algn="l" rtl="0"/>
            <a:r>
              <a:rPr dirty="0" sz="2000" lang="en-US"/>
              <a:t>Red fleshy tumors that demonstrate </a:t>
            </a:r>
            <a:r>
              <a:rPr b="1" dirty="0" sz="2000" lang="en-US" err="1">
                <a:solidFill>
                  <a:srgbClr val="0070C0"/>
                </a:solidFill>
              </a:rPr>
              <a:t>synaptophysin</a:t>
            </a:r>
            <a:r>
              <a:rPr dirty="0" sz="2000" lang="en-US"/>
              <a:t> on </a:t>
            </a:r>
            <a:r>
              <a:rPr dirty="0" sz="2000" lang="en-US" err="1"/>
              <a:t>immunohistochemistry</a:t>
            </a:r>
            <a:endParaRPr dirty="0" sz="2000" lang="en-US"/>
          </a:p>
          <a:p>
            <a:pPr algn="l" rtl="0"/>
            <a:r>
              <a:rPr dirty="0" sz="2000" lang="en-US"/>
              <a:t>Show </a:t>
            </a:r>
            <a:r>
              <a:rPr b="1" dirty="0" sz="2000" lang="en-US">
                <a:solidFill>
                  <a:srgbClr val="0070C0"/>
                </a:solidFill>
              </a:rPr>
              <a:t>high levels of serotonin</a:t>
            </a:r>
            <a:r>
              <a:rPr dirty="0" sz="2000" lang="en-US"/>
              <a:t>.</a:t>
            </a:r>
          </a:p>
          <a:p>
            <a:pPr algn="l" rtl="0"/>
            <a:endParaRPr dirty="0" sz="2000" lang="en-US"/>
          </a:p>
          <a:p>
            <a:pPr algn="l" rtl="0">
              <a:buFont typeface="Wingdings" pitchFamily="2" charset="2"/>
              <a:buChar char="q"/>
            </a:pPr>
            <a:endParaRPr dirty="0" sz="2000"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610" name="Content Placeholder 2"/>
          <p:cNvSpPr>
            <a:spLocks noGrp="1"/>
          </p:cNvSpPr>
          <p:nvPr>
            <p:ph idx="1"/>
          </p:nvPr>
        </p:nvSpPr>
        <p:spPr>
          <a:xfrm>
            <a:off x="46182" y="40409"/>
            <a:ext cx="9051636" cy="6777182"/>
          </a:xfrm>
        </p:spPr>
        <p:txBody>
          <a:bodyPr>
            <a:normAutofit/>
          </a:bodyPr>
          <a:p>
            <a:pPr algn="l" rtl="0">
              <a:buFont typeface="Wingdings" pitchFamily="2" charset="2"/>
              <a:buChar char="q"/>
            </a:pPr>
            <a:r>
              <a:rPr b="1" dirty="0" sz="2000" lang="en-US" u="sng">
                <a:solidFill>
                  <a:srgbClr val="C00000"/>
                </a:solidFill>
              </a:rPr>
              <a:t>Syndromes associated with IDEM  tumors</a:t>
            </a:r>
          </a:p>
          <a:p>
            <a:pPr algn="l" rtl="0">
              <a:buFont typeface="Wingdings" pitchFamily="2" charset="2"/>
              <a:buChar char="ü"/>
            </a:pPr>
            <a:r>
              <a:rPr b="1" dirty="0" sz="2000" lang="en-US">
                <a:solidFill>
                  <a:srgbClr val="0070C0"/>
                </a:solidFill>
              </a:rPr>
              <a:t>NF1</a:t>
            </a:r>
            <a:r>
              <a:rPr dirty="0" sz="2000" lang="en-US"/>
              <a:t>  (chromosome 17) often  resulting  in  multiple  spinal  neurofibromas.  </a:t>
            </a:r>
          </a:p>
          <a:p>
            <a:pPr algn="l" rtl="0">
              <a:buFont typeface="Wingdings" pitchFamily="2" charset="2"/>
              <a:buChar char="ü"/>
            </a:pPr>
            <a:r>
              <a:rPr b="1" dirty="0" sz="2000" lang="en-US">
                <a:solidFill>
                  <a:srgbClr val="0070C0"/>
                </a:solidFill>
              </a:rPr>
              <a:t>NF2</a:t>
            </a:r>
            <a:r>
              <a:rPr dirty="0" sz="2000" lang="en-US"/>
              <a:t>  (chromosome 22) lead  to  multiple  spinal  </a:t>
            </a:r>
            <a:r>
              <a:rPr dirty="0" sz="2000" lang="en-US" err="1"/>
              <a:t>schwannomas</a:t>
            </a:r>
            <a:r>
              <a:rPr dirty="0" sz="2000" lang="en-US"/>
              <a:t>,  neurofibromas,  and meningiomas.</a:t>
            </a:r>
          </a:p>
          <a:p>
            <a:pPr algn="l" rtl="0">
              <a:buFont typeface="Wingdings" pitchFamily="2" charset="2"/>
              <a:buChar char="ü"/>
            </a:pPr>
            <a:r>
              <a:rPr b="1" dirty="0" sz="2000" lang="en-US" err="1">
                <a:solidFill>
                  <a:srgbClr val="0070C0"/>
                </a:solidFill>
              </a:rPr>
              <a:t>Schwannomatosis</a:t>
            </a:r>
            <a:r>
              <a:rPr dirty="0" sz="2000" lang="en-US"/>
              <a:t>,  a  syndrome  characterized  by  multiple </a:t>
            </a:r>
            <a:r>
              <a:rPr dirty="0" sz="2000" lang="en-US" err="1"/>
              <a:t>schwannomas</a:t>
            </a:r>
            <a:r>
              <a:rPr dirty="0" sz="2000" lang="en-US"/>
              <a:t>  without  the  defining  features  of  NF1  or  NF2.</a:t>
            </a:r>
          </a:p>
          <a:p>
            <a:pPr algn="l" rtl="0">
              <a:buFont typeface="Wingdings" pitchFamily="2" charset="2"/>
              <a:buChar char="ü"/>
            </a:pPr>
            <a:r>
              <a:rPr b="1" dirty="0" sz="2000" lang="en-US">
                <a:solidFill>
                  <a:srgbClr val="0070C0"/>
                </a:solidFill>
              </a:rPr>
              <a:t>Carney’s  complex syndrome</a:t>
            </a:r>
            <a:r>
              <a:rPr dirty="0" sz="2000" lang="en-US"/>
              <a:t>  characterized  by  facial  pigmentation,  cardiac  myxomas,  endocrine  problems,  and  melanotic </a:t>
            </a:r>
            <a:r>
              <a:rPr dirty="0" sz="2000" lang="en-US" err="1"/>
              <a:t>schwannomas</a:t>
            </a:r>
            <a:r>
              <a:rPr dirty="0" sz="2000" lang="en-US"/>
              <a:t>,  10%  of  which  may  be  malignant.</a:t>
            </a:r>
            <a:endParaRPr dirty="0" sz="2000" lang="en-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11" name="Title 1"/>
          <p:cNvSpPr>
            <a:spLocks noGrp="1"/>
          </p:cNvSpPr>
          <p:nvPr>
            <p:ph type="title"/>
          </p:nvPr>
        </p:nvSpPr>
        <p:spPr/>
        <p:txBody>
          <a:bodyPr/>
          <a:p>
            <a:endParaRPr lang="en-US"/>
          </a:p>
        </p:txBody>
      </p:sp>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12" name="Title 1"/>
          <p:cNvSpPr>
            <a:spLocks noGrp="1"/>
          </p:cNvSpPr>
          <p:nvPr>
            <p:ph type="title"/>
          </p:nvPr>
        </p:nvSpPr>
        <p:spPr/>
        <p:txBody>
          <a:bodyPr/>
          <a:p>
            <a:endParaRPr lang="en-US"/>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0" y="1676725"/>
            <a:ext cx="9144000" cy="3504550"/>
          </a:xfrm>
          <a:prstGeom prst="rec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592" name="Content Placeholder 2"/>
          <p:cNvSpPr>
            <a:spLocks noGrp="1"/>
          </p:cNvSpPr>
          <p:nvPr>
            <p:ph idx="1"/>
          </p:nvPr>
        </p:nvSpPr>
        <p:spPr>
          <a:xfrm>
            <a:off x="80817" y="92179"/>
            <a:ext cx="8959273" cy="6673458"/>
          </a:xfrm>
        </p:spPr>
        <p:txBody>
          <a:bodyPr>
            <a:normAutofit/>
          </a:bodyPr>
          <a:p>
            <a:pPr algn="l">
              <a:buNone/>
            </a:pPr>
            <a:r>
              <a:rPr b="1" dirty="0" sz="2000" lang="en-US" u="sng">
                <a:solidFill>
                  <a:schemeClr val="accent1">
                    <a:lumMod val="75000"/>
                  </a:schemeClr>
                </a:solidFill>
              </a:rPr>
              <a:t>The most common IDEM tumors are :</a:t>
            </a:r>
          </a:p>
          <a:p>
            <a:pPr>
              <a:buFont typeface="Wingdings" pitchFamily="2" charset="2"/>
              <a:buChar char="Ø"/>
            </a:pPr>
            <a:r>
              <a:rPr dirty="0" sz="2000" lang="en-US"/>
              <a:t>Meningiomas (</a:t>
            </a:r>
            <a:r>
              <a:rPr b="1" dirty="0" sz="2000" lang="en-US"/>
              <a:t>most common</a:t>
            </a:r>
            <a:r>
              <a:rPr dirty="0" sz="2000" lang="en-US"/>
              <a:t>)</a:t>
            </a:r>
          </a:p>
          <a:p>
            <a:pPr algn="l">
              <a:buFont typeface="Wingdings" pitchFamily="2" charset="2"/>
              <a:buChar char="Ø"/>
            </a:pPr>
            <a:r>
              <a:rPr dirty="0" sz="2000" lang="en-US"/>
              <a:t>Nerve  sheath  tumors (</a:t>
            </a:r>
            <a:r>
              <a:rPr b="1" dirty="0" sz="2000" lang="en-US"/>
              <a:t>2</a:t>
            </a:r>
            <a:r>
              <a:rPr baseline="30000" b="1" dirty="0" sz="2000" lang="en-US"/>
              <a:t>nd</a:t>
            </a:r>
            <a:r>
              <a:rPr b="1" dirty="0" sz="2000" lang="en-US"/>
              <a:t> most common</a:t>
            </a:r>
            <a:r>
              <a:rPr dirty="0" sz="2000" lang="en-US"/>
              <a:t>)</a:t>
            </a:r>
          </a:p>
          <a:p>
            <a:pPr lvl="1"/>
            <a:r>
              <a:rPr dirty="0" sz="2000" lang="en-US" err="1"/>
              <a:t>Schwannomas</a:t>
            </a:r>
            <a:r>
              <a:rPr dirty="0" sz="2000" lang="en-US"/>
              <a:t> </a:t>
            </a:r>
          </a:p>
          <a:p>
            <a:pPr lvl="1"/>
            <a:r>
              <a:rPr dirty="0" sz="2000" lang="en-US"/>
              <a:t>Neurofibromas</a:t>
            </a:r>
          </a:p>
          <a:p>
            <a:pPr algn="l">
              <a:buFont typeface="Wingdings" pitchFamily="2" charset="2"/>
              <a:buChar char="Ø"/>
            </a:pPr>
            <a:r>
              <a:rPr dirty="0" sz="2000" lang="en-US"/>
              <a:t>At  the  </a:t>
            </a:r>
            <a:r>
              <a:rPr dirty="0" sz="2000" lang="en-US" err="1"/>
              <a:t>filum</a:t>
            </a:r>
            <a:r>
              <a:rPr dirty="0" sz="2000" lang="en-US"/>
              <a:t>  </a:t>
            </a:r>
            <a:r>
              <a:rPr dirty="0" sz="2000" lang="en-US" err="1"/>
              <a:t>terminale</a:t>
            </a:r>
            <a:r>
              <a:rPr dirty="0" sz="2000" lang="en-US"/>
              <a:t>:</a:t>
            </a:r>
          </a:p>
          <a:p>
            <a:pPr lvl="1"/>
            <a:r>
              <a:rPr dirty="0" sz="2000" lang="en-US" err="1"/>
              <a:t>Myxopapillary</a:t>
            </a:r>
            <a:r>
              <a:rPr dirty="0" sz="2000" lang="en-US"/>
              <a:t>  </a:t>
            </a:r>
            <a:r>
              <a:rPr dirty="0" sz="2000" lang="en-US" err="1"/>
              <a:t>ependymomas</a:t>
            </a:r>
            <a:r>
              <a:rPr dirty="0" sz="2000" lang="en-US"/>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13" name="Title 1"/>
          <p:cNvSpPr>
            <a:spLocks noGrp="1"/>
          </p:cNvSpPr>
          <p:nvPr>
            <p:ph type="title"/>
          </p:nvPr>
        </p:nvSpPr>
        <p:spPr/>
        <p:txBody>
          <a:bodyPr/>
          <a:p>
            <a:endParaRPr lang="ar-IQ"/>
          </a:p>
        </p:txBody>
      </p:sp>
      <p:pic>
        <p:nvPicPr>
          <p:cNvPr id="2097165" name="Content Placeholder 3" descr="d0239994992e18145de3770ecd7e2a_big_gallery.jpg"/>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1" name=""/>
        <p:cNvGrpSpPr/>
        <p:nvPr/>
      </p:nvGrpSpPr>
      <p:grpSpPr>
        <a:xfrm>
          <a:off x="0" y="0"/>
          <a:ext cx="0" cy="0"/>
          <a:chOff x="0" y="0"/>
          <a:chExt cx="0" cy="0"/>
        </a:xfrm>
      </p:grpSpPr>
      <p:sp>
        <p:nvSpPr>
          <p:cNvPr id="1048614" name="Title 1"/>
          <p:cNvSpPr>
            <a:spLocks noGrp="1"/>
          </p:cNvSpPr>
          <p:nvPr>
            <p:ph type="title"/>
          </p:nvPr>
        </p:nvSpPr>
        <p:spPr>
          <a:xfrm>
            <a:off x="83127" y="0"/>
            <a:ext cx="8229600" cy="473364"/>
          </a:xfrm>
        </p:spPr>
        <p:txBody>
          <a:bodyPr>
            <a:normAutofit/>
          </a:bodyPr>
          <a:p>
            <a:pPr indent="-342900" marL="342900">
              <a:buFont typeface="Wingdings" pitchFamily="2" charset="2"/>
              <a:buChar char="q"/>
            </a:pPr>
            <a:r>
              <a:rPr b="1" dirty="0" sz="2400" lang="en-US" u="sng">
                <a:solidFill>
                  <a:srgbClr val="C00000"/>
                </a:solidFill>
                <a:latin typeface="+mn-lt"/>
              </a:rPr>
              <a:t>Imaging</a:t>
            </a:r>
            <a:endParaRPr b="1" dirty="0" sz="2400" lang="ar-IQ" u="sng">
              <a:solidFill>
                <a:srgbClr val="C00000"/>
              </a:solidFill>
              <a:latin typeface="+mn-lt"/>
            </a:endParaRPr>
          </a:p>
        </p:txBody>
      </p:sp>
      <p:sp>
        <p:nvSpPr>
          <p:cNvPr id="1048615" name="Content Placeholder 2"/>
          <p:cNvSpPr>
            <a:spLocks noGrp="1"/>
          </p:cNvSpPr>
          <p:nvPr>
            <p:ph idx="1"/>
          </p:nvPr>
        </p:nvSpPr>
        <p:spPr>
          <a:xfrm>
            <a:off x="83127" y="473364"/>
            <a:ext cx="8977746" cy="6292272"/>
          </a:xfrm>
        </p:spPr>
        <p:txBody>
          <a:bodyPr>
            <a:normAutofit/>
          </a:bodyPr>
          <a:p>
            <a:pPr algn="l" rtl="0">
              <a:buFont typeface="Wingdings" pitchFamily="2" charset="2"/>
              <a:buChar char="Ø"/>
            </a:pPr>
            <a:r>
              <a:rPr b="1" dirty="0" sz="2000" lang="en-US" u="sng"/>
              <a:t>MRI is the modality of choice </a:t>
            </a:r>
          </a:p>
          <a:p>
            <a:pPr algn="l" lvl="1" rtl="0"/>
            <a:r>
              <a:rPr dirty="0" sz="2000" lang="en-US">
                <a:solidFill>
                  <a:schemeClr val="tx2">
                    <a:lumMod val="50000"/>
                  </a:schemeClr>
                </a:solidFill>
              </a:rPr>
              <a:t>to show relationship of pathology to spinal cord or nerve roots</a:t>
            </a:r>
          </a:p>
          <a:p>
            <a:pPr algn="l" lvl="1" rtl="0"/>
            <a:r>
              <a:rPr dirty="0" sz="2000" lang="en-US">
                <a:solidFill>
                  <a:schemeClr val="tx2">
                    <a:lumMod val="50000"/>
                  </a:schemeClr>
                </a:solidFill>
              </a:rPr>
              <a:t>sharp contrast enhancement</a:t>
            </a:r>
          </a:p>
          <a:p>
            <a:pPr algn="l" lvl="1" rtl="0"/>
            <a:r>
              <a:rPr dirty="0" sz="2000" lang="en-US">
                <a:solidFill>
                  <a:schemeClr val="tx2">
                    <a:lumMod val="50000"/>
                  </a:schemeClr>
                </a:solidFill>
              </a:rPr>
              <a:t>dural tail in case of meningioma</a:t>
            </a:r>
          </a:p>
          <a:p>
            <a:pPr algn="l" rtl="0">
              <a:buFont typeface="Wingdings" pitchFamily="2" charset="2"/>
              <a:buChar char="Ø"/>
            </a:pPr>
            <a:r>
              <a:rPr b="1" dirty="0" sz="2000" lang="en-US" u="sng"/>
              <a:t>CT</a:t>
            </a:r>
            <a:r>
              <a:rPr dirty="0" sz="2000" lang="en-US" u="sng"/>
              <a:t>  </a:t>
            </a:r>
          </a:p>
          <a:p>
            <a:pPr algn="l" lvl="1" rtl="0"/>
            <a:r>
              <a:rPr dirty="0" sz="2000" lang="en-US">
                <a:solidFill>
                  <a:schemeClr val="tx2">
                    <a:lumMod val="50000"/>
                  </a:schemeClr>
                </a:solidFill>
              </a:rPr>
              <a:t>used to evaluate bone anatomy</a:t>
            </a:r>
          </a:p>
          <a:p>
            <a:pPr algn="l" lvl="1" rtl="0"/>
            <a:r>
              <a:rPr dirty="0" sz="2000" lang="en-US">
                <a:solidFill>
                  <a:schemeClr val="tx2">
                    <a:lumMod val="50000"/>
                  </a:schemeClr>
                </a:solidFill>
              </a:rPr>
              <a:t>planning instrumentation</a:t>
            </a:r>
          </a:p>
          <a:p>
            <a:pPr algn="l" lvl="1" rtl="0"/>
            <a:r>
              <a:rPr dirty="0" sz="2000" lang="en-US">
                <a:solidFill>
                  <a:schemeClr val="tx2">
                    <a:lumMod val="50000"/>
                  </a:schemeClr>
                </a:solidFill>
              </a:rPr>
              <a:t>demonstrate tumor calcification</a:t>
            </a:r>
          </a:p>
          <a:p>
            <a:pPr algn="l" rtl="0">
              <a:buFont typeface="Wingdings" pitchFamily="2" charset="2"/>
              <a:buChar char="Ø"/>
            </a:pPr>
            <a:r>
              <a:rPr b="1" dirty="0" sz="2000" lang="en-US" u="sng">
                <a:solidFill>
                  <a:schemeClr val="tx2">
                    <a:lumMod val="50000"/>
                  </a:schemeClr>
                </a:solidFill>
              </a:rPr>
              <a:t>CT angio or Angiography</a:t>
            </a:r>
          </a:p>
          <a:p>
            <a:pPr algn="l" lvl="1" rtl="0"/>
            <a:r>
              <a:rPr dirty="0" sz="2000" lang="en-US">
                <a:solidFill>
                  <a:schemeClr val="tx2">
                    <a:lumMod val="50000"/>
                  </a:schemeClr>
                </a:solidFill>
              </a:rPr>
              <a:t>Useful in cervical region to show relationship to vertebral artery</a:t>
            </a:r>
          </a:p>
          <a:p>
            <a:pPr algn="l" rtl="0"/>
            <a:endParaRPr dirty="0" sz="2000" lang="en-US">
              <a:solidFill>
                <a:schemeClr val="tx2">
                  <a:lumMod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616" name="Title 1"/>
          <p:cNvSpPr>
            <a:spLocks noGrp="1"/>
          </p:cNvSpPr>
          <p:nvPr>
            <p:ph type="title"/>
          </p:nvPr>
        </p:nvSpPr>
        <p:spPr>
          <a:xfrm>
            <a:off x="83127" y="0"/>
            <a:ext cx="8229600" cy="484909"/>
          </a:xfrm>
        </p:spPr>
        <p:txBody>
          <a:bodyPr>
            <a:normAutofit/>
          </a:bodyPr>
          <a:p>
            <a:pPr indent="-342900" marL="342900">
              <a:buFont typeface="Wingdings" pitchFamily="2" charset="2"/>
              <a:buChar char="q"/>
            </a:pPr>
            <a:r>
              <a:rPr b="1" dirty="0" sz="2400" lang="en-US" u="sng">
                <a:solidFill>
                  <a:srgbClr val="C00000"/>
                </a:solidFill>
                <a:latin typeface="+mn-lt"/>
              </a:rPr>
              <a:t>Clinical presentation </a:t>
            </a:r>
            <a:endParaRPr b="1" dirty="0" sz="2400" lang="ar-IQ" u="sng">
              <a:solidFill>
                <a:srgbClr val="C00000"/>
              </a:solidFill>
              <a:latin typeface="+mn-lt"/>
            </a:endParaRPr>
          </a:p>
        </p:txBody>
      </p:sp>
      <p:sp>
        <p:nvSpPr>
          <p:cNvPr id="1048617" name="Content Placeholder 2"/>
          <p:cNvSpPr>
            <a:spLocks noGrp="1"/>
          </p:cNvSpPr>
          <p:nvPr>
            <p:ph idx="1"/>
          </p:nvPr>
        </p:nvSpPr>
        <p:spPr>
          <a:xfrm>
            <a:off x="83127" y="484908"/>
            <a:ext cx="8977746" cy="6292273"/>
          </a:xfrm>
        </p:spPr>
        <p:txBody>
          <a:bodyPr>
            <a:normAutofit/>
          </a:bodyPr>
          <a:p>
            <a:pPr algn="l" rtl="0"/>
            <a:r>
              <a:rPr dirty="0" sz="2000" lang="en-US"/>
              <a:t>Pain either </a:t>
            </a:r>
          </a:p>
          <a:p>
            <a:pPr algn="l" lvl="1" rtl="0"/>
            <a:r>
              <a:rPr dirty="0" sz="2000" lang="en-US" err="1">
                <a:solidFill>
                  <a:schemeClr val="tx2">
                    <a:lumMod val="50000"/>
                  </a:schemeClr>
                </a:solidFill>
              </a:rPr>
              <a:t>Radiculopathy</a:t>
            </a:r>
            <a:r>
              <a:rPr dirty="0" sz="2000" lang="en-US">
                <a:solidFill>
                  <a:schemeClr val="tx2">
                    <a:lumMod val="50000"/>
                  </a:schemeClr>
                </a:solidFill>
              </a:rPr>
              <a:t> or </a:t>
            </a:r>
          </a:p>
          <a:p>
            <a:pPr algn="l" lvl="1" rtl="0"/>
            <a:r>
              <a:rPr dirty="0" sz="2000" lang="en-US">
                <a:solidFill>
                  <a:schemeClr val="tx2">
                    <a:lumMod val="50000"/>
                  </a:schemeClr>
                </a:solidFill>
              </a:rPr>
              <a:t>Axial back pain</a:t>
            </a:r>
          </a:p>
          <a:p>
            <a:pPr algn="l" rtl="0"/>
            <a:r>
              <a:rPr dirty="0" sz="2000" lang="en-US"/>
              <a:t>Neurological deficit</a:t>
            </a:r>
          </a:p>
          <a:p>
            <a:pPr algn="l" lvl="1" rtl="0"/>
            <a:r>
              <a:rPr dirty="0" sz="2000" lang="en-US" err="1">
                <a:solidFill>
                  <a:schemeClr val="tx2">
                    <a:lumMod val="50000"/>
                  </a:schemeClr>
                </a:solidFill>
              </a:rPr>
              <a:t>Myelopathy</a:t>
            </a:r>
            <a:r>
              <a:rPr dirty="0" sz="2000" lang="en-US">
                <a:solidFill>
                  <a:schemeClr val="tx2">
                    <a:lumMod val="50000"/>
                  </a:schemeClr>
                </a:solidFill>
              </a:rPr>
              <a:t> from cord compression</a:t>
            </a:r>
          </a:p>
          <a:p>
            <a:pPr algn="l" lvl="1" rtl="0"/>
            <a:r>
              <a:rPr dirty="0" sz="2000" lang="en-US" err="1">
                <a:solidFill>
                  <a:schemeClr val="tx2">
                    <a:lumMod val="50000"/>
                  </a:schemeClr>
                </a:solidFill>
              </a:rPr>
              <a:t>Cuada</a:t>
            </a:r>
            <a:r>
              <a:rPr dirty="0" sz="2000" lang="en-US">
                <a:solidFill>
                  <a:schemeClr val="tx2">
                    <a:lumMod val="50000"/>
                  </a:schemeClr>
                </a:solidFill>
              </a:rPr>
              <a:t> </a:t>
            </a:r>
            <a:r>
              <a:rPr dirty="0" sz="2000" lang="en-US" err="1">
                <a:solidFill>
                  <a:schemeClr val="tx2">
                    <a:lumMod val="50000"/>
                  </a:schemeClr>
                </a:solidFill>
              </a:rPr>
              <a:t>aquina</a:t>
            </a:r>
            <a:r>
              <a:rPr dirty="0" sz="2000" lang="en-US">
                <a:solidFill>
                  <a:schemeClr val="tx2">
                    <a:lumMod val="50000"/>
                  </a:schemeClr>
                </a:solidFill>
              </a:rPr>
              <a:t> from chronic compression</a:t>
            </a:r>
          </a:p>
          <a:p>
            <a:r>
              <a:rPr dirty="0" sz="2000" lang="en-US">
                <a:solidFill>
                  <a:schemeClr val="tx2">
                    <a:lumMod val="50000"/>
                  </a:schemeClr>
                </a:solidFill>
              </a:rPr>
              <a:t>Spinal  instability  is  less  common,  but  patients  presenting with  multiple  tumors  or  tumors  at  young  age  can  present  with spinal  deformity.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3" name=""/>
        <p:cNvGrpSpPr/>
        <p:nvPr/>
      </p:nvGrpSpPr>
      <p:grpSpPr>
        <a:xfrm>
          <a:off x="0" y="0"/>
          <a:ext cx="0" cy="0"/>
          <a:chOff x="0" y="0"/>
          <a:chExt cx="0" cy="0"/>
        </a:xfrm>
      </p:grpSpPr>
      <p:sp>
        <p:nvSpPr>
          <p:cNvPr id="1048618" name="Title 1"/>
          <p:cNvSpPr>
            <a:spLocks noGrp="1"/>
          </p:cNvSpPr>
          <p:nvPr>
            <p:ph type="title"/>
          </p:nvPr>
        </p:nvSpPr>
        <p:spPr>
          <a:xfrm>
            <a:off x="92364" y="0"/>
            <a:ext cx="8137236" cy="461818"/>
          </a:xfrm>
        </p:spPr>
        <p:txBody>
          <a:bodyPr>
            <a:normAutofit/>
          </a:bodyPr>
          <a:p>
            <a:pPr indent="-342900" marL="342900">
              <a:buFont typeface="Wingdings" pitchFamily="2" charset="2"/>
              <a:buChar char="q"/>
            </a:pPr>
            <a:r>
              <a:rPr b="1" dirty="0" sz="2400" lang="en-US" u="sng">
                <a:solidFill>
                  <a:srgbClr val="C00000"/>
                </a:solidFill>
                <a:latin typeface="+mn-lt"/>
              </a:rPr>
              <a:t>Management </a:t>
            </a:r>
            <a:endParaRPr b="1" dirty="0" sz="2400" lang="ar-IQ" u="sng">
              <a:solidFill>
                <a:srgbClr val="C00000"/>
              </a:solidFill>
              <a:latin typeface="+mn-lt"/>
            </a:endParaRPr>
          </a:p>
        </p:txBody>
      </p:sp>
      <p:sp>
        <p:nvSpPr>
          <p:cNvPr id="1048619" name="Content Placeholder 2"/>
          <p:cNvSpPr>
            <a:spLocks noGrp="1"/>
          </p:cNvSpPr>
          <p:nvPr>
            <p:ph idx="1"/>
          </p:nvPr>
        </p:nvSpPr>
        <p:spPr>
          <a:xfrm>
            <a:off x="92364" y="461818"/>
            <a:ext cx="8959272" cy="6269182"/>
          </a:xfrm>
        </p:spPr>
        <p:txBody>
          <a:bodyPr>
            <a:normAutofit fontScale="95000" lnSpcReduction="20000"/>
          </a:bodyPr>
          <a:p>
            <a:pPr algn="l" rtl="0">
              <a:buFont typeface="Wingdings" pitchFamily="2" charset="2"/>
              <a:buChar char="v"/>
            </a:pPr>
            <a:r>
              <a:rPr b="1" dirty="0" sz="2000" lang="en-US" u="sng">
                <a:solidFill>
                  <a:schemeClr val="tx2">
                    <a:lumMod val="50000"/>
                  </a:schemeClr>
                </a:solidFill>
              </a:rPr>
              <a:t>Indication for surgery</a:t>
            </a:r>
          </a:p>
          <a:p>
            <a:pPr algn="l" rtl="0">
              <a:buFont typeface="Wingdings" pitchFamily="2" charset="2"/>
              <a:buChar char="§"/>
            </a:pPr>
            <a:r>
              <a:rPr dirty="0" sz="2000" lang="en-US"/>
              <a:t>Symptomatic patient</a:t>
            </a:r>
          </a:p>
          <a:p>
            <a:pPr algn="l" rtl="0">
              <a:buFont typeface="Wingdings" pitchFamily="2" charset="2"/>
              <a:buChar char="§"/>
            </a:pPr>
            <a:r>
              <a:rPr dirty="0" sz="2000" lang="en-US"/>
              <a:t>Rapid growing tumor </a:t>
            </a:r>
          </a:p>
          <a:p>
            <a:pPr algn="l" rtl="0">
              <a:buFont typeface="Wingdings" pitchFamily="2" charset="2"/>
              <a:buChar char="§"/>
            </a:pPr>
            <a:r>
              <a:rPr dirty="0" sz="2000" lang="en-US"/>
              <a:t>Midline </a:t>
            </a:r>
            <a:r>
              <a:rPr dirty="0" sz="2000" lang="en-US" err="1"/>
              <a:t>cuada</a:t>
            </a:r>
            <a:r>
              <a:rPr dirty="0" sz="2000" lang="en-US"/>
              <a:t> </a:t>
            </a:r>
            <a:r>
              <a:rPr dirty="0" sz="2000" lang="en-US" err="1"/>
              <a:t>equina</a:t>
            </a:r>
            <a:r>
              <a:rPr dirty="0" sz="2000" lang="en-US"/>
              <a:t> lesion ( </a:t>
            </a:r>
            <a:r>
              <a:rPr dirty="0" sz="2000" lang="en-US" err="1"/>
              <a:t>myxopapillary</a:t>
            </a:r>
            <a:r>
              <a:rPr dirty="0" sz="2000" lang="en-US"/>
              <a:t> ependymoma )</a:t>
            </a:r>
            <a:endParaRPr dirty="0" sz="2000" lang="ar-IQ"/>
          </a:p>
          <a:p>
            <a:pPr algn="l" lvl="1" rtl="0"/>
            <a:endParaRPr dirty="0" sz="2000" lang="en-US">
              <a:solidFill>
                <a:schemeClr val="tx2">
                  <a:lumMod val="50000"/>
                </a:schemeClr>
              </a:solidFill>
            </a:endParaRPr>
          </a:p>
          <a:p>
            <a:pPr>
              <a:buFont typeface="Wingdings" pitchFamily="2" charset="2"/>
              <a:buChar char="v"/>
            </a:pPr>
            <a:r>
              <a:rPr b="1" dirty="0" sz="2000" lang="en-US" u="sng">
                <a:solidFill>
                  <a:srgbClr val="002060"/>
                </a:solidFill>
              </a:rPr>
              <a:t>When to use instrumentations</a:t>
            </a:r>
          </a:p>
          <a:p>
            <a:pPr indent="-342900" lvl="1" marL="800100">
              <a:buFont typeface="+mj-lt"/>
              <a:buAutoNum type="arabicPeriod"/>
            </a:pPr>
            <a:r>
              <a:rPr dirty="0" sz="2000" lang="en-US">
                <a:solidFill>
                  <a:schemeClr val="tx2">
                    <a:lumMod val="50000"/>
                  </a:schemeClr>
                </a:solidFill>
              </a:rPr>
              <a:t>Large  extradural components  (whether  dumbbell  tumors  or  purely  extradural tumors).</a:t>
            </a:r>
          </a:p>
          <a:p>
            <a:pPr indent="-342900" lvl="1" marL="800100">
              <a:buFont typeface="+mj-lt"/>
              <a:buAutoNum type="arabicPeriod"/>
            </a:pPr>
            <a:r>
              <a:rPr dirty="0" sz="2000" lang="en-US">
                <a:solidFill>
                  <a:schemeClr val="tx2">
                    <a:lumMod val="50000"/>
                  </a:schemeClr>
                </a:solidFill>
              </a:rPr>
              <a:t>Multi compartment  tumors  (dumbbell  tumors).</a:t>
            </a:r>
          </a:p>
          <a:p>
            <a:pPr indent="-342900" lvl="1" marL="800100">
              <a:buFont typeface="+mj-lt"/>
              <a:buAutoNum type="arabicPeriod"/>
            </a:pPr>
            <a:r>
              <a:rPr dirty="0" sz="2000" lang="en-US">
                <a:solidFill>
                  <a:schemeClr val="tx2">
                    <a:lumMod val="50000"/>
                  </a:schemeClr>
                </a:solidFill>
              </a:rPr>
              <a:t>Anteriorly  or  ventrally  situated  tumors.</a:t>
            </a:r>
          </a:p>
          <a:p>
            <a:pPr indent="-342900" lvl="1" marL="800100">
              <a:buFont typeface="+mj-lt"/>
              <a:buAutoNum type="arabicPeriod"/>
            </a:pPr>
            <a:r>
              <a:rPr dirty="0" sz="2000" lang="en-US">
                <a:solidFill>
                  <a:schemeClr val="tx2">
                    <a:lumMod val="50000"/>
                  </a:schemeClr>
                </a:solidFill>
              </a:rPr>
              <a:t>Malignant  or  adherent/invasive tumors.</a:t>
            </a:r>
          </a:p>
          <a:p>
            <a:pPr indent="-342900" lvl="1" marL="800100">
              <a:buFont typeface="+mj-lt"/>
              <a:buAutoNum type="arabicPeriod"/>
            </a:pPr>
            <a:r>
              <a:rPr dirty="0" sz="2000" lang="en-US">
                <a:solidFill>
                  <a:schemeClr val="tx2">
                    <a:lumMod val="50000"/>
                  </a:schemeClr>
                </a:solidFill>
              </a:rPr>
              <a:t>Tumors which involve  functional nerve  root.</a:t>
            </a:r>
          </a:p>
          <a:p>
            <a:pPr indent="-342900" lvl="1" marL="800100">
              <a:buFont typeface="+mj-lt"/>
              <a:buAutoNum type="arabicPeriod"/>
            </a:pPr>
            <a:endParaRPr dirty="0" sz="2000" lang="en-US">
              <a:solidFill>
                <a:schemeClr val="tx2">
                  <a:lumMod val="50000"/>
                </a:schemeClr>
              </a:solidFill>
            </a:endParaRPr>
          </a:p>
          <a:p>
            <a:pPr algn="l" rtl="0">
              <a:buFont typeface="Wingdings" pitchFamily="2" charset="2"/>
              <a:buChar char="v"/>
            </a:pPr>
            <a:r>
              <a:rPr b="1" dirty="0" sz="2000" lang="en-US" u="sng">
                <a:solidFill>
                  <a:srgbClr val="002060"/>
                </a:solidFill>
                <a:effectLst>
                  <a:outerShdw algn="tl" blurRad="38100" dir="2700000" dist="38100">
                    <a:srgbClr val="000000">
                      <a:alpha val="43137"/>
                    </a:srgbClr>
                  </a:outerShdw>
                </a:effectLst>
              </a:rPr>
              <a:t>Electrophysiology</a:t>
            </a:r>
          </a:p>
          <a:p>
            <a:pPr algn="l" rtl="0"/>
            <a:r>
              <a:rPr b="1" dirty="0" sz="2000" lang="en-US">
                <a:effectLst>
                  <a:outerShdw algn="tl" blurRad="38100" dir="2700000" dist="38100">
                    <a:srgbClr val="000000">
                      <a:alpha val="43137"/>
                    </a:srgbClr>
                  </a:outerShdw>
                </a:effectLst>
              </a:rPr>
              <a:t>SSEP</a:t>
            </a:r>
            <a:r>
              <a:rPr dirty="0" sz="2000" lang="en-US"/>
              <a:t> ( </a:t>
            </a:r>
            <a:r>
              <a:rPr b="1" dirty="0" sz="2000" lang="en-US" err="1" u="sng">
                <a:effectLst>
                  <a:outerShdw algn="tl" blurRad="38100" dir="2700000" dist="38100">
                    <a:srgbClr val="000000">
                      <a:alpha val="43137"/>
                    </a:srgbClr>
                  </a:outerShdw>
                </a:effectLst>
              </a:rPr>
              <a:t>S</a:t>
            </a:r>
            <a:r>
              <a:rPr dirty="0" sz="2000" lang="en-US" err="1"/>
              <a:t>omato</a:t>
            </a:r>
            <a:r>
              <a:rPr dirty="0" sz="2000" lang="en-US"/>
              <a:t> </a:t>
            </a:r>
            <a:r>
              <a:rPr b="1" dirty="0" sz="2000" lang="en-US" u="sng">
                <a:effectLst>
                  <a:outerShdw algn="tl" blurRad="38100" dir="2700000" dist="38100">
                    <a:srgbClr val="000000">
                      <a:alpha val="43137"/>
                    </a:srgbClr>
                  </a:outerShdw>
                </a:effectLst>
              </a:rPr>
              <a:t>S</a:t>
            </a:r>
            <a:r>
              <a:rPr dirty="0" sz="2000" lang="en-US"/>
              <a:t>ensory </a:t>
            </a:r>
            <a:r>
              <a:rPr b="1" dirty="0" sz="2000" lang="en-US" u="sng">
                <a:effectLst>
                  <a:outerShdw algn="tl" blurRad="38100" dir="2700000" dist="38100">
                    <a:srgbClr val="000000">
                      <a:alpha val="43137"/>
                    </a:srgbClr>
                  </a:outerShdw>
                </a:effectLst>
              </a:rPr>
              <a:t>E</a:t>
            </a:r>
            <a:r>
              <a:rPr dirty="0" sz="2000" lang="en-US"/>
              <a:t>voked </a:t>
            </a:r>
            <a:r>
              <a:rPr b="1" dirty="0" sz="2000" lang="en-US" u="sng">
                <a:effectLst>
                  <a:outerShdw algn="tl" blurRad="38100" dir="2700000" dist="38100">
                    <a:srgbClr val="000000">
                      <a:alpha val="43137"/>
                    </a:srgbClr>
                  </a:outerShdw>
                </a:effectLst>
              </a:rPr>
              <a:t>P</a:t>
            </a:r>
            <a:r>
              <a:rPr dirty="0" sz="2000" lang="en-US"/>
              <a:t>otential )</a:t>
            </a:r>
          </a:p>
          <a:p>
            <a:pPr algn="l" rtl="0"/>
            <a:r>
              <a:rPr b="1" dirty="0" sz="2000" lang="en-US">
                <a:effectLst>
                  <a:outerShdw algn="tl" blurRad="38100" dir="2700000" dist="38100">
                    <a:srgbClr val="000000">
                      <a:alpha val="43137"/>
                    </a:srgbClr>
                  </a:outerShdw>
                </a:effectLst>
              </a:rPr>
              <a:t>MEP</a:t>
            </a:r>
            <a:r>
              <a:rPr dirty="0" sz="2000" lang="en-US"/>
              <a:t>  ( </a:t>
            </a:r>
            <a:r>
              <a:rPr b="1" dirty="0" sz="2000" lang="en-US" u="sng">
                <a:effectLst>
                  <a:outerShdw algn="tl" blurRad="38100" dir="2700000" dist="38100">
                    <a:srgbClr val="000000">
                      <a:alpha val="43137"/>
                    </a:srgbClr>
                  </a:outerShdw>
                </a:effectLst>
              </a:rPr>
              <a:t>M</a:t>
            </a:r>
            <a:r>
              <a:rPr dirty="0" sz="2000" lang="en-US"/>
              <a:t>otor </a:t>
            </a:r>
            <a:r>
              <a:rPr b="1" dirty="0" sz="2000" lang="en-US" u="sng">
                <a:effectLst>
                  <a:outerShdw algn="tl" blurRad="38100" dir="2700000" dist="38100">
                    <a:srgbClr val="000000">
                      <a:alpha val="43137"/>
                    </a:srgbClr>
                  </a:outerShdw>
                </a:effectLst>
              </a:rPr>
              <a:t>E</a:t>
            </a:r>
            <a:r>
              <a:rPr dirty="0" sz="2000" lang="en-US"/>
              <a:t>voked </a:t>
            </a:r>
            <a:r>
              <a:rPr b="1" dirty="0" sz="2000" lang="en-US" u="sng">
                <a:effectLst>
                  <a:outerShdw algn="tl" blurRad="38100" dir="2700000" dist="38100">
                    <a:srgbClr val="000000">
                      <a:alpha val="43137"/>
                    </a:srgbClr>
                  </a:outerShdw>
                </a:effectLst>
              </a:rPr>
              <a:t>P</a:t>
            </a:r>
            <a:r>
              <a:rPr dirty="0" sz="2000" lang="en-US"/>
              <a:t>otential )</a:t>
            </a:r>
          </a:p>
          <a:p>
            <a:pPr algn="l" rtl="0"/>
            <a:r>
              <a:rPr b="1" dirty="0" sz="2000" lang="en-US">
                <a:effectLst>
                  <a:outerShdw algn="tl" blurRad="38100" dir="2700000" dist="38100">
                    <a:srgbClr val="000000">
                      <a:alpha val="43137"/>
                    </a:srgbClr>
                  </a:outerShdw>
                </a:effectLst>
              </a:rPr>
              <a:t>EMG</a:t>
            </a:r>
            <a:r>
              <a:rPr dirty="0" sz="2000" lang="en-US"/>
              <a:t>  ( </a:t>
            </a:r>
            <a:r>
              <a:rPr b="1" dirty="0" sz="2000" lang="en-US" u="sng">
                <a:effectLst>
                  <a:outerShdw algn="tl" blurRad="38100" dir="2700000" dist="38100">
                    <a:srgbClr val="000000">
                      <a:alpha val="43137"/>
                    </a:srgbClr>
                  </a:outerShdw>
                </a:effectLst>
              </a:rPr>
              <a:t>E</a:t>
            </a:r>
            <a:r>
              <a:rPr dirty="0" sz="2000" lang="en-US"/>
              <a:t>lectro </a:t>
            </a:r>
            <a:r>
              <a:rPr b="1" dirty="0" sz="2000" lang="en-US" err="1" u="sng">
                <a:effectLst>
                  <a:outerShdw algn="tl" blurRad="38100" dir="2700000" dist="38100">
                    <a:srgbClr val="000000">
                      <a:alpha val="43137"/>
                    </a:srgbClr>
                  </a:outerShdw>
                </a:effectLst>
              </a:rPr>
              <a:t>M</a:t>
            </a:r>
            <a:r>
              <a:rPr dirty="0" sz="2000" lang="en-US" err="1"/>
              <a:t>yo</a:t>
            </a:r>
            <a:r>
              <a:rPr dirty="0" sz="2000" lang="en-US"/>
              <a:t> </a:t>
            </a:r>
            <a:r>
              <a:rPr b="1" dirty="0" sz="2000" lang="en-US" err="1" u="sng">
                <a:effectLst>
                  <a:outerShdw algn="tl" blurRad="38100" dir="2700000" dist="38100">
                    <a:srgbClr val="000000">
                      <a:alpha val="43137"/>
                    </a:srgbClr>
                  </a:outerShdw>
                </a:effectLst>
              </a:rPr>
              <a:t>G</a:t>
            </a:r>
            <a:r>
              <a:rPr dirty="0" sz="2000" lang="en-US" err="1"/>
              <a:t>raphy</a:t>
            </a:r>
            <a:r>
              <a:rPr dirty="0" sz="2000" lang="en-US"/>
              <a:t> ) </a:t>
            </a:r>
            <a:endParaRPr dirty="0" sz="2000" lang="ar-IQ"/>
          </a:p>
          <a:p>
            <a:pPr algn="l" lvl="1" rtl="0"/>
            <a:endParaRPr dirty="0" sz="2000" lang="ar-IQ">
              <a:solidFill>
                <a:schemeClr val="tx2">
                  <a:lumMod val="5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620" name="Content Placeholder 2"/>
          <p:cNvSpPr>
            <a:spLocks noGrp="1"/>
          </p:cNvSpPr>
          <p:nvPr>
            <p:ph idx="1"/>
          </p:nvPr>
        </p:nvSpPr>
        <p:spPr>
          <a:xfrm>
            <a:off x="97558" y="92363"/>
            <a:ext cx="8954077" cy="6661727"/>
          </a:xfrm>
        </p:spPr>
        <p:txBody>
          <a:bodyPr>
            <a:normAutofit fontScale="95000" lnSpcReduction="20000"/>
          </a:bodyPr>
          <a:p>
            <a:pPr>
              <a:buFont typeface="Wingdings" pitchFamily="2" charset="2"/>
              <a:buChar char="v"/>
            </a:pPr>
            <a:r>
              <a:rPr b="1" dirty="0" sz="2400" lang="en-US" u="sng">
                <a:solidFill>
                  <a:srgbClr val="C00000"/>
                </a:solidFill>
              </a:rPr>
              <a:t>Cervical Approaches</a:t>
            </a:r>
          </a:p>
          <a:p>
            <a:pPr>
              <a:buFont typeface="Wingdings" pitchFamily="2" charset="2"/>
              <a:buChar char="Ø"/>
            </a:pPr>
            <a:r>
              <a:rPr b="1" dirty="0" sz="2000" lang="en-US"/>
              <a:t>The  posterior  approach  </a:t>
            </a:r>
          </a:p>
          <a:p>
            <a:pPr lvl="1"/>
            <a:r>
              <a:rPr dirty="0" sz="2000" lang="en-US"/>
              <a:t>Avoids  encounter  with  major  vessels  or  visceral structures.  </a:t>
            </a:r>
          </a:p>
          <a:p>
            <a:pPr lvl="1"/>
            <a:r>
              <a:rPr dirty="0" sz="2000" lang="en-US"/>
              <a:t>Even  if  the  facet  complex  is  not  violated,  multilevel laminectomies  may  predispose  to  cervical  kyphosis  and  warrant spinal  stabilization.</a:t>
            </a:r>
          </a:p>
          <a:p>
            <a:pPr lvl="1"/>
            <a:endParaRPr dirty="0" sz="2000" lang="en-US"/>
          </a:p>
          <a:p>
            <a:pPr>
              <a:buFont typeface="Wingdings" pitchFamily="2" charset="2"/>
              <a:buChar char="Ø"/>
            </a:pPr>
            <a:r>
              <a:rPr b="1" dirty="0" sz="2000" lang="en-US"/>
              <a:t>For  high  cervical  lesions  located  anteriorly  in  relation  to  the spinal  cord</a:t>
            </a:r>
          </a:p>
          <a:p>
            <a:pPr lvl="1"/>
            <a:r>
              <a:rPr dirty="0" sz="2000" lang="en-US"/>
              <a:t>Extreme lateral approach  to  the  foramen  magnum  have been used  for  laterally  or  ventrally  situated  tumors.</a:t>
            </a:r>
          </a:p>
          <a:p>
            <a:pPr lvl="1"/>
            <a:endParaRPr dirty="0" sz="2000" lang="en-US"/>
          </a:p>
          <a:p>
            <a:pPr>
              <a:buFont typeface="Wingdings" pitchFamily="2" charset="2"/>
              <a:buChar char="Ø"/>
            </a:pPr>
            <a:r>
              <a:rPr b="1" dirty="0" sz="2000" lang="en-US"/>
              <a:t>For  </a:t>
            </a:r>
            <a:r>
              <a:rPr b="1" dirty="0" sz="2000" lang="en-US" err="1"/>
              <a:t>subaxial</a:t>
            </a:r>
            <a:r>
              <a:rPr b="1" dirty="0" sz="2000" lang="en-US"/>
              <a:t>  cervical  lesions  located  ventral  to  the  spinal  cord</a:t>
            </a:r>
          </a:p>
          <a:p>
            <a:pPr lvl="1"/>
            <a:r>
              <a:rPr dirty="0" sz="2000" lang="en-US"/>
              <a:t>Anterior  approaches  have  been  described.</a:t>
            </a:r>
          </a:p>
          <a:p>
            <a:endParaRPr dirty="0" sz="2000" lang="en-US"/>
          </a:p>
          <a:p>
            <a:pPr>
              <a:buFont typeface="Wingdings" pitchFamily="2" charset="2"/>
              <a:buChar char="Ø"/>
            </a:pPr>
            <a:r>
              <a:rPr b="1" dirty="0" sz="2000" lang="en-US"/>
              <a:t>For  low  cervical lesions  and  lesions  of  the  </a:t>
            </a:r>
            <a:r>
              <a:rPr b="1" dirty="0" sz="2000" lang="en-US" err="1"/>
              <a:t>cervicothoracic</a:t>
            </a:r>
            <a:r>
              <a:rPr b="1" dirty="0" sz="2000" lang="en-US"/>
              <a:t>  junction</a:t>
            </a:r>
          </a:p>
          <a:p>
            <a:pPr lvl="1"/>
            <a:r>
              <a:rPr dirty="0" sz="2000" lang="en-US"/>
              <a:t>Modified anterior  or  trap-door  exposure,  utilizing  an  anterior  approach, partial  median  </a:t>
            </a:r>
            <a:r>
              <a:rPr dirty="0" sz="2000" lang="en-US" err="1"/>
              <a:t>sternotomy</a:t>
            </a:r>
            <a:r>
              <a:rPr dirty="0" sz="2000" lang="en-US"/>
              <a:t>,  and  anterolateral  thoracotomy,  has been  reported  to  allow  bilateral  or  unilateral  exposure  of  the spine  as  low  as  the  third  thoracic  vertebra.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21" name="Title 1"/>
          <p:cNvSpPr>
            <a:spLocks noGrp="1"/>
          </p:cNvSpPr>
          <p:nvPr>
            <p:ph type="title"/>
          </p:nvPr>
        </p:nvSpPr>
        <p:spPr>
          <a:xfrm>
            <a:off x="86014" y="18256"/>
            <a:ext cx="7886700" cy="466654"/>
          </a:xfrm>
        </p:spPr>
        <p:txBody>
          <a:bodyPr>
            <a:normAutofit/>
          </a:bodyPr>
          <a:p>
            <a:pPr indent="-342900" marL="342900">
              <a:buFont typeface="Wingdings" pitchFamily="2" charset="2"/>
              <a:buChar char="q"/>
            </a:pPr>
            <a:r>
              <a:rPr b="1" dirty="0" sz="2400" lang="en-US" err="1" u="sng">
                <a:solidFill>
                  <a:srgbClr val="C00000"/>
                </a:solidFill>
                <a:latin typeface="+mn-lt"/>
              </a:rPr>
              <a:t>Lumbosacral</a:t>
            </a:r>
            <a:r>
              <a:rPr b="1" dirty="0" sz="2400" lang="en-US" u="sng">
                <a:solidFill>
                  <a:srgbClr val="C00000"/>
                </a:solidFill>
                <a:latin typeface="+mn-lt"/>
              </a:rPr>
              <a:t> Approaches</a:t>
            </a:r>
          </a:p>
        </p:txBody>
      </p:sp>
      <p:sp>
        <p:nvSpPr>
          <p:cNvPr id="1048622" name="Content Placeholder 2"/>
          <p:cNvSpPr>
            <a:spLocks noGrp="1"/>
          </p:cNvSpPr>
          <p:nvPr>
            <p:ph idx="1"/>
          </p:nvPr>
        </p:nvSpPr>
        <p:spPr>
          <a:xfrm>
            <a:off x="86014" y="484909"/>
            <a:ext cx="8971972" cy="6269181"/>
          </a:xfrm>
        </p:spPr>
        <p:txBody>
          <a:bodyPr>
            <a:normAutofit/>
          </a:bodyPr>
          <a:p>
            <a:pPr>
              <a:buFont typeface="Wingdings" pitchFamily="2" charset="2"/>
              <a:buChar char="Ø"/>
            </a:pPr>
            <a:r>
              <a:rPr b="1" dirty="0" sz="2000" lang="en-US"/>
              <a:t>In  the  case  of  posterior  approaches  for  </a:t>
            </a:r>
            <a:r>
              <a:rPr b="1" dirty="0" sz="2000" lang="en-US" err="1"/>
              <a:t>myxopapillary</a:t>
            </a:r>
            <a:r>
              <a:rPr b="1" dirty="0" sz="2000" lang="en-US"/>
              <a:t>  </a:t>
            </a:r>
            <a:r>
              <a:rPr b="1" dirty="0" sz="2000" lang="en-US" err="1"/>
              <a:t>ependymoma</a:t>
            </a:r>
            <a:r>
              <a:rPr b="1" dirty="0" sz="2000" lang="en-US"/>
              <a:t>  and  </a:t>
            </a:r>
            <a:r>
              <a:rPr b="1" dirty="0" sz="2000" lang="en-US" err="1"/>
              <a:t>paraganglioma</a:t>
            </a:r>
            <a:endParaRPr b="1" dirty="0" sz="2000" lang="en-US"/>
          </a:p>
          <a:p>
            <a:pPr lvl="1"/>
            <a:r>
              <a:rPr dirty="0" sz="2000" lang="en-US"/>
              <a:t>utmost  care  is  taken  in  dissection of  sacral  nerve  roots,  and  </a:t>
            </a:r>
          </a:p>
          <a:p>
            <a:pPr>
              <a:buFont typeface="Wingdings" pitchFamily="2" charset="2"/>
              <a:buChar char="Ø"/>
            </a:pPr>
            <a:r>
              <a:rPr b="1" dirty="0" sz="2000" lang="en-US"/>
              <a:t>in  the  case  of  an  NST</a:t>
            </a:r>
          </a:p>
          <a:p>
            <a:pPr lvl="1"/>
            <a:r>
              <a:rPr dirty="0" sz="2000" lang="en-US"/>
              <a:t>sacral  nerve  root sacrifice  may  be  necessary.</a:t>
            </a:r>
          </a:p>
          <a:p>
            <a:pPr lvl="1"/>
            <a:r>
              <a:rPr dirty="0" sz="2000" lang="en-US"/>
              <a:t>bladder  and  bowel  function is  preserved  if  S2-S4  are  intact  on  at  least  one  side.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623" name="Title 1"/>
          <p:cNvSpPr>
            <a:spLocks noGrp="1"/>
          </p:cNvSpPr>
          <p:nvPr>
            <p:ph type="title"/>
          </p:nvPr>
        </p:nvSpPr>
        <p:spPr>
          <a:xfrm>
            <a:off x="76200" y="0"/>
            <a:ext cx="8915400" cy="450273"/>
          </a:xfrm>
        </p:spPr>
        <p:txBody>
          <a:bodyPr>
            <a:normAutofit/>
          </a:bodyPr>
          <a:p>
            <a:pPr indent="-342900" marL="342900">
              <a:buFont typeface="Wingdings" pitchFamily="2" charset="2"/>
              <a:buChar char="q"/>
            </a:pPr>
            <a:r>
              <a:rPr b="1" dirty="0" sz="2400" lang="en-US" u="sng">
                <a:solidFill>
                  <a:srgbClr val="C00000"/>
                </a:solidFill>
                <a:effectLst>
                  <a:outerShdw algn="tl" blurRad="38100" dir="2700000" dist="38100">
                    <a:srgbClr val="000000">
                      <a:alpha val="43137"/>
                    </a:srgbClr>
                  </a:outerShdw>
                </a:effectLst>
                <a:latin typeface="+mn-lt"/>
              </a:rPr>
              <a:t>Approach to intradural nerve sheath tumor</a:t>
            </a:r>
            <a:endParaRPr b="1" dirty="0" sz="2400" lang="ar-IQ" u="sng">
              <a:solidFill>
                <a:srgbClr val="C00000"/>
              </a:solidFill>
              <a:effectLst>
                <a:outerShdw algn="tl" blurRad="38100" dir="2700000" dist="38100">
                  <a:srgbClr val="000000">
                    <a:alpha val="43137"/>
                  </a:srgbClr>
                </a:outerShdw>
              </a:effectLst>
              <a:latin typeface="+mn-lt"/>
            </a:endParaRPr>
          </a:p>
        </p:txBody>
      </p:sp>
      <p:sp>
        <p:nvSpPr>
          <p:cNvPr id="1048624" name="Content Placeholder 2"/>
          <p:cNvSpPr>
            <a:spLocks noGrp="1"/>
          </p:cNvSpPr>
          <p:nvPr>
            <p:ph idx="1"/>
          </p:nvPr>
        </p:nvSpPr>
        <p:spPr>
          <a:xfrm>
            <a:off x="76200" y="450273"/>
            <a:ext cx="8991600" cy="6303818"/>
          </a:xfrm>
        </p:spPr>
        <p:txBody>
          <a:bodyPr vert="horz">
            <a:normAutofit/>
          </a:bodyPr>
          <a:p>
            <a:pPr algn="l" indent="-342900" marL="452628" rtl="0">
              <a:buFont typeface="Wingdings" pitchFamily="2" charset="2"/>
              <a:buChar char="v"/>
            </a:pPr>
            <a:r>
              <a:rPr b="1" dirty="0" sz="2000" lang="en-US" u="sng">
                <a:solidFill>
                  <a:srgbClr val="0070C0"/>
                </a:solidFill>
              </a:rPr>
              <a:t>Completely intradural without extension</a:t>
            </a:r>
          </a:p>
          <a:p>
            <a:pPr algn="l" indent="-342900" marL="452628" rtl="0">
              <a:buFont typeface="Wingdings" pitchFamily="2" charset="2"/>
              <a:buChar char="ü"/>
            </a:pPr>
            <a:r>
              <a:rPr b="1" dirty="0" sz="2000" lang="en-US"/>
              <a:t>Posterior  midline approach </a:t>
            </a:r>
          </a:p>
          <a:p>
            <a:pPr algn="l" indent="-342900" lvl="1" marL="745236" rtl="0">
              <a:buFont typeface="Wingdings" pitchFamily="2" charset="2"/>
              <a:buChar char="§"/>
            </a:pPr>
            <a:r>
              <a:rPr dirty="0" sz="2000" lang="en-US"/>
              <a:t>Hemilaminectomy if no crossing the midline</a:t>
            </a:r>
          </a:p>
          <a:p>
            <a:pPr algn="l" indent="-342900" lvl="1" marL="745236" rtl="0">
              <a:buFont typeface="Wingdings" pitchFamily="2" charset="2"/>
              <a:buChar char="§"/>
            </a:pPr>
            <a:r>
              <a:rPr dirty="0" sz="2000" lang="en-US"/>
              <a:t>Full laminectomy or laminoplasty if cross the midline </a:t>
            </a:r>
          </a:p>
          <a:p>
            <a:pPr algn="l" indent="-342900" lvl="1" marL="745236" rtl="0">
              <a:buFont typeface="Wingdings" pitchFamily="2" charset="2"/>
              <a:buChar char="§"/>
            </a:pPr>
            <a:r>
              <a:rPr dirty="0" sz="2000" lang="en-US"/>
              <a:t>Facetectomy with instrumentation for lateral or ventrolateral lesion </a:t>
            </a:r>
          </a:p>
          <a:p>
            <a:pPr algn="l" indent="-342900" marL="452628" rtl="0">
              <a:buFont typeface="Wingdings" pitchFamily="2" charset="2"/>
              <a:buChar char="ü"/>
            </a:pPr>
            <a:endParaRPr dirty="0" sz="2000" lang="en-US"/>
          </a:p>
          <a:p>
            <a:pPr algn="l" indent="-342900" marL="452628" rtl="0">
              <a:buFont typeface="Wingdings" pitchFamily="2" charset="2"/>
              <a:buChar char="ü"/>
            </a:pPr>
            <a:r>
              <a:rPr dirty="0" sz="2000" lang="en-US"/>
              <a:t>Prior  to  initiating  resection,  it is  important  to  identify  afferent  and  efferent  nerve  origins. Though  NSTs  most  often  arise  from  dorsal  nerve  roots,  this pattern  is  not  always  observed,  and  even  when  it  is,  the  anatomy can  be  distorted  and  unclear. </a:t>
            </a:r>
          </a:p>
          <a:p>
            <a:pPr algn="l" indent="-342900" marL="452628" rtl="0">
              <a:buFont typeface="Wingdings" pitchFamily="2" charset="2"/>
              <a:buChar char="ü"/>
            </a:pPr>
            <a:r>
              <a:rPr b="1" dirty="0" sz="2000" lang="en-US">
                <a:solidFill>
                  <a:srgbClr val="002060"/>
                </a:solidFill>
              </a:rPr>
              <a:t>For  large  tumors</a:t>
            </a:r>
            <a:r>
              <a:rPr dirty="0" sz="2000" lang="en-US"/>
              <a:t>,  the  dorsal  capsule  is  entered  and  internal decompression  with  an  ultrasonic  aspirator  allows  for  delivery  of </a:t>
            </a:r>
            <a:r>
              <a:rPr dirty="0" sz="2000" lang="en-US" err="1"/>
              <a:t>nonvisualized</a:t>
            </a:r>
            <a:r>
              <a:rPr dirty="0" sz="2000" lang="en-US"/>
              <a:t>  tumor  into  the  operative  field.</a:t>
            </a:r>
          </a:p>
          <a:p>
            <a:pPr algn="l" indent="-342900" marL="452628" rtl="0">
              <a:buFont typeface="Wingdings" pitchFamily="2" charset="2"/>
              <a:buChar char="ü"/>
            </a:pPr>
            <a:r>
              <a:rPr dirty="0" sz="2000" lang="en-US">
                <a:solidFill>
                  <a:srgbClr val="C00000"/>
                </a:solidFill>
              </a:rPr>
              <a:t>Ventral nerve roots preservation is important in cervical and lumbosacral region </a:t>
            </a:r>
            <a:r>
              <a:rPr b="1" dirty="0" sz="2000" lang="en-US"/>
              <a:t>while</a:t>
            </a:r>
            <a:r>
              <a:rPr dirty="0" sz="2000" lang="en-US">
                <a:solidFill>
                  <a:srgbClr val="C00000"/>
                </a:solidFill>
              </a:rPr>
              <a:t> </a:t>
            </a:r>
            <a:r>
              <a:rPr dirty="0" sz="2000" lang="en-US">
                <a:solidFill>
                  <a:srgbClr val="002060"/>
                </a:solidFill>
              </a:rPr>
              <a:t>dorsal root can be sacrificed without deficit</a:t>
            </a:r>
            <a:r>
              <a:rPr dirty="0" sz="2000" lang="en-US">
                <a:solidFill>
                  <a:srgbClr val="C00000"/>
                </a:solidFill>
              </a:rPr>
              <a:t>.</a:t>
            </a:r>
          </a:p>
          <a:p>
            <a:pPr algn="l" indent="-342900" marL="452628" rtl="0">
              <a:buFont typeface="Wingdings" pitchFamily="2" charset="2"/>
              <a:buChar char="ü"/>
            </a:pPr>
            <a:r>
              <a:rPr b="1" dirty="0" sz="2000" lang="en-US">
                <a:solidFill>
                  <a:srgbClr val="0070C0"/>
                </a:solidFill>
              </a:rPr>
              <a:t>Care must be taken with upper cervical region to preserve spinal accessory rootlets  which coursing superior and anterior to denticulate ligament </a:t>
            </a:r>
            <a:endParaRPr b="1" dirty="0" sz="2000" lang="ar-IQ">
              <a:solidFill>
                <a:srgbClr val="007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9" name=""/>
        <p:cNvGrpSpPr/>
        <p:nvPr/>
      </p:nvGrpSpPr>
      <p:grpSpPr>
        <a:xfrm>
          <a:off x="0" y="0"/>
          <a:ext cx="0" cy="0"/>
          <a:chOff x="0" y="0"/>
          <a:chExt cx="0" cy="0"/>
        </a:xfrm>
      </p:grpSpPr>
      <p:sp>
        <p:nvSpPr>
          <p:cNvPr id="1048628" name="Content Placeholder 2"/>
          <p:cNvSpPr>
            <a:spLocks noGrp="1"/>
          </p:cNvSpPr>
          <p:nvPr>
            <p:ph idx="1"/>
          </p:nvPr>
        </p:nvSpPr>
        <p:spPr>
          <a:xfrm>
            <a:off x="86012" y="82260"/>
            <a:ext cx="8965623" cy="6683375"/>
          </a:xfrm>
        </p:spPr>
        <p:txBody>
          <a:bodyPr>
            <a:normAutofit/>
          </a:bodyPr>
          <a:p>
            <a:pPr>
              <a:buFont typeface="Wingdings" pitchFamily="2" charset="2"/>
              <a:buChar char="v"/>
            </a:pPr>
            <a:r>
              <a:rPr b="1" dirty="0" sz="2000" lang="en-US">
                <a:solidFill>
                  <a:srgbClr val="0070C0"/>
                </a:solidFill>
              </a:rPr>
              <a:t>For  </a:t>
            </a:r>
            <a:r>
              <a:rPr b="1" dirty="0" sz="2000" lang="en-US" err="1">
                <a:solidFill>
                  <a:srgbClr val="0070C0"/>
                </a:solidFill>
              </a:rPr>
              <a:t>schwannomas</a:t>
            </a:r>
            <a:endParaRPr b="1" dirty="0" sz="2000" lang="en-US">
              <a:solidFill>
                <a:srgbClr val="0070C0"/>
              </a:solidFill>
            </a:endParaRPr>
          </a:p>
          <a:p>
            <a:r>
              <a:rPr dirty="0" sz="2000" lang="en-US"/>
              <a:t>it  is  usually  </a:t>
            </a:r>
            <a:r>
              <a:rPr b="1" dirty="0" sz="2000" lang="en-US">
                <a:solidFill>
                  <a:srgbClr val="7030A0"/>
                </a:solidFill>
              </a:rPr>
              <a:t>possible  to  separate  individual fascicles  from  the  tumor</a:t>
            </a:r>
            <a:r>
              <a:rPr dirty="0" sz="2000" lang="en-US"/>
              <a:t>,  and  smaller  tumors  may  be  excised  in one  piece,  whereas  larger  tumors  may  require  </a:t>
            </a:r>
            <a:r>
              <a:rPr dirty="0" sz="2000" lang="en-US" err="1"/>
              <a:t>debulking</a:t>
            </a:r>
            <a:r>
              <a:rPr dirty="0" sz="2000" lang="en-US"/>
              <a:t>. </a:t>
            </a:r>
          </a:p>
          <a:p>
            <a:r>
              <a:rPr dirty="0" sz="2000" lang="en-US"/>
              <a:t>Though </a:t>
            </a:r>
            <a:r>
              <a:rPr b="1" dirty="0" sz="2000" lang="en-US"/>
              <a:t>the  involved  nerve  root  in  </a:t>
            </a:r>
            <a:r>
              <a:rPr b="1" dirty="0" sz="2000" lang="en-US" err="1"/>
              <a:t>schwannomas</a:t>
            </a:r>
            <a:r>
              <a:rPr b="1" dirty="0" sz="2000" lang="en-US"/>
              <a:t>  is  often  nonfunctional at  the  time  of  surgery.</a:t>
            </a:r>
            <a:endParaRPr dirty="0" sz="2000" lang="en-US"/>
          </a:p>
          <a:p>
            <a:r>
              <a:rPr dirty="0" sz="2000" lang="en-US"/>
              <a:t>Fascicle  preservation  is  ideal,  but  only functional  rootlets  from  important  levels  must  be  preserved. </a:t>
            </a:r>
          </a:p>
          <a:p>
            <a:endParaRPr dirty="0" sz="2000" lang="en-US"/>
          </a:p>
          <a:p>
            <a:pPr>
              <a:buFont typeface="Wingdings" pitchFamily="2" charset="2"/>
              <a:buChar char="v"/>
            </a:pPr>
            <a:r>
              <a:rPr b="1" dirty="0" sz="2000" lang="en-US">
                <a:solidFill>
                  <a:srgbClr val="0070C0"/>
                </a:solidFill>
              </a:rPr>
              <a:t>For Neurofibromas  </a:t>
            </a:r>
          </a:p>
          <a:p>
            <a:r>
              <a:rPr dirty="0" sz="2000" lang="en-US"/>
              <a:t>Usually  </a:t>
            </a:r>
            <a:r>
              <a:rPr b="1" dirty="0" sz="2000" lang="en-US">
                <a:solidFill>
                  <a:srgbClr val="7030A0"/>
                </a:solidFill>
              </a:rPr>
              <a:t>lack  a  plane  and  are  inseparable  from their  nerve  root  of  origin</a:t>
            </a:r>
            <a:r>
              <a:rPr dirty="0" sz="2000" lang="en-US"/>
              <a:t>. </a:t>
            </a:r>
          </a:p>
          <a:p>
            <a:r>
              <a:rPr dirty="0" sz="2000" lang="en-US"/>
              <a:t>In  the  cervical  and lumbar  spine,  </a:t>
            </a:r>
            <a:r>
              <a:rPr dirty="0" sz="2000" lang="en-US" err="1"/>
              <a:t>debulking</a:t>
            </a:r>
            <a:r>
              <a:rPr dirty="0" sz="2000" lang="en-US"/>
              <a:t>  with  preservation  of  anterior  rootlets may  be  best  if  the  nerve  root  is  found  to  be  functional,  whereas roots  that  are  confirmed  to  be  nonfunctional  with  </a:t>
            </a:r>
            <a:r>
              <a:rPr dirty="0" sz="2000" lang="en-US" err="1"/>
              <a:t>intraoperative</a:t>
            </a:r>
            <a:r>
              <a:rPr dirty="0" sz="2000" lang="en-US"/>
              <a:t> stimulation  can  be  sacrificed.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0" name=""/>
        <p:cNvGrpSpPr/>
        <p:nvPr/>
      </p:nvGrpSpPr>
      <p:grpSpPr>
        <a:xfrm>
          <a:off x="0" y="0"/>
          <a:ext cx="0" cy="0"/>
          <a:chOff x="0" y="0"/>
          <a:chExt cx="0" cy="0"/>
        </a:xfrm>
      </p:grpSpPr>
      <p:sp>
        <p:nvSpPr>
          <p:cNvPr id="1048629" name="Content Placeholder 2"/>
          <p:cNvSpPr>
            <a:spLocks noGrp="1"/>
          </p:cNvSpPr>
          <p:nvPr>
            <p:ph idx="1"/>
          </p:nvPr>
        </p:nvSpPr>
        <p:spPr>
          <a:xfrm>
            <a:off x="80818" y="90054"/>
            <a:ext cx="8982364" cy="6675582"/>
          </a:xfrm>
        </p:spPr>
        <p:txBody>
          <a:bodyPr>
            <a:normAutofit/>
          </a:bodyPr>
          <a:p>
            <a:pPr algn="l" indent="-342900" marL="452628" rtl="0">
              <a:buFont typeface="Wingdings" pitchFamily="2" charset="2"/>
              <a:buChar char="v"/>
            </a:pPr>
            <a:r>
              <a:rPr b="1" dirty="0" sz="2000" lang="en-US">
                <a:solidFill>
                  <a:srgbClr val="0070C0"/>
                </a:solidFill>
              </a:rPr>
              <a:t>SURGERY  FOR  DUMBBELL  TUMORS  AND EXTRADURAL  NERVE  SHEATH  TUMORS</a:t>
            </a:r>
          </a:p>
          <a:p>
            <a:pPr algn="l" indent="-342900" marL="452628" rtl="0"/>
            <a:r>
              <a:rPr dirty="0" sz="2000" lang="en-US"/>
              <a:t>Several  unique  surgical considerations  arise  in  these  cases,  including  the  additional  bone removal  necessary  to  expose  the  extradural  component  and  management  of  resultant  iatrogenic  instability.</a:t>
            </a:r>
          </a:p>
          <a:p>
            <a:pPr algn="l" indent="-342900" marL="452628" rtl="0"/>
            <a:r>
              <a:rPr b="1" dirty="0" sz="2000" lang="en-US"/>
              <a:t>First</a:t>
            </a:r>
            <a:r>
              <a:rPr dirty="0" sz="2000" lang="en-US"/>
              <a:t> </a:t>
            </a:r>
            <a:r>
              <a:rPr b="1" dirty="0" sz="2000" lang="en-US" err="1" u="sng">
                <a:solidFill>
                  <a:srgbClr val="C00000"/>
                </a:solidFill>
              </a:rPr>
              <a:t>intradural</a:t>
            </a:r>
            <a:r>
              <a:rPr b="1" dirty="0" sz="2000" lang="en-US" u="sng">
                <a:solidFill>
                  <a:srgbClr val="C00000"/>
                </a:solidFill>
              </a:rPr>
              <a:t>  exposure</a:t>
            </a:r>
            <a:r>
              <a:rPr dirty="0" sz="2000" lang="en-US"/>
              <a:t>, because  resection  of  the </a:t>
            </a:r>
            <a:r>
              <a:rPr dirty="0" sz="2000" lang="en-US" err="1"/>
              <a:t>intradural</a:t>
            </a:r>
            <a:r>
              <a:rPr dirty="0" sz="2000" lang="en-US"/>
              <a:t>  component  will  </a:t>
            </a:r>
          </a:p>
          <a:p>
            <a:pPr indent="-342900" lvl="1" marL="909828">
              <a:buFont typeface="Wingdings" pitchFamily="2" charset="2"/>
              <a:buChar char="ü"/>
            </a:pPr>
            <a:r>
              <a:rPr dirty="0" sz="2000" lang="en-US"/>
              <a:t>Decompress  the  spinal  cord </a:t>
            </a:r>
          </a:p>
          <a:p>
            <a:pPr indent="-342900" lvl="1" marL="909828">
              <a:buFont typeface="Wingdings" pitchFamily="2" charset="2"/>
              <a:buChar char="ü"/>
            </a:pPr>
            <a:r>
              <a:rPr dirty="0" sz="2000" lang="en-US"/>
              <a:t>Release the  neural  elements  from  adhesions  to  the  tumor  capsule</a:t>
            </a:r>
          </a:p>
          <a:p>
            <a:pPr indent="-342900" lvl="1" marL="909828">
              <a:buFont typeface="Wingdings" pitchFamily="2" charset="2"/>
              <a:buChar char="ü"/>
            </a:pPr>
            <a:r>
              <a:rPr sz="2000" lang="en-US"/>
              <a:t>Avoiding  </a:t>
            </a:r>
            <a:r>
              <a:rPr dirty="0" sz="2000" lang="en-US"/>
              <a:t>traction  injury  during  manipulation  of  the  extradural  tumor component. </a:t>
            </a:r>
          </a:p>
          <a:p>
            <a:pPr algn="l" indent="-342900" marL="452628" rtl="0"/>
            <a:r>
              <a:rPr b="1" dirty="0" sz="2000" lang="en-US" u="sng">
                <a:solidFill>
                  <a:srgbClr val="C00000"/>
                </a:solidFill>
              </a:rPr>
              <a:t>Extradural  </a:t>
            </a:r>
            <a:r>
              <a:rPr b="1" dirty="0" sz="2000" lang="en-US" err="1" u="sng">
                <a:solidFill>
                  <a:srgbClr val="C00000"/>
                </a:solidFill>
              </a:rPr>
              <a:t>intraforaminal</a:t>
            </a:r>
            <a:r>
              <a:rPr b="1" dirty="0" sz="2000" lang="en-US" u="sng">
                <a:solidFill>
                  <a:srgbClr val="C00000"/>
                </a:solidFill>
              </a:rPr>
              <a:t>  tumors</a:t>
            </a:r>
            <a:r>
              <a:rPr dirty="0" sz="2000" lang="en-US"/>
              <a:t>  can  be accessed  through  a  single  posterior  midline  exposure  with extended  bone  removal.</a:t>
            </a:r>
          </a:p>
          <a:p>
            <a:pPr algn="l" indent="-342900" marL="452628" rtl="0"/>
            <a:r>
              <a:rPr b="1" dirty="0" sz="2000" lang="en-US" err="1" u="sng">
                <a:solidFill>
                  <a:srgbClr val="C00000"/>
                </a:solidFill>
              </a:rPr>
              <a:t>Extraforaminal</a:t>
            </a:r>
            <a:r>
              <a:rPr b="1" dirty="0" sz="2000" lang="en-US" u="sng">
                <a:solidFill>
                  <a:srgbClr val="C00000"/>
                </a:solidFill>
              </a:rPr>
              <a:t> tumors</a:t>
            </a:r>
            <a:r>
              <a:rPr b="1" dirty="0" sz="2000" lang="en-US">
                <a:solidFill>
                  <a:srgbClr val="C00000"/>
                </a:solidFill>
              </a:rPr>
              <a:t> </a:t>
            </a:r>
            <a:r>
              <a:rPr dirty="0" sz="2000" lang="en-US"/>
              <a:t>can  grow  to  a  strikingly  large  size  in  the  free space  of  the  </a:t>
            </a:r>
            <a:r>
              <a:rPr dirty="0" sz="2000" lang="en-US" err="1"/>
              <a:t>retroperitoneum</a:t>
            </a:r>
            <a:r>
              <a:rPr dirty="0" sz="2000" lang="en-US"/>
              <a:t>,  </a:t>
            </a:r>
            <a:r>
              <a:rPr dirty="0" sz="2000" lang="en-US" err="1"/>
              <a:t>extrapleural</a:t>
            </a:r>
            <a:r>
              <a:rPr dirty="0" sz="2000" lang="en-US"/>
              <a:t>  space,  or  neck  soft tissue.  </a:t>
            </a:r>
          </a:p>
          <a:p>
            <a:pPr algn="l" indent="-342900" marL="452628" rtl="0"/>
            <a:r>
              <a:rPr dirty="0" sz="2000" lang="en-US"/>
              <a:t>Its  growth  into  these  soft  tissue  spaces  involves  critical structures  unique  to  the  regional  anatomy,  such  as  the  vertebral artery  in  the  neck,  the  pleural  cavity  in  the  thorax,  and  the  </a:t>
            </a:r>
            <a:r>
              <a:rPr dirty="0" sz="2000" lang="en-US" err="1"/>
              <a:t>psoas</a:t>
            </a:r>
            <a:r>
              <a:rPr dirty="0" sz="2000" lang="en-US"/>
              <a:t> and  </a:t>
            </a:r>
            <a:r>
              <a:rPr dirty="0" sz="2000" lang="en-US" err="1"/>
              <a:t>lumbosacral</a:t>
            </a:r>
            <a:r>
              <a:rPr dirty="0" sz="2000" lang="en-US"/>
              <a:t>  plexus  in  the  </a:t>
            </a:r>
            <a:r>
              <a:rPr dirty="0" sz="2000" lang="en-US" err="1"/>
              <a:t>retroperitoneum</a:t>
            </a:r>
            <a:r>
              <a:rPr dirty="0" sz="2000" lang="en-US"/>
              <a:t>.</a:t>
            </a:r>
            <a:endParaRPr dirty="0" sz="2000" lang="ar-IQ"/>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30" name="Content Placeholder 2"/>
          <p:cNvSpPr>
            <a:spLocks noGrp="1"/>
          </p:cNvSpPr>
          <p:nvPr>
            <p:ph idx="1"/>
          </p:nvPr>
        </p:nvSpPr>
        <p:spPr>
          <a:xfrm>
            <a:off x="80818" y="93806"/>
            <a:ext cx="8982364" cy="6683375"/>
          </a:xfrm>
        </p:spPr>
        <p:txBody>
          <a:bodyPr>
            <a:normAutofit/>
          </a:bodyPr>
          <a:p>
            <a:r>
              <a:rPr dirty="0" sz="2000" lang="en-US"/>
              <a:t>The  </a:t>
            </a:r>
            <a:r>
              <a:rPr dirty="0" sz="2000" lang="en-US" err="1"/>
              <a:t>intradural</a:t>
            </a:r>
            <a:r>
              <a:rPr dirty="0" sz="2000" lang="en-US"/>
              <a:t>  tumor  component  is transected  </a:t>
            </a:r>
            <a:r>
              <a:rPr b="1" dirty="0" sz="2000" lang="en-US">
                <a:solidFill>
                  <a:srgbClr val="002060"/>
                </a:solidFill>
              </a:rPr>
              <a:t>at  the  distal  dural  root  sleeve</a:t>
            </a:r>
            <a:r>
              <a:rPr dirty="0" sz="2000" lang="en-US"/>
              <a:t>,  then  the  dural  edge  is  reflected  medially  to  better  visualize  the  epidural  space  and expose  the  extradural  component  of  the  tumor,  which  can  be resected  in  one  piece  or  internally  </a:t>
            </a:r>
            <a:r>
              <a:rPr dirty="0" sz="2000" lang="en-US" err="1"/>
              <a:t>debulked</a:t>
            </a:r>
            <a:r>
              <a:rPr dirty="0" sz="2000" lang="en-US"/>
              <a:t>  with  an  ultrasonic aspirator. </a:t>
            </a:r>
          </a:p>
          <a:p>
            <a:endParaRPr dirty="0" sz="2000" lang="en-US"/>
          </a:p>
          <a:p>
            <a:r>
              <a:rPr dirty="0" sz="2000" lang="en-US"/>
              <a:t>In  the  cervical spine, blind  ventral  dissection may  endanger  the  vertebral  artery,  which  is  usually  displaced  by tumor,  </a:t>
            </a:r>
            <a:r>
              <a:rPr b="1" dirty="0" sz="2000" lang="en-US" u="sng">
                <a:solidFill>
                  <a:srgbClr val="C00000"/>
                </a:solidFill>
              </a:rPr>
              <a:t>not  engulfed</a:t>
            </a:r>
            <a:r>
              <a:rPr dirty="0" sz="2000" lang="en-US"/>
              <a:t>.</a:t>
            </a:r>
          </a:p>
          <a:p>
            <a:endParaRPr dirty="0" sz="2000" lang="en-US"/>
          </a:p>
          <a:p>
            <a:r>
              <a:rPr dirty="0" sz="2000" lang="en-US"/>
              <a:t>Medial  tumor  should  be  freed  of  its  medial  dural  root  sleeve attachment,  allowing  for  free  rotation  of  a  cored-out  tumor capsule  to  deliver  the  lateral  extradural  component  into  the  operative  field  for  identification  of  its  efferent  attachment,  which  can then  be  transected.</a:t>
            </a:r>
          </a:p>
          <a:p>
            <a:endParaRPr dirty="0" sz="2000"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593" name="Title 1"/>
          <p:cNvSpPr>
            <a:spLocks noGrp="1"/>
          </p:cNvSpPr>
          <p:nvPr>
            <p:ph type="title"/>
          </p:nvPr>
        </p:nvSpPr>
        <p:spPr>
          <a:xfrm>
            <a:off x="76200" y="0"/>
            <a:ext cx="8229600" cy="438727"/>
          </a:xfrm>
        </p:spPr>
        <p:txBody>
          <a:bodyPr>
            <a:normAutofit/>
          </a:bodyPr>
          <a:p>
            <a:pPr indent="-342900" marL="342900">
              <a:buFont typeface="Wingdings" pitchFamily="2" charset="2"/>
              <a:buChar char="q"/>
            </a:pPr>
            <a:r>
              <a:rPr b="1" dirty="0" sz="2400" lang="en-US" u="sng">
                <a:solidFill>
                  <a:srgbClr val="C00000"/>
                </a:solidFill>
                <a:latin typeface="+mn-lt"/>
              </a:rPr>
              <a:t>Meningioma :</a:t>
            </a:r>
            <a:endParaRPr b="1" dirty="0" sz="2400" lang="ar-IQ" u="sng">
              <a:solidFill>
                <a:srgbClr val="C00000"/>
              </a:solidFill>
              <a:latin typeface="+mn-lt"/>
            </a:endParaRPr>
          </a:p>
        </p:txBody>
      </p:sp>
      <p:sp>
        <p:nvSpPr>
          <p:cNvPr id="1048594" name="Content Placeholder 2"/>
          <p:cNvSpPr>
            <a:spLocks noGrp="1"/>
          </p:cNvSpPr>
          <p:nvPr>
            <p:ph idx="1"/>
          </p:nvPr>
        </p:nvSpPr>
        <p:spPr>
          <a:xfrm>
            <a:off x="76200" y="438726"/>
            <a:ext cx="8991600" cy="6326909"/>
          </a:xfrm>
        </p:spPr>
        <p:txBody>
          <a:bodyPr>
            <a:normAutofit/>
          </a:bodyPr>
          <a:p>
            <a:pPr algn="l" rtl="0"/>
            <a:r>
              <a:rPr dirty="0" sz="2000" lang="en-US"/>
              <a:t>Arise from dura surround spinal cord and nerve.</a:t>
            </a:r>
          </a:p>
          <a:p>
            <a:r>
              <a:rPr dirty="0" sz="2000" lang="en-US"/>
              <a:t>12% of all meningioma occur in spine.</a:t>
            </a:r>
          </a:p>
          <a:p>
            <a:pPr algn="l" rtl="0"/>
            <a:r>
              <a:rPr dirty="0" sz="2000" lang="en-US"/>
              <a:t>Affect 6</a:t>
            </a:r>
            <a:r>
              <a:rPr baseline="30000" dirty="0" sz="2000" lang="en-US"/>
              <a:t>th</a:t>
            </a:r>
            <a:r>
              <a:rPr dirty="0" sz="2000" lang="en-US"/>
              <a:t> &amp; 8</a:t>
            </a:r>
            <a:r>
              <a:rPr baseline="30000" dirty="0" sz="2000" lang="en-US"/>
              <a:t>th</a:t>
            </a:r>
            <a:r>
              <a:rPr dirty="0" sz="2000" lang="en-US"/>
              <a:t> decade of life.</a:t>
            </a:r>
          </a:p>
          <a:p>
            <a:pPr algn="l" rtl="0"/>
            <a:r>
              <a:rPr dirty="0" sz="2000" lang="en-US"/>
              <a:t>M:F ratio 1:3</a:t>
            </a:r>
          </a:p>
          <a:p>
            <a:pPr algn="l" rtl="0"/>
            <a:endParaRPr dirty="0" sz="2000" lang="en-US"/>
          </a:p>
          <a:p>
            <a:pPr algn="l" rtl="0"/>
            <a:r>
              <a:rPr dirty="0" sz="2000" lang="en-US"/>
              <a:t>Most common intradural spinal tumor.</a:t>
            </a:r>
          </a:p>
          <a:p>
            <a:pPr algn="l" rtl="0"/>
            <a:r>
              <a:rPr dirty="0" sz="2000" lang="en-US"/>
              <a:t>Most common site in the </a:t>
            </a:r>
            <a:r>
              <a:rPr b="1" dirty="0" sz="2000" lang="en-US">
                <a:solidFill>
                  <a:srgbClr val="002060"/>
                </a:solidFill>
              </a:rPr>
              <a:t>thoracic region </a:t>
            </a:r>
            <a:r>
              <a:rPr dirty="0" sz="2000" lang="en-US"/>
              <a:t>followed by cervical then lumber.</a:t>
            </a:r>
          </a:p>
          <a:p>
            <a:pPr algn="l" rtl="0"/>
            <a:r>
              <a:rPr dirty="0" sz="2000" lang="en-US"/>
              <a:t>Most common subtype (</a:t>
            </a:r>
            <a:r>
              <a:rPr b="1" dirty="0" sz="2000" lang="en-US" err="1">
                <a:solidFill>
                  <a:srgbClr val="0070C0"/>
                </a:solidFill>
              </a:rPr>
              <a:t>psammomatus</a:t>
            </a:r>
            <a:r>
              <a:rPr dirty="0" sz="2000" lang="en-US"/>
              <a:t> variant).</a:t>
            </a:r>
          </a:p>
          <a:p>
            <a:pPr algn="l" rtl="0"/>
            <a:r>
              <a:rPr dirty="0" sz="2000" lang="en-US"/>
              <a:t>Younger  patients  with  spinal  meningiomas  typically  are subject  to  a  predisposing  factor  such  as  neurofibromatosis  2 (NF2)  or  prior  radiation  exposure.</a:t>
            </a:r>
            <a:endParaRPr dirty="0" sz="2000" lang="ar-IQ"/>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631" name="Title 1"/>
          <p:cNvSpPr>
            <a:spLocks noGrp="1"/>
          </p:cNvSpPr>
          <p:nvPr>
            <p:ph type="title"/>
          </p:nvPr>
        </p:nvSpPr>
        <p:spPr>
          <a:xfrm>
            <a:off x="76200" y="0"/>
            <a:ext cx="8229600" cy="438727"/>
          </a:xfrm>
        </p:spPr>
        <p:txBody>
          <a:bodyPr>
            <a:normAutofit/>
          </a:bodyPr>
          <a:p>
            <a:pPr indent="-342900" marL="342900">
              <a:buFont typeface="Wingdings" pitchFamily="2" charset="2"/>
              <a:buChar char="q"/>
            </a:pPr>
            <a:r>
              <a:rPr b="1" dirty="0" sz="2400" lang="en-US" u="sng">
                <a:solidFill>
                  <a:srgbClr val="C00000"/>
                </a:solidFill>
                <a:latin typeface="+mn-lt"/>
              </a:rPr>
              <a:t>Approach to Spinal Meningioma</a:t>
            </a:r>
            <a:endParaRPr b="1" dirty="0" sz="2400" lang="ar-IQ" u="sng">
              <a:solidFill>
                <a:srgbClr val="C00000"/>
              </a:solidFill>
              <a:latin typeface="+mn-lt"/>
            </a:endParaRPr>
          </a:p>
        </p:txBody>
      </p:sp>
      <p:sp>
        <p:nvSpPr>
          <p:cNvPr id="1048632" name="Content Placeholder 2"/>
          <p:cNvSpPr>
            <a:spLocks noGrp="1"/>
          </p:cNvSpPr>
          <p:nvPr>
            <p:ph idx="1"/>
          </p:nvPr>
        </p:nvSpPr>
        <p:spPr>
          <a:xfrm>
            <a:off x="76200" y="438726"/>
            <a:ext cx="8991600" cy="6326909"/>
          </a:xfrm>
        </p:spPr>
        <p:txBody>
          <a:bodyPr>
            <a:noAutofit/>
          </a:bodyPr>
          <a:p>
            <a:pPr algn="l" rtl="0"/>
            <a:r>
              <a:rPr dirty="0" sz="2000" lang="en-US"/>
              <a:t>Anteriorly  located  tumors  are  common; most of  the  time  </a:t>
            </a:r>
            <a:r>
              <a:rPr dirty="0" sz="2000" lang="en-US" err="1"/>
              <a:t>debulking</a:t>
            </a:r>
            <a:r>
              <a:rPr dirty="0" sz="2000" lang="en-US"/>
              <a:t>  and  a  gross  total  resection  are  feasible  from a  posterior  standard  laminectomy.</a:t>
            </a:r>
          </a:p>
          <a:p>
            <a:pPr algn="l" rtl="0"/>
            <a:r>
              <a:rPr dirty="0" sz="2000" lang="en-US"/>
              <a:t>Usually  meningiomas  have  an  en  plaque  involvement  of  the  dura,  and  the  exact  amount  of  dura  that  needs  to  be resected  for  a  complete  free  margin  is  difficult  to  determine. </a:t>
            </a:r>
          </a:p>
          <a:p>
            <a:pPr algn="l" rtl="0">
              <a:buFont typeface="Wingdings" pitchFamily="2" charset="2"/>
              <a:buChar char="v"/>
            </a:pPr>
            <a:r>
              <a:rPr b="1" dirty="0" sz="2000" lang="en-US"/>
              <a:t>In  the  case  of  meningiomas, how to repair the dura ?</a:t>
            </a:r>
          </a:p>
          <a:p>
            <a:pPr lvl="1">
              <a:buFont typeface="Wingdings" pitchFamily="2" charset="2"/>
              <a:buChar char="ü"/>
            </a:pPr>
            <a:r>
              <a:rPr dirty="0" sz="2000" lang="en-US"/>
              <a:t>For  dorsally  situated  lesions,  excision  of  the  dural  base  and  reconstructive  </a:t>
            </a:r>
            <a:r>
              <a:rPr dirty="0" sz="2000" lang="en-US" err="1"/>
              <a:t>duraplasty</a:t>
            </a:r>
            <a:r>
              <a:rPr dirty="0" sz="2000" lang="en-US"/>
              <a:t>  are  straightforward.  </a:t>
            </a:r>
          </a:p>
          <a:p>
            <a:pPr lvl="1">
              <a:buFont typeface="Wingdings" pitchFamily="2" charset="2"/>
              <a:buChar char="ü"/>
            </a:pPr>
            <a:r>
              <a:rPr dirty="0" sz="2000" lang="en-US"/>
              <a:t>Lateral  and  anterior  meningiomas have  dural  bases  that  cannot  be  resected  or,  if  resection  is  feasible,  dural  reconstruction  is  not.  In  these  cases  dural coagulation  is  often  performed.</a:t>
            </a:r>
          </a:p>
          <a:p>
            <a:pPr algn="l" rtl="0">
              <a:buFont typeface="Wingdings" pitchFamily="2" charset="2"/>
              <a:buChar char="Ø"/>
            </a:pPr>
            <a:r>
              <a:rPr b="1" dirty="0" sz="2000" lang="en-US"/>
              <a:t>It depend on</a:t>
            </a:r>
          </a:p>
          <a:p>
            <a:pPr algn="l" lvl="1" rtl="0"/>
            <a:r>
              <a:rPr dirty="0" sz="2000" lang="en-US"/>
              <a:t>The lvl of tumor.</a:t>
            </a:r>
          </a:p>
          <a:p>
            <a:pPr algn="l" lvl="1" rtl="0"/>
            <a:r>
              <a:rPr dirty="0" sz="2000" lang="en-US"/>
              <a:t>Location of tumor within spinal canal ( dorsal, ventral, lateral ).</a:t>
            </a:r>
          </a:p>
          <a:p>
            <a:pPr algn="l" rtl="0">
              <a:buFont typeface="Wingdings" pitchFamily="2" charset="2"/>
              <a:buChar char="Ø"/>
            </a:pPr>
            <a:r>
              <a:rPr b="1" dirty="0" sz="2000" lang="en-US" u="sng"/>
              <a:t>Approach :</a:t>
            </a:r>
          </a:p>
          <a:p>
            <a:pPr algn="l" indent="-514350" lvl="1" marL="925830" rtl="0">
              <a:buFont typeface="+mj-lt"/>
              <a:buAutoNum type="arabicPeriod"/>
            </a:pPr>
            <a:r>
              <a:rPr dirty="0" sz="2000" lang="en-US"/>
              <a:t>Posterior Approach used for lumber meningioma even if  its ventrally.</a:t>
            </a:r>
          </a:p>
          <a:p>
            <a:pPr algn="l" indent="-514350" lvl="1" marL="925830" rtl="0">
              <a:buFont typeface="+mj-lt"/>
              <a:buAutoNum type="arabicPeriod"/>
            </a:pPr>
            <a:r>
              <a:rPr dirty="0" sz="2000" lang="en-US"/>
              <a:t>Anterior approach used for ventrally located cervical tumor.</a:t>
            </a:r>
          </a:p>
          <a:p>
            <a:pPr algn="l" indent="-514350" lvl="1" marL="925830" rtl="0">
              <a:buFont typeface="+mj-lt"/>
              <a:buAutoNum type="arabicPeriod"/>
            </a:pPr>
            <a:r>
              <a:rPr dirty="0" sz="2000" lang="en-US" err="1"/>
              <a:t>Parascapular</a:t>
            </a:r>
            <a:r>
              <a:rPr dirty="0" sz="2000" lang="en-US"/>
              <a:t> </a:t>
            </a:r>
            <a:r>
              <a:rPr dirty="0" sz="2000" lang="en-US" err="1"/>
              <a:t>extrapleural</a:t>
            </a:r>
            <a:r>
              <a:rPr dirty="0" sz="2000" lang="en-US"/>
              <a:t>  approach for upper thoracic.</a:t>
            </a:r>
          </a:p>
          <a:p>
            <a:pPr algn="l" indent="-514350" lvl="1" marL="925830" rtl="0">
              <a:buFont typeface="+mj-lt"/>
              <a:buAutoNum type="arabicPeriod"/>
            </a:pPr>
            <a:r>
              <a:rPr dirty="0" sz="2000" lang="en-US" err="1"/>
              <a:t>Retropleural</a:t>
            </a:r>
            <a:r>
              <a:rPr dirty="0" sz="2000" lang="en-US"/>
              <a:t> </a:t>
            </a:r>
            <a:r>
              <a:rPr dirty="0" sz="2000" lang="en-US" err="1"/>
              <a:t>extracavitary</a:t>
            </a:r>
            <a:r>
              <a:rPr dirty="0" sz="2000" lang="en-US"/>
              <a:t>  approach for lower thoracic.</a:t>
            </a:r>
            <a:endParaRPr dirty="0" sz="2000" lang="ar-IQ"/>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633" name="Title 1"/>
          <p:cNvSpPr>
            <a:spLocks noGrp="1"/>
          </p:cNvSpPr>
          <p:nvPr>
            <p:ph type="title"/>
          </p:nvPr>
        </p:nvSpPr>
        <p:spPr>
          <a:xfrm>
            <a:off x="86013" y="18256"/>
            <a:ext cx="7886700" cy="478200"/>
          </a:xfrm>
        </p:spPr>
        <p:txBody>
          <a:bodyPr>
            <a:normAutofit fontScale="90000"/>
          </a:bodyPr>
          <a:p>
            <a:pPr indent="-342900" marL="342900">
              <a:buFont typeface="Wingdings" pitchFamily="2" charset="2"/>
              <a:buChar char="q"/>
            </a:pPr>
            <a:r>
              <a:rPr b="1" dirty="0" sz="2400" lang="en-US" u="sng">
                <a:solidFill>
                  <a:srgbClr val="C00000"/>
                </a:solidFill>
                <a:latin typeface="+mn-lt"/>
              </a:rPr>
              <a:t>SURGERY  FOR  TUMORS  OF  THE  FILUM  </a:t>
            </a:r>
            <a:r>
              <a:rPr b="1" dirty="0" sz="2400" lang="en-US" err="1" u="sng">
                <a:solidFill>
                  <a:srgbClr val="C00000"/>
                </a:solidFill>
                <a:latin typeface="+mn-lt"/>
              </a:rPr>
              <a:t>TERMINALE</a:t>
            </a:r>
            <a:endParaRPr b="1" dirty="0" sz="2400" lang="en-US" u="sng">
              <a:solidFill>
                <a:srgbClr val="C00000"/>
              </a:solidFill>
              <a:latin typeface="+mn-lt"/>
            </a:endParaRPr>
          </a:p>
        </p:txBody>
      </p:sp>
      <p:sp>
        <p:nvSpPr>
          <p:cNvPr id="1048634" name="Content Placeholder 2"/>
          <p:cNvSpPr>
            <a:spLocks noGrp="1"/>
          </p:cNvSpPr>
          <p:nvPr>
            <p:ph idx="1"/>
          </p:nvPr>
        </p:nvSpPr>
        <p:spPr>
          <a:xfrm>
            <a:off x="86013" y="496456"/>
            <a:ext cx="8971974" cy="6257635"/>
          </a:xfrm>
        </p:spPr>
        <p:txBody>
          <a:bodyPr>
            <a:normAutofit fontScale="95000" lnSpcReduction="20000"/>
          </a:bodyPr>
          <a:p>
            <a:r>
              <a:rPr dirty="0" sz="2000" lang="en-US"/>
              <a:t>In  the  case  of  </a:t>
            </a:r>
            <a:r>
              <a:rPr dirty="0" sz="2000" lang="en-US" err="1"/>
              <a:t>filum</a:t>
            </a:r>
            <a:r>
              <a:rPr dirty="0" sz="2000" lang="en-US"/>
              <a:t>  </a:t>
            </a:r>
            <a:r>
              <a:rPr dirty="0" sz="2000" lang="en-US" err="1"/>
              <a:t>terminale</a:t>
            </a:r>
            <a:r>
              <a:rPr dirty="0" sz="2000" lang="en-US"/>
              <a:t>  tumors  (</a:t>
            </a:r>
            <a:r>
              <a:rPr dirty="0" sz="2000" lang="en-US" err="1"/>
              <a:t>myxopapillary</a:t>
            </a:r>
            <a:r>
              <a:rPr dirty="0" sz="2000" lang="en-US"/>
              <a:t>  </a:t>
            </a:r>
            <a:r>
              <a:rPr dirty="0" sz="2000" lang="en-US" err="1"/>
              <a:t>ependymoma</a:t>
            </a:r>
            <a:r>
              <a:rPr dirty="0" sz="2000" lang="en-US"/>
              <a:t>  and  </a:t>
            </a:r>
            <a:r>
              <a:rPr dirty="0" sz="2000" lang="en-US" err="1"/>
              <a:t>paraganglioma</a:t>
            </a:r>
            <a:r>
              <a:rPr dirty="0" sz="2000" lang="en-US"/>
              <a:t>),  </a:t>
            </a:r>
            <a:r>
              <a:rPr b="1" dirty="0" sz="2000" lang="en-US"/>
              <a:t>en  bloc  resection</a:t>
            </a:r>
            <a:r>
              <a:rPr dirty="0" sz="2000" lang="en-US"/>
              <a:t>  is  often  preferred and  great  care  is  taken  to  </a:t>
            </a:r>
            <a:r>
              <a:rPr dirty="0" sz="2000" lang="en-US" u="sng">
                <a:solidFill>
                  <a:srgbClr val="002060"/>
                </a:solidFill>
              </a:rPr>
              <a:t>avoid  piecemeal  </a:t>
            </a:r>
            <a:r>
              <a:rPr dirty="0" sz="2000" lang="en-US" err="1" u="sng">
                <a:solidFill>
                  <a:srgbClr val="002060"/>
                </a:solidFill>
              </a:rPr>
              <a:t>debulking</a:t>
            </a:r>
            <a:r>
              <a:rPr dirty="0" sz="2000" lang="en-US"/>
              <a:t>  of  the  lesion, because  this  has  been  associated  with  increased  rates  of  </a:t>
            </a:r>
          </a:p>
          <a:p>
            <a:pPr indent="-457200" lvl="1" marL="914400">
              <a:buFont typeface="+mj-lt"/>
              <a:buAutoNum type="arabicPeriod"/>
            </a:pPr>
            <a:r>
              <a:rPr dirty="0" sz="2000" lang="en-US"/>
              <a:t>Local failure.</a:t>
            </a:r>
          </a:p>
          <a:p>
            <a:pPr indent="-457200" lvl="1" marL="914400">
              <a:buFont typeface="+mj-lt"/>
              <a:buAutoNum type="arabicPeriod"/>
            </a:pPr>
            <a:r>
              <a:rPr dirty="0" sz="2000" lang="en-US"/>
              <a:t>Upward  seeding  or  CSF  metastasis.</a:t>
            </a:r>
          </a:p>
          <a:p>
            <a:endParaRPr dirty="0" sz="2000" lang="en-US"/>
          </a:p>
          <a:p>
            <a:r>
              <a:rPr dirty="0" sz="2000" lang="en-US" err="1"/>
              <a:t>Myxopapillary</a:t>
            </a:r>
            <a:r>
              <a:rPr dirty="0" sz="2000" lang="en-US"/>
              <a:t>  </a:t>
            </a:r>
            <a:r>
              <a:rPr dirty="0" sz="2000" lang="en-US" err="1"/>
              <a:t>ependymomas</a:t>
            </a:r>
            <a:r>
              <a:rPr dirty="0" sz="2000" lang="en-US"/>
              <a:t>  tend  to  be  solid  fleshy  tumors amenable  to  en  bloc  resection. </a:t>
            </a:r>
          </a:p>
          <a:p>
            <a:r>
              <a:rPr dirty="0" sz="2000" lang="en-US" err="1"/>
              <a:t>Paragangliomas</a:t>
            </a:r>
            <a:r>
              <a:rPr dirty="0" sz="2000" lang="en-US"/>
              <a:t>,  however,  can  be very  vascular  and  more  adherent  to  surrounding  nerves.</a:t>
            </a:r>
          </a:p>
          <a:p>
            <a:endParaRPr dirty="0" sz="2000" lang="en-US"/>
          </a:p>
          <a:p>
            <a:r>
              <a:rPr dirty="0" sz="2000" lang="en-US"/>
              <a:t>Unfortunately,  en  bloc  resection  may  not  always  be  possible. Sometimes,  tumors  are  too  friable  and  fall  apart  with  even  the most  gentle  manipulation. </a:t>
            </a:r>
          </a:p>
          <a:p>
            <a:r>
              <a:rPr dirty="0" sz="2000" lang="en-US"/>
              <a:t>Sometimes the  tumor  may  be too  large  to  deliver  from  the  </a:t>
            </a:r>
            <a:r>
              <a:rPr dirty="0" sz="2000" lang="en-US" err="1"/>
              <a:t>thecal</a:t>
            </a:r>
            <a:r>
              <a:rPr dirty="0" sz="2000" lang="en-US"/>
              <a:t>  sac  without  dangerous  traction  on  the  surrounding  nerve  roots,  or  functional  roots ( In  these  cases  subtotal  resection  is  the  only recourse ).</a:t>
            </a:r>
          </a:p>
          <a:p>
            <a:endParaRPr dirty="0" sz="2000"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635" name="Title 1"/>
          <p:cNvSpPr>
            <a:spLocks noGrp="1"/>
          </p:cNvSpPr>
          <p:nvPr>
            <p:ph type="title"/>
          </p:nvPr>
        </p:nvSpPr>
        <p:spPr>
          <a:xfrm>
            <a:off x="76200" y="0"/>
            <a:ext cx="8229600" cy="496455"/>
          </a:xfrm>
        </p:spPr>
        <p:txBody>
          <a:bodyPr>
            <a:normAutofit/>
          </a:bodyPr>
          <a:p>
            <a:pPr algn="l" indent="-342900" marL="342900">
              <a:buFont typeface="Wingdings" pitchFamily="2" charset="2"/>
              <a:buChar char="q"/>
            </a:pPr>
            <a:r>
              <a:rPr b="1" dirty="0" sz="2400" lang="en-US" u="sng">
                <a:solidFill>
                  <a:srgbClr val="C00000"/>
                </a:solidFill>
                <a:effectLst>
                  <a:outerShdw algn="tl" blurRad="38100" dir="2700000" dist="38100">
                    <a:srgbClr val="000000">
                      <a:alpha val="43137"/>
                    </a:srgbClr>
                  </a:outerShdw>
                </a:effectLst>
                <a:latin typeface="+mn-lt"/>
              </a:rPr>
              <a:t>Adjuvant therapy and radiosurgery</a:t>
            </a:r>
            <a:endParaRPr b="1" dirty="0" sz="2400" lang="ar-IQ">
              <a:solidFill>
                <a:srgbClr val="C00000"/>
              </a:solidFill>
              <a:latin typeface="+mn-lt"/>
            </a:endParaRPr>
          </a:p>
        </p:txBody>
      </p:sp>
      <p:sp>
        <p:nvSpPr>
          <p:cNvPr id="1048636" name="Content Placeholder 2"/>
          <p:cNvSpPr txBox="1">
            <a:spLocks noGrp="1"/>
          </p:cNvSpPr>
          <p:nvPr>
            <p:ph idx="1"/>
          </p:nvPr>
        </p:nvSpPr>
        <p:spPr>
          <a:xfrm>
            <a:off x="76200" y="496454"/>
            <a:ext cx="8991600" cy="6280727"/>
          </a:xfrm>
          <a:prstGeom prst="rect"/>
        </p:spPr>
        <p:txBody>
          <a:bodyPr bIns="45720" lIns="91440" rIns="91440" rtlCol="0" tIns="45720" vert="horz">
            <a:normAutofit/>
          </a:bodyPr>
          <a:lst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sz="2000" lang="en-US"/>
              <a:t>Chemotherapy and conventional radiotherapy do not have significant  role in Management  of spinal NSTs</a:t>
            </a:r>
          </a:p>
          <a:p>
            <a:r>
              <a:rPr dirty="0" sz="2000" lang="en-US"/>
              <a:t>Radiotherapy  for recurrent and meningioma with atypical or malignant histology</a:t>
            </a:r>
          </a:p>
          <a:p>
            <a:r>
              <a:rPr dirty="0" sz="2000" lang="en-US"/>
              <a:t>The usual dose is 50 – 54 Gy</a:t>
            </a:r>
          </a:p>
          <a:p>
            <a:r>
              <a:rPr dirty="0" sz="2000" lang="en-US"/>
              <a:t>Radiotherapy for spinal </a:t>
            </a:r>
            <a:r>
              <a:rPr dirty="0" sz="2000" lang="en-US" err="1"/>
              <a:t>ependymoma</a:t>
            </a:r>
            <a:r>
              <a:rPr dirty="0" sz="2000" lang="en-US"/>
              <a:t> following surgery associated with significant improvement of local control at 10 years survival.</a:t>
            </a:r>
          </a:p>
          <a:p>
            <a:pPr>
              <a:buFont typeface="Wingdings" pitchFamily="2" charset="2"/>
              <a:buChar char="v"/>
            </a:pPr>
            <a:r>
              <a:rPr b="1" dirty="0" sz="2000" lang="en-US" u="sng">
                <a:solidFill>
                  <a:srgbClr val="C00000"/>
                </a:solidFill>
              </a:rPr>
              <a:t>Risk  factors  for  recurrence include  </a:t>
            </a:r>
          </a:p>
          <a:p>
            <a:pPr lvl="1">
              <a:buFont typeface="Wingdings" pitchFamily="2" charset="2"/>
              <a:buChar char="Ø"/>
            </a:pPr>
            <a:r>
              <a:rPr dirty="0" sz="2000" lang="en-US"/>
              <a:t>invasion  of  the  </a:t>
            </a:r>
            <a:r>
              <a:rPr dirty="0" sz="2000" lang="en-US" err="1"/>
              <a:t>pia</a:t>
            </a:r>
            <a:r>
              <a:rPr dirty="0" sz="2000" lang="en-US"/>
              <a:t>,  </a:t>
            </a:r>
          </a:p>
          <a:p>
            <a:pPr lvl="1">
              <a:buFont typeface="Wingdings" pitchFamily="2" charset="2"/>
              <a:buChar char="Ø"/>
            </a:pPr>
            <a:r>
              <a:rPr dirty="0" sz="2000" lang="en-US"/>
              <a:t>Simpson  resection  grade,  </a:t>
            </a:r>
          </a:p>
          <a:p>
            <a:pPr lvl="1">
              <a:buFont typeface="Wingdings" pitchFamily="2" charset="2"/>
              <a:buChar char="Ø"/>
            </a:pPr>
            <a:r>
              <a:rPr dirty="0" sz="2000" lang="en-US"/>
              <a:t>histologic  grade.</a:t>
            </a:r>
          </a:p>
          <a:p>
            <a:r>
              <a:rPr dirty="0" sz="2000" lang="en-US"/>
              <a:t>Spinal  meningiomas  in  patients  under  50  years  of age  have  been  observed  to  recur  at  a  higher  rate  and  carry  a  worse prognosis,  which  may  be  attributable  to  the  increased  proportion of  younger  patients  with  tumors  secondary  to  syndromes  or radiation  exposure.</a:t>
            </a:r>
          </a:p>
          <a:p>
            <a:r>
              <a:rPr dirty="0" sz="2000" lang="en-US"/>
              <a:t>Spinal  NSTs  in  the  setting  of  NF1  and  NF2,  significant  risk factors  associated  with  tumor  recurrence  include  subtotal  removal, surgery  for  a  recurrent  tumor,  NF2,  and  old  age.</a:t>
            </a:r>
            <a:endParaRPr dirty="0" sz="2000" lang="ar-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595" name="Title 1"/>
          <p:cNvSpPr>
            <a:spLocks noGrp="1"/>
          </p:cNvSpPr>
          <p:nvPr>
            <p:ph type="title"/>
          </p:nvPr>
        </p:nvSpPr>
        <p:spPr/>
        <p:txBody>
          <a:bodyPr/>
          <a:p>
            <a:endParaRPr lang="en-US"/>
          </a:p>
        </p:txBody>
      </p:sp>
      <p:pic>
        <p:nvPicPr>
          <p:cNvPr id="2097152" name="Picture 8"/>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sp>
        <p:nvSpPr>
          <p:cNvPr id="1048596"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598"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1" y="1379084"/>
            <a:ext cx="9144001" cy="3527734"/>
          </a:xfrm>
          <a:prstGeom prst="rec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599" name="Title 1"/>
          <p:cNvSpPr>
            <a:spLocks noGrp="1"/>
          </p:cNvSpPr>
          <p:nvPr>
            <p:ph type="title"/>
          </p:nvPr>
        </p:nvSpPr>
        <p:spPr/>
        <p:txBody>
          <a:bodyPr/>
          <a:p>
            <a:endParaRPr lang="ar-IQ"/>
          </a:p>
        </p:txBody>
      </p:sp>
      <p:pic>
        <p:nvPicPr>
          <p:cNvPr id="2097157" name="Content Placeholder 3" descr="afde1a2c60240586a3b5601ab9709a_gallery.jpeg"/>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outerShdw algn="tl" blurRad="190500" rotWithShape="0">
              <a:srgbClr val="000000">
                <a:alpha val="70000"/>
              </a:srgbClr>
            </a:outerShdw>
          </a:effectLs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Spinal Cord Tumor</dc:title>
  <dc:creator>BLUEGHOST</dc:creator>
  <cp:lastModifiedBy>Ahmed Maan</cp:lastModifiedBy>
  <dcterms:created xsi:type="dcterms:W3CDTF">2006-08-15T16:00:00Z</dcterms:created>
  <dcterms:modified xsi:type="dcterms:W3CDTF">2022-11-29T17:30:42Z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3312fe90d68e47afbb2a917ecf1a77f0</vt:lpwstr>
  </property>
</Properties>
</file>