
<file path=[Content_Types].xml><?xml version="1.0" encoding="utf-8"?>
<Types xmlns="http://schemas.openxmlformats.org/package/2006/content-types">
  <Default Extension="rels" ContentType="application/vnd.openxmlformats-package.relationships+xml"/>
  <Default Extension="xml" ContentType="application/xml"/>
  <Default Extension="png" ContentType="image/png"/>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p="http://schemas.openxmlformats.org/presentationml/2006/main" xmlns:r="http://schemas.openxmlformats.org/officeDocument/2006/relationships" xmlns:a="http://schemas.openxmlformats.org/drawingml/2006/main" saveSubsetFonts="1">
  <p:sldMasterIdLst>
    <p:sldMasterId id="2147483720" r:id="rId1"/>
  </p:sldMasterIdLst>
  <p:notesMasterIdLst>
    <p:notesMasterId r:id="rId2"/>
  </p:notesMasterIdLst>
  <p:sldIdLst>
    <p:sldId id="476" r:id="rId3"/>
    <p:sldId id="477" r:id="rId4"/>
    <p:sldId id="478" r:id="rId5"/>
    <p:sldId id="479" r:id="rId6"/>
    <p:sldId id="480" r:id="rId7"/>
    <p:sldId id="481" r:id="rId8"/>
    <p:sldId id="482" r:id="rId9"/>
    <p:sldId id="483" r:id="rId10"/>
    <p:sldId id="484" r:id="rId11"/>
    <p:sldId id="485" r:id="rId12"/>
    <p:sldId id="486" r:id="rId13"/>
    <p:sldId id="487" r:id="rId14"/>
    <p:sldId id="488" r:id="rId15"/>
    <p:sldId id="489" r:id="rId16"/>
    <p:sldId id="490" r:id="rId17"/>
    <p:sldId id="491" r:id="rId18"/>
    <p:sldId id="492" r:id="rId19"/>
    <p:sldId id="493" r:id="rId20"/>
    <p:sldId id="494" r:id="rId21"/>
    <p:sldId id="495" r:id="rId22"/>
    <p:sldId id="496" r:id="rId23"/>
    <p:sldId id="497" r:id="rId24"/>
    <p:sldId id="498" r:id="rId25"/>
    <p:sldId id="499" r:id="rId26"/>
    <p:sldId id="500" r:id="rId27"/>
    <p:sldId id="501" r:id="rId28"/>
    <p:sldId id="502" r:id="rId29"/>
    <p:sldId id="503" r:id="rId30"/>
    <p:sldId id="504" r:id="rId31"/>
    <p:sldId id="505" r:id="rId32"/>
    <p:sldId id="506" r:id="rId33"/>
    <p:sldId id="507" r:id="rId34"/>
    <p:sldId id="508" r:id="rId35"/>
    <p:sldId id="509" r:id="rId36"/>
    <p:sldId id="510" r:id="rId37"/>
    <p:sldId id="511" r:id="rId38"/>
    <p:sldId id="512" r:id="rId39"/>
    <p:sldId id="513" r:id="rId40"/>
    <p:sldId id="514" r:id="rId41"/>
    <p:sldId id="515" r:id="rId42"/>
    <p:sldId id="516" r:id="rId43"/>
    <p:sldId id="517" r:id="rId44"/>
    <p:sldId id="518" r:id="rId45"/>
    <p:sldId id="519" r:id="rId46"/>
    <p:sldId id="520" r:id="rId47"/>
    <p:sldId id="521" r:id="rId48"/>
    <p:sldId id="522" r:id="rId49"/>
    <p:sldId id="523" r:id="rId50"/>
    <p:sldId id="524" r:id="rId51"/>
    <p:sldId id="525" r:id="rId52"/>
    <p:sldId id="526" r:id="rId53"/>
    <p:sldId id="527" r:id="rId54"/>
    <p:sldId id="528" r:id="rId55"/>
    <p:sldId id="529" r:id="rId56"/>
    <p:sldId id="530" r:id="rId57"/>
    <p:sldId id="531" r:id="rId58"/>
    <p:sldId id="532" r:id="rId59"/>
    <p:sldId id="533" r:id="rId60"/>
    <p:sldId id="534" r:id="rId61"/>
    <p:sldId id="535" r:id="rId62"/>
    <p:sldId id="536" r:id="rId63"/>
    <p:sldId id="537" r:id="rId64"/>
    <p:sldId id="538" r:id="rId65"/>
    <p:sldId id="539" r:id="rId66"/>
    <p:sldId id="540" r:id="rId67"/>
    <p:sldId id="541" r:id="rId68"/>
    <p:sldId id="542" r:id="rId69"/>
    <p:sldId id="543" r:id="rId70"/>
    <p:sldId id="544" r:id="rId71"/>
    <p:sldId id="545" r:id="rId72"/>
    <p:sldId id="546" r:id="rId73"/>
    <p:sldId id="547" r:id="rId74"/>
    <p:sldId id="548" r:id="rId75"/>
    <p:sldId id="549" r:id="rId76"/>
    <p:sldId id="550" r:id="rId77"/>
    <p:sldId id="551" r:id="rId78"/>
    <p:sldId id="552" r:id="rId79"/>
    <p:sldId id="553" r:id="rId80"/>
    <p:sldId id="554" r:id="rId81"/>
    <p:sldId id="555" r:id="rId82"/>
    <p:sldId id="556" r:id="rId83"/>
    <p:sldId id="557" r:id="rId84"/>
    <p:sldId id="558" r:id="rId85"/>
    <p:sldId id="559" r:id="rId86"/>
  </p:sldIdLst>
  <p:sldSz type="screen4x3" cy="6858000" cx="9144000"/>
  <p:notesSz cx="6858000" cy="9144000"/>
  <p:defaultTextStyle>
    <a:defPPr>
      <a:defRPr lang="ar-IQ"/>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defaultTextStyle>
</p:presentation>
</file>

<file path=ppt/presProps.xml><?xml version="1.0" encoding="utf-8"?>
<p:presentationPr xmlns:p="http://schemas.openxmlformats.org/presentationml/2006/main" xmlns:r="http://schemas.openxmlformats.org/officeDocument/2006/relationships" xmlns:a="http://schemas.openxmlformats.org/drawing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p="http://schemas.openxmlformats.org/presentationml/2006/main" xmlns:r="http://schemas.openxmlformats.org/officeDocument/2006/relationships" xmlns:a="http://schemas.openxmlformats.org/drawingml/2006/main" lastView="sldThumbnailView">
  <p:normalViewPr horzBarState="maximized">
    <p:restoredLeft sz="15000" autoAdjust="0"/>
    <p:restoredTop sz="94660"/>
  </p:normalViewPr>
  <p:slideViewPr>
    <p:cSldViewPr snapToGrid="0">
      <p:cViewPr varScale="1">
        <p:scale>
          <a:sx n="80" d="100"/>
          <a:sy n="80" d="100"/>
        </p:scale>
        <p:origin x="300" y="84"/>
      </p:cViewPr>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notesMaster" Target="notesMasters/notes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tableStyles" Target="tableStyles.xml"/><Relationship Id="rId88" Type="http://schemas.openxmlformats.org/officeDocument/2006/relationships/presProps" Target="presProps.xml"/><Relationship Id="rId89" Type="http://schemas.openxmlformats.org/officeDocument/2006/relationships/viewProps" Target="viewProps.xml"/><Relationship Id="rId9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95" name=""/>
        <p:cNvGrpSpPr/>
        <p:nvPr/>
      </p:nvGrpSpPr>
      <p:grpSpPr>
        <a:xfrm>
          <a:off x="0" y="0"/>
          <a:ext cx="0" cy="0"/>
          <a:chOff x="0" y="0"/>
          <a:chExt cx="0" cy="0"/>
        </a:xfrm>
      </p:grpSpPr>
      <p:sp>
        <p:nvSpPr>
          <p:cNvPr id="1048752" name="Rectangle 2"/>
          <p:cNvSpPr>
            <a:spLocks noGrp="1" noChangeArrowheads="1"/>
          </p:cNvSpPr>
          <p:nvPr>
            <p:ph type="hdr" sz="quarter"/>
          </p:nvPr>
        </p:nvSpPr>
        <p:spPr bwMode="auto">
          <a:xfrm>
            <a:off x="2" y="1"/>
            <a:ext cx="3076575" cy="512763"/>
          </a:xfrm>
          <a:prstGeom prst="rect"/>
          <a:noFill/>
          <a:ln w="9525">
            <a:noFill/>
            <a:miter lim="800000"/>
            <a:headEnd/>
            <a:tailEnd/>
          </a:ln>
          <a:effectLst/>
        </p:spPr>
        <p:txBody>
          <a:bodyPr anchor="t" anchorCtr="0" bIns="45745" compatLnSpc="1" lIns="91492" numCol="1" rIns="91492" tIns="45745" vert="horz" wrap="square">
            <a:prstTxWarp prst="textNoShape"/>
          </a:bodyPr>
          <a:lstStyle>
            <a:lvl1pPr algn="l">
              <a:defRPr sz="1100"/>
            </a:lvl1pPr>
          </a:lstStyle>
          <a:p>
            <a:endParaRPr lang="en-US"/>
          </a:p>
        </p:txBody>
      </p:sp>
      <p:sp>
        <p:nvSpPr>
          <p:cNvPr id="1048753" name="Rectangle 3"/>
          <p:cNvSpPr>
            <a:spLocks noGrp="1" noChangeArrowheads="1"/>
          </p:cNvSpPr>
          <p:nvPr>
            <p:ph type="dt" idx="1"/>
          </p:nvPr>
        </p:nvSpPr>
        <p:spPr bwMode="auto">
          <a:xfrm>
            <a:off x="4021139" y="1"/>
            <a:ext cx="3076575" cy="512763"/>
          </a:xfrm>
          <a:prstGeom prst="rect"/>
          <a:noFill/>
          <a:ln w="9525">
            <a:noFill/>
            <a:miter lim="800000"/>
            <a:headEnd/>
            <a:tailEnd/>
          </a:ln>
          <a:effectLst/>
        </p:spPr>
        <p:txBody>
          <a:bodyPr anchor="t" anchorCtr="0" bIns="45745" compatLnSpc="1" lIns="91492" numCol="1" rIns="91492" tIns="45745" vert="horz" wrap="square">
            <a:prstTxWarp prst="textNoShape"/>
          </a:bodyPr>
          <a:lstStyle>
            <a:lvl1pPr algn="r">
              <a:defRPr sz="1100"/>
            </a:lvl1pPr>
          </a:lstStyle>
          <a:p>
            <a:endParaRPr lang="en-US"/>
          </a:p>
        </p:txBody>
      </p:sp>
      <p:sp>
        <p:nvSpPr>
          <p:cNvPr id="1048754" name="Rectangle 4"/>
          <p:cNvSpPr>
            <a:spLocks noChangeAspect="1" noRot="1" noGrp="1" noChangeArrowheads="1" noTextEdit="1"/>
          </p:cNvSpPr>
          <p:nvPr>
            <p:ph type="sldImg" idx="2"/>
          </p:nvPr>
        </p:nvSpPr>
        <p:spPr bwMode="auto">
          <a:xfrm>
            <a:off x="990600" y="766763"/>
            <a:ext cx="5118100" cy="3838575"/>
          </a:xfrm>
          <a:prstGeom prst="rect"/>
          <a:noFill/>
          <a:ln w="9525">
            <a:solidFill>
              <a:srgbClr val="000000"/>
            </a:solidFill>
            <a:miter lim="800000"/>
            <a:headEnd/>
            <a:tailEnd/>
          </a:ln>
          <a:effectLst/>
        </p:spPr>
      </p:sp>
      <p:sp>
        <p:nvSpPr>
          <p:cNvPr id="1048755" name="Rectangle 5"/>
          <p:cNvSpPr>
            <a:spLocks noGrp="1" noChangeArrowheads="1"/>
          </p:cNvSpPr>
          <p:nvPr>
            <p:ph type="body" sz="quarter" idx="3"/>
          </p:nvPr>
        </p:nvSpPr>
        <p:spPr bwMode="auto">
          <a:xfrm>
            <a:off x="709614" y="4862514"/>
            <a:ext cx="5680075" cy="4605337"/>
          </a:xfrm>
          <a:prstGeom prst="rect"/>
          <a:noFill/>
          <a:ln w="9525">
            <a:noFill/>
            <a:miter lim="800000"/>
            <a:headEnd/>
            <a:tailEnd/>
          </a:ln>
          <a:effectLst/>
        </p:spPr>
        <p:txBody>
          <a:bodyPr anchor="t" anchorCtr="0" bIns="45745" compatLnSpc="1" lIns="91492" numCol="1" rIns="91492" tIns="45745" vert="horz" wrap="square">
            <a:prstTxWarp prst="textNoShape"/>
          </a:bodyPr>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8756" name="Rectangle 6"/>
          <p:cNvSpPr>
            <a:spLocks noGrp="1" noChangeArrowheads="1"/>
          </p:cNvSpPr>
          <p:nvPr>
            <p:ph type="ftr" sz="quarter" idx="4"/>
          </p:nvPr>
        </p:nvSpPr>
        <p:spPr bwMode="auto">
          <a:xfrm>
            <a:off x="2" y="9720264"/>
            <a:ext cx="3076575" cy="512762"/>
          </a:xfrm>
          <a:prstGeom prst="rect"/>
          <a:noFill/>
          <a:ln w="9525">
            <a:noFill/>
            <a:miter lim="800000"/>
            <a:headEnd/>
            <a:tailEnd/>
          </a:ln>
          <a:effectLst/>
        </p:spPr>
        <p:txBody>
          <a:bodyPr anchor="b" anchorCtr="0" bIns="45745" compatLnSpc="1" lIns="91492" numCol="1" rIns="91492" tIns="45745" vert="horz" wrap="square">
            <a:prstTxWarp prst="textNoShape"/>
          </a:bodyPr>
          <a:lstStyle>
            <a:lvl1pPr algn="l">
              <a:defRPr sz="1100"/>
            </a:lvl1pPr>
          </a:lstStyle>
          <a:p>
            <a:endParaRPr lang="en-US"/>
          </a:p>
        </p:txBody>
      </p:sp>
      <p:sp>
        <p:nvSpPr>
          <p:cNvPr id="1048757" name="Rectangle 7"/>
          <p:cNvSpPr>
            <a:spLocks noGrp="1" noChangeArrowheads="1"/>
          </p:cNvSpPr>
          <p:nvPr>
            <p:ph type="sldNum" sz="quarter" idx="5"/>
          </p:nvPr>
        </p:nvSpPr>
        <p:spPr bwMode="auto">
          <a:xfrm>
            <a:off x="4021139" y="9720264"/>
            <a:ext cx="3076575" cy="512762"/>
          </a:xfrm>
          <a:prstGeom prst="rect"/>
          <a:noFill/>
          <a:ln w="9525">
            <a:noFill/>
            <a:miter lim="800000"/>
            <a:headEnd/>
            <a:tailEnd/>
          </a:ln>
          <a:effectLst/>
        </p:spPr>
        <p:txBody>
          <a:bodyPr anchor="b" anchorCtr="0" bIns="45745" compatLnSpc="1" lIns="91492" numCol="1" rIns="91492" tIns="45745" vert="horz" wrap="square">
            <a:prstTxWarp prst="textNoShape"/>
          </a:bodyPr>
          <a:lstStyle>
            <a:lvl1pPr algn="r">
              <a:defRPr sz="1100"/>
            </a:lvl1pPr>
          </a:lstStyle>
          <a:p>
            <a:fld id="{A9A0EA98-5831-4853-B862-C702E6EB345C}" type="slidenum">
              <a:rPr lang="en-US"/>
              <a:t>‹#›</a:t>
            </a:fld>
            <a:endParaRPr lang="en-US"/>
          </a:p>
        </p:txBody>
      </p:sp>
    </p:spTree>
  </p:cSld>
  <p:clrMap accent1="accent1" accent2="accent2" accent3="accent3" accent4="accent4" accent5="accent5" accent6="accent6" bg1="lt1" bg2="lt2" tx1="dk1" tx2="dk2" hlink="hlink" folHlink="folHlink"/>
  <p:notesStyle>
    <a:lvl1pPr algn="l" fontAlgn="base" rtl="0">
      <a:spcBef>
        <a:spcPct val="30000"/>
      </a:spcBef>
      <a:spcAft>
        <a:spcPct val="0"/>
      </a:spcAft>
      <a:defRPr sz="1200" kern="1200">
        <a:solidFill>
          <a:schemeClr val="tx1"/>
        </a:solidFill>
        <a:latin typeface="Arial" charset="0"/>
        <a:ea typeface="+mn-ea"/>
        <a:cs typeface="+mn-cs"/>
      </a:defRPr>
    </a:lvl1pPr>
    <a:lvl2pPr algn="l" fontAlgn="base" marL="457200" rtl="0">
      <a:spcBef>
        <a:spcPct val="30000"/>
      </a:spcBef>
      <a:spcAft>
        <a:spcPct val="0"/>
      </a:spcAft>
      <a:defRPr sz="1200" kern="1200">
        <a:solidFill>
          <a:schemeClr val="tx1"/>
        </a:solidFill>
        <a:latin typeface="Arial" charset="0"/>
        <a:ea typeface="+mn-ea"/>
        <a:cs typeface="+mn-cs"/>
      </a:defRPr>
    </a:lvl2pPr>
    <a:lvl3pPr algn="l" fontAlgn="base" marL="914400" rtl="0">
      <a:spcBef>
        <a:spcPct val="30000"/>
      </a:spcBef>
      <a:spcAft>
        <a:spcPct val="0"/>
      </a:spcAft>
      <a:defRPr sz="1200" kern="1200">
        <a:solidFill>
          <a:schemeClr val="tx1"/>
        </a:solidFill>
        <a:latin typeface="Arial" charset="0"/>
        <a:ea typeface="+mn-ea"/>
        <a:cs typeface="+mn-cs"/>
      </a:defRPr>
    </a:lvl3pPr>
    <a:lvl4pPr algn="l" fontAlgn="base" marL="1371600" rtl="0">
      <a:spcBef>
        <a:spcPct val="30000"/>
      </a:spcBef>
      <a:spcAft>
        <a:spcPct val="0"/>
      </a:spcAft>
      <a:defRPr sz="1200" kern="1200">
        <a:solidFill>
          <a:schemeClr val="tx1"/>
        </a:solidFill>
        <a:latin typeface="Arial" charset="0"/>
        <a:ea typeface="+mn-ea"/>
        <a:cs typeface="+mn-cs"/>
      </a:defRPr>
    </a:lvl4pPr>
    <a:lvl5pPr algn="l" fontAlgn="base" marL="1828800" rtl="0">
      <a:spcBef>
        <a:spcPct val="30000"/>
      </a:spcBef>
      <a:spcAft>
        <a:spcPct val="0"/>
      </a:spcAft>
      <a:defRPr sz="1200" kern="1200">
        <a:solidFill>
          <a:schemeClr val="tx1"/>
        </a:solidFill>
        <a:latin typeface="Arial" charset="0"/>
        <a:ea typeface="+mn-ea"/>
        <a:cs typeface="+mn-cs"/>
      </a:defRPr>
    </a:lvl5pPr>
    <a:lvl6pPr algn="l" defTabSz="914400" eaLnBrk="1" hangingPunct="1" latinLnBrk="0" marL="2286000" rtl="0">
      <a:defRPr sz="1200" kern="1200">
        <a:solidFill>
          <a:schemeClr val="tx1"/>
        </a:solidFill>
        <a:latin typeface="+mn-lt"/>
        <a:ea typeface="+mn-ea"/>
        <a:cs typeface="+mn-cs"/>
      </a:defRPr>
    </a:lvl6pPr>
    <a:lvl7pPr algn="l" defTabSz="914400" eaLnBrk="1" hangingPunct="1" latinLnBrk="0" marL="2743200" rtl="0">
      <a:defRPr sz="1200" kern="1200">
        <a:solidFill>
          <a:schemeClr val="tx1"/>
        </a:solidFill>
        <a:latin typeface="+mn-lt"/>
        <a:ea typeface="+mn-ea"/>
        <a:cs typeface="+mn-cs"/>
      </a:defRPr>
    </a:lvl7pPr>
    <a:lvl8pPr algn="l" defTabSz="914400" eaLnBrk="1" hangingPunct="1" latinLnBrk="0" marL="3200400" rtl="0">
      <a:defRPr sz="1200" kern="1200">
        <a:solidFill>
          <a:schemeClr val="tx1"/>
        </a:solidFill>
        <a:latin typeface="+mn-lt"/>
        <a:ea typeface="+mn-ea"/>
        <a:cs typeface="+mn-cs"/>
      </a:defRPr>
    </a:lvl8pPr>
    <a:lvl9pPr algn="l" defTabSz="914400" eaLnBrk="1" hangingPunct="1" latinLnBrk="0" marL="3657600" rtl="0">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type="title">
  <p:cSld name="Title Slide">
    <p:spTree>
      <p:nvGrpSpPr>
        <p:cNvPr id="185" name=""/>
        <p:cNvGrpSpPr/>
        <p:nvPr/>
      </p:nvGrpSpPr>
      <p:grpSpPr>
        <a:xfrm>
          <a:off x="0" y="0"/>
          <a:ext cx="0" cy="0"/>
          <a:chOff x="0" y="0"/>
          <a:chExt cx="0" cy="0"/>
        </a:xfrm>
      </p:grpSpPr>
      <p:sp>
        <p:nvSpPr>
          <p:cNvPr id="104870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ar-IQ"/>
          </a:p>
        </p:txBody>
      </p:sp>
      <p:sp>
        <p:nvSpPr>
          <p:cNvPr id="1048703" name="Subtitle 2"/>
          <p:cNvSpPr>
            <a:spLocks noGrp="1"/>
          </p:cNvSpPr>
          <p:nvPr>
            <p:ph type="subTitle" idx="1"/>
          </p:nvPr>
        </p:nvSpPr>
        <p:spPr>
          <a:xfrm>
            <a:off x="1143000" y="3602038"/>
            <a:ext cx="6858000" cy="1655762"/>
          </a:xfrm>
        </p:spPr>
        <p:txBody>
          <a:bodyPr/>
          <a:lstStyle>
            <a:lvl1pPr algn="ctr" indent="0" marL="0">
              <a:buNone/>
              <a:defRPr sz="1800"/>
            </a:lvl1pPr>
            <a:lvl2pPr algn="ctr" indent="0" marL="342900">
              <a:buNone/>
              <a:defRPr sz="1500"/>
            </a:lvl2pPr>
            <a:lvl3pPr algn="ctr" indent="0" marL="685800">
              <a:buNone/>
              <a:defRPr sz="1350"/>
            </a:lvl3pPr>
            <a:lvl4pPr algn="ctr" indent="0" marL="1028700">
              <a:buNone/>
              <a:defRPr sz="1200"/>
            </a:lvl4pPr>
            <a:lvl5pPr algn="ctr" indent="0" marL="1371600">
              <a:buNone/>
              <a:defRPr sz="1200"/>
            </a:lvl5pPr>
            <a:lvl6pPr algn="ctr" indent="0" marL="1714500">
              <a:buNone/>
              <a:defRPr sz="1200"/>
            </a:lvl6pPr>
            <a:lvl7pPr algn="ctr" indent="0" marL="2057400">
              <a:buNone/>
              <a:defRPr sz="1200"/>
            </a:lvl7pPr>
            <a:lvl8pPr algn="ctr" indent="0" marL="2400300">
              <a:buNone/>
              <a:defRPr sz="1200"/>
            </a:lvl8pPr>
            <a:lvl9pPr algn="ctr" indent="0" marL="2743200">
              <a:buNone/>
              <a:defRPr sz="1200"/>
            </a:lvl9pPr>
          </a:lstStyle>
          <a:p>
            <a:r>
              <a:rPr lang="en-US"/>
              <a:t>Click to edit Master subtitle style</a:t>
            </a:r>
            <a:endParaRPr lang="ar-IQ"/>
          </a:p>
        </p:txBody>
      </p:sp>
      <p:sp>
        <p:nvSpPr>
          <p:cNvPr id="1048704" name="Date Placeholder 3"/>
          <p:cNvSpPr>
            <a:spLocks noGrp="1"/>
          </p:cNvSpPr>
          <p:nvPr>
            <p:ph type="dt" sz="half" idx="10"/>
          </p:nvPr>
        </p:nvSpPr>
        <p:spPr/>
        <p:txBody>
          <a:bodyPr/>
          <a:p>
            <a:fld id="{A50599EF-058A-49C2-AEE6-B6C3AADB7E96}" type="datetimeFigureOut">
              <a:rPr lang="ar-IQ" smtClean="0"/>
              <a:t>13‏/2‏/1442</a:t>
            </a:fld>
            <a:endParaRPr lang="ar-IQ"/>
          </a:p>
        </p:txBody>
      </p:sp>
      <p:sp>
        <p:nvSpPr>
          <p:cNvPr id="1048705" name="Footer Placeholder 4"/>
          <p:cNvSpPr>
            <a:spLocks noGrp="1"/>
          </p:cNvSpPr>
          <p:nvPr>
            <p:ph type="ftr" sz="quarter" idx="11"/>
          </p:nvPr>
        </p:nvSpPr>
        <p:spPr/>
        <p:txBody>
          <a:bodyPr/>
          <a:p>
            <a:endParaRPr lang="ar-IQ"/>
          </a:p>
        </p:txBody>
      </p:sp>
      <p:sp>
        <p:nvSpPr>
          <p:cNvPr id="1048706" name="Slide Number Placeholder 5"/>
          <p:cNvSpPr>
            <a:spLocks noGrp="1"/>
          </p:cNvSpPr>
          <p:nvPr>
            <p:ph type="sldNum" sz="quarter" idx="12"/>
          </p:nvPr>
        </p:nvSpPr>
        <p:spPr/>
        <p:txBody>
          <a:bodyPr/>
          <a:p>
            <a:fld id="{B0E27CDA-30E7-422C-826A-2E0BF838A4D5}" type="slidenum">
              <a:rPr lang="ar-IQ" smtClean="0"/>
              <a:t>‹#›</a:t>
            </a:fld>
            <a:endParaRPr lang="ar-IQ"/>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type="vertTx">
  <p:cSld name="Title and Vertical Text">
    <p:spTree>
      <p:nvGrpSpPr>
        <p:cNvPr id="189" name=""/>
        <p:cNvGrpSpPr/>
        <p:nvPr/>
      </p:nvGrpSpPr>
      <p:grpSpPr>
        <a:xfrm>
          <a:off x="0" y="0"/>
          <a:ext cx="0" cy="0"/>
          <a:chOff x="0" y="0"/>
          <a:chExt cx="0" cy="0"/>
        </a:xfrm>
      </p:grpSpPr>
      <p:sp>
        <p:nvSpPr>
          <p:cNvPr id="1048722" name="Title 1"/>
          <p:cNvSpPr>
            <a:spLocks noGrp="1"/>
          </p:cNvSpPr>
          <p:nvPr>
            <p:ph type="title"/>
          </p:nvPr>
        </p:nvSpPr>
        <p:spPr/>
        <p:txBody>
          <a:bodyPr/>
          <a:p>
            <a:r>
              <a:rPr lang="en-US"/>
              <a:t>Click to edit Master title style</a:t>
            </a:r>
            <a:endParaRPr lang="ar-IQ"/>
          </a:p>
        </p:txBody>
      </p:sp>
      <p:sp>
        <p:nvSpPr>
          <p:cNvPr id="1048723" name="Vertical Text Placeholder 2"/>
          <p:cNvSpPr>
            <a:spLocks noGrp="1"/>
          </p:cNvSpPr>
          <p:nvPr>
            <p:ph type="body" orient="vert" idx="1"/>
          </p:nvPr>
        </p:nvSpPr>
        <p:spPr/>
        <p:txBody>
          <a:bodyPr vert="eaVert"/>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1048724" name="Date Placeholder 3"/>
          <p:cNvSpPr>
            <a:spLocks noGrp="1"/>
          </p:cNvSpPr>
          <p:nvPr>
            <p:ph type="dt" sz="half" idx="10"/>
          </p:nvPr>
        </p:nvSpPr>
        <p:spPr/>
        <p:txBody>
          <a:bodyPr/>
          <a:p>
            <a:fld id="{A50599EF-058A-49C2-AEE6-B6C3AADB7E96}" type="datetimeFigureOut">
              <a:rPr lang="ar-IQ" smtClean="0"/>
              <a:t>13‏/2‏/1442</a:t>
            </a:fld>
            <a:endParaRPr lang="ar-IQ"/>
          </a:p>
        </p:txBody>
      </p:sp>
      <p:sp>
        <p:nvSpPr>
          <p:cNvPr id="1048725" name="Footer Placeholder 4"/>
          <p:cNvSpPr>
            <a:spLocks noGrp="1"/>
          </p:cNvSpPr>
          <p:nvPr>
            <p:ph type="ftr" sz="quarter" idx="11"/>
          </p:nvPr>
        </p:nvSpPr>
        <p:spPr/>
        <p:txBody>
          <a:bodyPr/>
          <a:p>
            <a:endParaRPr lang="ar-IQ"/>
          </a:p>
        </p:txBody>
      </p:sp>
      <p:sp>
        <p:nvSpPr>
          <p:cNvPr id="1048726" name="Slide Number Placeholder 5"/>
          <p:cNvSpPr>
            <a:spLocks noGrp="1"/>
          </p:cNvSpPr>
          <p:nvPr>
            <p:ph type="sldNum" sz="quarter" idx="12"/>
          </p:nvPr>
        </p:nvSpPr>
        <p:spPr/>
        <p:txBody>
          <a:bodyPr/>
          <a:p>
            <a:fld id="{B0E27CDA-30E7-422C-826A-2E0BF838A4D5}" type="slidenum">
              <a:rPr lang="ar-IQ" smtClean="0"/>
              <a:t>‹#›</a:t>
            </a:fld>
            <a:endParaRPr lang="ar-IQ"/>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type="vertTitleAndTx">
  <p:cSld name="Vertical Title and Text">
    <p:spTree>
      <p:nvGrpSpPr>
        <p:cNvPr id="187" name=""/>
        <p:cNvGrpSpPr/>
        <p:nvPr/>
      </p:nvGrpSpPr>
      <p:grpSpPr>
        <a:xfrm>
          <a:off x="0" y="0"/>
          <a:ext cx="0" cy="0"/>
          <a:chOff x="0" y="0"/>
          <a:chExt cx="0" cy="0"/>
        </a:xfrm>
      </p:grpSpPr>
      <p:sp>
        <p:nvSpPr>
          <p:cNvPr id="1048711" name="Vertical Title 1"/>
          <p:cNvSpPr>
            <a:spLocks noGrp="1"/>
          </p:cNvSpPr>
          <p:nvPr>
            <p:ph type="title" orient="vert"/>
          </p:nvPr>
        </p:nvSpPr>
        <p:spPr>
          <a:xfrm>
            <a:off x="6543675" y="365125"/>
            <a:ext cx="1971675" cy="5811838"/>
          </a:xfrm>
        </p:spPr>
        <p:txBody>
          <a:bodyPr vert="eaVert"/>
          <a:p>
            <a:r>
              <a:rPr lang="en-US"/>
              <a:t>Click to edit Master title style</a:t>
            </a:r>
            <a:endParaRPr lang="ar-IQ"/>
          </a:p>
        </p:txBody>
      </p:sp>
      <p:sp>
        <p:nvSpPr>
          <p:cNvPr id="1048712" name="Vertical Text Placeholder 2"/>
          <p:cNvSpPr>
            <a:spLocks noGrp="1"/>
          </p:cNvSpPr>
          <p:nvPr>
            <p:ph type="body" orient="vert" idx="1"/>
          </p:nvPr>
        </p:nvSpPr>
        <p:spPr>
          <a:xfrm>
            <a:off x="628650" y="365125"/>
            <a:ext cx="5800725" cy="5811838"/>
          </a:xfrm>
        </p:spPr>
        <p:txBody>
          <a:bodyPr vert="eaVert"/>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1048713" name="Date Placeholder 3"/>
          <p:cNvSpPr>
            <a:spLocks noGrp="1"/>
          </p:cNvSpPr>
          <p:nvPr>
            <p:ph type="dt" sz="half" idx="10"/>
          </p:nvPr>
        </p:nvSpPr>
        <p:spPr/>
        <p:txBody>
          <a:bodyPr/>
          <a:p>
            <a:fld id="{A50599EF-058A-49C2-AEE6-B6C3AADB7E96}" type="datetimeFigureOut">
              <a:rPr lang="ar-IQ" smtClean="0"/>
              <a:t>13‏/2‏/1442</a:t>
            </a:fld>
            <a:endParaRPr lang="ar-IQ"/>
          </a:p>
        </p:txBody>
      </p:sp>
      <p:sp>
        <p:nvSpPr>
          <p:cNvPr id="1048714" name="Footer Placeholder 4"/>
          <p:cNvSpPr>
            <a:spLocks noGrp="1"/>
          </p:cNvSpPr>
          <p:nvPr>
            <p:ph type="ftr" sz="quarter" idx="11"/>
          </p:nvPr>
        </p:nvSpPr>
        <p:spPr/>
        <p:txBody>
          <a:bodyPr/>
          <a:p>
            <a:endParaRPr lang="ar-IQ"/>
          </a:p>
        </p:txBody>
      </p:sp>
      <p:sp>
        <p:nvSpPr>
          <p:cNvPr id="1048715" name="Slide Number Placeholder 5"/>
          <p:cNvSpPr>
            <a:spLocks noGrp="1"/>
          </p:cNvSpPr>
          <p:nvPr>
            <p:ph type="sldNum" sz="quarter" idx="12"/>
          </p:nvPr>
        </p:nvSpPr>
        <p:spPr/>
        <p:txBody>
          <a:bodyPr/>
          <a:p>
            <a:fld id="{B0E27CDA-30E7-422C-826A-2E0BF838A4D5}" type="slidenum">
              <a:rPr lang="ar-IQ" smtClean="0"/>
              <a:t>‹#›</a:t>
            </a:fld>
            <a:endParaRPr lang="ar-IQ"/>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101" name=""/>
        <p:cNvGrpSpPr/>
        <p:nvPr/>
      </p:nvGrpSpPr>
      <p:grpSpPr>
        <a:xfrm>
          <a:off x="0" y="0"/>
          <a:ext cx="0" cy="0"/>
          <a:chOff x="0" y="0"/>
          <a:chExt cx="0" cy="0"/>
        </a:xfrm>
      </p:grpSpPr>
      <p:sp>
        <p:nvSpPr>
          <p:cNvPr id="1048586" name="Title 1"/>
          <p:cNvSpPr>
            <a:spLocks noGrp="1"/>
          </p:cNvSpPr>
          <p:nvPr>
            <p:ph type="title"/>
          </p:nvPr>
        </p:nvSpPr>
        <p:spPr/>
        <p:txBody>
          <a:bodyPr/>
          <a:p>
            <a:r>
              <a:rPr lang="en-US"/>
              <a:t>Click to edit Master title style</a:t>
            </a:r>
            <a:endParaRPr lang="ar-IQ"/>
          </a:p>
        </p:txBody>
      </p:sp>
      <p:sp>
        <p:nvSpPr>
          <p:cNvPr id="1048587" name="Content Placeholder 2"/>
          <p:cNvSpPr>
            <a:spLocks noGrp="1"/>
          </p:cNvSpPr>
          <p:nvPr>
            <p:ph idx="1"/>
          </p:nvPr>
        </p:nvSpPr>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1048588" name="Date Placeholder 3"/>
          <p:cNvSpPr>
            <a:spLocks noGrp="1"/>
          </p:cNvSpPr>
          <p:nvPr>
            <p:ph type="dt" sz="half" idx="10"/>
          </p:nvPr>
        </p:nvSpPr>
        <p:spPr/>
        <p:txBody>
          <a:bodyPr/>
          <a:p>
            <a:fld id="{A50599EF-058A-49C2-AEE6-B6C3AADB7E96}" type="datetimeFigureOut">
              <a:rPr lang="ar-IQ" smtClean="0"/>
              <a:t>13‏/2‏/1442</a:t>
            </a:fld>
            <a:endParaRPr lang="ar-IQ"/>
          </a:p>
        </p:txBody>
      </p:sp>
      <p:sp>
        <p:nvSpPr>
          <p:cNvPr id="1048589" name="Footer Placeholder 4"/>
          <p:cNvSpPr>
            <a:spLocks noGrp="1"/>
          </p:cNvSpPr>
          <p:nvPr>
            <p:ph type="ftr" sz="quarter" idx="11"/>
          </p:nvPr>
        </p:nvSpPr>
        <p:spPr/>
        <p:txBody>
          <a:bodyPr/>
          <a:p>
            <a:endParaRPr lang="ar-IQ"/>
          </a:p>
        </p:txBody>
      </p:sp>
      <p:sp>
        <p:nvSpPr>
          <p:cNvPr id="1048590" name="Slide Number Placeholder 5"/>
          <p:cNvSpPr>
            <a:spLocks noGrp="1"/>
          </p:cNvSpPr>
          <p:nvPr>
            <p:ph type="sldNum" sz="quarter" idx="12"/>
          </p:nvPr>
        </p:nvSpPr>
        <p:spPr/>
        <p:txBody>
          <a:bodyPr/>
          <a:p>
            <a:fld id="{B0E27CDA-30E7-422C-826A-2E0BF838A4D5}" type="slidenum">
              <a:rPr lang="ar-IQ" smtClean="0"/>
              <a:t>‹#›</a:t>
            </a:fld>
            <a:endParaRPr lang="ar-IQ"/>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secHead">
  <p:cSld name="Section Header">
    <p:spTree>
      <p:nvGrpSpPr>
        <p:cNvPr id="190" name=""/>
        <p:cNvGrpSpPr/>
        <p:nvPr/>
      </p:nvGrpSpPr>
      <p:grpSpPr>
        <a:xfrm>
          <a:off x="0" y="0"/>
          <a:ext cx="0" cy="0"/>
          <a:chOff x="0" y="0"/>
          <a:chExt cx="0" cy="0"/>
        </a:xfrm>
      </p:grpSpPr>
      <p:sp>
        <p:nvSpPr>
          <p:cNvPr id="1048727"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ar-IQ"/>
          </a:p>
        </p:txBody>
      </p:sp>
      <p:sp>
        <p:nvSpPr>
          <p:cNvPr id="1048728" name="Text Placeholder 2"/>
          <p:cNvSpPr>
            <a:spLocks noGrp="1"/>
          </p:cNvSpPr>
          <p:nvPr>
            <p:ph type="body" idx="1"/>
          </p:nvPr>
        </p:nvSpPr>
        <p:spPr>
          <a:xfrm>
            <a:off x="623888" y="4589464"/>
            <a:ext cx="7886700" cy="1500187"/>
          </a:xfrm>
        </p:spPr>
        <p:txBody>
          <a:bodyPr/>
          <a:lstStyle>
            <a:lvl1pPr indent="0" marL="0">
              <a:buNone/>
              <a:defRPr sz="1800">
                <a:solidFill>
                  <a:schemeClr val="tx1">
                    <a:tint val="75000"/>
                  </a:schemeClr>
                </a:solidFill>
              </a:defRPr>
            </a:lvl1pPr>
            <a:lvl2pPr indent="0" marL="342900">
              <a:buNone/>
              <a:defRPr sz="1500">
                <a:solidFill>
                  <a:schemeClr val="tx1">
                    <a:tint val="75000"/>
                  </a:schemeClr>
                </a:solidFill>
              </a:defRPr>
            </a:lvl2pPr>
            <a:lvl3pPr indent="0" marL="685800">
              <a:buNone/>
              <a:defRPr sz="1350">
                <a:solidFill>
                  <a:schemeClr val="tx1">
                    <a:tint val="75000"/>
                  </a:schemeClr>
                </a:solidFill>
              </a:defRPr>
            </a:lvl3pPr>
            <a:lvl4pPr indent="0" marL="1028700">
              <a:buNone/>
              <a:defRPr sz="1200">
                <a:solidFill>
                  <a:schemeClr val="tx1">
                    <a:tint val="75000"/>
                  </a:schemeClr>
                </a:solidFill>
              </a:defRPr>
            </a:lvl4pPr>
            <a:lvl5pPr indent="0" marL="1371600">
              <a:buNone/>
              <a:defRPr sz="1200">
                <a:solidFill>
                  <a:schemeClr val="tx1">
                    <a:tint val="75000"/>
                  </a:schemeClr>
                </a:solidFill>
              </a:defRPr>
            </a:lvl5pPr>
            <a:lvl6pPr indent="0" marL="1714500">
              <a:buNone/>
              <a:defRPr sz="1200">
                <a:solidFill>
                  <a:schemeClr val="tx1">
                    <a:tint val="75000"/>
                  </a:schemeClr>
                </a:solidFill>
              </a:defRPr>
            </a:lvl6pPr>
            <a:lvl7pPr indent="0" marL="2057400">
              <a:buNone/>
              <a:defRPr sz="1200">
                <a:solidFill>
                  <a:schemeClr val="tx1">
                    <a:tint val="75000"/>
                  </a:schemeClr>
                </a:solidFill>
              </a:defRPr>
            </a:lvl7pPr>
            <a:lvl8pPr indent="0" marL="2400300">
              <a:buNone/>
              <a:defRPr sz="1200">
                <a:solidFill>
                  <a:schemeClr val="tx1">
                    <a:tint val="75000"/>
                  </a:schemeClr>
                </a:solidFill>
              </a:defRPr>
            </a:lvl8pPr>
            <a:lvl9pPr indent="0" marL="2743200">
              <a:buNone/>
              <a:defRPr sz="1200">
                <a:solidFill>
                  <a:schemeClr val="tx1">
                    <a:tint val="75000"/>
                  </a:schemeClr>
                </a:solidFill>
              </a:defRPr>
            </a:lvl9pPr>
          </a:lstStyle>
          <a:p>
            <a:pPr lvl="0"/>
            <a:r>
              <a:rPr lang="en-US"/>
              <a:t>Edit Master text styles</a:t>
            </a:r>
          </a:p>
        </p:txBody>
      </p:sp>
      <p:sp>
        <p:nvSpPr>
          <p:cNvPr id="1048729" name="Date Placeholder 3"/>
          <p:cNvSpPr>
            <a:spLocks noGrp="1"/>
          </p:cNvSpPr>
          <p:nvPr>
            <p:ph type="dt" sz="half" idx="10"/>
          </p:nvPr>
        </p:nvSpPr>
        <p:spPr/>
        <p:txBody>
          <a:bodyPr/>
          <a:p>
            <a:fld id="{A50599EF-058A-49C2-AEE6-B6C3AADB7E96}" type="datetimeFigureOut">
              <a:rPr lang="ar-IQ" smtClean="0"/>
              <a:t>13‏/2‏/1442</a:t>
            </a:fld>
            <a:endParaRPr lang="ar-IQ"/>
          </a:p>
        </p:txBody>
      </p:sp>
      <p:sp>
        <p:nvSpPr>
          <p:cNvPr id="1048730" name="Footer Placeholder 4"/>
          <p:cNvSpPr>
            <a:spLocks noGrp="1"/>
          </p:cNvSpPr>
          <p:nvPr>
            <p:ph type="ftr" sz="quarter" idx="11"/>
          </p:nvPr>
        </p:nvSpPr>
        <p:spPr/>
        <p:txBody>
          <a:bodyPr/>
          <a:p>
            <a:endParaRPr lang="ar-IQ"/>
          </a:p>
        </p:txBody>
      </p:sp>
      <p:sp>
        <p:nvSpPr>
          <p:cNvPr id="1048731" name="Slide Number Placeholder 5"/>
          <p:cNvSpPr>
            <a:spLocks noGrp="1"/>
          </p:cNvSpPr>
          <p:nvPr>
            <p:ph type="sldNum" sz="quarter" idx="12"/>
          </p:nvPr>
        </p:nvSpPr>
        <p:spPr/>
        <p:txBody>
          <a:bodyPr/>
          <a:p>
            <a:fld id="{B0E27CDA-30E7-422C-826A-2E0BF838A4D5}" type="slidenum">
              <a:rPr lang="ar-IQ" smtClean="0"/>
              <a:t>‹#›</a:t>
            </a:fld>
            <a:endParaRPr lang="ar-IQ"/>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twoObj">
  <p:cSld name="Two Content">
    <p:spTree>
      <p:nvGrpSpPr>
        <p:cNvPr id="191" name=""/>
        <p:cNvGrpSpPr/>
        <p:nvPr/>
      </p:nvGrpSpPr>
      <p:grpSpPr>
        <a:xfrm>
          <a:off x="0" y="0"/>
          <a:ext cx="0" cy="0"/>
          <a:chOff x="0" y="0"/>
          <a:chExt cx="0" cy="0"/>
        </a:xfrm>
      </p:grpSpPr>
      <p:sp>
        <p:nvSpPr>
          <p:cNvPr id="1048732" name="Title 1"/>
          <p:cNvSpPr>
            <a:spLocks noGrp="1"/>
          </p:cNvSpPr>
          <p:nvPr>
            <p:ph type="title"/>
          </p:nvPr>
        </p:nvSpPr>
        <p:spPr/>
        <p:txBody>
          <a:bodyPr/>
          <a:p>
            <a:r>
              <a:rPr lang="en-US"/>
              <a:t>Click to edit Master title style</a:t>
            </a:r>
            <a:endParaRPr lang="ar-IQ"/>
          </a:p>
        </p:txBody>
      </p:sp>
      <p:sp>
        <p:nvSpPr>
          <p:cNvPr id="1048733" name="Content Placeholder 2"/>
          <p:cNvSpPr>
            <a:spLocks noGrp="1"/>
          </p:cNvSpPr>
          <p:nvPr>
            <p:ph sz="half" idx="1"/>
          </p:nvPr>
        </p:nvSpPr>
        <p:spPr>
          <a:xfrm>
            <a:off x="628650" y="1825625"/>
            <a:ext cx="3886200" cy="4351338"/>
          </a:xfrm>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1048734" name="Content Placeholder 3"/>
          <p:cNvSpPr>
            <a:spLocks noGrp="1"/>
          </p:cNvSpPr>
          <p:nvPr>
            <p:ph sz="half" idx="2"/>
          </p:nvPr>
        </p:nvSpPr>
        <p:spPr>
          <a:xfrm>
            <a:off x="4629150" y="1825625"/>
            <a:ext cx="3886200" cy="4351338"/>
          </a:xfrm>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1048735" name="Date Placeholder 4"/>
          <p:cNvSpPr>
            <a:spLocks noGrp="1"/>
          </p:cNvSpPr>
          <p:nvPr>
            <p:ph type="dt" sz="half" idx="10"/>
          </p:nvPr>
        </p:nvSpPr>
        <p:spPr/>
        <p:txBody>
          <a:bodyPr/>
          <a:p>
            <a:fld id="{A50599EF-058A-49C2-AEE6-B6C3AADB7E96}" type="datetimeFigureOut">
              <a:rPr lang="ar-IQ" smtClean="0"/>
              <a:t>13‏/2‏/1442</a:t>
            </a:fld>
            <a:endParaRPr lang="ar-IQ"/>
          </a:p>
        </p:txBody>
      </p:sp>
      <p:sp>
        <p:nvSpPr>
          <p:cNvPr id="1048736" name="Footer Placeholder 5"/>
          <p:cNvSpPr>
            <a:spLocks noGrp="1"/>
          </p:cNvSpPr>
          <p:nvPr>
            <p:ph type="ftr" sz="quarter" idx="11"/>
          </p:nvPr>
        </p:nvSpPr>
        <p:spPr/>
        <p:txBody>
          <a:bodyPr/>
          <a:p>
            <a:endParaRPr lang="ar-IQ"/>
          </a:p>
        </p:txBody>
      </p:sp>
      <p:sp>
        <p:nvSpPr>
          <p:cNvPr id="1048737" name="Slide Number Placeholder 6"/>
          <p:cNvSpPr>
            <a:spLocks noGrp="1"/>
          </p:cNvSpPr>
          <p:nvPr>
            <p:ph type="sldNum" sz="quarter" idx="12"/>
          </p:nvPr>
        </p:nvSpPr>
        <p:spPr/>
        <p:txBody>
          <a:bodyPr/>
          <a:p>
            <a:fld id="{B0E27CDA-30E7-422C-826A-2E0BF838A4D5}" type="slidenum">
              <a:rPr lang="ar-IQ" smtClean="0"/>
              <a:t>‹#›</a:t>
            </a:fld>
            <a:endParaRPr lang="ar-IQ"/>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twoTxTwoObj">
  <p:cSld name="Comparison">
    <p:spTree>
      <p:nvGrpSpPr>
        <p:cNvPr id="192" name=""/>
        <p:cNvGrpSpPr/>
        <p:nvPr/>
      </p:nvGrpSpPr>
      <p:grpSpPr>
        <a:xfrm>
          <a:off x="0" y="0"/>
          <a:ext cx="0" cy="0"/>
          <a:chOff x="0" y="0"/>
          <a:chExt cx="0" cy="0"/>
        </a:xfrm>
      </p:grpSpPr>
      <p:sp>
        <p:nvSpPr>
          <p:cNvPr id="1048738" name="Title 1"/>
          <p:cNvSpPr>
            <a:spLocks noGrp="1"/>
          </p:cNvSpPr>
          <p:nvPr>
            <p:ph type="title"/>
          </p:nvPr>
        </p:nvSpPr>
        <p:spPr>
          <a:xfrm>
            <a:off x="629841" y="365126"/>
            <a:ext cx="7886700" cy="1325563"/>
          </a:xfrm>
        </p:spPr>
        <p:txBody>
          <a:bodyPr/>
          <a:p>
            <a:r>
              <a:rPr lang="en-US"/>
              <a:t>Click to edit Master title style</a:t>
            </a:r>
            <a:endParaRPr lang="ar-IQ"/>
          </a:p>
        </p:txBody>
      </p:sp>
      <p:sp>
        <p:nvSpPr>
          <p:cNvPr id="1048739" name="Text Placeholder 2"/>
          <p:cNvSpPr>
            <a:spLocks noGrp="1"/>
          </p:cNvSpPr>
          <p:nvPr>
            <p:ph type="body" idx="1"/>
          </p:nvPr>
        </p:nvSpPr>
        <p:spPr>
          <a:xfrm>
            <a:off x="629842" y="1681163"/>
            <a:ext cx="3868340" cy="823912"/>
          </a:xfrm>
        </p:spPr>
        <p:txBody>
          <a:bodyPr anchor="b"/>
          <a:lstStyle>
            <a:lvl1pPr indent="0" marL="0">
              <a:buNone/>
              <a:defRPr b="1" sz="1800"/>
            </a:lvl1pPr>
            <a:lvl2pPr indent="0" marL="342900">
              <a:buNone/>
              <a:defRPr b="1" sz="1500"/>
            </a:lvl2pPr>
            <a:lvl3pPr indent="0" marL="685800">
              <a:buNone/>
              <a:defRPr b="1" sz="1350"/>
            </a:lvl3pPr>
            <a:lvl4pPr indent="0" marL="1028700">
              <a:buNone/>
              <a:defRPr b="1" sz="1200"/>
            </a:lvl4pPr>
            <a:lvl5pPr indent="0" marL="1371600">
              <a:buNone/>
              <a:defRPr b="1" sz="1200"/>
            </a:lvl5pPr>
            <a:lvl6pPr indent="0" marL="1714500">
              <a:buNone/>
              <a:defRPr b="1" sz="1200"/>
            </a:lvl6pPr>
            <a:lvl7pPr indent="0" marL="2057400">
              <a:buNone/>
              <a:defRPr b="1" sz="1200"/>
            </a:lvl7pPr>
            <a:lvl8pPr indent="0" marL="2400300">
              <a:buNone/>
              <a:defRPr b="1" sz="1200"/>
            </a:lvl8pPr>
            <a:lvl9pPr indent="0" marL="2743200">
              <a:buNone/>
              <a:defRPr b="1" sz="1200"/>
            </a:lvl9pPr>
          </a:lstStyle>
          <a:p>
            <a:pPr lvl="0"/>
            <a:r>
              <a:rPr lang="en-US"/>
              <a:t>Edit Master text styles</a:t>
            </a:r>
          </a:p>
        </p:txBody>
      </p:sp>
      <p:sp>
        <p:nvSpPr>
          <p:cNvPr id="1048740" name="Content Placeholder 3"/>
          <p:cNvSpPr>
            <a:spLocks noGrp="1"/>
          </p:cNvSpPr>
          <p:nvPr>
            <p:ph sz="half" idx="2"/>
          </p:nvPr>
        </p:nvSpPr>
        <p:spPr>
          <a:xfrm>
            <a:off x="629842" y="2505075"/>
            <a:ext cx="3868340" cy="3684588"/>
          </a:xfrm>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1048741" name="Text Placeholder 4"/>
          <p:cNvSpPr>
            <a:spLocks noGrp="1"/>
          </p:cNvSpPr>
          <p:nvPr>
            <p:ph type="body" sz="quarter" idx="3"/>
          </p:nvPr>
        </p:nvSpPr>
        <p:spPr>
          <a:xfrm>
            <a:off x="4629150" y="1681163"/>
            <a:ext cx="3887391" cy="823912"/>
          </a:xfrm>
        </p:spPr>
        <p:txBody>
          <a:bodyPr anchor="b"/>
          <a:lstStyle>
            <a:lvl1pPr indent="0" marL="0">
              <a:buNone/>
              <a:defRPr b="1" sz="1800"/>
            </a:lvl1pPr>
            <a:lvl2pPr indent="0" marL="342900">
              <a:buNone/>
              <a:defRPr b="1" sz="1500"/>
            </a:lvl2pPr>
            <a:lvl3pPr indent="0" marL="685800">
              <a:buNone/>
              <a:defRPr b="1" sz="1350"/>
            </a:lvl3pPr>
            <a:lvl4pPr indent="0" marL="1028700">
              <a:buNone/>
              <a:defRPr b="1" sz="1200"/>
            </a:lvl4pPr>
            <a:lvl5pPr indent="0" marL="1371600">
              <a:buNone/>
              <a:defRPr b="1" sz="1200"/>
            </a:lvl5pPr>
            <a:lvl6pPr indent="0" marL="1714500">
              <a:buNone/>
              <a:defRPr b="1" sz="1200"/>
            </a:lvl6pPr>
            <a:lvl7pPr indent="0" marL="2057400">
              <a:buNone/>
              <a:defRPr b="1" sz="1200"/>
            </a:lvl7pPr>
            <a:lvl8pPr indent="0" marL="2400300">
              <a:buNone/>
              <a:defRPr b="1" sz="1200"/>
            </a:lvl8pPr>
            <a:lvl9pPr indent="0" marL="2743200">
              <a:buNone/>
              <a:defRPr b="1" sz="1200"/>
            </a:lvl9pPr>
          </a:lstStyle>
          <a:p>
            <a:pPr lvl="0"/>
            <a:r>
              <a:rPr lang="en-US"/>
              <a:t>Edit Master text styles</a:t>
            </a:r>
          </a:p>
        </p:txBody>
      </p:sp>
      <p:sp>
        <p:nvSpPr>
          <p:cNvPr id="1048742" name="Content Placeholder 5"/>
          <p:cNvSpPr>
            <a:spLocks noGrp="1"/>
          </p:cNvSpPr>
          <p:nvPr>
            <p:ph sz="quarter" idx="4"/>
          </p:nvPr>
        </p:nvSpPr>
        <p:spPr>
          <a:xfrm>
            <a:off x="4629150" y="2505075"/>
            <a:ext cx="3887391" cy="3684588"/>
          </a:xfrm>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1048743" name="Date Placeholder 6"/>
          <p:cNvSpPr>
            <a:spLocks noGrp="1"/>
          </p:cNvSpPr>
          <p:nvPr>
            <p:ph type="dt" sz="half" idx="10"/>
          </p:nvPr>
        </p:nvSpPr>
        <p:spPr/>
        <p:txBody>
          <a:bodyPr/>
          <a:p>
            <a:fld id="{A50599EF-058A-49C2-AEE6-B6C3AADB7E96}" type="datetimeFigureOut">
              <a:rPr lang="ar-IQ" smtClean="0"/>
              <a:t>13‏/2‏/1442</a:t>
            </a:fld>
            <a:endParaRPr lang="ar-IQ"/>
          </a:p>
        </p:txBody>
      </p:sp>
      <p:sp>
        <p:nvSpPr>
          <p:cNvPr id="1048744" name="Footer Placeholder 7"/>
          <p:cNvSpPr>
            <a:spLocks noGrp="1"/>
          </p:cNvSpPr>
          <p:nvPr>
            <p:ph type="ftr" sz="quarter" idx="11"/>
          </p:nvPr>
        </p:nvSpPr>
        <p:spPr/>
        <p:txBody>
          <a:bodyPr/>
          <a:p>
            <a:endParaRPr lang="ar-IQ"/>
          </a:p>
        </p:txBody>
      </p:sp>
      <p:sp>
        <p:nvSpPr>
          <p:cNvPr id="1048745" name="Slide Number Placeholder 8"/>
          <p:cNvSpPr>
            <a:spLocks noGrp="1"/>
          </p:cNvSpPr>
          <p:nvPr>
            <p:ph type="sldNum" sz="quarter" idx="12"/>
          </p:nvPr>
        </p:nvSpPr>
        <p:spPr/>
        <p:txBody>
          <a:bodyPr/>
          <a:p>
            <a:fld id="{B0E27CDA-30E7-422C-826A-2E0BF838A4D5}" type="slidenum">
              <a:rPr lang="ar-IQ" smtClean="0"/>
              <a:t>‹#›</a:t>
            </a:fld>
            <a:endParaRPr lang="ar-IQ"/>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type="titleOnly">
  <p:cSld name="Title Only">
    <p:spTree>
      <p:nvGrpSpPr>
        <p:cNvPr id="186" name=""/>
        <p:cNvGrpSpPr/>
        <p:nvPr/>
      </p:nvGrpSpPr>
      <p:grpSpPr>
        <a:xfrm>
          <a:off x="0" y="0"/>
          <a:ext cx="0" cy="0"/>
          <a:chOff x="0" y="0"/>
          <a:chExt cx="0" cy="0"/>
        </a:xfrm>
      </p:grpSpPr>
      <p:sp>
        <p:nvSpPr>
          <p:cNvPr id="1048707" name="Title 1"/>
          <p:cNvSpPr>
            <a:spLocks noGrp="1"/>
          </p:cNvSpPr>
          <p:nvPr>
            <p:ph type="title"/>
          </p:nvPr>
        </p:nvSpPr>
        <p:spPr/>
        <p:txBody>
          <a:bodyPr/>
          <a:p>
            <a:r>
              <a:rPr lang="en-US"/>
              <a:t>Click to edit Master title style</a:t>
            </a:r>
            <a:endParaRPr lang="ar-IQ"/>
          </a:p>
        </p:txBody>
      </p:sp>
      <p:sp>
        <p:nvSpPr>
          <p:cNvPr id="1048708" name="Date Placeholder 2"/>
          <p:cNvSpPr>
            <a:spLocks noGrp="1"/>
          </p:cNvSpPr>
          <p:nvPr>
            <p:ph type="dt" sz="half" idx="10"/>
          </p:nvPr>
        </p:nvSpPr>
        <p:spPr/>
        <p:txBody>
          <a:bodyPr/>
          <a:p>
            <a:fld id="{A50599EF-058A-49C2-AEE6-B6C3AADB7E96}" type="datetimeFigureOut">
              <a:rPr lang="ar-IQ" smtClean="0"/>
              <a:t>13‏/2‏/1442</a:t>
            </a:fld>
            <a:endParaRPr lang="ar-IQ"/>
          </a:p>
        </p:txBody>
      </p:sp>
      <p:sp>
        <p:nvSpPr>
          <p:cNvPr id="1048709" name="Footer Placeholder 3"/>
          <p:cNvSpPr>
            <a:spLocks noGrp="1"/>
          </p:cNvSpPr>
          <p:nvPr>
            <p:ph type="ftr" sz="quarter" idx="11"/>
          </p:nvPr>
        </p:nvSpPr>
        <p:spPr/>
        <p:txBody>
          <a:bodyPr/>
          <a:p>
            <a:endParaRPr lang="ar-IQ"/>
          </a:p>
        </p:txBody>
      </p:sp>
      <p:sp>
        <p:nvSpPr>
          <p:cNvPr id="1048710" name="Slide Number Placeholder 4"/>
          <p:cNvSpPr>
            <a:spLocks noGrp="1"/>
          </p:cNvSpPr>
          <p:nvPr>
            <p:ph type="sldNum" sz="quarter" idx="12"/>
          </p:nvPr>
        </p:nvSpPr>
        <p:spPr/>
        <p:txBody>
          <a:bodyPr/>
          <a:p>
            <a:fld id="{B0E27CDA-30E7-422C-826A-2E0BF838A4D5}" type="slidenum">
              <a:rPr lang="ar-IQ" smtClean="0"/>
              <a:t>‹#›</a:t>
            </a:fld>
            <a:endParaRPr lang="ar-IQ"/>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blank">
  <p:cSld name="Blank">
    <p:spTree>
      <p:nvGrpSpPr>
        <p:cNvPr id="23" name=""/>
        <p:cNvGrpSpPr/>
        <p:nvPr/>
      </p:nvGrpSpPr>
      <p:grpSpPr>
        <a:xfrm>
          <a:off x="0" y="0"/>
          <a:ext cx="0" cy="0"/>
          <a:chOff x="0" y="0"/>
          <a:chExt cx="0" cy="0"/>
        </a:xfrm>
      </p:grpSpPr>
      <p:sp>
        <p:nvSpPr>
          <p:cNvPr id="1048581" name="Date Placeholder 1"/>
          <p:cNvSpPr>
            <a:spLocks noGrp="1"/>
          </p:cNvSpPr>
          <p:nvPr>
            <p:ph type="dt" sz="half" idx="10"/>
          </p:nvPr>
        </p:nvSpPr>
        <p:spPr/>
        <p:txBody>
          <a:bodyPr/>
          <a:p>
            <a:fld id="{A50599EF-058A-49C2-AEE6-B6C3AADB7E96}" type="datetimeFigureOut">
              <a:rPr lang="ar-IQ" smtClean="0"/>
              <a:t>13‏/2‏/1442</a:t>
            </a:fld>
            <a:endParaRPr lang="ar-IQ"/>
          </a:p>
        </p:txBody>
      </p:sp>
      <p:sp>
        <p:nvSpPr>
          <p:cNvPr id="1048582" name="Footer Placeholder 2"/>
          <p:cNvSpPr>
            <a:spLocks noGrp="1"/>
          </p:cNvSpPr>
          <p:nvPr>
            <p:ph type="ftr" sz="quarter" idx="11"/>
          </p:nvPr>
        </p:nvSpPr>
        <p:spPr/>
        <p:txBody>
          <a:bodyPr/>
          <a:p>
            <a:endParaRPr lang="ar-IQ"/>
          </a:p>
        </p:txBody>
      </p:sp>
      <p:sp>
        <p:nvSpPr>
          <p:cNvPr id="1048583" name="Slide Number Placeholder 3"/>
          <p:cNvSpPr>
            <a:spLocks noGrp="1"/>
          </p:cNvSpPr>
          <p:nvPr>
            <p:ph type="sldNum" sz="quarter" idx="12"/>
          </p:nvPr>
        </p:nvSpPr>
        <p:spPr/>
        <p:txBody>
          <a:bodyPr/>
          <a:p>
            <a:fld id="{B0E27CDA-30E7-422C-826A-2E0BF838A4D5}" type="slidenum">
              <a:rPr lang="ar-IQ" smtClean="0"/>
              <a:t>‹#›</a:t>
            </a:fld>
            <a:endParaRPr lang="ar-IQ"/>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type="objTx">
  <p:cSld name="Content with Caption">
    <p:spTree>
      <p:nvGrpSpPr>
        <p:cNvPr id="193" name=""/>
        <p:cNvGrpSpPr/>
        <p:nvPr/>
      </p:nvGrpSpPr>
      <p:grpSpPr>
        <a:xfrm>
          <a:off x="0" y="0"/>
          <a:ext cx="0" cy="0"/>
          <a:chOff x="0" y="0"/>
          <a:chExt cx="0" cy="0"/>
        </a:xfrm>
      </p:grpSpPr>
      <p:sp>
        <p:nvSpPr>
          <p:cNvPr id="1048746"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ar-IQ"/>
          </a:p>
        </p:txBody>
      </p:sp>
      <p:sp>
        <p:nvSpPr>
          <p:cNvPr id="1048747"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1048748" name="Text Placeholder 3"/>
          <p:cNvSpPr>
            <a:spLocks noGrp="1"/>
          </p:cNvSpPr>
          <p:nvPr>
            <p:ph type="body" sz="half" idx="2"/>
          </p:nvPr>
        </p:nvSpPr>
        <p:spPr>
          <a:xfrm>
            <a:off x="629841" y="2057400"/>
            <a:ext cx="2949178" cy="3811588"/>
          </a:xfrm>
        </p:spPr>
        <p:txBody>
          <a:bodyPr/>
          <a:lstStyle>
            <a:lvl1pPr indent="0" marL="0">
              <a:buNone/>
              <a:defRPr sz="1200"/>
            </a:lvl1pPr>
            <a:lvl2pPr indent="0" marL="342900">
              <a:buNone/>
              <a:defRPr sz="1050"/>
            </a:lvl2pPr>
            <a:lvl3pPr indent="0" marL="685800">
              <a:buNone/>
              <a:defRPr sz="900"/>
            </a:lvl3pPr>
            <a:lvl4pPr indent="0" marL="1028700">
              <a:buNone/>
              <a:defRPr sz="750"/>
            </a:lvl4pPr>
            <a:lvl5pPr indent="0" marL="1371600">
              <a:buNone/>
              <a:defRPr sz="750"/>
            </a:lvl5pPr>
            <a:lvl6pPr indent="0" marL="1714500">
              <a:buNone/>
              <a:defRPr sz="750"/>
            </a:lvl6pPr>
            <a:lvl7pPr indent="0" marL="2057400">
              <a:buNone/>
              <a:defRPr sz="750"/>
            </a:lvl7pPr>
            <a:lvl8pPr indent="0" marL="2400300">
              <a:buNone/>
              <a:defRPr sz="750"/>
            </a:lvl8pPr>
            <a:lvl9pPr indent="0" marL="2743200">
              <a:buNone/>
              <a:defRPr sz="750"/>
            </a:lvl9pPr>
          </a:lstStyle>
          <a:p>
            <a:pPr lvl="0"/>
            <a:r>
              <a:rPr lang="en-US"/>
              <a:t>Edit Master text styles</a:t>
            </a:r>
          </a:p>
        </p:txBody>
      </p:sp>
      <p:sp>
        <p:nvSpPr>
          <p:cNvPr id="1048749" name="Date Placeholder 4"/>
          <p:cNvSpPr>
            <a:spLocks noGrp="1"/>
          </p:cNvSpPr>
          <p:nvPr>
            <p:ph type="dt" sz="half" idx="10"/>
          </p:nvPr>
        </p:nvSpPr>
        <p:spPr/>
        <p:txBody>
          <a:bodyPr/>
          <a:p>
            <a:fld id="{A50599EF-058A-49C2-AEE6-B6C3AADB7E96}" type="datetimeFigureOut">
              <a:rPr lang="ar-IQ" smtClean="0"/>
              <a:t>13‏/2‏/1442</a:t>
            </a:fld>
            <a:endParaRPr lang="ar-IQ"/>
          </a:p>
        </p:txBody>
      </p:sp>
      <p:sp>
        <p:nvSpPr>
          <p:cNvPr id="1048750" name="Footer Placeholder 5"/>
          <p:cNvSpPr>
            <a:spLocks noGrp="1"/>
          </p:cNvSpPr>
          <p:nvPr>
            <p:ph type="ftr" sz="quarter" idx="11"/>
          </p:nvPr>
        </p:nvSpPr>
        <p:spPr/>
        <p:txBody>
          <a:bodyPr/>
          <a:p>
            <a:endParaRPr lang="ar-IQ"/>
          </a:p>
        </p:txBody>
      </p:sp>
      <p:sp>
        <p:nvSpPr>
          <p:cNvPr id="1048751" name="Slide Number Placeholder 6"/>
          <p:cNvSpPr>
            <a:spLocks noGrp="1"/>
          </p:cNvSpPr>
          <p:nvPr>
            <p:ph type="sldNum" sz="quarter" idx="12"/>
          </p:nvPr>
        </p:nvSpPr>
        <p:spPr/>
        <p:txBody>
          <a:bodyPr/>
          <a:p>
            <a:fld id="{B0E27CDA-30E7-422C-826A-2E0BF838A4D5}" type="slidenum">
              <a:rPr lang="ar-IQ" smtClean="0"/>
              <a:t>‹#›</a:t>
            </a:fld>
            <a:endParaRPr lang="ar-IQ"/>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type="picTx">
  <p:cSld name="Picture with Caption">
    <p:spTree>
      <p:nvGrpSpPr>
        <p:cNvPr id="188" name=""/>
        <p:cNvGrpSpPr/>
        <p:nvPr/>
      </p:nvGrpSpPr>
      <p:grpSpPr>
        <a:xfrm>
          <a:off x="0" y="0"/>
          <a:ext cx="0" cy="0"/>
          <a:chOff x="0" y="0"/>
          <a:chExt cx="0" cy="0"/>
        </a:xfrm>
      </p:grpSpPr>
      <p:sp>
        <p:nvSpPr>
          <p:cNvPr id="1048716"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ar-IQ"/>
          </a:p>
        </p:txBody>
      </p:sp>
      <p:sp>
        <p:nvSpPr>
          <p:cNvPr id="1048717" name="Picture Placeholder 2"/>
          <p:cNvSpPr>
            <a:spLocks noGrp="1"/>
          </p:cNvSpPr>
          <p:nvPr>
            <p:ph type="pic" idx="1"/>
          </p:nvPr>
        </p:nvSpPr>
        <p:spPr>
          <a:xfrm>
            <a:off x="3887391" y="987426"/>
            <a:ext cx="4629150" cy="4873625"/>
          </a:xfrm>
        </p:spPr>
        <p:txBody>
          <a:bodyPr/>
          <a:lstStyle>
            <a:lvl1pPr indent="0" marL="0">
              <a:buNone/>
              <a:defRPr sz="2400"/>
            </a:lvl1pPr>
            <a:lvl2pPr indent="0" marL="342900">
              <a:buNone/>
              <a:defRPr sz="2100"/>
            </a:lvl2pPr>
            <a:lvl3pPr indent="0" marL="685800">
              <a:buNone/>
              <a:defRPr sz="1800"/>
            </a:lvl3pPr>
            <a:lvl4pPr indent="0" marL="1028700">
              <a:buNone/>
              <a:defRPr sz="1500"/>
            </a:lvl4pPr>
            <a:lvl5pPr indent="0" marL="1371600">
              <a:buNone/>
              <a:defRPr sz="1500"/>
            </a:lvl5pPr>
            <a:lvl6pPr indent="0" marL="1714500">
              <a:buNone/>
              <a:defRPr sz="1500"/>
            </a:lvl6pPr>
            <a:lvl7pPr indent="0" marL="2057400">
              <a:buNone/>
              <a:defRPr sz="1500"/>
            </a:lvl7pPr>
            <a:lvl8pPr indent="0" marL="2400300">
              <a:buNone/>
              <a:defRPr sz="1500"/>
            </a:lvl8pPr>
            <a:lvl9pPr indent="0" marL="2743200">
              <a:buNone/>
              <a:defRPr sz="1500"/>
            </a:lvl9pPr>
          </a:lstStyle>
          <a:p>
            <a:endParaRPr lang="ar-IQ"/>
          </a:p>
        </p:txBody>
      </p:sp>
      <p:sp>
        <p:nvSpPr>
          <p:cNvPr id="1048718" name="Text Placeholder 3"/>
          <p:cNvSpPr>
            <a:spLocks noGrp="1"/>
          </p:cNvSpPr>
          <p:nvPr>
            <p:ph type="body" sz="half" idx="2"/>
          </p:nvPr>
        </p:nvSpPr>
        <p:spPr>
          <a:xfrm>
            <a:off x="629841" y="2057400"/>
            <a:ext cx="2949178" cy="3811588"/>
          </a:xfrm>
        </p:spPr>
        <p:txBody>
          <a:bodyPr/>
          <a:lstStyle>
            <a:lvl1pPr indent="0" marL="0">
              <a:buNone/>
              <a:defRPr sz="1200"/>
            </a:lvl1pPr>
            <a:lvl2pPr indent="0" marL="342900">
              <a:buNone/>
              <a:defRPr sz="1050"/>
            </a:lvl2pPr>
            <a:lvl3pPr indent="0" marL="685800">
              <a:buNone/>
              <a:defRPr sz="900"/>
            </a:lvl3pPr>
            <a:lvl4pPr indent="0" marL="1028700">
              <a:buNone/>
              <a:defRPr sz="750"/>
            </a:lvl4pPr>
            <a:lvl5pPr indent="0" marL="1371600">
              <a:buNone/>
              <a:defRPr sz="750"/>
            </a:lvl5pPr>
            <a:lvl6pPr indent="0" marL="1714500">
              <a:buNone/>
              <a:defRPr sz="750"/>
            </a:lvl6pPr>
            <a:lvl7pPr indent="0" marL="2057400">
              <a:buNone/>
              <a:defRPr sz="750"/>
            </a:lvl7pPr>
            <a:lvl8pPr indent="0" marL="2400300">
              <a:buNone/>
              <a:defRPr sz="750"/>
            </a:lvl8pPr>
            <a:lvl9pPr indent="0" marL="2743200">
              <a:buNone/>
              <a:defRPr sz="750"/>
            </a:lvl9pPr>
          </a:lstStyle>
          <a:p>
            <a:pPr lvl="0"/>
            <a:r>
              <a:rPr lang="en-US"/>
              <a:t>Edit Master text styles</a:t>
            </a:r>
          </a:p>
        </p:txBody>
      </p:sp>
      <p:sp>
        <p:nvSpPr>
          <p:cNvPr id="1048719" name="Date Placeholder 4"/>
          <p:cNvSpPr>
            <a:spLocks noGrp="1"/>
          </p:cNvSpPr>
          <p:nvPr>
            <p:ph type="dt" sz="half" idx="10"/>
          </p:nvPr>
        </p:nvSpPr>
        <p:spPr/>
        <p:txBody>
          <a:bodyPr/>
          <a:p>
            <a:fld id="{A50599EF-058A-49C2-AEE6-B6C3AADB7E96}" type="datetimeFigureOut">
              <a:rPr lang="ar-IQ" smtClean="0"/>
              <a:t>13‏/2‏/1442</a:t>
            </a:fld>
            <a:endParaRPr lang="ar-IQ"/>
          </a:p>
        </p:txBody>
      </p:sp>
      <p:sp>
        <p:nvSpPr>
          <p:cNvPr id="1048720" name="Footer Placeholder 5"/>
          <p:cNvSpPr>
            <a:spLocks noGrp="1"/>
          </p:cNvSpPr>
          <p:nvPr>
            <p:ph type="ftr" sz="quarter" idx="11"/>
          </p:nvPr>
        </p:nvSpPr>
        <p:spPr/>
        <p:txBody>
          <a:bodyPr/>
          <a:p>
            <a:endParaRPr lang="ar-IQ"/>
          </a:p>
        </p:txBody>
      </p:sp>
      <p:sp>
        <p:nvSpPr>
          <p:cNvPr id="1048721" name="Slide Number Placeholder 6"/>
          <p:cNvSpPr>
            <a:spLocks noGrp="1"/>
          </p:cNvSpPr>
          <p:nvPr>
            <p:ph type="sldNum" sz="quarter" idx="12"/>
          </p:nvPr>
        </p:nvSpPr>
        <p:spPr/>
        <p:txBody>
          <a:bodyPr/>
          <a:p>
            <a:fld id="{B0E27CDA-30E7-422C-826A-2E0BF838A4D5}" type="slidenum">
              <a:rPr lang="ar-IQ" smtClean="0"/>
              <a:t>‹#›</a:t>
            </a:fld>
            <a:endParaRPr lang="ar-IQ"/>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1" name=""/>
        <p:cNvGrpSpPr/>
        <p:nvPr/>
      </p:nvGrpSpPr>
      <p:grpSpPr>
        <a:xfrm>
          <a:off x="0" y="0"/>
          <a:ext cx="0" cy="0"/>
          <a:chOff x="0" y="0"/>
          <a:chExt cx="0" cy="0"/>
        </a:xfrm>
      </p:grpSpPr>
      <p:sp>
        <p:nvSpPr>
          <p:cNvPr id="1048576" name="Title Placeholder 1"/>
          <p:cNvSpPr>
            <a:spLocks noGrp="1"/>
          </p:cNvSpPr>
          <p:nvPr>
            <p:ph type="title"/>
          </p:nvPr>
        </p:nvSpPr>
        <p:spPr>
          <a:xfrm>
            <a:off x="628650" y="365126"/>
            <a:ext cx="7886700" cy="1325563"/>
          </a:xfrm>
          <a:prstGeom prst="rect"/>
        </p:spPr>
        <p:txBody>
          <a:bodyPr anchor="ctr" bIns="45720" lIns="91440" rIns="91440" rtlCol="0" tIns="45720" vert="horz">
            <a:normAutofit/>
          </a:bodyPr>
          <a:p>
            <a:r>
              <a:rPr lang="en-US"/>
              <a:t>Click to edit Master title style</a:t>
            </a:r>
            <a:endParaRPr lang="ar-IQ"/>
          </a:p>
        </p:txBody>
      </p:sp>
      <p:sp>
        <p:nvSpPr>
          <p:cNvPr id="1048577" name="Text Placeholder 2"/>
          <p:cNvSpPr>
            <a:spLocks noGrp="1"/>
          </p:cNvSpPr>
          <p:nvPr>
            <p:ph type="body" idx="1"/>
          </p:nvPr>
        </p:nvSpPr>
        <p:spPr>
          <a:xfrm>
            <a:off x="628650" y="1825625"/>
            <a:ext cx="7886700" cy="4351338"/>
          </a:xfrm>
          <a:prstGeom prst="rect"/>
        </p:spPr>
        <p:txBody>
          <a:bodyPr bIns="45720" lIns="91440" rIns="91440" rtlCol="0" tIns="45720" vert="horz">
            <a:normAutofit/>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1048578" name="Date Placeholder 3"/>
          <p:cNvSpPr>
            <a:spLocks noGrp="1"/>
          </p:cNvSpPr>
          <p:nvPr>
            <p:ph type="dt" sz="half" idx="2"/>
          </p:nvPr>
        </p:nvSpPr>
        <p:spPr>
          <a:xfrm>
            <a:off x="628650" y="6356351"/>
            <a:ext cx="2057400" cy="365125"/>
          </a:xfrm>
          <a:prstGeom prst="rect"/>
        </p:spPr>
        <p:txBody>
          <a:bodyPr anchor="ctr" bIns="45720" lIns="91440" rIns="91440" rtlCol="0" tIns="45720" vert="horz"/>
          <a:lstStyle>
            <a:lvl1pPr algn="r">
              <a:defRPr sz="900">
                <a:solidFill>
                  <a:schemeClr val="tx1">
                    <a:tint val="75000"/>
                  </a:schemeClr>
                </a:solidFill>
              </a:defRPr>
            </a:lvl1pPr>
          </a:lstStyle>
          <a:p>
            <a:fld id="{A50599EF-058A-49C2-AEE6-B6C3AADB7E96}" type="datetimeFigureOut">
              <a:rPr lang="ar-IQ" smtClean="0"/>
              <a:t>13‏/2‏/1442</a:t>
            </a:fld>
            <a:endParaRPr lang="ar-IQ"/>
          </a:p>
        </p:txBody>
      </p:sp>
      <p:sp>
        <p:nvSpPr>
          <p:cNvPr id="1048579" name="Footer Placeholder 4"/>
          <p:cNvSpPr>
            <a:spLocks noGrp="1"/>
          </p:cNvSpPr>
          <p:nvPr>
            <p:ph type="ftr" sz="quarter" idx="3"/>
          </p:nvPr>
        </p:nvSpPr>
        <p:spPr>
          <a:xfrm>
            <a:off x="3028950" y="6356351"/>
            <a:ext cx="3086100" cy="365125"/>
          </a:xfrm>
          <a:prstGeom prst="rect"/>
        </p:spPr>
        <p:txBody>
          <a:bodyPr anchor="ctr" bIns="45720" lIns="91440" rIns="91440" rtlCol="0" tIns="45720" vert="horz"/>
          <a:lstStyle>
            <a:lvl1pPr algn="ctr">
              <a:defRPr sz="900">
                <a:solidFill>
                  <a:schemeClr val="tx1">
                    <a:tint val="75000"/>
                  </a:schemeClr>
                </a:solidFill>
              </a:defRPr>
            </a:lvl1pPr>
          </a:lstStyle>
          <a:p>
            <a:endParaRPr lang="ar-IQ"/>
          </a:p>
        </p:txBody>
      </p:sp>
      <p:sp>
        <p:nvSpPr>
          <p:cNvPr id="1048580" name="Slide Number Placeholder 5"/>
          <p:cNvSpPr>
            <a:spLocks noGrp="1"/>
          </p:cNvSpPr>
          <p:nvPr>
            <p:ph type="sldNum" sz="quarter" idx="4"/>
          </p:nvPr>
        </p:nvSpPr>
        <p:spPr>
          <a:xfrm>
            <a:off x="6457950" y="6356351"/>
            <a:ext cx="2057400" cy="365125"/>
          </a:xfrm>
          <a:prstGeom prst="rect"/>
        </p:spPr>
        <p:txBody>
          <a:bodyPr anchor="ctr" bIns="45720" lIns="91440" rIns="91440" rtlCol="0" tIns="45720" vert="horz"/>
          <a:lstStyle>
            <a:lvl1pPr algn="l">
              <a:defRPr sz="900">
                <a:solidFill>
                  <a:schemeClr val="tx1">
                    <a:tint val="75000"/>
                  </a:schemeClr>
                </a:solidFill>
              </a:defRPr>
            </a:lvl1pPr>
          </a:lstStyle>
          <a:p>
            <a:fld id="{B0E27CDA-30E7-422C-826A-2E0BF838A4D5}" type="slidenum">
              <a:rPr lang="ar-IQ" smtClean="0"/>
              <a:t>‹#›</a:t>
            </a:fld>
            <a:endParaRPr lang="ar-IQ"/>
          </a:p>
        </p:txBody>
      </p:sp>
    </p:spTree>
  </p:cSld>
  <p:clrMap accent1="accent1" accent2="accent2" accent3="accent3" accent4="accent4" accent5="accent5" accent6="accent6" bg1="lt1" bg2="lt2" tx1="dk1" tx2="dk2"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eaLnBrk="1" hangingPunct="1" latinLnBrk="0" rtl="0">
        <a:lnSpc>
          <a:spcPct val="90000"/>
        </a:lnSpc>
        <a:spcBef>
          <a:spcPct val="0"/>
        </a:spcBef>
        <a:buNone/>
        <a:defRPr sz="4400" kern="1200">
          <a:solidFill>
            <a:schemeClr val="tx1"/>
          </a:solidFill>
          <a:latin typeface="+mj-lt"/>
          <a:ea typeface="+mj-ea"/>
          <a:cs typeface="+mj-cs"/>
        </a:defRPr>
      </a:lvl1pPr>
    </p:titleStyle>
    <p:bodyStyle>
      <a:lvl1pPr algn="l" defTabSz="914400" eaLnBrk="1" hangingPunct="1" indent="-228600" latinLnBrk="0" marL="228600" rtl="0">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algn="l" defTabSz="914400" eaLnBrk="1" hangingPunct="1" indent="-228600" latinLnBrk="0" marL="685800" rtl="0">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algn="l" defTabSz="914400" eaLnBrk="1" hangingPunct="1" indent="-228600" latinLnBrk="0" marL="1143000" rtl="0">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algn="l" defTabSz="914400" eaLnBrk="1" hangingPunct="1" indent="-228600" latinLnBrk="0" marL="1600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algn="l" defTabSz="914400" eaLnBrk="1" hangingPunct="1" indent="-228600" latinLnBrk="0" marL="20574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IQ"/>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png"/><Relationship Id="rId3"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image" Target="../media/image12.emf"/><Relationship Id="rId2"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image" Target="../media/image27.png"/><Relationship Id="rId2" Type="http://schemas.openxmlformats.org/officeDocument/2006/relationships/image" Target="../media/image28.png"/><Relationship Id="rId3"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image" Target="../media/image30.png"/><Relationship Id="rId2"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image" Target="../media/image32.png"/><Relationship Id="rId2"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24" name=""/>
        <p:cNvGrpSpPr/>
        <p:nvPr/>
      </p:nvGrpSpPr>
      <p:grpSpPr>
        <a:xfrm>
          <a:off x="0" y="0"/>
          <a:ext cx="0" cy="0"/>
          <a:chOff x="0" y="0"/>
          <a:chExt cx="0" cy="0"/>
        </a:xfrm>
      </p:grpSpPr>
      <p:sp>
        <p:nvSpPr>
          <p:cNvPr id="1048584" name="Rectangle 1"/>
          <p:cNvSpPr/>
          <p:nvPr/>
        </p:nvSpPr>
        <p:spPr>
          <a:xfrm>
            <a:off x="2531197" y="1456692"/>
            <a:ext cx="4081605" cy="1399540"/>
          </a:xfrm>
          <a:prstGeom prst="rect"/>
        </p:spPr>
        <p:txBody>
          <a:bodyPr wrap="square">
            <a:spAutoFit/>
          </a:bodyPr>
          <a:p>
            <a:r>
              <a:rPr dirty="0" sz="7200" lang="en-US" u="sng">
                <a:solidFill>
                  <a:srgbClr val="002060"/>
                </a:solidFill>
                <a:latin typeface="Algerian" pitchFamily="82" charset="77"/>
              </a:rPr>
              <a:t>Gliomas</a:t>
            </a:r>
          </a:p>
          <a:p>
            <a:pPr algn="ctr"/>
            <a:r>
              <a:rPr dirty="0" sz="1500" lang="en-US" err="1">
                <a:solidFill>
                  <a:srgbClr val="002060"/>
                </a:solidFill>
              </a:rPr>
              <a:t>Youman</a:t>
            </a:r>
            <a:r>
              <a:rPr dirty="0" sz="1500" lang="en-US">
                <a:solidFill>
                  <a:srgbClr val="002060"/>
                </a:solidFill>
              </a:rPr>
              <a:t> chap.136-137-139</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09" name=""/>
        <p:cNvGrpSpPr/>
        <p:nvPr/>
      </p:nvGrpSpPr>
      <p:grpSpPr>
        <a:xfrm>
          <a:off x="0" y="0"/>
          <a:ext cx="0" cy="0"/>
          <a:chOff x="0" y="0"/>
          <a:chExt cx="0" cy="0"/>
        </a:xfrm>
      </p:grpSpPr>
      <p:pic>
        <p:nvPicPr>
          <p:cNvPr id="2097152" name="Picture 6"/>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10" name=""/>
        <p:cNvGrpSpPr/>
        <p:nvPr/>
      </p:nvGrpSpPr>
      <p:grpSpPr>
        <a:xfrm>
          <a:off x="0" y="0"/>
          <a:ext cx="0" cy="0"/>
          <a:chOff x="0" y="0"/>
          <a:chExt cx="0" cy="0"/>
        </a:xfrm>
      </p:grpSpPr>
      <p:sp>
        <p:nvSpPr>
          <p:cNvPr id="1048603" name="Title 1"/>
          <p:cNvSpPr>
            <a:spLocks noGrp="1"/>
          </p:cNvSpPr>
          <p:nvPr>
            <p:ph type="title"/>
          </p:nvPr>
        </p:nvSpPr>
        <p:spPr>
          <a:xfrm>
            <a:off x="92364" y="103910"/>
            <a:ext cx="8970818" cy="461817"/>
          </a:xfrm>
        </p:spPr>
        <p:txBody>
          <a:bodyPr>
            <a:noAutofit/>
          </a:bodyPr>
          <a:p>
            <a:pPr indent="-457200" marL="457200">
              <a:buFont typeface="Wingdings" pitchFamily="2" charset="2"/>
              <a:buChar char="v"/>
            </a:pPr>
            <a:r>
              <a:rPr b="1" dirty="0" sz="2700" lang="en-US" u="sng">
                <a:solidFill>
                  <a:srgbClr val="002060"/>
                </a:solidFill>
              </a:rPr>
              <a:t>PROGNOSTIC FACTORS, PATIENT OUTCOME, AND SURVIVAL</a:t>
            </a:r>
            <a:endParaRPr b="1" dirty="0" sz="2700" lang="ar-IQ" u="sng">
              <a:solidFill>
                <a:srgbClr val="002060"/>
              </a:solidFill>
            </a:endParaRPr>
          </a:p>
        </p:txBody>
      </p:sp>
      <p:sp>
        <p:nvSpPr>
          <p:cNvPr id="1048604" name="Content Placeholder 2"/>
          <p:cNvSpPr>
            <a:spLocks noGrp="1"/>
          </p:cNvSpPr>
          <p:nvPr>
            <p:ph idx="1"/>
          </p:nvPr>
        </p:nvSpPr>
        <p:spPr>
          <a:xfrm>
            <a:off x="92364" y="565726"/>
            <a:ext cx="8959272" cy="6188363"/>
          </a:xfrm>
        </p:spPr>
        <p:txBody>
          <a:bodyPr>
            <a:normAutofit/>
          </a:bodyPr>
          <a:p>
            <a:pPr>
              <a:buFont typeface="Wingdings" pitchFamily="2" charset="2"/>
              <a:buChar char="Ø"/>
            </a:pPr>
            <a:r>
              <a:rPr b="1" dirty="0" sz="2000" lang="en-US"/>
              <a:t>factors were associated with a higher risk of tumor recurrence:</a:t>
            </a:r>
          </a:p>
          <a:p>
            <a:pPr indent="-385763" lvl="1" marL="842963">
              <a:buFont typeface="+mj-lt"/>
              <a:buAutoNum type="arabicPeriod"/>
            </a:pPr>
            <a:r>
              <a:rPr dirty="0" sz="2000" lang="en-US"/>
              <a:t>Preoperative maximal tumor diameter 4 cm or larger.</a:t>
            </a:r>
          </a:p>
          <a:p>
            <a:pPr indent="-385763" lvl="1" marL="842963">
              <a:buFont typeface="+mj-lt"/>
              <a:buAutoNum type="arabicPeriod"/>
            </a:pPr>
            <a:r>
              <a:rPr dirty="0" sz="2000" lang="en-US" err="1"/>
              <a:t>Astrocytoma</a:t>
            </a:r>
            <a:r>
              <a:rPr dirty="0" sz="2000" lang="en-US"/>
              <a:t> / </a:t>
            </a:r>
            <a:r>
              <a:rPr dirty="0" sz="2000" lang="en-US" err="1"/>
              <a:t>oligoastrocytoma</a:t>
            </a:r>
            <a:r>
              <a:rPr dirty="0" sz="2000" lang="en-US"/>
              <a:t> histologic subtype.</a:t>
            </a:r>
          </a:p>
          <a:p>
            <a:pPr indent="-385763" lvl="1" marL="842963">
              <a:buFont typeface="+mj-lt"/>
              <a:buAutoNum type="arabicPeriod"/>
            </a:pPr>
            <a:r>
              <a:rPr dirty="0" sz="2000" lang="en-US"/>
              <a:t>Maximal postoperative residual tumor diameter 1 cm or larger.</a:t>
            </a:r>
          </a:p>
          <a:p>
            <a:pPr>
              <a:buFont typeface="Wingdings" pitchFamily="2" charset="2"/>
              <a:buChar char="Ø"/>
            </a:pPr>
            <a:endParaRPr dirty="0" sz="2000" lang="en-US"/>
          </a:p>
          <a:p>
            <a:pPr>
              <a:buFont typeface="Wingdings" pitchFamily="2" charset="2"/>
              <a:buChar char="Ø"/>
            </a:pPr>
            <a:r>
              <a:rPr b="1" dirty="0" sz="2000" lang="en-US"/>
              <a:t>overall  survival  (OS)  and  progression-free survival  (PFS) scoring  system  assigns  a  1-point  value  for the  following  factors:  </a:t>
            </a:r>
          </a:p>
          <a:p>
            <a:pPr lvl="1"/>
            <a:r>
              <a:rPr dirty="0" sz="2000" lang="en-US"/>
              <a:t>Tumor location  within  eloquent  cortices, </a:t>
            </a:r>
          </a:p>
          <a:p>
            <a:pPr lvl="1"/>
            <a:r>
              <a:rPr dirty="0" sz="2000" lang="en-US" err="1"/>
              <a:t>Karnofsky</a:t>
            </a:r>
            <a:r>
              <a:rPr dirty="0" sz="2000" lang="en-US"/>
              <a:t>  Performance  Scale  score  80  or  less,  </a:t>
            </a:r>
          </a:p>
          <a:p>
            <a:pPr lvl="1"/>
            <a:r>
              <a:rPr dirty="0" sz="2000" lang="en-US"/>
              <a:t>Age  more  than  50 years,  </a:t>
            </a:r>
          </a:p>
          <a:p>
            <a:pPr lvl="1"/>
            <a:r>
              <a:rPr dirty="0" sz="2000" lang="en-US"/>
              <a:t>Maximal  tumor  diameter  more  than  4  cm.</a:t>
            </a:r>
          </a:p>
          <a:p>
            <a:pPr lvl="2">
              <a:buFont typeface="Wingdings" pitchFamily="2" charset="2"/>
              <a:buChar char="q"/>
            </a:pPr>
            <a:r>
              <a:rPr dirty="0" lang="en-US"/>
              <a:t>Score 0-1 show 5 years survival 97%</a:t>
            </a:r>
          </a:p>
          <a:p>
            <a:pPr lvl="2">
              <a:buFont typeface="Wingdings" pitchFamily="2" charset="2"/>
              <a:buChar char="q"/>
            </a:pPr>
            <a:r>
              <a:rPr dirty="0" lang="en-US"/>
              <a:t>Score 3-4 show 5 years survival 56%</a:t>
            </a:r>
          </a:p>
          <a:p>
            <a:pPr lvl="2">
              <a:buFont typeface="Wingdings" pitchFamily="2" charset="2"/>
              <a:buChar char="q"/>
            </a:pPr>
            <a:endParaRPr dirty="0" lang="en-US"/>
          </a:p>
          <a:p>
            <a:pPr>
              <a:buFont typeface="Wingdings" pitchFamily="2" charset="2"/>
              <a:buChar char="Ø"/>
            </a:pPr>
            <a:r>
              <a:rPr dirty="0" sz="2000" lang="en-US"/>
              <a:t>Surgical patients in whom gross total resection was achieved as confirmed by postoperative imaging had the best outcomes, without recurrence of signal abnormality for at least 4 years.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11" name=""/>
        <p:cNvGrpSpPr/>
        <p:nvPr/>
      </p:nvGrpSpPr>
      <p:grpSpPr>
        <a:xfrm>
          <a:off x="0" y="0"/>
          <a:ext cx="0" cy="0"/>
          <a:chOff x="0" y="0"/>
          <a:chExt cx="0" cy="0"/>
        </a:xfrm>
      </p:grpSpPr>
      <p:sp>
        <p:nvSpPr>
          <p:cNvPr id="1048605" name="Title 1"/>
          <p:cNvSpPr>
            <a:spLocks noGrp="1"/>
          </p:cNvSpPr>
          <p:nvPr>
            <p:ph type="title"/>
          </p:nvPr>
        </p:nvSpPr>
        <p:spPr>
          <a:xfrm>
            <a:off x="86013" y="80818"/>
            <a:ext cx="7886700" cy="461818"/>
          </a:xfrm>
        </p:spPr>
        <p:txBody>
          <a:bodyPr>
            <a:normAutofit fontScale="90000"/>
          </a:bodyPr>
          <a:p>
            <a:pPr indent="-457200" marL="457200">
              <a:buFont typeface="Wingdings" pitchFamily="2" charset="2"/>
              <a:buChar char="v"/>
            </a:pPr>
            <a:r>
              <a:rPr b="1" dirty="0" sz="3200" lang="en-US" u="sng">
                <a:solidFill>
                  <a:srgbClr val="002060"/>
                </a:solidFill>
              </a:rPr>
              <a:t>GENETIC EXPRESSION PROFILE</a:t>
            </a:r>
            <a:endParaRPr dirty="0" sz="3200" lang="ar-IQ" u="sng">
              <a:solidFill>
                <a:srgbClr val="002060"/>
              </a:solidFill>
            </a:endParaRPr>
          </a:p>
        </p:txBody>
      </p:sp>
      <p:sp>
        <p:nvSpPr>
          <p:cNvPr id="1048606" name="Content Placeholder 2"/>
          <p:cNvSpPr>
            <a:spLocks noGrp="1"/>
          </p:cNvSpPr>
          <p:nvPr>
            <p:ph idx="1"/>
          </p:nvPr>
        </p:nvSpPr>
        <p:spPr>
          <a:xfrm>
            <a:off x="86013" y="623454"/>
            <a:ext cx="8971974" cy="6061363"/>
          </a:xfrm>
        </p:spPr>
        <p:txBody>
          <a:bodyPr>
            <a:normAutofit/>
          </a:bodyPr>
          <a:p>
            <a:r>
              <a:rPr dirty="0" sz="2000" lang="en-US"/>
              <a:t>Mutations in TP53 (the p53 tumor suppressor gene) have been implicated in nearly two thirds of low-grade </a:t>
            </a:r>
            <a:r>
              <a:rPr dirty="0" sz="2000" lang="en-US" err="1"/>
              <a:t>astrocytomas</a:t>
            </a:r>
            <a:r>
              <a:rPr dirty="0" sz="2000" lang="en-US"/>
              <a:t>, and  they  are  one  of the  first-detectable  genetic  aberrations,  </a:t>
            </a:r>
            <a:r>
              <a:rPr dirty="0" sz="2000" lang="en-US" u="sng">
                <a:solidFill>
                  <a:srgbClr val="C00000"/>
                </a:solidFill>
              </a:rPr>
              <a:t>suggesting  that  inactivation  of  this  tumor  suppressor  gene  is  an  early  event  among  gene alterations  associated  with  the  development  of  gliomas.</a:t>
            </a:r>
          </a:p>
          <a:p>
            <a:r>
              <a:rPr dirty="0" sz="2000" lang="en-US"/>
              <a:t>Tumors of these mutations are typically associated with progression to secondary glioblastoma.</a:t>
            </a:r>
          </a:p>
          <a:p>
            <a:r>
              <a:rPr dirty="0" sz="2000" lang="en-US"/>
              <a:t>The importance of this tumor suppressor can be noted in familial cases of Li-</a:t>
            </a:r>
            <a:r>
              <a:rPr dirty="0" sz="2000" lang="en-US" err="1"/>
              <a:t>Fraumeni</a:t>
            </a:r>
            <a:r>
              <a:rPr dirty="0" sz="2000" lang="en-US"/>
              <a:t> syndrome, which is associated have been shown to have a higher incidence of cancer, with a germline mutation in TP53. Patients with this syndrome including gliomas</a:t>
            </a:r>
          </a:p>
          <a:p>
            <a:r>
              <a:rPr dirty="0" sz="2000" lang="en-US"/>
              <a:t>Loss at chromosomes 1p and 19q has been reported in 50% to 80% of oligodendrogliomas and is associated with greater responsiveness to chemotherapy.</a:t>
            </a:r>
            <a:endParaRPr dirty="0" sz="2000" lang="ar-IQ"/>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12" name=""/>
        <p:cNvGrpSpPr/>
        <p:nvPr/>
      </p:nvGrpSpPr>
      <p:grpSpPr>
        <a:xfrm>
          <a:off x="0" y="0"/>
          <a:ext cx="0" cy="0"/>
          <a:chOff x="0" y="0"/>
          <a:chExt cx="0" cy="0"/>
        </a:xfrm>
      </p:grpSpPr>
      <p:pic>
        <p:nvPicPr>
          <p:cNvPr id="2097153" name="Picture 4"/>
          <p:cNvPicPr>
            <a:picLocks noChangeAspect="1" noGrp="1"/>
          </p:cNvPicPr>
          <p:nvPr>
            <p:ph idx="1"/>
          </p:nvPr>
        </p:nvPicPr>
        <p:blipFill>
          <a:blip xmlns:r="http://schemas.openxmlformats.org/officeDocument/2006/relationships" r:embed="rId1"/>
          <a:stretch>
            <a:fillRect/>
          </a:stretch>
        </p:blipFill>
        <p:spPr>
          <a:xfrm>
            <a:off x="0" y="738909"/>
            <a:ext cx="9144000" cy="5380182"/>
          </a:xfrm>
          <a:prstGeom prst="rec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13" name=""/>
        <p:cNvGrpSpPr/>
        <p:nvPr/>
      </p:nvGrpSpPr>
      <p:grpSpPr>
        <a:xfrm>
          <a:off x="0" y="0"/>
          <a:ext cx="0" cy="0"/>
          <a:chOff x="0" y="0"/>
          <a:chExt cx="0" cy="0"/>
        </a:xfrm>
      </p:grpSpPr>
      <p:sp>
        <p:nvSpPr>
          <p:cNvPr id="1048607" name="Title 1"/>
          <p:cNvSpPr>
            <a:spLocks noGrp="1"/>
          </p:cNvSpPr>
          <p:nvPr>
            <p:ph type="title"/>
          </p:nvPr>
        </p:nvSpPr>
        <p:spPr>
          <a:xfrm>
            <a:off x="86013" y="93369"/>
            <a:ext cx="7886700" cy="506995"/>
          </a:xfrm>
        </p:spPr>
        <p:txBody>
          <a:bodyPr>
            <a:normAutofit/>
          </a:bodyPr>
          <a:p>
            <a:pPr indent="-457200" marL="457200">
              <a:buFont typeface="Wingdings" pitchFamily="2" charset="2"/>
              <a:buChar char="v"/>
            </a:pPr>
            <a:r>
              <a:rPr b="1" dirty="0" sz="3200" lang="en-US" u="sng">
                <a:solidFill>
                  <a:srgbClr val="002060"/>
                </a:solidFill>
              </a:rPr>
              <a:t>TREATMENT OPTIONS</a:t>
            </a:r>
            <a:endParaRPr dirty="0" sz="3200" lang="ar-IQ" u="sng">
              <a:solidFill>
                <a:srgbClr val="002060"/>
              </a:solidFill>
            </a:endParaRPr>
          </a:p>
        </p:txBody>
      </p:sp>
      <p:sp>
        <p:nvSpPr>
          <p:cNvPr id="1048608" name="Content Placeholder 2"/>
          <p:cNvSpPr>
            <a:spLocks noGrp="1"/>
          </p:cNvSpPr>
          <p:nvPr>
            <p:ph idx="1"/>
          </p:nvPr>
        </p:nvSpPr>
        <p:spPr>
          <a:xfrm>
            <a:off x="86013" y="600363"/>
            <a:ext cx="8971974" cy="6164267"/>
          </a:xfrm>
        </p:spPr>
        <p:txBody>
          <a:bodyPr>
            <a:noAutofit/>
          </a:bodyPr>
          <a:p>
            <a:pPr>
              <a:buFont typeface="Wingdings" pitchFamily="2" charset="2"/>
              <a:buChar char="q"/>
            </a:pPr>
            <a:r>
              <a:rPr b="1" dirty="0" sz="2000" lang="en-US" u="sng">
                <a:solidFill>
                  <a:srgbClr val="C00000"/>
                </a:solidFill>
              </a:rPr>
              <a:t>Observation</a:t>
            </a:r>
            <a:endParaRPr dirty="0" sz="2000" lang="en-US"/>
          </a:p>
          <a:p>
            <a:pPr>
              <a:buFont typeface="Wingdings" pitchFamily="2" charset="2"/>
              <a:buChar char="Ø"/>
            </a:pPr>
            <a:r>
              <a:rPr b="1" dirty="0" sz="2000" lang="en-US"/>
              <a:t>Advantage</a:t>
            </a:r>
            <a:r>
              <a:rPr dirty="0" sz="2000" lang="en-US"/>
              <a:t> </a:t>
            </a:r>
          </a:p>
          <a:p>
            <a:pPr lvl="1">
              <a:buFont typeface="Wingdings" pitchFamily="2" charset="2"/>
              <a:buChar char="ü"/>
            </a:pPr>
            <a:r>
              <a:rPr dirty="0" sz="2000" lang="en-US"/>
              <a:t>For patients thought to have deep-seated lesions or lesions located in cortex controlling eloquent function for which surgery would have higher risk.</a:t>
            </a:r>
          </a:p>
          <a:p>
            <a:pPr lvl="1">
              <a:buFont typeface="Wingdings" pitchFamily="2" charset="2"/>
              <a:buChar char="ü"/>
            </a:pPr>
            <a:r>
              <a:rPr dirty="0" sz="2000" lang="en-US"/>
              <a:t>Defers  treatment-related  risk  and treatment-related  costs.</a:t>
            </a:r>
          </a:p>
          <a:p>
            <a:pPr>
              <a:buFont typeface="Wingdings" pitchFamily="2" charset="2"/>
              <a:buChar char="Ø"/>
            </a:pPr>
            <a:r>
              <a:rPr b="1" dirty="0" sz="2000" lang="en-US"/>
              <a:t>Disadvantage</a:t>
            </a:r>
          </a:p>
          <a:p>
            <a:pPr lvl="1">
              <a:buFont typeface="Wingdings" pitchFamily="2" charset="2"/>
              <a:buChar char="ü"/>
            </a:pPr>
            <a:r>
              <a:rPr dirty="0" sz="2000" lang="en-US"/>
              <a:t>The  initial  presumptive  diagnosis may  be  incorrect.</a:t>
            </a:r>
          </a:p>
          <a:p>
            <a:pPr lvl="1">
              <a:buFont typeface="Wingdings" pitchFamily="2" charset="2"/>
              <a:buChar char="ü"/>
            </a:pPr>
            <a:r>
              <a:rPr dirty="0" sz="2000" lang="en-US"/>
              <a:t>May increase the risk of tumor progression and the subsequent development of new neurologic deficits or intractable seizures as well as the risk of malignant dedifferentiation of the lesion. </a:t>
            </a:r>
          </a:p>
          <a:p>
            <a:pPr lvl="1">
              <a:buFont typeface="Wingdings" pitchFamily="2" charset="2"/>
              <a:buChar char="ü"/>
            </a:pPr>
            <a:r>
              <a:rPr dirty="0" sz="2000" lang="en-US"/>
              <a:t>Tumor  growth  rates  can  be unpredictable  and  are  often  nonlinear,  leading  to  sudden  changes in  tumor  size  that  can  drastically  change  the  surgical  landscape and  turn  an  initially  resectable  or  </a:t>
            </a:r>
            <a:r>
              <a:rPr dirty="0" sz="2000" lang="en-US" err="1"/>
              <a:t>radioresponsive</a:t>
            </a:r>
            <a:r>
              <a:rPr dirty="0" sz="2000" lang="en-US"/>
              <a:t>  lesion  into  a tumor  that  is  difficult  to  remove  safely  or  is  more  resistant  to adjuvant  therapies.</a:t>
            </a:r>
          </a:p>
          <a:p>
            <a:pPr>
              <a:buFont typeface="Wingdings" panose="05000000000000000000" pitchFamily="2" charset="2"/>
              <a:buChar char="v"/>
            </a:pPr>
            <a:endParaRPr dirty="0" sz="2000" lang="ar-IQ"/>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14" name=""/>
        <p:cNvGrpSpPr/>
        <p:nvPr/>
      </p:nvGrpSpPr>
      <p:grpSpPr>
        <a:xfrm>
          <a:off x="0" y="0"/>
          <a:ext cx="0" cy="0"/>
          <a:chOff x="0" y="0"/>
          <a:chExt cx="0" cy="0"/>
        </a:xfrm>
      </p:grpSpPr>
      <p:sp>
        <p:nvSpPr>
          <p:cNvPr id="1048609" name="Content Placeholder 2"/>
          <p:cNvSpPr>
            <a:spLocks noGrp="1"/>
          </p:cNvSpPr>
          <p:nvPr>
            <p:ph idx="1"/>
          </p:nvPr>
        </p:nvSpPr>
        <p:spPr>
          <a:xfrm>
            <a:off x="109105" y="105351"/>
            <a:ext cx="8919440" cy="6637193"/>
          </a:xfrm>
        </p:spPr>
        <p:txBody>
          <a:bodyPr>
            <a:normAutofit/>
          </a:bodyPr>
          <a:p>
            <a:pPr>
              <a:buFont typeface="Wingdings" pitchFamily="2" charset="2"/>
              <a:buChar char="q"/>
            </a:pPr>
            <a:r>
              <a:rPr b="1" dirty="0" sz="2000" lang="en-US" u="sng">
                <a:solidFill>
                  <a:srgbClr val="C00000"/>
                </a:solidFill>
              </a:rPr>
              <a:t>Stereotactic Biopsy</a:t>
            </a:r>
          </a:p>
          <a:p>
            <a:pPr>
              <a:buFont typeface="Wingdings" pitchFamily="2" charset="2"/>
              <a:buChar char="Ø"/>
            </a:pPr>
            <a:r>
              <a:rPr b="1" dirty="0" sz="2000" lang="en-US"/>
              <a:t>The choice depends on </a:t>
            </a:r>
          </a:p>
          <a:p>
            <a:pPr lvl="1">
              <a:buFont typeface="Wingdings" pitchFamily="2" charset="2"/>
              <a:buChar char="§"/>
            </a:pPr>
            <a:r>
              <a:rPr dirty="0" sz="2000" lang="en-US"/>
              <a:t>The patient’s clinical status, </a:t>
            </a:r>
          </a:p>
          <a:p>
            <a:pPr lvl="1">
              <a:buFont typeface="Wingdings" pitchFamily="2" charset="2"/>
              <a:buChar char="§"/>
            </a:pPr>
            <a:r>
              <a:rPr dirty="0" sz="2000" lang="en-US"/>
              <a:t>The anatomic location of the tumor, </a:t>
            </a:r>
          </a:p>
          <a:p>
            <a:pPr lvl="1">
              <a:buFont typeface="Wingdings" pitchFamily="2" charset="2"/>
              <a:buChar char="§"/>
            </a:pPr>
            <a:r>
              <a:rPr dirty="0" sz="2000" lang="en-US"/>
              <a:t>The surgeon’s preference. </a:t>
            </a:r>
          </a:p>
          <a:p>
            <a:endParaRPr dirty="0" sz="2000" lang="en-US"/>
          </a:p>
          <a:p>
            <a:pPr>
              <a:buFont typeface="Wingdings" pitchFamily="2" charset="2"/>
              <a:buChar char="Ø"/>
            </a:pPr>
            <a:r>
              <a:rPr b="1" dirty="0" sz="2000" lang="en-US"/>
              <a:t>Goals of surgical intervention include </a:t>
            </a:r>
          </a:p>
          <a:p>
            <a:pPr lvl="1">
              <a:buFont typeface="Wingdings" pitchFamily="2" charset="2"/>
              <a:buChar char="§"/>
            </a:pPr>
            <a:r>
              <a:rPr dirty="0" sz="2000" lang="en-US"/>
              <a:t>Establishing  a diagnosis, </a:t>
            </a:r>
          </a:p>
          <a:p>
            <a:pPr lvl="1">
              <a:buFont typeface="Wingdings" pitchFamily="2" charset="2"/>
              <a:buChar char="§"/>
            </a:pPr>
            <a:r>
              <a:rPr dirty="0" sz="2000" lang="en-US"/>
              <a:t>Treating neurologic symptoms, </a:t>
            </a:r>
          </a:p>
          <a:p>
            <a:pPr lvl="1">
              <a:buFont typeface="Wingdings" pitchFamily="2" charset="2"/>
              <a:buChar char="§"/>
            </a:pPr>
            <a:r>
              <a:rPr dirty="0" sz="2000" lang="en-US"/>
              <a:t>Decompressing mass effect, </a:t>
            </a:r>
          </a:p>
          <a:p>
            <a:pPr lvl="1">
              <a:buFont typeface="Wingdings" pitchFamily="2" charset="2"/>
              <a:buChar char="§"/>
            </a:pPr>
            <a:r>
              <a:rPr dirty="0" sz="2000" lang="en-US" err="1"/>
              <a:t>Cytoreduction</a:t>
            </a:r>
            <a:r>
              <a:rPr dirty="0" sz="2000" lang="en-US"/>
              <a:t> of the tumor. </a:t>
            </a:r>
          </a:p>
          <a:p>
            <a:pPr lvl="1">
              <a:buFont typeface="Wingdings" pitchFamily="2" charset="2"/>
              <a:buChar char="§"/>
            </a:pPr>
            <a:endParaRPr dirty="0" sz="2000" lang="en-US"/>
          </a:p>
          <a:p>
            <a:pPr>
              <a:buFont typeface="Wingdings" pitchFamily="2" charset="2"/>
              <a:buChar char="Ø"/>
            </a:pPr>
            <a:r>
              <a:rPr dirty="0" sz="2000" lang="en-US"/>
              <a:t>Risks are less than 1%.</a:t>
            </a:r>
          </a:p>
          <a:p>
            <a:pPr>
              <a:buFont typeface="Wingdings" pitchFamily="2" charset="2"/>
              <a:buChar char="Ø"/>
            </a:pPr>
            <a:r>
              <a:rPr dirty="0" sz="2000" lang="en-US"/>
              <a:t>Deaths occur as a result of intracranial hemorrhage, subarachnoid hemorrhage, or uncontrollable cerebral edema (</a:t>
            </a:r>
            <a:r>
              <a:rPr dirty="0" sz="2000" lang="en-US" u="sng"/>
              <a:t>among  biopsies  of  high-grade  lesions</a:t>
            </a:r>
            <a:r>
              <a:rPr dirty="0" sz="2000" lang="en-US"/>
              <a: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15" name=""/>
        <p:cNvGrpSpPr/>
        <p:nvPr/>
      </p:nvGrpSpPr>
      <p:grpSpPr>
        <a:xfrm>
          <a:off x="0" y="0"/>
          <a:ext cx="0" cy="0"/>
          <a:chOff x="0" y="0"/>
          <a:chExt cx="0" cy="0"/>
        </a:xfrm>
      </p:grpSpPr>
      <p:sp>
        <p:nvSpPr>
          <p:cNvPr id="1048610" name="Content Placeholder 2"/>
          <p:cNvSpPr>
            <a:spLocks noGrp="1"/>
          </p:cNvSpPr>
          <p:nvPr>
            <p:ph idx="1"/>
          </p:nvPr>
        </p:nvSpPr>
        <p:spPr>
          <a:xfrm>
            <a:off x="92364" y="80817"/>
            <a:ext cx="8959272" cy="6661728"/>
          </a:xfrm>
        </p:spPr>
        <p:txBody>
          <a:bodyPr>
            <a:normAutofit/>
          </a:bodyPr>
          <a:p>
            <a:pPr>
              <a:buFont typeface="Wingdings" pitchFamily="2" charset="2"/>
              <a:buChar char="q"/>
            </a:pPr>
            <a:r>
              <a:rPr b="1" dirty="0" sz="2000" lang="en-US" u="sng">
                <a:solidFill>
                  <a:srgbClr val="C00000"/>
                </a:solidFill>
              </a:rPr>
              <a:t>Microsurgical Resection</a:t>
            </a:r>
            <a:endParaRPr b="1" dirty="0" sz="2000" lang="ar-IQ" u="sng">
              <a:solidFill>
                <a:srgbClr val="C00000"/>
              </a:solidFill>
            </a:endParaRPr>
          </a:p>
          <a:p>
            <a:pPr>
              <a:buFont typeface="Wingdings" pitchFamily="2" charset="2"/>
              <a:buChar char="Ø"/>
            </a:pPr>
            <a:r>
              <a:rPr dirty="0" sz="2000" lang="en-US"/>
              <a:t>In patients with accessible LGGs who have symptoms of local mass effect, increased intracranial pressure, and intractable seizures.</a:t>
            </a:r>
          </a:p>
          <a:p>
            <a:pPr>
              <a:buFont typeface="Wingdings" pitchFamily="2" charset="2"/>
              <a:buChar char="Ø"/>
            </a:pPr>
            <a:r>
              <a:rPr dirty="0" sz="2000" lang="en-US"/>
              <a:t>Resection serves several purposes: alleviation of mass effect, cytoreduction, and diagnosis. </a:t>
            </a:r>
          </a:p>
          <a:p>
            <a:pPr>
              <a:buFont typeface="Wingdings" pitchFamily="2" charset="2"/>
              <a:buChar char="Ø"/>
            </a:pPr>
            <a:r>
              <a:rPr b="1" dirty="0" sz="2000" lang="en-US" err="1"/>
              <a:t>Cytoreduction</a:t>
            </a:r>
            <a:r>
              <a:rPr dirty="0" sz="2000" lang="en-US"/>
              <a:t> </a:t>
            </a:r>
          </a:p>
          <a:p>
            <a:pPr lvl="1">
              <a:buFont typeface="Wingdings" pitchFamily="2" charset="2"/>
              <a:buChar char="§"/>
            </a:pPr>
            <a:r>
              <a:rPr dirty="0" sz="2000" lang="en-US"/>
              <a:t>Reduce cerebral edema and potentially improve </a:t>
            </a:r>
            <a:r>
              <a:rPr dirty="0" sz="2000" lang="en-US" err="1"/>
              <a:t>radiosensitivity</a:t>
            </a:r>
            <a:r>
              <a:rPr dirty="0" sz="2000" lang="en-US"/>
              <a:t> and </a:t>
            </a:r>
            <a:r>
              <a:rPr dirty="0" sz="2000" lang="en-US" err="1"/>
              <a:t>chemosensitivity</a:t>
            </a:r>
            <a:r>
              <a:rPr dirty="0" sz="2000" lang="en-US"/>
              <a:t> of the tumor.</a:t>
            </a:r>
          </a:p>
          <a:p>
            <a:pPr lvl="1">
              <a:buFont typeface="Wingdings" pitchFamily="2" charset="2"/>
              <a:buChar char="§"/>
            </a:pPr>
            <a:r>
              <a:rPr dirty="0" sz="2000" lang="en-US"/>
              <a:t>Lowers  the  number  of  tumor cells  at  risk  of  accumulating  additional  genetic  aberrations, thereby  lessening  the  risk  of  tumor  progression  and  decreasing malignant  transformation.</a:t>
            </a:r>
          </a:p>
          <a:p>
            <a:pPr>
              <a:buFont typeface="Wingdings" pitchFamily="2" charset="2"/>
              <a:buChar char="Ø"/>
            </a:pPr>
            <a:r>
              <a:rPr dirty="0" sz="2000" lang="en-US"/>
              <a:t>Contemporary neurosurgical methods, including ultrasonography, functional mapping, frameless navigational resection devices, and intraoperative imaging techniques, enable the neurosurgeon to achieve more extensive resections with less morbidity. </a:t>
            </a:r>
          </a:p>
          <a:p>
            <a:pPr>
              <a:buFont typeface="Wingdings" pitchFamily="2" charset="2"/>
              <a:buChar char="Ø"/>
            </a:pPr>
            <a:r>
              <a:rPr dirty="0" sz="2000" lang="en-US"/>
              <a:t>The primary tenet of any surgical approach to gliomas is maximal resection with minimal morbidity. </a:t>
            </a:r>
          </a:p>
          <a:p>
            <a:pPr>
              <a:buFont typeface="Wingdings" pitchFamily="2" charset="2"/>
              <a:buChar char="Ø"/>
            </a:pPr>
            <a:r>
              <a:rPr sz="2000" lang="en-US"/>
              <a:t>The presence </a:t>
            </a:r>
            <a:r>
              <a:rPr dirty="0" sz="2000" lang="en-US"/>
              <a:t>of residual tumor translates into a shorter time to LGG recurrence or malignant progression as well as decreased OS.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16" name=""/>
        <p:cNvGrpSpPr/>
        <p:nvPr/>
      </p:nvGrpSpPr>
      <p:grpSpPr>
        <a:xfrm>
          <a:off x="0" y="0"/>
          <a:ext cx="0" cy="0"/>
          <a:chOff x="0" y="0"/>
          <a:chExt cx="0" cy="0"/>
        </a:xfrm>
      </p:grpSpPr>
      <p:sp>
        <p:nvSpPr>
          <p:cNvPr id="1048611" name="Content Placeholder 2"/>
          <p:cNvSpPr>
            <a:spLocks noGrp="1"/>
          </p:cNvSpPr>
          <p:nvPr>
            <p:ph idx="1"/>
          </p:nvPr>
        </p:nvSpPr>
        <p:spPr>
          <a:xfrm>
            <a:off x="97558" y="82261"/>
            <a:ext cx="8954077" cy="6671829"/>
          </a:xfrm>
        </p:spPr>
        <p:txBody>
          <a:bodyPr>
            <a:normAutofit/>
          </a:bodyPr>
          <a:p>
            <a:pPr>
              <a:buFont typeface="Wingdings" pitchFamily="2" charset="2"/>
              <a:buChar char="q"/>
            </a:pPr>
            <a:r>
              <a:rPr b="1" dirty="0" sz="2000" lang="en-US" u="sng">
                <a:solidFill>
                  <a:srgbClr val="C00000"/>
                </a:solidFill>
              </a:rPr>
              <a:t>Radiotherapy </a:t>
            </a:r>
          </a:p>
          <a:p>
            <a:r>
              <a:rPr dirty="0" sz="2000" lang="en-US"/>
              <a:t>Postoperative radiation treatment does not increase OS(over  all survival)relative to observation alone, but it does confer superior PFS(progression free survival) (5.3 years versus 3.4 years) in patients with LGGs.</a:t>
            </a:r>
          </a:p>
          <a:p>
            <a:r>
              <a:rPr dirty="0" sz="2000" lang="en-US"/>
              <a:t>The most common side effects associated with radiation were dermatitis, alopecia, and lethargy.</a:t>
            </a:r>
          </a:p>
          <a:p>
            <a:endParaRPr dirty="0" sz="2000" lang="en-US"/>
          </a:p>
          <a:p>
            <a:pPr>
              <a:buFont typeface="Wingdings" pitchFamily="2" charset="2"/>
              <a:buChar char="q"/>
            </a:pPr>
            <a:r>
              <a:rPr b="1" dirty="0" sz="2000" lang="en-US" u="sng">
                <a:solidFill>
                  <a:srgbClr val="C00000"/>
                </a:solidFill>
              </a:rPr>
              <a:t>Chemotherapy</a:t>
            </a:r>
            <a:r>
              <a:rPr b="1" dirty="0" sz="2000" lang="en-US"/>
              <a:t> </a:t>
            </a:r>
          </a:p>
          <a:p>
            <a:r>
              <a:rPr dirty="0" sz="2000" lang="en-US"/>
              <a:t>The most commonly used chemotherapeutic regimens in adult patients are temozolomide, initially, and PCV (combination of </a:t>
            </a:r>
            <a:r>
              <a:rPr dirty="0" sz="2000" lang="en-US" err="1"/>
              <a:t>procarbazine</a:t>
            </a:r>
            <a:r>
              <a:rPr dirty="0" sz="2000" lang="en-US"/>
              <a:t>, </a:t>
            </a:r>
            <a:r>
              <a:rPr dirty="0" sz="2000" lang="en-US" err="1"/>
              <a:t>lomustine</a:t>
            </a:r>
            <a:r>
              <a:rPr dirty="0" sz="2000" lang="en-US"/>
              <a:t> [CCNU], and vincristine) for tumors that fail to respond to temozolomide. </a:t>
            </a:r>
            <a:endParaRPr b="1" dirty="0" sz="2000" lang="en-US"/>
          </a:p>
          <a:p>
            <a:r>
              <a:rPr dirty="0" sz="2000" lang="en-US"/>
              <a:t>TMZ is an oral agent that functions by impairing cell division.</a:t>
            </a:r>
          </a:p>
          <a:p>
            <a:r>
              <a:rPr dirty="0" sz="2000" lang="en-US"/>
              <a:t>Chemotherapy agents are sometimes used in the setting of recurrent cancer and may be added to radiation treatment.</a:t>
            </a:r>
            <a:endParaRPr b="1" dirty="0" sz="2000"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17" name=""/>
        <p:cNvGrpSpPr/>
        <p:nvPr/>
      </p:nvGrpSpPr>
      <p:grpSpPr>
        <a:xfrm>
          <a:off x="0" y="0"/>
          <a:ext cx="0" cy="0"/>
          <a:chOff x="0" y="0"/>
          <a:chExt cx="0" cy="0"/>
        </a:xfrm>
      </p:grpSpPr>
      <p:sp>
        <p:nvSpPr>
          <p:cNvPr id="1048612" name="TextBox 4"/>
          <p:cNvSpPr txBox="1"/>
          <p:nvPr/>
        </p:nvSpPr>
        <p:spPr>
          <a:xfrm>
            <a:off x="1604818" y="2089788"/>
            <a:ext cx="5934364" cy="828040"/>
          </a:xfrm>
          <a:prstGeom prst="rect"/>
          <a:noFill/>
        </p:spPr>
        <p:txBody>
          <a:bodyPr wrap="square">
            <a:spAutoFit/>
          </a:bodyPr>
          <a:p>
            <a:pPr algn="ctr"/>
            <a:r>
              <a:rPr dirty="0" sz="5000" lang="en-US">
                <a:solidFill>
                  <a:srgbClr val="002060"/>
                </a:solidFill>
                <a:latin typeface="Algerian" pitchFamily="82" charset="77"/>
                <a:ea typeface="Baskerville" panose="02020502070401020303" pitchFamily="18" charset="0"/>
              </a:rPr>
              <a:t>Malignant Gliomas</a:t>
            </a:r>
            <a:endParaRPr dirty="0" sz="5000" lang="ar-IQ">
              <a:solidFill>
                <a:srgbClr val="002060"/>
              </a:solidFill>
              <a:latin typeface="Algerian" pitchFamily="82" charset="77"/>
              <a:ea typeface="Baskerville" panose="02020502070401020303"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18" name=""/>
        <p:cNvGrpSpPr/>
        <p:nvPr/>
      </p:nvGrpSpPr>
      <p:grpSpPr>
        <a:xfrm>
          <a:off x="0" y="0"/>
          <a:ext cx="0" cy="0"/>
          <a:chOff x="0" y="0"/>
          <a:chExt cx="0" cy="0"/>
        </a:xfrm>
      </p:grpSpPr>
      <p:sp>
        <p:nvSpPr>
          <p:cNvPr id="1048613" name="Title 1"/>
          <p:cNvSpPr>
            <a:spLocks noGrp="1"/>
          </p:cNvSpPr>
          <p:nvPr>
            <p:ph type="title"/>
          </p:nvPr>
        </p:nvSpPr>
        <p:spPr>
          <a:xfrm>
            <a:off x="86013" y="80818"/>
            <a:ext cx="7886700" cy="600219"/>
          </a:xfrm>
        </p:spPr>
        <p:txBody>
          <a:bodyPr>
            <a:normAutofit/>
          </a:bodyPr>
          <a:p>
            <a:pPr indent="-457200" marL="457200">
              <a:buFont typeface="Wingdings" pitchFamily="2" charset="2"/>
              <a:buChar char="v"/>
            </a:pPr>
            <a:r>
              <a:rPr b="1" dirty="0" sz="3200" lang="en-US" u="sng">
                <a:solidFill>
                  <a:srgbClr val="002060"/>
                </a:solidFill>
              </a:rPr>
              <a:t>Malignant Gliomas:</a:t>
            </a:r>
            <a:endParaRPr b="1" dirty="0" sz="3200" lang="ar-IQ" u="sng">
              <a:solidFill>
                <a:srgbClr val="002060"/>
              </a:solidFill>
            </a:endParaRPr>
          </a:p>
        </p:txBody>
      </p:sp>
      <p:sp>
        <p:nvSpPr>
          <p:cNvPr id="1048614" name="Content Placeholder 2"/>
          <p:cNvSpPr>
            <a:spLocks noGrp="1"/>
          </p:cNvSpPr>
          <p:nvPr>
            <p:ph idx="1"/>
          </p:nvPr>
        </p:nvSpPr>
        <p:spPr>
          <a:xfrm>
            <a:off x="86012" y="681036"/>
            <a:ext cx="8971975" cy="6096145"/>
          </a:xfrm>
        </p:spPr>
        <p:txBody>
          <a:bodyPr>
            <a:normAutofit/>
          </a:bodyPr>
          <a:p>
            <a:pPr>
              <a:buFont typeface="Wingdings" pitchFamily="2" charset="2"/>
              <a:buChar char="Ø"/>
            </a:pPr>
            <a:r>
              <a:rPr dirty="0" sz="2000" lang="en-US"/>
              <a:t>The most common malignancies of the primary central nervous system in adults;</a:t>
            </a:r>
          </a:p>
          <a:p>
            <a:pPr lvl="1"/>
            <a:r>
              <a:rPr dirty="0" sz="2000" lang="en-US" err="1"/>
              <a:t>Anaplastic</a:t>
            </a:r>
            <a:r>
              <a:rPr dirty="0" sz="2000" lang="en-US"/>
              <a:t> </a:t>
            </a:r>
            <a:r>
              <a:rPr dirty="0" sz="2000" lang="en-US" err="1"/>
              <a:t>astrocytoma</a:t>
            </a:r>
            <a:r>
              <a:rPr dirty="0" sz="2000" lang="en-US"/>
              <a:t> (WHO grade III)</a:t>
            </a:r>
          </a:p>
          <a:p>
            <a:pPr lvl="1"/>
            <a:r>
              <a:rPr dirty="0" sz="2000" lang="en-US"/>
              <a:t>Glioblastoma (WHO grade IV)</a:t>
            </a:r>
          </a:p>
          <a:p>
            <a:pPr lvl="1"/>
            <a:r>
              <a:rPr dirty="0" sz="2000" lang="en-US" err="1"/>
              <a:t>Gliosarcoma</a:t>
            </a:r>
            <a:endParaRPr dirty="0" sz="2000" lang="en-US"/>
          </a:p>
          <a:p>
            <a:pPr>
              <a:buFont typeface="Wingdings" pitchFamily="2" charset="2"/>
              <a:buChar char="Ø"/>
            </a:pPr>
            <a:r>
              <a:rPr b="1" dirty="0" sz="2000" lang="en-US" u="sng"/>
              <a:t>Median length of survival is </a:t>
            </a:r>
          </a:p>
          <a:p>
            <a:pPr lvl="1">
              <a:buFont typeface="Wingdings" pitchFamily="2" charset="2"/>
              <a:buChar char="ü"/>
            </a:pPr>
            <a:r>
              <a:rPr dirty="0" sz="2000" lang="en-US"/>
              <a:t>Less than 2 years for patients with glioblastoma.</a:t>
            </a:r>
          </a:p>
          <a:p>
            <a:pPr lvl="1">
              <a:buFont typeface="Wingdings" pitchFamily="2" charset="2"/>
              <a:buChar char="ü"/>
            </a:pPr>
            <a:r>
              <a:rPr dirty="0" sz="2000" lang="en-US"/>
              <a:t>2 to 5 years for patients with anaplastic glioma Even with optimal treatment with aggressive resection.</a:t>
            </a:r>
          </a:p>
          <a:p>
            <a:pPr>
              <a:buFont typeface="Wingdings" pitchFamily="2" charset="2"/>
              <a:buChar char="Ø"/>
            </a:pPr>
            <a:r>
              <a:rPr dirty="0" sz="2000" lang="en-US"/>
              <a:t>The use of </a:t>
            </a:r>
            <a:r>
              <a:rPr dirty="0" sz="2000" lang="en-US" err="1"/>
              <a:t>carmustine-loaded</a:t>
            </a:r>
            <a:r>
              <a:rPr dirty="0" sz="2000" lang="en-US"/>
              <a:t> biodegradable polymers improved survival in patients with recurrent malignant gliomas from 23 weeks to 31 weeks after revision resection.</a:t>
            </a:r>
          </a:p>
          <a:p>
            <a:pPr>
              <a:buFont typeface="Wingdings" pitchFamily="2" charset="2"/>
              <a:buChar char="Ø"/>
            </a:pPr>
            <a:r>
              <a:rPr dirty="0" sz="2000" lang="en-US"/>
              <a:t>Maximal tumor resection with minimal functional impairment, together with the standard chemotherapy and irradiation protocol, is the strategy that so far results in the best outcome and prolonged survival.</a:t>
            </a:r>
          </a:p>
          <a:p>
            <a:pPr>
              <a:buFont typeface="Wingdings" pitchFamily="2" charset="2"/>
              <a:buChar char="Ø"/>
            </a:pPr>
            <a:r>
              <a:rPr sz="2000" lang="en-US"/>
              <a:t>Malignant </a:t>
            </a:r>
            <a:r>
              <a:rPr dirty="0" sz="2000" lang="en-US"/>
              <a:t>astrocytoma is characterized by its invasive and infiltrative nature; therefore, resection is unlikely to be curative.</a:t>
            </a:r>
          </a:p>
          <a:p>
            <a:pPr>
              <a:buFont typeface="Wingdings" pitchFamily="2" charset="2"/>
              <a:buChar char="Ø"/>
            </a:pPr>
            <a:endParaRPr dirty="0" sz="2000" lang="ar-IQ"/>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00" name=""/>
        <p:cNvGrpSpPr/>
        <p:nvPr/>
      </p:nvGrpSpPr>
      <p:grpSpPr>
        <a:xfrm>
          <a:off x="0" y="0"/>
          <a:ext cx="0" cy="0"/>
          <a:chOff x="0" y="0"/>
          <a:chExt cx="0" cy="0"/>
        </a:xfrm>
      </p:grpSpPr>
      <p:sp>
        <p:nvSpPr>
          <p:cNvPr id="1048585" name="TextBox 2"/>
          <p:cNvSpPr txBox="1"/>
          <p:nvPr/>
        </p:nvSpPr>
        <p:spPr>
          <a:xfrm>
            <a:off x="2286000" y="1767007"/>
            <a:ext cx="4572000" cy="1590040"/>
          </a:xfrm>
          <a:prstGeom prst="rect"/>
          <a:noFill/>
        </p:spPr>
        <p:txBody>
          <a:bodyPr wrap="square">
            <a:spAutoFit/>
          </a:bodyPr>
          <a:p>
            <a:pPr algn="ctr"/>
            <a:r>
              <a:rPr dirty="0" sz="5100" lang="en-US">
                <a:solidFill>
                  <a:srgbClr val="002060"/>
                </a:solidFill>
                <a:latin typeface="Algerian" pitchFamily="82" charset="77"/>
              </a:rPr>
              <a:t>Low Grade Gliomas</a:t>
            </a:r>
            <a:endParaRPr dirty="0" sz="5100" lang="ar-IQ">
              <a:solidFill>
                <a:srgbClr val="002060"/>
              </a:solidFill>
              <a:latin typeface="Algerian" pitchFamily="82" charset="77"/>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19" name=""/>
        <p:cNvGrpSpPr/>
        <p:nvPr/>
      </p:nvGrpSpPr>
      <p:grpSpPr>
        <a:xfrm>
          <a:off x="0" y="0"/>
          <a:ext cx="0" cy="0"/>
          <a:chOff x="0" y="0"/>
          <a:chExt cx="0" cy="0"/>
        </a:xfrm>
      </p:grpSpPr>
      <p:pic>
        <p:nvPicPr>
          <p:cNvPr id="2097154" name="Picture 4"/>
          <p:cNvPicPr>
            <a:picLocks noChangeAspect="1" noGrp="1"/>
          </p:cNvPicPr>
          <p:nvPr>
            <p:ph idx="1"/>
          </p:nvPr>
        </p:nvPicPr>
        <p:blipFill>
          <a:blip xmlns:r="http://schemas.openxmlformats.org/officeDocument/2006/relationships" r:embed="rId1"/>
          <a:stretch>
            <a:fillRect/>
          </a:stretch>
        </p:blipFill>
        <p:spPr>
          <a:xfrm>
            <a:off x="0" y="0"/>
            <a:ext cx="9143999" cy="6858000"/>
          </a:xfrm>
          <a:prstGeom prst="rec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20" name=""/>
        <p:cNvGrpSpPr/>
        <p:nvPr/>
      </p:nvGrpSpPr>
      <p:grpSpPr>
        <a:xfrm>
          <a:off x="0" y="0"/>
          <a:ext cx="0" cy="0"/>
          <a:chOff x="0" y="0"/>
          <a:chExt cx="0" cy="0"/>
        </a:xfrm>
      </p:grpSpPr>
      <p:sp>
        <p:nvSpPr>
          <p:cNvPr id="1048615" name="Title 1"/>
          <p:cNvSpPr>
            <a:spLocks noGrp="1"/>
          </p:cNvSpPr>
          <p:nvPr>
            <p:ph type="title"/>
          </p:nvPr>
        </p:nvSpPr>
        <p:spPr>
          <a:xfrm>
            <a:off x="86012" y="80817"/>
            <a:ext cx="8965623" cy="508001"/>
          </a:xfrm>
        </p:spPr>
        <p:txBody>
          <a:bodyPr>
            <a:normAutofit/>
          </a:bodyPr>
          <a:p>
            <a:pPr indent="-457200" marL="457200">
              <a:buFont typeface="Wingdings" pitchFamily="2" charset="2"/>
              <a:buChar char="v"/>
            </a:pPr>
            <a:r>
              <a:rPr dirty="0" sz="2800" lang="en-US" err="1" u="sng">
                <a:solidFill>
                  <a:srgbClr val="C00000"/>
                </a:solidFill>
                <a:latin typeface="Algerian" pitchFamily="82" charset="77"/>
                <a:ea typeface="Baskerville" panose="02020502070401020303" pitchFamily="18" charset="0"/>
              </a:rPr>
              <a:t>Anaplastic</a:t>
            </a:r>
            <a:r>
              <a:rPr dirty="0" sz="2800" lang="en-US" u="sng">
                <a:solidFill>
                  <a:srgbClr val="C00000"/>
                </a:solidFill>
                <a:latin typeface="Algerian" pitchFamily="82" charset="77"/>
                <a:ea typeface="Baskerville" panose="02020502070401020303" pitchFamily="18" charset="0"/>
              </a:rPr>
              <a:t> </a:t>
            </a:r>
            <a:r>
              <a:rPr dirty="0" sz="2800" lang="en-US" err="1" u="sng">
                <a:solidFill>
                  <a:srgbClr val="C00000"/>
                </a:solidFill>
                <a:latin typeface="Algerian" pitchFamily="82" charset="77"/>
                <a:ea typeface="Baskerville" panose="02020502070401020303" pitchFamily="18" charset="0"/>
              </a:rPr>
              <a:t>Astrocytoma</a:t>
            </a:r>
            <a:r>
              <a:rPr dirty="0" sz="2800" lang="en-US" u="sng">
                <a:solidFill>
                  <a:srgbClr val="C00000"/>
                </a:solidFill>
                <a:latin typeface="Algerian" pitchFamily="82" charset="77"/>
                <a:ea typeface="Baskerville" panose="02020502070401020303" pitchFamily="18" charset="0"/>
              </a:rPr>
              <a:t> and Glioblastoma</a:t>
            </a:r>
          </a:p>
        </p:txBody>
      </p:sp>
      <p:sp>
        <p:nvSpPr>
          <p:cNvPr id="1048616" name="Content Placeholder 2"/>
          <p:cNvSpPr>
            <a:spLocks noGrp="1"/>
          </p:cNvSpPr>
          <p:nvPr>
            <p:ph idx="1"/>
          </p:nvPr>
        </p:nvSpPr>
        <p:spPr>
          <a:xfrm>
            <a:off x="86011" y="588817"/>
            <a:ext cx="8965623" cy="6188365"/>
          </a:xfrm>
        </p:spPr>
        <p:txBody>
          <a:bodyPr>
            <a:noAutofit/>
          </a:bodyPr>
          <a:p>
            <a:r>
              <a:rPr dirty="0" sz="2000" lang="en-US"/>
              <a:t>Most common primary brain tumor in adult.</a:t>
            </a:r>
          </a:p>
          <a:p>
            <a:r>
              <a:rPr dirty="0" sz="2000" lang="en-US"/>
              <a:t>The average age of anaplastic </a:t>
            </a:r>
            <a:r>
              <a:rPr dirty="0" sz="2000" lang="en-US" err="1"/>
              <a:t>astrocytomas</a:t>
            </a:r>
            <a:r>
              <a:rPr dirty="0" sz="2000" lang="en-US"/>
              <a:t> 40 years</a:t>
            </a:r>
          </a:p>
          <a:p>
            <a:r>
              <a:rPr dirty="0" sz="2000" lang="en-US"/>
              <a:t>The average age of glioblastoma which has a mean age at onset of 53 years</a:t>
            </a:r>
          </a:p>
          <a:p>
            <a:r>
              <a:rPr dirty="0" sz="2000" lang="en-US"/>
              <a:t>Glioblastoma M:F   1.5 : 1</a:t>
            </a:r>
          </a:p>
          <a:p>
            <a:pPr>
              <a:buFont typeface="Wingdings" pitchFamily="2" charset="2"/>
              <a:buChar char="Ø"/>
            </a:pPr>
            <a:r>
              <a:rPr b="1" dirty="0" sz="2000" lang="en-US" u="sng"/>
              <a:t>TOP DIFFERENTIAL DIAGNOSES (</a:t>
            </a:r>
            <a:r>
              <a:rPr b="1" dirty="0" sz="2000" lang="en-US" err="1" u="sng"/>
              <a:t>Anaplastic</a:t>
            </a:r>
            <a:r>
              <a:rPr b="1" dirty="0" sz="2000" lang="en-US" u="sng"/>
              <a:t> </a:t>
            </a:r>
            <a:r>
              <a:rPr b="1" dirty="0" sz="2000" lang="en-US" err="1" u="sng"/>
              <a:t>Astrocytoma</a:t>
            </a:r>
            <a:r>
              <a:rPr b="1" dirty="0" sz="2000" lang="en-US" u="sng"/>
              <a:t>)</a:t>
            </a:r>
          </a:p>
          <a:p>
            <a:pPr lvl="1">
              <a:buFont typeface="Wingdings" pitchFamily="2" charset="2"/>
              <a:buChar char="§"/>
            </a:pPr>
            <a:r>
              <a:rPr dirty="0" sz="2000" lang="en-US"/>
              <a:t>Low-grade diffuse </a:t>
            </a:r>
            <a:r>
              <a:rPr dirty="0" sz="2000" lang="en-US" err="1"/>
              <a:t>astrocytoma</a:t>
            </a:r>
            <a:endParaRPr dirty="0" sz="2000" lang="en-US"/>
          </a:p>
          <a:p>
            <a:pPr lvl="1">
              <a:buFont typeface="Wingdings" pitchFamily="2" charset="2"/>
              <a:buChar char="§"/>
            </a:pPr>
            <a:r>
              <a:rPr dirty="0" sz="2000" lang="en-US"/>
              <a:t>GBM</a:t>
            </a:r>
          </a:p>
          <a:p>
            <a:pPr lvl="1">
              <a:buFont typeface="Wingdings" pitchFamily="2" charset="2"/>
              <a:buChar char="§"/>
            </a:pPr>
            <a:r>
              <a:rPr dirty="0" sz="2000" lang="en-US" err="1"/>
              <a:t>Oligodendroglioma</a:t>
            </a:r>
            <a:endParaRPr dirty="0" sz="2000" lang="en-US"/>
          </a:p>
          <a:p>
            <a:pPr lvl="1">
              <a:buFont typeface="Wingdings" pitchFamily="2" charset="2"/>
              <a:buChar char="§"/>
            </a:pPr>
            <a:r>
              <a:rPr dirty="0" sz="2000" lang="en-US" err="1"/>
              <a:t>Cerebritis</a:t>
            </a:r>
            <a:endParaRPr dirty="0" sz="2000" lang="en-US"/>
          </a:p>
          <a:p>
            <a:pPr lvl="1">
              <a:buFont typeface="Wingdings" pitchFamily="2" charset="2"/>
              <a:buChar char="§"/>
            </a:pPr>
            <a:r>
              <a:rPr dirty="0" sz="2000" lang="en-US"/>
              <a:t>Ischemia</a:t>
            </a:r>
          </a:p>
          <a:p>
            <a:pPr>
              <a:buFont typeface="Wingdings" pitchFamily="2" charset="2"/>
              <a:buChar char="Ø"/>
            </a:pPr>
            <a:r>
              <a:rPr b="1" dirty="0" sz="2000" lang="en-US"/>
              <a:t>TOP DIFFERENTIAL DIAGNOSES (GBM)</a:t>
            </a:r>
          </a:p>
          <a:p>
            <a:pPr lvl="1">
              <a:buFont typeface="Wingdings" pitchFamily="2" charset="2"/>
              <a:buChar char="§"/>
            </a:pPr>
            <a:r>
              <a:rPr dirty="0" sz="2000" lang="en-US"/>
              <a:t>Abscess</a:t>
            </a:r>
          </a:p>
          <a:p>
            <a:pPr lvl="1">
              <a:buFont typeface="Wingdings" pitchFamily="2" charset="2"/>
              <a:buChar char="§"/>
            </a:pPr>
            <a:r>
              <a:rPr dirty="0" sz="2000" lang="en-US"/>
              <a:t>Metastasis</a:t>
            </a:r>
          </a:p>
          <a:p>
            <a:pPr lvl="1">
              <a:buFont typeface="Wingdings" pitchFamily="2" charset="2"/>
              <a:buChar char="§"/>
            </a:pPr>
            <a:r>
              <a:rPr dirty="0" sz="2000" lang="en-US"/>
              <a:t>Primary CNS lymphoma</a:t>
            </a:r>
          </a:p>
          <a:p>
            <a:pPr lvl="1">
              <a:buFont typeface="Wingdings" pitchFamily="2" charset="2"/>
              <a:buChar char="§"/>
            </a:pPr>
            <a:r>
              <a:rPr dirty="0" sz="2000" lang="en-US" err="1"/>
              <a:t>Anaplastic</a:t>
            </a:r>
            <a:r>
              <a:rPr dirty="0" sz="2000" lang="en-US"/>
              <a:t> </a:t>
            </a:r>
            <a:r>
              <a:rPr dirty="0" sz="2000" lang="en-US" err="1"/>
              <a:t>astrocytoma</a:t>
            </a:r>
            <a:endParaRPr dirty="0" sz="2000" lang="en-US"/>
          </a:p>
          <a:p>
            <a:pPr lvl="1">
              <a:buFont typeface="Wingdings" pitchFamily="2" charset="2"/>
              <a:buChar char="§"/>
            </a:pPr>
            <a:r>
              <a:rPr dirty="0" sz="2000" lang="en-US"/>
              <a:t>Subacute ischemia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21" name=""/>
        <p:cNvGrpSpPr/>
        <p:nvPr/>
      </p:nvGrpSpPr>
      <p:grpSpPr>
        <a:xfrm>
          <a:off x="0" y="0"/>
          <a:ext cx="0" cy="0"/>
          <a:chOff x="0" y="0"/>
          <a:chExt cx="0" cy="0"/>
        </a:xfrm>
      </p:grpSpPr>
      <p:sp>
        <p:nvSpPr>
          <p:cNvPr id="1048617" name="Title 1"/>
          <p:cNvSpPr>
            <a:spLocks noGrp="1"/>
          </p:cNvSpPr>
          <p:nvPr>
            <p:ph type="title"/>
          </p:nvPr>
        </p:nvSpPr>
        <p:spPr/>
        <p:txBody>
          <a:bodyPr/>
          <a:p>
            <a:endParaRPr lang="en-US"/>
          </a:p>
        </p:txBody>
      </p:sp>
      <p:pic>
        <p:nvPicPr>
          <p:cNvPr id="2097155" name="Picture 4"/>
          <p:cNvPicPr>
            <a:picLocks noChangeAspect="1" noGrp="1"/>
          </p:cNvPicPr>
          <p:nvPr>
            <p:ph idx="1"/>
          </p:nvPr>
        </p:nvPicPr>
        <p:blipFill>
          <a:blip xmlns:r="http://schemas.openxmlformats.org/officeDocument/2006/relationships" r:embed="rId1"/>
          <a:stretch>
            <a:fillRect/>
          </a:stretch>
        </p:blipFill>
        <p:spPr>
          <a:xfrm>
            <a:off x="0" y="0"/>
            <a:ext cx="9143999" cy="6858000"/>
          </a:xfrm>
          <a:prstGeom prst="rect"/>
        </p:spPr>
      </p:pic>
      <p:sp>
        <p:nvSpPr>
          <p:cNvPr id="1048618" name="TextBox 5"/>
          <p:cNvSpPr txBox="1"/>
          <p:nvPr/>
        </p:nvSpPr>
        <p:spPr>
          <a:xfrm>
            <a:off x="2411844" y="3136581"/>
            <a:ext cx="3050309" cy="726440"/>
          </a:xfrm>
          <a:prstGeom prst="rect"/>
          <a:noFill/>
        </p:spPr>
        <p:txBody>
          <a:bodyPr rtlCol="0" wrap="square">
            <a:spAutoFit/>
          </a:bodyPr>
          <a:p>
            <a:pPr algn="l"/>
            <a:r>
              <a:rPr b="1" dirty="0" sz="2200" lang="en-US" err="1">
                <a:solidFill>
                  <a:srgbClr val="C00000"/>
                </a:solidFill>
              </a:rPr>
              <a:t>Anaplastic</a:t>
            </a:r>
            <a:r>
              <a:rPr b="1" dirty="0" sz="2200" lang="en-US">
                <a:solidFill>
                  <a:srgbClr val="C00000"/>
                </a:solidFill>
              </a:rPr>
              <a:t> </a:t>
            </a:r>
            <a:r>
              <a:rPr b="1" dirty="0" sz="2200" lang="en-US" err="1">
                <a:solidFill>
                  <a:srgbClr val="C00000"/>
                </a:solidFill>
              </a:rPr>
              <a:t>Astrocytoma</a:t>
            </a:r>
            <a:endParaRPr b="1" dirty="0" sz="2200" lang="en-US">
              <a:solidFill>
                <a:srgbClr val="C0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22" name=""/>
        <p:cNvGrpSpPr/>
        <p:nvPr/>
      </p:nvGrpSpPr>
      <p:grpSpPr>
        <a:xfrm>
          <a:off x="0" y="0"/>
          <a:ext cx="0" cy="0"/>
          <a:chOff x="0" y="0"/>
          <a:chExt cx="0" cy="0"/>
        </a:xfrm>
      </p:grpSpPr>
      <p:sp>
        <p:nvSpPr>
          <p:cNvPr id="1048619" name="Title 1"/>
          <p:cNvSpPr>
            <a:spLocks noGrp="1"/>
          </p:cNvSpPr>
          <p:nvPr>
            <p:ph type="title"/>
          </p:nvPr>
        </p:nvSpPr>
        <p:spPr/>
        <p:txBody>
          <a:bodyPr/>
          <a:p>
            <a:endParaRPr lang="en-US"/>
          </a:p>
        </p:txBody>
      </p:sp>
      <p:pic>
        <p:nvPicPr>
          <p:cNvPr id="2097156" name="Picture 7"/>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
        <p:nvSpPr>
          <p:cNvPr id="1048620" name="TextBox 6"/>
          <p:cNvSpPr txBox="1"/>
          <p:nvPr/>
        </p:nvSpPr>
        <p:spPr>
          <a:xfrm>
            <a:off x="2326409" y="3134652"/>
            <a:ext cx="3007590" cy="701040"/>
          </a:xfrm>
          <a:prstGeom prst="rect"/>
          <a:noFill/>
        </p:spPr>
        <p:txBody>
          <a:bodyPr wrap="square">
            <a:spAutoFit/>
          </a:bodyPr>
          <a:p>
            <a:pPr algn="l"/>
            <a:r>
              <a:rPr b="1" dirty="0" sz="2100" lang="en-US">
                <a:solidFill>
                  <a:srgbClr val="C00000"/>
                </a:solidFill>
              </a:rPr>
              <a:t>Glioblastoma </a:t>
            </a:r>
            <a:r>
              <a:rPr b="1" dirty="0" sz="2100" lang="en-US" err="1">
                <a:solidFill>
                  <a:srgbClr val="C00000"/>
                </a:solidFill>
              </a:rPr>
              <a:t>multiforme</a:t>
            </a:r>
            <a:endParaRPr b="1" dirty="0" sz="2100" lang="en-US">
              <a:solidFill>
                <a:srgbClr val="C0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23" name=""/>
        <p:cNvGrpSpPr/>
        <p:nvPr/>
      </p:nvGrpSpPr>
      <p:grpSpPr>
        <a:xfrm>
          <a:off x="0" y="0"/>
          <a:ext cx="0" cy="0"/>
          <a:chOff x="0" y="0"/>
          <a:chExt cx="0" cy="0"/>
        </a:xfrm>
      </p:grpSpPr>
      <p:sp>
        <p:nvSpPr>
          <p:cNvPr id="1048621" name="Title 1"/>
          <p:cNvSpPr>
            <a:spLocks noGrp="1"/>
          </p:cNvSpPr>
          <p:nvPr>
            <p:ph type="title"/>
          </p:nvPr>
        </p:nvSpPr>
        <p:spPr>
          <a:xfrm>
            <a:off x="92364" y="80818"/>
            <a:ext cx="7794336" cy="427182"/>
          </a:xfrm>
        </p:spPr>
        <p:txBody>
          <a:bodyPr>
            <a:normAutofit/>
          </a:bodyPr>
          <a:p>
            <a:pPr indent="-342900" marL="342900">
              <a:buFont typeface="Wingdings" pitchFamily="2" charset="2"/>
              <a:buChar char="q"/>
            </a:pPr>
            <a:r>
              <a:rPr b="1" dirty="0" sz="2400" lang="en-US" u="sng">
                <a:latin typeface="+mn-lt"/>
              </a:rPr>
              <a:t>Clinical Manifestations</a:t>
            </a:r>
            <a:endParaRPr dirty="0" sz="2400" lang="ar-IQ" u="sng">
              <a:latin typeface="+mn-lt"/>
            </a:endParaRPr>
          </a:p>
        </p:txBody>
      </p:sp>
      <p:sp>
        <p:nvSpPr>
          <p:cNvPr id="1048622" name="Content Placeholder 2"/>
          <p:cNvSpPr>
            <a:spLocks noGrp="1"/>
          </p:cNvSpPr>
          <p:nvPr>
            <p:ph idx="1"/>
          </p:nvPr>
        </p:nvSpPr>
        <p:spPr>
          <a:xfrm>
            <a:off x="92364" y="508000"/>
            <a:ext cx="8959272" cy="6269182"/>
          </a:xfrm>
        </p:spPr>
        <p:txBody>
          <a:bodyPr>
            <a:normAutofit/>
          </a:bodyPr>
          <a:p>
            <a:pPr>
              <a:buFont typeface="Courier New" panose="02070309020205020404" pitchFamily="49" charset="0"/>
              <a:buChar char="o"/>
            </a:pPr>
            <a:r>
              <a:rPr dirty="0" sz="2000" lang="en-US"/>
              <a:t>They  can  arise  from  low-grade  </a:t>
            </a:r>
            <a:r>
              <a:rPr dirty="0" sz="2000" lang="en-US" err="1"/>
              <a:t>astrocytoma</a:t>
            </a:r>
            <a:r>
              <a:rPr dirty="0" sz="2000" lang="en-US"/>
              <a:t> (WHO grade  II)  but  can  also  be  diagnosed  de  novo  at  first  biopsy without  signs  of  a  malignant  precursor.</a:t>
            </a:r>
          </a:p>
          <a:p>
            <a:pPr>
              <a:buFont typeface="Courier New" panose="02070309020205020404" pitchFamily="49" charset="0"/>
              <a:buChar char="o"/>
            </a:pPr>
            <a:r>
              <a:rPr dirty="0" sz="2000" lang="en-US"/>
              <a:t>Although common in patients with </a:t>
            </a:r>
            <a:r>
              <a:rPr dirty="0" sz="2000" lang="en-US" err="1"/>
              <a:t>anaplastic</a:t>
            </a:r>
            <a:r>
              <a:rPr dirty="0" sz="2000" lang="en-US"/>
              <a:t> </a:t>
            </a:r>
            <a:r>
              <a:rPr dirty="0" sz="2000" lang="en-US" err="1"/>
              <a:t>astrocytoma</a:t>
            </a:r>
            <a:r>
              <a:rPr dirty="0" sz="2000" lang="en-US"/>
              <a:t> and glioblastoma, neurological deficits from these lesions are often subtle and may go unrecognized until after the brain tumor is detected. </a:t>
            </a:r>
            <a:endParaRPr dirty="0" sz="2000" lang="ar-IQ"/>
          </a:p>
          <a:p>
            <a:pPr indent="-385763" marL="385763">
              <a:buFont typeface="+mj-lt"/>
              <a:buAutoNum type="arabicPeriod"/>
            </a:pPr>
            <a:endParaRPr dirty="0" sz="2000" lang="en-US"/>
          </a:p>
          <a:p>
            <a:pPr indent="-385763" marL="385763">
              <a:buFont typeface="+mj-lt"/>
              <a:buAutoNum type="arabicPeriod"/>
            </a:pPr>
            <a:r>
              <a:rPr dirty="0" sz="2000" lang="en-US"/>
              <a:t>Commonly have raised intracranial pressure</a:t>
            </a:r>
          </a:p>
          <a:p>
            <a:pPr lvl="1"/>
            <a:r>
              <a:rPr dirty="0" sz="2000" lang="en-US"/>
              <a:t>which may lead to headache, nausea and vomiting, blurred or double vision, and drowsiness. These signs and symptoms may be associated with extraocular palsies, objective papilledema, pupil abnormalities, or decreased level of consciousness.</a:t>
            </a:r>
          </a:p>
          <a:p>
            <a:pPr lvl="1"/>
            <a:r>
              <a:rPr dirty="0" sz="2000" lang="en-US"/>
              <a:t>progressive headaches are a hallmark symptom of these tumors.</a:t>
            </a:r>
          </a:p>
          <a:p>
            <a:pPr indent="-385763" marL="385763">
              <a:buFont typeface="+mj-lt"/>
              <a:buAutoNum type="arabicPeriod"/>
            </a:pPr>
            <a:r>
              <a:rPr dirty="0" sz="2000" lang="en-US"/>
              <a:t>Third of patients with glioblastoma have seizures.</a:t>
            </a:r>
          </a:p>
          <a:p>
            <a:pPr indent="-385763" marL="385763">
              <a:buFont typeface="+mj-lt"/>
              <a:buAutoNum type="arabicPeriod"/>
            </a:pPr>
            <a:r>
              <a:rPr dirty="0" sz="2000" lang="en-US"/>
              <a:t>Neurological deficits are common and vary according to the location and extent of tumor infiltration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24" name=""/>
        <p:cNvGrpSpPr/>
        <p:nvPr/>
      </p:nvGrpSpPr>
      <p:grpSpPr>
        <a:xfrm>
          <a:off x="0" y="0"/>
          <a:ext cx="0" cy="0"/>
          <a:chOff x="0" y="0"/>
          <a:chExt cx="0" cy="0"/>
        </a:xfrm>
      </p:grpSpPr>
      <p:sp>
        <p:nvSpPr>
          <p:cNvPr id="1048623" name="Content Placeholder 2"/>
          <p:cNvSpPr>
            <a:spLocks noGrp="1"/>
          </p:cNvSpPr>
          <p:nvPr>
            <p:ph idx="1"/>
          </p:nvPr>
        </p:nvSpPr>
        <p:spPr>
          <a:xfrm>
            <a:off x="80818" y="80818"/>
            <a:ext cx="8982364" cy="6696363"/>
          </a:xfrm>
        </p:spPr>
        <p:txBody>
          <a:bodyPr>
            <a:normAutofit/>
          </a:bodyPr>
          <a:p>
            <a:pPr>
              <a:buFont typeface="Wingdings" pitchFamily="2" charset="2"/>
              <a:buChar char="q"/>
            </a:pPr>
            <a:r>
              <a:rPr b="1" dirty="0" sz="2400" lang="en-US">
                <a:solidFill>
                  <a:srgbClr val="002060"/>
                </a:solidFill>
              </a:rPr>
              <a:t>Subtypes of Glioblastomas:</a:t>
            </a:r>
          </a:p>
          <a:p>
            <a:pPr lvl="1">
              <a:buFont typeface="Courier New" panose="02070309020205020404" pitchFamily="49" charset="0"/>
              <a:buChar char="o"/>
            </a:pPr>
            <a:r>
              <a:rPr b="1" dirty="0" sz="2000" lang="en-US" u="sng"/>
              <a:t>Primary glioblastomas ( De Novo )</a:t>
            </a:r>
          </a:p>
          <a:p>
            <a:pPr lvl="2"/>
            <a:r>
              <a:rPr dirty="0" lang="en-US"/>
              <a:t>Typically occur in patients older than 50 years.</a:t>
            </a:r>
          </a:p>
          <a:p>
            <a:pPr lvl="2"/>
            <a:r>
              <a:rPr dirty="0" lang="en-US"/>
              <a:t>More aggressive.</a:t>
            </a:r>
          </a:p>
          <a:p>
            <a:pPr lvl="2"/>
            <a:r>
              <a:rPr dirty="0" lang="en-US"/>
              <a:t>Develops de novo (without preexisting lower grade tumor)</a:t>
            </a:r>
          </a:p>
          <a:p>
            <a:pPr lvl="2"/>
            <a:r>
              <a:rPr dirty="0" lang="en-US"/>
              <a:t>Characterized by EGFR mutations.</a:t>
            </a:r>
          </a:p>
          <a:p>
            <a:pPr lvl="2"/>
            <a:r>
              <a:rPr dirty="0" lang="en-US"/>
              <a:t>Represents 90%</a:t>
            </a:r>
          </a:p>
          <a:p>
            <a:pPr lvl="1">
              <a:buFont typeface="Courier New" panose="02070309020205020404" pitchFamily="49" charset="0"/>
              <a:buChar char="o"/>
            </a:pPr>
            <a:r>
              <a:rPr b="1" dirty="0" sz="2000" lang="en-US" u="sng"/>
              <a:t>Secondary glioblastomas ( degeneration from lower grade )</a:t>
            </a:r>
          </a:p>
          <a:p>
            <a:pPr lvl="2"/>
            <a:r>
              <a:rPr dirty="0" lang="en-US"/>
              <a:t>Occur in younger patients as low-grade astrocytoma or anaplastic astrocytoma and then transform over a period of several years into glioblastoma. </a:t>
            </a:r>
          </a:p>
          <a:p>
            <a:pPr lvl="2"/>
            <a:r>
              <a:rPr dirty="0" lang="en-US"/>
              <a:t>Less aggressive.</a:t>
            </a:r>
          </a:p>
          <a:p>
            <a:pPr lvl="2"/>
            <a:r>
              <a:rPr dirty="0" lang="en-US"/>
              <a:t>TP53, IDH1 mutations</a:t>
            </a:r>
          </a:p>
          <a:p>
            <a:pPr lvl="2"/>
            <a:r>
              <a:rPr dirty="0" lang="en-US"/>
              <a:t>PDGFR amplification, </a:t>
            </a:r>
            <a:r>
              <a:rPr dirty="0" lang="en-US" err="1"/>
              <a:t>overexpression</a:t>
            </a:r>
            <a:r>
              <a:rPr dirty="0" lang="en-US"/>
              <a:t>.</a:t>
            </a:r>
          </a:p>
          <a:p>
            <a:pPr lvl="2"/>
            <a:r>
              <a:rPr dirty="0" lang="en-US"/>
              <a:t>Represents 10%</a:t>
            </a:r>
          </a:p>
          <a:p>
            <a:r>
              <a:rPr dirty="0" sz="2000" lang="en-US"/>
              <a:t>a specific mutation of IDH1 was present in 70% of WHO grades II and III </a:t>
            </a:r>
            <a:r>
              <a:rPr dirty="0" sz="2000" lang="en-US" err="1"/>
              <a:t>astrocytomas</a:t>
            </a:r>
            <a:r>
              <a:rPr dirty="0" sz="2000" lang="en-US"/>
              <a:t> and oligodendrogliomas, as well as in glioblastomas that developed from these lower grade lesions.</a:t>
            </a:r>
          </a:p>
          <a:p>
            <a:endParaRPr dirty="0" sz="2000"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25" name=""/>
        <p:cNvGrpSpPr/>
        <p:nvPr/>
      </p:nvGrpSpPr>
      <p:grpSpPr>
        <a:xfrm>
          <a:off x="0" y="0"/>
          <a:ext cx="0" cy="0"/>
          <a:chOff x="0" y="0"/>
          <a:chExt cx="0" cy="0"/>
        </a:xfrm>
      </p:grpSpPr>
      <p:sp>
        <p:nvSpPr>
          <p:cNvPr id="1048624" name="Content Placeholder 2"/>
          <p:cNvSpPr>
            <a:spLocks noGrp="1"/>
          </p:cNvSpPr>
          <p:nvPr>
            <p:ph idx="1"/>
          </p:nvPr>
        </p:nvSpPr>
        <p:spPr>
          <a:xfrm>
            <a:off x="92364" y="80819"/>
            <a:ext cx="8959272" cy="6661726"/>
          </a:xfrm>
        </p:spPr>
        <p:txBody>
          <a:bodyPr>
            <a:noAutofit/>
          </a:bodyPr>
          <a:p>
            <a:pPr>
              <a:buFont typeface="Wingdings" pitchFamily="2" charset="2"/>
              <a:buChar char="q"/>
            </a:pPr>
            <a:r>
              <a:rPr b="1" dirty="0" sz="1800" lang="en-US" u="sng"/>
              <a:t>Neuroimaging </a:t>
            </a:r>
          </a:p>
          <a:p>
            <a:pPr>
              <a:buFont typeface="Wingdings" pitchFamily="2" charset="2"/>
              <a:buChar char="Ø"/>
            </a:pPr>
            <a:r>
              <a:rPr b="1" dirty="0" sz="1800" lang="en-US">
                <a:solidFill>
                  <a:srgbClr val="C00000"/>
                </a:solidFill>
              </a:rPr>
              <a:t>CT</a:t>
            </a:r>
            <a:r>
              <a:rPr dirty="0" sz="1800" lang="en-US"/>
              <a:t> is used in the acute environment as the first line of imaging to exclude hemorrhage or large areas of infarction in the brain.</a:t>
            </a:r>
          </a:p>
          <a:p>
            <a:pPr>
              <a:buFont typeface="Wingdings" pitchFamily="2" charset="2"/>
              <a:buChar char="Ø"/>
            </a:pPr>
            <a:r>
              <a:rPr b="1" dirty="0" sz="1800" lang="en-US">
                <a:solidFill>
                  <a:srgbClr val="C00000"/>
                </a:solidFill>
              </a:rPr>
              <a:t>MRI</a:t>
            </a:r>
          </a:p>
          <a:p>
            <a:r>
              <a:rPr dirty="0" sz="1800" lang="en-US"/>
              <a:t>T1 appears as an irregular </a:t>
            </a:r>
            <a:r>
              <a:rPr dirty="0" sz="1800" lang="en-US" err="1"/>
              <a:t>hypointense</a:t>
            </a:r>
            <a:r>
              <a:rPr dirty="0" sz="1800" lang="en-US"/>
              <a:t> lesion.</a:t>
            </a:r>
          </a:p>
          <a:p>
            <a:r>
              <a:rPr dirty="0" sz="1800" lang="en-US"/>
              <a:t>Contrast : The presence of ringlike enhancement surrounding irregularly shaped areas of presumed necrosis is suggestive of glioblastoma</a:t>
            </a:r>
          </a:p>
          <a:p>
            <a:r>
              <a:rPr dirty="0" sz="1800" lang="en-US"/>
              <a:t>anaplastic </a:t>
            </a:r>
            <a:r>
              <a:rPr dirty="0" sz="1800" lang="en-US" err="1"/>
              <a:t>astrocytomas</a:t>
            </a:r>
            <a:r>
              <a:rPr dirty="0" sz="1800" lang="en-US"/>
              <a:t> can appear as </a:t>
            </a:r>
            <a:r>
              <a:rPr dirty="0" sz="1800" lang="en-US" err="1"/>
              <a:t>nonenhancing</a:t>
            </a:r>
            <a:r>
              <a:rPr dirty="0" sz="1800" lang="en-US"/>
              <a:t> tumors, and even glioblastomas may </a:t>
            </a:r>
            <a:r>
              <a:rPr dirty="0" sz="1800" lang="en-US" err="1"/>
              <a:t>nonenhancing</a:t>
            </a:r>
            <a:r>
              <a:rPr dirty="0" sz="1800" lang="en-US"/>
              <a:t> lesions, </a:t>
            </a:r>
            <a:r>
              <a:rPr dirty="0" sz="1800" lang="en-US" u="sng"/>
              <a:t>especially in older patients</a:t>
            </a:r>
          </a:p>
          <a:p>
            <a:pPr>
              <a:buFont typeface="Wingdings" pitchFamily="2" charset="2"/>
              <a:buChar char="Ø"/>
            </a:pPr>
            <a:r>
              <a:rPr b="1" dirty="0" sz="1800" lang="en-US">
                <a:solidFill>
                  <a:srgbClr val="C00000"/>
                </a:solidFill>
              </a:rPr>
              <a:t>MRS</a:t>
            </a:r>
            <a:r>
              <a:rPr dirty="0" sz="1800" lang="en-US"/>
              <a:t>  may  be  used  to  help  differentiate  tumors  from  stroke,  old  trauma,  </a:t>
            </a:r>
            <a:r>
              <a:rPr dirty="0" sz="1800" lang="en-US" err="1"/>
              <a:t>radionecrosis</a:t>
            </a:r>
            <a:r>
              <a:rPr dirty="0" sz="1800" lang="en-US"/>
              <a:t>,  infection,  and  multiple  sclerosis.  </a:t>
            </a:r>
          </a:p>
          <a:p>
            <a:pPr>
              <a:buFont typeface="Wingdings" pitchFamily="2" charset="2"/>
              <a:buChar char="Ø"/>
            </a:pPr>
            <a:r>
              <a:rPr b="1" dirty="0" sz="1800" lang="en-US" err="1">
                <a:solidFill>
                  <a:srgbClr val="C00000"/>
                </a:solidFill>
              </a:rPr>
              <a:t>Fluorodeoxyglucose</a:t>
            </a:r>
            <a:r>
              <a:rPr b="1" dirty="0" sz="1800" lang="en-US">
                <a:solidFill>
                  <a:srgbClr val="C00000"/>
                </a:solidFill>
              </a:rPr>
              <a:t>–positron  emission  tomography  (FDG-PET) </a:t>
            </a:r>
          </a:p>
          <a:p>
            <a:pPr lvl="1"/>
            <a:r>
              <a:rPr dirty="0" sz="1800" lang="en-US"/>
              <a:t>Effective  in  demonstrating </a:t>
            </a:r>
            <a:r>
              <a:rPr dirty="0" sz="1800" lang="en-US" err="1"/>
              <a:t>hypermetabolism</a:t>
            </a:r>
            <a:r>
              <a:rPr dirty="0" sz="1800" lang="en-US"/>
              <a:t>  in  high-grade  tumors. </a:t>
            </a:r>
          </a:p>
          <a:p>
            <a:pPr lvl="1"/>
            <a:r>
              <a:rPr dirty="0" sz="1800" lang="en-US"/>
              <a:t>High  FDG  uptake  in  a previously  known  low-grade  tumor  establishes  the  diagnosis  of </a:t>
            </a:r>
            <a:r>
              <a:rPr dirty="0" sz="1800" lang="en-US" err="1"/>
              <a:t>anaplastic</a:t>
            </a:r>
            <a:r>
              <a:rPr dirty="0" sz="1800" lang="en-US"/>
              <a:t>  transformation. </a:t>
            </a:r>
          </a:p>
          <a:p>
            <a:pPr lvl="1"/>
            <a:r>
              <a:rPr dirty="0" sz="1800" lang="en-US"/>
              <a:t>Helpful in  distinguishing  tumor  or  tumor  recurrence  from  </a:t>
            </a:r>
            <a:r>
              <a:rPr dirty="0" sz="1800" lang="en-US" err="1"/>
              <a:t>radionecrosis</a:t>
            </a:r>
            <a:r>
              <a:rPr dirty="0" sz="1800" lang="en-US"/>
              <a:t>. </a:t>
            </a:r>
          </a:p>
          <a:p>
            <a:r>
              <a:rPr b="1" dirty="0" sz="1800" lang="en-US" err="1"/>
              <a:t>Pseudoprogression</a:t>
            </a:r>
            <a:r>
              <a:rPr b="1" dirty="0" sz="1800" lang="en-US"/>
              <a:t> phenomenon; </a:t>
            </a:r>
          </a:p>
          <a:p>
            <a:r>
              <a:rPr dirty="0" sz="1800" lang="en-US"/>
              <a:t>In up to 40% of patients, MRI studies performed in the first month after radiotherapy or local chemotherapy may show increased enhancement. In 50% of such cases, the increased enhancement reflects a transient increase in vessel permeability that is a result of radiotherapy, that improves with time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26" name=""/>
        <p:cNvGrpSpPr/>
        <p:nvPr/>
      </p:nvGrpSpPr>
      <p:grpSpPr>
        <a:xfrm>
          <a:off x="0" y="0"/>
          <a:ext cx="0" cy="0"/>
          <a:chOff x="0" y="0"/>
          <a:chExt cx="0" cy="0"/>
        </a:xfrm>
      </p:grpSpPr>
      <p:sp>
        <p:nvSpPr>
          <p:cNvPr id="1048625" name="Title 1"/>
          <p:cNvSpPr>
            <a:spLocks noGrp="1"/>
          </p:cNvSpPr>
          <p:nvPr>
            <p:ph type="title"/>
          </p:nvPr>
        </p:nvSpPr>
        <p:spPr>
          <a:xfrm>
            <a:off x="0" y="1"/>
            <a:ext cx="7886700" cy="508000"/>
          </a:xfrm>
        </p:spPr>
        <p:txBody>
          <a:bodyPr>
            <a:normAutofit/>
          </a:bodyPr>
          <a:p>
            <a:pPr indent="-457200" marL="457200">
              <a:buFont typeface="Wingdings" pitchFamily="2" charset="2"/>
              <a:buChar char="§"/>
            </a:pPr>
            <a:r>
              <a:rPr b="1" dirty="0" sz="3200" lang="en-US" err="1" u="sng">
                <a:solidFill>
                  <a:srgbClr val="002060"/>
                </a:solidFill>
              </a:rPr>
              <a:t>Anaplastic</a:t>
            </a:r>
            <a:r>
              <a:rPr b="1" dirty="0" sz="3200" lang="en-US" u="sng">
                <a:solidFill>
                  <a:srgbClr val="002060"/>
                </a:solidFill>
              </a:rPr>
              <a:t> </a:t>
            </a:r>
            <a:r>
              <a:rPr b="1" dirty="0" sz="3200" lang="en-US" err="1" u="sng">
                <a:solidFill>
                  <a:srgbClr val="002060"/>
                </a:solidFill>
              </a:rPr>
              <a:t>astrocytoma</a:t>
            </a:r>
            <a:r>
              <a:rPr b="1" dirty="0" sz="3200" lang="en-US" u="sng">
                <a:solidFill>
                  <a:srgbClr val="002060"/>
                </a:solidFill>
              </a:rPr>
              <a:t> from Osborne</a:t>
            </a:r>
          </a:p>
        </p:txBody>
      </p:sp>
      <p:sp>
        <p:nvSpPr>
          <p:cNvPr id="1048626" name="Content Placeholder 2"/>
          <p:cNvSpPr>
            <a:spLocks noGrp="1"/>
          </p:cNvSpPr>
          <p:nvPr>
            <p:ph idx="1"/>
          </p:nvPr>
        </p:nvSpPr>
        <p:spPr>
          <a:xfrm>
            <a:off x="97558" y="508000"/>
            <a:ext cx="8954077" cy="6257635"/>
          </a:xfrm>
        </p:spPr>
        <p:txBody>
          <a:bodyPr>
            <a:normAutofit/>
          </a:bodyPr>
          <a:p>
            <a:pPr>
              <a:buFont typeface="Wingdings" pitchFamily="2" charset="2"/>
              <a:buChar char="Ø"/>
            </a:pPr>
            <a:r>
              <a:rPr dirty="0" sz="2000" lang="en-US"/>
              <a:t>Diffusely infiltrating malignant </a:t>
            </a:r>
            <a:r>
              <a:rPr dirty="0" sz="2000" lang="en-US" err="1"/>
              <a:t>astrocytoma</a:t>
            </a:r>
            <a:r>
              <a:rPr dirty="0" sz="2000" lang="en-US"/>
              <a:t> with focal or diffuse </a:t>
            </a:r>
            <a:r>
              <a:rPr dirty="0" sz="2000" lang="en-US" err="1"/>
              <a:t>anaplasia</a:t>
            </a:r>
            <a:r>
              <a:rPr dirty="0" sz="2000" lang="en-US"/>
              <a:t> and marked proliferative potential.</a:t>
            </a:r>
          </a:p>
          <a:p>
            <a:pPr>
              <a:buFont typeface="Wingdings" pitchFamily="2" charset="2"/>
              <a:buChar char="Ø"/>
            </a:pPr>
            <a:r>
              <a:rPr b="1" dirty="0" sz="2000" lang="en-US"/>
              <a:t>MR Findings</a:t>
            </a:r>
          </a:p>
          <a:p>
            <a:pPr lvl="1"/>
            <a:r>
              <a:rPr dirty="0" sz="2000" lang="en-US">
                <a:solidFill>
                  <a:srgbClr val="C00000"/>
                </a:solidFill>
              </a:rPr>
              <a:t>T1WI</a:t>
            </a:r>
            <a:r>
              <a:rPr dirty="0" sz="2000" lang="en-US"/>
              <a:t> </a:t>
            </a:r>
          </a:p>
          <a:p>
            <a:pPr lvl="2">
              <a:buFont typeface="Wingdings" pitchFamily="2" charset="2"/>
              <a:buChar char="ü"/>
            </a:pPr>
            <a:r>
              <a:rPr dirty="0" lang="en-US"/>
              <a:t>Mixed </a:t>
            </a:r>
            <a:r>
              <a:rPr dirty="0" lang="en-US" err="1"/>
              <a:t>isointense</a:t>
            </a:r>
            <a:r>
              <a:rPr dirty="0" lang="en-US"/>
              <a:t> to </a:t>
            </a:r>
            <a:r>
              <a:rPr dirty="0" lang="en-US" err="1"/>
              <a:t>hypointense</a:t>
            </a:r>
            <a:r>
              <a:rPr dirty="0" lang="en-US"/>
              <a:t> WM mass </a:t>
            </a:r>
          </a:p>
          <a:p>
            <a:pPr lvl="2">
              <a:buFont typeface="Wingdings" pitchFamily="2" charset="2"/>
              <a:buChar char="ü"/>
            </a:pPr>
            <a:r>
              <a:rPr dirty="0" lang="en-US"/>
              <a:t>Ca++, hemorrhage, cysts rare</a:t>
            </a:r>
          </a:p>
          <a:p>
            <a:pPr lvl="1"/>
            <a:r>
              <a:rPr dirty="0" sz="2000" lang="en-US">
                <a:solidFill>
                  <a:srgbClr val="C00000"/>
                </a:solidFill>
              </a:rPr>
              <a:t>T2WI</a:t>
            </a:r>
            <a:r>
              <a:rPr dirty="0" sz="2000" lang="en-US"/>
              <a:t> </a:t>
            </a:r>
          </a:p>
          <a:p>
            <a:pPr lvl="2">
              <a:buFont typeface="Wingdings" pitchFamily="2" charset="2"/>
              <a:buChar char="ü"/>
            </a:pPr>
            <a:r>
              <a:rPr dirty="0" lang="en-US"/>
              <a:t>Heterogeneously </a:t>
            </a:r>
            <a:r>
              <a:rPr dirty="0" lang="en-US" err="1"/>
              <a:t>hyperintense</a:t>
            </a:r>
            <a:r>
              <a:rPr dirty="0" lang="en-US"/>
              <a:t> </a:t>
            </a:r>
          </a:p>
          <a:p>
            <a:pPr lvl="2">
              <a:buFont typeface="Wingdings" pitchFamily="2" charset="2"/>
              <a:buChar char="ü"/>
            </a:pPr>
            <a:r>
              <a:rPr dirty="0" lang="en-US"/>
              <a:t>May appear discrete, but infiltrates adjacent brain </a:t>
            </a:r>
          </a:p>
          <a:p>
            <a:pPr lvl="1"/>
            <a:r>
              <a:rPr dirty="0" sz="2000" lang="en-US">
                <a:solidFill>
                  <a:srgbClr val="C00000"/>
                </a:solidFill>
              </a:rPr>
              <a:t>FLAIR</a:t>
            </a:r>
            <a:r>
              <a:rPr dirty="0" sz="2000" lang="en-US"/>
              <a:t> </a:t>
            </a:r>
          </a:p>
          <a:p>
            <a:pPr lvl="2">
              <a:buFont typeface="Wingdings" pitchFamily="2" charset="2"/>
              <a:buChar char="ü"/>
            </a:pPr>
            <a:r>
              <a:rPr dirty="0" lang="en-US"/>
              <a:t>Heterogeneously </a:t>
            </a:r>
            <a:r>
              <a:rPr dirty="0" lang="en-US" err="1"/>
              <a:t>hyperintense</a:t>
            </a:r>
            <a:endParaRPr dirty="0" lang="en-US"/>
          </a:p>
          <a:p>
            <a:pPr lvl="1"/>
            <a:r>
              <a:rPr dirty="0" sz="2000" lang="en-US">
                <a:solidFill>
                  <a:srgbClr val="C00000"/>
                </a:solidFill>
              </a:rPr>
              <a:t>DWI</a:t>
            </a:r>
            <a:r>
              <a:rPr dirty="0" sz="2000" lang="en-US"/>
              <a:t> </a:t>
            </a:r>
          </a:p>
          <a:p>
            <a:pPr lvl="2">
              <a:buFont typeface="Wingdings" pitchFamily="2" charset="2"/>
              <a:buChar char="ü"/>
            </a:pPr>
            <a:r>
              <a:rPr dirty="0" lang="en-US"/>
              <a:t>No diffusion restriction is typical</a:t>
            </a:r>
          </a:p>
          <a:p>
            <a:pPr lvl="1"/>
            <a:r>
              <a:rPr dirty="0" sz="2000" lang="en-US">
                <a:solidFill>
                  <a:srgbClr val="C00000"/>
                </a:solidFill>
              </a:rPr>
              <a:t>T1WI C+ </a:t>
            </a:r>
          </a:p>
          <a:p>
            <a:pPr lvl="2">
              <a:buFont typeface="Wingdings" pitchFamily="2" charset="2"/>
              <a:buChar char="ü"/>
            </a:pPr>
            <a:r>
              <a:rPr dirty="0" lang="en-US"/>
              <a:t>Usually no enhancement </a:t>
            </a:r>
          </a:p>
          <a:p>
            <a:pPr lvl="2">
              <a:buFont typeface="Wingdings" pitchFamily="2" charset="2"/>
              <a:buChar char="ü"/>
            </a:pPr>
            <a:r>
              <a:rPr dirty="0" lang="en-US"/>
              <a:t>Less common: Focal, nodular, homogeneous, patchy enhancement </a:t>
            </a:r>
          </a:p>
          <a:p>
            <a:pPr lvl="2">
              <a:buFont typeface="Wingdings" pitchFamily="2" charset="2"/>
              <a:buChar char="ü"/>
            </a:pPr>
            <a:r>
              <a:rPr dirty="0" lang="en-US"/>
              <a:t>Ring enhancement is suspicious for GBM</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27" name=""/>
        <p:cNvGrpSpPr/>
        <p:nvPr/>
      </p:nvGrpSpPr>
      <p:grpSpPr>
        <a:xfrm>
          <a:off x="0" y="0"/>
          <a:ext cx="0" cy="0"/>
          <a:chOff x="0" y="0"/>
          <a:chExt cx="0" cy="0"/>
        </a:xfrm>
      </p:grpSpPr>
      <p:sp>
        <p:nvSpPr>
          <p:cNvPr id="1048627" name="Content Placeholder 2"/>
          <p:cNvSpPr>
            <a:spLocks noGrp="1"/>
          </p:cNvSpPr>
          <p:nvPr>
            <p:ph idx="1"/>
          </p:nvPr>
        </p:nvSpPr>
        <p:spPr>
          <a:xfrm>
            <a:off x="93256" y="508000"/>
            <a:ext cx="8946155" cy="6252881"/>
          </a:xfrm>
        </p:spPr>
        <p:txBody>
          <a:bodyPr>
            <a:noAutofit/>
          </a:bodyPr>
          <a:p>
            <a:pPr>
              <a:buFont typeface="Wingdings" pitchFamily="2" charset="2"/>
              <a:buChar char="v"/>
            </a:pPr>
            <a:r>
              <a:rPr b="1" dirty="0" sz="2000" lang="en-US"/>
              <a:t>General Features</a:t>
            </a:r>
          </a:p>
          <a:p>
            <a:pPr>
              <a:buFont typeface="Wingdings" pitchFamily="2" charset="2"/>
              <a:buChar char="Ø"/>
            </a:pPr>
            <a:r>
              <a:rPr b="1" dirty="0" sz="2000" lang="en-US">
                <a:solidFill>
                  <a:srgbClr val="C00000"/>
                </a:solidFill>
              </a:rPr>
              <a:t>Best diagnostic clue </a:t>
            </a:r>
          </a:p>
          <a:p>
            <a:pPr lvl="1"/>
            <a:r>
              <a:rPr dirty="0" sz="2000" lang="en-US"/>
              <a:t>Thick, irregularly enhancing ring of neoplastic tissue surrounding necrotic core</a:t>
            </a:r>
          </a:p>
          <a:p>
            <a:pPr>
              <a:buFont typeface="Wingdings" pitchFamily="2" charset="2"/>
              <a:buChar char="Ø"/>
            </a:pPr>
            <a:r>
              <a:rPr b="1" dirty="0" sz="2000" lang="en-US">
                <a:solidFill>
                  <a:srgbClr val="C00000"/>
                </a:solidFill>
              </a:rPr>
              <a:t>Location</a:t>
            </a:r>
            <a:r>
              <a:rPr dirty="0" sz="2000" lang="en-US"/>
              <a:t> </a:t>
            </a:r>
          </a:p>
          <a:p>
            <a:pPr lvl="1"/>
            <a:r>
              <a:rPr dirty="0" sz="2000" lang="en-US" err="1"/>
              <a:t>Supratentorial</a:t>
            </a:r>
            <a:r>
              <a:rPr dirty="0" sz="2000" lang="en-US"/>
              <a:t> white matter (WM) most common– Frontal, temporal, parietal &gt; occipital lobes </a:t>
            </a:r>
          </a:p>
          <a:p>
            <a:pPr lvl="1"/>
            <a:r>
              <a:rPr dirty="0" sz="2000" lang="en-US"/>
              <a:t>Cerebral hemispheres &gt; brainstem &gt; cerebellum </a:t>
            </a:r>
          </a:p>
          <a:p>
            <a:pPr lvl="1"/>
            <a:r>
              <a:rPr dirty="0" sz="2000" lang="en-US"/>
              <a:t>Basal ganglia/thalamus less common </a:t>
            </a:r>
          </a:p>
          <a:p>
            <a:pPr lvl="1"/>
            <a:r>
              <a:rPr dirty="0" sz="2000" lang="en-US"/>
              <a:t>Brainstem, cerebellum more common in children</a:t>
            </a:r>
          </a:p>
          <a:p>
            <a:pPr>
              <a:buFont typeface="Wingdings" pitchFamily="2" charset="2"/>
              <a:buChar char="Ø"/>
            </a:pPr>
            <a:r>
              <a:rPr b="1" dirty="0" sz="2000" lang="en-US">
                <a:solidFill>
                  <a:srgbClr val="C00000"/>
                </a:solidFill>
              </a:rPr>
              <a:t>Morphology </a:t>
            </a:r>
          </a:p>
          <a:p>
            <a:pPr lvl="1"/>
            <a:r>
              <a:rPr dirty="0" sz="2000" lang="en-US"/>
              <a:t>Poorly marginated, diffusely infiltrating necrotic hemispheric mass </a:t>
            </a:r>
          </a:p>
          <a:p>
            <a:pPr lvl="1"/>
            <a:r>
              <a:rPr dirty="0" sz="2000" lang="en-US"/>
              <a:t>Tumor typically crosses WM tracts to involve contralateral hemisphere</a:t>
            </a:r>
          </a:p>
          <a:p>
            <a:pPr lvl="2">
              <a:buFont typeface="Courier New" panose="02070309020205020404" pitchFamily="49" charset="0"/>
              <a:buChar char="o"/>
            </a:pPr>
            <a:r>
              <a:rPr dirty="0" lang="en-US"/>
              <a:t>Corpus </a:t>
            </a:r>
            <a:r>
              <a:rPr dirty="0" lang="en-US" err="1"/>
              <a:t>callosum</a:t>
            </a:r>
            <a:r>
              <a:rPr dirty="0" lang="en-US"/>
              <a:t> ("butterfly" glioma)</a:t>
            </a:r>
          </a:p>
          <a:p>
            <a:pPr lvl="2">
              <a:buFont typeface="Courier New" panose="02070309020205020404" pitchFamily="49" charset="0"/>
              <a:buChar char="o"/>
            </a:pPr>
            <a:r>
              <a:rPr dirty="0" lang="en-US"/>
              <a:t>Anterior and posterior commissures</a:t>
            </a:r>
          </a:p>
        </p:txBody>
      </p:sp>
      <p:sp>
        <p:nvSpPr>
          <p:cNvPr id="1048628" name="Title 1"/>
          <p:cNvSpPr>
            <a:spLocks noGrp="1"/>
          </p:cNvSpPr>
          <p:nvPr>
            <p:ph type="title"/>
          </p:nvPr>
        </p:nvSpPr>
        <p:spPr>
          <a:xfrm>
            <a:off x="0" y="1"/>
            <a:ext cx="7886700" cy="508000"/>
          </a:xfrm>
        </p:spPr>
        <p:txBody>
          <a:bodyPr>
            <a:normAutofit/>
          </a:bodyPr>
          <a:p>
            <a:pPr indent="-457200" marL="457200">
              <a:buFont typeface="Wingdings" pitchFamily="2" charset="2"/>
              <a:buChar char="§"/>
            </a:pPr>
            <a:r>
              <a:rPr b="1" dirty="0" sz="3200" lang="en-US" u="sng">
                <a:solidFill>
                  <a:srgbClr val="002060"/>
                </a:solidFill>
              </a:rPr>
              <a:t>GBM from Osborne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28" name=""/>
        <p:cNvGrpSpPr/>
        <p:nvPr/>
      </p:nvGrpSpPr>
      <p:grpSpPr>
        <a:xfrm>
          <a:off x="0" y="0"/>
          <a:ext cx="0" cy="0"/>
          <a:chOff x="0" y="0"/>
          <a:chExt cx="0" cy="0"/>
        </a:xfrm>
      </p:grpSpPr>
      <p:sp>
        <p:nvSpPr>
          <p:cNvPr id="1048629" name="Content Placeholder 2"/>
          <p:cNvSpPr>
            <a:spLocks noGrp="1"/>
          </p:cNvSpPr>
          <p:nvPr>
            <p:ph idx="1"/>
          </p:nvPr>
        </p:nvSpPr>
        <p:spPr>
          <a:xfrm>
            <a:off x="97559" y="93805"/>
            <a:ext cx="8942532" cy="6660285"/>
          </a:xfrm>
        </p:spPr>
        <p:txBody>
          <a:bodyPr>
            <a:normAutofit/>
          </a:bodyPr>
          <a:p>
            <a:pPr>
              <a:buFont typeface="Wingdings" pitchFamily="2" charset="2"/>
              <a:buChar char="q"/>
            </a:pPr>
            <a:r>
              <a:rPr b="1" dirty="0" sz="2000" lang="en-US"/>
              <a:t>CT Finding</a:t>
            </a:r>
          </a:p>
          <a:p>
            <a:pPr lvl="1">
              <a:buFont typeface="Wingdings" pitchFamily="2" charset="2"/>
              <a:buChar char="§"/>
            </a:pPr>
            <a:r>
              <a:rPr dirty="0" sz="2000" lang="en-US"/>
              <a:t>Irregular </a:t>
            </a:r>
            <a:r>
              <a:rPr dirty="0" sz="2000" lang="en-US" err="1"/>
              <a:t>isodense</a:t>
            </a:r>
            <a:r>
              <a:rPr dirty="0" sz="2000" lang="en-US"/>
              <a:t> or </a:t>
            </a:r>
            <a:r>
              <a:rPr dirty="0" sz="2000" lang="en-US" err="1"/>
              <a:t>hypodense</a:t>
            </a:r>
            <a:r>
              <a:rPr dirty="0" sz="2000" lang="en-US"/>
              <a:t> mass with central </a:t>
            </a:r>
            <a:r>
              <a:rPr dirty="0" sz="2000" lang="en-US" err="1"/>
              <a:t>hypodensity</a:t>
            </a:r>
            <a:r>
              <a:rPr dirty="0" sz="2000" lang="en-US"/>
              <a:t> representing necrosis </a:t>
            </a:r>
          </a:p>
          <a:p>
            <a:pPr lvl="1">
              <a:buFont typeface="Wingdings" pitchFamily="2" charset="2"/>
              <a:buChar char="§"/>
            </a:pPr>
            <a:r>
              <a:rPr dirty="0" sz="2000" lang="en-US"/>
              <a:t>Marked mass effect and surrounding edema/tumor infiltration </a:t>
            </a:r>
          </a:p>
          <a:p>
            <a:pPr lvl="1">
              <a:buFont typeface="Wingdings" pitchFamily="2" charset="2"/>
              <a:buChar char="§"/>
            </a:pPr>
            <a:r>
              <a:rPr dirty="0" sz="2000" lang="en-US"/>
              <a:t>Hemorrhage not uncommon </a:t>
            </a:r>
          </a:p>
          <a:p>
            <a:pPr lvl="1">
              <a:buFont typeface="Wingdings" pitchFamily="2" charset="2"/>
              <a:buChar char="§"/>
            </a:pPr>
            <a:r>
              <a:rPr dirty="0" sz="2000" lang="en-US"/>
              <a:t>Ca++ rare (related to low-grade tumor degeneration)</a:t>
            </a:r>
          </a:p>
          <a:p>
            <a:pPr lvl="1">
              <a:buFont typeface="Wingdings" pitchFamily="2" charset="2"/>
              <a:buChar char="§"/>
            </a:pPr>
            <a:r>
              <a:rPr dirty="0" sz="2000" lang="en-US"/>
              <a:t>Strong, heterogeneous, irregular rim enhancement</a:t>
            </a:r>
          </a:p>
          <a:p>
            <a:pPr>
              <a:buFont typeface="Wingdings" pitchFamily="2" charset="2"/>
              <a:buChar char="q"/>
            </a:pPr>
            <a:r>
              <a:rPr b="1" dirty="0" sz="2000" lang="en-US"/>
              <a:t>MR Findings</a:t>
            </a:r>
          </a:p>
          <a:p>
            <a:pPr lvl="1"/>
            <a:r>
              <a:rPr dirty="0" sz="2000" lang="en-US"/>
              <a:t>T1WI </a:t>
            </a:r>
          </a:p>
          <a:p>
            <a:pPr lvl="1"/>
            <a:r>
              <a:rPr dirty="0" sz="2000" lang="en-US"/>
              <a:t>Irregular </a:t>
            </a:r>
            <a:r>
              <a:rPr dirty="0" sz="2000" lang="en-US" err="1"/>
              <a:t>isointense</a:t>
            </a:r>
            <a:r>
              <a:rPr dirty="0" sz="2000" lang="en-US"/>
              <a:t>, </a:t>
            </a:r>
            <a:r>
              <a:rPr dirty="0" sz="2000" lang="en-US" err="1"/>
              <a:t>hypointense</a:t>
            </a:r>
            <a:r>
              <a:rPr dirty="0" sz="2000" lang="en-US"/>
              <a:t> WM mass </a:t>
            </a:r>
          </a:p>
          <a:p>
            <a:pPr lvl="1"/>
            <a:r>
              <a:rPr dirty="0" sz="2000" lang="en-US"/>
              <a:t>Necrosis, cysts, and thick irregular margin common </a:t>
            </a:r>
          </a:p>
          <a:p>
            <a:pPr lvl="1"/>
            <a:r>
              <a:rPr dirty="0" sz="2000" lang="en-US"/>
              <a:t>May have subacute hemorrhage</a:t>
            </a:r>
          </a:p>
          <a:p>
            <a:pPr>
              <a:buFont typeface="Wingdings" pitchFamily="2" charset="2"/>
              <a:buChar char="q"/>
            </a:pPr>
            <a:r>
              <a:rPr b="1" dirty="0" sz="2000" lang="en-US"/>
              <a:t>T1WI C+ </a:t>
            </a:r>
          </a:p>
          <a:p>
            <a:pPr lvl="1"/>
            <a:r>
              <a:rPr dirty="0" sz="2000" lang="en-US"/>
              <a:t>Thick, irregular rind of enhancement surrounding central necrosis typical ○ Enhancement may be solid, ring, nodular, or patchy</a:t>
            </a:r>
          </a:p>
          <a:p>
            <a:pPr>
              <a:buFont typeface="Wingdings" pitchFamily="2" charset="2"/>
              <a:buChar char="q"/>
            </a:pPr>
            <a:r>
              <a:rPr b="1" dirty="0" sz="2000" lang="en-US"/>
              <a:t>MRS</a:t>
            </a:r>
            <a:r>
              <a:rPr dirty="0" sz="2000" lang="en-US"/>
              <a:t> </a:t>
            </a:r>
          </a:p>
          <a:p>
            <a:pPr lvl="1"/>
            <a:r>
              <a:rPr dirty="0" sz="2000" lang="en-US"/>
              <a:t>Decreased NAA, Elevated choline, lactate/lipid peak</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02" name=""/>
        <p:cNvGrpSpPr/>
        <p:nvPr/>
      </p:nvGrpSpPr>
      <p:grpSpPr>
        <a:xfrm>
          <a:off x="0" y="0"/>
          <a:ext cx="0" cy="0"/>
          <a:chOff x="0" y="0"/>
          <a:chExt cx="0" cy="0"/>
        </a:xfrm>
      </p:grpSpPr>
      <p:sp>
        <p:nvSpPr>
          <p:cNvPr id="1048591" name="Title 1"/>
          <p:cNvSpPr>
            <a:spLocks noGrp="1"/>
          </p:cNvSpPr>
          <p:nvPr>
            <p:ph type="title"/>
          </p:nvPr>
        </p:nvSpPr>
        <p:spPr>
          <a:xfrm>
            <a:off x="63166" y="80818"/>
            <a:ext cx="7886700" cy="496455"/>
          </a:xfrm>
        </p:spPr>
        <p:txBody>
          <a:bodyPr>
            <a:normAutofit fontScale="90000"/>
          </a:bodyPr>
          <a:p>
            <a:pPr indent="-457200" marL="457200">
              <a:buFont typeface="Wingdings" pitchFamily="2" charset="2"/>
              <a:buChar char="v"/>
            </a:pPr>
            <a:r>
              <a:rPr b="1" dirty="0" sz="3200" lang="en-US" u="sng"/>
              <a:t>Low Grade Gliomas</a:t>
            </a:r>
            <a:endParaRPr b="1" dirty="0" sz="3200" lang="ar-IQ" u="sng"/>
          </a:p>
        </p:txBody>
      </p:sp>
      <p:sp>
        <p:nvSpPr>
          <p:cNvPr id="1048592" name="Content Placeholder 2"/>
          <p:cNvSpPr>
            <a:spLocks noGrp="1"/>
          </p:cNvSpPr>
          <p:nvPr>
            <p:ph idx="1"/>
          </p:nvPr>
        </p:nvSpPr>
        <p:spPr>
          <a:xfrm>
            <a:off x="63166" y="577273"/>
            <a:ext cx="9017668" cy="6199909"/>
          </a:xfrm>
        </p:spPr>
        <p:txBody>
          <a:bodyPr>
            <a:normAutofit/>
          </a:bodyPr>
          <a:p>
            <a:r>
              <a:rPr dirty="0" sz="2000" lang="en-US"/>
              <a:t>Gliomas are the most common primary brain neoplasms in adults.</a:t>
            </a:r>
          </a:p>
          <a:p>
            <a:r>
              <a:rPr dirty="0" sz="2000" lang="en-US"/>
              <a:t>Low-grade glioma (LGG) refers to tumors classified by (WHO) as grades I and II, including oligodendrogliomas, </a:t>
            </a:r>
            <a:r>
              <a:rPr dirty="0" sz="2000" lang="en-US" err="1"/>
              <a:t>astrocytomas</a:t>
            </a:r>
            <a:r>
              <a:rPr dirty="0" sz="2000" lang="en-US"/>
              <a:t>, and mixed </a:t>
            </a:r>
            <a:r>
              <a:rPr dirty="0" sz="2000" lang="en-US" err="1"/>
              <a:t>oligoastrocytomas</a:t>
            </a:r>
            <a:r>
              <a:rPr dirty="0" sz="2000" lang="en-US"/>
              <a:t>.</a:t>
            </a:r>
          </a:p>
          <a:p>
            <a:r>
              <a:rPr dirty="0" sz="2000" lang="en-US"/>
              <a:t>LGGs have a better prognosis than their anaplastic counterparts:</a:t>
            </a:r>
          </a:p>
          <a:p>
            <a:r>
              <a:rPr dirty="0" sz="2000" lang="en-US"/>
              <a:t>All LGGs have the potential to dedifferentiate into high-grade tumors, 50% to 75% of WHO grade II gliomas transform within 6 to 7 years of diagnosis.</a:t>
            </a:r>
          </a:p>
          <a:p>
            <a:r>
              <a:rPr dirty="0" sz="2000" lang="en-US"/>
              <a:t>The mean age at diagnosis is 39 years.</a:t>
            </a:r>
          </a:p>
          <a:p>
            <a:endParaRPr dirty="0" sz="2000" lang="en-US"/>
          </a:p>
          <a:p>
            <a:r>
              <a:rPr b="1" dirty="0" sz="2000" lang="en-US"/>
              <a:t>LGGs  do  not  localize  to  specific  brain  regions :</a:t>
            </a:r>
          </a:p>
          <a:p>
            <a:pPr lvl="1">
              <a:buFont typeface="Wingdings" pitchFamily="2" charset="2"/>
              <a:buChar char="ü"/>
            </a:pPr>
            <a:r>
              <a:rPr dirty="0" sz="2000" lang="en-US"/>
              <a:t>Frontal  lobes  (44%)</a:t>
            </a:r>
          </a:p>
          <a:p>
            <a:pPr lvl="1">
              <a:buFont typeface="Wingdings" pitchFamily="2" charset="2"/>
              <a:buChar char="ü"/>
            </a:pPr>
            <a:r>
              <a:rPr dirty="0" sz="2000" lang="en-US"/>
              <a:t>Temporal  (28%) </a:t>
            </a:r>
          </a:p>
          <a:p>
            <a:pPr lvl="1">
              <a:buFont typeface="Wingdings" pitchFamily="2" charset="2"/>
              <a:buChar char="ü"/>
            </a:pPr>
            <a:r>
              <a:rPr dirty="0" sz="2000" lang="en-US"/>
              <a:t>Parietal  (14%)</a:t>
            </a:r>
            <a:endParaRPr dirty="0" sz="2400" lang="en-US"/>
          </a:p>
          <a:p>
            <a:r>
              <a:rPr b="1" dirty="0" sz="2000" lang="en-US">
                <a:solidFill>
                  <a:srgbClr val="C00000"/>
                </a:solidFill>
              </a:rPr>
              <a:t>Interestingly,  LGGs  originating  in  the  cerebellar  region  are  associated  with  a  better  prognosis  than  those  originating  </a:t>
            </a:r>
            <a:r>
              <a:rPr b="1" dirty="0" sz="2000" lang="en-US" err="1">
                <a:solidFill>
                  <a:srgbClr val="C00000"/>
                </a:solidFill>
              </a:rPr>
              <a:t>supratentorially</a:t>
            </a:r>
            <a:r>
              <a:rPr b="1" dirty="0" sz="2000" lang="en-US">
                <a:solidFill>
                  <a:srgbClr val="C00000"/>
                </a:solidFill>
              </a:rPr>
              <a:t>.</a:t>
            </a:r>
            <a:endParaRPr b="1" dirty="0" sz="2000" lang="ar-IQ">
              <a:solidFill>
                <a:srgbClr val="C000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29" name=""/>
        <p:cNvGrpSpPr/>
        <p:nvPr/>
      </p:nvGrpSpPr>
      <p:grpSpPr>
        <a:xfrm>
          <a:off x="0" y="0"/>
          <a:ext cx="0" cy="0"/>
          <a:chOff x="0" y="0"/>
          <a:chExt cx="0" cy="0"/>
        </a:xfrm>
      </p:grpSpPr>
      <p:sp>
        <p:nvSpPr>
          <p:cNvPr id="1048630" name="Title 1"/>
          <p:cNvSpPr>
            <a:spLocks noGrp="1"/>
          </p:cNvSpPr>
          <p:nvPr>
            <p:ph type="title"/>
          </p:nvPr>
        </p:nvSpPr>
        <p:spPr>
          <a:xfrm>
            <a:off x="97559" y="7072"/>
            <a:ext cx="7886700" cy="673965"/>
          </a:xfrm>
        </p:spPr>
        <p:txBody>
          <a:bodyPr>
            <a:normAutofit/>
          </a:bodyPr>
          <a:p>
            <a:pPr indent="-571500" marL="571500">
              <a:buFont typeface="Wingdings" pitchFamily="2" charset="2"/>
              <a:buChar char="v"/>
            </a:pPr>
            <a:r>
              <a:rPr b="1" dirty="0" lang="en-US" u="sng">
                <a:solidFill>
                  <a:srgbClr val="002060"/>
                </a:solidFill>
                <a:latin typeface="+mn-lt"/>
              </a:rPr>
              <a:t>Handbook</a:t>
            </a:r>
          </a:p>
        </p:txBody>
      </p:sp>
      <p:sp>
        <p:nvSpPr>
          <p:cNvPr id="1048631" name="Content Placeholder 2"/>
          <p:cNvSpPr>
            <a:spLocks noGrp="1"/>
          </p:cNvSpPr>
          <p:nvPr>
            <p:ph idx="1"/>
          </p:nvPr>
        </p:nvSpPr>
        <p:spPr>
          <a:xfrm>
            <a:off x="97559" y="681036"/>
            <a:ext cx="8948882" cy="6084599"/>
          </a:xfrm>
        </p:spPr>
        <p:txBody>
          <a:bodyPr>
            <a:normAutofit/>
          </a:bodyPr>
          <a:p>
            <a:pPr indent="0" marL="0">
              <a:buNone/>
            </a:pPr>
            <a:r>
              <a:rPr dirty="0" sz="2000" lang="en-US"/>
              <a:t>Gliomas  may  spread  by  the  following  mechanisms (note:&lt;10% of  recurrent  gliomas  recur  away from  the  original  site): </a:t>
            </a:r>
          </a:p>
          <a:p>
            <a:pPr indent="-457200" marL="457200">
              <a:buFont typeface="+mj-lt"/>
              <a:buAutoNum type="arabicParenR"/>
            </a:pPr>
            <a:r>
              <a:rPr b="1" dirty="0" sz="2000" lang="en-US">
                <a:solidFill>
                  <a:srgbClr val="002060"/>
                </a:solidFill>
              </a:rPr>
              <a:t>Tracking  through  white  matter </a:t>
            </a:r>
          </a:p>
          <a:p>
            <a:pPr indent="-514350" lvl="1" marL="971550">
              <a:buFont typeface="+mj-lt"/>
              <a:buAutoNum type="alphaLcParenR"/>
            </a:pPr>
            <a:r>
              <a:rPr b="1" dirty="0" sz="2000" lang="en-US" u="sng"/>
              <a:t>Corpus </a:t>
            </a:r>
            <a:r>
              <a:rPr b="1" dirty="0" sz="2000" lang="en-US" err="1" u="sng"/>
              <a:t>callosum</a:t>
            </a:r>
            <a:r>
              <a:rPr b="1" dirty="0" sz="2000" lang="en-US" u="sng"/>
              <a:t>  (CC) </a:t>
            </a:r>
          </a:p>
          <a:p>
            <a:pPr lvl="2">
              <a:buFont typeface="Wingdings" pitchFamily="2" charset="2"/>
              <a:buChar char="Ø"/>
            </a:pPr>
            <a:r>
              <a:rPr dirty="0" lang="en-US"/>
              <a:t>Through  </a:t>
            </a:r>
            <a:r>
              <a:rPr dirty="0" lang="en-US" err="1"/>
              <a:t>genu</a:t>
            </a:r>
            <a:r>
              <a:rPr dirty="0" lang="en-US"/>
              <a:t>  or body of CC→bilateral frontal lobe  involvement  (“butterfly glioma”) </a:t>
            </a:r>
          </a:p>
          <a:p>
            <a:pPr lvl="2">
              <a:buFont typeface="Wingdings" pitchFamily="2" charset="2"/>
              <a:buChar char="Ø"/>
            </a:pPr>
            <a:r>
              <a:rPr dirty="0" lang="en-US"/>
              <a:t>Through  </a:t>
            </a:r>
            <a:r>
              <a:rPr dirty="0" lang="en-US" err="1"/>
              <a:t>splenium</a:t>
            </a:r>
            <a:r>
              <a:rPr dirty="0" lang="en-US"/>
              <a:t>  of CC→bilateral parietal or  occipital lobes </a:t>
            </a:r>
          </a:p>
          <a:p>
            <a:pPr indent="-457200" lvl="1" marL="914400">
              <a:buFont typeface="+mj-lt"/>
              <a:buAutoNum type="alphaLcParenR"/>
            </a:pPr>
            <a:r>
              <a:rPr b="1" dirty="0" sz="2000" lang="en-US" u="sng"/>
              <a:t>Cerebral peduncles </a:t>
            </a:r>
            <a:r>
              <a:rPr dirty="0" sz="2000" lang="en-US"/>
              <a:t>→midbrain involvement </a:t>
            </a:r>
          </a:p>
          <a:p>
            <a:pPr indent="-457200" lvl="1" marL="914400">
              <a:buFont typeface="+mj-lt"/>
              <a:buAutoNum type="alphaLcParenR"/>
            </a:pPr>
            <a:r>
              <a:rPr b="1" dirty="0" sz="2000" lang="en-US" u="sng"/>
              <a:t>Internal  capsule</a:t>
            </a:r>
            <a:r>
              <a:rPr dirty="0" sz="2000" lang="en-US"/>
              <a:t> →encroachment  of basal ganglion  tumors into  centrum  </a:t>
            </a:r>
            <a:r>
              <a:rPr dirty="0" sz="2000" lang="en-US" err="1"/>
              <a:t>semiovale</a:t>
            </a:r>
            <a:r>
              <a:rPr dirty="0" sz="2000" lang="en-US"/>
              <a:t> </a:t>
            </a:r>
          </a:p>
          <a:p>
            <a:pPr indent="-457200" lvl="1" marL="914400">
              <a:buFont typeface="+mj-lt"/>
              <a:buAutoNum type="alphaLcParenR"/>
            </a:pPr>
            <a:r>
              <a:rPr b="1" dirty="0" sz="2000" lang="en-US" u="sng"/>
              <a:t>Uncinate </a:t>
            </a:r>
            <a:r>
              <a:rPr b="1" dirty="0" sz="2000" lang="en-US" err="1" u="sng"/>
              <a:t>fasciculus</a:t>
            </a:r>
            <a:r>
              <a:rPr dirty="0" sz="2000" lang="en-US"/>
              <a:t> →simultaneous  frontal  and  temporal  lobe  tumors </a:t>
            </a:r>
          </a:p>
          <a:p>
            <a:pPr indent="-457200" lvl="1" marL="914400">
              <a:buFont typeface="+mj-lt"/>
              <a:buAutoNum type="alphaLcParenR"/>
            </a:pPr>
            <a:r>
              <a:rPr b="1" dirty="0" sz="2000" lang="en-US" err="1" u="sng"/>
              <a:t>Interthalamic</a:t>
            </a:r>
            <a:r>
              <a:rPr b="1" dirty="0" sz="2000" lang="en-US" u="sng"/>
              <a:t> adhesion </a:t>
            </a:r>
            <a:r>
              <a:rPr dirty="0" sz="2000" lang="en-US"/>
              <a:t>→bilateral thalamic gliomas</a:t>
            </a:r>
          </a:p>
          <a:p>
            <a:pPr indent="-514350" marL="514350">
              <a:buFont typeface="+mj-lt"/>
              <a:buAutoNum type="arabicParenR"/>
            </a:pPr>
            <a:r>
              <a:rPr b="1" dirty="0" sz="2000" lang="en-US">
                <a:solidFill>
                  <a:srgbClr val="002060"/>
                </a:solidFill>
              </a:rPr>
              <a:t>CSF pathways (subarachnoid  seeding):  </a:t>
            </a:r>
            <a:r>
              <a:rPr dirty="0" sz="2000" lang="en-US"/>
              <a:t>10–25% frequency of meningeal and  ventricular  seeding by high  grade  gliomas </a:t>
            </a:r>
          </a:p>
          <a:p>
            <a:pPr indent="-514350" marL="514350">
              <a:buFont typeface="+mj-lt"/>
              <a:buAutoNum type="arabicParenR"/>
            </a:pPr>
            <a:r>
              <a:rPr b="1" dirty="0" sz="2000" lang="en-US">
                <a:solidFill>
                  <a:srgbClr val="002060"/>
                </a:solidFill>
              </a:rPr>
              <a:t>Rarely, gliomas  may spread  systemically</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30" name=""/>
        <p:cNvGrpSpPr/>
        <p:nvPr/>
      </p:nvGrpSpPr>
      <p:grpSpPr>
        <a:xfrm>
          <a:off x="0" y="0"/>
          <a:ext cx="0" cy="0"/>
          <a:chOff x="0" y="0"/>
          <a:chExt cx="0" cy="0"/>
        </a:xfrm>
      </p:grpSpPr>
      <p:sp>
        <p:nvSpPr>
          <p:cNvPr id="1048632" name="Title 1"/>
          <p:cNvSpPr>
            <a:spLocks noGrp="1"/>
          </p:cNvSpPr>
          <p:nvPr>
            <p:ph type="title"/>
          </p:nvPr>
        </p:nvSpPr>
        <p:spPr/>
        <p:txBody>
          <a:bodyPr/>
          <a:p>
            <a:endParaRPr lang="en-US"/>
          </a:p>
        </p:txBody>
      </p:sp>
      <p:pic>
        <p:nvPicPr>
          <p:cNvPr id="2097157"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31" name=""/>
        <p:cNvGrpSpPr/>
        <p:nvPr/>
      </p:nvGrpSpPr>
      <p:grpSpPr>
        <a:xfrm>
          <a:off x="0" y="0"/>
          <a:ext cx="0" cy="0"/>
          <a:chOff x="0" y="0"/>
          <a:chExt cx="0" cy="0"/>
        </a:xfrm>
      </p:grpSpPr>
      <p:sp>
        <p:nvSpPr>
          <p:cNvPr id="1048633" name="Title 1"/>
          <p:cNvSpPr>
            <a:spLocks noGrp="1"/>
          </p:cNvSpPr>
          <p:nvPr>
            <p:ph type="title"/>
          </p:nvPr>
        </p:nvSpPr>
        <p:spPr/>
        <p:txBody>
          <a:bodyPr/>
          <a:p>
            <a:endParaRPr lang="en-US"/>
          </a:p>
        </p:txBody>
      </p:sp>
      <p:pic>
        <p:nvPicPr>
          <p:cNvPr id="2097158" name="Picture 4"/>
          <p:cNvPicPr>
            <a:picLocks noChangeAspect="1" noGrp="1"/>
          </p:cNvPicPr>
          <p:nvPr>
            <p:ph idx="1"/>
          </p:nvPr>
        </p:nvPicPr>
        <p:blipFill>
          <a:blip xmlns:r="http://schemas.openxmlformats.org/officeDocument/2006/relationships" r:embed="rId1"/>
          <a:stretch>
            <a:fillRect/>
          </a:stretch>
        </p:blipFill>
        <p:spPr>
          <a:xfrm>
            <a:off x="-1" y="0"/>
            <a:ext cx="9143999" cy="3429000"/>
          </a:xfrm>
          <a:prstGeom prst="rect"/>
        </p:spPr>
      </p:pic>
      <p:pic>
        <p:nvPicPr>
          <p:cNvPr id="2097159" name="Picture 6"/>
          <p:cNvPicPr>
            <a:picLocks noChangeAspect="1"/>
          </p:cNvPicPr>
          <p:nvPr/>
        </p:nvPicPr>
        <p:blipFill>
          <a:blip xmlns:r="http://schemas.openxmlformats.org/officeDocument/2006/relationships" r:embed="rId2"/>
          <a:stretch>
            <a:fillRect/>
          </a:stretch>
        </p:blipFill>
        <p:spPr>
          <a:xfrm>
            <a:off x="0" y="3429000"/>
            <a:ext cx="9144000" cy="3429000"/>
          </a:xfrm>
          <a:prstGeom prst="rec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32" name=""/>
        <p:cNvGrpSpPr/>
        <p:nvPr/>
      </p:nvGrpSpPr>
      <p:grpSpPr>
        <a:xfrm>
          <a:off x="0" y="0"/>
          <a:ext cx="0" cy="0"/>
          <a:chOff x="0" y="0"/>
          <a:chExt cx="0" cy="0"/>
        </a:xfrm>
      </p:grpSpPr>
      <p:pic>
        <p:nvPicPr>
          <p:cNvPr id="2097160" name="Picture 8"/>
          <p:cNvPicPr>
            <a:picLocks noChangeAspect="1"/>
          </p:cNvPicPr>
          <p:nvPr/>
        </p:nvPicPr>
        <p:blipFill>
          <a:blip xmlns:r="http://schemas.openxmlformats.org/officeDocument/2006/relationships" r:embed="rId1"/>
          <a:stretch>
            <a:fillRect/>
          </a:stretch>
        </p:blipFill>
        <p:spPr>
          <a:xfrm>
            <a:off x="0" y="825500"/>
            <a:ext cx="9144000" cy="5207000"/>
          </a:xfrm>
          <a:prstGeom prst="rec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33" name=""/>
        <p:cNvGrpSpPr/>
        <p:nvPr/>
      </p:nvGrpSpPr>
      <p:grpSpPr>
        <a:xfrm>
          <a:off x="0" y="0"/>
          <a:ext cx="0" cy="0"/>
          <a:chOff x="0" y="0"/>
          <a:chExt cx="0" cy="0"/>
        </a:xfrm>
      </p:grpSpPr>
      <p:pic>
        <p:nvPicPr>
          <p:cNvPr id="2097161" name="Picture 8"/>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34" name=""/>
        <p:cNvGrpSpPr/>
        <p:nvPr/>
      </p:nvGrpSpPr>
      <p:grpSpPr>
        <a:xfrm>
          <a:off x="0" y="0"/>
          <a:ext cx="0" cy="0"/>
          <a:chOff x="0" y="0"/>
          <a:chExt cx="0" cy="0"/>
        </a:xfrm>
      </p:grpSpPr>
      <p:sp>
        <p:nvSpPr>
          <p:cNvPr id="1048634" name="Title 1"/>
          <p:cNvSpPr>
            <a:spLocks noGrp="1"/>
          </p:cNvSpPr>
          <p:nvPr>
            <p:ph type="title"/>
          </p:nvPr>
        </p:nvSpPr>
        <p:spPr>
          <a:xfrm>
            <a:off x="86014" y="99582"/>
            <a:ext cx="7886700" cy="581456"/>
          </a:xfrm>
        </p:spPr>
        <p:txBody>
          <a:bodyPr>
            <a:normAutofit/>
          </a:bodyPr>
          <a:p>
            <a:pPr indent="-457200" marL="457200">
              <a:buFont typeface="Wingdings" pitchFamily="2" charset="2"/>
              <a:buChar char="v"/>
            </a:pPr>
            <a:r>
              <a:rPr dirty="0" sz="2800" lang="en-US" err="1" u="sng">
                <a:solidFill>
                  <a:srgbClr val="C00000"/>
                </a:solidFill>
                <a:latin typeface="Algerian" pitchFamily="82" charset="77"/>
                <a:cs typeface="Aldhabi" pitchFamily="2" charset="-78"/>
              </a:rPr>
              <a:t>Gliosarcoma</a:t>
            </a:r>
            <a:endParaRPr dirty="0" sz="2800" lang="ar-IQ" u="sng">
              <a:solidFill>
                <a:srgbClr val="C00000"/>
              </a:solidFill>
              <a:latin typeface="Algerian" pitchFamily="82" charset="77"/>
              <a:cs typeface="Aldhabi" pitchFamily="2" charset="-78"/>
            </a:endParaRPr>
          </a:p>
        </p:txBody>
      </p:sp>
      <p:sp>
        <p:nvSpPr>
          <p:cNvPr id="1048635" name="Content Placeholder 2"/>
          <p:cNvSpPr>
            <a:spLocks noGrp="1"/>
          </p:cNvSpPr>
          <p:nvPr>
            <p:ph idx="1"/>
          </p:nvPr>
        </p:nvSpPr>
        <p:spPr>
          <a:xfrm>
            <a:off x="86014" y="681038"/>
            <a:ext cx="8971972" cy="6077380"/>
          </a:xfrm>
        </p:spPr>
        <p:txBody>
          <a:bodyPr>
            <a:normAutofit fontScale="95000" lnSpcReduction="20000"/>
          </a:bodyPr>
          <a:p>
            <a:pPr>
              <a:buFont typeface="Wingdings" panose="05000000000000000000" pitchFamily="2" charset="2"/>
              <a:buChar char="v"/>
            </a:pPr>
            <a:r>
              <a:rPr dirty="0" sz="2000" lang="en-US">
                <a:ea typeface="Baskerville" panose="02020502070401020303" pitchFamily="18" charset="0"/>
              </a:rPr>
              <a:t>Epidemiology </a:t>
            </a:r>
          </a:p>
          <a:p>
            <a:r>
              <a:rPr dirty="0" sz="2000" lang="en-US">
                <a:ea typeface="Baskerville" panose="02020502070401020303" pitchFamily="18" charset="0"/>
              </a:rPr>
              <a:t>2% and 8% of cases of glioblastoma(WHO grade IV).</a:t>
            </a:r>
          </a:p>
          <a:p>
            <a:r>
              <a:rPr dirty="0" sz="2000" lang="en-US">
                <a:ea typeface="Baskerville" panose="02020502070401020303" pitchFamily="18" charset="0"/>
              </a:rPr>
              <a:t>Mean age at onset of 53 years.</a:t>
            </a:r>
          </a:p>
          <a:p>
            <a:r>
              <a:rPr dirty="0" sz="2000" lang="en-US">
                <a:ea typeface="Baskerville" panose="02020502070401020303" pitchFamily="18" charset="0"/>
              </a:rPr>
              <a:t>May occur in  children,  and  in  rare  cases,  infantile  </a:t>
            </a:r>
            <a:r>
              <a:rPr dirty="0" sz="2000" lang="en-US" err="1">
                <a:ea typeface="Baskerville" panose="02020502070401020303" pitchFamily="18" charset="0"/>
              </a:rPr>
              <a:t>gliosarcoma</a:t>
            </a:r>
            <a:r>
              <a:rPr dirty="0" sz="2000" lang="en-US">
                <a:ea typeface="Baskerville" panose="02020502070401020303" pitchFamily="18" charset="0"/>
              </a:rPr>
              <a:t>.</a:t>
            </a:r>
          </a:p>
          <a:p>
            <a:r>
              <a:rPr dirty="0" sz="2000" lang="en-US">
                <a:ea typeface="Baskerville" panose="02020502070401020303" pitchFamily="18" charset="0"/>
              </a:rPr>
              <a:t>M-F ratio of 1.8 : 1</a:t>
            </a:r>
          </a:p>
          <a:p>
            <a:r>
              <a:rPr dirty="0" sz="2000" lang="en-US">
                <a:ea typeface="Baskerville" panose="02020502070401020303" pitchFamily="18" charset="0"/>
              </a:rPr>
              <a:t>The clinical findings and prognosis </a:t>
            </a:r>
            <a:r>
              <a:rPr dirty="0" sz="2000" lang="it-IT">
                <a:ea typeface="Baskerville" panose="02020502070401020303" pitchFamily="18" charset="0"/>
              </a:rPr>
              <a:t>are </a:t>
            </a:r>
            <a:r>
              <a:rPr dirty="0" sz="2000" lang="it-IT" err="1">
                <a:ea typeface="Baskerville" panose="02020502070401020303" pitchFamily="18" charset="0"/>
              </a:rPr>
              <a:t>similar</a:t>
            </a:r>
            <a:r>
              <a:rPr dirty="0" sz="2000" lang="it-IT">
                <a:ea typeface="Baskerville" panose="02020502070401020303" pitchFamily="18" charset="0"/>
              </a:rPr>
              <a:t> in </a:t>
            </a:r>
            <a:r>
              <a:rPr dirty="0" sz="2000" lang="it-IT" err="1">
                <a:ea typeface="Baskerville" panose="02020502070401020303" pitchFamily="18" charset="0"/>
              </a:rPr>
              <a:t>gliosarcoma</a:t>
            </a:r>
            <a:r>
              <a:rPr dirty="0" sz="2000" lang="it-IT">
                <a:ea typeface="Baskerville" panose="02020502070401020303" pitchFamily="18" charset="0"/>
              </a:rPr>
              <a:t> and </a:t>
            </a:r>
            <a:r>
              <a:rPr dirty="0" sz="2000" lang="it-IT" err="1">
                <a:ea typeface="Baskerville" panose="02020502070401020303" pitchFamily="18" charset="0"/>
              </a:rPr>
              <a:t>glioblastoma</a:t>
            </a:r>
            <a:r>
              <a:rPr dirty="0" sz="2000" lang="en-US">
                <a:ea typeface="Baskerville" panose="02020502070401020303" pitchFamily="18" charset="0"/>
              </a:rPr>
              <a:t>.</a:t>
            </a:r>
            <a:endParaRPr dirty="0" sz="2000" lang="it-IT">
              <a:ea typeface="Baskerville" panose="02020502070401020303" pitchFamily="18" charset="0"/>
            </a:endParaRPr>
          </a:p>
          <a:p>
            <a:r>
              <a:rPr dirty="0" sz="2000" lang="en-US">
                <a:ea typeface="Baskerville" panose="02020502070401020303" pitchFamily="18" charset="0"/>
              </a:rPr>
              <a:t>The most common primary localization of </a:t>
            </a:r>
            <a:r>
              <a:rPr dirty="0" sz="2000" lang="en-US" err="1">
                <a:ea typeface="Baskerville" panose="02020502070401020303" pitchFamily="18" charset="0"/>
              </a:rPr>
              <a:t>gliosarcoma</a:t>
            </a:r>
            <a:r>
              <a:rPr dirty="0" sz="2000" lang="en-US">
                <a:ea typeface="Baskerville" panose="02020502070401020303" pitchFamily="18" charset="0"/>
              </a:rPr>
              <a:t> is in </a:t>
            </a:r>
            <a:r>
              <a:rPr b="1" dirty="0" sz="2000" lang="en-US" u="sng">
                <a:ea typeface="Baskerville" panose="02020502070401020303" pitchFamily="18" charset="0"/>
              </a:rPr>
              <a:t>the temporal lobe.</a:t>
            </a:r>
          </a:p>
          <a:p>
            <a:r>
              <a:rPr dirty="0" sz="2000" lang="en-US">
                <a:ea typeface="Baskerville" panose="02020502070401020303" pitchFamily="18" charset="0"/>
              </a:rPr>
              <a:t>Glioblastoma and </a:t>
            </a:r>
            <a:r>
              <a:rPr dirty="0" sz="2000" lang="en-US" err="1">
                <a:ea typeface="Baskerville" panose="02020502070401020303" pitchFamily="18" charset="0"/>
              </a:rPr>
              <a:t>gliosarcoma</a:t>
            </a:r>
            <a:r>
              <a:rPr dirty="0" sz="2000" lang="en-US">
                <a:ea typeface="Baskerville" panose="02020502070401020303" pitchFamily="18" charset="0"/>
              </a:rPr>
              <a:t> can spread into the cerebrospinal fluid pathways and invade the ventricles, cranial nerves, leptomeninges, and spinal cord.</a:t>
            </a:r>
          </a:p>
          <a:p>
            <a:r>
              <a:rPr dirty="0" sz="2000" lang="en-US">
                <a:ea typeface="Baskerville" panose="02020502070401020303" pitchFamily="18" charset="0"/>
              </a:rPr>
              <a:t>Has  a  tendency  toward  peripheral  brain  localization  and  dural attachment, and  had  a  mixed  dural and  </a:t>
            </a:r>
            <a:r>
              <a:rPr dirty="0" sz="2000" lang="en-US" err="1">
                <a:ea typeface="Baskerville" panose="02020502070401020303" pitchFamily="18" charset="0"/>
              </a:rPr>
              <a:t>pial</a:t>
            </a:r>
            <a:r>
              <a:rPr dirty="0" sz="2000" lang="en-US">
                <a:ea typeface="Baskerville" panose="02020502070401020303" pitchFamily="18" charset="0"/>
              </a:rPr>
              <a:t>  vascular  supply.</a:t>
            </a:r>
          </a:p>
          <a:p>
            <a:r>
              <a:rPr dirty="0" sz="2000" lang="en-US"/>
              <a:t>15% to 30% of patients with </a:t>
            </a:r>
            <a:r>
              <a:rPr dirty="0" sz="2000" lang="en-US" err="1"/>
              <a:t>gliosarcoma</a:t>
            </a:r>
            <a:r>
              <a:rPr dirty="0" sz="2000" lang="en-US"/>
              <a:t> have </a:t>
            </a:r>
            <a:r>
              <a:rPr dirty="0" sz="2000" lang="en-US" err="1"/>
              <a:t>extracranial</a:t>
            </a:r>
            <a:r>
              <a:rPr dirty="0" sz="2000" lang="en-US"/>
              <a:t> metastases</a:t>
            </a:r>
          </a:p>
          <a:p>
            <a:r>
              <a:rPr dirty="0" sz="2000" lang="en-US"/>
              <a:t>The most common signs of </a:t>
            </a:r>
            <a:r>
              <a:rPr dirty="0" sz="2000" lang="en-US" err="1"/>
              <a:t>gliosarcoma</a:t>
            </a:r>
            <a:r>
              <a:rPr dirty="0" sz="2000" lang="en-US"/>
              <a:t> are focal weakness, visual field defects, </a:t>
            </a:r>
            <a:r>
              <a:rPr dirty="0" sz="2000" lang="en-US" err="1"/>
              <a:t>papilledema</a:t>
            </a:r>
            <a:endParaRPr dirty="0" sz="2000" lang="en-US"/>
          </a:p>
          <a:p>
            <a:r>
              <a:rPr dirty="0" sz="2000" lang="en-US"/>
              <a:t>The most common symptoms of </a:t>
            </a:r>
            <a:r>
              <a:rPr dirty="0" sz="2000" lang="en-US" err="1"/>
              <a:t>gliosarcoma</a:t>
            </a:r>
            <a:r>
              <a:rPr dirty="0" sz="2000" lang="en-US"/>
              <a:t> are headache and hemiparesis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35" name=""/>
        <p:cNvGrpSpPr/>
        <p:nvPr/>
      </p:nvGrpSpPr>
      <p:grpSpPr>
        <a:xfrm>
          <a:off x="0" y="0"/>
          <a:ext cx="0" cy="0"/>
          <a:chOff x="0" y="0"/>
          <a:chExt cx="0" cy="0"/>
        </a:xfrm>
      </p:grpSpPr>
      <p:sp>
        <p:nvSpPr>
          <p:cNvPr id="1048636" name="Content Placeholder 2"/>
          <p:cNvSpPr>
            <a:spLocks noGrp="1"/>
          </p:cNvSpPr>
          <p:nvPr>
            <p:ph idx="1"/>
          </p:nvPr>
        </p:nvSpPr>
        <p:spPr>
          <a:xfrm>
            <a:off x="92363" y="93093"/>
            <a:ext cx="8936182" cy="6660998"/>
          </a:xfrm>
        </p:spPr>
        <p:txBody>
          <a:bodyPr>
            <a:noAutofit/>
          </a:bodyPr>
          <a:p>
            <a:pPr>
              <a:buFont typeface="Wingdings" panose="05000000000000000000" pitchFamily="2" charset="2"/>
              <a:buChar char="v"/>
            </a:pPr>
            <a:r>
              <a:rPr b="1" dirty="0" sz="2600" lang="en-US" u="sng"/>
              <a:t>Histopathology</a:t>
            </a:r>
          </a:p>
          <a:p>
            <a:r>
              <a:rPr dirty="0" sz="2000" lang="en-US" err="1"/>
              <a:t>Gliosarcoma</a:t>
            </a:r>
            <a:r>
              <a:rPr dirty="0" sz="2000" lang="en-US"/>
              <a:t> is a rare glioblastoma variant characterized by a biphasic tissue pattern with glial and </a:t>
            </a:r>
            <a:r>
              <a:rPr dirty="0" sz="2000" lang="en-US" err="1"/>
              <a:t>sarcomatous</a:t>
            </a:r>
            <a:r>
              <a:rPr dirty="0" sz="2000" lang="en-US"/>
              <a:t> components.</a:t>
            </a:r>
          </a:p>
          <a:p>
            <a:pPr lvl="1"/>
            <a:r>
              <a:rPr b="1" dirty="0" sz="2000" lang="en-US"/>
              <a:t>The glial portion </a:t>
            </a:r>
            <a:r>
              <a:rPr dirty="0" sz="2000" lang="en-US"/>
              <a:t>of </a:t>
            </a:r>
            <a:r>
              <a:rPr dirty="0" sz="2000" lang="en-US" err="1"/>
              <a:t>gliosarcomas</a:t>
            </a:r>
            <a:r>
              <a:rPr dirty="0" sz="2000" lang="en-US"/>
              <a:t> consists most commonly of astrocytes with nuclear atypia and mitotic figure.</a:t>
            </a:r>
          </a:p>
          <a:p>
            <a:pPr lvl="1"/>
            <a:r>
              <a:rPr b="1" dirty="0" sz="2000" lang="en-US"/>
              <a:t>The sarcomatous portion</a:t>
            </a:r>
            <a:r>
              <a:rPr dirty="0" sz="2000" lang="en-US"/>
              <a:t> consists of neoplastic mesenchymal cells with associated reticulin formation.</a:t>
            </a:r>
          </a:p>
          <a:p>
            <a:r>
              <a:rPr b="1" dirty="0" sz="2000" lang="en-US">
                <a:solidFill>
                  <a:srgbClr val="C00000"/>
                </a:solidFill>
              </a:rPr>
              <a:t>Glial fibrillary acidic protein (GFAP) immunostaining</a:t>
            </a:r>
            <a:r>
              <a:rPr dirty="0" sz="2000" lang="en-US"/>
              <a:t> is an important tool for distinguishing between </a:t>
            </a:r>
            <a:r>
              <a:rPr dirty="0" sz="2000" lang="en-US" err="1"/>
              <a:t>gliosarcoma</a:t>
            </a:r>
            <a:r>
              <a:rPr dirty="0" sz="2000" lang="en-US"/>
              <a:t> and other tumors such as glioblastoma or pure sarcoma, GFAP is  present  in  glial  regions  but  found  in  very  low  quantities  in sarcomatous  regions.</a:t>
            </a:r>
          </a:p>
          <a:p>
            <a:r>
              <a:rPr dirty="0" sz="2000" lang="en-US" u="sng"/>
              <a:t>Strong  staining  for  </a:t>
            </a:r>
            <a:r>
              <a:rPr dirty="0" sz="2000" lang="en-US" err="1" u="sng"/>
              <a:t>vimentin</a:t>
            </a:r>
            <a:r>
              <a:rPr dirty="0" sz="2000" lang="en-US"/>
              <a:t>,  which  is  a marker  for  mesenchymal  cells,  occurs  mostly  in  sarcomatous areas  with  scarce  staining  in  glial  regions.</a:t>
            </a:r>
          </a:p>
          <a:p>
            <a:r>
              <a:rPr dirty="0" sz="2000" lang="en-US"/>
              <a:t>There  is  no reticulin  staining  in  glial  regions,  except  around  blood  vessels,  but sarcomatous  regions  are  rich  in  reticulin.</a:t>
            </a:r>
          </a:p>
          <a:p>
            <a:r>
              <a:rPr dirty="0" sz="2000" lang="en-US"/>
              <a:t>Appears  as  a  tough,  well-circumscribed lobular  mass  often  attached  to  the  dura  and  at  surgery  may  outwardly  resemble  a  meningioma.</a:t>
            </a:r>
          </a:p>
          <a:p>
            <a:r>
              <a:rPr dirty="0" sz="2000" lang="en-US"/>
              <a:t>The  sarcomatous  component  of  these  tumors  is  firm  and  well  circumscribed,  which  often  facilitates  its  surgical  separation  from adjacent  brain  tissue.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36" name=""/>
        <p:cNvGrpSpPr/>
        <p:nvPr/>
      </p:nvGrpSpPr>
      <p:grpSpPr>
        <a:xfrm>
          <a:off x="0" y="0"/>
          <a:ext cx="0" cy="0"/>
          <a:chOff x="0" y="0"/>
          <a:chExt cx="0" cy="0"/>
        </a:xfrm>
      </p:grpSpPr>
      <p:sp>
        <p:nvSpPr>
          <p:cNvPr id="1048637" name="Title 1"/>
          <p:cNvSpPr>
            <a:spLocks noGrp="1"/>
          </p:cNvSpPr>
          <p:nvPr>
            <p:ph type="title"/>
          </p:nvPr>
        </p:nvSpPr>
        <p:spPr>
          <a:xfrm>
            <a:off x="628650" y="365126"/>
            <a:ext cx="7886700" cy="627783"/>
          </a:xfrm>
        </p:spPr>
        <p:txBody>
          <a:bodyPr>
            <a:normAutofit fontScale="90000"/>
          </a:bodyPr>
          <a:p>
            <a:r>
              <a:rPr b="1" dirty="0" sz="2400" lang="en-US">
                <a:latin typeface="+mn-lt"/>
              </a:rPr>
              <a:t>Comparison between GBM &amp; </a:t>
            </a:r>
            <a:r>
              <a:rPr b="1" dirty="0" sz="2400" lang="en-US" err="1">
                <a:latin typeface="+mn-lt"/>
              </a:rPr>
              <a:t>Gliosarcoma</a:t>
            </a:r>
            <a:r>
              <a:rPr b="1" dirty="0" sz="2400" lang="en-US">
                <a:latin typeface="+mn-lt"/>
              </a:rPr>
              <a:t> by histopathology</a:t>
            </a:r>
          </a:p>
        </p:txBody>
      </p:sp>
      <p:graphicFrame>
        <p:nvGraphicFramePr>
          <p:cNvPr id="4194304" name="Table 4"/>
          <p:cNvGraphicFramePr>
            <a:graphicFrameLocks noGrp="1"/>
          </p:cNvGraphicFramePr>
          <p:nvPr>
            <p:ph idx="1"/>
          </p:nvPr>
        </p:nvGraphicFramePr>
        <p:xfrm>
          <a:off x="628650" y="992909"/>
          <a:ext cx="7886700" cy="3095628"/>
        </p:xfrm>
        <a:graphic>
          <a:graphicData uri="http://schemas.openxmlformats.org/drawingml/2006/table">
            <a:tbl>
              <a:tblPr firstRow="1" bandRow="1">
                <a:tableStyleId>{5C22544A-7EE6-4342-B048-85BDC9FD1C3A}</a:tableStyleId>
              </a:tblPr>
              <a:tblGrid>
                <a:gridCol w="2628900"/>
                <a:gridCol w="2628900"/>
                <a:gridCol w="2628900"/>
              </a:tblGrid>
              <a:tr h="773907">
                <a:tc>
                  <a:txBody>
                    <a:bodyPr/>
                    <a:p>
                      <a:endParaRPr dirty="0" lang="en-US"/>
                    </a:p>
                  </a:txBody>
                </a:tc>
                <a:tc>
                  <a:txBody>
                    <a:bodyPr/>
                    <a:p>
                      <a:r>
                        <a:rPr dirty="0" lang="en-US"/>
                        <a:t>GBM</a:t>
                      </a:r>
                    </a:p>
                  </a:txBody>
                </a:tc>
                <a:tc>
                  <a:txBody>
                    <a:bodyPr/>
                    <a:p>
                      <a:r>
                        <a:rPr dirty="0" lang="en-US" err="1"/>
                        <a:t>Gliosarcoma</a:t>
                      </a:r>
                      <a:endParaRPr dirty="0" lang="en-US"/>
                    </a:p>
                  </a:txBody>
                </a:tc>
              </a:tr>
              <a:tr h="773907">
                <a:tc>
                  <a:txBody>
                    <a:bodyPr/>
                    <a:p>
                      <a:r>
                        <a:rPr dirty="0" lang="en-US"/>
                        <a:t>GFAP</a:t>
                      </a:r>
                    </a:p>
                  </a:txBody>
                </a:tc>
                <a:tc>
                  <a:txBody>
                    <a:bodyPr/>
                    <a:p>
                      <a:r>
                        <a:rPr dirty="0" lang="en-US"/>
                        <a:t>Present</a:t>
                      </a:r>
                    </a:p>
                  </a:txBody>
                </a:tc>
                <a:tc>
                  <a:txBody>
                    <a:bodyPr/>
                    <a:p>
                      <a:r>
                        <a:rPr dirty="0" lang="en-US"/>
                        <a:t>Very low</a:t>
                      </a:r>
                    </a:p>
                  </a:txBody>
                </a:tc>
              </a:tr>
              <a:tr h="773907">
                <a:tc>
                  <a:txBody>
                    <a:bodyPr/>
                    <a:p>
                      <a:r>
                        <a:rPr dirty="0" lang="en-US" err="1"/>
                        <a:t>Vimentin</a:t>
                      </a:r>
                      <a:endParaRPr dirty="0" lang="en-US"/>
                    </a:p>
                  </a:txBody>
                </a:tc>
                <a:tc>
                  <a:txBody>
                    <a:bodyPr/>
                    <a:p>
                      <a:r>
                        <a:rPr dirty="0" lang="en-US"/>
                        <a:t>Weak staining</a:t>
                      </a:r>
                    </a:p>
                  </a:txBody>
                </a:tc>
                <a:tc>
                  <a:txBody>
                    <a:bodyPr/>
                    <a:p>
                      <a:r>
                        <a:rPr dirty="0" lang="en-US"/>
                        <a:t>Strong staining</a:t>
                      </a:r>
                    </a:p>
                  </a:txBody>
                </a:tc>
              </a:tr>
              <a:tr h="773907">
                <a:tc>
                  <a:txBody>
                    <a:bodyPr/>
                    <a:p>
                      <a:r>
                        <a:rPr dirty="0" lang="en-US"/>
                        <a:t>Reticulin formation</a:t>
                      </a:r>
                    </a:p>
                  </a:txBody>
                </a:tc>
                <a:tc>
                  <a:txBody>
                    <a:bodyPr/>
                    <a:p>
                      <a:r>
                        <a:rPr dirty="0" lang="en-US"/>
                        <a:t>No </a:t>
                      </a:r>
                      <a:r>
                        <a:rPr dirty="0" lang="en-US" err="1"/>
                        <a:t>reticuin</a:t>
                      </a:r>
                      <a:r>
                        <a:rPr dirty="0" lang="en-US"/>
                        <a:t> except around </a:t>
                      </a:r>
                      <a:r>
                        <a:rPr lang="en-US"/>
                        <a:t>blood vessels</a:t>
                      </a:r>
                      <a:endParaRPr dirty="0" lang="en-US"/>
                    </a:p>
                  </a:txBody>
                </a:tc>
                <a:tc>
                  <a:txBody>
                    <a:bodyPr/>
                    <a:p>
                      <a:r>
                        <a:rPr dirty="0" lang="en-US"/>
                        <a:t>Rich</a:t>
                      </a:r>
                    </a:p>
                  </a:txBody>
                </a:tc>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37" name=""/>
        <p:cNvGrpSpPr/>
        <p:nvPr/>
      </p:nvGrpSpPr>
      <p:grpSpPr>
        <a:xfrm>
          <a:off x="0" y="0"/>
          <a:ext cx="0" cy="0"/>
          <a:chOff x="0" y="0"/>
          <a:chExt cx="0" cy="0"/>
        </a:xfrm>
      </p:grpSpPr>
      <p:sp>
        <p:nvSpPr>
          <p:cNvPr id="1048638" name="Title 1"/>
          <p:cNvSpPr>
            <a:spLocks noGrp="1"/>
          </p:cNvSpPr>
          <p:nvPr>
            <p:ph type="title"/>
          </p:nvPr>
        </p:nvSpPr>
        <p:spPr>
          <a:xfrm>
            <a:off x="86040" y="25626"/>
            <a:ext cx="7779854" cy="401556"/>
          </a:xfrm>
        </p:spPr>
        <p:txBody>
          <a:bodyPr>
            <a:normAutofit/>
          </a:bodyPr>
          <a:p>
            <a:pPr indent="-571500" marL="571500">
              <a:buFont typeface="Wingdings" pitchFamily="2" charset="2"/>
              <a:buChar char="v"/>
            </a:pPr>
            <a:r>
              <a:rPr b="1" dirty="0" sz="2400" lang="en-US" u="sng">
                <a:latin typeface="+mn-lt"/>
              </a:rPr>
              <a:t>Neuroimaging</a:t>
            </a:r>
            <a:endParaRPr dirty="0" sz="2400" lang="ar-IQ" u="sng">
              <a:latin typeface="+mn-lt"/>
            </a:endParaRPr>
          </a:p>
        </p:txBody>
      </p:sp>
      <p:sp>
        <p:nvSpPr>
          <p:cNvPr id="1048639" name="Content Placeholder 2"/>
          <p:cNvSpPr>
            <a:spLocks noGrp="1"/>
          </p:cNvSpPr>
          <p:nvPr>
            <p:ph idx="1"/>
          </p:nvPr>
        </p:nvSpPr>
        <p:spPr>
          <a:xfrm>
            <a:off x="86040" y="496957"/>
            <a:ext cx="8954051" cy="6245588"/>
          </a:xfrm>
        </p:spPr>
        <p:txBody>
          <a:bodyPr>
            <a:noAutofit/>
          </a:bodyPr>
          <a:p>
            <a:pPr>
              <a:buFont typeface="Wingdings" pitchFamily="2" charset="2"/>
              <a:buChar char="Ø"/>
            </a:pPr>
            <a:r>
              <a:rPr b="1" dirty="0" sz="2000" lang="en-US"/>
              <a:t>CT</a:t>
            </a:r>
            <a:r>
              <a:rPr dirty="0" sz="2000" lang="en-US"/>
              <a:t>  is  similar  to  that  of  infiltrating  glioblastoma. </a:t>
            </a:r>
          </a:p>
          <a:p>
            <a:pPr lvl="1">
              <a:buFont typeface="Wingdings" pitchFamily="2" charset="2"/>
              <a:buChar char="§"/>
            </a:pPr>
            <a:r>
              <a:rPr dirty="0" sz="2000" lang="en-US" err="1"/>
              <a:t>Gliosarcomas</a:t>
            </a:r>
            <a:r>
              <a:rPr dirty="0" sz="2000" lang="en-US"/>
              <a:t>  most  often  appear  as  a  well demarcated  </a:t>
            </a:r>
            <a:r>
              <a:rPr dirty="0" sz="2000" lang="en-US" err="1"/>
              <a:t>hyperdense</a:t>
            </a:r>
            <a:r>
              <a:rPr dirty="0" sz="2000" lang="en-US"/>
              <a:t>  mass  with  heterogeneous  or  irregular ring  enhancement</a:t>
            </a:r>
          </a:p>
          <a:p>
            <a:pPr lvl="1">
              <a:buFont typeface="Wingdings" pitchFamily="2" charset="2"/>
              <a:buChar char="§"/>
            </a:pPr>
            <a:r>
              <a:rPr dirty="0" sz="2000" lang="en-US"/>
              <a:t>The  majority of  </a:t>
            </a:r>
            <a:r>
              <a:rPr dirty="0" sz="2000" lang="en-US" err="1"/>
              <a:t>gliosarcomas</a:t>
            </a:r>
            <a:r>
              <a:rPr dirty="0" sz="2000" lang="en-US"/>
              <a:t>  are  superficial  with  a  dural  base.</a:t>
            </a:r>
          </a:p>
          <a:p>
            <a:pPr lvl="1">
              <a:buFont typeface="Wingdings" pitchFamily="2" charset="2"/>
              <a:buChar char="§"/>
            </a:pPr>
            <a:r>
              <a:rPr dirty="0" sz="2000" lang="en-US" err="1"/>
              <a:t>Vasogenic</a:t>
            </a:r>
            <a:r>
              <a:rPr dirty="0" sz="2000" lang="en-US"/>
              <a:t> edema  is  present  in  almost  all  cases  of  </a:t>
            </a:r>
            <a:r>
              <a:rPr dirty="0" sz="2000" lang="en-US" err="1"/>
              <a:t>gliosarcoma</a:t>
            </a:r>
            <a:r>
              <a:rPr dirty="0" sz="2000" lang="en-US"/>
              <a:t>,  irrespective of  tumor  size. </a:t>
            </a:r>
          </a:p>
          <a:p>
            <a:pPr lvl="1">
              <a:buFont typeface="Wingdings" pitchFamily="2" charset="2"/>
              <a:buChar char="§"/>
            </a:pPr>
            <a:r>
              <a:rPr dirty="0" sz="2000" lang="en-US"/>
              <a:t>Central  </a:t>
            </a:r>
            <a:r>
              <a:rPr dirty="0" sz="2000" lang="en-US" err="1"/>
              <a:t>hypodensity</a:t>
            </a:r>
            <a:r>
              <a:rPr dirty="0" sz="2000" lang="en-US"/>
              <a:t>,  as  a  result  of  necrosis,  is less  common  in  </a:t>
            </a:r>
            <a:r>
              <a:rPr dirty="0" sz="2000" lang="en-US" err="1"/>
              <a:t>gliosarcomas</a:t>
            </a:r>
            <a:r>
              <a:rPr dirty="0" sz="2000" lang="en-US"/>
              <a:t>.</a:t>
            </a:r>
          </a:p>
          <a:p>
            <a:pPr lvl="1">
              <a:buFont typeface="Wingdings" pitchFamily="2" charset="2"/>
              <a:buChar char="§"/>
            </a:pPr>
            <a:r>
              <a:rPr dirty="0" sz="2000" lang="en-US" err="1"/>
              <a:t>Gliosarcomas</a:t>
            </a:r>
            <a:r>
              <a:rPr dirty="0" sz="2000" lang="en-US"/>
              <a:t>  with  </a:t>
            </a:r>
            <a:r>
              <a:rPr dirty="0" sz="2000" lang="en-US" err="1"/>
              <a:t>osteosarcomatous</a:t>
            </a:r>
            <a:r>
              <a:rPr dirty="0" sz="2000" lang="en-US"/>
              <a:t>  differentiation  often  demonstrate  calcification,  which appears  intensely  </a:t>
            </a:r>
            <a:r>
              <a:rPr dirty="0" sz="2000" lang="en-US" err="1"/>
              <a:t>hyperdense</a:t>
            </a:r>
            <a:r>
              <a:rPr dirty="0" sz="2000" lang="en-US"/>
              <a:t>  on  imaging.</a:t>
            </a:r>
          </a:p>
          <a:p>
            <a:pPr>
              <a:buFont typeface="Wingdings" pitchFamily="2" charset="2"/>
              <a:buChar char="Ø"/>
            </a:pPr>
            <a:r>
              <a:rPr b="1" dirty="0" sz="2000" lang="en-US"/>
              <a:t>MRI</a:t>
            </a:r>
            <a:r>
              <a:rPr dirty="0" sz="2000" lang="en-US"/>
              <a:t> </a:t>
            </a:r>
          </a:p>
          <a:p>
            <a:pPr lvl="1"/>
            <a:r>
              <a:rPr dirty="0" sz="2000" lang="en-US"/>
              <a:t>Typically, </a:t>
            </a:r>
            <a:r>
              <a:rPr dirty="0" sz="2000" lang="en-US" err="1"/>
              <a:t>contrastenhanced</a:t>
            </a:r>
            <a:r>
              <a:rPr sz="2000" lang="en-US"/>
              <a:t> T1 of </a:t>
            </a:r>
            <a:r>
              <a:rPr dirty="0" sz="2000" lang="en-US"/>
              <a:t>cerebral </a:t>
            </a:r>
            <a:r>
              <a:rPr dirty="0" sz="2000" lang="en-US" err="1"/>
              <a:t>gliosarcomas</a:t>
            </a:r>
            <a:r>
              <a:rPr dirty="0" sz="2000" lang="en-US"/>
              <a:t> demonstrates diffuse, inhomogeneous enhancement or irregular ringlike enhancement</a:t>
            </a:r>
          </a:p>
          <a:p>
            <a:pPr lvl="1"/>
            <a:r>
              <a:rPr dirty="0" sz="2000" lang="en-US"/>
              <a:t>T2 all the tumors were of intermediate signal intensity with surrounding edema.</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38" name=""/>
        <p:cNvGrpSpPr/>
        <p:nvPr/>
      </p:nvGrpSpPr>
      <p:grpSpPr>
        <a:xfrm>
          <a:off x="0" y="0"/>
          <a:ext cx="0" cy="0"/>
          <a:chOff x="0" y="0"/>
          <a:chExt cx="0" cy="0"/>
        </a:xfrm>
      </p:grpSpPr>
      <p:sp>
        <p:nvSpPr>
          <p:cNvPr id="1048640" name="Title 1"/>
          <p:cNvSpPr>
            <a:spLocks noGrp="1"/>
          </p:cNvSpPr>
          <p:nvPr>
            <p:ph type="title"/>
          </p:nvPr>
        </p:nvSpPr>
        <p:spPr/>
        <p:txBody>
          <a:bodyPr/>
          <a:p>
            <a:endParaRPr lang="en-US"/>
          </a:p>
        </p:txBody>
      </p:sp>
      <p:pic>
        <p:nvPicPr>
          <p:cNvPr id="2097162"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03" name=""/>
        <p:cNvGrpSpPr/>
        <p:nvPr/>
      </p:nvGrpSpPr>
      <p:grpSpPr>
        <a:xfrm>
          <a:off x="0" y="0"/>
          <a:ext cx="0" cy="0"/>
          <a:chOff x="0" y="0"/>
          <a:chExt cx="0" cy="0"/>
        </a:xfrm>
      </p:grpSpPr>
      <p:sp>
        <p:nvSpPr>
          <p:cNvPr id="1048593" name="Content Placeholder 2"/>
          <p:cNvSpPr>
            <a:spLocks noGrp="1"/>
          </p:cNvSpPr>
          <p:nvPr>
            <p:ph idx="1"/>
          </p:nvPr>
        </p:nvSpPr>
        <p:spPr>
          <a:xfrm>
            <a:off x="97559" y="105352"/>
            <a:ext cx="8942532" cy="6660283"/>
          </a:xfrm>
        </p:spPr>
        <p:txBody>
          <a:bodyPr>
            <a:normAutofit/>
          </a:bodyPr>
          <a:p>
            <a:pPr>
              <a:buFont typeface="Wingdings" pitchFamily="2" charset="2"/>
              <a:buChar char="Ø"/>
            </a:pPr>
            <a:r>
              <a:rPr b="1" dirty="0" sz="2000" lang="en-US"/>
              <a:t>Factors associated with longer survival time are:</a:t>
            </a:r>
          </a:p>
          <a:p>
            <a:pPr lvl="1"/>
            <a:r>
              <a:rPr dirty="0" sz="2000" lang="en-US"/>
              <a:t>Younger age.</a:t>
            </a:r>
          </a:p>
          <a:p>
            <a:pPr lvl="1"/>
            <a:r>
              <a:rPr dirty="0" sz="2000" lang="en-US"/>
              <a:t>Caucasian race.</a:t>
            </a:r>
          </a:p>
          <a:p>
            <a:pPr lvl="1"/>
            <a:r>
              <a:rPr dirty="0" sz="2000" lang="en-US"/>
              <a:t>Tumor histology.</a:t>
            </a:r>
          </a:p>
          <a:p>
            <a:pPr lvl="1"/>
            <a:r>
              <a:rPr dirty="0" sz="2000" lang="en-US"/>
              <a:t>Extent of resection.</a:t>
            </a:r>
          </a:p>
          <a:p>
            <a:pPr>
              <a:buFont typeface="Wingdings" pitchFamily="2" charset="2"/>
              <a:buChar char="Ø"/>
            </a:pPr>
            <a:r>
              <a:rPr b="1" dirty="0" sz="2000" lang="en-US"/>
              <a:t>The most common histologic subtype of LGG is:</a:t>
            </a:r>
          </a:p>
          <a:p>
            <a:pPr lvl="1"/>
            <a:r>
              <a:rPr dirty="0" sz="2000" lang="en-US" err="1"/>
              <a:t>Astrocytoma</a:t>
            </a:r>
            <a:r>
              <a:rPr dirty="0" sz="2000" lang="en-US"/>
              <a:t> (69%), </a:t>
            </a:r>
          </a:p>
          <a:p>
            <a:pPr lvl="1"/>
            <a:r>
              <a:rPr dirty="0" sz="2000" lang="en-US" err="1"/>
              <a:t>Oligodendroglioma</a:t>
            </a:r>
            <a:r>
              <a:rPr dirty="0" sz="2000" lang="en-US"/>
              <a:t> (21%) </a:t>
            </a:r>
          </a:p>
          <a:p>
            <a:pPr lvl="1"/>
            <a:r>
              <a:rPr dirty="0" sz="2000" lang="en-US"/>
              <a:t>Mixed glioma (9%).</a:t>
            </a:r>
          </a:p>
          <a:p>
            <a:pPr>
              <a:buFont typeface="Wingdings" pitchFamily="2" charset="2"/>
              <a:buChar char="Ø"/>
            </a:pPr>
            <a:r>
              <a:rPr b="1" dirty="0" sz="2000" lang="en-US"/>
              <a:t>Factors associated with an increased risk of glioma formation include:</a:t>
            </a:r>
          </a:p>
          <a:p>
            <a:pPr lvl="1"/>
            <a:r>
              <a:rPr dirty="0" sz="2000" lang="en-US"/>
              <a:t>Exposure to high-dose radiation, </a:t>
            </a:r>
          </a:p>
          <a:p>
            <a:pPr lvl="1"/>
            <a:r>
              <a:rPr dirty="0" sz="2000" lang="en-US"/>
              <a:t>Increasing age, </a:t>
            </a:r>
          </a:p>
          <a:p>
            <a:pPr lvl="1"/>
            <a:r>
              <a:rPr dirty="0" sz="2000" lang="en-US"/>
              <a:t>Hereditary disorders such as </a:t>
            </a:r>
            <a:r>
              <a:rPr dirty="0" sz="2000" lang="en-US" err="1"/>
              <a:t>Li-Fraumeni</a:t>
            </a:r>
            <a:r>
              <a:rPr dirty="0" sz="2000" lang="en-US"/>
              <a:t> syndrome and NF 1. </a:t>
            </a:r>
          </a:p>
          <a:p>
            <a:endParaRPr dirty="0" sz="2000" lang="ar-IQ"/>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39" name=""/>
        <p:cNvGrpSpPr/>
        <p:nvPr/>
      </p:nvGrpSpPr>
      <p:grpSpPr>
        <a:xfrm>
          <a:off x="0" y="0"/>
          <a:ext cx="0" cy="0"/>
          <a:chOff x="0" y="0"/>
          <a:chExt cx="0" cy="0"/>
        </a:xfrm>
      </p:grpSpPr>
      <p:pic>
        <p:nvPicPr>
          <p:cNvPr id="2097163" name="Content Placeholder 3"/>
          <p:cNvPicPr>
            <a:picLocks noChangeAspect="1" noGrp="1"/>
          </p:cNvPicPr>
          <p:nvPr>
            <p:ph idx="1"/>
          </p:nvPr>
        </p:nvPicPr>
        <p:blipFill>
          <a:blip xmlns:r="http://schemas.openxmlformats.org/officeDocument/2006/relationships" r:embed="rId1"/>
          <a:stretch>
            <a:fillRect/>
          </a:stretch>
        </p:blipFill>
        <p:spPr>
          <a:xfrm>
            <a:off x="238776" y="316112"/>
            <a:ext cx="8905223" cy="6220653"/>
          </a:xfrm>
          <a:prstGeom prst="rec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40" name=""/>
        <p:cNvGrpSpPr/>
        <p:nvPr/>
      </p:nvGrpSpPr>
      <p:grpSpPr>
        <a:xfrm>
          <a:off x="0" y="0"/>
          <a:ext cx="0" cy="0"/>
          <a:chOff x="0" y="0"/>
          <a:chExt cx="0" cy="0"/>
        </a:xfrm>
      </p:grpSpPr>
      <p:sp>
        <p:nvSpPr>
          <p:cNvPr id="1048641" name="Title 1"/>
          <p:cNvSpPr>
            <a:spLocks noGrp="1"/>
          </p:cNvSpPr>
          <p:nvPr>
            <p:ph type="title"/>
          </p:nvPr>
        </p:nvSpPr>
        <p:spPr>
          <a:xfrm>
            <a:off x="93258" y="87158"/>
            <a:ext cx="7886700" cy="593880"/>
          </a:xfrm>
        </p:spPr>
        <p:txBody>
          <a:bodyPr>
            <a:normAutofit/>
          </a:bodyPr>
          <a:p>
            <a:pPr indent="-571500" marL="571500">
              <a:buFont typeface="Wingdings" pitchFamily="2" charset="2"/>
              <a:buChar char="v"/>
            </a:pPr>
            <a:r>
              <a:rPr b="1" dirty="0" sz="3200" lang="en-US" u="sng">
                <a:latin typeface="+mn-lt"/>
              </a:rPr>
              <a:t>Management</a:t>
            </a:r>
            <a:endParaRPr dirty="0" sz="3200" lang="ar-IQ" u="sng">
              <a:latin typeface="+mn-lt"/>
            </a:endParaRPr>
          </a:p>
        </p:txBody>
      </p:sp>
      <p:sp>
        <p:nvSpPr>
          <p:cNvPr id="1048642" name="Content Placeholder 2"/>
          <p:cNvSpPr>
            <a:spLocks noGrp="1"/>
          </p:cNvSpPr>
          <p:nvPr>
            <p:ph idx="1"/>
          </p:nvPr>
        </p:nvSpPr>
        <p:spPr>
          <a:xfrm>
            <a:off x="93258" y="681038"/>
            <a:ext cx="8957484" cy="6089804"/>
          </a:xfrm>
        </p:spPr>
        <p:txBody>
          <a:bodyPr>
            <a:normAutofit/>
          </a:bodyPr>
          <a:p>
            <a:pPr>
              <a:buFont typeface="Courier New" panose="02070309020205020404" pitchFamily="49" charset="0"/>
              <a:buChar char="o"/>
            </a:pPr>
            <a:r>
              <a:rPr b="1" dirty="0" sz="2000" lang="en-US">
                <a:solidFill>
                  <a:srgbClr val="C00000"/>
                </a:solidFill>
              </a:rPr>
              <a:t>Medical</a:t>
            </a:r>
          </a:p>
          <a:p>
            <a:pPr>
              <a:buFont typeface="Wingdings" pitchFamily="2" charset="2"/>
              <a:buChar char="§"/>
            </a:pPr>
            <a:r>
              <a:rPr dirty="0" sz="2000" lang="en-US"/>
              <a:t>the  most common  problems  include  </a:t>
            </a:r>
            <a:r>
              <a:rPr dirty="0" sz="2000" lang="en-US" err="1"/>
              <a:t>peritumoral</a:t>
            </a:r>
            <a:r>
              <a:rPr dirty="0" sz="2000" lang="en-US"/>
              <a:t>  edema,  seizures,  fatigue, venous  thromboembolism,  and  cognitive  dysfunction.</a:t>
            </a:r>
          </a:p>
          <a:p>
            <a:pPr>
              <a:buFont typeface="Wingdings" pitchFamily="2" charset="2"/>
              <a:buChar char="Ø"/>
            </a:pPr>
            <a:r>
              <a:rPr b="1" dirty="0" sz="2000" lang="en-US" err="1"/>
              <a:t>antiepileptic</a:t>
            </a:r>
            <a:r>
              <a:rPr b="1" dirty="0" sz="2000" lang="en-US"/>
              <a:t> drugs.. </a:t>
            </a:r>
            <a:r>
              <a:rPr b="1" dirty="0" sz="2000" lang="en-US">
                <a:solidFill>
                  <a:srgbClr val="7030A0"/>
                </a:solidFill>
              </a:rPr>
              <a:t>Levetiracetam</a:t>
            </a:r>
            <a:r>
              <a:rPr b="1" dirty="0" sz="2000" lang="en-US">
                <a:solidFill>
                  <a:schemeClr val="accent2"/>
                </a:solidFill>
              </a:rPr>
              <a:t> </a:t>
            </a:r>
            <a:r>
              <a:rPr b="1" dirty="0" sz="2000" lang="en-US"/>
              <a:t>..</a:t>
            </a:r>
          </a:p>
          <a:p>
            <a:r>
              <a:rPr dirty="0" sz="2000" lang="en-US"/>
              <a:t>phenytoin and carbamazepine induce  hepatic  cytochrome  P-450  enzymes thus may increase the metabolism of chemotherapeutic agents and diminish their effectiveness.</a:t>
            </a:r>
          </a:p>
          <a:p>
            <a:pPr>
              <a:buFont typeface="Wingdings" pitchFamily="2" charset="2"/>
              <a:buChar char="Ø"/>
            </a:pPr>
            <a:r>
              <a:rPr b="1" dirty="0" sz="2000" lang="en-US"/>
              <a:t>Peritumoral edema</a:t>
            </a:r>
            <a:r>
              <a:rPr dirty="0" sz="2000" lang="en-US"/>
              <a:t> .. </a:t>
            </a:r>
            <a:r>
              <a:rPr b="1" dirty="0" sz="2000" lang="en-US">
                <a:solidFill>
                  <a:srgbClr val="7030A0"/>
                </a:solidFill>
              </a:rPr>
              <a:t>Corticosteroids</a:t>
            </a:r>
            <a:r>
              <a:rPr dirty="0" sz="2000" lang="en-US"/>
              <a:t> such as dexamethasone</a:t>
            </a:r>
            <a:endParaRPr dirty="0" sz="2000" lang="en-US">
              <a:solidFill>
                <a:schemeClr val="accent2"/>
              </a:solidFill>
            </a:endParaRPr>
          </a:p>
          <a:p>
            <a:pPr>
              <a:buFont typeface="Wingdings" pitchFamily="2" charset="2"/>
              <a:buChar char="Ø"/>
            </a:pPr>
            <a:r>
              <a:rPr b="1" dirty="0" sz="2000" lang="en-US"/>
              <a:t>Venous thromboembolism</a:t>
            </a:r>
            <a:r>
              <a:rPr dirty="0" sz="2000" lang="en-US"/>
              <a:t> from leg and pelvic veins incidence is 20% to 30%.. anticoagulation therapy by </a:t>
            </a:r>
            <a:r>
              <a:rPr b="1" dirty="0" sz="2000" lang="en-US">
                <a:solidFill>
                  <a:srgbClr val="7030A0"/>
                </a:solidFill>
              </a:rPr>
              <a:t>Low-molecular-weight heparin</a:t>
            </a:r>
            <a:r>
              <a:rPr dirty="0" sz="2000" lang="en-US">
                <a:solidFill>
                  <a:schemeClr val="accent2"/>
                </a:solidFill>
              </a:rPr>
              <a:t> </a:t>
            </a:r>
            <a:r>
              <a:rPr dirty="0" sz="2000" lang="en-US"/>
              <a:t>may be more effective and safer than warfarin.</a:t>
            </a:r>
          </a:p>
          <a:p>
            <a:pPr>
              <a:buFont typeface="Wingdings" pitchFamily="2" charset="2"/>
              <a:buChar char="Ø"/>
            </a:pPr>
            <a:r>
              <a:rPr dirty="0" sz="2000" lang="en-US"/>
              <a:t>Patients  with significant </a:t>
            </a:r>
            <a:r>
              <a:rPr b="1" dirty="0" sz="2000" lang="en-US"/>
              <a:t>fatigue</a:t>
            </a:r>
            <a:r>
              <a:rPr dirty="0" sz="2000" lang="en-US"/>
              <a:t> may  benefit  from  treatment  with  </a:t>
            </a:r>
            <a:r>
              <a:rPr b="1" dirty="0" sz="2000" lang="en-US">
                <a:solidFill>
                  <a:srgbClr val="7030A0"/>
                </a:solidFill>
              </a:rPr>
              <a:t>methylphenidate  </a:t>
            </a:r>
            <a:r>
              <a:rPr dirty="0" sz="2000" lang="en-US"/>
              <a:t>which may  also  help  treat  abulia.  </a:t>
            </a:r>
          </a:p>
          <a:p>
            <a:pPr>
              <a:buFont typeface="Wingdings" pitchFamily="2" charset="2"/>
              <a:buChar char="Ø"/>
            </a:pPr>
            <a:r>
              <a:rPr b="1" dirty="0" sz="2000" lang="en-US" err="1">
                <a:solidFill>
                  <a:srgbClr val="7030A0"/>
                </a:solidFill>
              </a:rPr>
              <a:t>Donepezil</a:t>
            </a:r>
            <a:r>
              <a:rPr b="1" dirty="0" sz="2000" lang="en-US">
                <a:solidFill>
                  <a:srgbClr val="7030A0"/>
                </a:solidFill>
              </a:rPr>
              <a:t>  and  </a:t>
            </a:r>
            <a:r>
              <a:rPr b="1" dirty="0" sz="2000" lang="en-US" err="1">
                <a:solidFill>
                  <a:srgbClr val="7030A0"/>
                </a:solidFill>
              </a:rPr>
              <a:t>memantine</a:t>
            </a:r>
            <a:r>
              <a:rPr dirty="0" sz="2000" lang="en-US"/>
              <a:t>  may  reduce  </a:t>
            </a:r>
            <a:r>
              <a:rPr b="1" dirty="0" sz="2000" lang="en-US"/>
              <a:t>memory  loss.</a:t>
            </a:r>
          </a:p>
          <a:p>
            <a:pPr>
              <a:buFont typeface="Wingdings" pitchFamily="2" charset="2"/>
              <a:buChar char="Ø"/>
            </a:pPr>
            <a:r>
              <a:rPr b="1" dirty="0" sz="2000" lang="en-US"/>
              <a:t>Depression</a:t>
            </a:r>
            <a:r>
              <a:rPr dirty="0" sz="2000" lang="en-US"/>
              <a:t>  is </a:t>
            </a:r>
            <a:r>
              <a:rPr dirty="0" sz="2000" lang="en-US" err="1"/>
              <a:t>underdiagnosed</a:t>
            </a:r>
            <a:r>
              <a:rPr dirty="0" sz="2000" lang="en-US"/>
              <a:t>  in  patients  with  malignant  glioma,  and  antidepressants  and  psychiatric  support  should  be  considered  for patients  with  brain  tumors.</a:t>
            </a:r>
            <a:endParaRPr dirty="0" sz="2000" lang="ar-IQ"/>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41" name=""/>
        <p:cNvGrpSpPr/>
        <p:nvPr/>
      </p:nvGrpSpPr>
      <p:grpSpPr>
        <a:xfrm>
          <a:off x="0" y="0"/>
          <a:ext cx="0" cy="0"/>
          <a:chOff x="0" y="0"/>
          <a:chExt cx="0" cy="0"/>
        </a:xfrm>
      </p:grpSpPr>
      <p:sp>
        <p:nvSpPr>
          <p:cNvPr id="1048643" name="Content Placeholder 2"/>
          <p:cNvSpPr>
            <a:spLocks noGrp="1"/>
          </p:cNvSpPr>
          <p:nvPr>
            <p:ph idx="1"/>
          </p:nvPr>
        </p:nvSpPr>
        <p:spPr>
          <a:xfrm>
            <a:off x="100025" y="87157"/>
            <a:ext cx="8951837" cy="6661274"/>
          </a:xfrm>
        </p:spPr>
        <p:txBody>
          <a:bodyPr>
            <a:normAutofit/>
          </a:bodyPr>
          <a:p>
            <a:pPr>
              <a:buFont typeface="Courier New" panose="02070309020205020404" pitchFamily="49" charset="0"/>
              <a:buChar char="o"/>
            </a:pPr>
            <a:r>
              <a:rPr b="1" dirty="0" sz="2000" lang="en-US">
                <a:solidFill>
                  <a:srgbClr val="C00000"/>
                </a:solidFill>
              </a:rPr>
              <a:t>Surgery</a:t>
            </a:r>
          </a:p>
          <a:p>
            <a:r>
              <a:rPr dirty="0" sz="2000" lang="en-US"/>
              <a:t>Main goals of surgery for malignant glioma are</a:t>
            </a:r>
          </a:p>
          <a:p>
            <a:pPr indent="-342900" lvl="1" marL="800100">
              <a:buFont typeface="+mj-lt"/>
              <a:buAutoNum type="arabicParenR"/>
            </a:pPr>
            <a:r>
              <a:rPr dirty="0" sz="2000" lang="en-US"/>
              <a:t>to obtain a tissue diagnosis, </a:t>
            </a:r>
          </a:p>
          <a:p>
            <a:pPr indent="-342900" lvl="1" marL="800100">
              <a:buFont typeface="+mj-lt"/>
              <a:buAutoNum type="arabicParenR"/>
            </a:pPr>
            <a:r>
              <a:rPr dirty="0" sz="2000" lang="en-US"/>
              <a:t>to decrease the mass effect, </a:t>
            </a:r>
          </a:p>
          <a:p>
            <a:pPr indent="-342900" lvl="1" marL="800100">
              <a:buFont typeface="+mj-lt"/>
              <a:buAutoNum type="arabicParenR"/>
            </a:pPr>
            <a:r>
              <a:rPr dirty="0" sz="2000" lang="en-US"/>
              <a:t>to reduce the tumor burden, </a:t>
            </a:r>
          </a:p>
          <a:p>
            <a:pPr indent="-342900" lvl="1" marL="800100">
              <a:buFont typeface="+mj-lt"/>
              <a:buAutoNum type="arabicParenR"/>
            </a:pPr>
            <a:r>
              <a:rPr dirty="0" sz="2000" lang="en-US"/>
              <a:t>to increase survival and quality </a:t>
            </a:r>
            <a:r>
              <a:rPr sz="2000" lang="en-US"/>
              <a:t>of life.</a:t>
            </a:r>
            <a:endParaRPr dirty="0" sz="2000" lang="en-US"/>
          </a:p>
          <a:p>
            <a:r>
              <a:rPr dirty="0" sz="2000" lang="en-US"/>
              <a:t>Limiting the resection to grossly abnormal tissue is not enough to prevent functional deficits</a:t>
            </a:r>
          </a:p>
          <a:p>
            <a:r>
              <a:rPr dirty="0" sz="2000" lang="en-US"/>
              <a:t>Gliomas may invade brain tissue without impairing normal brain function</a:t>
            </a:r>
          </a:p>
          <a:p>
            <a:r>
              <a:rPr dirty="0" sz="2000" lang="en-US"/>
              <a:t>Finally, extensive resection of malignant glioma may makes (radiotherapy and chemotherapy) more effective.</a:t>
            </a:r>
            <a:endParaRPr dirty="0" sz="2000" lang="ar-IQ"/>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42" name=""/>
        <p:cNvGrpSpPr/>
        <p:nvPr/>
      </p:nvGrpSpPr>
      <p:grpSpPr>
        <a:xfrm>
          <a:off x="0" y="0"/>
          <a:ext cx="0" cy="0"/>
          <a:chOff x="0" y="0"/>
          <a:chExt cx="0" cy="0"/>
        </a:xfrm>
      </p:grpSpPr>
      <p:sp>
        <p:nvSpPr>
          <p:cNvPr id="1048644" name="Content Placeholder 2"/>
          <p:cNvSpPr>
            <a:spLocks noGrp="1"/>
          </p:cNvSpPr>
          <p:nvPr>
            <p:ph idx="1"/>
          </p:nvPr>
        </p:nvSpPr>
        <p:spPr>
          <a:xfrm>
            <a:off x="80818" y="88964"/>
            <a:ext cx="8959273" cy="6676672"/>
          </a:xfrm>
        </p:spPr>
        <p:txBody>
          <a:bodyPr>
            <a:normAutofit/>
          </a:bodyPr>
          <a:p>
            <a:pPr>
              <a:buFont typeface="Courier New" panose="02070309020205020404" pitchFamily="49" charset="0"/>
              <a:buChar char="o"/>
            </a:pPr>
            <a:r>
              <a:rPr b="1" dirty="0" sz="2000" lang="en-US">
                <a:solidFill>
                  <a:srgbClr val="C00000"/>
                </a:solidFill>
              </a:rPr>
              <a:t>Radiation Therapy and Chemotherapy for Anaplastic Astrocytoma and Glioblastoma:</a:t>
            </a:r>
          </a:p>
          <a:p>
            <a:r>
              <a:rPr dirty="0" sz="2000" lang="en-US"/>
              <a:t>Use of </a:t>
            </a:r>
            <a:r>
              <a:rPr dirty="0" sz="2000" lang="en-US" err="1">
                <a:solidFill>
                  <a:srgbClr val="7030A0"/>
                </a:solidFill>
              </a:rPr>
              <a:t>carmustine-loaded</a:t>
            </a:r>
            <a:r>
              <a:rPr dirty="0" sz="2000" lang="en-US">
                <a:solidFill>
                  <a:srgbClr val="7030A0"/>
                </a:solidFill>
              </a:rPr>
              <a:t> biodegradable polymers</a:t>
            </a:r>
            <a:r>
              <a:rPr dirty="0" sz="2000" lang="en-US"/>
              <a:t> lengthened survival in patients with recurrent malignant glioma from 23 weeks to 31 weeks after revision resection</a:t>
            </a:r>
          </a:p>
          <a:p>
            <a:r>
              <a:rPr dirty="0" sz="2000" lang="en-US"/>
              <a:t>surgical resection along with radiotherapy and </a:t>
            </a:r>
            <a:r>
              <a:rPr dirty="0" sz="2000" lang="en-US">
                <a:solidFill>
                  <a:srgbClr val="7030A0"/>
                </a:solidFill>
              </a:rPr>
              <a:t>TMZ (</a:t>
            </a:r>
            <a:r>
              <a:rPr dirty="0" sz="2000" lang="en-US" err="1">
                <a:solidFill>
                  <a:srgbClr val="7030A0"/>
                </a:solidFill>
              </a:rPr>
              <a:t>Temodar</a:t>
            </a:r>
            <a:r>
              <a:rPr dirty="0" sz="2000" lang="en-US">
                <a:solidFill>
                  <a:srgbClr val="7030A0"/>
                </a:solidFill>
              </a:rPr>
              <a:t>) </a:t>
            </a:r>
            <a:r>
              <a:rPr dirty="0" sz="2000" lang="en-US"/>
              <a:t>chemotherapy They demonstrated longer survival (median, 14.6 months)</a:t>
            </a:r>
          </a:p>
          <a:p>
            <a:r>
              <a:rPr dirty="0" sz="2000" lang="en-US"/>
              <a:t>20% to 30% of patients with recurrent glioblastoma prepared for </a:t>
            </a:r>
            <a:r>
              <a:rPr dirty="0" sz="2000" lang="en-US">
                <a:solidFill>
                  <a:srgbClr val="7030A0"/>
                </a:solidFill>
              </a:rPr>
              <a:t>second resection</a:t>
            </a:r>
            <a:r>
              <a:rPr dirty="0" sz="2000" lang="en-US"/>
              <a:t>, which is typically considered when the lesions are large, circumscribed, and causing neurological deficits.</a:t>
            </a:r>
          </a:p>
          <a:p>
            <a:r>
              <a:rPr dirty="0" sz="2000" lang="en-US"/>
              <a:t>(MGMT) is an important repair enzyme that contributes to resistance of tumors to alkylating agents such as </a:t>
            </a:r>
            <a:r>
              <a:rPr dirty="0" sz="2000" lang="en-US" err="1"/>
              <a:t>carmustine</a:t>
            </a:r>
            <a:r>
              <a:rPr dirty="0" sz="2000" lang="en-US"/>
              <a:t> or TMZ. </a:t>
            </a:r>
            <a:endParaRPr dirty="0" sz="2000" lang="ar-IQ"/>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43" name=""/>
        <p:cNvGrpSpPr/>
        <p:nvPr/>
      </p:nvGrpSpPr>
      <p:grpSpPr>
        <a:xfrm>
          <a:off x="0" y="0"/>
          <a:ext cx="0" cy="0"/>
          <a:chOff x="0" y="0"/>
          <a:chExt cx="0" cy="0"/>
        </a:xfrm>
      </p:grpSpPr>
      <p:pic>
        <p:nvPicPr>
          <p:cNvPr id="2097164" name="Picture 4"/>
          <p:cNvPicPr>
            <a:picLocks noChangeAspect="1" noGrp="1"/>
          </p:cNvPicPr>
          <p:nvPr>
            <p:ph idx="1"/>
          </p:nvPr>
        </p:nvPicPr>
        <p:blipFill>
          <a:blip xmlns:r="http://schemas.openxmlformats.org/officeDocument/2006/relationships" r:embed="rId1"/>
          <a:stretch>
            <a:fillRect/>
          </a:stretch>
        </p:blipFill>
        <p:spPr>
          <a:xfrm>
            <a:off x="0" y="1980045"/>
            <a:ext cx="9144000" cy="2897909"/>
          </a:xfrm>
          <a:prstGeom prst="rec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44" name=""/>
        <p:cNvGrpSpPr/>
        <p:nvPr/>
      </p:nvGrpSpPr>
      <p:grpSpPr>
        <a:xfrm>
          <a:off x="0" y="0"/>
          <a:ext cx="0" cy="0"/>
          <a:chOff x="0" y="0"/>
          <a:chExt cx="0" cy="0"/>
        </a:xfrm>
      </p:grpSpPr>
      <p:sp>
        <p:nvSpPr>
          <p:cNvPr id="1048645" name="Title 1"/>
          <p:cNvSpPr>
            <a:spLocks noGrp="1"/>
          </p:cNvSpPr>
          <p:nvPr>
            <p:ph type="title"/>
          </p:nvPr>
        </p:nvSpPr>
        <p:spPr>
          <a:xfrm rot="10800000" flipV="1">
            <a:off x="80818" y="83703"/>
            <a:ext cx="8515350" cy="586541"/>
          </a:xfrm>
        </p:spPr>
        <p:txBody>
          <a:bodyPr>
            <a:normAutofit/>
          </a:bodyPr>
          <a:p>
            <a:pPr indent="-457200" marL="457200">
              <a:buFont typeface="Wingdings" pitchFamily="2" charset="2"/>
              <a:buChar char="q"/>
            </a:pPr>
            <a:r>
              <a:rPr dirty="0" sz="2800" lang="en-US" err="1">
                <a:solidFill>
                  <a:srgbClr val="C00000"/>
                </a:solidFill>
                <a:latin typeface="Algerian" pitchFamily="82" charset="77"/>
              </a:rPr>
              <a:t>Gliomatosis</a:t>
            </a:r>
            <a:r>
              <a:rPr dirty="0" sz="2800" lang="en-US">
                <a:solidFill>
                  <a:srgbClr val="C00000"/>
                </a:solidFill>
                <a:latin typeface="Algerian" pitchFamily="82" charset="77"/>
              </a:rPr>
              <a:t> </a:t>
            </a:r>
            <a:r>
              <a:rPr dirty="0" sz="2800" lang="en-US" err="1">
                <a:solidFill>
                  <a:srgbClr val="C00000"/>
                </a:solidFill>
                <a:latin typeface="Algerian" pitchFamily="82" charset="77"/>
              </a:rPr>
              <a:t>Cerebri</a:t>
            </a:r>
            <a:endParaRPr dirty="0" sz="2800" lang="ar-IQ">
              <a:solidFill>
                <a:srgbClr val="C00000"/>
              </a:solidFill>
              <a:latin typeface="Algerian" pitchFamily="82" charset="77"/>
            </a:endParaRPr>
          </a:p>
        </p:txBody>
      </p:sp>
      <p:sp>
        <p:nvSpPr>
          <p:cNvPr id="1048646" name="Content Placeholder 2"/>
          <p:cNvSpPr>
            <a:spLocks noGrp="1"/>
          </p:cNvSpPr>
          <p:nvPr>
            <p:ph idx="1"/>
          </p:nvPr>
        </p:nvSpPr>
        <p:spPr>
          <a:xfrm>
            <a:off x="80818" y="670244"/>
            <a:ext cx="8982364" cy="6104053"/>
          </a:xfrm>
        </p:spPr>
        <p:txBody>
          <a:bodyPr>
            <a:normAutofit/>
          </a:bodyPr>
          <a:p>
            <a:r>
              <a:rPr dirty="0" sz="2000" lang="en-US"/>
              <a:t>Glioma with diffuse affectation of three or more cerebral lobes (demonstrated radiologically).</a:t>
            </a:r>
          </a:p>
          <a:p>
            <a:r>
              <a:rPr dirty="0" sz="2000" lang="en-US"/>
              <a:t>WHO grade II, III, or IV.</a:t>
            </a:r>
          </a:p>
          <a:p>
            <a:r>
              <a:rPr dirty="0" sz="2000" lang="en-US"/>
              <a:t>The role of surgery is often restricted to biopsy or decompressive craniectomy, or both.</a:t>
            </a:r>
          </a:p>
          <a:p>
            <a:r>
              <a:rPr dirty="0" sz="2000" lang="en-US"/>
              <a:t>The prognosis of gliomatosis </a:t>
            </a:r>
            <a:r>
              <a:rPr dirty="0" sz="2000" lang="en-US" err="1"/>
              <a:t>cerebri</a:t>
            </a:r>
            <a:r>
              <a:rPr dirty="0" sz="2000" lang="en-US"/>
              <a:t> is poor.</a:t>
            </a:r>
          </a:p>
          <a:p>
            <a:endParaRPr dirty="0" sz="2000" lang="en-US"/>
          </a:p>
          <a:p>
            <a:pPr>
              <a:buFont typeface="Wingdings" panose="05000000000000000000" pitchFamily="2" charset="2"/>
              <a:buChar char="Ø"/>
            </a:pPr>
            <a:endParaRPr dirty="0" sz="2000" lang="ar-IQ"/>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45" name=""/>
        <p:cNvGrpSpPr/>
        <p:nvPr/>
      </p:nvGrpSpPr>
      <p:grpSpPr>
        <a:xfrm>
          <a:off x="0" y="0"/>
          <a:ext cx="0" cy="0"/>
          <a:chOff x="0" y="0"/>
          <a:chExt cx="0" cy="0"/>
        </a:xfrm>
      </p:grpSpPr>
      <p:sp>
        <p:nvSpPr>
          <p:cNvPr id="1048647" name="Title 1"/>
          <p:cNvSpPr>
            <a:spLocks noGrp="1"/>
          </p:cNvSpPr>
          <p:nvPr>
            <p:ph type="title"/>
          </p:nvPr>
        </p:nvSpPr>
        <p:spPr>
          <a:xfrm>
            <a:off x="86014" y="80818"/>
            <a:ext cx="7886700" cy="438727"/>
          </a:xfrm>
        </p:spPr>
        <p:txBody>
          <a:bodyPr>
            <a:noAutofit/>
          </a:bodyPr>
          <a:p>
            <a:pPr indent="-457200" marL="457200">
              <a:buFont typeface="Wingdings" pitchFamily="2" charset="2"/>
              <a:buChar char="ü"/>
            </a:pPr>
            <a:r>
              <a:rPr b="1" dirty="0" sz="2800" lang="en-US" u="sng"/>
              <a:t>From </a:t>
            </a:r>
            <a:r>
              <a:rPr b="1" dirty="0" sz="2800" lang="en-US" err="1" u="sng"/>
              <a:t>osborne</a:t>
            </a:r>
            <a:endParaRPr b="1" dirty="0" sz="2800" lang="en-US" u="sng"/>
          </a:p>
        </p:txBody>
      </p:sp>
      <p:sp>
        <p:nvSpPr>
          <p:cNvPr id="1048648" name="Content Placeholder 2"/>
          <p:cNvSpPr>
            <a:spLocks noGrp="1"/>
          </p:cNvSpPr>
          <p:nvPr>
            <p:ph idx="1"/>
          </p:nvPr>
        </p:nvSpPr>
        <p:spPr>
          <a:xfrm>
            <a:off x="86014" y="531090"/>
            <a:ext cx="8977168" cy="6246092"/>
          </a:xfrm>
        </p:spPr>
        <p:txBody>
          <a:bodyPr>
            <a:normAutofit/>
          </a:bodyPr>
          <a:p>
            <a:r>
              <a:rPr dirty="0" sz="2000" lang="en-US"/>
              <a:t>classified as neoplasm of unknown histogenesis.</a:t>
            </a:r>
          </a:p>
          <a:p>
            <a:r>
              <a:rPr dirty="0" sz="2000" lang="en-US"/>
              <a:t>Shares some, but not all, features of diffusely infiltrating </a:t>
            </a:r>
            <a:r>
              <a:rPr dirty="0" sz="2000" lang="en-US" err="1"/>
              <a:t>astrocytoma</a:t>
            </a:r>
            <a:r>
              <a:rPr dirty="0" sz="2000" lang="en-US"/>
              <a:t>.</a:t>
            </a:r>
          </a:p>
          <a:p>
            <a:r>
              <a:rPr dirty="0" sz="2000" lang="en-US"/>
              <a:t>Rarely </a:t>
            </a:r>
            <a:r>
              <a:rPr dirty="0" sz="2000" lang="en-US" err="1"/>
              <a:t>oligodendroglioma</a:t>
            </a:r>
            <a:r>
              <a:rPr dirty="0" sz="2000" lang="en-US"/>
              <a:t> is predominant cell type.</a:t>
            </a:r>
          </a:p>
          <a:p>
            <a:r>
              <a:rPr dirty="0" sz="2000" lang="en-US"/>
              <a:t>Usually WHO grade III (range from grades II-IV)</a:t>
            </a:r>
          </a:p>
          <a:p>
            <a:r>
              <a:rPr dirty="0" sz="2000" lang="en-US"/>
              <a:t>Blurring of gray-white junction borders ± distinct tumor nodule</a:t>
            </a:r>
          </a:p>
          <a:p>
            <a:r>
              <a:rPr b="1" dirty="0" sz="2000" lang="en-US">
                <a:solidFill>
                  <a:srgbClr val="C00000"/>
                </a:solidFill>
              </a:rPr>
              <a:t>MR Findings</a:t>
            </a:r>
          </a:p>
          <a:p>
            <a:pPr lvl="1">
              <a:buFont typeface="Wingdings" pitchFamily="2" charset="2"/>
              <a:buChar char="Ø"/>
            </a:pPr>
            <a:r>
              <a:rPr b="1" dirty="0" sz="2000" lang="en-US">
                <a:solidFill>
                  <a:srgbClr val="002060"/>
                </a:solidFill>
              </a:rPr>
              <a:t>T1WI</a:t>
            </a:r>
            <a:r>
              <a:rPr dirty="0" sz="2000" lang="en-US"/>
              <a:t> </a:t>
            </a:r>
            <a:r>
              <a:rPr dirty="0" sz="2000" lang="en-US" err="1"/>
              <a:t>Isointense</a:t>
            </a:r>
            <a:r>
              <a:rPr dirty="0" sz="2000" lang="en-US"/>
              <a:t> or </a:t>
            </a:r>
            <a:r>
              <a:rPr dirty="0" sz="2000" lang="en-US" err="1"/>
              <a:t>hypointense</a:t>
            </a:r>
            <a:r>
              <a:rPr dirty="0" sz="2000" lang="en-US"/>
              <a:t> infiltrating mass ,Typically homogeneous</a:t>
            </a:r>
          </a:p>
          <a:p>
            <a:pPr lvl="1">
              <a:buFont typeface="Wingdings" pitchFamily="2" charset="2"/>
              <a:buChar char="Ø"/>
            </a:pPr>
            <a:r>
              <a:rPr b="1" dirty="0" sz="2000" lang="en-US">
                <a:solidFill>
                  <a:srgbClr val="002060"/>
                </a:solidFill>
              </a:rPr>
              <a:t>T2WI</a:t>
            </a:r>
            <a:r>
              <a:rPr dirty="0" sz="2000" lang="en-US"/>
              <a:t> Homogeneous </a:t>
            </a:r>
            <a:r>
              <a:rPr dirty="0" sz="2000" lang="en-US" err="1"/>
              <a:t>hyperintense</a:t>
            </a:r>
            <a:r>
              <a:rPr dirty="0" sz="2000" lang="en-US"/>
              <a:t> infiltrating mass</a:t>
            </a:r>
          </a:p>
          <a:p>
            <a:pPr lvl="1">
              <a:buFont typeface="Wingdings" pitchFamily="2" charset="2"/>
              <a:buChar char="Ø"/>
            </a:pPr>
            <a:r>
              <a:rPr b="1" dirty="0" sz="2000" lang="en-US">
                <a:solidFill>
                  <a:srgbClr val="002060"/>
                </a:solidFill>
              </a:rPr>
              <a:t>FLAIR</a:t>
            </a:r>
            <a:r>
              <a:rPr dirty="0" sz="2000" lang="en-US"/>
              <a:t> Homogeneous </a:t>
            </a:r>
            <a:r>
              <a:rPr dirty="0" sz="2000" lang="en-US" err="1"/>
              <a:t>hyperintense</a:t>
            </a:r>
            <a:r>
              <a:rPr dirty="0" sz="2000" lang="en-US"/>
              <a:t> infiltrating mass</a:t>
            </a:r>
          </a:p>
          <a:p>
            <a:pPr lvl="1">
              <a:buFont typeface="Wingdings" pitchFamily="2" charset="2"/>
              <a:buChar char="Ø"/>
            </a:pPr>
            <a:r>
              <a:rPr b="1" dirty="0" sz="2000" lang="en-US">
                <a:solidFill>
                  <a:srgbClr val="002060"/>
                </a:solidFill>
              </a:rPr>
              <a:t>DWI</a:t>
            </a:r>
            <a:r>
              <a:rPr dirty="0" sz="2000" lang="en-US"/>
              <a:t> Usually no restriction</a:t>
            </a:r>
          </a:p>
          <a:p>
            <a:pPr lvl="1">
              <a:buFont typeface="Wingdings" pitchFamily="2" charset="2"/>
              <a:buChar char="Ø"/>
            </a:pPr>
            <a:r>
              <a:rPr b="1" dirty="0" sz="2000" lang="en-US">
                <a:solidFill>
                  <a:srgbClr val="002060"/>
                </a:solidFill>
              </a:rPr>
              <a:t>T1WI C+ </a:t>
            </a:r>
          </a:p>
          <a:p>
            <a:pPr lvl="2"/>
            <a:r>
              <a:rPr dirty="0" lang="en-US"/>
              <a:t>Typically no or minimal enhancement </a:t>
            </a:r>
          </a:p>
          <a:p>
            <a:pPr lvl="2"/>
            <a:r>
              <a:rPr dirty="0" lang="en-US"/>
              <a:t>Patchy enhancement rarely </a:t>
            </a:r>
          </a:p>
          <a:p>
            <a:pPr lvl="2"/>
            <a:r>
              <a:rPr dirty="0" lang="en-US"/>
              <a:t>Enhancement may indicate malignant progression or focus of malignant glioma</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46" name=""/>
        <p:cNvGrpSpPr/>
        <p:nvPr/>
      </p:nvGrpSpPr>
      <p:grpSpPr>
        <a:xfrm>
          <a:off x="0" y="0"/>
          <a:ext cx="0" cy="0"/>
          <a:chOff x="0" y="0"/>
          <a:chExt cx="0" cy="0"/>
        </a:xfrm>
      </p:grpSpPr>
      <p:sp>
        <p:nvSpPr>
          <p:cNvPr id="1048649" name="Title 1"/>
          <p:cNvSpPr>
            <a:spLocks noGrp="1"/>
          </p:cNvSpPr>
          <p:nvPr>
            <p:ph type="title"/>
          </p:nvPr>
        </p:nvSpPr>
        <p:spPr/>
        <p:txBody>
          <a:bodyPr/>
          <a:p>
            <a:endParaRPr lang="en-US"/>
          </a:p>
        </p:txBody>
      </p:sp>
      <p:pic>
        <p:nvPicPr>
          <p:cNvPr id="2097165"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47" name=""/>
        <p:cNvGrpSpPr/>
        <p:nvPr/>
      </p:nvGrpSpPr>
      <p:grpSpPr>
        <a:xfrm>
          <a:off x="0" y="0"/>
          <a:ext cx="0" cy="0"/>
          <a:chOff x="0" y="0"/>
          <a:chExt cx="0" cy="0"/>
        </a:xfrm>
      </p:grpSpPr>
      <p:sp>
        <p:nvSpPr>
          <p:cNvPr id="1048650" name="Title 1"/>
          <p:cNvSpPr>
            <a:spLocks noGrp="1"/>
          </p:cNvSpPr>
          <p:nvPr>
            <p:ph type="title"/>
          </p:nvPr>
        </p:nvSpPr>
        <p:spPr/>
        <p:txBody>
          <a:bodyPr/>
          <a:p>
            <a:endParaRPr lang="en-US"/>
          </a:p>
        </p:txBody>
      </p:sp>
      <p:pic>
        <p:nvPicPr>
          <p:cNvPr id="2097166"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48" name=""/>
        <p:cNvGrpSpPr/>
        <p:nvPr/>
      </p:nvGrpSpPr>
      <p:grpSpPr>
        <a:xfrm>
          <a:off x="0" y="0"/>
          <a:ext cx="0" cy="0"/>
          <a:chOff x="0" y="0"/>
          <a:chExt cx="0" cy="0"/>
        </a:xfrm>
      </p:grpSpPr>
      <p:sp>
        <p:nvSpPr>
          <p:cNvPr id="1048651" name="Title 1"/>
          <p:cNvSpPr>
            <a:spLocks noGrp="1"/>
          </p:cNvSpPr>
          <p:nvPr>
            <p:ph type="title"/>
          </p:nvPr>
        </p:nvSpPr>
        <p:spPr>
          <a:xfrm rot="10800000" flipV="1">
            <a:off x="96734" y="115456"/>
            <a:ext cx="8407065" cy="508000"/>
          </a:xfrm>
        </p:spPr>
        <p:txBody>
          <a:bodyPr>
            <a:noAutofit/>
          </a:bodyPr>
          <a:p>
            <a:pPr indent="-457200" marL="457200">
              <a:buFont typeface="Wingdings" pitchFamily="2" charset="2"/>
              <a:buChar char="v"/>
            </a:pPr>
            <a:r>
              <a:rPr dirty="0" sz="3200" lang="en-US" err="1" u="sng">
                <a:solidFill>
                  <a:srgbClr val="C00000"/>
                </a:solidFill>
                <a:latin typeface="Algerian" pitchFamily="82" charset="77"/>
              </a:rPr>
              <a:t>ANAPLASTIC</a:t>
            </a:r>
            <a:r>
              <a:rPr dirty="0" sz="3200" lang="en-US" u="sng">
                <a:solidFill>
                  <a:srgbClr val="C00000"/>
                </a:solidFill>
                <a:latin typeface="Algerian" pitchFamily="82" charset="77"/>
              </a:rPr>
              <a:t> </a:t>
            </a:r>
            <a:r>
              <a:rPr dirty="0" sz="3200" lang="en-US" err="1" u="sng">
                <a:solidFill>
                  <a:srgbClr val="C00000"/>
                </a:solidFill>
                <a:latin typeface="Algerian" pitchFamily="82" charset="77"/>
              </a:rPr>
              <a:t>OLIGODENDROGLIOMAS</a:t>
            </a:r>
            <a:endParaRPr dirty="0" sz="3200" lang="ar-IQ" u="sng">
              <a:solidFill>
                <a:srgbClr val="C00000"/>
              </a:solidFill>
              <a:latin typeface="Algerian" pitchFamily="82" charset="77"/>
            </a:endParaRPr>
          </a:p>
        </p:txBody>
      </p:sp>
      <p:sp>
        <p:nvSpPr>
          <p:cNvPr id="1048652" name="Content Placeholder 2"/>
          <p:cNvSpPr>
            <a:spLocks noGrp="1"/>
          </p:cNvSpPr>
          <p:nvPr>
            <p:ph idx="1"/>
          </p:nvPr>
        </p:nvSpPr>
        <p:spPr>
          <a:xfrm>
            <a:off x="96734" y="623457"/>
            <a:ext cx="8950531" cy="6119088"/>
          </a:xfrm>
        </p:spPr>
        <p:txBody>
          <a:bodyPr>
            <a:normAutofit fontScale="90000" lnSpcReduction="20000"/>
          </a:bodyPr>
          <a:p>
            <a:r>
              <a:rPr dirty="0" sz="2000" lang="en-US"/>
              <a:t>The group of anaplastic gliomas (WHO grade III) has been divided into </a:t>
            </a:r>
          </a:p>
          <a:p>
            <a:pPr lvl="1">
              <a:buFont typeface="Wingdings" pitchFamily="2" charset="2"/>
              <a:buChar char="Ø"/>
            </a:pPr>
            <a:r>
              <a:rPr dirty="0" sz="2000" lang="en-US" err="1"/>
              <a:t>anaplastic</a:t>
            </a:r>
            <a:r>
              <a:rPr dirty="0" sz="2000" lang="en-US"/>
              <a:t> astrocytoma, </a:t>
            </a:r>
          </a:p>
          <a:p>
            <a:pPr lvl="1">
              <a:buFont typeface="Wingdings" pitchFamily="2" charset="2"/>
              <a:buChar char="Ø"/>
            </a:pPr>
            <a:r>
              <a:rPr dirty="0" sz="2000" lang="en-US" err="1"/>
              <a:t>anaplastic</a:t>
            </a:r>
            <a:r>
              <a:rPr dirty="0" sz="2000" lang="en-US"/>
              <a:t> oligodendroglioma (AO), </a:t>
            </a:r>
          </a:p>
          <a:p>
            <a:pPr lvl="1">
              <a:buFont typeface="Wingdings" pitchFamily="2" charset="2"/>
              <a:buChar char="Ø"/>
            </a:pPr>
            <a:r>
              <a:rPr dirty="0" sz="2000" lang="en-US" err="1"/>
              <a:t>anaplastic</a:t>
            </a:r>
            <a:r>
              <a:rPr dirty="0" sz="2000" lang="en-US"/>
              <a:t> ependymoma, </a:t>
            </a:r>
          </a:p>
          <a:p>
            <a:pPr lvl="1">
              <a:buFont typeface="Wingdings" pitchFamily="2" charset="2"/>
              <a:buChar char="Ø"/>
            </a:pPr>
            <a:r>
              <a:rPr dirty="0" sz="2000" lang="en-US" err="1"/>
              <a:t>anaplastic</a:t>
            </a:r>
            <a:r>
              <a:rPr dirty="0" sz="2000" lang="en-US"/>
              <a:t> </a:t>
            </a:r>
            <a:r>
              <a:rPr dirty="0" sz="2000" lang="en-US" err="1"/>
              <a:t>oligoastrocytoma</a:t>
            </a:r>
            <a:r>
              <a:rPr dirty="0" sz="2000" lang="en-US"/>
              <a:t>.</a:t>
            </a:r>
          </a:p>
          <a:p>
            <a:r>
              <a:rPr dirty="0" sz="2000" lang="en-US"/>
              <a:t>High interest tumors due to their prognosis and their </a:t>
            </a:r>
            <a:r>
              <a:rPr dirty="0" sz="2000" lang="en-US">
                <a:solidFill>
                  <a:srgbClr val="7030A0"/>
                </a:solidFill>
              </a:rPr>
              <a:t>positive response to systemic chemotherapy</a:t>
            </a:r>
            <a:r>
              <a:rPr dirty="0" sz="2000" lang="en-US">
                <a:solidFill>
                  <a:schemeClr val="accent2"/>
                </a:solidFill>
              </a:rPr>
              <a:t> </a:t>
            </a:r>
            <a:r>
              <a:rPr dirty="0" sz="2000" lang="en-US"/>
              <a:t>in comparison with other high-grade glial tumors.</a:t>
            </a:r>
          </a:p>
          <a:p>
            <a:pPr>
              <a:buFont typeface="Courier New" panose="02070309020205020404" pitchFamily="49" charset="0"/>
              <a:buChar char="o"/>
            </a:pPr>
            <a:r>
              <a:rPr b="1" dirty="0" sz="2000" lang="en-US"/>
              <a:t>Epidemiology</a:t>
            </a:r>
          </a:p>
          <a:p>
            <a:r>
              <a:rPr dirty="0" sz="2000" lang="en-US"/>
              <a:t>AOs are rare tumors  fewer than 2% of all primary brain tumors</a:t>
            </a:r>
          </a:p>
          <a:p>
            <a:r>
              <a:rPr dirty="0" sz="2000" lang="en-US"/>
              <a:t>More than 90% of AOs are </a:t>
            </a:r>
            <a:r>
              <a:rPr dirty="0" sz="2000" lang="en-US" err="1"/>
              <a:t>supratentorial</a:t>
            </a:r>
            <a:r>
              <a:rPr dirty="0" sz="2000" lang="en-US"/>
              <a:t> and fewer than 10% are infratentorial or spinal.</a:t>
            </a:r>
          </a:p>
          <a:p>
            <a:r>
              <a:rPr dirty="0" sz="2000" lang="en-US"/>
              <a:t>The age at initial diagnosis has two incidence peaks: </a:t>
            </a:r>
          </a:p>
          <a:p>
            <a:pPr lvl="1">
              <a:buFont typeface="Wingdings" pitchFamily="2" charset="2"/>
              <a:buChar char="ü"/>
            </a:pPr>
            <a:r>
              <a:rPr dirty="0" sz="2000" lang="en-US"/>
              <a:t>6 to 12 years.</a:t>
            </a:r>
          </a:p>
          <a:p>
            <a:pPr lvl="1">
              <a:buFont typeface="Wingdings" pitchFamily="2" charset="2"/>
              <a:buChar char="ü"/>
            </a:pPr>
            <a:r>
              <a:rPr dirty="0" sz="2000" lang="en-US"/>
              <a:t>35 to 44 years.</a:t>
            </a:r>
          </a:p>
          <a:p>
            <a:r>
              <a:rPr dirty="0" sz="2000" lang="en-US"/>
              <a:t>77% of oligodendrogliomas are low grade WHO grade II and 23% are anaplastic.</a:t>
            </a:r>
          </a:p>
          <a:p>
            <a:r>
              <a:rPr dirty="0" sz="2000" lang="en-US"/>
              <a:t>Leptomeningeal  invasion,  dropped  metastases,  and  spreading outside  the  CNS  are  more  common  for  </a:t>
            </a:r>
            <a:r>
              <a:rPr dirty="0" sz="2000" lang="en-US" err="1"/>
              <a:t>AOs</a:t>
            </a:r>
            <a:r>
              <a:rPr dirty="0" sz="2000" lang="en-US"/>
              <a:t>  (1%  to  2%)  than for  other  malignant  gliomas.</a:t>
            </a:r>
            <a:endParaRPr dirty="0" sz="2000" lang="ar-IQ"/>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04" name=""/>
        <p:cNvGrpSpPr/>
        <p:nvPr/>
      </p:nvGrpSpPr>
      <p:grpSpPr>
        <a:xfrm>
          <a:off x="0" y="0"/>
          <a:ext cx="0" cy="0"/>
          <a:chOff x="0" y="0"/>
          <a:chExt cx="0" cy="0"/>
        </a:xfrm>
      </p:grpSpPr>
      <p:sp>
        <p:nvSpPr>
          <p:cNvPr id="1048594" name="Title 1"/>
          <p:cNvSpPr>
            <a:spLocks noGrp="1"/>
          </p:cNvSpPr>
          <p:nvPr>
            <p:ph type="title"/>
          </p:nvPr>
        </p:nvSpPr>
        <p:spPr>
          <a:xfrm>
            <a:off x="97558" y="18256"/>
            <a:ext cx="8954077" cy="662782"/>
          </a:xfrm>
        </p:spPr>
        <p:txBody>
          <a:bodyPr>
            <a:noAutofit/>
          </a:bodyPr>
          <a:p>
            <a:pPr indent="-457200" marL="457200">
              <a:buFont typeface="Wingdings" pitchFamily="2" charset="2"/>
              <a:buChar char="v"/>
            </a:pPr>
            <a:r>
              <a:rPr b="1" dirty="0" sz="3300" lang="en-US" u="sng">
                <a:solidFill>
                  <a:srgbClr val="002060"/>
                </a:solidFill>
                <a:latin typeface="Aldhabi" pitchFamily="2" charset="-78"/>
                <a:cs typeface="Aldhabi" pitchFamily="2" charset="-78"/>
              </a:rPr>
              <a:t>WHO 2007 Grading of </a:t>
            </a:r>
            <a:r>
              <a:rPr b="1" dirty="0" sz="3300" lang="en-US" err="1" u="sng">
                <a:solidFill>
                  <a:srgbClr val="002060"/>
                </a:solidFill>
                <a:latin typeface="Aldhabi" pitchFamily="2" charset="-78"/>
                <a:cs typeface="Aldhabi" pitchFamily="2" charset="-78"/>
              </a:rPr>
              <a:t>astrocytomas</a:t>
            </a:r>
            <a:r>
              <a:rPr b="1" dirty="0" sz="3300" lang="en-US" u="sng">
                <a:solidFill>
                  <a:srgbClr val="002060"/>
                </a:solidFill>
                <a:latin typeface="Aldhabi" pitchFamily="2" charset="-78"/>
                <a:cs typeface="Aldhabi" pitchFamily="2" charset="-78"/>
              </a:rPr>
              <a:t> for specific types of </a:t>
            </a:r>
            <a:r>
              <a:rPr b="1" dirty="0" sz="3300" lang="en-US" err="1" u="sng">
                <a:solidFill>
                  <a:srgbClr val="002060"/>
                </a:solidFill>
                <a:latin typeface="Aldhabi" pitchFamily="2" charset="-78"/>
                <a:cs typeface="Aldhabi" pitchFamily="2" charset="-78"/>
              </a:rPr>
              <a:t>astrocytomas</a:t>
            </a:r>
            <a:r>
              <a:rPr b="1" dirty="0" sz="3300" lang="en-US" u="sng">
                <a:solidFill>
                  <a:srgbClr val="002060"/>
                </a:solidFill>
                <a:latin typeface="Aldhabi" pitchFamily="2" charset="-78"/>
                <a:cs typeface="Aldhabi" pitchFamily="2" charset="-78"/>
              </a:rPr>
              <a:t>:</a:t>
            </a:r>
          </a:p>
        </p:txBody>
      </p:sp>
      <p:sp>
        <p:nvSpPr>
          <p:cNvPr id="1048595" name="Content Placeholder 2"/>
          <p:cNvSpPr>
            <a:spLocks noGrp="1"/>
          </p:cNvSpPr>
          <p:nvPr>
            <p:ph idx="1"/>
          </p:nvPr>
        </p:nvSpPr>
        <p:spPr>
          <a:xfrm>
            <a:off x="92365" y="681037"/>
            <a:ext cx="8954076" cy="6061507"/>
          </a:xfrm>
        </p:spPr>
        <p:txBody>
          <a:bodyPr>
            <a:normAutofit/>
          </a:bodyPr>
          <a:p>
            <a:pPr>
              <a:buFont typeface="Wingdings" pitchFamily="2" charset="2"/>
              <a:buChar char="Ø"/>
            </a:pPr>
            <a:r>
              <a:rPr b="1" dirty="0" sz="2000" lang="en-US"/>
              <a:t>Grade  I </a:t>
            </a:r>
          </a:p>
          <a:p>
            <a:pPr lvl="1">
              <a:buFont typeface="Wingdings" pitchFamily="2" charset="2"/>
              <a:buChar char="§"/>
            </a:pPr>
            <a:r>
              <a:rPr dirty="0" sz="2000" lang="en-US" err="1"/>
              <a:t>Subependymal</a:t>
            </a:r>
            <a:r>
              <a:rPr dirty="0" sz="2000" lang="en-US"/>
              <a:t>  giant  cell  </a:t>
            </a:r>
            <a:r>
              <a:rPr dirty="0" sz="2000" lang="en-US" err="1"/>
              <a:t>astrocytoma</a:t>
            </a:r>
            <a:r>
              <a:rPr dirty="0" sz="2000" lang="en-US"/>
              <a:t>  (SEGA) </a:t>
            </a:r>
          </a:p>
          <a:p>
            <a:pPr lvl="1">
              <a:buFont typeface="Wingdings" pitchFamily="2" charset="2"/>
              <a:buChar char="§"/>
            </a:pPr>
            <a:r>
              <a:rPr dirty="0" sz="2000" lang="en-US" err="1"/>
              <a:t>Pilocytic</a:t>
            </a:r>
            <a:r>
              <a:rPr dirty="0" sz="2000" lang="en-US"/>
              <a:t>  </a:t>
            </a:r>
            <a:r>
              <a:rPr dirty="0" sz="2000" lang="en-US" err="1"/>
              <a:t>astrocytoma</a:t>
            </a:r>
            <a:r>
              <a:rPr dirty="0" sz="2000" lang="en-US"/>
              <a:t> </a:t>
            </a:r>
          </a:p>
          <a:p>
            <a:pPr>
              <a:buFont typeface="Wingdings" pitchFamily="2" charset="2"/>
              <a:buChar char="Ø"/>
            </a:pPr>
            <a:r>
              <a:rPr b="1" dirty="0" sz="2000" lang="en-US"/>
              <a:t>Grade  II </a:t>
            </a:r>
          </a:p>
          <a:p>
            <a:pPr lvl="1">
              <a:buFont typeface="Wingdings" pitchFamily="2" charset="2"/>
              <a:buChar char="§"/>
            </a:pPr>
            <a:r>
              <a:rPr dirty="0" sz="2000" lang="en-US" err="1"/>
              <a:t>Pilomyxoid</a:t>
            </a:r>
            <a:r>
              <a:rPr dirty="0" sz="2000" lang="en-US"/>
              <a:t>  </a:t>
            </a:r>
            <a:r>
              <a:rPr dirty="0" sz="2000" lang="en-US" err="1"/>
              <a:t>astrocytoma</a:t>
            </a:r>
            <a:r>
              <a:rPr dirty="0" sz="2000" lang="en-US"/>
              <a:t> </a:t>
            </a:r>
          </a:p>
          <a:p>
            <a:pPr lvl="1">
              <a:buFont typeface="Wingdings" pitchFamily="2" charset="2"/>
              <a:buChar char="§"/>
            </a:pPr>
            <a:r>
              <a:rPr dirty="0" sz="2000" lang="en-US"/>
              <a:t>Diffuse </a:t>
            </a:r>
            <a:r>
              <a:rPr dirty="0" sz="2000" lang="en-US" err="1"/>
              <a:t>astrocytoma</a:t>
            </a:r>
            <a:r>
              <a:rPr dirty="0" sz="2000" lang="en-US"/>
              <a:t> </a:t>
            </a:r>
          </a:p>
          <a:p>
            <a:pPr lvl="1">
              <a:buFont typeface="Wingdings" pitchFamily="2" charset="2"/>
              <a:buChar char="§"/>
            </a:pPr>
            <a:r>
              <a:rPr dirty="0" sz="2000" lang="en-US"/>
              <a:t>Pleomorphic  </a:t>
            </a:r>
            <a:r>
              <a:rPr dirty="0" sz="2000" lang="en-US" err="1"/>
              <a:t>xanthastrocytoma</a:t>
            </a:r>
            <a:r>
              <a:rPr dirty="0" sz="2000" lang="en-US"/>
              <a:t> </a:t>
            </a:r>
          </a:p>
          <a:p>
            <a:pPr>
              <a:buFont typeface="Wingdings" pitchFamily="2" charset="2"/>
              <a:buChar char="Ø"/>
            </a:pPr>
            <a:r>
              <a:rPr b="1" dirty="0" sz="2000" lang="en-US"/>
              <a:t>Grade  III</a:t>
            </a:r>
          </a:p>
          <a:p>
            <a:pPr lvl="1">
              <a:buFont typeface="Wingdings" pitchFamily="2" charset="2"/>
              <a:buChar char="§"/>
            </a:pPr>
            <a:r>
              <a:rPr dirty="0" sz="2000" lang="en-US" err="1"/>
              <a:t>Anaplastic</a:t>
            </a:r>
            <a:r>
              <a:rPr dirty="0" sz="2000" lang="en-US"/>
              <a:t> </a:t>
            </a:r>
            <a:r>
              <a:rPr dirty="0" sz="2000" lang="en-US" err="1"/>
              <a:t>astrocytoma</a:t>
            </a:r>
            <a:r>
              <a:rPr dirty="0" sz="2000" lang="en-US"/>
              <a:t> </a:t>
            </a:r>
          </a:p>
          <a:p>
            <a:pPr>
              <a:buFont typeface="Wingdings" pitchFamily="2" charset="2"/>
              <a:buChar char="Ø"/>
            </a:pPr>
            <a:r>
              <a:rPr b="1" dirty="0" sz="2000" lang="en-US"/>
              <a:t>Grade  IV</a:t>
            </a:r>
          </a:p>
          <a:p>
            <a:pPr lvl="1">
              <a:buFont typeface="Wingdings" pitchFamily="2" charset="2"/>
              <a:buChar char="§"/>
            </a:pPr>
            <a:r>
              <a:rPr dirty="0" sz="2000" lang="en-US"/>
              <a:t>Glioblastoma </a:t>
            </a:r>
          </a:p>
          <a:p>
            <a:pPr lvl="1">
              <a:buFont typeface="Wingdings" pitchFamily="2" charset="2"/>
              <a:buChar char="§"/>
            </a:pPr>
            <a:r>
              <a:rPr dirty="0" sz="2000" lang="en-US"/>
              <a:t>Giant  cell glioblastoma </a:t>
            </a:r>
          </a:p>
          <a:p>
            <a:pPr lvl="1">
              <a:buFont typeface="Wingdings" pitchFamily="2" charset="2"/>
              <a:buChar char="§"/>
            </a:pPr>
            <a:r>
              <a:rPr dirty="0" sz="2000" lang="en-US" err="1"/>
              <a:t>Gliosarcoma</a:t>
            </a:r>
            <a:endParaRPr dirty="0" sz="2000" lang="en-US"/>
          </a:p>
          <a:p>
            <a:pPr lvl="1">
              <a:buFont typeface="Wingdings" pitchFamily="2" charset="2"/>
              <a:buChar char="§"/>
            </a:pPr>
            <a:r>
              <a:rPr dirty="0" sz="2000" lang="en-US"/>
              <a:t>GBM-PNET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49" name=""/>
        <p:cNvGrpSpPr/>
        <p:nvPr/>
      </p:nvGrpSpPr>
      <p:grpSpPr>
        <a:xfrm>
          <a:off x="0" y="0"/>
          <a:ext cx="0" cy="0"/>
          <a:chOff x="0" y="0"/>
          <a:chExt cx="0" cy="0"/>
        </a:xfrm>
      </p:grpSpPr>
      <p:sp>
        <p:nvSpPr>
          <p:cNvPr id="1048653" name="Content Placeholder 2"/>
          <p:cNvSpPr>
            <a:spLocks noGrp="1"/>
          </p:cNvSpPr>
          <p:nvPr>
            <p:ph idx="1"/>
          </p:nvPr>
        </p:nvSpPr>
        <p:spPr>
          <a:xfrm>
            <a:off x="80818" y="80817"/>
            <a:ext cx="8982364" cy="6673273"/>
          </a:xfrm>
        </p:spPr>
        <p:txBody>
          <a:bodyPr>
            <a:normAutofit/>
          </a:bodyPr>
          <a:p>
            <a:pPr>
              <a:buFont typeface="Wingdings" pitchFamily="2" charset="2"/>
              <a:buChar char="q"/>
            </a:pPr>
            <a:r>
              <a:rPr b="1" dirty="0" sz="2000" lang="en-US" u="sng"/>
              <a:t>Clinical Manifestations</a:t>
            </a:r>
          </a:p>
          <a:p>
            <a:pPr lvl="1"/>
            <a:r>
              <a:rPr dirty="0" sz="2000" lang="en-US"/>
              <a:t>Seizures are the most common presenting symptom of AOs.</a:t>
            </a:r>
          </a:p>
          <a:p>
            <a:pPr>
              <a:buFont typeface="Wingdings" pitchFamily="2" charset="2"/>
              <a:buChar char="q"/>
            </a:pPr>
            <a:r>
              <a:rPr b="1" dirty="0" sz="2000" lang="en-US" u="sng"/>
              <a:t>Histopathology</a:t>
            </a:r>
          </a:p>
          <a:p>
            <a:pPr lvl="1"/>
            <a:r>
              <a:rPr dirty="0" sz="2000" lang="en-US"/>
              <a:t>Characterized by</a:t>
            </a:r>
          </a:p>
          <a:p>
            <a:pPr lvl="2">
              <a:buFont typeface="Wingdings" pitchFamily="2" charset="2"/>
              <a:buChar char="ü"/>
            </a:pPr>
            <a:r>
              <a:rPr dirty="0" lang="en-US"/>
              <a:t>Monomorphic  cells  with  uniform  round  nuclei  and  </a:t>
            </a:r>
            <a:r>
              <a:rPr dirty="0" lang="en-US" err="1"/>
              <a:t>perinuclear</a:t>
            </a:r>
            <a:r>
              <a:rPr dirty="0" lang="en-US"/>
              <a:t>  halos  that have  a  </a:t>
            </a:r>
            <a:r>
              <a:rPr b="1" dirty="0" lang="en-US">
                <a:solidFill>
                  <a:srgbClr val="C00000"/>
                </a:solidFill>
              </a:rPr>
              <a:t>fried-egg  appearance </a:t>
            </a:r>
            <a:r>
              <a:rPr dirty="0" lang="en-US"/>
              <a:t> on  microscopic.</a:t>
            </a:r>
          </a:p>
          <a:p>
            <a:pPr lvl="2">
              <a:buFont typeface="Wingdings" pitchFamily="2" charset="2"/>
              <a:buChar char="ü"/>
            </a:pPr>
            <a:r>
              <a:rPr dirty="0" lang="en-US"/>
              <a:t>The  presence  of  thin  branching blood  vessels,  with  a  chicken  wire–like  appearance</a:t>
            </a:r>
            <a:endParaRPr dirty="0" lang="ar-SA"/>
          </a:p>
          <a:p>
            <a:pPr lvl="1"/>
            <a:r>
              <a:rPr dirty="0" sz="2000" lang="en-US" err="1"/>
              <a:t>Oligodendrogliomas</a:t>
            </a:r>
            <a:r>
              <a:rPr dirty="0" sz="2000" lang="en-US"/>
              <a:t> can have a gelatinous, soft appearance and are pinkish-gray.</a:t>
            </a:r>
          </a:p>
          <a:p>
            <a:pPr lvl="1"/>
            <a:r>
              <a:rPr dirty="0" sz="2000" lang="en-US"/>
              <a:t>Calcifications,  cysts, necrotic  areas,  </a:t>
            </a:r>
            <a:r>
              <a:rPr dirty="0" sz="2000" lang="en-US" err="1"/>
              <a:t>hypervascularity</a:t>
            </a:r>
            <a:r>
              <a:rPr dirty="0" sz="2000" lang="en-US"/>
              <a:t>  and  hemorrhage  may  also  be present.  </a:t>
            </a:r>
          </a:p>
          <a:p>
            <a:pPr lvl="1"/>
            <a:r>
              <a:rPr dirty="0" sz="2000" lang="en-US"/>
              <a:t>The  leptomeninges  may  be  invaded  by  AO.</a:t>
            </a:r>
          </a:p>
          <a:p>
            <a:pPr lvl="1"/>
            <a:endParaRPr dirty="0" sz="2000" lang="en-US"/>
          </a:p>
          <a:p>
            <a:pPr lvl="1"/>
            <a:r>
              <a:rPr dirty="0" sz="2000" lang="en-US"/>
              <a:t>The  characteristic  molecular  marker  of  oligodendroglial lineage  is  the  </a:t>
            </a:r>
            <a:r>
              <a:rPr b="1" dirty="0" sz="2000" lang="en-US">
                <a:solidFill>
                  <a:srgbClr val="0070C0"/>
                </a:solidFill>
              </a:rPr>
              <a:t>1p19q  co-deletion</a:t>
            </a:r>
            <a:r>
              <a:rPr dirty="0" sz="2000" lang="en-US"/>
              <a:t>  (loss  of  heterozygosity).  </a:t>
            </a:r>
          </a:p>
          <a:p>
            <a:pPr lvl="1"/>
            <a:r>
              <a:rPr dirty="0" sz="2000" lang="en-US"/>
              <a:t>This co-deletion  not  only  appears  to  be  strongly  associated  with  oligodendroglial  phenotype  but  also  has  been  demonstrated  to  be  a predictor  of  longer  survival  because  low-  and  high-grade  </a:t>
            </a:r>
            <a:r>
              <a:rPr dirty="0" sz="2000" lang="en-US" err="1"/>
              <a:t>oligodendrogliomas</a:t>
            </a:r>
            <a:r>
              <a:rPr dirty="0" sz="2000" lang="en-US"/>
              <a:t>  are  more  responsive  to  treatment.</a:t>
            </a:r>
          </a:p>
          <a:p>
            <a:pPr>
              <a:buFont typeface="Courier New" panose="02070309020205020404" pitchFamily="49" charset="0"/>
              <a:buChar char="o"/>
            </a:pPr>
            <a:endParaRPr dirty="0" sz="2000"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50" name=""/>
        <p:cNvGrpSpPr/>
        <p:nvPr/>
      </p:nvGrpSpPr>
      <p:grpSpPr>
        <a:xfrm>
          <a:off x="0" y="0"/>
          <a:ext cx="0" cy="0"/>
          <a:chOff x="0" y="0"/>
          <a:chExt cx="0" cy="0"/>
        </a:xfrm>
      </p:grpSpPr>
      <p:sp>
        <p:nvSpPr>
          <p:cNvPr id="1048654" name="Title 1"/>
          <p:cNvSpPr>
            <a:spLocks noGrp="1"/>
          </p:cNvSpPr>
          <p:nvPr>
            <p:ph type="title"/>
          </p:nvPr>
        </p:nvSpPr>
        <p:spPr/>
        <p:txBody>
          <a:bodyPr/>
          <a:p>
            <a:endParaRPr lang="en-US"/>
          </a:p>
        </p:txBody>
      </p:sp>
      <p:pic>
        <p:nvPicPr>
          <p:cNvPr id="2097167" name="Picture 4"/>
          <p:cNvPicPr>
            <a:picLocks noChangeAspect="1" noGrp="1"/>
          </p:cNvPicPr>
          <p:nvPr>
            <p:ph idx="1"/>
          </p:nvPr>
        </p:nvPicPr>
        <p:blipFill>
          <a:blip xmlns:r="http://schemas.openxmlformats.org/officeDocument/2006/relationships" r:embed="rId1"/>
          <a:stretch>
            <a:fillRect/>
          </a:stretch>
        </p:blipFill>
        <p:spPr>
          <a:xfrm>
            <a:off x="-1" y="-1"/>
            <a:ext cx="9144001" cy="6858001"/>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51" name=""/>
        <p:cNvGrpSpPr/>
        <p:nvPr/>
      </p:nvGrpSpPr>
      <p:grpSpPr>
        <a:xfrm>
          <a:off x="0" y="0"/>
          <a:ext cx="0" cy="0"/>
          <a:chOff x="0" y="0"/>
          <a:chExt cx="0" cy="0"/>
        </a:xfrm>
      </p:grpSpPr>
      <p:sp>
        <p:nvSpPr>
          <p:cNvPr id="1048655" name="Content Placeholder 2"/>
          <p:cNvSpPr>
            <a:spLocks noGrp="1"/>
          </p:cNvSpPr>
          <p:nvPr>
            <p:ph idx="1"/>
          </p:nvPr>
        </p:nvSpPr>
        <p:spPr>
          <a:xfrm>
            <a:off x="97558" y="93806"/>
            <a:ext cx="8954077" cy="6671829"/>
          </a:xfrm>
        </p:spPr>
        <p:txBody>
          <a:bodyPr>
            <a:normAutofit/>
          </a:bodyPr>
          <a:p>
            <a:pPr>
              <a:buFont typeface="Wingdings" pitchFamily="2" charset="2"/>
              <a:buChar char="q"/>
            </a:pPr>
            <a:r>
              <a:rPr b="1" dirty="0" sz="2000" lang="en-US" err="1" u="sng"/>
              <a:t>Neuroimaging</a:t>
            </a:r>
            <a:endParaRPr b="1" dirty="0" sz="2000" lang="en-US" u="sng"/>
          </a:p>
          <a:p>
            <a:pPr>
              <a:buFont typeface="Wingdings" pitchFamily="2" charset="2"/>
              <a:buChar char="Ø"/>
            </a:pPr>
            <a:r>
              <a:rPr b="1" dirty="0" sz="2000" lang="en-US">
                <a:solidFill>
                  <a:srgbClr val="C00000"/>
                </a:solidFill>
              </a:rPr>
              <a:t>MRI</a:t>
            </a:r>
            <a:r>
              <a:rPr dirty="0" sz="2000" lang="en-US"/>
              <a:t> </a:t>
            </a:r>
          </a:p>
          <a:p>
            <a:r>
              <a:rPr dirty="0" sz="2000" lang="en-US"/>
              <a:t>T1 </a:t>
            </a:r>
            <a:r>
              <a:rPr dirty="0" sz="2000" lang="en-US" err="1"/>
              <a:t>hypointense</a:t>
            </a:r>
            <a:endParaRPr dirty="0" sz="2000" lang="en-US"/>
          </a:p>
          <a:p>
            <a:r>
              <a:rPr dirty="0" sz="2000" lang="en-US"/>
              <a:t>T2 </a:t>
            </a:r>
            <a:r>
              <a:rPr dirty="0" sz="2000" lang="en-US" err="1"/>
              <a:t>hyperintense</a:t>
            </a:r>
            <a:endParaRPr dirty="0" sz="2000" lang="en-US"/>
          </a:p>
          <a:p>
            <a:r>
              <a:rPr dirty="0" sz="2000" lang="en-US"/>
              <a:t>usually peripherally </a:t>
            </a:r>
            <a:r>
              <a:rPr b="1" dirty="0" sz="2000" lang="en-US"/>
              <a:t>located</a:t>
            </a:r>
            <a:r>
              <a:rPr dirty="0" sz="2000" lang="en-US"/>
              <a:t> (</a:t>
            </a:r>
            <a:r>
              <a:rPr dirty="0" sz="2000" lang="en-US" u="sng">
                <a:solidFill>
                  <a:srgbClr val="7030A0"/>
                </a:solidFill>
              </a:rPr>
              <a:t>cortex or subcortical white matter</a:t>
            </a:r>
            <a:r>
              <a:rPr dirty="0" sz="2000" lang="en-US"/>
              <a:t>).</a:t>
            </a:r>
          </a:p>
          <a:p>
            <a:r>
              <a:rPr dirty="0" sz="2000" lang="en-US"/>
              <a:t>Diffusely  infiltrating with  poorly  defined  margins, they  can  manifest  calcifications,  cystic  changes,  and  </a:t>
            </a:r>
            <a:r>
              <a:rPr dirty="0" sz="2000" lang="en-US" err="1"/>
              <a:t>intratumoral</a:t>
            </a:r>
            <a:r>
              <a:rPr dirty="0" sz="2000" lang="en-US"/>
              <a:t>  hemorrhages.</a:t>
            </a:r>
          </a:p>
          <a:p>
            <a:r>
              <a:rPr dirty="0" sz="2000" lang="en-US"/>
              <a:t>Contrast enhancement may indicate a more aggressive tumor (discrete  heterogeneous  enhancement  or  no  enhancement  at  all).</a:t>
            </a:r>
          </a:p>
          <a:p>
            <a:r>
              <a:rPr dirty="0" sz="2000" lang="en-US" err="1"/>
              <a:t>Oligodendrogliomas</a:t>
            </a:r>
            <a:r>
              <a:rPr dirty="0" sz="2000" lang="en-US"/>
              <a:t>  may  be  accompanied  by  </a:t>
            </a:r>
            <a:r>
              <a:rPr dirty="0" sz="2000" lang="en-US" u="sng">
                <a:solidFill>
                  <a:srgbClr val="7030A0"/>
                </a:solidFill>
              </a:rPr>
              <a:t>mild  or  no  </a:t>
            </a:r>
            <a:r>
              <a:rPr dirty="0" sz="2000" lang="en-US" err="1" u="sng">
                <a:solidFill>
                  <a:srgbClr val="7030A0"/>
                </a:solidFill>
              </a:rPr>
              <a:t>peritumoral</a:t>
            </a:r>
            <a:r>
              <a:rPr dirty="0" sz="2000" lang="en-US" u="sng">
                <a:solidFill>
                  <a:srgbClr val="7030A0"/>
                </a:solidFill>
              </a:rPr>
              <a:t>  edema</a:t>
            </a:r>
            <a:r>
              <a:rPr dirty="0" sz="2000" lang="en-US"/>
              <a:t>.</a:t>
            </a:r>
          </a:p>
          <a:p>
            <a:endParaRPr dirty="0" sz="2000" lang="en-US"/>
          </a:p>
          <a:p>
            <a:r>
              <a:rPr dirty="0" sz="2000" lang="en-US"/>
              <a:t>During  the  follow-up,  T2-weighted  MRI  may  be more  sensitive  than  T1-weighted  MRI  for  detecting  tumor  and evaluating  the  response  to  chemotherapy.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52" name=""/>
        <p:cNvGrpSpPr/>
        <p:nvPr/>
      </p:nvGrpSpPr>
      <p:grpSpPr>
        <a:xfrm>
          <a:off x="0" y="0"/>
          <a:ext cx="0" cy="0"/>
          <a:chOff x="0" y="0"/>
          <a:chExt cx="0" cy="0"/>
        </a:xfrm>
      </p:grpSpPr>
      <p:sp>
        <p:nvSpPr>
          <p:cNvPr id="1048656" name="Content Placeholder 2"/>
          <p:cNvSpPr>
            <a:spLocks noGrp="1"/>
          </p:cNvSpPr>
          <p:nvPr>
            <p:ph idx="1"/>
          </p:nvPr>
        </p:nvSpPr>
        <p:spPr>
          <a:xfrm>
            <a:off x="86014" y="80818"/>
            <a:ext cx="8965622" cy="6696364"/>
          </a:xfrm>
        </p:spPr>
        <p:txBody>
          <a:bodyPr>
            <a:normAutofit/>
          </a:bodyPr>
          <a:p>
            <a:pPr>
              <a:buFont typeface="Wingdings" pitchFamily="2" charset="2"/>
              <a:buChar char="q"/>
            </a:pPr>
            <a:r>
              <a:rPr b="1" dirty="0" sz="2000" lang="en-US"/>
              <a:t>Management</a:t>
            </a:r>
          </a:p>
          <a:p>
            <a:r>
              <a:rPr dirty="0" sz="2000" lang="en-US"/>
              <a:t>Surgery:Because </a:t>
            </a:r>
            <a:r>
              <a:rPr dirty="0" sz="2000" lang="en-US" err="1"/>
              <a:t>oligodendrogliomas</a:t>
            </a:r>
            <a:r>
              <a:rPr dirty="0" sz="2000" lang="en-US"/>
              <a:t> have a positive response to chemotherapy, nonaggressive resection with keeping functional preservation is highly recommended</a:t>
            </a:r>
          </a:p>
          <a:p>
            <a:r>
              <a:rPr dirty="0" sz="2000" lang="en-US"/>
              <a:t>Use of chemotherapy alone as the first postoperative treatment for </a:t>
            </a:r>
            <a:r>
              <a:rPr dirty="0" sz="2000" lang="en-US" err="1"/>
              <a:t>Aos</a:t>
            </a:r>
            <a:endParaRPr dirty="0" sz="2000" lang="en-US"/>
          </a:p>
          <a:p>
            <a:r>
              <a:rPr dirty="0" sz="2000" lang="en-US"/>
              <a:t>TMZ regimen is much better tolerated than is PCV</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53" name=""/>
        <p:cNvGrpSpPr/>
        <p:nvPr/>
      </p:nvGrpSpPr>
      <p:grpSpPr>
        <a:xfrm>
          <a:off x="0" y="0"/>
          <a:ext cx="0" cy="0"/>
          <a:chOff x="0" y="0"/>
          <a:chExt cx="0" cy="0"/>
        </a:xfrm>
      </p:grpSpPr>
      <p:sp>
        <p:nvSpPr>
          <p:cNvPr id="1048657" name="Title 1"/>
          <p:cNvSpPr>
            <a:spLocks noGrp="1"/>
          </p:cNvSpPr>
          <p:nvPr>
            <p:ph type="title"/>
          </p:nvPr>
        </p:nvSpPr>
        <p:spPr/>
        <p:txBody>
          <a:bodyPr/>
          <a:p>
            <a:endParaRPr lang="en-US"/>
          </a:p>
        </p:txBody>
      </p:sp>
      <p:pic>
        <p:nvPicPr>
          <p:cNvPr id="2097168"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54" name=""/>
        <p:cNvGrpSpPr/>
        <p:nvPr/>
      </p:nvGrpSpPr>
      <p:grpSpPr>
        <a:xfrm>
          <a:off x="0" y="0"/>
          <a:ext cx="0" cy="0"/>
          <a:chOff x="0" y="0"/>
          <a:chExt cx="0" cy="0"/>
        </a:xfrm>
      </p:grpSpPr>
      <p:sp>
        <p:nvSpPr>
          <p:cNvPr id="1048658" name="Title 1"/>
          <p:cNvSpPr>
            <a:spLocks noGrp="1"/>
          </p:cNvSpPr>
          <p:nvPr>
            <p:ph type="title"/>
          </p:nvPr>
        </p:nvSpPr>
        <p:spPr>
          <a:xfrm>
            <a:off x="92364" y="99581"/>
            <a:ext cx="7794336" cy="489237"/>
          </a:xfrm>
        </p:spPr>
        <p:txBody>
          <a:bodyPr>
            <a:normAutofit fontScale="90000"/>
          </a:bodyPr>
          <a:p>
            <a:r>
              <a:rPr dirty="0" sz="3200" lang="en-US" u="sng">
                <a:latin typeface="+mn-lt"/>
              </a:rPr>
              <a:t>From Osborne</a:t>
            </a:r>
          </a:p>
        </p:txBody>
      </p:sp>
      <p:sp>
        <p:nvSpPr>
          <p:cNvPr id="1048659" name="Content Placeholder 2"/>
          <p:cNvSpPr>
            <a:spLocks noGrp="1"/>
          </p:cNvSpPr>
          <p:nvPr>
            <p:ph idx="1"/>
          </p:nvPr>
        </p:nvSpPr>
        <p:spPr>
          <a:xfrm>
            <a:off x="92364" y="588817"/>
            <a:ext cx="8959272" cy="6169601"/>
          </a:xfrm>
        </p:spPr>
        <p:txBody>
          <a:bodyPr>
            <a:normAutofit/>
          </a:bodyPr>
          <a:p>
            <a:pPr>
              <a:buFont typeface="Wingdings" pitchFamily="2" charset="2"/>
              <a:buChar char="Ø"/>
            </a:pPr>
            <a:r>
              <a:rPr dirty="0" sz="2000" lang="en-US"/>
              <a:t>Well-differentiated, slowly growing but diffusely infiltrating cortical/subcortical tumor.</a:t>
            </a:r>
          </a:p>
          <a:p>
            <a:pPr>
              <a:buFont typeface="Wingdings" pitchFamily="2" charset="2"/>
              <a:buChar char="Ø"/>
            </a:pPr>
            <a:r>
              <a:rPr dirty="0" sz="2000" lang="en-US"/>
              <a:t>Most common site is frontal lobe (50-65%)</a:t>
            </a:r>
          </a:p>
          <a:p>
            <a:pPr>
              <a:buFont typeface="Wingdings" pitchFamily="2" charset="2"/>
              <a:buChar char="Ø"/>
            </a:pPr>
            <a:r>
              <a:rPr dirty="0" sz="2000" lang="en-US"/>
              <a:t>Best diagnostic clue: Partially calcified subcortical/cortical frontal mass in middle-aged adult.</a:t>
            </a:r>
          </a:p>
          <a:p>
            <a:r>
              <a:rPr b="1" dirty="0" sz="2000" lang="en-US" u="sng"/>
              <a:t>TOP DIFFERENTIAL DIAGNOSES</a:t>
            </a:r>
          </a:p>
          <a:p>
            <a:pPr lvl="1">
              <a:buFont typeface="Wingdings" pitchFamily="2" charset="2"/>
              <a:buChar char="ü"/>
            </a:pPr>
            <a:r>
              <a:rPr dirty="0" sz="2000" lang="en-US" err="1"/>
              <a:t>Anaplastic</a:t>
            </a:r>
            <a:r>
              <a:rPr dirty="0" sz="2000" lang="en-US"/>
              <a:t> </a:t>
            </a:r>
            <a:r>
              <a:rPr dirty="0" sz="2000" lang="en-US" err="1"/>
              <a:t>oligodendroglioma</a:t>
            </a:r>
            <a:r>
              <a:rPr dirty="0" sz="2000" lang="en-US"/>
              <a:t> (AO)</a:t>
            </a:r>
          </a:p>
          <a:p>
            <a:pPr lvl="1">
              <a:buFont typeface="Wingdings" pitchFamily="2" charset="2"/>
              <a:buChar char="ü"/>
            </a:pPr>
            <a:r>
              <a:rPr dirty="0" sz="2000" lang="en-US"/>
              <a:t>Low-grade diffuse </a:t>
            </a:r>
            <a:r>
              <a:rPr dirty="0" sz="2000" lang="en-US" err="1"/>
              <a:t>astrocytoma</a:t>
            </a:r>
            <a:endParaRPr dirty="0" sz="2000" lang="en-US"/>
          </a:p>
          <a:p>
            <a:pPr lvl="1">
              <a:buFont typeface="Wingdings" pitchFamily="2" charset="2"/>
              <a:buChar char="ü"/>
            </a:pPr>
            <a:r>
              <a:rPr dirty="0" sz="2000" lang="en-US" err="1"/>
              <a:t>Ganglioglioma</a:t>
            </a:r>
            <a:endParaRPr dirty="0" sz="2000" lang="en-US"/>
          </a:p>
          <a:p>
            <a:pPr lvl="1">
              <a:buFont typeface="Wingdings" pitchFamily="2" charset="2"/>
              <a:buChar char="ü"/>
            </a:pPr>
            <a:r>
              <a:rPr dirty="0" sz="2000" lang="en-US" err="1"/>
              <a:t>Dysembryoplastic</a:t>
            </a:r>
            <a:r>
              <a:rPr dirty="0" sz="2000" lang="en-US"/>
              <a:t> neuroepithelial tumor (DNET)</a:t>
            </a:r>
          </a:p>
          <a:p>
            <a:pPr lvl="1">
              <a:buFont typeface="Wingdings" pitchFamily="2" charset="2"/>
              <a:buChar char="ü"/>
            </a:pPr>
            <a:r>
              <a:rPr dirty="0" sz="2000" lang="en-US"/>
              <a:t>Pleomorphic </a:t>
            </a:r>
            <a:r>
              <a:rPr dirty="0" sz="2000" lang="en-US" err="1"/>
              <a:t>xanthoastrocytoma</a:t>
            </a:r>
            <a:r>
              <a:rPr dirty="0" sz="2000" lang="en-US"/>
              <a:t> (PXA)</a:t>
            </a:r>
          </a:p>
          <a:p>
            <a:pPr lvl="1">
              <a:buFont typeface="Wingdings" pitchFamily="2" charset="2"/>
              <a:buChar char="ü"/>
            </a:pPr>
            <a:r>
              <a:rPr dirty="0" sz="2000" lang="en-US" err="1"/>
              <a:t>Cerebritis</a:t>
            </a:r>
            <a:endParaRPr dirty="0" sz="2000" lang="en-US"/>
          </a:p>
          <a:p>
            <a:pPr lvl="1">
              <a:buFont typeface="Wingdings" pitchFamily="2" charset="2"/>
              <a:buChar char="ü"/>
            </a:pPr>
            <a:r>
              <a:rPr dirty="0" sz="2000" lang="en-US"/>
              <a:t>Cerebral ischemia</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55" name=""/>
        <p:cNvGrpSpPr/>
        <p:nvPr/>
      </p:nvGrpSpPr>
      <p:grpSpPr>
        <a:xfrm>
          <a:off x="0" y="0"/>
          <a:ext cx="0" cy="0"/>
          <a:chOff x="0" y="0"/>
          <a:chExt cx="0" cy="0"/>
        </a:xfrm>
      </p:grpSpPr>
      <p:sp>
        <p:nvSpPr>
          <p:cNvPr id="1048660" name="Title 1"/>
          <p:cNvSpPr>
            <a:spLocks noGrp="1"/>
          </p:cNvSpPr>
          <p:nvPr>
            <p:ph type="title"/>
          </p:nvPr>
        </p:nvSpPr>
        <p:spPr/>
        <p:txBody>
          <a:bodyPr/>
          <a:p>
            <a:endParaRPr lang="en-US"/>
          </a:p>
        </p:txBody>
      </p:sp>
      <p:pic>
        <p:nvPicPr>
          <p:cNvPr id="2097169"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56" name=""/>
        <p:cNvGrpSpPr/>
        <p:nvPr/>
      </p:nvGrpSpPr>
      <p:grpSpPr>
        <a:xfrm>
          <a:off x="0" y="0"/>
          <a:ext cx="0" cy="0"/>
          <a:chOff x="0" y="0"/>
          <a:chExt cx="0" cy="0"/>
        </a:xfrm>
      </p:grpSpPr>
      <p:sp>
        <p:nvSpPr>
          <p:cNvPr id="1048661" name="Title 1"/>
          <p:cNvSpPr>
            <a:spLocks noGrp="1"/>
          </p:cNvSpPr>
          <p:nvPr>
            <p:ph type="title"/>
          </p:nvPr>
        </p:nvSpPr>
        <p:spPr/>
        <p:txBody>
          <a:bodyPr/>
          <a:p>
            <a:endParaRPr lang="en-US"/>
          </a:p>
        </p:txBody>
      </p:sp>
      <p:pic>
        <p:nvPicPr>
          <p:cNvPr id="2097170" name="Picture 4"/>
          <p:cNvPicPr>
            <a:picLocks noChangeAspect="1" noGrp="1"/>
          </p:cNvPicPr>
          <p:nvPr>
            <p:ph idx="1"/>
          </p:nvPr>
        </p:nvPicPr>
        <p:blipFill>
          <a:blip xmlns:r="http://schemas.openxmlformats.org/officeDocument/2006/relationships" r:embed="rId1"/>
          <a:stretch>
            <a:fillRect/>
          </a:stretch>
        </p:blipFill>
        <p:spPr>
          <a:xfrm>
            <a:off x="1" y="0"/>
            <a:ext cx="9144000" cy="6858000"/>
          </a:xfrm>
          <a:prstGeom prst="rec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57" name=""/>
        <p:cNvGrpSpPr/>
        <p:nvPr/>
      </p:nvGrpSpPr>
      <p:grpSpPr>
        <a:xfrm>
          <a:off x="0" y="0"/>
          <a:ext cx="0" cy="0"/>
          <a:chOff x="0" y="0"/>
          <a:chExt cx="0" cy="0"/>
        </a:xfrm>
      </p:grpSpPr>
      <p:sp>
        <p:nvSpPr>
          <p:cNvPr id="1048662" name="Title 1"/>
          <p:cNvSpPr>
            <a:spLocks noGrp="1"/>
          </p:cNvSpPr>
          <p:nvPr>
            <p:ph type="title"/>
          </p:nvPr>
        </p:nvSpPr>
        <p:spPr>
          <a:xfrm>
            <a:off x="1642052" y="2103437"/>
            <a:ext cx="5859895" cy="1325563"/>
          </a:xfrm>
        </p:spPr>
        <p:txBody>
          <a:bodyPr>
            <a:normAutofit/>
          </a:bodyPr>
          <a:p>
            <a:r>
              <a:rPr dirty="0" sz="5000" lang="en-US">
                <a:solidFill>
                  <a:srgbClr val="002060"/>
                </a:solidFill>
                <a:latin typeface="Algerian" pitchFamily="82" charset="77"/>
              </a:rPr>
              <a:t>Unusual Gliomas</a:t>
            </a:r>
            <a:endParaRPr dirty="0" sz="5000" lang="ar-IQ">
              <a:solidFill>
                <a:srgbClr val="002060"/>
              </a:solidFill>
              <a:latin typeface="Algerian" pitchFamily="82" charset="77"/>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58" name=""/>
        <p:cNvGrpSpPr/>
        <p:nvPr/>
      </p:nvGrpSpPr>
      <p:grpSpPr>
        <a:xfrm>
          <a:off x="0" y="0"/>
          <a:ext cx="0" cy="0"/>
          <a:chOff x="0" y="0"/>
          <a:chExt cx="0" cy="0"/>
        </a:xfrm>
      </p:grpSpPr>
      <p:sp>
        <p:nvSpPr>
          <p:cNvPr id="1048663" name="Content Placeholder 2"/>
          <p:cNvSpPr>
            <a:spLocks noGrp="1"/>
          </p:cNvSpPr>
          <p:nvPr>
            <p:ph idx="1"/>
          </p:nvPr>
        </p:nvSpPr>
        <p:spPr>
          <a:xfrm>
            <a:off x="80819" y="80818"/>
            <a:ext cx="8970817" cy="6696364"/>
          </a:xfrm>
        </p:spPr>
        <p:txBody>
          <a:bodyPr>
            <a:normAutofit fontScale="95000" lnSpcReduction="20000"/>
          </a:bodyPr>
          <a:p>
            <a:pPr>
              <a:buFont typeface="Wingdings" pitchFamily="2" charset="2"/>
              <a:buChar char="q"/>
            </a:pPr>
            <a:r>
              <a:rPr b="1" dirty="0" lang="en-US" u="sng">
                <a:solidFill>
                  <a:srgbClr val="C00000"/>
                </a:solidFill>
              </a:rPr>
              <a:t>SUBEPENDYMAL GIANT CELL </a:t>
            </a:r>
            <a:r>
              <a:rPr b="1" dirty="0" lang="en-US" err="1" u="sng">
                <a:solidFill>
                  <a:srgbClr val="C00000"/>
                </a:solidFill>
              </a:rPr>
              <a:t>ASTROCYTOMA</a:t>
            </a:r>
            <a:r>
              <a:rPr b="1" dirty="0" lang="en-US" u="sng">
                <a:solidFill>
                  <a:srgbClr val="C00000"/>
                </a:solidFill>
              </a:rPr>
              <a:t> (SEGA)</a:t>
            </a:r>
            <a:endParaRPr dirty="0" lang="en-US" u="sng">
              <a:solidFill>
                <a:srgbClr val="C00000"/>
              </a:solidFill>
            </a:endParaRPr>
          </a:p>
          <a:p>
            <a:pPr>
              <a:buFont typeface="Courier New" panose="02070309020205020404" pitchFamily="49" charset="0"/>
              <a:buChar char="o"/>
            </a:pPr>
            <a:r>
              <a:rPr dirty="0" sz="2000" lang="en-US"/>
              <a:t>WHO grade I</a:t>
            </a:r>
          </a:p>
          <a:p>
            <a:pPr>
              <a:buFont typeface="Courier New" panose="02070309020205020404" pitchFamily="49" charset="0"/>
              <a:buChar char="o"/>
            </a:pPr>
            <a:r>
              <a:rPr b="1" dirty="0" sz="2000" lang="en-US" u="sng"/>
              <a:t>Clinical Presentation and History :</a:t>
            </a:r>
          </a:p>
          <a:p>
            <a:pPr lvl="1"/>
            <a:r>
              <a:rPr dirty="0" sz="2000" lang="en-US"/>
              <a:t>SEGAs generally occur exclusively in patients with tuberous sclerosis.</a:t>
            </a:r>
          </a:p>
          <a:p>
            <a:pPr lvl="1"/>
            <a:r>
              <a:rPr dirty="0" sz="2000" lang="en-US"/>
              <a:t>They typically are intraventricular lesions arising in the region of the foramen of </a:t>
            </a:r>
            <a:r>
              <a:rPr dirty="0" sz="2000" lang="en-US" err="1"/>
              <a:t>Monro</a:t>
            </a:r>
            <a:r>
              <a:rPr dirty="0" sz="2000" lang="en-US"/>
              <a:t> and are usually asymptomatic unless they produce obstructive hydrocephalus.</a:t>
            </a:r>
          </a:p>
          <a:p>
            <a:pPr lvl="1"/>
            <a:r>
              <a:rPr dirty="0" sz="2000" lang="en-US"/>
              <a:t>Tuberous sclerosis is an autosomal dominant phacomatosis resulting from mutations in the </a:t>
            </a:r>
            <a:r>
              <a:rPr b="1" dirty="0" sz="2000" lang="en-US">
                <a:solidFill>
                  <a:srgbClr val="C00000"/>
                </a:solidFill>
              </a:rPr>
              <a:t>TSC1</a:t>
            </a:r>
            <a:r>
              <a:rPr dirty="0" sz="2000" lang="en-US"/>
              <a:t> or </a:t>
            </a:r>
            <a:r>
              <a:rPr b="1" dirty="0" sz="2000" lang="en-US">
                <a:solidFill>
                  <a:srgbClr val="C00000"/>
                </a:solidFill>
              </a:rPr>
              <a:t>TSC2</a:t>
            </a:r>
            <a:r>
              <a:rPr dirty="0" sz="2000" lang="en-US"/>
              <a:t> gene . </a:t>
            </a:r>
          </a:p>
          <a:p>
            <a:pPr lvl="1"/>
            <a:r>
              <a:rPr dirty="0" sz="2000" lang="en-US"/>
              <a:t>Affected individuals present with seizures, mental retardation, adenoma </a:t>
            </a:r>
            <a:r>
              <a:rPr dirty="0" sz="2000" lang="en-US" err="1"/>
              <a:t>sebaceum</a:t>
            </a:r>
            <a:r>
              <a:rPr dirty="0" sz="2000" lang="en-US"/>
              <a:t>, cortical and </a:t>
            </a:r>
            <a:r>
              <a:rPr dirty="0" sz="2000" lang="en-US" err="1"/>
              <a:t>subependymal</a:t>
            </a:r>
            <a:r>
              <a:rPr dirty="0" sz="2000" lang="en-US"/>
              <a:t> tubers (hamartomas), altered skin pigmentation, retinal tumors, subungual fibromas, rhabdomyomas of the heart, as well as tumors of the spleen, kidney, and pancreas. </a:t>
            </a:r>
          </a:p>
          <a:p>
            <a:pPr lvl="1"/>
            <a:r>
              <a:rPr dirty="0" sz="2000" lang="en-US"/>
              <a:t>History of a SEGA is slow growth with little risk for transformation to a high-grade glioma</a:t>
            </a:r>
          </a:p>
          <a:p>
            <a:pPr>
              <a:buFont typeface="Courier New" panose="02070309020205020404" pitchFamily="49" charset="0"/>
              <a:buChar char="o"/>
            </a:pPr>
            <a:r>
              <a:rPr b="1" dirty="0" sz="2000" lang="en-US" u="sng"/>
              <a:t>Pathology</a:t>
            </a:r>
          </a:p>
          <a:p>
            <a:pPr lvl="1"/>
            <a:r>
              <a:rPr dirty="0" sz="2000" lang="en-US"/>
              <a:t>The  presence  of  large  eosinophilic  cytoplasm  can  </a:t>
            </a:r>
            <a:r>
              <a:rPr b="1" dirty="0" sz="2000" lang="en-US"/>
              <a:t>mimic</a:t>
            </a:r>
            <a:r>
              <a:rPr dirty="0" sz="2000" lang="en-US"/>
              <a:t>  </a:t>
            </a:r>
            <a:r>
              <a:rPr dirty="0" sz="2000" lang="en-US" err="1">
                <a:solidFill>
                  <a:srgbClr val="7030A0"/>
                </a:solidFill>
              </a:rPr>
              <a:t>gemistocytic</a:t>
            </a:r>
            <a:r>
              <a:rPr dirty="0" sz="2000" lang="en-US">
                <a:solidFill>
                  <a:srgbClr val="7030A0"/>
                </a:solidFill>
              </a:rPr>
              <a:t>  </a:t>
            </a:r>
            <a:r>
              <a:rPr dirty="0" sz="2000" lang="en-US" err="1">
                <a:solidFill>
                  <a:srgbClr val="7030A0"/>
                </a:solidFill>
              </a:rPr>
              <a:t>astrocytomas</a:t>
            </a:r>
            <a:r>
              <a:rPr dirty="0" sz="2000" lang="en-US"/>
              <a:t>;  however,  the  location  of  the  tumor  is  not  consistent  with  that  diagnosis  because </a:t>
            </a:r>
            <a:r>
              <a:rPr dirty="0" sz="2000" lang="en-US" err="1"/>
              <a:t>gemistocytic</a:t>
            </a:r>
            <a:r>
              <a:rPr dirty="0" sz="2000" lang="en-US"/>
              <a:t>  </a:t>
            </a:r>
            <a:r>
              <a:rPr dirty="0" sz="2000" lang="en-US" err="1"/>
              <a:t>astrocytomas</a:t>
            </a:r>
            <a:r>
              <a:rPr dirty="0" sz="2000" lang="en-US"/>
              <a:t>  are  found  in  brain  parenchyma  and have  a  high  rate  of  malignant  transformation.</a:t>
            </a:r>
          </a:p>
          <a:p>
            <a:pPr>
              <a:buFont typeface="Courier New" panose="02070309020205020404" pitchFamily="49" charset="0"/>
              <a:buChar char="o"/>
            </a:pPr>
            <a:endParaRPr dirty="0" sz="2400"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05" name=""/>
        <p:cNvGrpSpPr/>
        <p:nvPr/>
      </p:nvGrpSpPr>
      <p:grpSpPr>
        <a:xfrm>
          <a:off x="0" y="0"/>
          <a:ext cx="0" cy="0"/>
          <a:chOff x="0" y="0"/>
          <a:chExt cx="0" cy="0"/>
        </a:xfrm>
      </p:grpSpPr>
      <p:sp>
        <p:nvSpPr>
          <p:cNvPr id="1048596" name="Title 1"/>
          <p:cNvSpPr>
            <a:spLocks noGrp="1"/>
          </p:cNvSpPr>
          <p:nvPr>
            <p:ph type="title"/>
          </p:nvPr>
        </p:nvSpPr>
        <p:spPr>
          <a:xfrm>
            <a:off x="86014" y="18256"/>
            <a:ext cx="7886700" cy="559018"/>
          </a:xfrm>
        </p:spPr>
        <p:txBody>
          <a:bodyPr>
            <a:normAutofit/>
          </a:bodyPr>
          <a:p>
            <a:pPr indent="-457200" marL="457200">
              <a:buFont typeface="Wingdings" pitchFamily="2" charset="2"/>
              <a:buChar char="v"/>
            </a:pPr>
            <a:r>
              <a:rPr b="1" dirty="0" sz="3200" lang="en-US" u="sng">
                <a:solidFill>
                  <a:srgbClr val="002060"/>
                </a:solidFill>
                <a:latin typeface="Aparajita" panose="020B0604020202020204" pitchFamily="34" charset="0"/>
                <a:cs typeface="Aparajita" panose="020B0604020202020204" pitchFamily="34" charset="0"/>
              </a:rPr>
              <a:t>Classification of Gliomas</a:t>
            </a:r>
          </a:p>
        </p:txBody>
      </p:sp>
      <p:sp>
        <p:nvSpPr>
          <p:cNvPr id="1048597" name="Content Placeholder 2"/>
          <p:cNvSpPr>
            <a:spLocks noGrp="1"/>
          </p:cNvSpPr>
          <p:nvPr>
            <p:ph idx="1"/>
          </p:nvPr>
        </p:nvSpPr>
        <p:spPr>
          <a:xfrm>
            <a:off x="86014" y="577273"/>
            <a:ext cx="8971972" cy="6165271"/>
          </a:xfrm>
        </p:spPr>
        <p:txBody>
          <a:bodyPr>
            <a:noAutofit/>
          </a:bodyPr>
          <a:p>
            <a:pPr indent="-514350" marL="514350">
              <a:buFont typeface="+mj-lt"/>
              <a:buAutoNum type="romanUcPeriod"/>
            </a:pPr>
            <a:r>
              <a:rPr b="1" dirty="0" sz="1900" lang="en-US"/>
              <a:t>Infiltrating  </a:t>
            </a:r>
            <a:r>
              <a:rPr b="1" dirty="0" sz="1900" lang="en-US" err="1"/>
              <a:t>astrocytoma</a:t>
            </a:r>
            <a:r>
              <a:rPr b="1" dirty="0" sz="1900" lang="en-US"/>
              <a:t> </a:t>
            </a:r>
          </a:p>
          <a:p>
            <a:pPr lvl="1">
              <a:buFont typeface="Wingdings" pitchFamily="2" charset="2"/>
              <a:buChar char="Ø"/>
            </a:pPr>
            <a:r>
              <a:rPr dirty="0" sz="1900" lang="en-US"/>
              <a:t>Diffuse </a:t>
            </a:r>
            <a:r>
              <a:rPr dirty="0" sz="1900" lang="en-US" err="1"/>
              <a:t>astrocytoma</a:t>
            </a:r>
            <a:r>
              <a:rPr dirty="0" sz="1900" lang="en-US"/>
              <a:t> (AKA low  grade </a:t>
            </a:r>
            <a:r>
              <a:rPr dirty="0" sz="1900" lang="en-US" err="1"/>
              <a:t>astrocytoma</a:t>
            </a:r>
            <a:r>
              <a:rPr dirty="0" sz="1900" lang="en-US"/>
              <a:t>): WHO II. Genetic hallmark: frequent  TP53 mutation. Histological variants: </a:t>
            </a:r>
          </a:p>
          <a:p>
            <a:pPr lvl="2">
              <a:buFont typeface="Wingdings" pitchFamily="2" charset="2"/>
              <a:buChar char="§"/>
            </a:pPr>
            <a:r>
              <a:rPr dirty="0" sz="1900" lang="en-US"/>
              <a:t>fibrillary:  the  most  common  subtype </a:t>
            </a:r>
          </a:p>
          <a:p>
            <a:pPr lvl="2">
              <a:buFont typeface="Wingdings" pitchFamily="2" charset="2"/>
              <a:buChar char="§"/>
            </a:pPr>
            <a:r>
              <a:rPr dirty="0" sz="1900" lang="en-US" err="1"/>
              <a:t>gemistocytic</a:t>
            </a:r>
            <a:r>
              <a:rPr dirty="0" sz="1900" lang="en-US"/>
              <a:t> </a:t>
            </a:r>
          </a:p>
          <a:p>
            <a:pPr lvl="2">
              <a:buFont typeface="Wingdings" pitchFamily="2" charset="2"/>
              <a:buChar char="§"/>
            </a:pPr>
            <a:r>
              <a:rPr dirty="0" sz="1900" lang="en-US"/>
              <a:t>protoplasmic:  rare </a:t>
            </a:r>
          </a:p>
          <a:p>
            <a:pPr lvl="1">
              <a:buFont typeface="Wingdings" pitchFamily="2" charset="2"/>
              <a:buChar char="Ø"/>
            </a:pPr>
            <a:r>
              <a:rPr dirty="0" sz="1900" lang="en-US"/>
              <a:t>Mixed  </a:t>
            </a:r>
            <a:r>
              <a:rPr dirty="0" sz="1900" lang="en-US" err="1"/>
              <a:t>oligoastrocytoma</a:t>
            </a:r>
            <a:r>
              <a:rPr dirty="0" sz="1900" lang="en-US"/>
              <a:t>  WHO II </a:t>
            </a:r>
          </a:p>
          <a:p>
            <a:pPr lvl="1">
              <a:buFont typeface="Wingdings" pitchFamily="2" charset="2"/>
              <a:buChar char="Ø"/>
            </a:pPr>
            <a:r>
              <a:rPr dirty="0" sz="1900" lang="en-US" err="1"/>
              <a:t>Anaplastic</a:t>
            </a:r>
            <a:r>
              <a:rPr dirty="0" sz="1900" lang="en-US"/>
              <a:t>  </a:t>
            </a:r>
            <a:r>
              <a:rPr dirty="0" sz="1900" lang="en-US" err="1"/>
              <a:t>astrocytoma</a:t>
            </a:r>
            <a:r>
              <a:rPr dirty="0" sz="1900" lang="en-US"/>
              <a:t>  WHO III </a:t>
            </a:r>
          </a:p>
          <a:p>
            <a:pPr lvl="1">
              <a:buFont typeface="Wingdings" pitchFamily="2" charset="2"/>
              <a:buChar char="Ø"/>
            </a:pPr>
            <a:r>
              <a:rPr dirty="0" sz="1900" lang="en-US" err="1"/>
              <a:t>Anaplastic</a:t>
            </a:r>
            <a:r>
              <a:rPr dirty="0" sz="1900" lang="en-US"/>
              <a:t>  </a:t>
            </a:r>
            <a:r>
              <a:rPr dirty="0" sz="1900" lang="en-US" err="1"/>
              <a:t>oligoastrocytoma</a:t>
            </a:r>
            <a:r>
              <a:rPr dirty="0" sz="1900" lang="en-US"/>
              <a:t>  WHO III </a:t>
            </a:r>
          </a:p>
          <a:p>
            <a:pPr lvl="1">
              <a:buFont typeface="Wingdings" pitchFamily="2" charset="2"/>
              <a:buChar char="Ø"/>
            </a:pPr>
            <a:r>
              <a:rPr dirty="0" sz="1900" lang="en-US"/>
              <a:t>Glioblastoma  </a:t>
            </a:r>
            <a:r>
              <a:rPr dirty="0" sz="1900" lang="en-US" err="1"/>
              <a:t>multiforme</a:t>
            </a:r>
            <a:r>
              <a:rPr dirty="0" sz="1900" lang="en-US"/>
              <a:t>  WHO IV </a:t>
            </a:r>
          </a:p>
          <a:p>
            <a:pPr indent="-514350" marL="514350">
              <a:buFont typeface="+mj-lt"/>
              <a:buAutoNum type="romanUcPeriod"/>
            </a:pPr>
            <a:r>
              <a:rPr b="1" dirty="0" sz="1900" lang="en-US"/>
              <a:t>Non-infiltrative  </a:t>
            </a:r>
            <a:r>
              <a:rPr b="1" dirty="0" sz="1900" lang="en-US" err="1"/>
              <a:t>astrocytoma</a:t>
            </a:r>
            <a:r>
              <a:rPr b="1" dirty="0" sz="1900" lang="en-US"/>
              <a:t> </a:t>
            </a:r>
          </a:p>
          <a:p>
            <a:pPr lvl="1">
              <a:buFont typeface="Wingdings" pitchFamily="2" charset="2"/>
              <a:buChar char="Ø"/>
            </a:pPr>
            <a:r>
              <a:rPr dirty="0" sz="1900" lang="en-US"/>
              <a:t>Juvenile  </a:t>
            </a:r>
            <a:r>
              <a:rPr dirty="0" sz="1900" lang="en-US" err="1"/>
              <a:t>Pilocytic</a:t>
            </a:r>
            <a:r>
              <a:rPr dirty="0" sz="1900" lang="en-US"/>
              <a:t>  </a:t>
            </a:r>
            <a:r>
              <a:rPr dirty="0" sz="1900" lang="en-US" err="1"/>
              <a:t>astrocytoma</a:t>
            </a:r>
            <a:r>
              <a:rPr dirty="0" sz="1900" lang="en-US"/>
              <a:t>  WHO I</a:t>
            </a:r>
          </a:p>
          <a:p>
            <a:pPr lvl="1">
              <a:buFont typeface="Wingdings" pitchFamily="2" charset="2"/>
              <a:buChar char="Ø"/>
            </a:pPr>
            <a:r>
              <a:rPr dirty="0" sz="1900" lang="en-US" err="1"/>
              <a:t>Subependymalgiant</a:t>
            </a:r>
            <a:r>
              <a:rPr dirty="0" sz="1900" lang="en-US"/>
              <a:t>  cell </a:t>
            </a:r>
            <a:r>
              <a:rPr dirty="0" sz="1900" lang="en-US" err="1"/>
              <a:t>astrocytoma</a:t>
            </a:r>
            <a:r>
              <a:rPr dirty="0" sz="1900" lang="en-US"/>
              <a:t>  (Tuberous  Sclerosis) WHO I </a:t>
            </a:r>
          </a:p>
          <a:p>
            <a:pPr lvl="1">
              <a:buFont typeface="Wingdings" pitchFamily="2" charset="2"/>
              <a:buChar char="Ø"/>
            </a:pPr>
            <a:r>
              <a:rPr dirty="0" sz="1900" lang="en-US" err="1"/>
              <a:t>Desmoplastic</a:t>
            </a:r>
            <a:r>
              <a:rPr dirty="0" sz="1900" lang="en-US"/>
              <a:t>  infantile  </a:t>
            </a:r>
            <a:r>
              <a:rPr dirty="0" sz="1900" lang="en-US" err="1"/>
              <a:t>astrocytoma</a:t>
            </a:r>
            <a:r>
              <a:rPr dirty="0" sz="1900" lang="en-US"/>
              <a:t>  WHO I</a:t>
            </a:r>
          </a:p>
          <a:p>
            <a:pPr lvl="1">
              <a:buFont typeface="Wingdings" pitchFamily="2" charset="2"/>
              <a:buChar char="Ø"/>
            </a:pPr>
            <a:r>
              <a:rPr dirty="0" sz="1900" lang="en-US" err="1"/>
              <a:t>Pilomyxoid</a:t>
            </a:r>
            <a:r>
              <a:rPr dirty="0" sz="1900" lang="en-US"/>
              <a:t>  </a:t>
            </a:r>
            <a:r>
              <a:rPr dirty="0" sz="1900" lang="en-US" err="1"/>
              <a:t>astrocytoma</a:t>
            </a:r>
            <a:r>
              <a:rPr dirty="0" sz="1900" lang="en-US"/>
              <a:t>  WHO II </a:t>
            </a:r>
          </a:p>
          <a:p>
            <a:pPr indent="-514350" marL="514350">
              <a:buFont typeface="+mj-lt"/>
              <a:buAutoNum type="romanUcPeriod"/>
            </a:pPr>
            <a:r>
              <a:rPr b="1" dirty="0" sz="1900" lang="en-US"/>
              <a:t>Unique  </a:t>
            </a:r>
            <a:r>
              <a:rPr b="1" dirty="0" sz="1900" lang="en-US" err="1"/>
              <a:t>astrocytoma</a:t>
            </a:r>
            <a:r>
              <a:rPr b="1" dirty="0" sz="1900" lang="en-US"/>
              <a:t>  (unique  variant  that  the  prognosis  does not  conform  to the  grading): </a:t>
            </a:r>
          </a:p>
          <a:p>
            <a:pPr lvl="1">
              <a:buFont typeface="Wingdings" pitchFamily="2" charset="2"/>
              <a:buChar char="Ø"/>
            </a:pPr>
            <a:r>
              <a:rPr dirty="0" sz="1900" lang="en-US"/>
              <a:t>Pleomorphic </a:t>
            </a:r>
            <a:r>
              <a:rPr dirty="0" sz="1900" lang="en-US" err="1"/>
              <a:t>xanthoastrocytoma</a:t>
            </a:r>
            <a:r>
              <a:rPr dirty="0" sz="1900" lang="en-US"/>
              <a:t>  WHO II </a:t>
            </a:r>
          </a:p>
          <a:p>
            <a:pPr lvl="1">
              <a:buFont typeface="Wingdings" pitchFamily="2" charset="2"/>
              <a:buChar char="Ø"/>
            </a:pPr>
            <a:r>
              <a:rPr dirty="0" sz="1900" lang="en-US" err="1"/>
              <a:t>Gemistocytic</a:t>
            </a:r>
            <a:r>
              <a:rPr dirty="0" sz="1900" lang="en-US"/>
              <a:t> </a:t>
            </a:r>
            <a:r>
              <a:rPr dirty="0" sz="1900" lang="en-US" err="1"/>
              <a:t>astrocytoma</a:t>
            </a:r>
            <a:r>
              <a:rPr dirty="0" sz="1900" lang="en-US"/>
              <a:t>  WHO II</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59" name=""/>
        <p:cNvGrpSpPr/>
        <p:nvPr/>
      </p:nvGrpSpPr>
      <p:grpSpPr>
        <a:xfrm>
          <a:off x="0" y="0"/>
          <a:ext cx="0" cy="0"/>
          <a:chOff x="0" y="0"/>
          <a:chExt cx="0" cy="0"/>
        </a:xfrm>
      </p:grpSpPr>
      <p:pic>
        <p:nvPicPr>
          <p:cNvPr id="2097171" name="Picture 4"/>
          <p:cNvPicPr>
            <a:picLocks noChangeAspect="1" noGrp="1"/>
          </p:cNvPicPr>
          <p:nvPr>
            <p:ph idx="1"/>
          </p:nvPr>
        </p:nvPicPr>
        <p:blipFill>
          <a:blip xmlns:r="http://schemas.openxmlformats.org/officeDocument/2006/relationships" r:embed="rId1"/>
          <a:stretch>
            <a:fillRect/>
          </a:stretch>
        </p:blipFill>
        <p:spPr>
          <a:xfrm>
            <a:off x="1218045" y="913534"/>
            <a:ext cx="6707909" cy="5030932"/>
          </a:xfrm>
          <a:prstGeom prst="rec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60" name=""/>
        <p:cNvGrpSpPr/>
        <p:nvPr/>
      </p:nvGrpSpPr>
      <p:grpSpPr>
        <a:xfrm>
          <a:off x="0" y="0"/>
          <a:ext cx="0" cy="0"/>
          <a:chOff x="0" y="0"/>
          <a:chExt cx="0" cy="0"/>
        </a:xfrm>
      </p:grpSpPr>
      <p:sp>
        <p:nvSpPr>
          <p:cNvPr id="1048664" name="Title 1"/>
          <p:cNvSpPr>
            <a:spLocks noGrp="1"/>
          </p:cNvSpPr>
          <p:nvPr>
            <p:ph type="title"/>
          </p:nvPr>
        </p:nvSpPr>
        <p:spPr>
          <a:xfrm rot="10800000" flipV="1">
            <a:off x="846391" y="983582"/>
            <a:ext cx="7064237" cy="640682"/>
          </a:xfrm>
        </p:spPr>
        <p:txBody>
          <a:bodyPr>
            <a:normAutofit fontScale="90000"/>
          </a:bodyPr>
          <a:p>
            <a:br>
              <a:rPr dirty="0" sz="3600" lang="en-US"/>
            </a:br>
            <a:br>
              <a:rPr dirty="0" sz="3600" lang="en-US"/>
            </a:br>
            <a:endParaRPr dirty="0" lang="ar-IQ"/>
          </a:p>
        </p:txBody>
      </p:sp>
      <p:sp>
        <p:nvSpPr>
          <p:cNvPr id="1048665" name="Content Placeholder 2"/>
          <p:cNvSpPr>
            <a:spLocks noGrp="1"/>
          </p:cNvSpPr>
          <p:nvPr>
            <p:ph idx="1"/>
          </p:nvPr>
        </p:nvSpPr>
        <p:spPr>
          <a:xfrm>
            <a:off x="61200" y="92030"/>
            <a:ext cx="9001982" cy="6662061"/>
          </a:xfrm>
        </p:spPr>
        <p:txBody>
          <a:bodyPr>
            <a:normAutofit/>
          </a:bodyPr>
          <a:p>
            <a:r>
              <a:rPr dirty="0" sz="2000" lang="en-US" err="1"/>
              <a:t>Immunohistochemical</a:t>
            </a:r>
            <a:r>
              <a:rPr dirty="0" sz="2000" lang="en-US"/>
              <a:t>  staining  reveals  tumor  cells  that  are  positive  for glial  fibrillary  acidic  protein  (GFAP)  and  S-100.</a:t>
            </a:r>
          </a:p>
          <a:p>
            <a:pPr>
              <a:buFont typeface="Courier New" panose="02070309020205020404" pitchFamily="49" charset="0"/>
              <a:buChar char="o"/>
            </a:pPr>
            <a:endParaRPr b="1" dirty="0" sz="2000" lang="en-US" u="sng"/>
          </a:p>
          <a:p>
            <a:pPr>
              <a:buFont typeface="Courier New" panose="02070309020205020404" pitchFamily="49" charset="0"/>
              <a:buChar char="o"/>
            </a:pPr>
            <a:r>
              <a:rPr b="1" dirty="0" sz="2000" lang="en-US" u="sng"/>
              <a:t>Imaging</a:t>
            </a:r>
          </a:p>
          <a:p>
            <a:pPr lvl="1"/>
            <a:r>
              <a:rPr dirty="0" sz="2000" lang="en-US"/>
              <a:t>The classic finding is homogeneously enhancing intraventricular tumor located adjacent to the foramen of </a:t>
            </a:r>
            <a:r>
              <a:rPr dirty="0" sz="2000" lang="en-US" err="1"/>
              <a:t>Monro</a:t>
            </a:r>
            <a:r>
              <a:rPr dirty="0" sz="2000" lang="en-US"/>
              <a:t> in a patient with known tuberous sclerosis.</a:t>
            </a:r>
          </a:p>
          <a:p>
            <a:pPr lvl="1"/>
            <a:r>
              <a:rPr dirty="0" sz="2000" lang="en-US" err="1"/>
              <a:t>Isointense</a:t>
            </a:r>
            <a:r>
              <a:rPr dirty="0" sz="2000" lang="en-US"/>
              <a:t> on T1 , hyperintense on T2.</a:t>
            </a:r>
          </a:p>
          <a:p>
            <a:pPr lvl="1"/>
            <a:r>
              <a:rPr dirty="0" sz="2000" lang="en-US"/>
              <a:t>(CT) can showing calcifications as well as contrast enhancement</a:t>
            </a:r>
          </a:p>
          <a:p>
            <a:pPr>
              <a:buFont typeface="Courier New" panose="02070309020205020404" pitchFamily="49" charset="0"/>
              <a:buChar char="o"/>
            </a:pPr>
            <a:r>
              <a:rPr b="1" dirty="0" sz="2000" lang="en-US" u="sng"/>
              <a:t>Management</a:t>
            </a:r>
          </a:p>
          <a:p>
            <a:r>
              <a:rPr dirty="0" sz="2000" lang="en-US"/>
              <a:t>(SEGAs) do not require intervention unless they obstruct the foramen of </a:t>
            </a:r>
            <a:r>
              <a:rPr dirty="0" sz="2000" lang="en-US" err="1"/>
              <a:t>Monro</a:t>
            </a:r>
            <a:r>
              <a:rPr dirty="0" sz="2000" lang="en-US"/>
              <a:t>.</a:t>
            </a:r>
          </a:p>
          <a:p>
            <a:r>
              <a:rPr dirty="0" sz="2000" lang="en-US"/>
              <a:t>The primary treatment then is aimed at gross total resection (GTR), if possible</a:t>
            </a:r>
            <a:r>
              <a:rPr dirty="0" sz="2000" lang="ar-SA"/>
              <a:t> </a:t>
            </a:r>
            <a:r>
              <a:rPr dirty="0" sz="2000" lang="en-US"/>
              <a:t>by transcortical or </a:t>
            </a:r>
            <a:r>
              <a:rPr dirty="0" sz="2000" lang="en-US" err="1"/>
              <a:t>transcallosal</a:t>
            </a:r>
            <a:r>
              <a:rPr dirty="0" sz="2000" lang="en-US"/>
              <a:t> approaches.</a:t>
            </a:r>
          </a:p>
          <a:p>
            <a:r>
              <a:rPr dirty="0" sz="2000" lang="en-US"/>
              <a:t>shunting can relieve both ventricular obstruction and intracranial hypertension.</a:t>
            </a:r>
            <a:endParaRPr dirty="0" sz="2000" lang="ar-IQ"/>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61" name=""/>
        <p:cNvGrpSpPr/>
        <p:nvPr/>
      </p:nvGrpSpPr>
      <p:grpSpPr>
        <a:xfrm>
          <a:off x="0" y="0"/>
          <a:ext cx="0" cy="0"/>
          <a:chOff x="0" y="0"/>
          <a:chExt cx="0" cy="0"/>
        </a:xfrm>
      </p:grpSpPr>
      <p:sp>
        <p:nvSpPr>
          <p:cNvPr id="1048666" name="Title 1"/>
          <p:cNvSpPr>
            <a:spLocks noGrp="1"/>
          </p:cNvSpPr>
          <p:nvPr>
            <p:ph type="title"/>
          </p:nvPr>
        </p:nvSpPr>
        <p:spPr/>
        <p:txBody>
          <a:bodyPr/>
          <a:p>
            <a:endParaRPr lang="en-US"/>
          </a:p>
        </p:txBody>
      </p:sp>
      <p:pic>
        <p:nvPicPr>
          <p:cNvPr id="2097172" name="Picture 4"/>
          <p:cNvPicPr>
            <a:picLocks noChangeAspect="1" noGrp="1"/>
          </p:cNvPicPr>
          <p:nvPr>
            <p:ph idx="1"/>
          </p:nvPr>
        </p:nvPicPr>
        <p:blipFill>
          <a:blip xmlns:r="http://schemas.openxmlformats.org/officeDocument/2006/relationships" r:embed="rId1"/>
          <a:stretch>
            <a:fillRect/>
          </a:stretch>
        </p:blipFill>
        <p:spPr>
          <a:xfrm>
            <a:off x="11545" y="0"/>
            <a:ext cx="9132455" cy="6858000"/>
          </a:xfrm>
          <a:prstGeom prst="rec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62" name=""/>
        <p:cNvGrpSpPr/>
        <p:nvPr/>
      </p:nvGrpSpPr>
      <p:grpSpPr>
        <a:xfrm>
          <a:off x="0" y="0"/>
          <a:ext cx="0" cy="0"/>
          <a:chOff x="0" y="0"/>
          <a:chExt cx="0" cy="0"/>
        </a:xfrm>
      </p:grpSpPr>
      <p:sp>
        <p:nvSpPr>
          <p:cNvPr id="1048667" name="Title 1"/>
          <p:cNvSpPr>
            <a:spLocks noGrp="1"/>
          </p:cNvSpPr>
          <p:nvPr>
            <p:ph type="title"/>
          </p:nvPr>
        </p:nvSpPr>
        <p:spPr/>
        <p:txBody>
          <a:bodyPr/>
          <a:p>
            <a:endParaRPr lang="en-US"/>
          </a:p>
        </p:txBody>
      </p:sp>
      <p:pic>
        <p:nvPicPr>
          <p:cNvPr id="2097173"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63" name=""/>
        <p:cNvGrpSpPr/>
        <p:nvPr/>
      </p:nvGrpSpPr>
      <p:grpSpPr>
        <a:xfrm>
          <a:off x="0" y="0"/>
          <a:ext cx="0" cy="0"/>
          <a:chOff x="0" y="0"/>
          <a:chExt cx="0" cy="0"/>
        </a:xfrm>
      </p:grpSpPr>
      <p:sp>
        <p:nvSpPr>
          <p:cNvPr id="1048668" name="Title 1"/>
          <p:cNvSpPr>
            <a:spLocks noGrp="1"/>
          </p:cNvSpPr>
          <p:nvPr>
            <p:ph type="title"/>
          </p:nvPr>
        </p:nvSpPr>
        <p:spPr>
          <a:xfrm>
            <a:off x="91196" y="80819"/>
            <a:ext cx="7968698" cy="461817"/>
          </a:xfrm>
        </p:spPr>
        <p:txBody>
          <a:bodyPr>
            <a:noAutofit/>
          </a:bodyPr>
          <a:p>
            <a:pPr indent="-571500" marL="571500">
              <a:buFont typeface="Wingdings" pitchFamily="2" charset="2"/>
              <a:buChar char="q"/>
            </a:pPr>
            <a:r>
              <a:rPr dirty="0" sz="2800" lang="en-US" u="sng">
                <a:solidFill>
                  <a:srgbClr val="C00000"/>
                </a:solidFill>
                <a:latin typeface="Algerian" pitchFamily="82" charset="77"/>
              </a:rPr>
              <a:t>ANGIOCENTRIC GLIOMA</a:t>
            </a:r>
            <a:endParaRPr dirty="0" sz="2800" lang="ar-IQ" u="sng">
              <a:solidFill>
                <a:srgbClr val="C00000"/>
              </a:solidFill>
              <a:latin typeface="Algerian" pitchFamily="82" charset="77"/>
            </a:endParaRPr>
          </a:p>
        </p:txBody>
      </p:sp>
      <p:sp>
        <p:nvSpPr>
          <p:cNvPr id="1048669" name="Content Placeholder 2"/>
          <p:cNvSpPr>
            <a:spLocks noGrp="1"/>
          </p:cNvSpPr>
          <p:nvPr>
            <p:ph idx="1"/>
          </p:nvPr>
        </p:nvSpPr>
        <p:spPr>
          <a:xfrm>
            <a:off x="91196" y="542635"/>
            <a:ext cx="8961608" cy="6234545"/>
          </a:xfrm>
        </p:spPr>
        <p:txBody>
          <a:bodyPr>
            <a:normAutofit fontScale="95000" lnSpcReduction="20000"/>
          </a:bodyPr>
          <a:p>
            <a:r>
              <a:rPr dirty="0" sz="2000" lang="en-US"/>
              <a:t>WHO grade I</a:t>
            </a:r>
          </a:p>
          <a:p>
            <a:r>
              <a:rPr dirty="0" sz="2000" lang="en-US"/>
              <a:t>(AG) is grouped with astroblastoma and </a:t>
            </a:r>
            <a:r>
              <a:rPr dirty="0" sz="2000" lang="en-US" err="1"/>
              <a:t>chordoid</a:t>
            </a:r>
            <a:r>
              <a:rPr dirty="0" sz="2000" lang="en-US"/>
              <a:t> glioma.</a:t>
            </a:r>
          </a:p>
          <a:p>
            <a:r>
              <a:rPr dirty="0" sz="2000" lang="en-US"/>
              <a:t>Mean age at onset of 17 years.</a:t>
            </a:r>
          </a:p>
          <a:p>
            <a:r>
              <a:rPr dirty="0" sz="2000" lang="en-US"/>
              <a:t>Patients  typically  present  with  refractory seizures.</a:t>
            </a:r>
          </a:p>
          <a:p>
            <a:r>
              <a:rPr dirty="0" sz="2000" lang="en-US"/>
              <a:t>Positive  for  </a:t>
            </a:r>
            <a:r>
              <a:rPr b="1" dirty="0" sz="2000" lang="en-US"/>
              <a:t>S-100, GFAP, and  </a:t>
            </a:r>
            <a:r>
              <a:rPr b="1" dirty="0" sz="2000" lang="en-US" err="1"/>
              <a:t>vimentin</a:t>
            </a:r>
            <a:r>
              <a:rPr dirty="0" sz="2000" lang="en-US"/>
              <a:t>.  </a:t>
            </a:r>
          </a:p>
          <a:p>
            <a:r>
              <a:rPr dirty="0" sz="2000" lang="en-US"/>
              <a:t>Some  cells  are  epithelial  membrane  antigen (EMA)  positive,  resulting  in  “dot-like”  EMA  staining  of  </a:t>
            </a:r>
            <a:r>
              <a:rPr dirty="0" sz="2000" lang="en-US" err="1"/>
              <a:t>microlumens</a:t>
            </a:r>
            <a:r>
              <a:rPr dirty="0" sz="2000" lang="en-US"/>
              <a:t>,  suggestive  of  an  </a:t>
            </a:r>
            <a:r>
              <a:rPr b="1" dirty="0" sz="2000" lang="en-US" err="1">
                <a:solidFill>
                  <a:srgbClr val="0070C0"/>
                </a:solidFill>
              </a:rPr>
              <a:t>ependymomatous</a:t>
            </a:r>
            <a:r>
              <a:rPr b="1" dirty="0" sz="2000" lang="en-US">
                <a:solidFill>
                  <a:srgbClr val="0070C0"/>
                </a:solidFill>
              </a:rPr>
              <a:t>  differentiation.</a:t>
            </a:r>
          </a:p>
          <a:p>
            <a:r>
              <a:rPr b="1" dirty="0" sz="2000" lang="en-US" u="sng"/>
              <a:t>MRI</a:t>
            </a:r>
            <a:r>
              <a:rPr dirty="0" sz="2000" lang="en-US"/>
              <a:t> </a:t>
            </a:r>
          </a:p>
          <a:p>
            <a:pPr lvl="1">
              <a:buFont typeface="Wingdings" pitchFamily="2" charset="2"/>
              <a:buChar char="§"/>
            </a:pPr>
            <a:r>
              <a:rPr dirty="0" sz="2000" lang="en-US"/>
              <a:t>These lesions typically demonstrates a frontal or temporal cortical lesion with expansion of a gyrus</a:t>
            </a:r>
          </a:p>
          <a:p>
            <a:pPr lvl="1">
              <a:buFont typeface="Wingdings" pitchFamily="2" charset="2"/>
              <a:buChar char="§"/>
            </a:pPr>
            <a:r>
              <a:rPr b="1" dirty="0" sz="2000" lang="en-US" u="sng">
                <a:solidFill>
                  <a:srgbClr val="002060"/>
                </a:solidFill>
              </a:rPr>
              <a:t>A stalk extends to the ventricular surface which appear </a:t>
            </a:r>
            <a:r>
              <a:rPr b="1" dirty="0" sz="2000" lang="en-US" err="1" u="sng">
                <a:solidFill>
                  <a:srgbClr val="002060"/>
                </a:solidFill>
              </a:rPr>
              <a:t>hyperintense</a:t>
            </a:r>
            <a:r>
              <a:rPr b="1" dirty="0" sz="2000" lang="en-US" u="sng">
                <a:solidFill>
                  <a:srgbClr val="002060"/>
                </a:solidFill>
              </a:rPr>
              <a:t> on T1</a:t>
            </a:r>
          </a:p>
          <a:p>
            <a:pPr lvl="1">
              <a:buFont typeface="Wingdings" pitchFamily="2" charset="2"/>
              <a:buChar char="§"/>
            </a:pPr>
            <a:r>
              <a:rPr dirty="0" sz="2000" lang="en-US"/>
              <a:t>Lesions are </a:t>
            </a:r>
            <a:r>
              <a:rPr dirty="0" sz="2000" lang="en-US" err="1"/>
              <a:t>hypointense</a:t>
            </a:r>
            <a:r>
              <a:rPr dirty="0" sz="2000" lang="en-US"/>
              <a:t> on T1 , hyperintense on T2. </a:t>
            </a:r>
          </a:p>
          <a:p>
            <a:pPr lvl="1">
              <a:buFont typeface="Wingdings" pitchFamily="2" charset="2"/>
              <a:buChar char="§"/>
            </a:pPr>
            <a:r>
              <a:rPr dirty="0" sz="2000" lang="en-US"/>
              <a:t>FLAIR </a:t>
            </a:r>
            <a:r>
              <a:rPr dirty="0" sz="2000" lang="en-US" err="1"/>
              <a:t>hyperintense</a:t>
            </a:r>
            <a:r>
              <a:rPr dirty="0" sz="2000" lang="en-US"/>
              <a:t> </a:t>
            </a:r>
          </a:p>
          <a:p>
            <a:pPr lvl="1">
              <a:buFont typeface="Wingdings" pitchFamily="2" charset="2"/>
              <a:buChar char="§"/>
            </a:pPr>
            <a:r>
              <a:rPr dirty="0" sz="2000" lang="en-US"/>
              <a:t>Contrast enhancement  being  </a:t>
            </a:r>
            <a:r>
              <a:rPr dirty="0" sz="2000" lang="en-US" u="sng">
                <a:solidFill>
                  <a:srgbClr val="7030A0"/>
                </a:solidFill>
              </a:rPr>
              <a:t>sparse  or  absent</a:t>
            </a:r>
            <a:r>
              <a:rPr dirty="0" sz="2000" lang="en-US"/>
              <a:t>.</a:t>
            </a:r>
          </a:p>
          <a:p>
            <a:pPr lvl="1">
              <a:buFont typeface="Wingdings" pitchFamily="2" charset="2"/>
              <a:buChar char="§"/>
            </a:pPr>
            <a:r>
              <a:rPr dirty="0" sz="2000" lang="en-US"/>
              <a:t>Rare progression, commonly behaving like a low-grade neoplasm</a:t>
            </a:r>
          </a:p>
          <a:p>
            <a:r>
              <a:rPr b="1" dirty="0" sz="2000" lang="en-US"/>
              <a:t>Management </a:t>
            </a:r>
            <a:r>
              <a:rPr dirty="0" sz="2000" lang="en-US"/>
              <a:t>by total resection</a:t>
            </a:r>
            <a:endParaRPr dirty="0" sz="2000" lang="ar-IQ"/>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64" name=""/>
        <p:cNvGrpSpPr/>
        <p:nvPr/>
      </p:nvGrpSpPr>
      <p:grpSpPr>
        <a:xfrm>
          <a:off x="0" y="0"/>
          <a:ext cx="0" cy="0"/>
          <a:chOff x="0" y="0"/>
          <a:chExt cx="0" cy="0"/>
        </a:xfrm>
      </p:grpSpPr>
      <p:sp>
        <p:nvSpPr>
          <p:cNvPr id="1048670" name="Title 1"/>
          <p:cNvSpPr>
            <a:spLocks noGrp="1"/>
          </p:cNvSpPr>
          <p:nvPr>
            <p:ph type="title"/>
          </p:nvPr>
        </p:nvSpPr>
        <p:spPr/>
        <p:txBody>
          <a:bodyPr/>
          <a:p>
            <a:endParaRPr lang="en-US"/>
          </a:p>
        </p:txBody>
      </p:sp>
      <p:pic>
        <p:nvPicPr>
          <p:cNvPr id="2097174"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65" name=""/>
        <p:cNvGrpSpPr/>
        <p:nvPr/>
      </p:nvGrpSpPr>
      <p:grpSpPr>
        <a:xfrm>
          <a:off x="0" y="0"/>
          <a:ext cx="0" cy="0"/>
          <a:chOff x="0" y="0"/>
          <a:chExt cx="0" cy="0"/>
        </a:xfrm>
      </p:grpSpPr>
      <p:sp>
        <p:nvSpPr>
          <p:cNvPr id="1048671" name="Title 1"/>
          <p:cNvSpPr>
            <a:spLocks noGrp="1"/>
          </p:cNvSpPr>
          <p:nvPr>
            <p:ph type="title"/>
          </p:nvPr>
        </p:nvSpPr>
        <p:spPr>
          <a:xfrm>
            <a:off x="97559" y="0"/>
            <a:ext cx="7886700" cy="466147"/>
          </a:xfrm>
        </p:spPr>
        <p:txBody>
          <a:bodyPr>
            <a:noAutofit/>
          </a:bodyPr>
          <a:p>
            <a:pPr indent="-571500" marL="571500">
              <a:buFont typeface="Wingdings" pitchFamily="2" charset="2"/>
              <a:buChar char="q"/>
            </a:pPr>
            <a:r>
              <a:rPr dirty="0" sz="2800" lang="en-US" u="sng">
                <a:solidFill>
                  <a:srgbClr val="C00000"/>
                </a:solidFill>
                <a:latin typeface="Algerian" pitchFamily="82" charset="77"/>
              </a:rPr>
              <a:t>ASTROBLASTOMA</a:t>
            </a:r>
            <a:endParaRPr dirty="0" sz="2800" lang="ar-IQ" u="sng">
              <a:solidFill>
                <a:srgbClr val="C00000"/>
              </a:solidFill>
              <a:latin typeface="Algerian" pitchFamily="82" charset="77"/>
            </a:endParaRPr>
          </a:p>
        </p:txBody>
      </p:sp>
      <p:sp>
        <p:nvSpPr>
          <p:cNvPr id="1048672" name="Content Placeholder 2"/>
          <p:cNvSpPr>
            <a:spLocks noGrp="1"/>
          </p:cNvSpPr>
          <p:nvPr>
            <p:ph idx="1"/>
          </p:nvPr>
        </p:nvSpPr>
        <p:spPr>
          <a:xfrm>
            <a:off x="97559" y="466147"/>
            <a:ext cx="8948882" cy="6192693"/>
          </a:xfrm>
        </p:spPr>
        <p:txBody>
          <a:bodyPr>
            <a:normAutofit fontScale="80000" lnSpcReduction="20000"/>
          </a:bodyPr>
          <a:p>
            <a:r>
              <a:rPr dirty="0" sz="2000" lang="en-US"/>
              <a:t>WHO grade I  , Rare tumors.</a:t>
            </a:r>
          </a:p>
          <a:p>
            <a:r>
              <a:rPr dirty="0" sz="2000" lang="en-US"/>
              <a:t>Found  in  the  </a:t>
            </a:r>
            <a:r>
              <a:rPr b="1" dirty="0" sz="2000" lang="en-US" u="sng">
                <a:solidFill>
                  <a:srgbClr val="7030A0"/>
                </a:solidFill>
              </a:rPr>
              <a:t>first  three  decades  of  life</a:t>
            </a:r>
            <a:r>
              <a:rPr dirty="0" sz="2000" lang="en-US"/>
              <a:t>;  </a:t>
            </a:r>
            <a:r>
              <a:rPr dirty="0" sz="2000" lang="en-US" err="1"/>
              <a:t>astroblastomas</a:t>
            </a:r>
            <a:r>
              <a:rPr dirty="0" sz="2000" lang="en-US"/>
              <a:t>  found  later in  life  are  highly  malignant.</a:t>
            </a:r>
          </a:p>
          <a:p>
            <a:r>
              <a:rPr dirty="0" sz="2000" lang="en-US"/>
              <a:t>F:M  11:1</a:t>
            </a:r>
          </a:p>
          <a:p>
            <a:r>
              <a:rPr dirty="0" sz="2000" lang="en-US"/>
              <a:t>Patients usually present with symptoms and signs related to cortical dysfunction or from related mass effect.</a:t>
            </a:r>
          </a:p>
          <a:p>
            <a:r>
              <a:rPr dirty="0" sz="2000" lang="en-US"/>
              <a:t>These tumors  either  can  have  </a:t>
            </a:r>
          </a:p>
          <a:p>
            <a:pPr lvl="1">
              <a:buFont typeface="Wingdings" pitchFamily="2" charset="2"/>
              <a:buChar char="ü"/>
            </a:pPr>
            <a:r>
              <a:rPr dirty="0" sz="2000" lang="en-US"/>
              <a:t>a  slow  evolution  with a  relatively  favorable  outcome.</a:t>
            </a:r>
          </a:p>
          <a:p>
            <a:pPr lvl="1">
              <a:buFont typeface="Wingdings" pitchFamily="2" charset="2"/>
              <a:buChar char="ü"/>
            </a:pPr>
            <a:r>
              <a:rPr dirty="0" sz="2000" lang="en-US"/>
              <a:t>or  can  exhibit  a  rapidly  progressive nature  leading  to  death.</a:t>
            </a:r>
          </a:p>
          <a:p>
            <a:r>
              <a:rPr b="1" dirty="0" sz="2000" lang="en-US"/>
              <a:t>Location : </a:t>
            </a:r>
          </a:p>
          <a:p>
            <a:pPr lvl="1"/>
            <a:r>
              <a:rPr dirty="0" sz="2200" lang="en-US"/>
              <a:t>Almost always </a:t>
            </a:r>
            <a:r>
              <a:rPr b="1" dirty="0" sz="2200" lang="en-US" err="1" u="sng"/>
              <a:t>supratentorial</a:t>
            </a:r>
            <a:r>
              <a:rPr dirty="0" sz="2200" lang="en-US"/>
              <a:t>, usually within cerebral hemisphere</a:t>
            </a:r>
          </a:p>
          <a:p>
            <a:pPr lvl="1"/>
            <a:r>
              <a:rPr b="1" dirty="0" sz="2200" lang="en-US" u="sng">
                <a:solidFill>
                  <a:srgbClr val="7030A0"/>
                </a:solidFill>
              </a:rPr>
              <a:t>Parietal &gt; Frontal</a:t>
            </a:r>
          </a:p>
          <a:p>
            <a:r>
              <a:rPr b="1" dirty="0" sz="2000" lang="en-US"/>
              <a:t>MRI</a:t>
            </a:r>
          </a:p>
          <a:p>
            <a:pPr lvl="1"/>
            <a:r>
              <a:rPr dirty="0" sz="2200" lang="en-US" err="1"/>
              <a:t>hypointense</a:t>
            </a:r>
            <a:r>
              <a:rPr dirty="0" sz="2200" lang="en-US"/>
              <a:t> on T1 and hyperintense on T2-weighted and FLAIR images. </a:t>
            </a:r>
          </a:p>
          <a:p>
            <a:pPr lvl="1"/>
            <a:r>
              <a:rPr dirty="0" sz="2200" lang="en-US"/>
              <a:t>Frequent rim enhancement is seen around a cystic center. </a:t>
            </a:r>
          </a:p>
          <a:p>
            <a:pPr lvl="1"/>
            <a:r>
              <a:rPr dirty="0" sz="2200" lang="en-US"/>
              <a:t>Multiple </a:t>
            </a:r>
            <a:r>
              <a:rPr dirty="0" sz="2200" lang="en-US" err="1"/>
              <a:t>intratumoral</a:t>
            </a:r>
            <a:r>
              <a:rPr dirty="0" sz="2200" lang="en-US"/>
              <a:t> cysts are seen, giving the</a:t>
            </a:r>
            <a:r>
              <a:rPr b="1" dirty="0" sz="2200" lang="en-US">
                <a:solidFill>
                  <a:srgbClr val="7030A0"/>
                </a:solidFill>
              </a:rPr>
              <a:t> “bubbly”</a:t>
            </a:r>
            <a:r>
              <a:rPr dirty="0" sz="2200" lang="en-US">
                <a:solidFill>
                  <a:srgbClr val="FF0000"/>
                </a:solidFill>
              </a:rPr>
              <a:t> </a:t>
            </a:r>
            <a:r>
              <a:rPr dirty="0" sz="2200" lang="en-US"/>
              <a:t>appearance</a:t>
            </a:r>
          </a:p>
          <a:p>
            <a:r>
              <a:rPr dirty="0" sz="2000" lang="en-US"/>
              <a:t>Macroscopically, with their cut surfaces revealing a homogeneous, soft, pink-gray substance. Cystic areas are commonly encountered.</a:t>
            </a:r>
          </a:p>
          <a:p>
            <a:r>
              <a:rPr dirty="0" sz="2000" lang="en-US"/>
              <a:t>Tumors  are richly  supplied  by  </a:t>
            </a:r>
            <a:r>
              <a:rPr dirty="0" sz="2000" lang="en-US" err="1"/>
              <a:t>hyalinized</a:t>
            </a:r>
            <a:r>
              <a:rPr dirty="0" sz="2000" lang="en-US"/>
              <a:t>  blood  vessels,  with  clusters  of  tumor cells  forming  </a:t>
            </a:r>
            <a:r>
              <a:rPr b="1" dirty="0" sz="2000" lang="en-US" err="1">
                <a:solidFill>
                  <a:srgbClr val="C00000"/>
                </a:solidFill>
              </a:rPr>
              <a:t>pseudorosettes</a:t>
            </a:r>
            <a:r>
              <a:rPr dirty="0" sz="2000" lang="en-US"/>
              <a:t>.</a:t>
            </a:r>
          </a:p>
          <a:p>
            <a:r>
              <a:rPr b="1" dirty="0" sz="2000" lang="en-US"/>
              <a:t>Management </a:t>
            </a:r>
            <a:r>
              <a:rPr dirty="0" sz="2000" lang="en-US"/>
              <a:t>Surgical resection is the main</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66" name=""/>
        <p:cNvGrpSpPr/>
        <p:nvPr/>
      </p:nvGrpSpPr>
      <p:grpSpPr>
        <a:xfrm>
          <a:off x="0" y="0"/>
          <a:ext cx="0" cy="0"/>
          <a:chOff x="0" y="0"/>
          <a:chExt cx="0" cy="0"/>
        </a:xfrm>
      </p:grpSpPr>
      <p:sp>
        <p:nvSpPr>
          <p:cNvPr id="1048673" name="Title 1"/>
          <p:cNvSpPr>
            <a:spLocks noGrp="1"/>
          </p:cNvSpPr>
          <p:nvPr>
            <p:ph type="title"/>
          </p:nvPr>
        </p:nvSpPr>
        <p:spPr/>
        <p:txBody>
          <a:bodyPr/>
          <a:p>
            <a:endParaRPr lang="en-US"/>
          </a:p>
        </p:txBody>
      </p:sp>
      <p:pic>
        <p:nvPicPr>
          <p:cNvPr id="2097175"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67" name=""/>
        <p:cNvGrpSpPr/>
        <p:nvPr/>
      </p:nvGrpSpPr>
      <p:grpSpPr>
        <a:xfrm>
          <a:off x="0" y="0"/>
          <a:ext cx="0" cy="0"/>
          <a:chOff x="0" y="0"/>
          <a:chExt cx="0" cy="0"/>
        </a:xfrm>
      </p:grpSpPr>
      <p:sp>
        <p:nvSpPr>
          <p:cNvPr id="1048674" name="Title 1"/>
          <p:cNvSpPr>
            <a:spLocks noGrp="1"/>
          </p:cNvSpPr>
          <p:nvPr>
            <p:ph type="title"/>
          </p:nvPr>
        </p:nvSpPr>
        <p:spPr>
          <a:xfrm>
            <a:off x="97559" y="99581"/>
            <a:ext cx="7886700" cy="443055"/>
          </a:xfrm>
        </p:spPr>
        <p:txBody>
          <a:bodyPr>
            <a:noAutofit/>
          </a:bodyPr>
          <a:p>
            <a:pPr indent="-571500" marL="571500">
              <a:buFont typeface="Wingdings" pitchFamily="2" charset="2"/>
              <a:buChar char="q"/>
            </a:pPr>
            <a:r>
              <a:rPr dirty="0" sz="2800" lang="en-US" u="sng">
                <a:solidFill>
                  <a:srgbClr val="C00000"/>
                </a:solidFill>
                <a:latin typeface="Algerian" pitchFamily="82" charset="77"/>
              </a:rPr>
              <a:t>GANGLIOGLIOMA</a:t>
            </a:r>
            <a:endParaRPr dirty="0" sz="2800" lang="ar-IQ" u="sng">
              <a:solidFill>
                <a:srgbClr val="C00000"/>
              </a:solidFill>
              <a:latin typeface="Algerian" pitchFamily="82" charset="77"/>
            </a:endParaRPr>
          </a:p>
        </p:txBody>
      </p:sp>
      <p:sp>
        <p:nvSpPr>
          <p:cNvPr id="1048675" name="Content Placeholder 2"/>
          <p:cNvSpPr>
            <a:spLocks noGrp="1"/>
          </p:cNvSpPr>
          <p:nvPr>
            <p:ph idx="1"/>
          </p:nvPr>
        </p:nvSpPr>
        <p:spPr>
          <a:xfrm>
            <a:off x="97559" y="542635"/>
            <a:ext cx="8948882" cy="6215783"/>
          </a:xfrm>
        </p:spPr>
        <p:txBody>
          <a:bodyPr>
            <a:normAutofit/>
          </a:bodyPr>
          <a:p>
            <a:r>
              <a:rPr dirty="0" sz="2000" lang="en-US"/>
              <a:t>WHO grade I</a:t>
            </a:r>
          </a:p>
          <a:p>
            <a:r>
              <a:rPr dirty="0" sz="2000" lang="en-US"/>
              <a:t>Most commonly found in the </a:t>
            </a:r>
            <a:r>
              <a:rPr b="1" dirty="0" sz="2000" lang="en-US">
                <a:solidFill>
                  <a:srgbClr val="7030A0"/>
                </a:solidFill>
              </a:rPr>
              <a:t>temporal lobe </a:t>
            </a:r>
            <a:r>
              <a:rPr dirty="0" sz="2000" lang="en-US"/>
              <a:t>(up to 85%)</a:t>
            </a:r>
          </a:p>
          <a:p>
            <a:r>
              <a:rPr dirty="0" sz="2000" lang="en-US"/>
              <a:t>affecting </a:t>
            </a:r>
            <a:r>
              <a:rPr dirty="0" sz="2000" lang="en-US" u="sng"/>
              <a:t>young patients</a:t>
            </a:r>
            <a:r>
              <a:rPr dirty="0" sz="2000" lang="en-US"/>
              <a:t> with seizure disorders (the most common tumor found in temporal lobe epilepsy).</a:t>
            </a:r>
          </a:p>
          <a:p>
            <a:r>
              <a:rPr dirty="0" sz="2000" lang="en-US" err="1"/>
              <a:t>Gangliogliomas</a:t>
            </a:r>
            <a:r>
              <a:rPr dirty="0" sz="2000" lang="en-US"/>
              <a:t> may occur  in  the  spinal  cord, brainstem, and cerebellum.</a:t>
            </a:r>
          </a:p>
          <a:p>
            <a:r>
              <a:rPr dirty="0" sz="2000" lang="en-US"/>
              <a:t>1</a:t>
            </a:r>
            <a:r>
              <a:rPr dirty="0" sz="2000" lang="ar-IQ"/>
              <a:t> %</a:t>
            </a:r>
            <a:r>
              <a:rPr dirty="0" sz="2000" lang="en-US"/>
              <a:t>of all central nervous system neoplasms, most commonly affecting children and young adults</a:t>
            </a:r>
          </a:p>
          <a:p>
            <a:r>
              <a:rPr dirty="0" sz="2000" lang="en-US"/>
              <a:t>Half of the tumors showed both cystic and solid components; 43% of the tumors were entirely solid, and 5% were entirely cystic</a:t>
            </a:r>
          </a:p>
          <a:p>
            <a:r>
              <a:rPr dirty="0" sz="2000" lang="en-US"/>
              <a:t>Macroscopically, gangliogliomas appear solid, cystic, or as a combination of the two.</a:t>
            </a:r>
          </a:p>
          <a:p>
            <a:pPr>
              <a:buFont typeface="Wingdings" pitchFamily="2" charset="2"/>
              <a:buChar char="Ø"/>
            </a:pPr>
            <a:r>
              <a:rPr dirty="0" sz="2000" lang="en-US" err="1">
                <a:solidFill>
                  <a:srgbClr val="002060"/>
                </a:solidFill>
              </a:rPr>
              <a:t>Isointense</a:t>
            </a:r>
            <a:r>
              <a:rPr dirty="0" sz="2000" lang="en-US">
                <a:solidFill>
                  <a:srgbClr val="002060"/>
                </a:solidFill>
              </a:rPr>
              <a:t> to </a:t>
            </a:r>
            <a:r>
              <a:rPr dirty="0" sz="2000" lang="en-US" err="1">
                <a:solidFill>
                  <a:srgbClr val="002060"/>
                </a:solidFill>
              </a:rPr>
              <a:t>hypointense</a:t>
            </a:r>
            <a:r>
              <a:rPr dirty="0" sz="2000" lang="en-US">
                <a:solidFill>
                  <a:srgbClr val="002060"/>
                </a:solidFill>
              </a:rPr>
              <a:t> on T1</a:t>
            </a:r>
            <a:r>
              <a:rPr dirty="0" sz="2000" lang="ar-SA">
                <a:solidFill>
                  <a:srgbClr val="002060"/>
                </a:solidFill>
              </a:rPr>
              <a:t> </a:t>
            </a:r>
            <a:r>
              <a:rPr dirty="0" sz="2000" lang="en-US">
                <a:solidFill>
                  <a:srgbClr val="002060"/>
                </a:solidFill>
              </a:rPr>
              <a:t> ; </a:t>
            </a:r>
            <a:r>
              <a:rPr dirty="0" sz="2000" lang="en-US" err="1">
                <a:solidFill>
                  <a:srgbClr val="002060"/>
                </a:solidFill>
              </a:rPr>
              <a:t>hyperintense</a:t>
            </a:r>
            <a:r>
              <a:rPr dirty="0" sz="2000" lang="en-US">
                <a:solidFill>
                  <a:srgbClr val="002060"/>
                </a:solidFill>
              </a:rPr>
              <a:t> and heterogeneous on T2</a:t>
            </a:r>
            <a:endParaRPr dirty="0" sz="2000" lang="ar-SA">
              <a:solidFill>
                <a:srgbClr val="002060"/>
              </a:solidFill>
            </a:endParaRPr>
          </a:p>
          <a:p>
            <a:pPr>
              <a:buFont typeface="Wingdings" pitchFamily="2" charset="2"/>
              <a:buChar char="Ø"/>
            </a:pPr>
            <a:r>
              <a:rPr dirty="0" sz="2000" lang="en-US">
                <a:solidFill>
                  <a:srgbClr val="002060"/>
                </a:solidFill>
              </a:rPr>
              <a:t>Lesions  are  rarely  associated  with  </a:t>
            </a:r>
            <a:r>
              <a:rPr dirty="0" sz="2000" lang="en-US" err="1">
                <a:solidFill>
                  <a:srgbClr val="002060"/>
                </a:solidFill>
              </a:rPr>
              <a:t>vasogenic</a:t>
            </a:r>
            <a:r>
              <a:rPr dirty="0" sz="2000" lang="en-US">
                <a:solidFill>
                  <a:srgbClr val="002060"/>
                </a:solidFill>
              </a:rPr>
              <a:t>  edema but  can  exhibit  mass  effect, Calcification are common.</a:t>
            </a:r>
          </a:p>
          <a:p>
            <a:r>
              <a:rPr dirty="0" sz="2000" lang="en-US"/>
              <a:t>The rate of control of seizures produced by </a:t>
            </a:r>
            <a:r>
              <a:rPr dirty="0" sz="2000" lang="en-US" err="1"/>
              <a:t>gangliogliomas</a:t>
            </a:r>
            <a:r>
              <a:rPr dirty="0" sz="2000" lang="en-US"/>
              <a:t> can be as high as 80% after surgery</a:t>
            </a:r>
          </a:p>
          <a:p>
            <a:r>
              <a:rPr dirty="0" sz="2000" lang="en-US"/>
              <a:t>Survival rates after surgery are high.</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68" name=""/>
        <p:cNvGrpSpPr/>
        <p:nvPr/>
      </p:nvGrpSpPr>
      <p:grpSpPr>
        <a:xfrm>
          <a:off x="0" y="0"/>
          <a:ext cx="0" cy="0"/>
          <a:chOff x="0" y="0"/>
          <a:chExt cx="0" cy="0"/>
        </a:xfrm>
      </p:grpSpPr>
      <p:sp>
        <p:nvSpPr>
          <p:cNvPr id="1048676" name="Content Placeholder 2"/>
          <p:cNvSpPr>
            <a:spLocks noGrp="1"/>
          </p:cNvSpPr>
          <p:nvPr>
            <p:ph idx="1"/>
          </p:nvPr>
        </p:nvSpPr>
        <p:spPr>
          <a:xfrm>
            <a:off x="86014" y="82260"/>
            <a:ext cx="8965622" cy="6694921"/>
          </a:xfrm>
        </p:spPr>
        <p:txBody>
          <a:bodyPr>
            <a:normAutofit/>
          </a:bodyPr>
          <a:p>
            <a:r>
              <a:rPr b="1" dirty="0" sz="2000" lang="en-US" err="1"/>
              <a:t>Immunohistochemically</a:t>
            </a:r>
            <a:r>
              <a:rPr dirty="0" sz="2000" lang="en-US"/>
              <a:t>,  </a:t>
            </a:r>
          </a:p>
          <a:p>
            <a:pPr lvl="1">
              <a:buFont typeface="Wingdings" pitchFamily="2" charset="2"/>
              <a:buChar char="ü"/>
            </a:pPr>
            <a:r>
              <a:rPr dirty="0" sz="2000" lang="en-US"/>
              <a:t>The  glial  populations  are  found to  be  reactive  for  GFAP,  S-100  protein,  and  </a:t>
            </a:r>
            <a:r>
              <a:rPr dirty="0" sz="2000" lang="en-US" err="1"/>
              <a:t>vimentin</a:t>
            </a:r>
            <a:r>
              <a:rPr dirty="0" sz="2000" lang="en-US"/>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06" name=""/>
        <p:cNvGrpSpPr/>
        <p:nvPr/>
      </p:nvGrpSpPr>
      <p:grpSpPr>
        <a:xfrm>
          <a:off x="0" y="0"/>
          <a:ext cx="0" cy="0"/>
          <a:chOff x="0" y="0"/>
          <a:chExt cx="0" cy="0"/>
        </a:xfrm>
      </p:grpSpPr>
      <p:sp>
        <p:nvSpPr>
          <p:cNvPr id="1048598" name="Content Placeholder 2"/>
          <p:cNvSpPr>
            <a:spLocks noGrp="1"/>
          </p:cNvSpPr>
          <p:nvPr>
            <p:ph idx="1"/>
          </p:nvPr>
        </p:nvSpPr>
        <p:spPr>
          <a:xfrm>
            <a:off x="97559" y="92363"/>
            <a:ext cx="8930986" cy="6650181"/>
          </a:xfrm>
        </p:spPr>
        <p:txBody>
          <a:bodyPr>
            <a:normAutofit/>
          </a:bodyPr>
          <a:p>
            <a:pPr>
              <a:buFont typeface="Wingdings" pitchFamily="2" charset="2"/>
              <a:buChar char="v"/>
            </a:pPr>
            <a:r>
              <a:rPr b="1" dirty="0" sz="3000" lang="en-US" u="sng">
                <a:solidFill>
                  <a:srgbClr val="002060"/>
                </a:solidFill>
                <a:latin typeface="Baskerville" panose="02020502070401020303" pitchFamily="18" charset="0"/>
                <a:ea typeface="Baskerville" panose="02020502070401020303" pitchFamily="18" charset="0"/>
                <a:cs typeface="AngsanaUPC" panose="02020603050405020304" pitchFamily="18" charset="-34"/>
              </a:rPr>
              <a:t>St.  Anne/Mayo  criteria </a:t>
            </a:r>
          </a:p>
          <a:p>
            <a:pPr>
              <a:buFont typeface="Wingdings" pitchFamily="2" charset="2"/>
              <a:buChar char="Ø"/>
            </a:pPr>
            <a:r>
              <a:rPr b="1" dirty="0" sz="2000" lang="en-US"/>
              <a:t>Nuclear </a:t>
            </a:r>
            <a:r>
              <a:rPr b="1" dirty="0" sz="2000" lang="en-US" err="1"/>
              <a:t>atypia</a:t>
            </a:r>
            <a:r>
              <a:rPr b="1" dirty="0" sz="2000" lang="en-US"/>
              <a:t>:</a:t>
            </a:r>
            <a:r>
              <a:rPr dirty="0" sz="2000" lang="en-US"/>
              <a:t>  </a:t>
            </a:r>
            <a:r>
              <a:rPr dirty="0" sz="2000" lang="en-US" err="1"/>
              <a:t>hyperchromatasia</a:t>
            </a:r>
            <a:r>
              <a:rPr dirty="0" sz="2000" lang="en-US"/>
              <a:t>  and/or  obvious  variation  in  size  and  shape </a:t>
            </a:r>
          </a:p>
          <a:p>
            <a:pPr>
              <a:buFont typeface="Wingdings" pitchFamily="2" charset="2"/>
              <a:buChar char="Ø"/>
            </a:pPr>
            <a:r>
              <a:rPr b="1" dirty="0" sz="2000" lang="en-US"/>
              <a:t>Mitoses: </a:t>
            </a:r>
            <a:r>
              <a:rPr dirty="0" sz="2000" lang="en-US"/>
              <a:t>regardless  of  normal or  abnormal configuration </a:t>
            </a:r>
          </a:p>
          <a:p>
            <a:pPr>
              <a:buFont typeface="Wingdings" pitchFamily="2" charset="2"/>
              <a:buChar char="Ø"/>
            </a:pPr>
            <a:r>
              <a:rPr b="1" dirty="0" sz="2000" lang="en-US"/>
              <a:t>Endothelial proliferation:</a:t>
            </a:r>
            <a:r>
              <a:rPr dirty="0" sz="2000" lang="en-US"/>
              <a:t>  vascular  lumina  are  surrounded  by“piled-up” endothelial cells  (instead  of  the  normal single  layer).  Does not include  </a:t>
            </a:r>
            <a:r>
              <a:rPr dirty="0" sz="2000" lang="en-US" err="1"/>
              <a:t>hypervascularity</a:t>
            </a:r>
            <a:r>
              <a:rPr dirty="0" sz="2000" lang="en-US"/>
              <a:t>  (which  may  occur  in  </a:t>
            </a:r>
            <a:r>
              <a:rPr dirty="0" sz="2000" lang="en-US" err="1"/>
              <a:t>non-tumoral</a:t>
            </a:r>
            <a:r>
              <a:rPr dirty="0" sz="2000" lang="en-US"/>
              <a:t>  </a:t>
            </a:r>
            <a:r>
              <a:rPr dirty="0" sz="2000" lang="en-US" err="1"/>
              <a:t>gliosis</a:t>
            </a:r>
            <a:r>
              <a:rPr dirty="0" sz="2000" lang="en-US"/>
              <a:t>) </a:t>
            </a:r>
          </a:p>
          <a:p>
            <a:pPr>
              <a:buFont typeface="Wingdings" pitchFamily="2" charset="2"/>
              <a:buChar char="Ø"/>
            </a:pPr>
            <a:r>
              <a:rPr b="1" dirty="0" sz="2000" lang="en-US"/>
              <a:t>Necrosis: </a:t>
            </a:r>
            <a:r>
              <a:rPr dirty="0" sz="2000" lang="en-US"/>
              <a:t> only  when  obviously  present.  Does not include  </a:t>
            </a:r>
            <a:r>
              <a:rPr dirty="0" sz="2000" lang="en-US" err="1"/>
              <a:t>pseudopalisading</a:t>
            </a:r>
            <a:r>
              <a:rPr dirty="0" sz="2000" lang="en-US"/>
              <a:t>  when  seen  alone</a:t>
            </a:r>
          </a:p>
          <a:p>
            <a:pPr>
              <a:buFont typeface="Wingdings" pitchFamily="2" charset="2"/>
              <a:buChar char="Ø"/>
            </a:pPr>
            <a:endParaRPr dirty="0" sz="2000" lang="en-US"/>
          </a:p>
          <a:p>
            <a:pPr>
              <a:buFont typeface="Wingdings" pitchFamily="2" charset="2"/>
              <a:buChar char="q"/>
            </a:pPr>
            <a:r>
              <a:rPr dirty="0" sz="2000" lang="en-US"/>
              <a:t>nuclear  </a:t>
            </a:r>
            <a:r>
              <a:rPr dirty="0" sz="2000" lang="en-US" err="1"/>
              <a:t>atypia</a:t>
            </a:r>
            <a:r>
              <a:rPr dirty="0" sz="2000" lang="en-US"/>
              <a:t>  occurred  in  all  grade  2 tumors,  </a:t>
            </a:r>
          </a:p>
          <a:p>
            <a:pPr>
              <a:buFont typeface="Wingdings" pitchFamily="2" charset="2"/>
              <a:buChar char="q"/>
            </a:pPr>
            <a:r>
              <a:rPr dirty="0" sz="2000" lang="en-US"/>
              <a:t>mitotic  activity  was  seen  in grade  3  </a:t>
            </a:r>
            <a:r>
              <a:rPr sz="2000" lang="en-US"/>
              <a:t>tumors </a:t>
            </a:r>
          </a:p>
          <a:p>
            <a:pPr>
              <a:buFont typeface="Wingdings" pitchFamily="2" charset="2"/>
              <a:buChar char="q"/>
            </a:pPr>
            <a:r>
              <a:rPr sz="2000" lang="en-US"/>
              <a:t>necrosis  </a:t>
            </a:r>
            <a:r>
              <a:rPr dirty="0" sz="2000" lang="en-US"/>
              <a:t>and  endothelial proliferation  were  restricted  almost  only to  grade  4  tumors (they were  seen in  only  8% of grade  3  tumors).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69" name=""/>
        <p:cNvGrpSpPr/>
        <p:nvPr/>
      </p:nvGrpSpPr>
      <p:grpSpPr>
        <a:xfrm>
          <a:off x="0" y="0"/>
          <a:ext cx="0" cy="0"/>
          <a:chOff x="0" y="0"/>
          <a:chExt cx="0" cy="0"/>
        </a:xfrm>
      </p:grpSpPr>
      <p:sp>
        <p:nvSpPr>
          <p:cNvPr id="1048677" name="Title 1"/>
          <p:cNvSpPr>
            <a:spLocks noGrp="1"/>
          </p:cNvSpPr>
          <p:nvPr>
            <p:ph type="title"/>
          </p:nvPr>
        </p:nvSpPr>
        <p:spPr/>
        <p:txBody>
          <a:bodyPr/>
          <a:p>
            <a:endParaRPr lang="en-US"/>
          </a:p>
        </p:txBody>
      </p:sp>
      <p:pic>
        <p:nvPicPr>
          <p:cNvPr id="2097176"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70" name=""/>
        <p:cNvGrpSpPr/>
        <p:nvPr/>
      </p:nvGrpSpPr>
      <p:grpSpPr>
        <a:xfrm>
          <a:off x="0" y="0"/>
          <a:ext cx="0" cy="0"/>
          <a:chOff x="0" y="0"/>
          <a:chExt cx="0" cy="0"/>
        </a:xfrm>
      </p:grpSpPr>
      <p:sp>
        <p:nvSpPr>
          <p:cNvPr id="1048678" name="Title 1"/>
          <p:cNvSpPr>
            <a:spLocks noGrp="1"/>
          </p:cNvSpPr>
          <p:nvPr>
            <p:ph type="title"/>
          </p:nvPr>
        </p:nvSpPr>
        <p:spPr>
          <a:xfrm>
            <a:off x="80818" y="51845"/>
            <a:ext cx="7805882" cy="444610"/>
          </a:xfrm>
        </p:spPr>
        <p:txBody>
          <a:bodyPr>
            <a:noAutofit/>
          </a:bodyPr>
          <a:p>
            <a:pPr indent="-457200" marL="457200">
              <a:buFont typeface="Wingdings" pitchFamily="2" charset="2"/>
              <a:buChar char="q"/>
            </a:pPr>
            <a:r>
              <a:rPr dirty="0" sz="2800" lang="en-US" u="sng">
                <a:solidFill>
                  <a:srgbClr val="C00000"/>
                </a:solidFill>
                <a:latin typeface="Algerian" pitchFamily="82" charset="77"/>
              </a:rPr>
              <a:t>PILOMYXOID ASTROCYTOMA</a:t>
            </a:r>
            <a:endParaRPr dirty="0" sz="2800" lang="ar-IQ" u="sng">
              <a:solidFill>
                <a:srgbClr val="C00000"/>
              </a:solidFill>
              <a:latin typeface="Algerian" pitchFamily="82" charset="77"/>
            </a:endParaRPr>
          </a:p>
        </p:txBody>
      </p:sp>
      <p:sp>
        <p:nvSpPr>
          <p:cNvPr id="1048679" name="Content Placeholder 2"/>
          <p:cNvSpPr>
            <a:spLocks noGrp="1"/>
          </p:cNvSpPr>
          <p:nvPr>
            <p:ph idx="1"/>
          </p:nvPr>
        </p:nvSpPr>
        <p:spPr>
          <a:xfrm>
            <a:off x="80818" y="496455"/>
            <a:ext cx="8982364" cy="6309700"/>
          </a:xfrm>
        </p:spPr>
        <p:txBody>
          <a:bodyPr>
            <a:normAutofit/>
          </a:bodyPr>
          <a:p>
            <a:r>
              <a:rPr dirty="0" sz="2000" lang="en-US"/>
              <a:t>WHO grade II</a:t>
            </a:r>
          </a:p>
          <a:p>
            <a:r>
              <a:rPr dirty="0" sz="2000" lang="en-US"/>
              <a:t>Occur throughout the </a:t>
            </a:r>
            <a:r>
              <a:rPr dirty="0" sz="2000" lang="en-US" err="1"/>
              <a:t>neuraxis</a:t>
            </a:r>
            <a:r>
              <a:rPr dirty="0" sz="2000" lang="en-US"/>
              <a:t>, with a mean age at diagnosis of </a:t>
            </a:r>
            <a:r>
              <a:rPr b="1" dirty="0" sz="2000" lang="en-US">
                <a:solidFill>
                  <a:srgbClr val="7030A0"/>
                </a:solidFill>
              </a:rPr>
              <a:t>1.5 to 3 years.</a:t>
            </a:r>
          </a:p>
          <a:p>
            <a:r>
              <a:rPr dirty="0" sz="2000" lang="en-US"/>
              <a:t>Most are found in the </a:t>
            </a:r>
            <a:r>
              <a:rPr b="1" dirty="0" sz="2000" lang="en-US" err="1">
                <a:solidFill>
                  <a:srgbClr val="0070C0"/>
                </a:solidFill>
              </a:rPr>
              <a:t>hypothalamic-chiasmatic</a:t>
            </a:r>
            <a:r>
              <a:rPr dirty="0" sz="2000" lang="en-US"/>
              <a:t> region at the midline.</a:t>
            </a:r>
          </a:p>
          <a:p>
            <a:r>
              <a:rPr dirty="0" sz="2000" lang="en-US"/>
              <a:t>Rarely found in the posterior fossa, basal ganglia, parietal and occipital lobes, or spinal cord</a:t>
            </a:r>
          </a:p>
          <a:p>
            <a:r>
              <a:rPr dirty="0" sz="2000" lang="en-US"/>
              <a:t>Symptoms :</a:t>
            </a:r>
          </a:p>
          <a:p>
            <a:pPr lvl="1"/>
            <a:r>
              <a:rPr dirty="0" sz="2000" lang="en-US"/>
              <a:t>Elevated intracranial pressure, hydrocephalus, or mass effect of eloquent parenchyma.</a:t>
            </a:r>
          </a:p>
          <a:p>
            <a:r>
              <a:rPr b="1" dirty="0" sz="2000" lang="en-US"/>
              <a:t>MRI</a:t>
            </a:r>
            <a:r>
              <a:rPr dirty="0" sz="2000" lang="en-US"/>
              <a:t> </a:t>
            </a:r>
            <a:r>
              <a:rPr b="1" dirty="0" sz="2000" lang="en-US"/>
              <a:t>findings</a:t>
            </a:r>
            <a:r>
              <a:rPr dirty="0" sz="2000" lang="en-US"/>
              <a:t> : </a:t>
            </a:r>
          </a:p>
          <a:p>
            <a:pPr lvl="1"/>
            <a:r>
              <a:rPr dirty="0" sz="2000" lang="en-US"/>
              <a:t>well circumscribed(noninfiltrating) and </a:t>
            </a:r>
            <a:r>
              <a:rPr b="1" dirty="0" sz="2000" lang="en-US">
                <a:solidFill>
                  <a:srgbClr val="002060"/>
                </a:solidFill>
              </a:rPr>
              <a:t>without </a:t>
            </a:r>
            <a:r>
              <a:rPr b="1" dirty="0" sz="2000" lang="en-US" err="1">
                <a:solidFill>
                  <a:srgbClr val="002060"/>
                </a:solidFill>
              </a:rPr>
              <a:t>vasogenic</a:t>
            </a:r>
            <a:r>
              <a:rPr b="1" dirty="0" sz="2000" lang="en-US">
                <a:solidFill>
                  <a:srgbClr val="002060"/>
                </a:solidFill>
              </a:rPr>
              <a:t> edema</a:t>
            </a:r>
            <a:r>
              <a:rPr dirty="0" sz="2000" lang="en-US"/>
              <a:t>. Lesions are </a:t>
            </a:r>
            <a:r>
              <a:rPr b="1" dirty="0" sz="2000" lang="en-US">
                <a:solidFill>
                  <a:srgbClr val="7030A0"/>
                </a:solidFill>
              </a:rPr>
              <a:t>hyperintense</a:t>
            </a:r>
            <a:r>
              <a:rPr dirty="0" sz="2000" lang="en-US"/>
              <a:t> on </a:t>
            </a:r>
            <a:r>
              <a:rPr b="1" dirty="0" sz="2000" lang="en-US" u="sng"/>
              <a:t>T1 , T2 , FLAIR.</a:t>
            </a:r>
            <a:endParaRPr dirty="0" sz="2000" lang="en-US"/>
          </a:p>
          <a:p>
            <a:pPr lvl="1"/>
            <a:r>
              <a:rPr dirty="0" sz="2000" lang="en-US"/>
              <a:t>demonstrate heterogeneous to homogeneous enhancement.</a:t>
            </a:r>
          </a:p>
          <a:p>
            <a:pPr lvl="1"/>
            <a:r>
              <a:rPr dirty="0" sz="2000" lang="en-US" err="1"/>
              <a:t>Intratumoral</a:t>
            </a:r>
            <a:r>
              <a:rPr dirty="0" sz="2000" lang="en-US"/>
              <a:t> Hemorrhage is common.</a:t>
            </a:r>
          </a:p>
          <a:p>
            <a:r>
              <a:rPr dirty="0" sz="2000" lang="en-US"/>
              <a:t>rare tumor subtype</a:t>
            </a:r>
          </a:p>
          <a:p>
            <a:r>
              <a:rPr b="1" dirty="0" sz="2000" lang="en-US"/>
              <a:t>Management </a:t>
            </a:r>
            <a:r>
              <a:rPr dirty="0" sz="2000" lang="en-US"/>
              <a:t>complete resection.</a:t>
            </a:r>
            <a:endParaRPr dirty="0" sz="2000" lang="ar-IQ"/>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71" name=""/>
        <p:cNvGrpSpPr/>
        <p:nvPr/>
      </p:nvGrpSpPr>
      <p:grpSpPr>
        <a:xfrm>
          <a:off x="0" y="0"/>
          <a:ext cx="0" cy="0"/>
          <a:chOff x="0" y="0"/>
          <a:chExt cx="0" cy="0"/>
        </a:xfrm>
      </p:grpSpPr>
      <p:sp>
        <p:nvSpPr>
          <p:cNvPr id="1048680" name="Title 1"/>
          <p:cNvSpPr>
            <a:spLocks noGrp="1"/>
          </p:cNvSpPr>
          <p:nvPr>
            <p:ph type="title"/>
          </p:nvPr>
        </p:nvSpPr>
        <p:spPr/>
        <p:txBody>
          <a:bodyPr/>
          <a:p>
            <a:endParaRPr lang="en-US"/>
          </a:p>
        </p:txBody>
      </p:sp>
      <p:pic>
        <p:nvPicPr>
          <p:cNvPr id="2097177"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72" name=""/>
        <p:cNvGrpSpPr/>
        <p:nvPr/>
      </p:nvGrpSpPr>
      <p:grpSpPr>
        <a:xfrm>
          <a:off x="0" y="0"/>
          <a:ext cx="0" cy="0"/>
          <a:chOff x="0" y="0"/>
          <a:chExt cx="0" cy="0"/>
        </a:xfrm>
      </p:grpSpPr>
      <p:sp>
        <p:nvSpPr>
          <p:cNvPr id="1048681" name="Title 1"/>
          <p:cNvSpPr>
            <a:spLocks noGrp="1"/>
          </p:cNvSpPr>
          <p:nvPr>
            <p:ph type="title"/>
          </p:nvPr>
        </p:nvSpPr>
        <p:spPr/>
        <p:txBody>
          <a:bodyPr/>
          <a:p>
            <a:endParaRPr lang="en-US"/>
          </a:p>
        </p:txBody>
      </p:sp>
      <p:pic>
        <p:nvPicPr>
          <p:cNvPr id="2097178" name="Picture 4"/>
          <p:cNvPicPr>
            <a:picLocks noChangeAspect="1" noGrp="1"/>
          </p:cNvPicPr>
          <p:nvPr>
            <p:ph idx="1"/>
          </p:nvPr>
        </p:nvPicPr>
        <p:blipFill>
          <a:blip xmlns:r="http://schemas.openxmlformats.org/officeDocument/2006/relationships" r:embed="rId1"/>
          <a:stretch>
            <a:fillRect/>
          </a:stretch>
        </p:blipFill>
        <p:spPr>
          <a:xfrm>
            <a:off x="0" y="-1"/>
            <a:ext cx="9144000" cy="3429001"/>
          </a:xfrm>
          <a:prstGeom prst="rect"/>
        </p:spPr>
      </p:pic>
      <p:pic>
        <p:nvPicPr>
          <p:cNvPr id="2097179" name="Picture 6"/>
          <p:cNvPicPr>
            <a:picLocks noChangeAspect="1"/>
          </p:cNvPicPr>
          <p:nvPr/>
        </p:nvPicPr>
        <p:blipFill>
          <a:blip xmlns:r="http://schemas.openxmlformats.org/officeDocument/2006/relationships" r:embed="rId2"/>
          <a:stretch>
            <a:fillRect/>
          </a:stretch>
        </p:blipFill>
        <p:spPr>
          <a:xfrm>
            <a:off x="0" y="3429000"/>
            <a:ext cx="9143999" cy="3429000"/>
          </a:xfrm>
          <a:prstGeom prst="rec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73" name=""/>
        <p:cNvGrpSpPr/>
        <p:nvPr/>
      </p:nvGrpSpPr>
      <p:grpSpPr>
        <a:xfrm>
          <a:off x="0" y="0"/>
          <a:ext cx="0" cy="0"/>
          <a:chOff x="0" y="0"/>
          <a:chExt cx="0" cy="0"/>
        </a:xfrm>
      </p:grpSpPr>
      <p:sp>
        <p:nvSpPr>
          <p:cNvPr id="1048682" name="Title 1"/>
          <p:cNvSpPr>
            <a:spLocks noGrp="1"/>
          </p:cNvSpPr>
          <p:nvPr>
            <p:ph type="title"/>
          </p:nvPr>
        </p:nvSpPr>
        <p:spPr>
          <a:xfrm>
            <a:off x="80818" y="80819"/>
            <a:ext cx="8970818" cy="484908"/>
          </a:xfrm>
        </p:spPr>
        <p:txBody>
          <a:bodyPr>
            <a:normAutofit/>
          </a:bodyPr>
          <a:p>
            <a:pPr indent="-457200" marL="457200">
              <a:buFont typeface="Wingdings" pitchFamily="2" charset="2"/>
              <a:buChar char="q"/>
            </a:pPr>
            <a:r>
              <a:rPr dirty="0" sz="2800" lang="en-US" u="sng">
                <a:solidFill>
                  <a:srgbClr val="C00000"/>
                </a:solidFill>
                <a:latin typeface="Algerian" pitchFamily="82" charset="77"/>
              </a:rPr>
              <a:t>PLEOMORPHIC XANTHOASTROCYTOMA</a:t>
            </a:r>
            <a:endParaRPr dirty="0" sz="2800" lang="ar-IQ" u="sng">
              <a:solidFill>
                <a:srgbClr val="C00000"/>
              </a:solidFill>
              <a:latin typeface="Algerian" pitchFamily="82" charset="77"/>
            </a:endParaRPr>
          </a:p>
        </p:txBody>
      </p:sp>
      <p:sp>
        <p:nvSpPr>
          <p:cNvPr id="1048683" name="Content Placeholder 2"/>
          <p:cNvSpPr>
            <a:spLocks noGrp="1"/>
          </p:cNvSpPr>
          <p:nvPr>
            <p:ph idx="1"/>
          </p:nvPr>
        </p:nvSpPr>
        <p:spPr>
          <a:xfrm>
            <a:off x="92364" y="565727"/>
            <a:ext cx="8959272" cy="6211454"/>
          </a:xfrm>
        </p:spPr>
        <p:txBody>
          <a:bodyPr>
            <a:noAutofit/>
          </a:bodyPr>
          <a:p>
            <a:pPr>
              <a:buFont typeface="Wingdings" pitchFamily="2" charset="2"/>
              <a:buChar char="ü"/>
            </a:pPr>
            <a:r>
              <a:rPr dirty="0" sz="2000" lang="en-US"/>
              <a:t>WHO grade II</a:t>
            </a:r>
          </a:p>
          <a:p>
            <a:pPr>
              <a:buFont typeface="Wingdings" pitchFamily="2" charset="2"/>
              <a:buChar char="ü"/>
            </a:pPr>
            <a:r>
              <a:rPr dirty="0" sz="2000" lang="en-US"/>
              <a:t>Most commonly in the </a:t>
            </a:r>
            <a:r>
              <a:rPr b="1" dirty="0" sz="2000" lang="en-US">
                <a:solidFill>
                  <a:srgbClr val="002060"/>
                </a:solidFill>
              </a:rPr>
              <a:t>temporal lobe</a:t>
            </a:r>
            <a:r>
              <a:rPr dirty="0" sz="2000" lang="en-US"/>
              <a:t>.</a:t>
            </a:r>
          </a:p>
          <a:p>
            <a:pPr>
              <a:buFont typeface="Wingdings" pitchFamily="2" charset="2"/>
              <a:buChar char="ü"/>
            </a:pPr>
            <a:r>
              <a:rPr dirty="0" sz="2000" lang="en-US"/>
              <a:t>Median age of </a:t>
            </a:r>
            <a:r>
              <a:rPr b="1" dirty="0" sz="2000" lang="en-US">
                <a:solidFill>
                  <a:srgbClr val="0070C0"/>
                </a:solidFill>
              </a:rPr>
              <a:t>14 years</a:t>
            </a:r>
            <a:r>
              <a:rPr dirty="0" sz="2000" lang="en-US"/>
              <a:t>.</a:t>
            </a:r>
          </a:p>
          <a:p>
            <a:pPr>
              <a:buFont typeface="Wingdings" pitchFamily="2" charset="2"/>
              <a:buChar char="ü"/>
            </a:pPr>
            <a:r>
              <a:rPr dirty="0" sz="2000" lang="en-US"/>
              <a:t>Most patients (70% to 80%) present with seizures.</a:t>
            </a:r>
          </a:p>
          <a:p>
            <a:pPr>
              <a:buFont typeface="Wingdings" pitchFamily="2" charset="2"/>
              <a:buChar char="ü"/>
            </a:pPr>
            <a:r>
              <a:rPr b="1" dirty="0" sz="2000" lang="en-US" err="1"/>
              <a:t>Supratentorial</a:t>
            </a:r>
            <a:r>
              <a:rPr b="1" dirty="0" sz="2000" lang="en-US"/>
              <a:t> tumors are most often cortically based, adjacent to the meninges.</a:t>
            </a:r>
          </a:p>
          <a:p>
            <a:pPr>
              <a:buFont typeface="Wingdings" pitchFamily="2" charset="2"/>
              <a:buChar char="ü"/>
            </a:pPr>
            <a:r>
              <a:rPr b="1" dirty="0" sz="2000" lang="en-US"/>
              <a:t>CT and MRI</a:t>
            </a:r>
            <a:r>
              <a:rPr dirty="0" sz="2000" lang="en-US"/>
              <a:t> : a cortical cystic structure with an enhancing mural nodule</a:t>
            </a:r>
          </a:p>
          <a:p>
            <a:pPr lvl="1">
              <a:buFont typeface="Wingdings" pitchFamily="2" charset="2"/>
              <a:buChar char="§"/>
            </a:pPr>
            <a:r>
              <a:rPr dirty="0" sz="2000" lang="en-US"/>
              <a:t>The solid component appears as </a:t>
            </a:r>
            <a:r>
              <a:rPr dirty="0" sz="2000" lang="en-US" err="1"/>
              <a:t>hypointense</a:t>
            </a:r>
            <a:r>
              <a:rPr dirty="0" sz="2000" lang="en-US"/>
              <a:t> or </a:t>
            </a:r>
            <a:r>
              <a:rPr dirty="0" sz="2000" lang="en-US" err="1"/>
              <a:t>isointense</a:t>
            </a:r>
            <a:r>
              <a:rPr dirty="0" sz="2000" lang="en-US"/>
              <a:t> on T1 , </a:t>
            </a:r>
            <a:r>
              <a:rPr dirty="0" sz="2000" lang="en-US" err="1"/>
              <a:t>isointense</a:t>
            </a:r>
            <a:r>
              <a:rPr dirty="0" sz="2000" lang="en-US"/>
              <a:t> or hyperintense on T2.</a:t>
            </a:r>
          </a:p>
          <a:p>
            <a:pPr lvl="1">
              <a:buFont typeface="Wingdings" pitchFamily="2" charset="2"/>
              <a:buChar char="§"/>
            </a:pPr>
            <a:r>
              <a:rPr dirty="0" sz="2000" lang="en-US"/>
              <a:t>May associated  leptomeningeal  enhancement  or  dissemination.</a:t>
            </a:r>
          </a:p>
          <a:p>
            <a:pPr lvl="1">
              <a:buFont typeface="Wingdings" pitchFamily="2" charset="2"/>
              <a:buChar char="§"/>
            </a:pPr>
            <a:r>
              <a:rPr dirty="0" sz="2000" lang="en-US"/>
              <a:t>The  cysts  may  be  </a:t>
            </a:r>
            <a:r>
              <a:rPr b="1" dirty="0" sz="2000" lang="en-US">
                <a:solidFill>
                  <a:srgbClr val="7030A0"/>
                </a:solidFill>
              </a:rPr>
              <a:t>solitary  or  </a:t>
            </a:r>
            <a:r>
              <a:rPr b="1" dirty="0" sz="2000" lang="en-US" err="1">
                <a:solidFill>
                  <a:srgbClr val="7030A0"/>
                </a:solidFill>
              </a:rPr>
              <a:t>multiloculated</a:t>
            </a:r>
            <a:r>
              <a:rPr dirty="0" sz="2000" lang="en-US"/>
              <a:t>  and  are  usually  </a:t>
            </a:r>
            <a:r>
              <a:rPr b="1" dirty="0" sz="2000" lang="en-US" u="sng"/>
              <a:t>deeply  located  relative  to  the  solid  portion of  the  tumor.  </a:t>
            </a:r>
          </a:p>
          <a:p>
            <a:pPr lvl="1">
              <a:buFont typeface="Wingdings" pitchFamily="2" charset="2"/>
              <a:buChar char="§"/>
            </a:pPr>
            <a:r>
              <a:rPr dirty="0" sz="2000" lang="en-US"/>
              <a:t>Typically,  the  cyst  walls  are  </a:t>
            </a:r>
            <a:r>
              <a:rPr dirty="0" sz="2000" lang="en-US" err="1"/>
              <a:t>nonenhancing</a:t>
            </a:r>
            <a:r>
              <a:rPr dirty="0" sz="2000" lang="en-US"/>
              <a:t>.  </a:t>
            </a:r>
          </a:p>
          <a:p>
            <a:pPr lvl="1">
              <a:buFont typeface="Wingdings" pitchFamily="2" charset="2"/>
              <a:buChar char="§"/>
            </a:pPr>
            <a:r>
              <a:rPr dirty="0" sz="2000" lang="en-US"/>
              <a:t>Mild  to moderate  amounts  of  </a:t>
            </a:r>
            <a:r>
              <a:rPr dirty="0" sz="2000" lang="en-US" err="1"/>
              <a:t>peritumoral</a:t>
            </a:r>
            <a:r>
              <a:rPr dirty="0" sz="2000" lang="en-US"/>
              <a:t>  edema  may  be  seen,  and  calcifications  are  rare.  </a:t>
            </a:r>
            <a:r>
              <a:rPr dirty="0" sz="2000" lang="en-US" err="1"/>
              <a:t>Peritumoral</a:t>
            </a:r>
            <a:r>
              <a:rPr dirty="0" sz="2000" lang="en-US"/>
              <a:t>  edema  may  be  a  poor  prognostic sign  with  PXA.</a:t>
            </a:r>
          </a:p>
          <a:p>
            <a:pPr>
              <a:buFont typeface="Wingdings" pitchFamily="2" charset="2"/>
              <a:buChar char="v"/>
            </a:pPr>
            <a:r>
              <a:rPr dirty="0" sz="2000" lang="en-US"/>
              <a:t>Microscopic  criteria are presence of pleomorphic and </a:t>
            </a:r>
            <a:r>
              <a:rPr dirty="0" sz="2000" lang="en-US" err="1"/>
              <a:t>xanthomatous</a:t>
            </a:r>
            <a:r>
              <a:rPr dirty="0" sz="2000" lang="en-US"/>
              <a:t> astrocytes.</a:t>
            </a:r>
          </a:p>
          <a:p>
            <a:pPr>
              <a:buFont typeface="Wingdings" pitchFamily="2" charset="2"/>
              <a:buChar char="v"/>
            </a:pPr>
            <a:r>
              <a:rPr dirty="0" sz="2000" lang="en-US"/>
              <a:t>Surgical excision with a median survival time of 18 years.</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74" name=""/>
        <p:cNvGrpSpPr/>
        <p:nvPr/>
      </p:nvGrpSpPr>
      <p:grpSpPr>
        <a:xfrm>
          <a:off x="0" y="0"/>
          <a:ext cx="0" cy="0"/>
          <a:chOff x="0" y="0"/>
          <a:chExt cx="0" cy="0"/>
        </a:xfrm>
      </p:grpSpPr>
      <p:sp>
        <p:nvSpPr>
          <p:cNvPr id="1048684" name="Title 1"/>
          <p:cNvSpPr>
            <a:spLocks noGrp="1"/>
          </p:cNvSpPr>
          <p:nvPr>
            <p:ph type="title"/>
          </p:nvPr>
        </p:nvSpPr>
        <p:spPr>
          <a:xfrm>
            <a:off x="97560" y="99580"/>
            <a:ext cx="7886700" cy="466147"/>
          </a:xfrm>
        </p:spPr>
        <p:txBody>
          <a:bodyPr>
            <a:normAutofit/>
          </a:bodyPr>
          <a:p>
            <a:r>
              <a:rPr b="1" dirty="0" sz="2400" lang="en-US" err="1" u="sng"/>
              <a:t>Frome</a:t>
            </a:r>
            <a:r>
              <a:rPr b="1" dirty="0" sz="2400" lang="en-US" u="sng"/>
              <a:t> Osborne</a:t>
            </a:r>
          </a:p>
        </p:txBody>
      </p:sp>
      <p:sp>
        <p:nvSpPr>
          <p:cNvPr id="1048685" name="Content Placeholder 2"/>
          <p:cNvSpPr>
            <a:spLocks noGrp="1"/>
          </p:cNvSpPr>
          <p:nvPr>
            <p:ph idx="1"/>
          </p:nvPr>
        </p:nvSpPr>
        <p:spPr>
          <a:xfrm>
            <a:off x="97560" y="565726"/>
            <a:ext cx="8948880" cy="6192693"/>
          </a:xfrm>
        </p:spPr>
        <p:txBody>
          <a:bodyPr>
            <a:normAutofit/>
          </a:bodyPr>
          <a:p>
            <a:r>
              <a:rPr dirty="0" sz="2000" lang="en-US"/>
              <a:t>Peripherally located hemispheric mass, often involves cortex and meninges </a:t>
            </a:r>
          </a:p>
          <a:p>
            <a:r>
              <a:rPr dirty="0" sz="2000" lang="en-US"/>
              <a:t>Temporal lobe most common</a:t>
            </a:r>
          </a:p>
          <a:p>
            <a:r>
              <a:rPr dirty="0" sz="2000" lang="en-US" err="1"/>
              <a:t>Supratentorial</a:t>
            </a:r>
            <a:r>
              <a:rPr dirty="0" sz="2000" lang="en-US"/>
              <a:t> cortical mass with adjacent enhancing dural "tail“</a:t>
            </a:r>
          </a:p>
          <a:p>
            <a:pPr>
              <a:buFont typeface="Wingdings" pitchFamily="2" charset="2"/>
              <a:buChar char="v"/>
            </a:pPr>
            <a:r>
              <a:rPr dirty="0" sz="2000" lang="en-US"/>
              <a:t>If cortical mass and meningeal thickening in a young adult with long seizure history, think PXA</a:t>
            </a:r>
          </a:p>
          <a:p>
            <a:pPr>
              <a:buFont typeface="Wingdings" pitchFamily="2" charset="2"/>
              <a:buChar char="v"/>
            </a:pPr>
            <a:r>
              <a:rPr dirty="0" sz="2000" lang="en-US" err="1"/>
              <a:t>Ganglioglioma</a:t>
            </a:r>
            <a:r>
              <a:rPr dirty="0" sz="2000" lang="en-US"/>
              <a:t> may mimic PXA clinically and by imaging</a:t>
            </a:r>
          </a:p>
          <a:p>
            <a:pPr>
              <a:buFont typeface="Wingdings" pitchFamily="2" charset="2"/>
              <a:buChar char="v"/>
            </a:pPr>
            <a:r>
              <a:rPr dirty="0" sz="2000" lang="en-US"/>
              <a:t>Meningioma-like lesion in young patient should raise suspicion of PXA.</a:t>
            </a:r>
          </a:p>
          <a:p>
            <a:pPr>
              <a:buFont typeface="Wingdings" pitchFamily="2" charset="2"/>
              <a:buChar char="§"/>
            </a:pPr>
            <a:r>
              <a:rPr b="1" dirty="0" sz="2000" lang="en-US" u="sng"/>
              <a:t>TOP DIFFERENTIAL DIAGNOSES</a:t>
            </a:r>
          </a:p>
          <a:p>
            <a:pPr lvl="1">
              <a:buFont typeface="Wingdings" pitchFamily="2" charset="2"/>
              <a:buChar char="Ø"/>
            </a:pPr>
            <a:r>
              <a:rPr dirty="0" sz="2000" lang="en-US" err="1"/>
              <a:t>Ganglioglioma</a:t>
            </a:r>
            <a:endParaRPr dirty="0" sz="2000" lang="en-US"/>
          </a:p>
          <a:p>
            <a:pPr lvl="1">
              <a:buFont typeface="Wingdings" pitchFamily="2" charset="2"/>
              <a:buChar char="Ø"/>
            </a:pPr>
            <a:r>
              <a:rPr dirty="0" sz="2000" lang="en-US" err="1"/>
              <a:t>Pilocytic</a:t>
            </a:r>
            <a:r>
              <a:rPr dirty="0" sz="2000" lang="en-US"/>
              <a:t> </a:t>
            </a:r>
            <a:r>
              <a:rPr dirty="0" sz="2000" lang="en-US" err="1"/>
              <a:t>astrocytoma</a:t>
            </a:r>
            <a:endParaRPr dirty="0" sz="2000" lang="en-US"/>
          </a:p>
          <a:p>
            <a:pPr lvl="1">
              <a:buFont typeface="Wingdings" pitchFamily="2" charset="2"/>
              <a:buChar char="Ø"/>
            </a:pPr>
            <a:r>
              <a:rPr dirty="0" sz="2000" lang="en-US" err="1"/>
              <a:t>Dysembryoplastic</a:t>
            </a:r>
            <a:r>
              <a:rPr dirty="0" sz="2000" lang="en-US"/>
              <a:t> neuroepithelial tumor</a:t>
            </a:r>
          </a:p>
          <a:p>
            <a:pPr lvl="1">
              <a:buFont typeface="Wingdings" pitchFamily="2" charset="2"/>
              <a:buChar char="Ø"/>
            </a:pPr>
            <a:r>
              <a:rPr dirty="0" sz="2000" lang="en-US" err="1"/>
              <a:t>Oligodendroglioma</a:t>
            </a:r>
            <a:endParaRPr dirty="0" sz="2000" lang="en-US"/>
          </a:p>
          <a:p>
            <a:pPr lvl="1">
              <a:buFont typeface="Wingdings" pitchFamily="2" charset="2"/>
              <a:buChar char="Ø"/>
            </a:pPr>
            <a:r>
              <a:rPr dirty="0" sz="2000" lang="en-US"/>
              <a:t>Meningioma</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75" name=""/>
        <p:cNvGrpSpPr/>
        <p:nvPr/>
      </p:nvGrpSpPr>
      <p:grpSpPr>
        <a:xfrm>
          <a:off x="0" y="0"/>
          <a:ext cx="0" cy="0"/>
          <a:chOff x="0" y="0"/>
          <a:chExt cx="0" cy="0"/>
        </a:xfrm>
      </p:grpSpPr>
      <p:sp>
        <p:nvSpPr>
          <p:cNvPr id="1048686" name="Title 1"/>
          <p:cNvSpPr>
            <a:spLocks noGrp="1"/>
          </p:cNvSpPr>
          <p:nvPr>
            <p:ph type="title"/>
          </p:nvPr>
        </p:nvSpPr>
        <p:spPr/>
        <p:txBody>
          <a:bodyPr/>
          <a:p>
            <a:endParaRPr lang="en-US"/>
          </a:p>
        </p:txBody>
      </p:sp>
      <p:pic>
        <p:nvPicPr>
          <p:cNvPr id="2097180"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76" name=""/>
        <p:cNvGrpSpPr/>
        <p:nvPr/>
      </p:nvGrpSpPr>
      <p:grpSpPr>
        <a:xfrm>
          <a:off x="0" y="0"/>
          <a:ext cx="0" cy="0"/>
          <a:chOff x="0" y="0"/>
          <a:chExt cx="0" cy="0"/>
        </a:xfrm>
      </p:grpSpPr>
      <p:sp>
        <p:nvSpPr>
          <p:cNvPr id="1048687" name="Title 1"/>
          <p:cNvSpPr>
            <a:spLocks noGrp="1"/>
          </p:cNvSpPr>
          <p:nvPr>
            <p:ph type="title"/>
          </p:nvPr>
        </p:nvSpPr>
        <p:spPr/>
        <p:txBody>
          <a:bodyPr/>
          <a:p>
            <a:endParaRPr lang="en-US"/>
          </a:p>
        </p:txBody>
      </p:sp>
      <p:pic>
        <p:nvPicPr>
          <p:cNvPr id="2097181"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77" name=""/>
        <p:cNvGrpSpPr/>
        <p:nvPr/>
      </p:nvGrpSpPr>
      <p:grpSpPr>
        <a:xfrm>
          <a:off x="0" y="0"/>
          <a:ext cx="0" cy="0"/>
          <a:chOff x="0" y="0"/>
          <a:chExt cx="0" cy="0"/>
        </a:xfrm>
      </p:grpSpPr>
      <p:sp>
        <p:nvSpPr>
          <p:cNvPr id="1048688" name="Title 1"/>
          <p:cNvSpPr>
            <a:spLocks noGrp="1"/>
          </p:cNvSpPr>
          <p:nvPr>
            <p:ph type="title"/>
          </p:nvPr>
        </p:nvSpPr>
        <p:spPr>
          <a:xfrm>
            <a:off x="92364" y="59803"/>
            <a:ext cx="7921336" cy="482834"/>
          </a:xfrm>
        </p:spPr>
        <p:txBody>
          <a:bodyPr>
            <a:normAutofit/>
          </a:bodyPr>
          <a:p>
            <a:pPr indent="-571500" marL="571500">
              <a:buFont typeface="Wingdings" pitchFamily="2" charset="2"/>
              <a:buChar char="q"/>
            </a:pPr>
            <a:r>
              <a:rPr dirty="0" sz="2800" lang="en-US" u="sng">
                <a:solidFill>
                  <a:srgbClr val="C00000"/>
                </a:solidFill>
                <a:latin typeface="Algerian" pitchFamily="82" charset="77"/>
              </a:rPr>
              <a:t>PAPILLARY TUMOR OF THE PINEAL REGION</a:t>
            </a:r>
            <a:endParaRPr dirty="0" sz="2800" lang="ar-IQ" u="sng">
              <a:solidFill>
                <a:srgbClr val="C00000"/>
              </a:solidFill>
              <a:latin typeface="Algerian" pitchFamily="82" charset="77"/>
            </a:endParaRPr>
          </a:p>
        </p:txBody>
      </p:sp>
      <p:sp>
        <p:nvSpPr>
          <p:cNvPr id="1048689" name="Content Placeholder 2"/>
          <p:cNvSpPr>
            <a:spLocks noGrp="1"/>
          </p:cNvSpPr>
          <p:nvPr>
            <p:ph idx="1"/>
          </p:nvPr>
        </p:nvSpPr>
        <p:spPr>
          <a:xfrm>
            <a:off x="92364" y="542637"/>
            <a:ext cx="8959272" cy="6255560"/>
          </a:xfrm>
        </p:spPr>
        <p:txBody>
          <a:bodyPr>
            <a:normAutofit/>
          </a:bodyPr>
          <a:p>
            <a:r>
              <a:rPr dirty="0" sz="2000" lang="en-US"/>
              <a:t>WHO grades II and III</a:t>
            </a:r>
          </a:p>
          <a:p>
            <a:r>
              <a:rPr dirty="0" sz="2000" lang="en-US"/>
              <a:t>Common site is </a:t>
            </a:r>
            <a:r>
              <a:rPr b="1" dirty="0" sz="2000" lang="en-US"/>
              <a:t>PINEAL REGION</a:t>
            </a:r>
          </a:p>
          <a:p>
            <a:r>
              <a:rPr dirty="0" sz="2000" lang="en-US"/>
              <a:t>headache, mental status change, and altered vision.</a:t>
            </a:r>
          </a:p>
          <a:p>
            <a:r>
              <a:rPr dirty="0" sz="2000" lang="en-US"/>
              <a:t>Generally found to be diffusely contrast-enhancing mass lesions in the pineal region and posterior third ventricle and well demarcated from thalamus and cerebellum.</a:t>
            </a:r>
          </a:p>
          <a:p>
            <a:r>
              <a:rPr dirty="0" sz="2000" lang="en-US" err="1"/>
              <a:t>Peritumoral</a:t>
            </a:r>
            <a:r>
              <a:rPr dirty="0" sz="2000" lang="en-US"/>
              <a:t> signal  changes  on  MRI  in  the  diencephalon  and  midbrain  probably  reflect  edema  rather  than  tumor  infiltration.</a:t>
            </a:r>
          </a:p>
          <a:p>
            <a:r>
              <a:rPr dirty="0" sz="2000" lang="en-US"/>
              <a:t>Often associated with hydrocephalus</a:t>
            </a:r>
          </a:p>
          <a:p>
            <a:r>
              <a:rPr b="1" dirty="0" sz="2000" lang="en-US"/>
              <a:t>Management </a:t>
            </a:r>
            <a:r>
              <a:rPr dirty="0" sz="2000" lang="en-US"/>
              <a:t>surgery </a:t>
            </a:r>
          </a:p>
          <a:p>
            <a:r>
              <a:rPr dirty="0" sz="2000" lang="en-US"/>
              <a:t>Radiotherapy appears to provide good local control for incompletely removed tumors.</a:t>
            </a:r>
            <a:endParaRPr dirty="0" sz="2000" lang="ar-IQ"/>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78" name=""/>
        <p:cNvGrpSpPr/>
        <p:nvPr/>
      </p:nvGrpSpPr>
      <p:grpSpPr>
        <a:xfrm>
          <a:off x="0" y="0"/>
          <a:ext cx="0" cy="0"/>
          <a:chOff x="0" y="0"/>
          <a:chExt cx="0" cy="0"/>
        </a:xfrm>
      </p:grpSpPr>
      <p:sp>
        <p:nvSpPr>
          <p:cNvPr id="1048690" name="Title 1"/>
          <p:cNvSpPr>
            <a:spLocks noGrp="1"/>
          </p:cNvSpPr>
          <p:nvPr>
            <p:ph type="title"/>
          </p:nvPr>
        </p:nvSpPr>
        <p:spPr>
          <a:xfrm>
            <a:off x="86013" y="92363"/>
            <a:ext cx="8954077" cy="473364"/>
          </a:xfrm>
        </p:spPr>
        <p:txBody>
          <a:bodyPr>
            <a:normAutofit/>
          </a:bodyPr>
          <a:p>
            <a:pPr indent="-457200" marL="457200">
              <a:buFont typeface="Wingdings" pitchFamily="2" charset="2"/>
              <a:buChar char="q"/>
            </a:pPr>
            <a:r>
              <a:rPr dirty="0" sz="2800" lang="en-US" u="sng">
                <a:solidFill>
                  <a:srgbClr val="C00000"/>
                </a:solidFill>
                <a:latin typeface="Algerian" pitchFamily="82" charset="77"/>
              </a:rPr>
              <a:t>DYSEMBRYOPLASTIC NEUROEPITHELIAL TUMOR</a:t>
            </a:r>
            <a:endParaRPr dirty="0" sz="2800" lang="ar-IQ" u="sng">
              <a:solidFill>
                <a:srgbClr val="C00000"/>
              </a:solidFill>
              <a:latin typeface="Algerian" pitchFamily="82" charset="77"/>
            </a:endParaRPr>
          </a:p>
        </p:txBody>
      </p:sp>
      <p:sp>
        <p:nvSpPr>
          <p:cNvPr id="1048691" name="Content Placeholder 2"/>
          <p:cNvSpPr>
            <a:spLocks noGrp="1"/>
          </p:cNvSpPr>
          <p:nvPr>
            <p:ph idx="1"/>
          </p:nvPr>
        </p:nvSpPr>
        <p:spPr>
          <a:xfrm>
            <a:off x="86013" y="565727"/>
            <a:ext cx="8954076" cy="6199910"/>
          </a:xfrm>
        </p:spPr>
        <p:txBody>
          <a:bodyPr>
            <a:normAutofit fontScale="95000" lnSpcReduction="20000"/>
          </a:bodyPr>
          <a:p>
            <a:r>
              <a:rPr dirty="0" sz="2000" lang="en-US"/>
              <a:t>WHO grade I</a:t>
            </a:r>
          </a:p>
          <a:p>
            <a:r>
              <a:rPr dirty="0" sz="2000" lang="en-US"/>
              <a:t>The  WHO  classifies  DNET  as  a  mixed  </a:t>
            </a:r>
            <a:r>
              <a:rPr dirty="0" sz="2000" lang="en-US" err="1"/>
              <a:t>neuronalglial</a:t>
            </a:r>
            <a:r>
              <a:rPr dirty="0" sz="2000" lang="en-US"/>
              <a:t>  tumor  </a:t>
            </a:r>
          </a:p>
          <a:p>
            <a:r>
              <a:rPr dirty="0" sz="2000" lang="en-US"/>
              <a:t>The  tumor  is  often  associated  with cortical  dysplasia,  indicating  a  </a:t>
            </a:r>
            <a:r>
              <a:rPr dirty="0" sz="2000" lang="en-US" err="1"/>
              <a:t>dysembryoplastic</a:t>
            </a:r>
            <a:r>
              <a:rPr dirty="0" sz="2000" lang="en-US"/>
              <a:t>  origin.</a:t>
            </a:r>
          </a:p>
          <a:p>
            <a:r>
              <a:rPr dirty="0" sz="2000" lang="en-US"/>
              <a:t>(DNETs) are benign, </a:t>
            </a:r>
            <a:r>
              <a:rPr dirty="0" sz="2000" lang="en-US" err="1"/>
              <a:t>supratentorial</a:t>
            </a:r>
            <a:r>
              <a:rPr dirty="0" sz="2000" lang="en-US"/>
              <a:t>, in young adults with a history of epilepsy.</a:t>
            </a:r>
          </a:p>
          <a:p>
            <a:r>
              <a:rPr dirty="0" sz="2000" lang="en-US"/>
              <a:t>Symptomatic mass effect is not found with DNETs</a:t>
            </a:r>
          </a:p>
          <a:p>
            <a:r>
              <a:rPr dirty="0" sz="2000" lang="en-US"/>
              <a:t>Cortically based lesion that expands a gyrus, commonly in the temporal lobe</a:t>
            </a:r>
          </a:p>
          <a:p>
            <a:r>
              <a:rPr dirty="0" sz="2000" lang="en-US"/>
              <a:t>Its long-standing presence may result in thinning of the inner table of the skull</a:t>
            </a:r>
          </a:p>
          <a:p>
            <a:r>
              <a:rPr dirty="0" sz="2000" lang="en-US"/>
              <a:t>Calcification is common.</a:t>
            </a:r>
          </a:p>
          <a:p>
            <a:r>
              <a:rPr dirty="0" sz="2000" lang="en-US"/>
              <a:t>Resection is the best treatment option.</a:t>
            </a:r>
          </a:p>
          <a:p>
            <a:endParaRPr dirty="0" sz="2000" lang="en-US"/>
          </a:p>
          <a:p>
            <a:r>
              <a:rPr b="1" dirty="0" sz="2000" lang="en-US" u="sng">
                <a:solidFill>
                  <a:srgbClr val="002060"/>
                </a:solidFill>
              </a:rPr>
              <a:t>DENTs</a:t>
            </a:r>
          </a:p>
          <a:p>
            <a:pPr lvl="1"/>
            <a:r>
              <a:rPr dirty="0" sz="2000" lang="en-US">
                <a:solidFill>
                  <a:srgbClr val="002060"/>
                </a:solidFill>
              </a:rPr>
              <a:t>D </a:t>
            </a:r>
            <a:r>
              <a:rPr sz="2000" lang="en-US">
                <a:solidFill>
                  <a:srgbClr val="002060"/>
                </a:solidFill>
              </a:rPr>
              <a:t>= dysplasia</a:t>
            </a:r>
          </a:p>
          <a:p>
            <a:pPr lvl="1"/>
            <a:r>
              <a:rPr dirty="0" sz="2000" lang="en-US">
                <a:solidFill>
                  <a:srgbClr val="002060"/>
                </a:solidFill>
              </a:rPr>
              <a:t>E = epilepsy as presentation ( complex partial seizure )</a:t>
            </a:r>
          </a:p>
          <a:p>
            <a:pPr lvl="1"/>
            <a:r>
              <a:rPr dirty="0" sz="2000" lang="en-US">
                <a:solidFill>
                  <a:srgbClr val="002060"/>
                </a:solidFill>
              </a:rPr>
              <a:t>N = no edema , no mass effect</a:t>
            </a:r>
          </a:p>
          <a:p>
            <a:pPr lvl="1"/>
            <a:r>
              <a:rPr dirty="0" sz="2000" lang="en-US">
                <a:solidFill>
                  <a:srgbClr val="002060"/>
                </a:solidFill>
              </a:rPr>
              <a:t>T = temporal location ( cortical )</a:t>
            </a:r>
            <a:endParaRPr dirty="0" sz="2000" lang="ar-IQ">
              <a:solidFill>
                <a:srgbClr val="00206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07" name=""/>
        <p:cNvGrpSpPr/>
        <p:nvPr/>
      </p:nvGrpSpPr>
      <p:grpSpPr>
        <a:xfrm>
          <a:off x="0" y="0"/>
          <a:ext cx="0" cy="0"/>
          <a:chOff x="0" y="0"/>
          <a:chExt cx="0" cy="0"/>
        </a:xfrm>
      </p:grpSpPr>
      <p:sp>
        <p:nvSpPr>
          <p:cNvPr id="1048599" name="Title 1"/>
          <p:cNvSpPr>
            <a:spLocks noGrp="1"/>
          </p:cNvSpPr>
          <p:nvPr>
            <p:ph type="title"/>
          </p:nvPr>
        </p:nvSpPr>
        <p:spPr>
          <a:xfrm>
            <a:off x="86013" y="80818"/>
            <a:ext cx="8942531" cy="496455"/>
          </a:xfrm>
        </p:spPr>
        <p:txBody>
          <a:bodyPr>
            <a:noAutofit/>
          </a:bodyPr>
          <a:p>
            <a:pPr indent="-457200" marL="457200">
              <a:buFont typeface="Wingdings" pitchFamily="2" charset="2"/>
              <a:buChar char="v"/>
            </a:pPr>
            <a:r>
              <a:rPr b="1" dirty="0" sz="2800" lang="en-US" u="sng">
                <a:solidFill>
                  <a:srgbClr val="002060"/>
                </a:solidFill>
              </a:rPr>
              <a:t>CLINICAL PRESENTATION AND SYMPTOM MANAGEMENT </a:t>
            </a:r>
            <a:endParaRPr b="1" dirty="0" sz="2800" lang="ar-IQ" u="sng">
              <a:solidFill>
                <a:srgbClr val="002060"/>
              </a:solidFill>
            </a:endParaRPr>
          </a:p>
        </p:txBody>
      </p:sp>
      <p:sp>
        <p:nvSpPr>
          <p:cNvPr id="1048600" name="Content Placeholder 2"/>
          <p:cNvSpPr>
            <a:spLocks noGrp="1"/>
          </p:cNvSpPr>
          <p:nvPr>
            <p:ph idx="1"/>
          </p:nvPr>
        </p:nvSpPr>
        <p:spPr>
          <a:xfrm>
            <a:off x="86013" y="577273"/>
            <a:ext cx="8971974" cy="6199909"/>
          </a:xfrm>
        </p:spPr>
        <p:txBody>
          <a:bodyPr>
            <a:noAutofit/>
          </a:bodyPr>
          <a:p>
            <a:pPr>
              <a:buFont typeface="Wingdings" pitchFamily="2" charset="2"/>
              <a:buChar char="Ø"/>
            </a:pPr>
            <a:r>
              <a:rPr b="1" dirty="0" sz="2000" lang="en-US"/>
              <a:t>The most common initial clinical presentation of patients with LGGs is:</a:t>
            </a:r>
          </a:p>
          <a:p>
            <a:pPr indent="-342900" lvl="1" marL="685800">
              <a:buFont typeface="+mj-lt"/>
              <a:buAutoNum type="arabicPeriod"/>
            </a:pPr>
            <a:r>
              <a:rPr dirty="0" sz="2000" lang="en-US"/>
              <a:t>Seizures</a:t>
            </a:r>
          </a:p>
          <a:p>
            <a:pPr indent="-342900" lvl="1" marL="685800">
              <a:buFont typeface="+mj-lt"/>
              <a:buAutoNum type="arabicPeriod"/>
            </a:pPr>
            <a:r>
              <a:rPr dirty="0" sz="2000" lang="en-US"/>
              <a:t>Headaches</a:t>
            </a:r>
          </a:p>
          <a:p>
            <a:pPr>
              <a:buFont typeface="Wingdings" pitchFamily="2" charset="2"/>
              <a:buChar char="Ø"/>
            </a:pPr>
            <a:r>
              <a:rPr dirty="0" sz="2000" lang="en-US"/>
              <a:t>Symptoms from tumor mass effect are comparatively less common owing  to  a  slow  growth  rate  (</a:t>
            </a:r>
            <a:r>
              <a:rPr b="1" dirty="0" sz="2000" lang="en-US">
                <a:solidFill>
                  <a:srgbClr val="C00000"/>
                </a:solidFill>
              </a:rPr>
              <a:t>on  average, 4.1  mm/yr</a:t>
            </a:r>
            <a:r>
              <a:rPr dirty="0" sz="2000" lang="en-US"/>
              <a:t>).</a:t>
            </a:r>
          </a:p>
          <a:p>
            <a:pPr>
              <a:buFont typeface="Wingdings" pitchFamily="2" charset="2"/>
              <a:buChar char="Ø"/>
            </a:pPr>
            <a:r>
              <a:rPr dirty="0" sz="2000" lang="en-US" err="1"/>
              <a:t>Levetiracetam</a:t>
            </a:r>
            <a:r>
              <a:rPr dirty="0" sz="2000" lang="en-US"/>
              <a:t> (</a:t>
            </a:r>
            <a:r>
              <a:rPr dirty="0" sz="2000" lang="en-US" err="1"/>
              <a:t>Keppra</a:t>
            </a:r>
            <a:r>
              <a:rPr dirty="0" sz="2000" lang="en-US"/>
              <a:t>) is preferentially used because of its favorable pharmacologic properties and relatively benign side-effect profile . </a:t>
            </a:r>
          </a:p>
          <a:p>
            <a:pPr>
              <a:buFont typeface="Wingdings" pitchFamily="2" charset="2"/>
              <a:buChar char="Ø"/>
            </a:pPr>
            <a:r>
              <a:rPr b="1" dirty="0" sz="2000" lang="en-US"/>
              <a:t>Seizure</a:t>
            </a:r>
            <a:r>
              <a:rPr dirty="0" sz="2000" lang="en-US"/>
              <a:t> </a:t>
            </a:r>
          </a:p>
          <a:p>
            <a:pPr lvl="1"/>
            <a:r>
              <a:rPr dirty="0" sz="2000" lang="en-US"/>
              <a:t>Postoperatively, seizure prognosis is determined by </a:t>
            </a:r>
          </a:p>
          <a:p>
            <a:pPr lvl="2">
              <a:buFont typeface="Wingdings" pitchFamily="2" charset="2"/>
              <a:buChar char="ü"/>
            </a:pPr>
            <a:r>
              <a:rPr dirty="0" lang="en-US"/>
              <a:t>The extent of resection.</a:t>
            </a:r>
          </a:p>
          <a:p>
            <a:pPr lvl="2">
              <a:buFont typeface="Wingdings" pitchFamily="2" charset="2"/>
              <a:buChar char="ü"/>
            </a:pPr>
            <a:r>
              <a:rPr dirty="0" lang="en-US"/>
              <a:t>Preoperative seizure control.</a:t>
            </a:r>
          </a:p>
          <a:p>
            <a:pPr lvl="2">
              <a:buFont typeface="Wingdings" pitchFamily="2" charset="2"/>
              <a:buChar char="ü"/>
            </a:pPr>
            <a:r>
              <a:rPr dirty="0" lang="en-US"/>
              <a:t>Duration of seizures.</a:t>
            </a:r>
          </a:p>
          <a:p>
            <a:pPr lvl="2">
              <a:buFont typeface="Wingdings" pitchFamily="2" charset="2"/>
              <a:buChar char="ü"/>
            </a:pPr>
            <a:r>
              <a:rPr dirty="0" lang="en-US"/>
              <a:t>Seizure type.</a:t>
            </a:r>
          </a:p>
          <a:p>
            <a:pPr lvl="1"/>
            <a:r>
              <a:rPr dirty="0" sz="2000" lang="en-US"/>
              <a:t>Patients who undergo a gross total resection with preoperative seizure control from the use of antiepileptic drugs are more likely to become seizure free.</a:t>
            </a:r>
          </a:p>
          <a:p>
            <a:pPr lvl="1"/>
            <a:endParaRPr dirty="0" sz="2000" lang="en-US"/>
          </a:p>
          <a:p>
            <a:pPr lvl="1"/>
            <a:r>
              <a:rPr dirty="0" sz="2000" lang="en-US"/>
              <a:t>Patients with partial seizures at presentation have lower rates of seizure freedom postoperatively, possibly owing to tumor location and resection limitations.</a:t>
            </a:r>
            <a:endParaRPr dirty="0" sz="2000" lang="ar-IQ"/>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79" name=""/>
        <p:cNvGrpSpPr/>
        <p:nvPr/>
      </p:nvGrpSpPr>
      <p:grpSpPr>
        <a:xfrm>
          <a:off x="0" y="0"/>
          <a:ext cx="0" cy="0"/>
          <a:chOff x="0" y="0"/>
          <a:chExt cx="0" cy="0"/>
        </a:xfrm>
      </p:grpSpPr>
      <p:sp>
        <p:nvSpPr>
          <p:cNvPr id="1048692" name="Title 1"/>
          <p:cNvSpPr>
            <a:spLocks noGrp="1"/>
          </p:cNvSpPr>
          <p:nvPr>
            <p:ph type="title"/>
          </p:nvPr>
        </p:nvSpPr>
        <p:spPr/>
        <p:txBody>
          <a:bodyPr/>
          <a:p>
            <a:endParaRPr lang="en-US"/>
          </a:p>
        </p:txBody>
      </p:sp>
      <p:pic>
        <p:nvPicPr>
          <p:cNvPr id="2097182" name="Content Placeholder 5"/>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80" name=""/>
        <p:cNvGrpSpPr/>
        <p:nvPr/>
      </p:nvGrpSpPr>
      <p:grpSpPr>
        <a:xfrm>
          <a:off x="0" y="0"/>
          <a:ext cx="0" cy="0"/>
          <a:chOff x="0" y="0"/>
          <a:chExt cx="0" cy="0"/>
        </a:xfrm>
      </p:grpSpPr>
      <p:sp>
        <p:nvSpPr>
          <p:cNvPr id="1048693" name="Title 1"/>
          <p:cNvSpPr>
            <a:spLocks noGrp="1"/>
          </p:cNvSpPr>
          <p:nvPr>
            <p:ph type="title"/>
          </p:nvPr>
        </p:nvSpPr>
        <p:spPr>
          <a:xfrm>
            <a:off x="86014" y="103549"/>
            <a:ext cx="8965622" cy="439087"/>
          </a:xfrm>
        </p:spPr>
        <p:txBody>
          <a:bodyPr>
            <a:normAutofit fontScale="90000"/>
          </a:bodyPr>
          <a:p>
            <a:pPr indent="-457200" marL="457200">
              <a:buFont typeface="Wingdings" pitchFamily="2" charset="2"/>
              <a:buChar char="q"/>
            </a:pPr>
            <a:r>
              <a:rPr dirty="0" sz="2800" lang="en-US" u="sng">
                <a:solidFill>
                  <a:srgbClr val="C00000"/>
                </a:solidFill>
                <a:latin typeface="Algerian" pitchFamily="82" charset="77"/>
              </a:rPr>
              <a:t>CHORDOID GLIOMA OF THE THIRD VENTRICLE</a:t>
            </a:r>
            <a:endParaRPr dirty="0" sz="2800" lang="ar-IQ" u="sng">
              <a:solidFill>
                <a:srgbClr val="C00000"/>
              </a:solidFill>
              <a:latin typeface="Algerian" pitchFamily="82" charset="77"/>
            </a:endParaRPr>
          </a:p>
        </p:txBody>
      </p:sp>
      <p:sp>
        <p:nvSpPr>
          <p:cNvPr id="1048694" name="Content Placeholder 2"/>
          <p:cNvSpPr>
            <a:spLocks noGrp="1"/>
          </p:cNvSpPr>
          <p:nvPr>
            <p:ph idx="1"/>
          </p:nvPr>
        </p:nvSpPr>
        <p:spPr>
          <a:xfrm>
            <a:off x="86013" y="542636"/>
            <a:ext cx="8965621" cy="6211815"/>
          </a:xfrm>
        </p:spPr>
        <p:txBody>
          <a:bodyPr>
            <a:normAutofit/>
          </a:bodyPr>
          <a:p>
            <a:r>
              <a:rPr dirty="0" sz="2000" lang="en-US"/>
              <a:t>WHO grade II</a:t>
            </a:r>
          </a:p>
          <a:p>
            <a:r>
              <a:rPr dirty="0" sz="2000" lang="en-US"/>
              <a:t>The tumor arises in the anterior third ventricle </a:t>
            </a:r>
            <a:r>
              <a:rPr dirty="0" sz="2000" lang="en-US" u="sng">
                <a:solidFill>
                  <a:srgbClr val="002060"/>
                </a:solidFill>
              </a:rPr>
              <a:t>(arise  from  the  lamina  </a:t>
            </a:r>
            <a:r>
              <a:rPr dirty="0" sz="2000" lang="en-US" err="1" u="sng">
                <a:solidFill>
                  <a:srgbClr val="002060"/>
                </a:solidFill>
              </a:rPr>
              <a:t>terminalis</a:t>
            </a:r>
            <a:r>
              <a:rPr dirty="0" sz="2000" lang="en-US" u="sng">
                <a:solidFill>
                  <a:srgbClr val="002060"/>
                </a:solidFill>
              </a:rPr>
              <a:t>  and  perhaps  from  </a:t>
            </a:r>
            <a:r>
              <a:rPr dirty="0" sz="2000" lang="en-US" err="1" u="sng">
                <a:solidFill>
                  <a:srgbClr val="002060"/>
                </a:solidFill>
              </a:rPr>
              <a:t>tanycytes</a:t>
            </a:r>
            <a:r>
              <a:rPr dirty="0" sz="2000" lang="en-US" u="sng">
                <a:solidFill>
                  <a:srgbClr val="002060"/>
                </a:solidFill>
              </a:rPr>
              <a:t>  in this  region).</a:t>
            </a:r>
          </a:p>
          <a:p>
            <a:r>
              <a:rPr dirty="0" sz="2000" lang="en-US"/>
              <a:t>Cause hydrocephalus, visual loss and pituitary dysfunction.</a:t>
            </a:r>
          </a:p>
          <a:p>
            <a:r>
              <a:rPr dirty="0" sz="2000" lang="en-US"/>
              <a:t>Commonly fills the third ventricle and obstructs the lateral ventricles.</a:t>
            </a:r>
          </a:p>
          <a:p>
            <a:endParaRPr dirty="0" sz="2000" lang="en-US"/>
          </a:p>
          <a:p>
            <a:r>
              <a:rPr b="1" dirty="0" sz="2000" lang="en-US"/>
              <a:t>Imaging</a:t>
            </a:r>
            <a:r>
              <a:rPr dirty="0" sz="2000" lang="en-US"/>
              <a:t> </a:t>
            </a:r>
          </a:p>
          <a:p>
            <a:pPr lvl="1">
              <a:buFont typeface="Wingdings" pitchFamily="2" charset="2"/>
              <a:buChar char="Ø"/>
            </a:pPr>
            <a:r>
              <a:rPr b="1" dirty="0" sz="2000" lang="en-US"/>
              <a:t>CT</a:t>
            </a:r>
            <a:r>
              <a:rPr dirty="0" sz="2000" lang="en-US"/>
              <a:t> </a:t>
            </a:r>
            <a:r>
              <a:rPr dirty="0" sz="2000" lang="en-US" err="1"/>
              <a:t>hyperdense</a:t>
            </a:r>
            <a:r>
              <a:rPr dirty="0" sz="2000" lang="en-US"/>
              <a:t> mass with calcification</a:t>
            </a:r>
          </a:p>
          <a:p>
            <a:pPr lvl="1">
              <a:buFont typeface="Wingdings" pitchFamily="2" charset="2"/>
              <a:buChar char="Ø"/>
            </a:pPr>
            <a:r>
              <a:rPr b="1" dirty="0" sz="2000" lang="en-US"/>
              <a:t>MRI</a:t>
            </a:r>
            <a:r>
              <a:rPr dirty="0" sz="2000" lang="en-US"/>
              <a:t> T1 </a:t>
            </a:r>
            <a:r>
              <a:rPr dirty="0" sz="2000" lang="en-US" err="1"/>
              <a:t>hyperintense</a:t>
            </a:r>
            <a:r>
              <a:rPr dirty="0" sz="2000" lang="en-US"/>
              <a:t> , T2 </a:t>
            </a:r>
            <a:r>
              <a:rPr dirty="0" sz="2000" lang="en-US" err="1"/>
              <a:t>hyperintense</a:t>
            </a:r>
            <a:endParaRPr dirty="0" sz="2000" lang="en-US"/>
          </a:p>
          <a:p>
            <a:pPr lvl="1">
              <a:buFont typeface="Wingdings" pitchFamily="2" charset="2"/>
              <a:buChar char="Ø"/>
            </a:pPr>
            <a:r>
              <a:rPr dirty="0" sz="2000" lang="en-US"/>
              <a:t>It diffusely enhances with contrast.</a:t>
            </a:r>
          </a:p>
          <a:p>
            <a:r>
              <a:rPr dirty="0" sz="2000" lang="en-US"/>
              <a:t>Subtotal resection is common.</a:t>
            </a:r>
          </a:p>
          <a:p>
            <a:r>
              <a:rPr dirty="0" sz="2000" lang="en-US"/>
              <a:t>Ventricular shunting may be necessary.</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81" name=""/>
        <p:cNvGrpSpPr/>
        <p:nvPr/>
      </p:nvGrpSpPr>
      <p:grpSpPr>
        <a:xfrm>
          <a:off x="0" y="0"/>
          <a:ext cx="0" cy="0"/>
          <a:chOff x="0" y="0"/>
          <a:chExt cx="0" cy="0"/>
        </a:xfrm>
      </p:grpSpPr>
      <p:sp>
        <p:nvSpPr>
          <p:cNvPr id="1048695" name="Title 1"/>
          <p:cNvSpPr>
            <a:spLocks noGrp="1"/>
          </p:cNvSpPr>
          <p:nvPr>
            <p:ph type="title"/>
          </p:nvPr>
        </p:nvSpPr>
        <p:spPr/>
        <p:txBody>
          <a:bodyPr/>
          <a:p>
            <a:endParaRPr lang="en-US"/>
          </a:p>
        </p:txBody>
      </p:sp>
      <p:pic>
        <p:nvPicPr>
          <p:cNvPr id="2097183"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82" name=""/>
        <p:cNvGrpSpPr/>
        <p:nvPr/>
      </p:nvGrpSpPr>
      <p:grpSpPr>
        <a:xfrm>
          <a:off x="0" y="0"/>
          <a:ext cx="0" cy="0"/>
          <a:chOff x="0" y="0"/>
          <a:chExt cx="0" cy="0"/>
        </a:xfrm>
      </p:grpSpPr>
      <p:sp>
        <p:nvSpPr>
          <p:cNvPr id="1048696" name="Title 1"/>
          <p:cNvSpPr>
            <a:spLocks noGrp="1"/>
          </p:cNvSpPr>
          <p:nvPr>
            <p:ph type="title"/>
          </p:nvPr>
        </p:nvSpPr>
        <p:spPr>
          <a:xfrm>
            <a:off x="86013" y="92003"/>
            <a:ext cx="7886700" cy="561044"/>
          </a:xfrm>
        </p:spPr>
        <p:txBody>
          <a:bodyPr>
            <a:normAutofit/>
          </a:bodyPr>
          <a:p>
            <a:pPr indent="-571500" marL="571500">
              <a:buFont typeface="Wingdings" pitchFamily="2" charset="2"/>
              <a:buChar char="q"/>
            </a:pPr>
            <a:r>
              <a:rPr dirty="0" sz="2800" lang="en-US" u="sng">
                <a:solidFill>
                  <a:srgbClr val="C00000"/>
                </a:solidFill>
                <a:latin typeface="Algerian" pitchFamily="82" charset="77"/>
              </a:rPr>
              <a:t>PAPILLARY GLIONEURONAL TUMOR</a:t>
            </a:r>
            <a:endParaRPr dirty="0" sz="2800" lang="ar-IQ" u="sng">
              <a:solidFill>
                <a:srgbClr val="C00000"/>
              </a:solidFill>
              <a:latin typeface="Algerian" pitchFamily="82" charset="77"/>
            </a:endParaRPr>
          </a:p>
        </p:txBody>
      </p:sp>
      <p:sp>
        <p:nvSpPr>
          <p:cNvPr id="1048697" name="Content Placeholder 2"/>
          <p:cNvSpPr>
            <a:spLocks noGrp="1"/>
          </p:cNvSpPr>
          <p:nvPr>
            <p:ph idx="1"/>
          </p:nvPr>
        </p:nvSpPr>
        <p:spPr>
          <a:xfrm>
            <a:off x="86013" y="653047"/>
            <a:ext cx="8971974" cy="6112950"/>
          </a:xfrm>
        </p:spPr>
        <p:txBody>
          <a:bodyPr>
            <a:normAutofit/>
          </a:bodyPr>
          <a:p>
            <a:r>
              <a:rPr dirty="0" sz="2000" lang="en-US"/>
              <a:t>WHO grade I</a:t>
            </a:r>
          </a:p>
          <a:p>
            <a:r>
              <a:rPr dirty="0" sz="2000" lang="en-US"/>
              <a:t>Mean age in the early 20s</a:t>
            </a:r>
          </a:p>
          <a:p>
            <a:r>
              <a:rPr dirty="0" sz="2000" lang="en-US"/>
              <a:t>Tumor  located in the temporal lobe (periventricular  cortical lesions).</a:t>
            </a:r>
          </a:p>
          <a:p>
            <a:r>
              <a:rPr dirty="0" sz="2000" lang="en-US"/>
              <a:t>Can be </a:t>
            </a:r>
            <a:r>
              <a:rPr dirty="0" sz="2000" lang="en-US" err="1"/>
              <a:t>asymptomatic,can</a:t>
            </a:r>
            <a:r>
              <a:rPr dirty="0" sz="2000" lang="en-US"/>
              <a:t> be mild with headache/migraine, or there may be generalized tonic-clonic seizures</a:t>
            </a:r>
          </a:p>
          <a:p>
            <a:r>
              <a:rPr b="1" dirty="0" sz="2000" lang="en-US"/>
              <a:t>Imaging </a:t>
            </a:r>
          </a:p>
          <a:p>
            <a:pPr lvl="1"/>
            <a:r>
              <a:rPr dirty="0" sz="2000" lang="en-US"/>
              <a:t>PGNTs are well-demarcated, often periventricular cortical lesions, with cystic degeneration, possible calcification.</a:t>
            </a:r>
          </a:p>
          <a:p>
            <a:pPr lvl="1"/>
            <a:r>
              <a:rPr dirty="0" sz="2000" lang="en-US"/>
              <a:t>On T1  the solid lesion is isointense or </a:t>
            </a:r>
            <a:r>
              <a:rPr dirty="0" sz="2000" lang="en-US" err="1"/>
              <a:t>hypointense</a:t>
            </a:r>
            <a:endParaRPr dirty="0" sz="2000" lang="en-US"/>
          </a:p>
          <a:p>
            <a:pPr lvl="1"/>
            <a:r>
              <a:rPr dirty="0" sz="2000" lang="en-US"/>
              <a:t>On T2  the solid component is isointense to hyperintense</a:t>
            </a:r>
          </a:p>
          <a:p>
            <a:r>
              <a:rPr dirty="0" sz="2000" lang="en-US"/>
              <a:t>Survival 20 years  underwent GTR followed by adjuvant irradiation.</a:t>
            </a:r>
          </a:p>
          <a:p>
            <a:r>
              <a:rPr b="1" dirty="0" sz="2000" lang="en-US" err="1" u="sng"/>
              <a:t>DDx</a:t>
            </a:r>
            <a:endParaRPr b="1" dirty="0" sz="2000" lang="en-US" u="sng"/>
          </a:p>
          <a:p>
            <a:pPr lvl="1">
              <a:buFont typeface="Wingdings" pitchFamily="2" charset="2"/>
              <a:buChar char="Ø"/>
            </a:pPr>
            <a:r>
              <a:rPr dirty="0" sz="2000" lang="en-US"/>
              <a:t>Meningiomas</a:t>
            </a:r>
          </a:p>
          <a:p>
            <a:pPr lvl="1">
              <a:buFont typeface="Wingdings" pitchFamily="2" charset="2"/>
              <a:buChar char="Ø"/>
            </a:pPr>
            <a:r>
              <a:rPr dirty="0" sz="2000" lang="en-US"/>
              <a:t>Cavernous  angiomas</a:t>
            </a:r>
          </a:p>
          <a:p>
            <a:pPr lvl="1">
              <a:buFont typeface="Wingdings" pitchFamily="2" charset="2"/>
              <a:buChar char="Ø"/>
            </a:pPr>
            <a:r>
              <a:rPr dirty="0" sz="2000" lang="en-US" err="1"/>
              <a:t>Hemangioblastomas</a:t>
            </a:r>
            <a:r>
              <a:rPr dirty="0" sz="2000" lang="en-US"/>
              <a:t>  when  associated  with  high  vascularity</a:t>
            </a:r>
          </a:p>
          <a:p>
            <a:pPr lvl="1">
              <a:buFont typeface="Wingdings" pitchFamily="2" charset="2"/>
              <a:buChar char="Ø"/>
            </a:pPr>
            <a:r>
              <a:rPr dirty="0" sz="2000" lang="en-US" err="1"/>
              <a:t>Gangliogliomas</a:t>
            </a:r>
            <a:r>
              <a:rPr dirty="0" sz="2000" lang="en-US"/>
              <a:t>  (given  the  associated  nodule).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83" name=""/>
        <p:cNvGrpSpPr/>
        <p:nvPr/>
      </p:nvGrpSpPr>
      <p:grpSpPr>
        <a:xfrm>
          <a:off x="0" y="0"/>
          <a:ext cx="0" cy="0"/>
          <a:chOff x="0" y="0"/>
          <a:chExt cx="0" cy="0"/>
        </a:xfrm>
      </p:grpSpPr>
      <p:sp>
        <p:nvSpPr>
          <p:cNvPr id="1048698" name="Title 1"/>
          <p:cNvSpPr>
            <a:spLocks noGrp="1"/>
          </p:cNvSpPr>
          <p:nvPr>
            <p:ph type="title"/>
          </p:nvPr>
        </p:nvSpPr>
        <p:spPr>
          <a:xfrm>
            <a:off x="82864" y="92003"/>
            <a:ext cx="7886700" cy="570983"/>
          </a:xfrm>
        </p:spPr>
        <p:txBody>
          <a:bodyPr>
            <a:normAutofit/>
          </a:bodyPr>
          <a:p>
            <a:pPr indent="-571500" marL="571500">
              <a:buFont typeface="Wingdings" pitchFamily="2" charset="2"/>
              <a:buChar char="q"/>
            </a:pPr>
            <a:r>
              <a:rPr dirty="0" sz="2800" lang="en-US" u="sng">
                <a:solidFill>
                  <a:srgbClr val="C00000"/>
                </a:solidFill>
                <a:latin typeface="Algerian" pitchFamily="82" charset="77"/>
              </a:rPr>
              <a:t>GLIOBLASTOMA WITH PNET FEATURES</a:t>
            </a:r>
            <a:endParaRPr dirty="0" sz="2800" lang="ar-IQ" u="sng">
              <a:solidFill>
                <a:srgbClr val="C00000"/>
              </a:solidFill>
              <a:latin typeface="Algerian" pitchFamily="82" charset="77"/>
            </a:endParaRPr>
          </a:p>
        </p:txBody>
      </p:sp>
      <p:sp>
        <p:nvSpPr>
          <p:cNvPr id="1048699" name="Content Placeholder 2"/>
          <p:cNvSpPr>
            <a:spLocks noGrp="1"/>
          </p:cNvSpPr>
          <p:nvPr>
            <p:ph idx="1"/>
          </p:nvPr>
        </p:nvSpPr>
        <p:spPr>
          <a:xfrm>
            <a:off x="82864" y="662985"/>
            <a:ext cx="8978272" cy="6103011"/>
          </a:xfrm>
        </p:spPr>
        <p:txBody>
          <a:bodyPr>
            <a:normAutofit/>
          </a:bodyPr>
          <a:p>
            <a:r>
              <a:rPr dirty="0" sz="2000" lang="en-US"/>
              <a:t>WHO grade IV</a:t>
            </a:r>
          </a:p>
          <a:p>
            <a:r>
              <a:rPr dirty="0" sz="2000" lang="en-US"/>
              <a:t>PNETs, which are derived from neural crest, are rare and usually manifest in children and young adults</a:t>
            </a:r>
          </a:p>
          <a:p>
            <a:r>
              <a:rPr dirty="0" sz="2000" lang="en-US"/>
              <a:t>GBM-PNET, however, manifests in middle-aged adults (patients in their 50s)</a:t>
            </a:r>
          </a:p>
          <a:p>
            <a:r>
              <a:rPr b="1" dirty="0" sz="2000" lang="en-US"/>
              <a:t>Management </a:t>
            </a:r>
            <a:r>
              <a:rPr dirty="0" sz="2000" lang="en-US"/>
              <a:t>maximal safe surgical resection followed by radiotherapy with temozolomide.</a:t>
            </a:r>
          </a:p>
          <a:p>
            <a:r>
              <a:rPr dirty="0" sz="2000" lang="en-US"/>
              <a:t>Survival time was 15 to 17 months</a:t>
            </a:r>
          </a:p>
          <a:p>
            <a:pPr>
              <a:buFont typeface="Wingdings" panose="05000000000000000000" pitchFamily="2" charset="2"/>
              <a:buChar char="v"/>
            </a:pPr>
            <a:r>
              <a:rPr dirty="0" sz="2000" lang="en-US"/>
              <a:t>Many of Unusual Gliomas have an indolent course and are associated with chronic epilepsy.</a:t>
            </a:r>
          </a:p>
          <a:p>
            <a:pPr>
              <a:buFont typeface="Wingdings" panose="05000000000000000000" pitchFamily="2" charset="2"/>
              <a:buChar char="v"/>
            </a:pPr>
            <a:r>
              <a:rPr dirty="0" sz="2000" lang="en-US"/>
              <a:t>These lesions are much less common than traditional gliomas.</a:t>
            </a:r>
            <a:endParaRPr dirty="0" sz="2000" lang="ar-IQ"/>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08" name=""/>
        <p:cNvGrpSpPr/>
        <p:nvPr/>
      </p:nvGrpSpPr>
      <p:grpSpPr>
        <a:xfrm>
          <a:off x="0" y="0"/>
          <a:ext cx="0" cy="0"/>
          <a:chOff x="0" y="0"/>
          <a:chExt cx="0" cy="0"/>
        </a:xfrm>
      </p:grpSpPr>
      <p:sp>
        <p:nvSpPr>
          <p:cNvPr id="1048601" name="Title 1"/>
          <p:cNvSpPr>
            <a:spLocks noGrp="1"/>
          </p:cNvSpPr>
          <p:nvPr>
            <p:ph type="title"/>
          </p:nvPr>
        </p:nvSpPr>
        <p:spPr>
          <a:xfrm>
            <a:off x="80819" y="80819"/>
            <a:ext cx="8342168" cy="450272"/>
          </a:xfrm>
        </p:spPr>
        <p:txBody>
          <a:bodyPr>
            <a:normAutofit fontScale="90000"/>
          </a:bodyPr>
          <a:p>
            <a:pPr indent="-571500" marL="571500">
              <a:buFont typeface="Wingdings" pitchFamily="2" charset="2"/>
              <a:buChar char="v"/>
            </a:pPr>
            <a:r>
              <a:rPr dirty="0" sz="3200" lang="en-US" u="sng">
                <a:solidFill>
                  <a:srgbClr val="002060"/>
                </a:solidFill>
              </a:rPr>
              <a:t>DIAGNOSTIC NEUROIMAGING FOR GLIOMAS</a:t>
            </a:r>
            <a:endParaRPr dirty="0" sz="3200" lang="ar-IQ" u="sng">
              <a:solidFill>
                <a:srgbClr val="002060"/>
              </a:solidFill>
            </a:endParaRPr>
          </a:p>
        </p:txBody>
      </p:sp>
      <p:sp>
        <p:nvSpPr>
          <p:cNvPr id="1048602" name="Content Placeholder 2"/>
          <p:cNvSpPr>
            <a:spLocks noGrp="1"/>
          </p:cNvSpPr>
          <p:nvPr>
            <p:ph idx="1"/>
          </p:nvPr>
        </p:nvSpPr>
        <p:spPr>
          <a:xfrm>
            <a:off x="58653" y="531091"/>
            <a:ext cx="9026693" cy="6246090"/>
          </a:xfrm>
        </p:spPr>
        <p:txBody>
          <a:bodyPr>
            <a:noAutofit/>
          </a:bodyPr>
          <a:p>
            <a:pPr>
              <a:buFont typeface="Wingdings" pitchFamily="2" charset="2"/>
              <a:buChar char="q"/>
            </a:pPr>
            <a:r>
              <a:rPr b="1" dirty="0" sz="1800" lang="en-US">
                <a:solidFill>
                  <a:srgbClr val="C00000"/>
                </a:solidFill>
              </a:rPr>
              <a:t>CT</a:t>
            </a:r>
          </a:p>
          <a:p>
            <a:pPr lvl="1">
              <a:buFont typeface="Wingdings" pitchFamily="2" charset="2"/>
              <a:buChar char="§"/>
            </a:pPr>
            <a:r>
              <a:rPr dirty="0" sz="1800" lang="en-US"/>
              <a:t>Discrete or diffuse hypodense to </a:t>
            </a:r>
            <a:r>
              <a:rPr dirty="0" sz="1800" lang="en-US" err="1"/>
              <a:t>isodense</a:t>
            </a:r>
            <a:r>
              <a:rPr dirty="0" sz="1800" lang="en-US"/>
              <a:t> mass lesion,</a:t>
            </a:r>
            <a:br>
              <a:rPr dirty="0" sz="1800" lang="en-US"/>
            </a:br>
            <a:r>
              <a:rPr dirty="0" sz="1800" lang="en-US"/>
              <a:t>showing minimal or no enhancement with intravenous contrast administration. </a:t>
            </a:r>
          </a:p>
          <a:p>
            <a:pPr>
              <a:buFont typeface="Wingdings" pitchFamily="2" charset="2"/>
              <a:buChar char="q"/>
            </a:pPr>
            <a:r>
              <a:rPr b="1" dirty="0" sz="1800" lang="en-US">
                <a:solidFill>
                  <a:srgbClr val="C00000"/>
                </a:solidFill>
              </a:rPr>
              <a:t>MRI</a:t>
            </a:r>
          </a:p>
          <a:p>
            <a:pPr lvl="1">
              <a:buFont typeface="Wingdings" pitchFamily="2" charset="2"/>
              <a:buChar char="§"/>
            </a:pPr>
            <a:r>
              <a:rPr dirty="0" sz="1800" lang="en-US"/>
              <a:t>T1 </a:t>
            </a:r>
            <a:r>
              <a:rPr dirty="0" sz="1800" lang="en-US" err="1"/>
              <a:t>isointense</a:t>
            </a:r>
            <a:r>
              <a:rPr dirty="0" sz="1800" lang="en-US"/>
              <a:t>/</a:t>
            </a:r>
            <a:r>
              <a:rPr dirty="0" sz="1800" lang="en-US" err="1"/>
              <a:t>hypointense</a:t>
            </a:r>
            <a:r>
              <a:rPr dirty="0" sz="1800" lang="en-US"/>
              <a:t> </a:t>
            </a:r>
          </a:p>
          <a:p>
            <a:pPr lvl="1">
              <a:buFont typeface="Wingdings" pitchFamily="2" charset="2"/>
              <a:buChar char="§"/>
            </a:pPr>
            <a:r>
              <a:rPr dirty="0" sz="1800" lang="en-US"/>
              <a:t>T2 </a:t>
            </a:r>
            <a:r>
              <a:rPr dirty="0" sz="1800" lang="en-US" err="1"/>
              <a:t>hyperintense</a:t>
            </a:r>
            <a:r>
              <a:rPr dirty="0" sz="1800" lang="en-US"/>
              <a:t> </a:t>
            </a:r>
          </a:p>
          <a:p>
            <a:pPr lvl="1">
              <a:buFont typeface="Wingdings" pitchFamily="2" charset="2"/>
              <a:buChar char="§"/>
            </a:pPr>
            <a:r>
              <a:rPr dirty="0" sz="1800" lang="en-US"/>
              <a:t>Do not enhance with contrast administration</a:t>
            </a:r>
          </a:p>
          <a:p>
            <a:pPr lvl="1">
              <a:buFont typeface="Wingdings" pitchFamily="2" charset="2"/>
              <a:buChar char="§"/>
            </a:pPr>
            <a:r>
              <a:rPr dirty="0" sz="1800" lang="en-US"/>
              <a:t>Calcifications can be detected in about 20% of lesions and appear as </a:t>
            </a:r>
          </a:p>
          <a:p>
            <a:pPr lvl="2">
              <a:buFont typeface="Wingdings" pitchFamily="2" charset="2"/>
              <a:buChar char="ü"/>
            </a:pPr>
            <a:r>
              <a:rPr dirty="0" sz="1800" lang="en-US" err="1"/>
              <a:t>hyperintense</a:t>
            </a:r>
            <a:r>
              <a:rPr dirty="0" sz="1800" lang="en-US"/>
              <a:t> on T1-weighted images</a:t>
            </a:r>
          </a:p>
          <a:p>
            <a:pPr lvl="2">
              <a:buFont typeface="Wingdings" pitchFamily="2" charset="2"/>
              <a:buChar char="ü"/>
            </a:pPr>
            <a:r>
              <a:rPr dirty="0" sz="1800" lang="en-US" err="1"/>
              <a:t>hypointense</a:t>
            </a:r>
            <a:r>
              <a:rPr dirty="0" sz="1800" lang="en-US"/>
              <a:t> foci on T2-weighted images.</a:t>
            </a:r>
          </a:p>
          <a:p>
            <a:pPr lvl="1">
              <a:buFont typeface="Wingdings" pitchFamily="2" charset="2"/>
              <a:buChar char="§"/>
            </a:pPr>
            <a:r>
              <a:rPr dirty="0" sz="1800" lang="en-US" err="1"/>
              <a:t>Vasogenic</a:t>
            </a:r>
            <a:r>
              <a:rPr dirty="0" sz="1800" lang="en-US"/>
              <a:t> edema and necrosis are not typical of LGGs, owing to their slow growth rate.</a:t>
            </a:r>
          </a:p>
          <a:p>
            <a:pPr>
              <a:buFont typeface="Wingdings" pitchFamily="2" charset="2"/>
              <a:buChar char="q"/>
            </a:pPr>
            <a:r>
              <a:rPr b="1" dirty="0" sz="1800" lang="en-US">
                <a:solidFill>
                  <a:srgbClr val="C00000"/>
                </a:solidFill>
              </a:rPr>
              <a:t>MRS</a:t>
            </a:r>
          </a:p>
          <a:p>
            <a:pPr lvl="1"/>
            <a:r>
              <a:rPr dirty="0" sz="1800" lang="en-US"/>
              <a:t>Used to differentiate glioma grades and even to detect key LGG metabolic mutations . increased choline-creatinine ratio on MR spectroscopy also correspond to a heightened risk of transformation .</a:t>
            </a:r>
          </a:p>
          <a:p>
            <a:pPr>
              <a:buFont typeface="Wingdings" pitchFamily="2" charset="2"/>
              <a:buChar char="q"/>
            </a:pPr>
            <a:r>
              <a:rPr b="1" dirty="0" sz="1800" lang="en-US">
                <a:solidFill>
                  <a:srgbClr val="C00000"/>
                </a:solidFill>
              </a:rPr>
              <a:t>Functional (fMRI)</a:t>
            </a:r>
          </a:p>
          <a:p>
            <a:pPr lvl="1"/>
            <a:r>
              <a:rPr dirty="0" sz="1800" lang="en-US"/>
              <a:t>Is based on the increase in blood flow to local vasculature that accompanies neural and metabolic activities.</a:t>
            </a:r>
          </a:p>
          <a:p>
            <a:pPr>
              <a:buFont typeface="Wingdings" pitchFamily="2" charset="2"/>
              <a:buChar char="q"/>
            </a:pPr>
            <a:r>
              <a:rPr b="1" dirty="0" sz="1800" lang="en-US">
                <a:solidFill>
                  <a:srgbClr val="C00000"/>
                </a:solidFill>
              </a:rPr>
              <a:t>Magnetoencephalography (MEG)</a:t>
            </a:r>
          </a:p>
          <a:p>
            <a:pPr lvl="1"/>
            <a:r>
              <a:rPr dirty="0" sz="1800" lang="en-US"/>
              <a:t>Is also increasingly used for preoperative functional mapping. </a:t>
            </a:r>
            <a:endParaRPr dirty="0" sz="1800" lang="ar-IQ"/>
          </a:p>
        </p:txBody>
      </p:sp>
    </p:spTree>
  </p:cSld>
  <p:clrMapOvr>
    <a:masterClrMapping/>
  </p:clrMapOvr>
</p:sld>
</file>

<file path=ppt/theme/theme1.xml><?xml version="1.0" encoding="utf-8"?>
<a:theme xmlns:a="http://schemas.openxmlformats.org/drawingml/2006/main" name="Office Theme">
  <a:themeElements>
    <a:clrScheme name="Office">
      <a:dk1>
        <a:sysClr lastClr="000000" val="windowText"/>
      </a:dk1>
      <a:lt1>
        <a:sysClr lastClr="FFFFFF" val="window"/>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2.xml><?xml version="1.0" encoding="utf-8"?>
<a:theme xmlns:a="http://schemas.openxmlformats.org/drawingml/2006/main" name="Office 主题">
  <a:themeElements>
    <a:clrScheme name="Office">
      <a:dk1>
        <a:sysClr lastClr="000000" val="windowText"/>
      </a:dk1>
      <a:lt1>
        <a:sysClr lastClr="FFFFFF" val="window"/>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docProps/app.xml><?xml version="1.0" encoding="utf-8"?>
<Properties xmlns="http://schemas.openxmlformats.org/officeDocument/2006/extended-properties">
  <Application>Microsoft Office PowerPoint</Application>
  <ScaleCrop>0</ScaleCrop>
  <LinksUpToDate>0</LinksUpToDate>
  <AppVersion>16.0000</AppVersion>
</Properties>
</file>

<file path=docProps/core.xml><?xml version="1.0" encoding="utf-8"?>
<cp:coreProperties xmlns:cp="http://schemas.openxmlformats.org/package/2006/metadata/core-properties" xmlns:dc="http://purl.org/dc/elements/1.1/" xmlns:dcterms="http://purl.org/dc/terms/" xmlns:xsi="http://www.w3.org/2001/XMLSchema-instance">
  <dc:title>Low-Grade Gliomas</dc:title>
  <dc:creator>رئاسة الاطباء</dc:creator>
  <cp:lastModifiedBy>Ahmed Maan</cp:lastModifiedBy>
  <dcterms:created xsi:type="dcterms:W3CDTF">2018-12-29T16:50:30Z</dcterms:created>
  <dcterms:modified xsi:type="dcterms:W3CDTF">2022-11-28T09:47:49Z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eab77dc3b65e4dffb3e0433b3f9f8b77</vt:lpwstr>
  </property>
</Properties>
</file>