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912" r:id="rId1"/>
  </p:sldMasterIdLst>
  <p:notesMasterIdLst>
    <p:notesMasterId r:id="rId2"/>
  </p:notesMasterIdLst>
  <p:sldIdLst>
    <p:sldId id="950" r:id="rId3"/>
    <p:sldId id="951" r:id="rId4"/>
    <p:sldId id="952" r:id="rId5"/>
    <p:sldId id="953" r:id="rId6"/>
    <p:sldId id="954" r:id="rId7"/>
    <p:sldId id="955" r:id="rId8"/>
    <p:sldId id="956" r:id="rId9"/>
    <p:sldId id="957" r:id="rId10"/>
    <p:sldId id="958" r:id="rId11"/>
    <p:sldId id="959" r:id="rId12"/>
    <p:sldId id="960" r:id="rId13"/>
    <p:sldId id="961" r:id="rId14"/>
    <p:sldId id="962" r:id="rId15"/>
    <p:sldId id="963" r:id="rId16"/>
    <p:sldId id="964" r:id="rId17"/>
    <p:sldId id="965" r:id="rId18"/>
    <p:sldId id="966" r:id="rId19"/>
    <p:sldId id="967" r:id="rId20"/>
    <p:sldId id="968" r:id="rId21"/>
    <p:sldId id="969" r:id="rId22"/>
    <p:sldId id="970" r:id="rId23"/>
    <p:sldId id="971" r:id="rId24"/>
    <p:sldId id="972" r:id="rId25"/>
    <p:sldId id="973" r:id="rId26"/>
    <p:sldId id="974" r:id="rId27"/>
    <p:sldId id="975" r:id="rId28"/>
    <p:sldId id="976" r:id="rId29"/>
    <p:sldId id="977" r:id="rId30"/>
    <p:sldId id="978" r:id="rId31"/>
    <p:sldId id="979" r:id="rId32"/>
    <p:sldId id="980" r:id="rId33"/>
    <p:sldId id="981" r:id="rId34"/>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80" d="100"/>
          <a:sy n="80" d="100"/>
        </p:scale>
        <p:origin x="390" y="96"/>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tableStyles" Target="tableStyles.xml"/><Relationship Id="rId36" Type="http://schemas.openxmlformats.org/officeDocument/2006/relationships/presProps" Target="presProps.xml"/><Relationship Id="rId37" Type="http://schemas.openxmlformats.org/officeDocument/2006/relationships/viewProps" Target="viewProps.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91" name=""/>
        <p:cNvGrpSpPr/>
        <p:nvPr/>
      </p:nvGrpSpPr>
      <p:grpSpPr>
        <a:xfrm>
          <a:off x="0" y="0"/>
          <a:ext cx="0" cy="0"/>
          <a:chOff x="0" y="0"/>
          <a:chExt cx="0" cy="0"/>
        </a:xfrm>
      </p:grpSpPr>
      <p:sp>
        <p:nvSpPr>
          <p:cNvPr id="1048675"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76"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77"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78"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79"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80"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p>
        </p:txBody>
      </p:sp>
      <p:sp>
        <p:nvSpPr>
          <p:cNvPr id="1048583" name="Date Placeholder 3"/>
          <p:cNvSpPr>
            <a:spLocks noGrp="1"/>
          </p:cNvSpPr>
          <p:nvPr>
            <p:ph type="dt" sz="half" idx="10"/>
          </p:nvPr>
        </p:nvSpPr>
        <p:spPr/>
        <p:txBody>
          <a:bodyPr/>
          <a:p>
            <a:fld id="{8A9FACD6-E467-464E-8083-2605CC7A6FEB}" type="datetimeFigureOut">
              <a:rPr lang="en-US" smtClean="0"/>
              <a:t>10/14/20</a:t>
            </a:fld>
            <a:endParaRPr lang="en-US"/>
          </a:p>
        </p:txBody>
      </p:sp>
      <p:sp>
        <p:nvSpPr>
          <p:cNvPr id="1048584" name="Footer Placeholder 4"/>
          <p:cNvSpPr>
            <a:spLocks noGrp="1"/>
          </p:cNvSpPr>
          <p:nvPr>
            <p:ph type="ftr" sz="quarter" idx="11"/>
          </p:nvPr>
        </p:nvSpPr>
        <p:spPr/>
        <p:txBody>
          <a:bodyPr/>
          <a:p>
            <a:endParaRPr lang="en-US"/>
          </a:p>
        </p:txBody>
      </p:sp>
      <p:sp>
        <p:nvSpPr>
          <p:cNvPr id="1048585" name="Slide Number Placeholder 5"/>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85" name=""/>
        <p:cNvGrpSpPr/>
        <p:nvPr/>
      </p:nvGrpSpPr>
      <p:grpSpPr>
        <a:xfrm>
          <a:off x="0" y="0"/>
          <a:ext cx="0" cy="0"/>
          <a:chOff x="0" y="0"/>
          <a:chExt cx="0" cy="0"/>
        </a:xfrm>
      </p:grpSpPr>
      <p:sp>
        <p:nvSpPr>
          <p:cNvPr id="1048645" name="Title 1"/>
          <p:cNvSpPr>
            <a:spLocks noGrp="1"/>
          </p:cNvSpPr>
          <p:nvPr>
            <p:ph type="title"/>
          </p:nvPr>
        </p:nvSpPr>
        <p:spPr/>
        <p:txBody>
          <a:bodyPr/>
          <a:p>
            <a:r>
              <a:rPr lang="en-US"/>
              <a:t>Click to edit Master title style</a:t>
            </a:r>
          </a:p>
        </p:txBody>
      </p:sp>
      <p:sp>
        <p:nvSpPr>
          <p:cNvPr id="1048646"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7" name="Date Placeholder 3"/>
          <p:cNvSpPr>
            <a:spLocks noGrp="1"/>
          </p:cNvSpPr>
          <p:nvPr>
            <p:ph type="dt" sz="half" idx="10"/>
          </p:nvPr>
        </p:nvSpPr>
        <p:spPr/>
        <p:txBody>
          <a:bodyPr/>
          <a:p>
            <a:fld id="{8A9FACD6-E467-464E-8083-2605CC7A6FEB}" type="datetimeFigureOut">
              <a:rPr lang="en-US" smtClean="0"/>
              <a:t>10/14/20</a:t>
            </a:fld>
            <a:endParaRPr lang="en-US"/>
          </a:p>
        </p:txBody>
      </p:sp>
      <p:sp>
        <p:nvSpPr>
          <p:cNvPr id="1048648" name="Footer Placeholder 4"/>
          <p:cNvSpPr>
            <a:spLocks noGrp="1"/>
          </p:cNvSpPr>
          <p:nvPr>
            <p:ph type="ftr" sz="quarter" idx="11"/>
          </p:nvPr>
        </p:nvSpPr>
        <p:spPr/>
        <p:txBody>
          <a:bodyPr/>
          <a:p>
            <a:endParaRPr lang="en-US"/>
          </a:p>
        </p:txBody>
      </p:sp>
      <p:sp>
        <p:nvSpPr>
          <p:cNvPr id="1048649" name="Slide Number Placeholder 5"/>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83" name=""/>
        <p:cNvGrpSpPr/>
        <p:nvPr/>
      </p:nvGrpSpPr>
      <p:grpSpPr>
        <a:xfrm>
          <a:off x="0" y="0"/>
          <a:ext cx="0" cy="0"/>
          <a:chOff x="0" y="0"/>
          <a:chExt cx="0" cy="0"/>
        </a:xfrm>
      </p:grpSpPr>
      <p:sp>
        <p:nvSpPr>
          <p:cNvPr id="1048634" name="Vertical Title 1"/>
          <p:cNvSpPr>
            <a:spLocks noGrp="1"/>
          </p:cNvSpPr>
          <p:nvPr>
            <p:ph type="title" orient="vert"/>
          </p:nvPr>
        </p:nvSpPr>
        <p:spPr>
          <a:xfrm>
            <a:off x="6543675" y="365125"/>
            <a:ext cx="1971675" cy="5811838"/>
          </a:xfrm>
        </p:spPr>
        <p:txBody>
          <a:bodyPr vert="eaVert"/>
          <a:p>
            <a:r>
              <a:rPr lang="en-US"/>
              <a:t>Click to edit Master title style</a:t>
            </a:r>
          </a:p>
        </p:txBody>
      </p:sp>
      <p:sp>
        <p:nvSpPr>
          <p:cNvPr id="1048635"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6" name="Date Placeholder 3"/>
          <p:cNvSpPr>
            <a:spLocks noGrp="1"/>
          </p:cNvSpPr>
          <p:nvPr>
            <p:ph type="dt" sz="half" idx="10"/>
          </p:nvPr>
        </p:nvSpPr>
        <p:spPr/>
        <p:txBody>
          <a:bodyPr/>
          <a:p>
            <a:fld id="{8A9FACD6-E467-464E-8083-2605CC7A6FEB}" type="datetimeFigureOut">
              <a:rPr lang="en-US" smtClean="0"/>
              <a:t>10/14/20</a:t>
            </a:fld>
            <a:endParaRPr lang="en-US"/>
          </a:p>
        </p:txBody>
      </p:sp>
      <p:sp>
        <p:nvSpPr>
          <p:cNvPr id="1048637" name="Footer Placeholder 4"/>
          <p:cNvSpPr>
            <a:spLocks noGrp="1"/>
          </p:cNvSpPr>
          <p:nvPr>
            <p:ph type="ftr" sz="quarter" idx="11"/>
          </p:nvPr>
        </p:nvSpPr>
        <p:spPr/>
        <p:txBody>
          <a:bodyPr/>
          <a:p>
            <a:endParaRPr lang="en-US"/>
          </a:p>
        </p:txBody>
      </p:sp>
      <p:sp>
        <p:nvSpPr>
          <p:cNvPr id="1048638" name="Slide Number Placeholder 5"/>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9" name=""/>
        <p:cNvGrpSpPr/>
        <p:nvPr/>
      </p:nvGrpSpPr>
      <p:grpSpPr>
        <a:xfrm>
          <a:off x="0" y="0"/>
          <a:ext cx="0" cy="0"/>
          <a:chOff x="0" y="0"/>
          <a:chExt cx="0" cy="0"/>
        </a:xfrm>
      </p:grpSpPr>
      <p:sp>
        <p:nvSpPr>
          <p:cNvPr id="1048588" name="Title 1"/>
          <p:cNvSpPr>
            <a:spLocks noGrp="1"/>
          </p:cNvSpPr>
          <p:nvPr>
            <p:ph type="title"/>
          </p:nvPr>
        </p:nvSpPr>
        <p:spPr/>
        <p:txBody>
          <a:bodyPr/>
          <a:p>
            <a:r>
              <a:rPr lang="en-US"/>
              <a:t>Click to edit Master title style</a:t>
            </a:r>
          </a:p>
        </p:txBody>
      </p:sp>
      <p:sp>
        <p:nvSpPr>
          <p:cNvPr id="1048589"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0" name="Date Placeholder 3"/>
          <p:cNvSpPr>
            <a:spLocks noGrp="1"/>
          </p:cNvSpPr>
          <p:nvPr>
            <p:ph type="dt" sz="half" idx="10"/>
          </p:nvPr>
        </p:nvSpPr>
        <p:spPr/>
        <p:txBody>
          <a:bodyPr/>
          <a:p>
            <a:fld id="{8A9FACD6-E467-464E-8083-2605CC7A6FEB}" type="datetimeFigureOut">
              <a:rPr lang="en-US" smtClean="0"/>
              <a:t>10/14/20</a:t>
            </a:fld>
            <a:endParaRPr lang="en-US"/>
          </a:p>
        </p:txBody>
      </p:sp>
      <p:sp>
        <p:nvSpPr>
          <p:cNvPr id="1048591" name="Footer Placeholder 4"/>
          <p:cNvSpPr>
            <a:spLocks noGrp="1"/>
          </p:cNvSpPr>
          <p:nvPr>
            <p:ph type="ftr" sz="quarter" idx="11"/>
          </p:nvPr>
        </p:nvSpPr>
        <p:spPr/>
        <p:txBody>
          <a:bodyPr/>
          <a:p>
            <a:endParaRPr lang="en-US"/>
          </a:p>
        </p:txBody>
      </p:sp>
      <p:sp>
        <p:nvSpPr>
          <p:cNvPr id="1048592" name="Slide Number Placeholder 5"/>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86" name=""/>
        <p:cNvGrpSpPr/>
        <p:nvPr/>
      </p:nvGrpSpPr>
      <p:grpSpPr>
        <a:xfrm>
          <a:off x="0" y="0"/>
          <a:ext cx="0" cy="0"/>
          <a:chOff x="0" y="0"/>
          <a:chExt cx="0" cy="0"/>
        </a:xfrm>
      </p:grpSpPr>
      <p:sp>
        <p:nvSpPr>
          <p:cNvPr id="1048650"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1048651"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52" name="Date Placeholder 3"/>
          <p:cNvSpPr>
            <a:spLocks noGrp="1"/>
          </p:cNvSpPr>
          <p:nvPr>
            <p:ph type="dt" sz="half" idx="10"/>
          </p:nvPr>
        </p:nvSpPr>
        <p:spPr/>
        <p:txBody>
          <a:bodyPr/>
          <a:p>
            <a:fld id="{8A9FACD6-E467-464E-8083-2605CC7A6FEB}" type="datetimeFigureOut">
              <a:rPr lang="en-US" smtClean="0"/>
              <a:t>10/14/20</a:t>
            </a:fld>
            <a:endParaRPr lang="en-US"/>
          </a:p>
        </p:txBody>
      </p:sp>
      <p:sp>
        <p:nvSpPr>
          <p:cNvPr id="1048653" name="Footer Placeholder 4"/>
          <p:cNvSpPr>
            <a:spLocks noGrp="1"/>
          </p:cNvSpPr>
          <p:nvPr>
            <p:ph type="ftr" sz="quarter" idx="11"/>
          </p:nvPr>
        </p:nvSpPr>
        <p:spPr/>
        <p:txBody>
          <a:bodyPr/>
          <a:p>
            <a:endParaRPr lang="en-US"/>
          </a:p>
        </p:txBody>
      </p:sp>
      <p:sp>
        <p:nvSpPr>
          <p:cNvPr id="1048654" name="Slide Number Placeholder 5"/>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7" name=""/>
        <p:cNvGrpSpPr/>
        <p:nvPr/>
      </p:nvGrpSpPr>
      <p:grpSpPr>
        <a:xfrm>
          <a:off x="0" y="0"/>
          <a:ext cx="0" cy="0"/>
          <a:chOff x="0" y="0"/>
          <a:chExt cx="0" cy="0"/>
        </a:xfrm>
      </p:grpSpPr>
      <p:sp>
        <p:nvSpPr>
          <p:cNvPr id="1048655" name="Title 1"/>
          <p:cNvSpPr>
            <a:spLocks noGrp="1"/>
          </p:cNvSpPr>
          <p:nvPr>
            <p:ph type="title"/>
          </p:nvPr>
        </p:nvSpPr>
        <p:spPr/>
        <p:txBody>
          <a:bodyPr/>
          <a:p>
            <a:r>
              <a:rPr lang="en-US"/>
              <a:t>Click to edit Master title style</a:t>
            </a:r>
          </a:p>
        </p:txBody>
      </p:sp>
      <p:sp>
        <p:nvSpPr>
          <p:cNvPr id="1048656"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7"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8" name="Date Placeholder 4"/>
          <p:cNvSpPr>
            <a:spLocks noGrp="1"/>
          </p:cNvSpPr>
          <p:nvPr>
            <p:ph type="dt" sz="half" idx="10"/>
          </p:nvPr>
        </p:nvSpPr>
        <p:spPr/>
        <p:txBody>
          <a:bodyPr/>
          <a:p>
            <a:fld id="{8A9FACD6-E467-464E-8083-2605CC7A6FEB}" type="datetimeFigureOut">
              <a:rPr lang="en-US" smtClean="0"/>
              <a:t>10/14/20</a:t>
            </a:fld>
            <a:endParaRPr lang="en-US"/>
          </a:p>
        </p:txBody>
      </p:sp>
      <p:sp>
        <p:nvSpPr>
          <p:cNvPr id="1048659" name="Footer Placeholder 5"/>
          <p:cNvSpPr>
            <a:spLocks noGrp="1"/>
          </p:cNvSpPr>
          <p:nvPr>
            <p:ph type="ftr" sz="quarter" idx="11"/>
          </p:nvPr>
        </p:nvSpPr>
        <p:spPr/>
        <p:txBody>
          <a:bodyPr/>
          <a:p>
            <a:endParaRPr lang="en-US"/>
          </a:p>
        </p:txBody>
      </p:sp>
      <p:sp>
        <p:nvSpPr>
          <p:cNvPr id="1048660" name="Slide Number Placeholder 6"/>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88" name=""/>
        <p:cNvGrpSpPr/>
        <p:nvPr/>
      </p:nvGrpSpPr>
      <p:grpSpPr>
        <a:xfrm>
          <a:off x="0" y="0"/>
          <a:ext cx="0" cy="0"/>
          <a:chOff x="0" y="0"/>
          <a:chExt cx="0" cy="0"/>
        </a:xfrm>
      </p:grpSpPr>
      <p:sp>
        <p:nvSpPr>
          <p:cNvPr id="1048661" name="Title 1"/>
          <p:cNvSpPr>
            <a:spLocks noGrp="1"/>
          </p:cNvSpPr>
          <p:nvPr>
            <p:ph type="title"/>
          </p:nvPr>
        </p:nvSpPr>
        <p:spPr>
          <a:xfrm>
            <a:off x="629841" y="365126"/>
            <a:ext cx="7886700" cy="1325563"/>
          </a:xfrm>
        </p:spPr>
        <p:txBody>
          <a:bodyPr/>
          <a:p>
            <a:r>
              <a:rPr lang="en-US"/>
              <a:t>Click to edit Master title style</a:t>
            </a:r>
          </a:p>
        </p:txBody>
      </p:sp>
      <p:sp>
        <p:nvSpPr>
          <p:cNvPr id="1048662"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63"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4"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65"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6" name="Date Placeholder 6"/>
          <p:cNvSpPr>
            <a:spLocks noGrp="1"/>
          </p:cNvSpPr>
          <p:nvPr>
            <p:ph type="dt" sz="half" idx="10"/>
          </p:nvPr>
        </p:nvSpPr>
        <p:spPr/>
        <p:txBody>
          <a:bodyPr/>
          <a:p>
            <a:fld id="{8A9FACD6-E467-464E-8083-2605CC7A6FEB}" type="datetimeFigureOut">
              <a:rPr lang="en-US" smtClean="0"/>
              <a:t>10/14/20</a:t>
            </a:fld>
            <a:endParaRPr lang="en-US"/>
          </a:p>
        </p:txBody>
      </p:sp>
      <p:sp>
        <p:nvSpPr>
          <p:cNvPr id="1048667" name="Footer Placeholder 7"/>
          <p:cNvSpPr>
            <a:spLocks noGrp="1"/>
          </p:cNvSpPr>
          <p:nvPr>
            <p:ph type="ftr" sz="quarter" idx="11"/>
          </p:nvPr>
        </p:nvSpPr>
        <p:spPr/>
        <p:txBody>
          <a:bodyPr/>
          <a:p>
            <a:endParaRPr lang="en-US"/>
          </a:p>
        </p:txBody>
      </p:sp>
      <p:sp>
        <p:nvSpPr>
          <p:cNvPr id="1048668" name="Slide Number Placeholder 8"/>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81" name=""/>
        <p:cNvGrpSpPr/>
        <p:nvPr/>
      </p:nvGrpSpPr>
      <p:grpSpPr>
        <a:xfrm>
          <a:off x="0" y="0"/>
          <a:ext cx="0" cy="0"/>
          <a:chOff x="0" y="0"/>
          <a:chExt cx="0" cy="0"/>
        </a:xfrm>
      </p:grpSpPr>
      <p:sp>
        <p:nvSpPr>
          <p:cNvPr id="1048629" name="Title 1"/>
          <p:cNvSpPr>
            <a:spLocks noGrp="1"/>
          </p:cNvSpPr>
          <p:nvPr>
            <p:ph type="title"/>
          </p:nvPr>
        </p:nvSpPr>
        <p:spPr/>
        <p:txBody>
          <a:bodyPr/>
          <a:p>
            <a:r>
              <a:rPr lang="en-US"/>
              <a:t>Click to edit Master title style</a:t>
            </a:r>
          </a:p>
        </p:txBody>
      </p:sp>
      <p:sp>
        <p:nvSpPr>
          <p:cNvPr id="1048630" name="Date Placeholder 2"/>
          <p:cNvSpPr>
            <a:spLocks noGrp="1"/>
          </p:cNvSpPr>
          <p:nvPr>
            <p:ph type="dt" sz="half" idx="10"/>
          </p:nvPr>
        </p:nvSpPr>
        <p:spPr/>
        <p:txBody>
          <a:bodyPr/>
          <a:p>
            <a:fld id="{8A9FACD6-E467-464E-8083-2605CC7A6FEB}" type="datetimeFigureOut">
              <a:rPr lang="en-US" smtClean="0"/>
              <a:t>10/14/20</a:t>
            </a:fld>
            <a:endParaRPr lang="en-US"/>
          </a:p>
        </p:txBody>
      </p:sp>
      <p:sp>
        <p:nvSpPr>
          <p:cNvPr id="1048631" name="Footer Placeholder 3"/>
          <p:cNvSpPr>
            <a:spLocks noGrp="1"/>
          </p:cNvSpPr>
          <p:nvPr>
            <p:ph type="ftr" sz="quarter" idx="11"/>
          </p:nvPr>
        </p:nvSpPr>
        <p:spPr/>
        <p:txBody>
          <a:bodyPr/>
          <a:p>
            <a:endParaRPr lang="en-US"/>
          </a:p>
        </p:txBody>
      </p:sp>
      <p:sp>
        <p:nvSpPr>
          <p:cNvPr id="1048632" name="Slide Number Placeholder 4"/>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53" name=""/>
        <p:cNvGrpSpPr/>
        <p:nvPr/>
      </p:nvGrpSpPr>
      <p:grpSpPr>
        <a:xfrm>
          <a:off x="0" y="0"/>
          <a:ext cx="0" cy="0"/>
          <a:chOff x="0" y="0"/>
          <a:chExt cx="0" cy="0"/>
        </a:xfrm>
      </p:grpSpPr>
      <p:sp>
        <p:nvSpPr>
          <p:cNvPr id="1048597" name="Date Placeholder 1"/>
          <p:cNvSpPr>
            <a:spLocks noGrp="1"/>
          </p:cNvSpPr>
          <p:nvPr>
            <p:ph type="dt" sz="half" idx="10"/>
          </p:nvPr>
        </p:nvSpPr>
        <p:spPr/>
        <p:txBody>
          <a:bodyPr/>
          <a:p>
            <a:fld id="{8A9FACD6-E467-464E-8083-2605CC7A6FEB}" type="datetimeFigureOut">
              <a:rPr lang="en-US" smtClean="0"/>
              <a:t>10/14/20</a:t>
            </a:fld>
            <a:endParaRPr lang="en-US"/>
          </a:p>
        </p:txBody>
      </p:sp>
      <p:sp>
        <p:nvSpPr>
          <p:cNvPr id="1048598" name="Footer Placeholder 2"/>
          <p:cNvSpPr>
            <a:spLocks noGrp="1"/>
          </p:cNvSpPr>
          <p:nvPr>
            <p:ph type="ftr" sz="quarter" idx="11"/>
          </p:nvPr>
        </p:nvSpPr>
        <p:spPr/>
        <p:txBody>
          <a:bodyPr/>
          <a:p>
            <a:endParaRPr lang="en-US"/>
          </a:p>
        </p:txBody>
      </p:sp>
      <p:sp>
        <p:nvSpPr>
          <p:cNvPr id="1048599" name="Slide Number Placeholder 3"/>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89" name=""/>
        <p:cNvGrpSpPr/>
        <p:nvPr/>
      </p:nvGrpSpPr>
      <p:grpSpPr>
        <a:xfrm>
          <a:off x="0" y="0"/>
          <a:ext cx="0" cy="0"/>
          <a:chOff x="0" y="0"/>
          <a:chExt cx="0" cy="0"/>
        </a:xfrm>
      </p:grpSpPr>
      <p:sp>
        <p:nvSpPr>
          <p:cNvPr id="1048669"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70"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1"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72" name="Date Placeholder 4"/>
          <p:cNvSpPr>
            <a:spLocks noGrp="1"/>
          </p:cNvSpPr>
          <p:nvPr>
            <p:ph type="dt" sz="half" idx="10"/>
          </p:nvPr>
        </p:nvSpPr>
        <p:spPr/>
        <p:txBody>
          <a:bodyPr/>
          <a:p>
            <a:fld id="{8A9FACD6-E467-464E-8083-2605CC7A6FEB}" type="datetimeFigureOut">
              <a:rPr lang="en-US" smtClean="0"/>
              <a:t>10/14/20</a:t>
            </a:fld>
            <a:endParaRPr lang="en-US"/>
          </a:p>
        </p:txBody>
      </p:sp>
      <p:sp>
        <p:nvSpPr>
          <p:cNvPr id="1048673" name="Footer Placeholder 5"/>
          <p:cNvSpPr>
            <a:spLocks noGrp="1"/>
          </p:cNvSpPr>
          <p:nvPr>
            <p:ph type="ftr" sz="quarter" idx="11"/>
          </p:nvPr>
        </p:nvSpPr>
        <p:spPr/>
        <p:txBody>
          <a:bodyPr/>
          <a:p>
            <a:endParaRPr lang="en-US"/>
          </a:p>
        </p:txBody>
      </p:sp>
      <p:sp>
        <p:nvSpPr>
          <p:cNvPr id="1048674" name="Slide Number Placeholder 6"/>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84" name=""/>
        <p:cNvGrpSpPr/>
        <p:nvPr/>
      </p:nvGrpSpPr>
      <p:grpSpPr>
        <a:xfrm>
          <a:off x="0" y="0"/>
          <a:ext cx="0" cy="0"/>
          <a:chOff x="0" y="0"/>
          <a:chExt cx="0" cy="0"/>
        </a:xfrm>
      </p:grpSpPr>
      <p:sp>
        <p:nvSpPr>
          <p:cNvPr id="1048639"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40"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US"/>
          </a:p>
        </p:txBody>
      </p:sp>
      <p:sp>
        <p:nvSpPr>
          <p:cNvPr id="1048641"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42" name="Date Placeholder 4"/>
          <p:cNvSpPr>
            <a:spLocks noGrp="1"/>
          </p:cNvSpPr>
          <p:nvPr>
            <p:ph type="dt" sz="half" idx="10"/>
          </p:nvPr>
        </p:nvSpPr>
        <p:spPr/>
        <p:txBody>
          <a:bodyPr/>
          <a:p>
            <a:fld id="{8A9FACD6-E467-464E-8083-2605CC7A6FEB}" type="datetimeFigureOut">
              <a:rPr lang="en-US" smtClean="0"/>
              <a:t>10/14/20</a:t>
            </a:fld>
            <a:endParaRPr lang="en-US"/>
          </a:p>
        </p:txBody>
      </p:sp>
      <p:sp>
        <p:nvSpPr>
          <p:cNvPr id="1048643" name="Footer Placeholder 5"/>
          <p:cNvSpPr>
            <a:spLocks noGrp="1"/>
          </p:cNvSpPr>
          <p:nvPr>
            <p:ph type="ftr" sz="quarter" idx="11"/>
          </p:nvPr>
        </p:nvSpPr>
        <p:spPr/>
        <p:txBody>
          <a:bodyPr/>
          <a:p>
            <a:endParaRPr lang="en-US"/>
          </a:p>
        </p:txBody>
      </p:sp>
      <p:sp>
        <p:nvSpPr>
          <p:cNvPr id="1048644" name="Slide Number Placeholder 6"/>
          <p:cNvSpPr>
            <a:spLocks noGrp="1"/>
          </p:cNvSpPr>
          <p:nvPr>
            <p:ph type="sldNum" sz="quarter" idx="12"/>
          </p:nvPr>
        </p:nvSpPr>
        <p:spPr/>
        <p:txBody>
          <a:bodyPr/>
          <a:p>
            <a:fld id="{8405F786-ACD7-4EB5-A719-CFAD3594DB4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8A9FACD6-E467-464E-8083-2605CC7A6FEB}" type="datetimeFigureOut">
              <a:rPr lang="en-US" smtClean="0"/>
              <a:t>10/14/20</a:t>
            </a:fld>
            <a:endParaRPr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8405F786-ACD7-4EB5-A719-CFAD3594DB4F}" type="slidenum">
              <a:rPr lang="en-US" smtClean="0"/>
              <a:t>‹#›</a:t>
            </a:fld>
            <a:endParaRPr lang="en-US"/>
          </a:p>
        </p:txBody>
      </p:sp>
    </p:spTree>
  </p:cSld>
  <p:clrMap accent1="accent1" accent2="accent2" accent3="accent3" accent4="accent4" accent5="accent5" accent6="accent6" bg1="lt1" bg2="lt2" tx1="dk1" tx2="dk2"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ctrTitle"/>
          </p:nvPr>
        </p:nvSpPr>
        <p:spPr>
          <a:xfrm>
            <a:off x="438727" y="750454"/>
            <a:ext cx="8058727" cy="3856182"/>
          </a:xfrm>
        </p:spPr>
        <p:txBody>
          <a:bodyPr>
            <a:normAutofit fontScale="90000"/>
          </a:bodyPr>
          <a:p>
            <a:r>
              <a:rPr dirty="0" sz="6000" lang="en-US">
                <a:solidFill>
                  <a:srgbClr val="002060"/>
                </a:solidFill>
                <a:latin typeface="Algerian" pitchFamily="82" charset="77"/>
              </a:rPr>
              <a:t>Evaluation and  Treatment </a:t>
            </a:r>
            <a:br>
              <a:rPr dirty="0" sz="6000" lang="en-US">
                <a:solidFill>
                  <a:srgbClr val="002060"/>
                </a:solidFill>
                <a:latin typeface="Algerian" pitchFamily="82" charset="77"/>
              </a:rPr>
            </a:br>
            <a:r>
              <a:rPr dirty="0" sz="6000" lang="en-US">
                <a:solidFill>
                  <a:srgbClr val="002060"/>
                </a:solidFill>
                <a:latin typeface="Algerian" pitchFamily="82" charset="77"/>
              </a:rPr>
              <a:t>of</a:t>
            </a:r>
            <a:br>
              <a:rPr dirty="0" sz="6000" lang="en-US">
                <a:solidFill>
                  <a:srgbClr val="002060"/>
                </a:solidFill>
                <a:latin typeface="Algerian" pitchFamily="82" charset="77"/>
              </a:rPr>
            </a:br>
            <a:r>
              <a:rPr dirty="0" sz="6000" lang="en-US">
                <a:solidFill>
                  <a:srgbClr val="002060"/>
                </a:solidFill>
                <a:latin typeface="Algerian" pitchFamily="82" charset="77"/>
              </a:rPr>
              <a:t>C2 (Axis)</a:t>
            </a:r>
            <a:br>
              <a:rPr dirty="0" sz="6000" lang="en-US">
                <a:solidFill>
                  <a:srgbClr val="002060"/>
                </a:solidFill>
                <a:latin typeface="Algerian" pitchFamily="82" charset="77"/>
              </a:rPr>
            </a:br>
            <a:r>
              <a:rPr dirty="0" sz="6000" lang="en-US">
                <a:solidFill>
                  <a:srgbClr val="002060"/>
                </a:solidFill>
                <a:latin typeface="Algerian" pitchFamily="82" charset="77"/>
              </a:rPr>
              <a:t>Fracture</a:t>
            </a:r>
            <a:br>
              <a:rPr dirty="0" sz="6000" lang="en-US">
                <a:solidFill>
                  <a:srgbClr val="002060"/>
                </a:solidFill>
                <a:latin typeface="Algerian" pitchFamily="82" charset="77"/>
              </a:rPr>
            </a:br>
            <a:r>
              <a:rPr b="1" dirty="0" sz="2000" lang="en-US" err="1">
                <a:solidFill>
                  <a:srgbClr val="002060"/>
                </a:solidFill>
                <a:latin typeface="+mn-lt"/>
              </a:rPr>
              <a:t>Youmans</a:t>
            </a:r>
            <a:r>
              <a:rPr b="1" dirty="0" sz="2000" lang="en-US">
                <a:solidFill>
                  <a:srgbClr val="002060"/>
                </a:solidFill>
                <a:latin typeface="+mn-lt"/>
              </a:rPr>
              <a:t> chap. 305</a:t>
            </a:r>
            <a:endParaRPr dirty="0" sz="6000" lang="en-US">
              <a:solidFill>
                <a:srgbClr val="002060"/>
              </a:solidFill>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8" name=""/>
        <p:cNvGrpSpPr/>
        <p:nvPr/>
      </p:nvGrpSpPr>
      <p:grpSpPr>
        <a:xfrm>
          <a:off x="0" y="0"/>
          <a:ext cx="0" cy="0"/>
          <a:chOff x="0" y="0"/>
          <a:chExt cx="0" cy="0"/>
        </a:xfrm>
      </p:grpSpPr>
      <p:sp>
        <p:nvSpPr>
          <p:cNvPr id="1048606" name="Title 1"/>
          <p:cNvSpPr>
            <a:spLocks noGrp="1"/>
          </p:cNvSpPr>
          <p:nvPr>
            <p:ph type="title"/>
          </p:nvPr>
        </p:nvSpPr>
        <p:spPr>
          <a:xfrm>
            <a:off x="86014" y="18255"/>
            <a:ext cx="7886700" cy="455109"/>
          </a:xfrm>
        </p:spPr>
        <p:txBody>
          <a:bodyPr>
            <a:normAutofit/>
          </a:bodyPr>
          <a:p>
            <a:pPr indent="-342900" marL="342900">
              <a:buFont typeface="Wingdings" pitchFamily="2" charset="2"/>
              <a:buChar char="v"/>
            </a:pPr>
            <a:r>
              <a:rPr b="1" dirty="0" sz="2400" lang="en-US" u="sng">
                <a:solidFill>
                  <a:srgbClr val="0070C0"/>
                </a:solidFill>
                <a:latin typeface="+mn-lt"/>
              </a:rPr>
              <a:t>Treatment of C2 fractures</a:t>
            </a:r>
          </a:p>
        </p:txBody>
      </p:sp>
      <p:sp>
        <p:nvSpPr>
          <p:cNvPr id="1048607" name="Content Placeholder 2"/>
          <p:cNvSpPr>
            <a:spLocks noGrp="1"/>
          </p:cNvSpPr>
          <p:nvPr>
            <p:ph idx="1"/>
          </p:nvPr>
        </p:nvSpPr>
        <p:spPr>
          <a:xfrm>
            <a:off x="86014" y="473363"/>
            <a:ext cx="8971972" cy="6280727"/>
          </a:xfrm>
        </p:spPr>
        <p:txBody>
          <a:bodyPr>
            <a:normAutofit fontScale="95000" lnSpcReduction="10000"/>
          </a:bodyPr>
          <a:p>
            <a:pPr>
              <a:buFont typeface="Wingdings" pitchFamily="2" charset="2"/>
              <a:buChar char="q"/>
            </a:pPr>
            <a:r>
              <a:rPr b="1" dirty="0" sz="2400" lang="en-US" u="sng">
                <a:solidFill>
                  <a:srgbClr val="C00000"/>
                </a:solidFill>
              </a:rPr>
              <a:t>Anterior Odontoid Screw Fixation</a:t>
            </a:r>
          </a:p>
          <a:p>
            <a:r>
              <a:rPr dirty="0" sz="2000" lang="en-US"/>
              <a:t>Patients with </a:t>
            </a:r>
            <a:r>
              <a:rPr dirty="0" sz="2000" lang="en-US" u="sng"/>
              <a:t>acute</a:t>
            </a:r>
            <a:r>
              <a:rPr dirty="0" sz="2000" lang="en-US"/>
              <a:t> or </a:t>
            </a:r>
            <a:r>
              <a:rPr dirty="0" sz="2000" lang="en-US" u="sng"/>
              <a:t>subacute</a:t>
            </a:r>
            <a:r>
              <a:rPr dirty="0" sz="2000" lang="en-US"/>
              <a:t> (</a:t>
            </a:r>
            <a:r>
              <a:rPr b="1" dirty="0" sz="2000" lang="en-US"/>
              <a:t>less than 6 months old</a:t>
            </a:r>
            <a:r>
              <a:rPr dirty="0" sz="2000" lang="en-US"/>
              <a:t>) type II B or high type III odontoid fractures</a:t>
            </a:r>
          </a:p>
          <a:p>
            <a:r>
              <a:rPr b="1" dirty="0" sz="2000" lang="en-US">
                <a:solidFill>
                  <a:srgbClr val="002060"/>
                </a:solidFill>
              </a:rPr>
              <a:t>Contraindications include : </a:t>
            </a:r>
          </a:p>
          <a:p>
            <a:pPr lvl="1">
              <a:buFont typeface="Wingdings" panose="05000000000000000000" pitchFamily="2" charset="2"/>
              <a:buChar char="ü"/>
            </a:pPr>
            <a:r>
              <a:rPr dirty="0" sz="2000" lang="en-US"/>
              <a:t>Disruption of the transverse ligaments</a:t>
            </a:r>
          </a:p>
          <a:p>
            <a:pPr lvl="1">
              <a:buFont typeface="Wingdings" panose="05000000000000000000" pitchFamily="2" charset="2"/>
              <a:buChar char="ü"/>
            </a:pPr>
            <a:r>
              <a:rPr dirty="0" sz="2000" lang="en-US"/>
              <a:t>Fractures older than 6 months</a:t>
            </a:r>
          </a:p>
          <a:p>
            <a:pPr lvl="1">
              <a:buFont typeface="Wingdings" panose="05000000000000000000" pitchFamily="2" charset="2"/>
              <a:buChar char="ü"/>
            </a:pPr>
            <a:r>
              <a:rPr dirty="0" sz="2000" lang="en-US"/>
              <a:t>Significant comminution of the C2 body</a:t>
            </a:r>
          </a:p>
          <a:p>
            <a:pPr lvl="1">
              <a:buFont typeface="Wingdings" panose="05000000000000000000" pitchFamily="2" charset="2"/>
              <a:buChar char="ü"/>
            </a:pPr>
            <a:r>
              <a:rPr dirty="0" sz="2000" lang="en-US"/>
              <a:t>Inability to reduce the fracture</a:t>
            </a:r>
          </a:p>
          <a:p>
            <a:pPr lvl="1">
              <a:buFont typeface="Wingdings" panose="05000000000000000000" pitchFamily="2" charset="2"/>
              <a:buChar char="ü"/>
            </a:pPr>
            <a:r>
              <a:rPr dirty="0" sz="2000" lang="en-US"/>
              <a:t>Osteopenia</a:t>
            </a:r>
          </a:p>
          <a:p>
            <a:pPr lvl="1">
              <a:buFont typeface="Wingdings" panose="05000000000000000000" pitchFamily="2" charset="2"/>
              <a:buChar char="ü"/>
            </a:pPr>
            <a:r>
              <a:rPr dirty="0" sz="2000" lang="en-US"/>
              <a:t>Anterior obliquely sloping fractures (Type II C)</a:t>
            </a:r>
          </a:p>
          <a:p>
            <a:pPr>
              <a:buFont typeface="Wingdings" pitchFamily="2" charset="2"/>
              <a:buChar char="v"/>
            </a:pPr>
            <a:r>
              <a:rPr b="1" dirty="0" sz="2000" lang="en-US" u="sng">
                <a:solidFill>
                  <a:srgbClr val="C00000"/>
                </a:solidFill>
              </a:rPr>
              <a:t>Technique</a:t>
            </a:r>
          </a:p>
          <a:p>
            <a:r>
              <a:rPr dirty="0" sz="2000" lang="en-US"/>
              <a:t>Same position and opening of ACDF.</a:t>
            </a:r>
          </a:p>
          <a:p>
            <a:r>
              <a:rPr dirty="0" sz="2000" lang="en-US"/>
              <a:t>Soft tissues  are  opened  </a:t>
            </a:r>
            <a:r>
              <a:rPr dirty="0" sz="2000" lang="en-US" err="1"/>
              <a:t>cephalad</a:t>
            </a:r>
            <a:r>
              <a:rPr dirty="0" sz="2000" lang="en-US"/>
              <a:t>  to  the  C2  region  to  allow  access  to the  C2-3  disk  space.</a:t>
            </a:r>
          </a:p>
          <a:p>
            <a:r>
              <a:rPr dirty="0" sz="2000" lang="en-US"/>
              <a:t>At  this  point,  cannulation  of  the  fracture  can  begin.  </a:t>
            </a:r>
          </a:p>
          <a:p>
            <a:r>
              <a:rPr dirty="0" sz="2000" lang="en-US"/>
              <a:t>Two similar  techniques  have  been used</a:t>
            </a:r>
          </a:p>
          <a:p>
            <a:pPr lvl="1">
              <a:buFont typeface="Wingdings" pitchFamily="2" charset="2"/>
              <a:buChar char="ü"/>
            </a:pPr>
            <a:r>
              <a:rPr dirty="0" sz="2000" lang="en-US"/>
              <a:t>The  cannulated  screw.</a:t>
            </a:r>
          </a:p>
          <a:p>
            <a:pPr lvl="1">
              <a:buFont typeface="Wingdings" pitchFamily="2" charset="2"/>
              <a:buChar char="ü"/>
            </a:pPr>
            <a:r>
              <a:rPr dirty="0" sz="2000" lang="en-US"/>
              <a:t>Standard  lag  screw  techniques.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59" name=""/>
        <p:cNvGrpSpPr/>
        <p:nvPr/>
      </p:nvGrpSpPr>
      <p:grpSpPr>
        <a:xfrm>
          <a:off x="0" y="0"/>
          <a:ext cx="0" cy="0"/>
          <a:chOff x="0" y="0"/>
          <a:chExt cx="0" cy="0"/>
        </a:xfrm>
      </p:grpSpPr>
      <p:sp>
        <p:nvSpPr>
          <p:cNvPr id="1048608" name="Title 1"/>
          <p:cNvSpPr>
            <a:spLocks noGrp="1"/>
          </p:cNvSpPr>
          <p:nvPr>
            <p:ph type="title"/>
          </p:nvPr>
        </p:nvSpPr>
        <p:spPr>
          <a:xfrm>
            <a:off x="80818" y="18255"/>
            <a:ext cx="7805882" cy="570563"/>
          </a:xfrm>
        </p:spPr>
        <p:txBody>
          <a:bodyPr>
            <a:normAutofit/>
          </a:bodyPr>
          <a:p>
            <a:pPr indent="-342900" marL="342900">
              <a:buFont typeface="Wingdings" pitchFamily="2" charset="2"/>
              <a:buChar char="v"/>
            </a:pPr>
            <a:r>
              <a:rPr b="1" dirty="0" sz="2400" i="0" lang="en-US" u="sng">
                <a:solidFill>
                  <a:srgbClr val="002060"/>
                </a:solidFill>
                <a:effectLst/>
                <a:latin typeface="+mn-lt"/>
              </a:rPr>
              <a:t>From Neurosurgery_Tricks_of_the_Trade</a:t>
            </a:r>
            <a:endParaRPr b="1" dirty="0" sz="2400" lang="en-US" u="sng">
              <a:solidFill>
                <a:srgbClr val="002060"/>
              </a:solidFill>
              <a:effectLst/>
              <a:latin typeface="+mn-lt"/>
            </a:endParaRPr>
          </a:p>
        </p:txBody>
      </p:sp>
      <p:sp>
        <p:nvSpPr>
          <p:cNvPr id="1048609" name="Content Placeholder 2"/>
          <p:cNvSpPr>
            <a:spLocks noGrp="1"/>
          </p:cNvSpPr>
          <p:nvPr>
            <p:ph idx="1"/>
          </p:nvPr>
        </p:nvSpPr>
        <p:spPr>
          <a:xfrm>
            <a:off x="80818" y="588817"/>
            <a:ext cx="8982364" cy="6153727"/>
          </a:xfrm>
        </p:spPr>
        <p:txBody>
          <a:bodyPr>
            <a:noAutofit/>
          </a:bodyPr>
          <a:p>
            <a:r>
              <a:rPr dirty="0" sz="2000" lang="en-US"/>
              <a:t>The optimal entry point is identified usually a few millimeters through the anterior aspect of the C2-C3 disk ( a few millimeters of bone in the midline of the upper vertebral body and endplate of C3 (anterior rim) and C2-C3 disk annulus can be drilled away).</a:t>
            </a:r>
          </a:p>
          <a:p>
            <a:r>
              <a:rPr dirty="0" sz="2000" lang="en-US"/>
              <a:t>This is performed to create space for the screw head and improve instrument inclination.</a:t>
            </a:r>
          </a:p>
          <a:p>
            <a:r>
              <a:rPr dirty="0" sz="2000" lang="en-US"/>
              <a:t>Depending on whether one or two screws are used, the starting point can be either in the midline or 3-5 mm lateral to the midline.</a:t>
            </a:r>
          </a:p>
          <a:p>
            <a:r>
              <a:rPr dirty="0" sz="2000" lang="en-US"/>
              <a:t>Using fluoroscopy, a K-wire aligned in a guide is introduced with a drill toward the midpoint of the odontoid tip </a:t>
            </a:r>
          </a:p>
          <a:p>
            <a:pPr>
              <a:buFont typeface="Wingdings" pitchFamily="2" charset="2"/>
              <a:buChar char="v"/>
            </a:pPr>
            <a:r>
              <a:rPr b="1" dirty="0" sz="2000" lang="en-US">
                <a:solidFill>
                  <a:srgbClr val="0070C0"/>
                </a:solidFill>
              </a:rPr>
              <a:t>As the wire is advanced, the change in bone consistency is felt: </a:t>
            </a:r>
          </a:p>
          <a:p>
            <a:pPr lvl="1">
              <a:buFont typeface="Wingdings" pitchFamily="2" charset="2"/>
              <a:buChar char="Ø"/>
            </a:pPr>
            <a:r>
              <a:rPr dirty="0" sz="2000" lang="en-US"/>
              <a:t>The cancellous bone of the vertebral body offers only mild resistance;</a:t>
            </a:r>
          </a:p>
          <a:p>
            <a:pPr lvl="1">
              <a:buFont typeface="Wingdings" pitchFamily="2" charset="2"/>
              <a:buChar char="Ø"/>
            </a:pPr>
            <a:r>
              <a:rPr dirty="0" sz="2000" lang="en-US"/>
              <a:t>followed by a " give" when the fracture space is entered; </a:t>
            </a:r>
          </a:p>
          <a:p>
            <a:pPr lvl="1">
              <a:buFont typeface="Wingdings" pitchFamily="2" charset="2"/>
              <a:buChar char="Ø"/>
            </a:pPr>
            <a:r>
              <a:rPr dirty="0" sz="2000" lang="en-US"/>
              <a:t>Mild resistance is felt when entering the cancellous bone of the odontoid; </a:t>
            </a:r>
          </a:p>
          <a:p>
            <a:pPr lvl="1">
              <a:buFont typeface="Wingdings" pitchFamily="2" charset="2"/>
              <a:buChar char="Ø"/>
            </a:pPr>
            <a:r>
              <a:rPr dirty="0" sz="2000" lang="en-US"/>
              <a:t>then significant resistance is felt as the cortical shell of the odontoid tip is entered. </a:t>
            </a:r>
          </a:p>
          <a:p>
            <a:r>
              <a:rPr dirty="0" sz="2000" lang="en-US"/>
              <a:t>Stop at this point. It is very important not to </a:t>
            </a:r>
            <a:r>
              <a:rPr dirty="0" sz="2000" lang="en-US" err="1"/>
              <a:t>overpenetrate</a:t>
            </a:r>
            <a:r>
              <a:rPr dirty="0" sz="2000" lang="en-US"/>
              <a:t> the cortical bone </a:t>
            </a:r>
            <a:r>
              <a:rPr b="1" dirty="0" sz="2000" lang="en-US" u="sng">
                <a:solidFill>
                  <a:srgbClr val="7030A0"/>
                </a:solidFill>
              </a:rPr>
              <a:t>to avoid immediate brainstem injury.</a:t>
            </a:r>
            <a:endParaRPr dirty="0" sz="2000"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0" name=""/>
        <p:cNvGrpSpPr/>
        <p:nvPr/>
      </p:nvGrpSpPr>
      <p:grpSpPr>
        <a:xfrm>
          <a:off x="0" y="0"/>
          <a:ext cx="0" cy="0"/>
          <a:chOff x="0" y="0"/>
          <a:chExt cx="0" cy="0"/>
        </a:xfrm>
      </p:grpSpPr>
      <p:sp>
        <p:nvSpPr>
          <p:cNvPr id="1048610" name="Content Placeholder 2"/>
          <p:cNvSpPr>
            <a:spLocks noGrp="1"/>
          </p:cNvSpPr>
          <p:nvPr>
            <p:ph idx="1"/>
          </p:nvPr>
        </p:nvSpPr>
        <p:spPr>
          <a:xfrm>
            <a:off x="80818" y="82261"/>
            <a:ext cx="8982364" cy="6671830"/>
          </a:xfrm>
        </p:spPr>
        <p:txBody>
          <a:bodyPr>
            <a:normAutofit/>
          </a:bodyPr>
          <a:p>
            <a:r>
              <a:rPr dirty="0" sz="2000" lang="en-US"/>
              <a:t>Screw length is carefully evaluated based on radiography or measured off the K-wire. </a:t>
            </a:r>
          </a:p>
          <a:p>
            <a:r>
              <a:rPr dirty="0" sz="2000" lang="en-US"/>
              <a:t>The screw must be the correct length to lag. </a:t>
            </a:r>
          </a:p>
          <a:p>
            <a:r>
              <a:rPr dirty="0" sz="2000" lang="en-US"/>
              <a:t>A partially threaded, cannulated, lag screw is inserted over the K-wire.</a:t>
            </a:r>
          </a:p>
          <a:p>
            <a:r>
              <a:rPr dirty="0" sz="2000" lang="en-US"/>
              <a:t>Great care must be taken to keep the K-wire from moving rostrally as the screw is placed or when a cannulated drill is used.</a:t>
            </a:r>
          </a:p>
          <a:p>
            <a:r>
              <a:rPr dirty="0" sz="2000" lang="en-US"/>
              <a:t>The partially threaded screw is advanced through the apical cortex of the odontoid to achieve further reduction and compression of the fracture site. </a:t>
            </a:r>
          </a:p>
          <a:p>
            <a:r>
              <a:rPr dirty="0" sz="2000" lang="en-US"/>
              <a:t>As it is advanced, a compressing force pulls the vertebral body closer to the distal fragment and compresses the fracture space or gap.</a:t>
            </a:r>
          </a:p>
          <a:p>
            <a:endParaRPr dirty="0" sz="2000" lang="en-US"/>
          </a:p>
          <a:p>
            <a:pPr>
              <a:buFont typeface="Wingdings" pitchFamily="2" charset="2"/>
              <a:buChar char="v"/>
            </a:pPr>
            <a:r>
              <a:rPr b="1" dirty="0" sz="2000" lang="en-US" u="sng"/>
              <a:t>In certain fracture types</a:t>
            </a:r>
            <a:r>
              <a:rPr b="1" dirty="0" sz="2000" lang="en-US"/>
              <a:t> (</a:t>
            </a:r>
            <a:r>
              <a:rPr b="1" dirty="0" sz="2000" lang="en-US">
                <a:solidFill>
                  <a:srgbClr val="002060"/>
                </a:solidFill>
              </a:rPr>
              <a:t>high type III fractures</a:t>
            </a:r>
            <a:r>
              <a:rPr b="1" dirty="0" sz="2000" lang="en-US"/>
              <a:t>)</a:t>
            </a:r>
          </a:p>
          <a:p>
            <a:pPr lvl="1">
              <a:buFont typeface="Wingdings" pitchFamily="2" charset="2"/>
              <a:buChar char="Ø"/>
            </a:pPr>
            <a:r>
              <a:rPr dirty="0" sz="2000" lang="en-US"/>
              <a:t>a lag screw will not provide sufficient support for the fracture. </a:t>
            </a:r>
          </a:p>
          <a:p>
            <a:pPr lvl="1">
              <a:buFont typeface="Wingdings" pitchFamily="2" charset="2"/>
              <a:buChar char="Ø"/>
            </a:pPr>
            <a:r>
              <a:rPr dirty="0" sz="2000" lang="en-US"/>
              <a:t>A second fully threaded screw can then be placed in such cases after </a:t>
            </a:r>
            <a:r>
              <a:rPr dirty="0" sz="2000" lang="en-US" err="1"/>
              <a:t>overdrilling</a:t>
            </a:r>
            <a:r>
              <a:rPr dirty="0" sz="2000" lang="en-US"/>
              <a:t> the C2 body fragment with a drill bit of the same size as the screw diameter ( </a:t>
            </a:r>
            <a:r>
              <a:rPr dirty="0" sz="2000" lang="en-US" err="1"/>
              <a:t>sasso</a:t>
            </a:r>
            <a:r>
              <a:rPr dirty="0" sz="2000" lang="en-US"/>
              <a:t> technique ).</a:t>
            </a:r>
          </a:p>
          <a:p>
            <a:endParaRPr dirty="0" sz="2000"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1" name=""/>
        <p:cNvGrpSpPr/>
        <p:nvPr/>
      </p:nvGrpSpPr>
      <p:grpSpPr>
        <a:xfrm>
          <a:off x="0" y="0"/>
          <a:ext cx="0" cy="0"/>
          <a:chOff x="0" y="0"/>
          <a:chExt cx="0" cy="0"/>
        </a:xfrm>
      </p:grpSpPr>
      <p:sp>
        <p:nvSpPr>
          <p:cNvPr id="1048611"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2" name=""/>
        <p:cNvGrpSpPr/>
        <p:nvPr/>
      </p:nvGrpSpPr>
      <p:grpSpPr>
        <a:xfrm>
          <a:off x="0" y="0"/>
          <a:ext cx="0" cy="0"/>
          <a:chOff x="0" y="0"/>
          <a:chExt cx="0" cy="0"/>
        </a:xfrm>
      </p:grpSpPr>
      <p:sp>
        <p:nvSpPr>
          <p:cNvPr id="1048612" name="Title 1"/>
          <p:cNvSpPr>
            <a:spLocks noGrp="1"/>
          </p:cNvSpPr>
          <p:nvPr>
            <p:ph type="title"/>
          </p:nvPr>
        </p:nvSpPr>
        <p:spPr/>
        <p:txBody>
          <a:bodyPr/>
          <a:p>
            <a:endParaRPr lang="en-US"/>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3" name=""/>
        <p:cNvGrpSpPr/>
        <p:nvPr/>
      </p:nvGrpSpPr>
      <p:grpSpPr>
        <a:xfrm>
          <a:off x="0" y="0"/>
          <a:ext cx="0" cy="0"/>
          <a:chOff x="0" y="0"/>
          <a:chExt cx="0" cy="0"/>
        </a:xfrm>
      </p:grpSpPr>
      <p:sp>
        <p:nvSpPr>
          <p:cNvPr id="1048613" name="Content Placeholder 2"/>
          <p:cNvSpPr>
            <a:spLocks noGrp="1"/>
          </p:cNvSpPr>
          <p:nvPr>
            <p:ph idx="1"/>
          </p:nvPr>
        </p:nvSpPr>
        <p:spPr>
          <a:xfrm>
            <a:off x="80818" y="82066"/>
            <a:ext cx="8982364" cy="6683570"/>
          </a:xfrm>
        </p:spPr>
        <p:txBody>
          <a:bodyPr>
            <a:normAutofit/>
          </a:bodyPr>
          <a:p>
            <a:pPr>
              <a:buFont typeface="Wingdings" pitchFamily="2" charset="2"/>
              <a:buChar char="q"/>
            </a:pPr>
            <a:r>
              <a:rPr b="1" dirty="0" sz="2400" lang="en-US" u="sng">
                <a:solidFill>
                  <a:srgbClr val="C00000"/>
                </a:solidFill>
              </a:rPr>
              <a:t>Transartuicular screw placement for C2 # (</a:t>
            </a:r>
            <a:r>
              <a:rPr b="1" dirty="0" sz="2400" lang="en-US" err="1" u="sng">
                <a:solidFill>
                  <a:srgbClr val="C00000"/>
                </a:solidFill>
              </a:rPr>
              <a:t>Magerl</a:t>
            </a:r>
            <a:r>
              <a:rPr b="1" dirty="0" sz="2400" lang="en-US" u="sng">
                <a:solidFill>
                  <a:srgbClr val="C00000"/>
                </a:solidFill>
              </a:rPr>
              <a:t> technique)</a:t>
            </a:r>
          </a:p>
          <a:p>
            <a:r>
              <a:rPr dirty="0" sz="2000" lang="en-US"/>
              <a:t>Is useful when anterior C2 fixation is not an option</a:t>
            </a:r>
          </a:p>
          <a:p>
            <a:r>
              <a:rPr b="1" dirty="0" sz="2000" lang="en-US"/>
              <a:t>Indications : </a:t>
            </a:r>
          </a:p>
          <a:p>
            <a:pPr lvl="1">
              <a:buFont typeface="Wingdings" panose="05000000000000000000" pitchFamily="2" charset="2"/>
              <a:buChar char="ü"/>
            </a:pPr>
            <a:r>
              <a:rPr dirty="0" sz="2000" lang="en-US"/>
              <a:t>Poor bone quality (e.g. in older patients)</a:t>
            </a:r>
          </a:p>
          <a:p>
            <a:pPr lvl="1">
              <a:buFont typeface="Wingdings" panose="05000000000000000000" pitchFamily="2" charset="2"/>
              <a:buChar char="ü"/>
            </a:pPr>
            <a:r>
              <a:rPr dirty="0" sz="2000" lang="en-US"/>
              <a:t>Fractures older than 6 months</a:t>
            </a:r>
          </a:p>
          <a:p>
            <a:pPr lvl="1">
              <a:buFont typeface="Wingdings" panose="05000000000000000000" pitchFamily="2" charset="2"/>
              <a:buChar char="ü"/>
            </a:pPr>
            <a:r>
              <a:rPr dirty="0" sz="2000" lang="en-US"/>
              <a:t>Transverse ligament injury</a:t>
            </a:r>
          </a:p>
          <a:p>
            <a:r>
              <a:rPr dirty="0" sz="2000" lang="en-US"/>
              <a:t>Preoperatively,  thin-cut  CT  should  be  carefully  evaluated  to determine  </a:t>
            </a:r>
          </a:p>
          <a:p>
            <a:pPr indent="-342900" lvl="1" marL="800100">
              <a:buFont typeface="+mj-lt"/>
              <a:buAutoNum type="arabicPeriod"/>
            </a:pPr>
            <a:r>
              <a:rPr dirty="0" sz="2000" lang="en-US"/>
              <a:t>The  fracture  pattern</a:t>
            </a:r>
          </a:p>
          <a:p>
            <a:pPr indent="-342900" lvl="1" marL="800100">
              <a:buFont typeface="+mj-lt"/>
              <a:buAutoNum type="arabicPeriod"/>
            </a:pPr>
            <a:r>
              <a:rPr dirty="0" sz="2000" lang="en-US"/>
              <a:t>The  course  of  the  vertebral  artery,  which  can  be  variable  in  up  to  20%  of  the  population. If  the  vertebral  artery  transverses  aberrantly  through  the path  that  crosses  the  planned  trajectory  of  a  screw,  screw  placement  should  not  be  attempted  on  that  side.</a:t>
            </a:r>
            <a:endParaRPr dirty="0" sz="2000" lang="ar-SA"/>
          </a:p>
          <a:p>
            <a:pPr indent="-342900" lvl="1" marL="800100">
              <a:buFont typeface="+mj-lt"/>
              <a:buAutoNum type="arabicPeriod"/>
            </a:pPr>
            <a:r>
              <a:rPr dirty="0" sz="2000" lang="en-US"/>
              <a:t>CT angio is advised to evaluate the course of Vertebral Artery.</a:t>
            </a:r>
          </a:p>
          <a:p>
            <a:pPr indent="0" marL="0">
              <a:buNone/>
            </a:pPr>
            <a:endParaRPr dirty="0" sz="2000"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4" name=""/>
        <p:cNvGrpSpPr/>
        <p:nvPr/>
      </p:nvGrpSpPr>
      <p:grpSpPr>
        <a:xfrm>
          <a:off x="0" y="0"/>
          <a:ext cx="0" cy="0"/>
          <a:chOff x="0" y="0"/>
          <a:chExt cx="0" cy="0"/>
        </a:xfrm>
      </p:grpSpPr>
      <p:sp>
        <p:nvSpPr>
          <p:cNvPr id="1048614" name="Content Placeholder 2"/>
          <p:cNvSpPr>
            <a:spLocks noGrp="1"/>
          </p:cNvSpPr>
          <p:nvPr>
            <p:ph idx="1"/>
          </p:nvPr>
        </p:nvSpPr>
        <p:spPr>
          <a:xfrm>
            <a:off x="86012" y="82262"/>
            <a:ext cx="8965623" cy="6683374"/>
          </a:xfrm>
        </p:spPr>
        <p:txBody>
          <a:bodyPr>
            <a:normAutofit/>
          </a:bodyPr>
          <a:p>
            <a:pPr>
              <a:buFont typeface="Wingdings" pitchFamily="2" charset="2"/>
              <a:buChar char="v"/>
            </a:pPr>
            <a:r>
              <a:rPr b="1" dirty="0" sz="2000" lang="en-US" u="sng">
                <a:solidFill>
                  <a:srgbClr val="002060"/>
                </a:solidFill>
              </a:rPr>
              <a:t>Technique</a:t>
            </a:r>
          </a:p>
          <a:p>
            <a:r>
              <a:rPr dirty="0" sz="2000" lang="en-US"/>
              <a:t>A  midline  incision  is  made  to  allow  exposure  from  the  occiput to  C3. </a:t>
            </a:r>
          </a:p>
          <a:p>
            <a:r>
              <a:rPr dirty="0" sz="2000" lang="en-US"/>
              <a:t>Care  must  be  taken  to  limit  lateral  dissection  at  C1  to avoid  injury  to  the  vertebral  artery.</a:t>
            </a:r>
          </a:p>
          <a:p>
            <a:r>
              <a:rPr dirty="0" sz="2000" lang="en-US"/>
              <a:t>Attention  is  turned  to  the entry  point  of  the  screw  at  C2.</a:t>
            </a:r>
          </a:p>
          <a:p>
            <a:r>
              <a:rPr b="1" dirty="0" sz="2000" lang="en-US"/>
              <a:t>The  screw  entry  point  is  </a:t>
            </a:r>
            <a:r>
              <a:rPr b="1" dirty="0" sz="2000" lang="en-US">
                <a:solidFill>
                  <a:srgbClr val="0070C0"/>
                </a:solidFill>
              </a:rPr>
              <a:t>2-3  mm</a:t>
            </a:r>
            <a:r>
              <a:rPr b="1" dirty="0" sz="2000" lang="en-US"/>
              <a:t>  lateral  from  the  medial  edge of  the  facet  and  </a:t>
            </a:r>
            <a:r>
              <a:rPr b="1" dirty="0" sz="2000" lang="en-US">
                <a:solidFill>
                  <a:srgbClr val="0070C0"/>
                </a:solidFill>
              </a:rPr>
              <a:t>3  mm</a:t>
            </a:r>
            <a:r>
              <a:rPr b="1" dirty="0" sz="2000" lang="en-US"/>
              <a:t>  superior  to  the  caudal  edge.</a:t>
            </a:r>
          </a:p>
        </p:txBody>
      </p:sp>
      <p:pic>
        <p:nvPicPr>
          <p:cNvPr id="2097157" name="Picture 1"/>
          <p:cNvPicPr>
            <a:picLocks noChangeAspect="1" noGrp="1"/>
          </p:cNvPicPr>
          <p:nvPr/>
        </p:nvPicPr>
        <p:blipFill>
          <a:blip xmlns:r="http://schemas.openxmlformats.org/officeDocument/2006/relationships" r:embed="rId1" cstate="print"/>
          <a:stretch>
            <a:fillRect/>
          </a:stretch>
        </p:blipFill>
        <p:spPr>
          <a:xfrm>
            <a:off x="2600323" y="2643908"/>
            <a:ext cx="3937000" cy="4214092"/>
          </a:xfrm>
          <a:prstGeom prst="rect"/>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5" name=""/>
        <p:cNvGrpSpPr/>
        <p:nvPr/>
      </p:nvGrpSpPr>
      <p:grpSpPr>
        <a:xfrm>
          <a:off x="0" y="0"/>
          <a:ext cx="0" cy="0"/>
          <a:chOff x="0" y="0"/>
          <a:chExt cx="0" cy="0"/>
        </a:xfrm>
      </p:grpSpPr>
      <p:sp>
        <p:nvSpPr>
          <p:cNvPr id="1048615" name="Content Placeholder 2"/>
          <p:cNvSpPr>
            <a:spLocks noGrp="1"/>
          </p:cNvSpPr>
          <p:nvPr>
            <p:ph idx="1"/>
          </p:nvPr>
        </p:nvSpPr>
        <p:spPr>
          <a:xfrm>
            <a:off x="97558" y="93807"/>
            <a:ext cx="8954077" cy="6660284"/>
          </a:xfrm>
        </p:spPr>
        <p:txBody>
          <a:bodyPr>
            <a:normAutofit/>
          </a:bodyPr>
          <a:p>
            <a:r>
              <a:rPr dirty="0" sz="2000" lang="en-US"/>
              <a:t>The entry point is marked and decorticated with a high-speed bur. </a:t>
            </a:r>
          </a:p>
          <a:p>
            <a:r>
              <a:rPr dirty="0" sz="2000" lang="en-US"/>
              <a:t>A drill is placed in </a:t>
            </a:r>
            <a:r>
              <a:rPr b="1" dirty="0" sz="2000" lang="en-US">
                <a:solidFill>
                  <a:srgbClr val="002060"/>
                </a:solidFill>
              </a:rPr>
              <a:t>neutral orientation</a:t>
            </a:r>
            <a:r>
              <a:rPr dirty="0" sz="2000" lang="en-US"/>
              <a:t> and </a:t>
            </a:r>
            <a:r>
              <a:rPr b="1" dirty="0" sz="2000" lang="en-US">
                <a:solidFill>
                  <a:srgbClr val="C00000"/>
                </a:solidFill>
              </a:rPr>
              <a:t>25 to 30 degrees cranially</a:t>
            </a:r>
            <a:r>
              <a:rPr dirty="0" sz="2000" lang="en-US"/>
              <a:t>, aiming at the anterior tubercle of the atlas.</a:t>
            </a:r>
          </a:p>
          <a:p>
            <a:r>
              <a:rPr dirty="0" sz="2000" lang="en-US"/>
              <a:t>A threaded screw is inserted along that trajectory.</a:t>
            </a:r>
          </a:p>
          <a:p>
            <a:r>
              <a:rPr dirty="0" sz="2000" lang="en-US"/>
              <a:t>After  both  screws  have  been  placed,  C1-2  interspinous  wiring and  bony  fusion  should  be  performed.  </a:t>
            </a:r>
          </a:p>
          <a:p>
            <a:r>
              <a:rPr dirty="0" sz="2000" lang="en-US"/>
              <a:t>This  can  be  done  with  the Brooks  or  </a:t>
            </a:r>
            <a:r>
              <a:rPr dirty="0" sz="2000" lang="en-US" err="1"/>
              <a:t>Sonntag</a:t>
            </a:r>
            <a:r>
              <a:rPr dirty="0" sz="2000" lang="en-US"/>
              <a:t>  method  and  increases  the  stability  of  the construct  so  that  bony  fusion  can  take  place.</a:t>
            </a:r>
          </a:p>
          <a:p>
            <a:endParaRPr dirty="0" sz="2000" lang="en-US"/>
          </a:p>
          <a:p>
            <a:endParaRPr dirty="0" sz="2000" lang="en-US"/>
          </a:p>
          <a:p>
            <a:pPr>
              <a:buFont typeface="Wingdings" pitchFamily="2" charset="2"/>
              <a:buChar char="q"/>
            </a:pPr>
            <a:r>
              <a:rPr b="1" dirty="0" sz="2000" lang="en-US">
                <a:solidFill>
                  <a:srgbClr val="002060"/>
                </a:solidFill>
              </a:rPr>
              <a:t>Wire and bone techniques including </a:t>
            </a:r>
          </a:p>
          <a:p>
            <a:pPr lvl="1">
              <a:buFont typeface="Wingdings" pitchFamily="2" charset="2"/>
              <a:buChar char="§"/>
            </a:pPr>
            <a:r>
              <a:rPr b="1" dirty="0" sz="2000" lang="en-US" err="1">
                <a:solidFill>
                  <a:srgbClr val="0070C0"/>
                </a:solidFill>
              </a:rPr>
              <a:t>Gallie</a:t>
            </a:r>
            <a:r>
              <a:rPr dirty="0" sz="2000" lang="en-US"/>
              <a:t> (midline graft with a single wire)</a:t>
            </a:r>
          </a:p>
          <a:p>
            <a:pPr lvl="1">
              <a:buFont typeface="Wingdings" pitchFamily="2" charset="2"/>
              <a:buChar char="§"/>
            </a:pPr>
            <a:r>
              <a:rPr b="1" dirty="0" sz="2000" lang="en-US">
                <a:solidFill>
                  <a:srgbClr val="0070C0"/>
                </a:solidFill>
              </a:rPr>
              <a:t>Brooks</a:t>
            </a:r>
            <a:r>
              <a:rPr dirty="0" sz="2000" lang="en-US"/>
              <a:t> (bilateral </a:t>
            </a:r>
            <a:r>
              <a:rPr dirty="0" sz="2000" lang="en-US" err="1"/>
              <a:t>sublaminar</a:t>
            </a:r>
            <a:r>
              <a:rPr dirty="0" sz="2000" lang="en-US"/>
              <a:t> wires)</a:t>
            </a:r>
          </a:p>
          <a:p>
            <a:pPr lvl="1">
              <a:buFont typeface="Wingdings" pitchFamily="2" charset="2"/>
              <a:buChar char="§"/>
            </a:pPr>
            <a:r>
              <a:rPr b="1" dirty="0" sz="2000" lang="en-US" err="1">
                <a:solidFill>
                  <a:srgbClr val="0070C0"/>
                </a:solidFill>
              </a:rPr>
              <a:t>Sonntag</a:t>
            </a:r>
            <a:r>
              <a:rPr dirty="0" sz="2000" lang="en-US"/>
              <a:t> (interspinous) methods.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16"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1"/>
            <a:ext cx="9144000" cy="6858001"/>
          </a:xfrm>
          <a:prstGeom prst="rec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7" name=""/>
        <p:cNvGrpSpPr/>
        <p:nvPr/>
      </p:nvGrpSpPr>
      <p:grpSpPr>
        <a:xfrm>
          <a:off x="0" y="0"/>
          <a:ext cx="0" cy="0"/>
          <a:chOff x="0" y="0"/>
          <a:chExt cx="0" cy="0"/>
        </a:xfrm>
      </p:grpSpPr>
      <p:sp>
        <p:nvSpPr>
          <p:cNvPr id="1048617" name="Content Placeholder 2"/>
          <p:cNvSpPr>
            <a:spLocks noGrp="1"/>
          </p:cNvSpPr>
          <p:nvPr>
            <p:ph idx="1"/>
          </p:nvPr>
        </p:nvSpPr>
        <p:spPr>
          <a:xfrm>
            <a:off x="86014" y="80818"/>
            <a:ext cx="8977168" cy="6684818"/>
          </a:xfrm>
        </p:spPr>
        <p:txBody>
          <a:bodyPr>
            <a:normAutofit/>
          </a:bodyPr>
          <a:p>
            <a:pPr>
              <a:buFont typeface="Wingdings" pitchFamily="2" charset="2"/>
              <a:buChar char="q"/>
            </a:pPr>
            <a:r>
              <a:rPr b="1" dirty="0" sz="2400" lang="en-US" u="sng">
                <a:solidFill>
                  <a:srgbClr val="C00000"/>
                </a:solidFill>
              </a:rPr>
              <a:t>Posterior C1-2 Screw-Rod Fixation (Harms technique)</a:t>
            </a:r>
          </a:p>
          <a:p>
            <a:r>
              <a:rPr b="1" dirty="0" sz="2000" lang="en-US"/>
              <a:t>This method of </a:t>
            </a:r>
            <a:r>
              <a:rPr b="1" dirty="0" sz="2000" lang="en-US" err="1"/>
              <a:t>atlanoaxial</a:t>
            </a:r>
            <a:r>
              <a:rPr b="1" dirty="0" sz="2000" lang="en-US"/>
              <a:t> fusion is the procedure of choice for (Indications)</a:t>
            </a:r>
          </a:p>
          <a:p>
            <a:pPr indent="-342900" lvl="1" marL="800100">
              <a:buFont typeface="+mj-lt"/>
              <a:buAutoNum type="arabicParenR"/>
            </a:pPr>
            <a:r>
              <a:rPr dirty="0" sz="2000" lang="en-US"/>
              <a:t>Patients who can not undergo anterior odontoid screw placement.</a:t>
            </a:r>
          </a:p>
          <a:p>
            <a:pPr indent="-342900" lvl="1" marL="800100">
              <a:buFont typeface="+mj-lt"/>
              <a:buAutoNum type="arabicParenR"/>
            </a:pPr>
            <a:r>
              <a:rPr dirty="0" sz="2000" lang="en-US"/>
              <a:t>Patients with a fixed </a:t>
            </a:r>
            <a:r>
              <a:rPr dirty="0" sz="2000" lang="en-US" err="1"/>
              <a:t>unreducible</a:t>
            </a:r>
            <a:r>
              <a:rPr dirty="0" sz="2000" lang="en-US"/>
              <a:t> subluxation.</a:t>
            </a:r>
          </a:p>
          <a:p>
            <a:pPr indent="-342900" lvl="1" marL="800100">
              <a:buFont typeface="+mj-lt"/>
              <a:buAutoNum type="arabicParenR"/>
            </a:pPr>
            <a:endParaRPr dirty="0" sz="2000" lang="en-US"/>
          </a:p>
          <a:p>
            <a:pPr>
              <a:buFont typeface="Wingdings" pitchFamily="2" charset="2"/>
              <a:buChar char="Ø"/>
            </a:pPr>
            <a:r>
              <a:rPr b="1" dirty="0" sz="2400" lang="en-US">
                <a:solidFill>
                  <a:srgbClr val="002060"/>
                </a:solidFill>
              </a:rPr>
              <a:t>C1 Lateral Mass Screw</a:t>
            </a:r>
          </a:p>
          <a:p>
            <a:pPr>
              <a:buFont typeface="Wingdings" pitchFamily="2" charset="2"/>
              <a:buChar char="§"/>
            </a:pPr>
            <a:r>
              <a:rPr dirty="0" sz="2000" lang="en-US"/>
              <a:t>The entry point for the C1 lateral mass screw is found at the </a:t>
            </a:r>
            <a:r>
              <a:rPr dirty="0" sz="2000" lang="en-US">
                <a:solidFill>
                  <a:srgbClr val="0070C0"/>
                </a:solidFill>
              </a:rPr>
              <a:t>midpoint of the inferior part of the C1 lateral mass</a:t>
            </a:r>
            <a:r>
              <a:rPr dirty="0" sz="2000" lang="en-US"/>
              <a:t> (for both </a:t>
            </a:r>
            <a:r>
              <a:rPr dirty="0" sz="2000" lang="en-US" err="1"/>
              <a:t>mediolateral</a:t>
            </a:r>
            <a:r>
              <a:rPr dirty="0" sz="2000" lang="en-US"/>
              <a:t> and </a:t>
            </a:r>
            <a:r>
              <a:rPr dirty="0" sz="2000" lang="en-US" err="1"/>
              <a:t>cranio-caudal</a:t>
            </a:r>
            <a:r>
              <a:rPr dirty="0" sz="2000" lang="en-US"/>
              <a:t> directions).</a:t>
            </a:r>
            <a:endParaRPr dirty="0" sz="2400" lang="en-US"/>
          </a:p>
          <a:p>
            <a:pPr>
              <a:buFont typeface="Wingdings" pitchFamily="2" charset="2"/>
              <a:buChar char="§"/>
            </a:pPr>
            <a:r>
              <a:rPr dirty="0" sz="2000" lang="en-US"/>
              <a:t>This area is covered by </a:t>
            </a:r>
            <a:r>
              <a:rPr dirty="0" sz="2000" lang="en-US" err="1"/>
              <a:t>paraganglious</a:t>
            </a:r>
            <a:r>
              <a:rPr dirty="0" sz="2000" lang="en-US"/>
              <a:t> tissue, which can be removed with a straight curette. </a:t>
            </a:r>
          </a:p>
          <a:p>
            <a:pPr>
              <a:buFont typeface="Wingdings" pitchFamily="2" charset="2"/>
              <a:buChar char="§"/>
            </a:pPr>
            <a:r>
              <a:rPr dirty="0" sz="2000" lang="en-US"/>
              <a:t>The </a:t>
            </a:r>
            <a:r>
              <a:rPr b="1" dirty="0" sz="2000" lang="en-US"/>
              <a:t>C2 dorsal root ganglion</a:t>
            </a:r>
            <a:r>
              <a:rPr dirty="0" sz="2000" lang="en-US"/>
              <a:t> should be </a:t>
            </a:r>
            <a:r>
              <a:rPr b="1" dirty="0" sz="2000" lang="en-US">
                <a:solidFill>
                  <a:srgbClr val="0070C0"/>
                </a:solidFill>
              </a:rPr>
              <a:t>freed and gently retracted inferiorly</a:t>
            </a:r>
            <a:r>
              <a:rPr dirty="0" sz="2000" lang="en-US"/>
              <a:t>. </a:t>
            </a:r>
          </a:p>
          <a:p>
            <a:pPr>
              <a:buFont typeface="Wingdings" pitchFamily="2" charset="2"/>
              <a:buChar char="§"/>
            </a:pPr>
            <a:r>
              <a:rPr dirty="0" sz="2000" lang="en-US"/>
              <a:t>A blunt dissector may be used laterally to protect the vertebral artery. </a:t>
            </a:r>
          </a:p>
          <a:p>
            <a:pPr>
              <a:buFont typeface="Wingdings" pitchFamily="2" charset="2"/>
              <a:buChar char="§"/>
            </a:pPr>
            <a:r>
              <a:rPr dirty="0" sz="2000" lang="en-US"/>
              <a:t>A high-speed 2-mm drill bit is used to mark the entry point to prevent slippage of the drill point. </a:t>
            </a:r>
          </a:p>
          <a:p>
            <a:pPr>
              <a:buFont typeface="Wingdings" pitchFamily="2" charset="2"/>
              <a:buChar char="§"/>
            </a:pPr>
            <a:r>
              <a:rPr dirty="0" sz="2000" lang="en-US"/>
              <a:t>Screw  is  placed  into  the atlas,  directed  at  an  angle  of  approximately              </a:t>
            </a:r>
            <a:r>
              <a:rPr b="1" dirty="0" sz="2000" lang="en-US">
                <a:solidFill>
                  <a:srgbClr val="C00000"/>
                </a:solidFill>
              </a:rPr>
              <a:t>15  degrees  medial  to the  sagittal  plane</a:t>
            </a:r>
            <a:r>
              <a:rPr dirty="0" sz="2000" lang="en-US"/>
              <a:t>  and  </a:t>
            </a:r>
            <a:r>
              <a:rPr b="1" dirty="0" sz="2000" lang="en-US">
                <a:solidFill>
                  <a:srgbClr val="C00000"/>
                </a:solidFill>
              </a:rPr>
              <a:t>15  degrees  superior  to  the  axial  plane</a:t>
            </a:r>
            <a:r>
              <a:rPr dirty="0" sz="2000" lang="en-US"/>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48" name=""/>
        <p:cNvGrpSpPr/>
        <p:nvPr/>
      </p:nvGrpSpPr>
      <p:grpSpPr>
        <a:xfrm>
          <a:off x="0" y="0"/>
          <a:ext cx="0" cy="0"/>
          <a:chOff x="0" y="0"/>
          <a:chExt cx="0" cy="0"/>
        </a:xfrm>
      </p:grpSpPr>
      <p:sp>
        <p:nvSpPr>
          <p:cNvPr id="1048587" name="Subtitle 2"/>
          <p:cNvSpPr>
            <a:spLocks noGrp="1"/>
          </p:cNvSpPr>
          <p:nvPr>
            <p:ph type="subTitle" idx="1"/>
          </p:nvPr>
        </p:nvSpPr>
        <p:spPr>
          <a:xfrm>
            <a:off x="82682" y="90706"/>
            <a:ext cx="8957409" cy="6686476"/>
          </a:xfrm>
        </p:spPr>
        <p:txBody>
          <a:bodyPr>
            <a:noAutofit/>
          </a:bodyPr>
          <a:p>
            <a:pPr algn="l" indent="-257175" marL="257175">
              <a:buFont typeface="Arial" panose="020B0604020202020204" pitchFamily="34" charset="0"/>
              <a:buChar char="•"/>
            </a:pPr>
            <a:r>
              <a:rPr dirty="0" sz="2000" lang="en-US"/>
              <a:t>Cervical Spine fractures are the most common spinal fractures</a:t>
            </a:r>
          </a:p>
          <a:p>
            <a:pPr algn="l" indent="-257175" marL="257175">
              <a:buFont typeface="Arial" panose="020B0604020202020204" pitchFamily="34" charset="0"/>
              <a:buChar char="•"/>
            </a:pPr>
            <a:r>
              <a:rPr dirty="0" sz="2000" lang="en-US"/>
              <a:t>C2 fractures account for 10-20% of all Cervical Spine fractures</a:t>
            </a:r>
          </a:p>
          <a:p>
            <a:pPr algn="l" indent="-257175" marL="257175">
              <a:buFont typeface="Arial" panose="020B0604020202020204" pitchFamily="34" charset="0"/>
              <a:buChar char="•"/>
            </a:pPr>
            <a:r>
              <a:rPr b="1" dirty="0" sz="2000" lang="en-US"/>
              <a:t>Most of these are fractures of the dens</a:t>
            </a:r>
            <a:r>
              <a:rPr dirty="0" sz="2000" lang="en-US"/>
              <a:t> and </a:t>
            </a:r>
            <a:r>
              <a:rPr b="1" dirty="0" sz="2000" lang="en-US">
                <a:solidFill>
                  <a:srgbClr val="0070C0"/>
                </a:solidFill>
              </a:rPr>
              <a:t>70%</a:t>
            </a:r>
            <a:r>
              <a:rPr dirty="0" sz="2000" lang="en-US"/>
              <a:t> of them are </a:t>
            </a:r>
            <a:r>
              <a:rPr b="1" dirty="0" sz="2000" lang="en-US">
                <a:solidFill>
                  <a:srgbClr val="C00000"/>
                </a:solidFill>
              </a:rPr>
              <a:t>type 2 fractures</a:t>
            </a:r>
          </a:p>
          <a:p>
            <a:pPr algn="l" indent="-257175" marL="257175">
              <a:buFont typeface="Arial" panose="020B0604020202020204" pitchFamily="34" charset="0"/>
              <a:buChar char="•"/>
            </a:pPr>
            <a:endParaRPr b="1" dirty="0" sz="2000" lang="en-US">
              <a:solidFill>
                <a:srgbClr val="C00000"/>
              </a:solidFill>
            </a:endParaRPr>
          </a:p>
          <a:p>
            <a:pPr algn="l" indent="-342900" marL="342900">
              <a:buFont typeface="Wingdings" pitchFamily="2" charset="2"/>
              <a:buChar char="Ø"/>
            </a:pPr>
            <a:r>
              <a:rPr b="1" dirty="0" sz="2000" lang="en-US">
                <a:solidFill>
                  <a:srgbClr val="002060"/>
                </a:solidFill>
              </a:rPr>
              <a:t>C2 fractures are classified as</a:t>
            </a:r>
          </a:p>
          <a:p>
            <a:pPr algn="l" indent="-342900" lvl="1" marL="685800">
              <a:buFont typeface="Wingdings" pitchFamily="2" charset="2"/>
              <a:buChar char="ü"/>
            </a:pPr>
            <a:r>
              <a:rPr dirty="0" sz="2000" lang="en-US"/>
              <a:t>Odontoid fractures involving the dens (types I-III)</a:t>
            </a:r>
          </a:p>
          <a:p>
            <a:pPr algn="l" indent="-342900" lvl="1" marL="685800">
              <a:buFont typeface="Wingdings" pitchFamily="2" charset="2"/>
              <a:buChar char="ü"/>
            </a:pPr>
            <a:r>
              <a:rPr dirty="0" sz="2000" lang="en-US"/>
              <a:t>Hangman’s fractures (traumatic spondylolisthesis through the pars interarticularis)</a:t>
            </a:r>
          </a:p>
          <a:p>
            <a:pPr algn="l" indent="-342900" lvl="1" marL="685800">
              <a:buFont typeface="Wingdings" pitchFamily="2" charset="2"/>
              <a:buChar char="ü"/>
            </a:pPr>
            <a:r>
              <a:rPr dirty="0" sz="2000" lang="en-US"/>
              <a:t>Miscellaneous #s (facet #s, C2 body #s, or injury to the foramen tranversarium)</a:t>
            </a:r>
          </a:p>
          <a:p>
            <a:pPr algn="l" indent="-257175" marL="257175">
              <a:buFont typeface="Arial" panose="020B0604020202020204" pitchFamily="34" charset="0"/>
              <a:buChar char="•"/>
            </a:pPr>
            <a:r>
              <a:rPr dirty="0" sz="2000" lang="en-US"/>
              <a:t>Patients with these injuries may </a:t>
            </a:r>
            <a:r>
              <a:rPr b="1" dirty="0" sz="2000" lang="en-US"/>
              <a:t>present only</a:t>
            </a:r>
            <a:r>
              <a:rPr dirty="0" sz="2000" lang="en-US"/>
              <a:t> with </a:t>
            </a:r>
            <a:r>
              <a:rPr b="1" dirty="0" sz="2000" lang="en-US">
                <a:solidFill>
                  <a:srgbClr val="0070C0"/>
                </a:solidFill>
              </a:rPr>
              <a:t>neck pain and without neurological deficits and</a:t>
            </a:r>
            <a:r>
              <a:rPr b="1" dirty="0" sz="2000" lang="en-US"/>
              <a:t> thus these injuries </a:t>
            </a:r>
            <a:r>
              <a:rPr b="1" dirty="0" sz="2000" lang="en-US">
                <a:solidFill>
                  <a:srgbClr val="0070C0"/>
                </a:solidFill>
              </a:rPr>
              <a:t>may be missed clinically</a:t>
            </a:r>
          </a:p>
          <a:p>
            <a:pPr algn="l"/>
            <a:endParaRPr dirty="0" sz="2000"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8" name=""/>
        <p:cNvGrpSpPr/>
        <p:nvPr/>
      </p:nvGrpSpPr>
      <p:grpSpPr>
        <a:xfrm>
          <a:off x="0" y="0"/>
          <a:ext cx="0" cy="0"/>
          <a:chOff x="0" y="0"/>
          <a:chExt cx="0" cy="0"/>
        </a:xfrm>
      </p:grpSpPr>
      <p:pic>
        <p:nvPicPr>
          <p:cNvPr id="2097159" name="Picture 6"/>
          <p:cNvPicPr>
            <a:picLocks noChangeAspect="1"/>
          </p:cNvPicPr>
          <p:nvPr/>
        </p:nvPicPr>
        <p:blipFill>
          <a:blip xmlns:r="http://schemas.openxmlformats.org/officeDocument/2006/relationships" r:embed="rId1"/>
          <a:stretch>
            <a:fillRect/>
          </a:stretch>
        </p:blipFill>
        <p:spPr>
          <a:xfrm>
            <a:off x="-23091" y="2297545"/>
            <a:ext cx="9144000" cy="4560455"/>
          </a:xfrm>
          <a:prstGeom prst="rect"/>
          <a:ln>
            <a:noFill/>
          </a:ln>
          <a:effectLst>
            <a:softEdge rad="112500"/>
          </a:effectLst>
        </p:spPr>
      </p:pic>
      <p:sp>
        <p:nvSpPr>
          <p:cNvPr id="1048618" name="TextBox 10"/>
          <p:cNvSpPr txBox="1"/>
          <p:nvPr/>
        </p:nvSpPr>
        <p:spPr>
          <a:xfrm>
            <a:off x="121227" y="92517"/>
            <a:ext cx="8918863" cy="1938992"/>
          </a:xfrm>
          <a:prstGeom prst="rect"/>
          <a:noFill/>
        </p:spPr>
        <p:txBody>
          <a:bodyPr wrap="square">
            <a:spAutoFit/>
          </a:bodyPr>
          <a:p>
            <a:pPr indent="-285750" marL="285750">
              <a:buFont typeface="Arial" panose="020B0604020202020204" pitchFamily="34" charset="0"/>
              <a:buChar char="•"/>
            </a:pPr>
            <a:r>
              <a:rPr b="1" dirty="0" sz="2000" lang="en-US"/>
              <a:t>The screw entry point</a:t>
            </a:r>
            <a:r>
              <a:rPr dirty="0" sz="2000" lang="en-US"/>
              <a:t> is the </a:t>
            </a:r>
            <a:r>
              <a:rPr dirty="0" sz="2000" lang="en-US">
                <a:solidFill>
                  <a:srgbClr val="0070C0"/>
                </a:solidFill>
              </a:rPr>
              <a:t>midpoint of the inferior part of the C1 lateral mass</a:t>
            </a:r>
            <a:r>
              <a:rPr dirty="0" sz="2000" lang="en-US"/>
              <a:t> (for both </a:t>
            </a:r>
            <a:r>
              <a:rPr dirty="0" sz="2000" lang="en-US" err="1"/>
              <a:t>mediolateral</a:t>
            </a:r>
            <a:r>
              <a:rPr dirty="0" sz="2000" lang="en-US"/>
              <a:t> and </a:t>
            </a:r>
            <a:r>
              <a:rPr dirty="0" sz="2000" lang="en-US" err="1"/>
              <a:t>cranio-caudal</a:t>
            </a:r>
            <a:r>
              <a:rPr dirty="0" sz="2000" lang="en-US"/>
              <a:t> directions).</a:t>
            </a:r>
          </a:p>
          <a:p>
            <a:pPr indent="-285750" marL="285750">
              <a:buFont typeface="Arial" panose="020B0604020202020204" pitchFamily="34" charset="0"/>
              <a:buChar char="•"/>
            </a:pPr>
            <a:r>
              <a:rPr b="1" dirty="0" sz="2000" lang="en-US"/>
              <a:t>TARGET</a:t>
            </a:r>
            <a:r>
              <a:rPr dirty="0" sz="2000" lang="en-US"/>
              <a:t> the </a:t>
            </a:r>
            <a:r>
              <a:rPr dirty="0" sz="2000" lang="en-US">
                <a:solidFill>
                  <a:srgbClr val="C00000"/>
                </a:solidFill>
              </a:rPr>
              <a:t>superior aspect of the anterior tubercle of C1</a:t>
            </a:r>
            <a:r>
              <a:rPr dirty="0" sz="2000" lang="en-US"/>
              <a:t>.</a:t>
            </a:r>
          </a:p>
          <a:p>
            <a:pPr indent="-285750" marL="285750">
              <a:buFont typeface="Arial" panose="020B0604020202020204" pitchFamily="34" charset="0"/>
              <a:buChar char="•"/>
            </a:pPr>
            <a:r>
              <a:rPr b="1" dirty="0" sz="2000" lang="en-US"/>
              <a:t>CAUTION</a:t>
            </a:r>
            <a:r>
              <a:rPr dirty="0" sz="2000" lang="en-US"/>
              <a:t>: the thickness of the arch in the </a:t>
            </a:r>
            <a:r>
              <a:rPr dirty="0" sz="2000" lang="en-US" err="1"/>
              <a:t>craniocaudal</a:t>
            </a:r>
            <a:r>
              <a:rPr dirty="0" sz="2000" lang="en-US"/>
              <a:t> dimension varies widely, and the horizontal segment of the VA lies immediately above.</a:t>
            </a:r>
          </a:p>
          <a:p>
            <a:pPr indent="-285750" marL="285750">
              <a:buFont typeface="Arial" panose="020B0604020202020204" pitchFamily="34" charset="0"/>
              <a:buChar char="•"/>
            </a:pPr>
            <a:r>
              <a:rPr b="1" dirty="0" sz="2000" lang="en-US"/>
              <a:t>C1 SCREWS</a:t>
            </a:r>
            <a:r>
              <a:rPr dirty="0" sz="2000" lang="en-US"/>
              <a:t> 3.5 or 4 mm diameter</a:t>
            </a:r>
            <a:endParaRPr dirty="0" sz="2000" lang="en-IQ"/>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9" name=""/>
        <p:cNvGrpSpPr/>
        <p:nvPr/>
      </p:nvGrpSpPr>
      <p:grpSpPr>
        <a:xfrm>
          <a:off x="0" y="0"/>
          <a:ext cx="0" cy="0"/>
          <a:chOff x="0" y="0"/>
          <a:chExt cx="0" cy="0"/>
        </a:xfrm>
      </p:grpSpPr>
      <p:sp>
        <p:nvSpPr>
          <p:cNvPr id="1048619" name="Content Placeholder 2"/>
          <p:cNvSpPr>
            <a:spLocks noGrp="1"/>
          </p:cNvSpPr>
          <p:nvPr>
            <p:ph idx="1"/>
          </p:nvPr>
        </p:nvSpPr>
        <p:spPr>
          <a:xfrm>
            <a:off x="80818" y="82262"/>
            <a:ext cx="8982364" cy="6683374"/>
          </a:xfrm>
        </p:spPr>
        <p:txBody>
          <a:bodyPr>
            <a:normAutofit/>
          </a:bodyPr>
          <a:p>
            <a:pPr>
              <a:buFont typeface="Wingdings" pitchFamily="2" charset="2"/>
              <a:buChar char="Ø"/>
            </a:pPr>
            <a:r>
              <a:rPr b="1" dirty="0" sz="2400" lang="en-US">
                <a:solidFill>
                  <a:srgbClr val="002060"/>
                </a:solidFill>
              </a:rPr>
              <a:t>C2 Pedicle Screw</a:t>
            </a:r>
          </a:p>
          <a:p>
            <a:pPr>
              <a:buFont typeface="Wingdings" pitchFamily="2" charset="2"/>
              <a:buChar char="§"/>
            </a:pPr>
            <a:r>
              <a:rPr b="1" dirty="0" sz="2000" lang="en-US"/>
              <a:t>Entry point</a:t>
            </a:r>
            <a:r>
              <a:rPr dirty="0" sz="2000" lang="en-US"/>
              <a:t> is medial and superior aspect of the pars</a:t>
            </a:r>
          </a:p>
          <a:p>
            <a:pPr>
              <a:buFont typeface="Wingdings" pitchFamily="2" charset="2"/>
              <a:buChar char="§"/>
            </a:pPr>
            <a:r>
              <a:rPr b="1" dirty="0" sz="2000" lang="en-US"/>
              <a:t>The trajectory</a:t>
            </a:r>
            <a:r>
              <a:rPr dirty="0" sz="2000" lang="en-US"/>
              <a:t> of the drill path is directed </a:t>
            </a:r>
          </a:p>
          <a:p>
            <a:pPr lvl="1">
              <a:buFont typeface="Wingdings" pitchFamily="2" charset="2"/>
              <a:buChar char="v"/>
            </a:pPr>
            <a:r>
              <a:rPr dirty="0" sz="2000" lang="en-US"/>
              <a:t>20-30 degrees medially and </a:t>
            </a:r>
          </a:p>
          <a:p>
            <a:pPr lvl="1">
              <a:buFont typeface="Wingdings" pitchFamily="2" charset="2"/>
              <a:buChar char="v"/>
            </a:pPr>
            <a:r>
              <a:rPr dirty="0" sz="2000" lang="en-US"/>
              <a:t>20-30 degrees </a:t>
            </a:r>
            <a:r>
              <a:rPr dirty="0" sz="2000" lang="en-US" err="1"/>
              <a:t>cephalad</a:t>
            </a:r>
            <a:r>
              <a:rPr dirty="0" sz="2000" lang="en-US"/>
              <a:t>.</a:t>
            </a:r>
          </a:p>
          <a:p>
            <a:pPr>
              <a:buFont typeface="Wingdings" pitchFamily="2" charset="2"/>
              <a:buChar char="§"/>
            </a:pPr>
            <a:r>
              <a:rPr dirty="0" sz="2000" lang="en-US"/>
              <a:t>To prevent medial breach, the medial aspect of the pedicle can be exposed and palpated with a blunt dissector.</a:t>
            </a:r>
          </a:p>
          <a:p>
            <a:pPr>
              <a:buFont typeface="Wingdings" pitchFamily="2" charset="2"/>
              <a:buChar char="§"/>
            </a:pPr>
            <a:r>
              <a:rPr dirty="0" sz="2000" lang="en-US"/>
              <a:t>The heads of the C1 and C2 screws can be leveled by drilling off part of the lamina inferior to the C2 screw so that it can be advanced further. This simplifies rod placement.</a:t>
            </a:r>
          </a:p>
          <a:p>
            <a:pPr>
              <a:buFont typeface="Wingdings" pitchFamily="2" charset="2"/>
              <a:buChar char="§"/>
            </a:pPr>
            <a:r>
              <a:rPr b="1" dirty="0" sz="2000" lang="en-US"/>
              <a:t>SCREWS</a:t>
            </a:r>
            <a:r>
              <a:rPr dirty="0" sz="2000" lang="en-US"/>
              <a:t> 3.5 mm </a:t>
            </a:r>
            <a:r>
              <a:rPr dirty="0" sz="2000" lang="en-US" err="1"/>
              <a:t>dia</a:t>
            </a:r>
            <a:r>
              <a:rPr dirty="0" sz="2000" lang="en-US"/>
              <a:t>.</a:t>
            </a:r>
          </a:p>
        </p:txBody>
      </p:sp>
      <p:pic>
        <p:nvPicPr>
          <p:cNvPr id="2097160" name="Picture 5"/>
          <p:cNvPicPr>
            <a:picLocks noChangeAspect="1"/>
          </p:cNvPicPr>
          <p:nvPr/>
        </p:nvPicPr>
        <p:blipFill>
          <a:blip xmlns:r="http://schemas.openxmlformats.org/officeDocument/2006/relationships" r:embed="rId1" cstate="print"/>
          <a:stretch>
            <a:fillRect/>
          </a:stretch>
        </p:blipFill>
        <p:spPr>
          <a:xfrm>
            <a:off x="2906219" y="3287104"/>
            <a:ext cx="5868326" cy="3570896"/>
          </a:xfrm>
          <a:prstGeom prst="rect"/>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0" name=""/>
        <p:cNvGrpSpPr/>
        <p:nvPr/>
      </p:nvGrpSpPr>
      <p:grpSpPr>
        <a:xfrm>
          <a:off x="0" y="0"/>
          <a:ext cx="0" cy="0"/>
          <a:chOff x="0" y="0"/>
          <a:chExt cx="0" cy="0"/>
        </a:xfrm>
      </p:grpSpPr>
      <p:pic>
        <p:nvPicPr>
          <p:cNvPr id="2097161" name="Picture 3"/>
          <p:cNvPicPr>
            <a:picLocks noChangeAspect="1" noGrp="1"/>
          </p:cNvPicPr>
          <p:nvPr>
            <p:ph idx="1"/>
          </p:nvPr>
        </p:nvPicPr>
        <p:blipFill>
          <a:blip xmlns:r="http://schemas.openxmlformats.org/officeDocument/2006/relationships" r:embed="rId1"/>
          <a:stretch>
            <a:fillRect/>
          </a:stretch>
        </p:blipFill>
        <p:spPr>
          <a:xfrm>
            <a:off x="0" y="662277"/>
            <a:ext cx="9144000" cy="5287961"/>
          </a:xfrm>
          <a:prstGeom prst="rect"/>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pic>
        <p:nvPicPr>
          <p:cNvPr id="2097162" name="Picture 4"/>
          <p:cNvPicPr>
            <a:picLocks noChangeAspect="1" noGrp="1"/>
          </p:cNvPicPr>
          <p:nvPr>
            <p:ph idx="1"/>
          </p:nvPr>
        </p:nvPicPr>
        <p:blipFill>
          <a:blip xmlns:r="http://schemas.openxmlformats.org/officeDocument/2006/relationships" r:embed="rId1"/>
          <a:stretch>
            <a:fillRect/>
          </a:stretch>
        </p:blipFill>
        <p:spPr>
          <a:xfrm>
            <a:off x="135636" y="1223817"/>
            <a:ext cx="4436364" cy="3613727"/>
          </a:xfrm>
          <a:prstGeom prst="rect"/>
        </p:spPr>
      </p:pic>
      <p:pic>
        <p:nvPicPr>
          <p:cNvPr id="2097163" name="Picture 4"/>
          <p:cNvPicPr>
            <a:picLocks noChangeAspect="1"/>
          </p:cNvPicPr>
          <p:nvPr/>
        </p:nvPicPr>
        <p:blipFill>
          <a:blip xmlns:r="http://schemas.openxmlformats.org/officeDocument/2006/relationships" r:embed="rId2"/>
          <a:stretch>
            <a:fillRect/>
          </a:stretch>
        </p:blipFill>
        <p:spPr>
          <a:xfrm>
            <a:off x="4707638" y="855012"/>
            <a:ext cx="4113089" cy="4351338"/>
          </a:xfrm>
          <a:prstGeom prst="rec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2" name=""/>
        <p:cNvGrpSpPr/>
        <p:nvPr/>
      </p:nvGrpSpPr>
      <p:grpSpPr>
        <a:xfrm>
          <a:off x="0" y="0"/>
          <a:ext cx="0" cy="0"/>
          <a:chOff x="0" y="0"/>
          <a:chExt cx="0" cy="0"/>
        </a:xfrm>
      </p:grpSpPr>
      <p:sp>
        <p:nvSpPr>
          <p:cNvPr id="1048620" name="Content Placeholder 2"/>
          <p:cNvSpPr>
            <a:spLocks noGrp="1"/>
          </p:cNvSpPr>
          <p:nvPr>
            <p:ph idx="1"/>
          </p:nvPr>
        </p:nvSpPr>
        <p:spPr>
          <a:xfrm>
            <a:off x="58993" y="94580"/>
            <a:ext cx="9026013" cy="6671056"/>
          </a:xfrm>
        </p:spPr>
        <p:txBody>
          <a:bodyPr>
            <a:noAutofit/>
          </a:bodyPr>
          <a:p>
            <a:pPr>
              <a:buFont typeface="Wingdings" pitchFamily="2" charset="2"/>
              <a:buChar char="q"/>
            </a:pPr>
            <a:r>
              <a:rPr b="1" dirty="0" sz="2400" lang="en-US" u="sng">
                <a:solidFill>
                  <a:srgbClr val="C00000"/>
                </a:solidFill>
              </a:rPr>
              <a:t>Complication of C2 fracture treatment</a:t>
            </a:r>
          </a:p>
          <a:p>
            <a:pPr lvl="1">
              <a:buFont typeface="Wingdings" pitchFamily="2" charset="2"/>
              <a:buChar char="ü"/>
            </a:pPr>
            <a:r>
              <a:rPr dirty="0" sz="2000" lang="en-US"/>
              <a:t>Vertebral artery injury</a:t>
            </a:r>
          </a:p>
          <a:p>
            <a:pPr lvl="1">
              <a:buFont typeface="Wingdings" pitchFamily="2" charset="2"/>
              <a:buChar char="ü"/>
            </a:pPr>
            <a:r>
              <a:rPr dirty="0" sz="2000" lang="en-US"/>
              <a:t>Spinal canal injury</a:t>
            </a:r>
          </a:p>
          <a:p>
            <a:pPr lvl="1">
              <a:buFont typeface="Wingdings" pitchFamily="2" charset="2"/>
              <a:buChar char="ü"/>
            </a:pPr>
            <a:r>
              <a:rPr dirty="0" sz="2000" lang="en-US"/>
              <a:t>Pseud-arthrosis</a:t>
            </a:r>
          </a:p>
          <a:p>
            <a:pPr lvl="1">
              <a:buFont typeface="Wingdings" pitchFamily="2" charset="2"/>
              <a:buChar char="ü"/>
            </a:pPr>
            <a:r>
              <a:rPr dirty="0" sz="2000" lang="en-US"/>
              <a:t>Wound infection</a:t>
            </a:r>
          </a:p>
          <a:p>
            <a:pPr lvl="1">
              <a:buFont typeface="Wingdings" pitchFamily="2" charset="2"/>
              <a:buChar char="ü"/>
            </a:pPr>
            <a:r>
              <a:rPr dirty="0" sz="2000" lang="en-US"/>
              <a:t>Nerve root injury</a:t>
            </a:r>
          </a:p>
          <a:p>
            <a:pPr lvl="1">
              <a:buFont typeface="Wingdings" pitchFamily="2" charset="2"/>
              <a:buChar char="ü"/>
            </a:pPr>
            <a:r>
              <a:rPr dirty="0" sz="2000" lang="en-US"/>
              <a:t>Persistent numbness or neuropathic pain</a:t>
            </a:r>
          </a:p>
          <a:p>
            <a:pPr lvl="1">
              <a:buFont typeface="Wingdings" pitchFamily="2" charset="2"/>
              <a:buChar char="ü"/>
            </a:pPr>
            <a:r>
              <a:rPr dirty="0" sz="2000" lang="en-US"/>
              <a:t>Screw breakage</a:t>
            </a:r>
          </a:p>
          <a:p>
            <a:pPr lvl="1">
              <a:buFont typeface="Wingdings" pitchFamily="2" charset="2"/>
              <a:buChar char="ü"/>
            </a:pPr>
            <a:endParaRPr dirty="0" sz="2000" lang="en-US"/>
          </a:p>
          <a:p>
            <a:pPr indent="0" marL="0">
              <a:buNone/>
            </a:pPr>
            <a:r>
              <a:rPr b="1" dirty="0" sz="2000" lang="en-US"/>
              <a:t>Outcome and Prognosis</a:t>
            </a:r>
            <a:endParaRPr dirty="0" sz="2000" lang="en-US"/>
          </a:p>
          <a:p>
            <a:r>
              <a:rPr dirty="0" sz="2000" lang="en-US"/>
              <a:t>Type I fractures almost always heal with immobilization</a:t>
            </a:r>
          </a:p>
          <a:p>
            <a:r>
              <a:rPr dirty="0" sz="2000" lang="en-US"/>
              <a:t>Type III fractures usually heal with immobilization</a:t>
            </a:r>
          </a:p>
          <a:p>
            <a:r>
              <a:rPr dirty="0" sz="2000" lang="en-US"/>
              <a:t>Type II fractures have a lower fusion rates with immobilization than types I and III</a:t>
            </a:r>
          </a:p>
          <a:p>
            <a:r>
              <a:rPr dirty="0" sz="2000" lang="en-US"/>
              <a:t>Odontoid fractures are the most common form of cervical spine fractures in individual older than 70 years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3" name=""/>
        <p:cNvGrpSpPr/>
        <p:nvPr/>
      </p:nvGrpSpPr>
      <p:grpSpPr>
        <a:xfrm>
          <a:off x="0" y="0"/>
          <a:ext cx="0" cy="0"/>
          <a:chOff x="0" y="0"/>
          <a:chExt cx="0" cy="0"/>
        </a:xfrm>
      </p:grpSpPr>
      <p:sp>
        <p:nvSpPr>
          <p:cNvPr id="1048621" name="Content Placeholder 2"/>
          <p:cNvSpPr>
            <a:spLocks noGrp="1"/>
          </p:cNvSpPr>
          <p:nvPr>
            <p:ph idx="1"/>
          </p:nvPr>
        </p:nvSpPr>
        <p:spPr>
          <a:xfrm>
            <a:off x="73742" y="92364"/>
            <a:ext cx="8996516" cy="6684818"/>
          </a:xfrm>
        </p:spPr>
        <p:txBody>
          <a:bodyPr>
            <a:normAutofit/>
          </a:bodyPr>
          <a:p>
            <a:pPr>
              <a:buFont typeface="Wingdings" pitchFamily="2" charset="2"/>
              <a:buChar char="q"/>
            </a:pPr>
            <a:r>
              <a:rPr b="1" dirty="0" sz="2400" lang="en-US" u="sng">
                <a:solidFill>
                  <a:srgbClr val="C00000"/>
                </a:solidFill>
                <a:latin typeface="+mn-lt"/>
              </a:rPr>
              <a:t>Hangman’s Fractures (</a:t>
            </a:r>
            <a:r>
              <a:rPr b="1" dirty="0" sz="2400" lang="en-US" u="sng">
                <a:solidFill>
                  <a:srgbClr val="002060"/>
                </a:solidFill>
                <a:latin typeface="+mn-lt"/>
              </a:rPr>
              <a:t>traumatic </a:t>
            </a:r>
            <a:r>
              <a:rPr b="1" dirty="0" sz="2400" lang="en-US" err="1" u="sng">
                <a:solidFill>
                  <a:srgbClr val="002060"/>
                </a:solidFill>
                <a:latin typeface="+mn-lt"/>
              </a:rPr>
              <a:t>spondylolisthesis</a:t>
            </a:r>
            <a:r>
              <a:rPr b="1" dirty="0" sz="2400" lang="en-US" u="sng">
                <a:solidFill>
                  <a:srgbClr val="002060"/>
                </a:solidFill>
                <a:latin typeface="+mn-lt"/>
              </a:rPr>
              <a:t> of the axis</a:t>
            </a:r>
            <a:r>
              <a:rPr b="1" dirty="0" sz="2400" lang="en-US" u="sng">
                <a:solidFill>
                  <a:srgbClr val="C00000"/>
                </a:solidFill>
                <a:latin typeface="+mn-lt"/>
              </a:rPr>
              <a:t>)</a:t>
            </a:r>
          </a:p>
          <a:p>
            <a:r>
              <a:rPr dirty="0" sz="2000" lang="en-US"/>
              <a:t>The 2</a:t>
            </a:r>
            <a:r>
              <a:rPr baseline="30000" dirty="0" sz="2000" lang="en-US"/>
              <a:t>nd</a:t>
            </a:r>
            <a:r>
              <a:rPr dirty="0" sz="2000" lang="en-US"/>
              <a:t> most common fracture of the axis.</a:t>
            </a:r>
          </a:p>
          <a:p>
            <a:r>
              <a:rPr dirty="0" sz="2000" lang="en-US"/>
              <a:t>Involves </a:t>
            </a:r>
            <a:r>
              <a:rPr b="1" dirty="0" sz="2000" lang="en-US">
                <a:solidFill>
                  <a:srgbClr val="002060"/>
                </a:solidFill>
              </a:rPr>
              <a:t>bilateral fractures of the pars </a:t>
            </a:r>
            <a:r>
              <a:rPr b="1" dirty="0" sz="2000" lang="en-US" err="1">
                <a:solidFill>
                  <a:srgbClr val="002060"/>
                </a:solidFill>
              </a:rPr>
              <a:t>interarticularis</a:t>
            </a:r>
            <a:r>
              <a:rPr dirty="0" sz="2000" lang="en-US"/>
              <a:t>.</a:t>
            </a:r>
          </a:p>
          <a:p>
            <a:r>
              <a:rPr b="1" dirty="0" sz="2000" lang="en-US"/>
              <a:t>Mechanism of injury</a:t>
            </a:r>
            <a:r>
              <a:rPr dirty="0" sz="2000" lang="en-US"/>
              <a:t> is </a:t>
            </a:r>
            <a:r>
              <a:rPr b="1" dirty="0" sz="2000" lang="en-US">
                <a:solidFill>
                  <a:srgbClr val="0070C0"/>
                </a:solidFill>
              </a:rPr>
              <a:t>hyperextension and axial loading</a:t>
            </a:r>
            <a:r>
              <a:rPr dirty="0" sz="2000" lang="en-US"/>
              <a:t> (the weight  of  the  skull  is  transmitted  through  the  occipital  condyles and  the  C1-2  lateral  masses,  where  it  converges  at  the  base  of  C2  passing  through  the  weak  pars).</a:t>
            </a:r>
          </a:p>
          <a:p>
            <a:pPr>
              <a:buFont typeface="Wingdings" pitchFamily="2" charset="2"/>
              <a:buChar char="Ø"/>
            </a:pPr>
            <a:r>
              <a:rPr b="1" dirty="0" sz="2000" lang="en-US">
                <a:solidFill>
                  <a:srgbClr val="7030A0"/>
                </a:solidFill>
              </a:rPr>
              <a:t>Mechanism is different from execution hanging</a:t>
            </a:r>
            <a:r>
              <a:rPr dirty="0" sz="2000" lang="en-US"/>
              <a:t> (</a:t>
            </a:r>
            <a:r>
              <a:rPr b="1" dirty="0" sz="2000" lang="en-US">
                <a:solidFill>
                  <a:srgbClr val="0070C0"/>
                </a:solidFill>
              </a:rPr>
              <a:t>hyperextension and distraction</a:t>
            </a:r>
            <a:r>
              <a:rPr dirty="0" sz="2000" lang="en-US"/>
              <a:t>).</a:t>
            </a:r>
          </a:p>
          <a:p>
            <a:pPr>
              <a:buFont typeface="Wingdings" pitchFamily="2" charset="2"/>
              <a:buChar char="Ø"/>
            </a:pPr>
            <a:endParaRPr dirty="0" sz="2000" lang="en-US"/>
          </a:p>
          <a:p>
            <a:r>
              <a:rPr dirty="0" sz="2000" lang="en-US"/>
              <a:t>Most  patients  with  this  injury  </a:t>
            </a:r>
            <a:r>
              <a:rPr b="1" dirty="0" sz="2000" lang="en-US"/>
              <a:t>present  with</a:t>
            </a:r>
            <a:r>
              <a:rPr dirty="0" sz="2000" lang="en-US"/>
              <a:t>  </a:t>
            </a:r>
            <a:r>
              <a:rPr dirty="0" sz="2000" lang="en-US">
                <a:solidFill>
                  <a:srgbClr val="C00000"/>
                </a:solidFill>
              </a:rPr>
              <a:t>neck  pain</a:t>
            </a:r>
            <a:r>
              <a:rPr dirty="0" sz="2000" lang="en-US"/>
              <a:t>  and  are </a:t>
            </a:r>
            <a:r>
              <a:rPr dirty="0" sz="2000" lang="en-US">
                <a:solidFill>
                  <a:srgbClr val="C00000"/>
                </a:solidFill>
              </a:rPr>
              <a:t>neurologically  intact</a:t>
            </a:r>
            <a:r>
              <a:rPr dirty="0" sz="2000" lang="en-US"/>
              <a:t>  </a:t>
            </a:r>
            <a:r>
              <a:rPr b="1" dirty="0" sz="2000" lang="en-US"/>
              <a:t>because</a:t>
            </a:r>
            <a:r>
              <a:rPr dirty="0" sz="2000" lang="en-US"/>
              <a:t>  the  bilateral  fracture  tends  to  </a:t>
            </a:r>
            <a:r>
              <a:rPr dirty="0" sz="2000" lang="en-US" u="sng">
                <a:solidFill>
                  <a:srgbClr val="002060"/>
                </a:solidFill>
              </a:rPr>
              <a:t>widen the  spinal  canal</a:t>
            </a:r>
            <a:r>
              <a:rPr dirty="0" sz="2000" lang="en-US"/>
              <a:t>. </a:t>
            </a:r>
          </a:p>
          <a:p>
            <a:r>
              <a:rPr dirty="0" sz="2000" lang="en-US"/>
              <a:t>Evaluation includes XR, CT, and MRI to evaluate for ligamentous injury.</a:t>
            </a:r>
          </a:p>
          <a:p>
            <a:r>
              <a:rPr dirty="0" sz="2000" lang="en-US"/>
              <a:t>CT angiography should be obtained if the fracture extends into the foramen transversarium to exclude vertebral artery injury.</a:t>
            </a:r>
          </a:p>
          <a:p>
            <a:endParaRPr dirty="0" sz="2000"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4" name=""/>
        <p:cNvGrpSpPr/>
        <p:nvPr/>
      </p:nvGrpSpPr>
      <p:grpSpPr>
        <a:xfrm>
          <a:off x="0" y="0"/>
          <a:ext cx="0" cy="0"/>
          <a:chOff x="0" y="0"/>
          <a:chExt cx="0" cy="0"/>
        </a:xfrm>
      </p:grpSpPr>
      <p:sp>
        <p:nvSpPr>
          <p:cNvPr id="1048622" name="Content Placeholder 2"/>
          <p:cNvSpPr>
            <a:spLocks noGrp="1"/>
          </p:cNvSpPr>
          <p:nvPr>
            <p:ph idx="1"/>
          </p:nvPr>
        </p:nvSpPr>
        <p:spPr>
          <a:xfrm>
            <a:off x="70055" y="80819"/>
            <a:ext cx="9003890" cy="6673272"/>
          </a:xfrm>
        </p:spPr>
        <p:txBody>
          <a:bodyPr>
            <a:noAutofit/>
          </a:bodyPr>
          <a:p>
            <a:pPr>
              <a:buFont typeface="Wingdings" pitchFamily="2" charset="2"/>
              <a:buChar char="q"/>
            </a:pPr>
            <a:r>
              <a:rPr b="1" dirty="0" sz="2400" lang="en-US" u="sng">
                <a:solidFill>
                  <a:srgbClr val="C00000"/>
                </a:solidFill>
              </a:rPr>
              <a:t>Levine Classification system for Hangman’s fractures</a:t>
            </a:r>
          </a:p>
          <a:p>
            <a:pPr>
              <a:buFont typeface="Wingdings" panose="05000000000000000000" pitchFamily="2" charset="2"/>
              <a:buChar char="Ø"/>
            </a:pPr>
            <a:r>
              <a:rPr b="1" dirty="0" sz="2000" lang="en-US">
                <a:solidFill>
                  <a:srgbClr val="002060"/>
                </a:solidFill>
              </a:rPr>
              <a:t>Type I </a:t>
            </a:r>
          </a:p>
          <a:p>
            <a:r>
              <a:rPr dirty="0" sz="2000" lang="en-US"/>
              <a:t>Bilateral pars interarticularis fractures with less than 3 mm of displacement of C2 on C3 and with no angulation (</a:t>
            </a:r>
            <a:r>
              <a:rPr b="1" dirty="0" sz="2000" lang="en-US">
                <a:solidFill>
                  <a:srgbClr val="0070C0"/>
                </a:solidFill>
              </a:rPr>
              <a:t>most common type</a:t>
            </a:r>
            <a:r>
              <a:rPr dirty="0" sz="2000" lang="en-US"/>
              <a:t>)</a:t>
            </a:r>
          </a:p>
          <a:p>
            <a:pPr lvl="1">
              <a:buFont typeface="Wingdings" pitchFamily="2" charset="2"/>
              <a:buChar char="v"/>
            </a:pPr>
            <a:r>
              <a:rPr b="1" dirty="0" sz="2000" lang="en-US"/>
              <a:t>Type Ia</a:t>
            </a:r>
          </a:p>
          <a:p>
            <a:pPr lvl="2"/>
            <a:r>
              <a:rPr dirty="0" lang="en-US"/>
              <a:t>Fracture lines are not parallel, and may go through the foramen </a:t>
            </a:r>
            <a:r>
              <a:rPr dirty="0" lang="en-US" err="1"/>
              <a:t>transversarium</a:t>
            </a:r>
            <a:r>
              <a:rPr dirty="0" lang="en-US"/>
              <a:t>.</a:t>
            </a:r>
          </a:p>
          <a:p>
            <a:pPr>
              <a:buFont typeface="Wingdings" panose="05000000000000000000" pitchFamily="2" charset="2"/>
              <a:buChar char="Ø"/>
            </a:pPr>
            <a:endParaRPr dirty="0" sz="2000" lang="en-US"/>
          </a:p>
        </p:txBody>
      </p:sp>
      <p:pic>
        <p:nvPicPr>
          <p:cNvPr id="2097164" name="Picture 5"/>
          <p:cNvPicPr>
            <a:picLocks noChangeAspect="1"/>
          </p:cNvPicPr>
          <p:nvPr/>
        </p:nvPicPr>
        <p:blipFill rotWithShape="1">
          <a:blip xmlns:r="http://schemas.openxmlformats.org/officeDocument/2006/relationships" r:embed="rId1"/>
          <a:srcRect l="36401" b="51945"/>
          <a:stretch>
            <a:fillRect/>
          </a:stretch>
        </p:blipFill>
        <p:spPr>
          <a:xfrm>
            <a:off x="972704" y="2577242"/>
            <a:ext cx="7198591" cy="417684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5" name=""/>
        <p:cNvGrpSpPr/>
        <p:nvPr/>
      </p:nvGrpSpPr>
      <p:grpSpPr>
        <a:xfrm>
          <a:off x="0" y="0"/>
          <a:ext cx="0" cy="0"/>
          <a:chOff x="0" y="0"/>
          <a:chExt cx="0" cy="0"/>
        </a:xfrm>
      </p:grpSpPr>
      <p:sp>
        <p:nvSpPr>
          <p:cNvPr id="1048623" name="Content Placeholder 2"/>
          <p:cNvSpPr>
            <a:spLocks noGrp="1"/>
          </p:cNvSpPr>
          <p:nvPr>
            <p:ph idx="1"/>
          </p:nvPr>
        </p:nvSpPr>
        <p:spPr>
          <a:xfrm>
            <a:off x="48779" y="105352"/>
            <a:ext cx="9046441" cy="6660284"/>
          </a:xfrm>
        </p:spPr>
        <p:txBody>
          <a:bodyPr>
            <a:normAutofit/>
          </a:bodyPr>
          <a:p>
            <a:pPr>
              <a:buFont typeface="Wingdings" panose="05000000000000000000" pitchFamily="2" charset="2"/>
              <a:buChar char="Ø"/>
            </a:pPr>
            <a:r>
              <a:rPr b="1" dirty="0" sz="2000" lang="en-US">
                <a:solidFill>
                  <a:srgbClr val="002060"/>
                </a:solidFill>
              </a:rPr>
              <a:t>Type II </a:t>
            </a:r>
          </a:p>
          <a:p>
            <a:r>
              <a:rPr dirty="0" sz="2000" lang="en-US"/>
              <a:t>More than 3 mm of displacement of C2 on C3 with or without angulation and with disruption of the C2-3 disk and posterior longitudinal ligament. </a:t>
            </a:r>
          </a:p>
          <a:p>
            <a:pPr lvl="1">
              <a:buFont typeface="Wingdings" pitchFamily="2" charset="2"/>
              <a:buChar char="v"/>
            </a:pPr>
            <a:r>
              <a:rPr b="1" dirty="0" sz="2000" lang="en-US"/>
              <a:t>Type </a:t>
            </a:r>
            <a:r>
              <a:rPr b="1" dirty="0" sz="2000" lang="en-US" err="1"/>
              <a:t>IIa</a:t>
            </a:r>
            <a:r>
              <a:rPr b="1" dirty="0" sz="2000" lang="en-US"/>
              <a:t> </a:t>
            </a:r>
          </a:p>
          <a:p>
            <a:pPr lvl="2"/>
            <a:r>
              <a:rPr dirty="0" lang="en-US"/>
              <a:t>Have angulation (can be &gt;15 degrees) and minimal subluxation (&lt;3 mm), with the same associated disk and ligamentous injury of type II fractures</a:t>
            </a:r>
          </a:p>
          <a:p>
            <a:pPr lvl="2"/>
            <a:endParaRPr dirty="0" lang="en-US"/>
          </a:p>
          <a:p>
            <a:pPr lvl="2"/>
            <a:endParaRPr dirty="0" lang="en-US"/>
          </a:p>
          <a:p>
            <a:pPr lvl="2"/>
            <a:endParaRPr dirty="0" lang="en-US"/>
          </a:p>
          <a:p>
            <a:pPr lvl="2"/>
            <a:endParaRPr dirty="0" lang="en-US"/>
          </a:p>
          <a:p>
            <a:pPr lvl="2"/>
            <a:endParaRPr dirty="0" lang="en-US"/>
          </a:p>
          <a:p>
            <a:pPr>
              <a:buFont typeface="Wingdings" panose="05000000000000000000" pitchFamily="2" charset="2"/>
              <a:buChar char="Ø"/>
            </a:pPr>
            <a:endParaRPr b="1" dirty="0" sz="2000" lang="en-US">
              <a:solidFill>
                <a:srgbClr val="002060"/>
              </a:solidFill>
            </a:endParaRPr>
          </a:p>
          <a:p>
            <a:pPr>
              <a:buFont typeface="Wingdings" panose="05000000000000000000" pitchFamily="2" charset="2"/>
              <a:buChar char="Ø"/>
            </a:pPr>
            <a:endParaRPr dirty="0" sz="2000" lang="en-IQ"/>
          </a:p>
        </p:txBody>
      </p:sp>
      <p:pic>
        <p:nvPicPr>
          <p:cNvPr id="2097165" name="Picture 4"/>
          <p:cNvPicPr>
            <a:picLocks noChangeAspect="1"/>
          </p:cNvPicPr>
          <p:nvPr/>
        </p:nvPicPr>
        <p:blipFill rotWithShape="1">
          <a:blip xmlns:r="http://schemas.openxmlformats.org/officeDocument/2006/relationships" r:embed="rId1"/>
          <a:srcRect t="47286" r="29422"/>
          <a:stretch>
            <a:fillRect/>
          </a:stretch>
        </p:blipFill>
        <p:spPr>
          <a:xfrm>
            <a:off x="1059271" y="2343725"/>
            <a:ext cx="7025458" cy="402936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6" name=""/>
        <p:cNvGrpSpPr/>
        <p:nvPr/>
      </p:nvGrpSpPr>
      <p:grpSpPr>
        <a:xfrm>
          <a:off x="0" y="0"/>
          <a:ext cx="0" cy="0"/>
          <a:chOff x="0" y="0"/>
          <a:chExt cx="0" cy="0"/>
        </a:xfrm>
      </p:grpSpPr>
      <p:sp>
        <p:nvSpPr>
          <p:cNvPr id="1048624" name="Content Placeholder 2"/>
          <p:cNvSpPr>
            <a:spLocks noGrp="1"/>
          </p:cNvSpPr>
          <p:nvPr>
            <p:ph idx="1"/>
          </p:nvPr>
        </p:nvSpPr>
        <p:spPr>
          <a:xfrm>
            <a:off x="86014" y="93807"/>
            <a:ext cx="8965622" cy="6625648"/>
          </a:xfrm>
        </p:spPr>
        <p:txBody>
          <a:bodyPr>
            <a:normAutofit/>
          </a:bodyPr>
          <a:p>
            <a:pPr>
              <a:buFont typeface="Wingdings" panose="05000000000000000000" pitchFamily="2" charset="2"/>
              <a:buChar char="Ø"/>
            </a:pPr>
            <a:r>
              <a:rPr b="1" dirty="0" sz="2000" lang="en-US">
                <a:solidFill>
                  <a:srgbClr val="002060"/>
                </a:solidFill>
              </a:rPr>
              <a:t>Type III </a:t>
            </a:r>
          </a:p>
          <a:p>
            <a:r>
              <a:rPr dirty="0" sz="2000" lang="en-US"/>
              <a:t>Have type II features with associated unilateral or bilateral facet dislocation, along with injury to anterior and posterior longitudinal ligaments.</a:t>
            </a:r>
          </a:p>
          <a:p>
            <a:pPr>
              <a:buFont typeface="Wingdings" pitchFamily="2" charset="2"/>
              <a:buChar char="ü"/>
            </a:pPr>
            <a:endParaRPr dirty="0" sz="2000" lang="en-US"/>
          </a:p>
          <a:p>
            <a:pPr>
              <a:buFont typeface="Wingdings" pitchFamily="2" charset="2"/>
              <a:buChar char="ü"/>
            </a:pPr>
            <a:r>
              <a:rPr b="1" dirty="0" sz="2000" lang="en-US">
                <a:solidFill>
                  <a:srgbClr val="C00000"/>
                </a:solidFill>
              </a:rPr>
              <a:t>Type </a:t>
            </a:r>
            <a:r>
              <a:rPr b="1" dirty="0" sz="2000" lang="en-US" err="1">
                <a:solidFill>
                  <a:srgbClr val="C00000"/>
                </a:solidFill>
              </a:rPr>
              <a:t>IIa</a:t>
            </a:r>
            <a:r>
              <a:rPr dirty="0" sz="2000" lang="en-US"/>
              <a:t> and </a:t>
            </a:r>
            <a:r>
              <a:rPr b="1" dirty="0" sz="2000" lang="en-US">
                <a:solidFill>
                  <a:srgbClr val="C00000"/>
                </a:solidFill>
              </a:rPr>
              <a:t>III</a:t>
            </a:r>
            <a:r>
              <a:rPr dirty="0" sz="2000" lang="en-US"/>
              <a:t> fractures are </a:t>
            </a:r>
            <a:r>
              <a:rPr b="1" dirty="0" sz="2000" lang="en-US"/>
              <a:t>rare</a:t>
            </a:r>
            <a:r>
              <a:rPr dirty="0" sz="2000" lang="en-US"/>
              <a:t> and are generally considered </a:t>
            </a:r>
            <a:r>
              <a:rPr b="1" dirty="0" sz="2000" lang="en-US"/>
              <a:t>unstable</a:t>
            </a:r>
            <a:r>
              <a:rPr dirty="0" sz="2000" lang="en-US"/>
              <a:t>.</a:t>
            </a:r>
            <a:endParaRPr dirty="0" sz="2000" lang="en-IQ"/>
          </a:p>
        </p:txBody>
      </p:sp>
      <p:pic>
        <p:nvPicPr>
          <p:cNvPr id="2097166" name="Picture 4"/>
          <p:cNvPicPr>
            <a:picLocks noChangeAspect="1"/>
          </p:cNvPicPr>
          <p:nvPr/>
        </p:nvPicPr>
        <p:blipFill rotWithShape="1">
          <a:blip xmlns:r="http://schemas.openxmlformats.org/officeDocument/2006/relationships" r:embed="rId1"/>
          <a:srcRect l="70363" t="49198" r="1"/>
          <a:stretch>
            <a:fillRect/>
          </a:stretch>
        </p:blipFill>
        <p:spPr>
          <a:xfrm>
            <a:off x="2652279" y="2205181"/>
            <a:ext cx="3833092" cy="4315683"/>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7" name=""/>
        <p:cNvGrpSpPr/>
        <p:nvPr/>
      </p:nvGrpSpPr>
      <p:grpSpPr>
        <a:xfrm>
          <a:off x="0" y="0"/>
          <a:ext cx="0" cy="0"/>
          <a:chOff x="0" y="0"/>
          <a:chExt cx="0" cy="0"/>
        </a:xfrm>
      </p:grpSpPr>
      <p:pic>
        <p:nvPicPr>
          <p:cNvPr id="2097167" name="Picture 2"/>
          <p:cNvPicPr>
            <a:picLocks noChangeAspect="1"/>
          </p:cNvPicPr>
          <p:nvPr/>
        </p:nvPicPr>
        <p:blipFill>
          <a:blip xmlns:r="http://schemas.openxmlformats.org/officeDocument/2006/relationships" r:embed="rId1"/>
          <a:stretch>
            <a:fillRect/>
          </a:stretch>
        </p:blipFill>
        <p:spPr>
          <a:xfrm flipH="1">
            <a:off x="-1" y="857250"/>
            <a:ext cx="3172366" cy="5143500"/>
          </a:xfrm>
          <a:prstGeom prst="rect"/>
          <a:ln>
            <a:noFill/>
          </a:ln>
          <a:effectLst>
            <a:softEdge rad="112500"/>
          </a:effectLst>
        </p:spPr>
      </p:pic>
      <p:pic>
        <p:nvPicPr>
          <p:cNvPr id="2097168" name="Picture 4"/>
          <p:cNvPicPr>
            <a:picLocks noChangeAspect="1"/>
          </p:cNvPicPr>
          <p:nvPr/>
        </p:nvPicPr>
        <p:blipFill>
          <a:blip xmlns:r="http://schemas.openxmlformats.org/officeDocument/2006/relationships" r:embed="rId2"/>
          <a:stretch>
            <a:fillRect/>
          </a:stretch>
        </p:blipFill>
        <p:spPr>
          <a:xfrm>
            <a:off x="3172367" y="1965246"/>
            <a:ext cx="5971634" cy="3218295"/>
          </a:xfrm>
          <a:prstGeom prst="rect"/>
          <a:ln>
            <a:noFill/>
          </a:ln>
          <a:effectLst>
            <a:softEdge rad="112500"/>
          </a:effectLst>
        </p:spPr>
      </p:pic>
      <p:sp>
        <p:nvSpPr>
          <p:cNvPr id="1048625" name="Rectangle 5"/>
          <p:cNvSpPr/>
          <p:nvPr/>
        </p:nvSpPr>
        <p:spPr>
          <a:xfrm>
            <a:off x="3273550" y="857250"/>
            <a:ext cx="5870450" cy="1082040"/>
          </a:xfrm>
          <a:prstGeom prst="rect"/>
        </p:spPr>
        <p:txBody>
          <a:bodyPr wrap="square">
            <a:spAutoFit/>
          </a:bodyPr>
          <a:p>
            <a:pPr algn="ctr"/>
            <a:r>
              <a:rPr b="1" dirty="0" sz="3300" lang="en-US" u="sng"/>
              <a:t>Classification system for Hangman’s fractures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0" name=""/>
        <p:cNvGrpSpPr/>
        <p:nvPr/>
      </p:nvGrpSpPr>
      <p:grpSpPr>
        <a:xfrm>
          <a:off x="0" y="0"/>
          <a:ext cx="0" cy="0"/>
          <a:chOff x="0" y="0"/>
          <a:chExt cx="0" cy="0"/>
        </a:xfrm>
      </p:grpSpPr>
      <p:sp>
        <p:nvSpPr>
          <p:cNvPr id="1048593" name="Content Placeholder 2"/>
          <p:cNvSpPr>
            <a:spLocks noGrp="1"/>
          </p:cNvSpPr>
          <p:nvPr>
            <p:ph idx="1"/>
          </p:nvPr>
        </p:nvSpPr>
        <p:spPr>
          <a:xfrm>
            <a:off x="86014" y="82262"/>
            <a:ext cx="8977168" cy="6694920"/>
          </a:xfrm>
        </p:spPr>
        <p:txBody>
          <a:bodyPr>
            <a:normAutofit/>
          </a:bodyPr>
          <a:p>
            <a:pPr algn="l">
              <a:buFont typeface="Wingdings" pitchFamily="2" charset="2"/>
              <a:buChar char="Ø"/>
            </a:pPr>
            <a:r>
              <a:rPr b="1" dirty="0" sz="2000" lang="en-US">
                <a:solidFill>
                  <a:srgbClr val="C00000"/>
                </a:solidFill>
              </a:rPr>
              <a:t>The </a:t>
            </a:r>
            <a:r>
              <a:rPr b="1" dirty="0" sz="2000" lang="en-US" err="1">
                <a:solidFill>
                  <a:srgbClr val="C00000"/>
                </a:solidFill>
              </a:rPr>
              <a:t>atlano-axial</a:t>
            </a:r>
            <a:r>
              <a:rPr b="1" dirty="0" sz="2000" lang="en-US">
                <a:solidFill>
                  <a:srgbClr val="C00000"/>
                </a:solidFill>
              </a:rPr>
              <a:t> joint</a:t>
            </a:r>
            <a:r>
              <a:rPr dirty="0" sz="2000" lang="en-US"/>
              <a:t> accounts for </a:t>
            </a:r>
            <a:r>
              <a:rPr b="1" dirty="0" sz="2000" lang="en-US">
                <a:solidFill>
                  <a:srgbClr val="0070C0"/>
                </a:solidFill>
              </a:rPr>
              <a:t>50% of all the rotation of the entire spine </a:t>
            </a:r>
            <a:r>
              <a:rPr dirty="0" sz="2000" lang="en-US"/>
              <a:t>It allows for </a:t>
            </a:r>
          </a:p>
          <a:p>
            <a:pPr lvl="1"/>
            <a:r>
              <a:rPr dirty="0" sz="2000" lang="en-US"/>
              <a:t>10 degrees of flexion rotation</a:t>
            </a:r>
          </a:p>
          <a:p>
            <a:pPr lvl="1"/>
            <a:r>
              <a:rPr dirty="0" sz="2000" lang="en-US"/>
              <a:t>50 degrees of axial rotation</a:t>
            </a:r>
          </a:p>
          <a:p>
            <a:pPr lvl="1"/>
            <a:endParaRPr dirty="0" sz="2000" lang="en-US"/>
          </a:p>
          <a:p>
            <a:pPr algn="l">
              <a:buFont typeface="Wingdings" pitchFamily="2" charset="2"/>
              <a:buChar char="Ø"/>
            </a:pPr>
            <a:r>
              <a:rPr b="1" dirty="0" sz="2000" lang="en-US">
                <a:solidFill>
                  <a:srgbClr val="002060"/>
                </a:solidFill>
              </a:rPr>
              <a:t>The  C1-2  joint  complex </a:t>
            </a:r>
          </a:p>
          <a:p>
            <a:pPr lvl="1">
              <a:buFont typeface="Wingdings" pitchFamily="2" charset="2"/>
              <a:buChar char="ü"/>
            </a:pPr>
            <a:r>
              <a:rPr dirty="0" sz="2000" lang="en-US"/>
              <a:t>Does  not  have  a  true  disk  space.  </a:t>
            </a:r>
          </a:p>
          <a:p>
            <a:pPr lvl="1">
              <a:buFont typeface="Wingdings" pitchFamily="2" charset="2"/>
              <a:buChar char="ü"/>
            </a:pPr>
            <a:r>
              <a:rPr dirty="0" sz="2000" lang="en-US"/>
              <a:t>The  transition  of  the  </a:t>
            </a:r>
            <a:r>
              <a:rPr dirty="0" sz="2000" lang="en-US" err="1"/>
              <a:t>ligamentum</a:t>
            </a:r>
            <a:r>
              <a:rPr dirty="0" sz="2000" lang="en-US"/>
              <a:t>  </a:t>
            </a:r>
            <a:r>
              <a:rPr dirty="0" sz="2000" lang="en-US" err="1"/>
              <a:t>flavum</a:t>
            </a:r>
            <a:r>
              <a:rPr dirty="0" sz="2000" lang="en-US"/>
              <a:t>  into  a  weaker  </a:t>
            </a:r>
            <a:r>
              <a:rPr dirty="0" sz="2000" lang="en-US" err="1"/>
              <a:t>atlantoaxial</a:t>
            </a:r>
            <a:r>
              <a:rPr dirty="0" sz="2000" lang="en-US"/>
              <a:t>  membrane.</a:t>
            </a:r>
          </a:p>
          <a:p>
            <a:pPr lvl="1">
              <a:buFont typeface="Wingdings" pitchFamily="2" charset="2"/>
              <a:buChar char="ü"/>
            </a:pPr>
            <a:r>
              <a:rPr dirty="0" sz="2000" lang="en-US"/>
              <a:t>Rich  vascular  supply  from  the  carotid  and  vertebral  arteries.</a:t>
            </a:r>
          </a:p>
          <a:p>
            <a:pPr lvl="1">
              <a:buFont typeface="Wingdings" pitchFamily="2" charset="2"/>
              <a:buChar char="ü"/>
            </a:pPr>
            <a:r>
              <a:rPr dirty="0" sz="2000" lang="en-US"/>
              <a:t>An increased  spinal  canal  diameter. </a:t>
            </a:r>
          </a:p>
          <a:p>
            <a:pPr lvl="1">
              <a:buFont typeface="Wingdings" pitchFamily="2" charset="2"/>
              <a:buChar char="ü"/>
            </a:pPr>
            <a:endParaRPr dirty="0" sz="2000" lang="en-US"/>
          </a:p>
          <a:p>
            <a:pPr>
              <a:buFont typeface="Wingdings" pitchFamily="2" charset="2"/>
              <a:buChar char="§"/>
            </a:pPr>
            <a:r>
              <a:rPr dirty="0" sz="2000" lang="en-US"/>
              <a:t>The vertebral arteries travel within the ventral foramen </a:t>
            </a:r>
            <a:r>
              <a:rPr dirty="0" sz="2000" lang="en-US" err="1"/>
              <a:t>transversarium</a:t>
            </a:r>
            <a:r>
              <a:rPr dirty="0" sz="2000" lang="en-US"/>
              <a:t> </a:t>
            </a:r>
            <a:r>
              <a:rPr b="1" dirty="0" sz="2000" lang="en-US">
                <a:solidFill>
                  <a:srgbClr val="C00000"/>
                </a:solidFill>
              </a:rPr>
              <a:t>from C6 to C2</a:t>
            </a:r>
            <a:r>
              <a:rPr dirty="0" sz="2000" lang="en-US"/>
              <a:t> and then </a:t>
            </a:r>
            <a:r>
              <a:rPr b="1" dirty="0" sz="2000" lang="en-US">
                <a:solidFill>
                  <a:srgbClr val="0070C0"/>
                </a:solidFill>
              </a:rPr>
              <a:t>course over the posterior-lateral arch of C1.</a:t>
            </a:r>
          </a:p>
          <a:p>
            <a:pPr lvl="1">
              <a:buFont typeface="Wingdings" pitchFamily="2" charset="2"/>
              <a:buChar char="ü"/>
            </a:pPr>
            <a:endParaRPr dirty="0" sz="2000" lang="en-US"/>
          </a:p>
          <a:p>
            <a:endParaRPr dirty="0" sz="2000"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8" name=""/>
        <p:cNvGrpSpPr/>
        <p:nvPr/>
      </p:nvGrpSpPr>
      <p:grpSpPr>
        <a:xfrm>
          <a:off x="0" y="0"/>
          <a:ext cx="0" cy="0"/>
          <a:chOff x="0" y="0"/>
          <a:chExt cx="0" cy="0"/>
        </a:xfrm>
      </p:grpSpPr>
      <p:sp>
        <p:nvSpPr>
          <p:cNvPr id="1048626" name="Content Placeholder 2"/>
          <p:cNvSpPr>
            <a:spLocks noGrp="1"/>
          </p:cNvSpPr>
          <p:nvPr>
            <p:ph idx="1"/>
          </p:nvPr>
        </p:nvSpPr>
        <p:spPr>
          <a:xfrm>
            <a:off x="62680" y="82066"/>
            <a:ext cx="9018639" cy="6683570"/>
          </a:xfrm>
        </p:spPr>
        <p:txBody>
          <a:bodyPr>
            <a:normAutofit/>
          </a:bodyPr>
          <a:p>
            <a:pPr>
              <a:buFont typeface="Wingdings" pitchFamily="2" charset="2"/>
              <a:buChar char="v"/>
            </a:pPr>
            <a:r>
              <a:rPr b="1" dirty="0" sz="2400" lang="en-US" u="sng">
                <a:solidFill>
                  <a:srgbClr val="7030A0"/>
                </a:solidFill>
              </a:rPr>
              <a:t>Management of Hangman’s Fractures</a:t>
            </a:r>
          </a:p>
          <a:p>
            <a:r>
              <a:rPr dirty="0" sz="2000" lang="en-US"/>
              <a:t>Mostly not associated with neurological deficit and can be treated non surgically.</a:t>
            </a:r>
          </a:p>
          <a:p>
            <a:pPr>
              <a:buFont typeface="Wingdings" pitchFamily="2" charset="2"/>
              <a:buChar char="Ø"/>
            </a:pPr>
            <a:r>
              <a:rPr b="1" dirty="0" sz="2000" lang="en-US">
                <a:solidFill>
                  <a:srgbClr val="002060"/>
                </a:solidFill>
              </a:rPr>
              <a:t>Type I or Ia</a:t>
            </a:r>
            <a:r>
              <a:rPr dirty="0" sz="2000" lang="en-US"/>
              <a:t> can be treated with collar immobilization for 3 months.</a:t>
            </a:r>
          </a:p>
          <a:p>
            <a:pPr>
              <a:buFont typeface="Wingdings" pitchFamily="2" charset="2"/>
              <a:buChar char="Ø"/>
            </a:pPr>
            <a:r>
              <a:rPr b="1" dirty="0" sz="2000" lang="en-US">
                <a:solidFill>
                  <a:srgbClr val="002060"/>
                </a:solidFill>
              </a:rPr>
              <a:t>Type II</a:t>
            </a:r>
            <a:r>
              <a:rPr dirty="0" sz="2000" lang="en-US"/>
              <a:t> reduce with cervical traction. Patients with these fractures should be placed in a halo vest for 3 months</a:t>
            </a:r>
          </a:p>
          <a:p>
            <a:pPr>
              <a:buFont typeface="Wingdings" pitchFamily="2" charset="2"/>
              <a:buChar char="Ø"/>
            </a:pPr>
            <a:endParaRPr dirty="0" sz="2000" lang="en-US"/>
          </a:p>
          <a:p>
            <a:pPr>
              <a:buFont typeface="Wingdings" pitchFamily="2" charset="2"/>
              <a:buChar char="v"/>
            </a:pPr>
            <a:r>
              <a:rPr b="1" dirty="0" sz="2000" lang="en-US">
                <a:solidFill>
                  <a:srgbClr val="0070C0"/>
                </a:solidFill>
              </a:rPr>
              <a:t>Indication for surgery</a:t>
            </a:r>
          </a:p>
          <a:p>
            <a:pPr lvl="1">
              <a:buFont typeface="Wingdings" pitchFamily="2" charset="2"/>
              <a:buChar char="ü"/>
            </a:pPr>
            <a:r>
              <a:rPr dirty="0" sz="2000" lang="en-US"/>
              <a:t>Fractures with more than 5 mm of subluxation.</a:t>
            </a:r>
          </a:p>
          <a:p>
            <a:pPr lvl="1">
              <a:buFont typeface="Wingdings" pitchFamily="2" charset="2"/>
              <a:buChar char="ü"/>
            </a:pPr>
            <a:r>
              <a:rPr sz="2000" lang="en-US"/>
              <a:t>At Least </a:t>
            </a:r>
            <a:r>
              <a:rPr dirty="0" sz="2000" lang="en-US"/>
              <a:t>30 degrees of angulation.</a:t>
            </a:r>
          </a:p>
          <a:p>
            <a:pPr lvl="1">
              <a:buFont typeface="Wingdings" pitchFamily="2" charset="2"/>
              <a:buChar char="ü"/>
            </a:pPr>
            <a:endParaRPr dirty="0" sz="2000" lang="en-US"/>
          </a:p>
          <a:p>
            <a:pPr>
              <a:buFont typeface="Wingdings" pitchFamily="2" charset="2"/>
              <a:buChar char="Ø"/>
            </a:pPr>
            <a:r>
              <a:rPr b="1" dirty="0" sz="2000" lang="en-US">
                <a:solidFill>
                  <a:srgbClr val="002060"/>
                </a:solidFill>
              </a:rPr>
              <a:t>Type </a:t>
            </a:r>
            <a:r>
              <a:rPr b="1" dirty="0" sz="2000" lang="en-US" err="1">
                <a:solidFill>
                  <a:srgbClr val="002060"/>
                </a:solidFill>
              </a:rPr>
              <a:t>IIa</a:t>
            </a:r>
            <a:r>
              <a:rPr b="1" dirty="0" sz="2000" lang="en-US">
                <a:solidFill>
                  <a:srgbClr val="002060"/>
                </a:solidFill>
              </a:rPr>
              <a:t> </a:t>
            </a:r>
            <a:r>
              <a:rPr dirty="0" sz="2000" lang="en-US"/>
              <a:t>fractures should be reduced immediately in a halo vest with extension and compression applied.</a:t>
            </a:r>
          </a:p>
          <a:p>
            <a:pPr>
              <a:buFont typeface="Wingdings" pitchFamily="2" charset="2"/>
              <a:buChar char="Ø"/>
            </a:pPr>
            <a:r>
              <a:rPr b="1" dirty="0" sz="2000" lang="en-US">
                <a:solidFill>
                  <a:srgbClr val="002060"/>
                </a:solidFill>
              </a:rPr>
              <a:t>Type III</a:t>
            </a:r>
            <a:r>
              <a:rPr dirty="0" sz="2000" lang="en-US"/>
              <a:t> fractures require surgery for stabilization and reduction.</a:t>
            </a:r>
          </a:p>
          <a:p>
            <a:pPr>
              <a:buFont typeface="Wingdings" pitchFamily="2" charset="2"/>
              <a:buChar char="Ø"/>
            </a:pPr>
            <a:endParaRPr dirty="0" sz="2000" lang="en-US"/>
          </a:p>
          <a:p>
            <a:pPr>
              <a:buFont typeface="Wingdings" pitchFamily="2" charset="2"/>
              <a:buChar char="Ø"/>
            </a:pPr>
            <a:endParaRPr dirty="0" sz="2000"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9" name=""/>
        <p:cNvGrpSpPr/>
        <p:nvPr/>
      </p:nvGrpSpPr>
      <p:grpSpPr>
        <a:xfrm>
          <a:off x="0" y="0"/>
          <a:ext cx="0" cy="0"/>
          <a:chOff x="0" y="0"/>
          <a:chExt cx="0" cy="0"/>
        </a:xfrm>
      </p:grpSpPr>
      <p:sp>
        <p:nvSpPr>
          <p:cNvPr id="1048627" name="Content Placeholder 2"/>
          <p:cNvSpPr>
            <a:spLocks noGrp="1"/>
          </p:cNvSpPr>
          <p:nvPr>
            <p:ph idx="1"/>
          </p:nvPr>
        </p:nvSpPr>
        <p:spPr>
          <a:xfrm>
            <a:off x="86012" y="82260"/>
            <a:ext cx="8977169" cy="6694921"/>
          </a:xfrm>
        </p:spPr>
        <p:txBody>
          <a:bodyPr>
            <a:normAutofit/>
          </a:bodyPr>
          <a:p>
            <a:pPr>
              <a:buFont typeface="Wingdings" pitchFamily="2" charset="2"/>
              <a:buChar char="v"/>
            </a:pPr>
            <a:r>
              <a:rPr b="1" dirty="0" sz="2000" lang="en-US" u="sng"/>
              <a:t>Indication for Surgical  fixation  </a:t>
            </a:r>
          </a:p>
          <a:p>
            <a:pPr indent="-342900" lvl="1" marL="800100">
              <a:buFont typeface="+mj-lt"/>
              <a:buAutoNum type="arabicParenR"/>
            </a:pPr>
            <a:r>
              <a:rPr dirty="0" sz="2000" lang="en-US"/>
              <a:t>fractures  that  cannot be  reduced. </a:t>
            </a:r>
            <a:r>
              <a:rPr sz="2000" lang="en-US"/>
              <a:t>(Type II</a:t>
            </a:r>
            <a:r>
              <a:rPr dirty="0" sz="2000" lang="en-US"/>
              <a:t>, </a:t>
            </a:r>
            <a:r>
              <a:rPr dirty="0" sz="2000" lang="en-US" err="1"/>
              <a:t>IIa</a:t>
            </a:r>
            <a:r>
              <a:rPr dirty="0" sz="2000" lang="en-US"/>
              <a:t> Hangman)</a:t>
            </a:r>
          </a:p>
          <a:p>
            <a:pPr indent="-342900" lvl="1" marL="800100">
              <a:buFont typeface="+mj-lt"/>
              <a:buAutoNum type="arabicParenR"/>
            </a:pPr>
            <a:r>
              <a:rPr dirty="0" sz="2000" lang="en-US"/>
              <a:t>patients  who  fail  external  immobilization.</a:t>
            </a:r>
          </a:p>
          <a:p>
            <a:pPr indent="-342900" lvl="1" marL="800100">
              <a:buFont typeface="+mj-lt"/>
              <a:buAutoNum type="arabicParenR"/>
            </a:pPr>
            <a:r>
              <a:rPr dirty="0" sz="2000" lang="en-US"/>
              <a:t>traumatic C2-3  disk  herniation  with  compromise  of  the  spinal  cord.</a:t>
            </a:r>
          </a:p>
          <a:p>
            <a:pPr indent="-342900" lvl="1" marL="800100">
              <a:buFont typeface="+mj-lt"/>
              <a:buAutoNum type="arabicParenR"/>
            </a:pPr>
            <a:r>
              <a:rPr dirty="0" sz="2000" lang="en-US"/>
              <a:t>nonunion  established  on  flexion-extension  radiographs.</a:t>
            </a:r>
          </a:p>
          <a:p>
            <a:pPr indent="-342900" lvl="1" marL="800100">
              <a:buFont typeface="+mj-lt"/>
              <a:buAutoNum type="arabicParenR"/>
            </a:pPr>
            <a:endParaRPr dirty="0" sz="2000" lang="en-US"/>
          </a:p>
          <a:p>
            <a:r>
              <a:rPr dirty="0" sz="2000" lang="en-US"/>
              <a:t>Surgical options include Posterior C2-3 fusion with either wire or screws and anterior C2-3 discectomy and fusion.</a:t>
            </a:r>
          </a:p>
          <a:p>
            <a:r>
              <a:rPr dirty="0" sz="2000" lang="en-US"/>
              <a:t>An anterior  C2-3  discectomy  and  fusion  can  frequently  treat  these fractures.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0" name=""/>
        <p:cNvGrpSpPr/>
        <p:nvPr/>
      </p:nvGrpSpPr>
      <p:grpSpPr>
        <a:xfrm>
          <a:off x="0" y="0"/>
          <a:ext cx="0" cy="0"/>
          <a:chOff x="0" y="0"/>
          <a:chExt cx="0" cy="0"/>
        </a:xfrm>
      </p:grpSpPr>
      <p:sp>
        <p:nvSpPr>
          <p:cNvPr id="1048628" name="Content Placeholder 2"/>
          <p:cNvSpPr>
            <a:spLocks noGrp="1"/>
          </p:cNvSpPr>
          <p:nvPr>
            <p:ph idx="1"/>
          </p:nvPr>
        </p:nvSpPr>
        <p:spPr>
          <a:xfrm>
            <a:off x="58993" y="81098"/>
            <a:ext cx="9026013" cy="6684538"/>
          </a:xfrm>
        </p:spPr>
        <p:txBody>
          <a:bodyPr>
            <a:normAutofit/>
          </a:bodyPr>
          <a:p>
            <a:pPr>
              <a:buFont typeface="Wingdings" pitchFamily="2" charset="2"/>
              <a:buChar char="q"/>
            </a:pPr>
            <a:r>
              <a:rPr b="1" dirty="0" sz="2400" lang="en-US" u="sng">
                <a:solidFill>
                  <a:srgbClr val="C00000"/>
                </a:solidFill>
              </a:rPr>
              <a:t>Miscellaneous C2 Fractures</a:t>
            </a:r>
          </a:p>
          <a:p>
            <a:r>
              <a:rPr dirty="0" sz="2000" lang="en-US"/>
              <a:t>Includes fractures that are not odontoid or hangman’s fracture</a:t>
            </a:r>
          </a:p>
          <a:p>
            <a:r>
              <a:rPr dirty="0" sz="2000" lang="en-US"/>
              <a:t>Occur infrequently</a:t>
            </a:r>
          </a:p>
          <a:p>
            <a:r>
              <a:rPr dirty="0" sz="2000" lang="en-US"/>
              <a:t>Four basic types :</a:t>
            </a:r>
          </a:p>
          <a:p>
            <a:pPr lvl="1"/>
            <a:r>
              <a:rPr dirty="0" sz="2000" lang="en-US"/>
              <a:t>Vertebral body</a:t>
            </a:r>
          </a:p>
          <a:p>
            <a:pPr lvl="1"/>
            <a:r>
              <a:rPr dirty="0" sz="2000" lang="en-US"/>
              <a:t>Lamina</a:t>
            </a:r>
          </a:p>
          <a:p>
            <a:pPr lvl="1"/>
            <a:r>
              <a:rPr dirty="0" sz="2000" lang="en-US"/>
              <a:t>Spinous process</a:t>
            </a:r>
          </a:p>
          <a:p>
            <a:pPr lvl="1"/>
            <a:r>
              <a:rPr dirty="0" sz="2000" lang="en-US"/>
              <a:t>Lateral mass #s</a:t>
            </a:r>
          </a:p>
          <a:p>
            <a:r>
              <a:rPr dirty="0" sz="2000" lang="en-US"/>
              <a:t>Classification of  vertebral  body  fractures  into three  types:</a:t>
            </a:r>
          </a:p>
          <a:p>
            <a:pPr lvl="1">
              <a:buFont typeface="Wingdings" pitchFamily="2" charset="2"/>
              <a:buChar char="ü"/>
            </a:pPr>
            <a:r>
              <a:rPr b="1" dirty="0" sz="2000" lang="en-US">
                <a:solidFill>
                  <a:srgbClr val="002060"/>
                </a:solidFill>
              </a:rPr>
              <a:t>Type  I  </a:t>
            </a:r>
            <a:r>
              <a:rPr dirty="0" sz="2000" lang="en-US"/>
              <a:t>  fractures  are  </a:t>
            </a:r>
            <a:r>
              <a:rPr b="1" dirty="0" sz="2000" lang="en-US"/>
              <a:t>vertically</a:t>
            </a:r>
            <a:r>
              <a:rPr dirty="0" sz="2000" lang="en-US"/>
              <a:t>  and  </a:t>
            </a:r>
            <a:r>
              <a:rPr b="1" dirty="0" sz="2000" lang="en-US" err="1"/>
              <a:t>coronally</a:t>
            </a:r>
            <a:r>
              <a:rPr dirty="0" sz="2000" lang="en-US"/>
              <a:t>  oriented.  </a:t>
            </a:r>
          </a:p>
          <a:p>
            <a:pPr lvl="1">
              <a:buFont typeface="Wingdings" pitchFamily="2" charset="2"/>
              <a:buChar char="ü"/>
            </a:pPr>
            <a:r>
              <a:rPr b="1" dirty="0" sz="2000" lang="en-US">
                <a:solidFill>
                  <a:srgbClr val="002060"/>
                </a:solidFill>
              </a:rPr>
              <a:t>Type  II</a:t>
            </a:r>
            <a:r>
              <a:rPr dirty="0" sz="2000" lang="en-US"/>
              <a:t>   fractures  are  </a:t>
            </a:r>
            <a:r>
              <a:rPr b="1" dirty="0" sz="2000" lang="en-US"/>
              <a:t>vertically</a:t>
            </a:r>
            <a:r>
              <a:rPr dirty="0" sz="2000" lang="en-US"/>
              <a:t>  and  </a:t>
            </a:r>
            <a:r>
              <a:rPr b="1" dirty="0" sz="2000" lang="en-US"/>
              <a:t>sagittally</a:t>
            </a:r>
            <a:r>
              <a:rPr dirty="0" sz="2000" lang="en-US"/>
              <a:t>  oriented.  </a:t>
            </a:r>
          </a:p>
          <a:p>
            <a:pPr lvl="1">
              <a:buFont typeface="Wingdings" pitchFamily="2" charset="2"/>
              <a:buChar char="ü"/>
            </a:pPr>
            <a:r>
              <a:rPr b="1" dirty="0" sz="2000" lang="en-US">
                <a:solidFill>
                  <a:srgbClr val="002060"/>
                </a:solidFill>
              </a:rPr>
              <a:t>Type  III</a:t>
            </a:r>
            <a:r>
              <a:rPr dirty="0" sz="2000" lang="en-US"/>
              <a:t>  fractures  are  </a:t>
            </a:r>
            <a:r>
              <a:rPr b="1" dirty="0" sz="2000" lang="en-US"/>
              <a:t>transverse</a:t>
            </a:r>
            <a:r>
              <a:rPr dirty="0" sz="2000" lang="en-US"/>
              <a:t> (horizontally)  oriented</a:t>
            </a:r>
          </a:p>
          <a:p>
            <a:r>
              <a:rPr dirty="0" sz="2000" lang="en-US"/>
              <a:t>External immobilization is the preferred initial treatment strategy</a:t>
            </a:r>
          </a:p>
          <a:p>
            <a:r>
              <a:rPr dirty="0" sz="2000" lang="en-US"/>
              <a:t>Fractures through the foramen transversarium can be evaluated with CT Angiography to exclude vertebral artery injury</a:t>
            </a:r>
          </a:p>
          <a:p>
            <a:endParaRPr dirty="0" sz="2000"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1" name=""/>
        <p:cNvGrpSpPr/>
        <p:nvPr/>
      </p:nvGrpSpPr>
      <p:grpSpPr>
        <a:xfrm>
          <a:off x="0" y="0"/>
          <a:ext cx="0" cy="0"/>
          <a:chOff x="0" y="0"/>
          <a:chExt cx="0" cy="0"/>
        </a:xfrm>
      </p:grpSpPr>
      <p:sp>
        <p:nvSpPr>
          <p:cNvPr id="1048594" name="Title 1"/>
          <p:cNvSpPr>
            <a:spLocks noGrp="1"/>
          </p:cNvSpPr>
          <p:nvPr>
            <p:ph type="title"/>
          </p:nvPr>
        </p:nvSpPr>
        <p:spPr>
          <a:xfrm>
            <a:off x="80818" y="0"/>
            <a:ext cx="7844020" cy="519545"/>
          </a:xfrm>
        </p:spPr>
        <p:txBody>
          <a:bodyPr>
            <a:normAutofit/>
          </a:bodyPr>
          <a:p>
            <a:pPr indent="-342900" marL="342900">
              <a:buFont typeface="Wingdings" pitchFamily="2" charset="2"/>
              <a:buChar char="q"/>
            </a:pPr>
            <a:r>
              <a:rPr b="1" dirty="0" sz="2400" lang="en-US" u="sng">
                <a:solidFill>
                  <a:srgbClr val="C00000"/>
                </a:solidFill>
                <a:latin typeface="+mn-lt"/>
              </a:rPr>
              <a:t>Odontoid Fractures</a:t>
            </a:r>
          </a:p>
        </p:txBody>
      </p:sp>
      <p:sp>
        <p:nvSpPr>
          <p:cNvPr id="1048595" name="Content Placeholder 2"/>
          <p:cNvSpPr>
            <a:spLocks noGrp="1"/>
          </p:cNvSpPr>
          <p:nvPr>
            <p:ph idx="1"/>
          </p:nvPr>
        </p:nvSpPr>
        <p:spPr>
          <a:xfrm>
            <a:off x="80818" y="519544"/>
            <a:ext cx="8982364" cy="6246091"/>
          </a:xfrm>
        </p:spPr>
        <p:txBody>
          <a:bodyPr>
            <a:noAutofit/>
          </a:bodyPr>
          <a:p>
            <a:r>
              <a:rPr dirty="0" sz="2000" lang="en-US"/>
              <a:t>They  account  for  50%  to  60%  of  all  axis  fractures.</a:t>
            </a:r>
          </a:p>
          <a:p>
            <a:r>
              <a:rPr dirty="0" sz="2000" lang="en-US"/>
              <a:t>Classification according to anatomic location:</a:t>
            </a:r>
          </a:p>
          <a:p>
            <a:pPr lvl="1">
              <a:buFont typeface="Wingdings" pitchFamily="2" charset="2"/>
              <a:buChar char="§"/>
            </a:pPr>
            <a:r>
              <a:rPr b="1" dirty="0" sz="2000" lang="en-US">
                <a:solidFill>
                  <a:srgbClr val="0070C0"/>
                </a:solidFill>
              </a:rPr>
              <a:t>Type  I</a:t>
            </a:r>
            <a:r>
              <a:rPr dirty="0" sz="2000" lang="en-US"/>
              <a:t>    is  an  obliquely oriented  fracture  through  the  upper  part  of  the  odontoid  process, likely  representing  an  avulsion  fracture.  </a:t>
            </a:r>
          </a:p>
          <a:p>
            <a:pPr lvl="1">
              <a:buFont typeface="Wingdings" pitchFamily="2" charset="2"/>
              <a:buChar char="§"/>
            </a:pPr>
            <a:r>
              <a:rPr b="1" dirty="0" sz="2000" lang="en-US">
                <a:solidFill>
                  <a:srgbClr val="0070C0"/>
                </a:solidFill>
              </a:rPr>
              <a:t>Type  II </a:t>
            </a:r>
            <a:r>
              <a:rPr dirty="0" sz="2000" lang="en-US"/>
              <a:t>  fractures  occur at  the  junction  of  the  odontoid  process  and  the  body  of  C2.</a:t>
            </a:r>
          </a:p>
          <a:p>
            <a:pPr lvl="1">
              <a:buFont typeface="Wingdings" pitchFamily="2" charset="2"/>
              <a:buChar char="§"/>
            </a:pPr>
            <a:r>
              <a:rPr b="1" dirty="0" sz="2000" lang="en-US">
                <a:solidFill>
                  <a:srgbClr val="0070C0"/>
                </a:solidFill>
              </a:rPr>
              <a:t>Type  III</a:t>
            </a:r>
            <a:r>
              <a:rPr dirty="0" sz="2000" lang="en-US"/>
              <a:t>  fracture is  one  that  extends  downward  into  the  body  of  the  axis.</a:t>
            </a:r>
          </a:p>
          <a:p>
            <a:endParaRPr dirty="0" sz="2000" lang="en-US"/>
          </a:p>
          <a:p>
            <a:r>
              <a:rPr b="1" dirty="0" sz="2000" lang="en-US" u="sng"/>
              <a:t>Type ll  is  by  far  the  most  common                                                                    odontoid  fracture.  70%</a:t>
            </a:r>
          </a:p>
        </p:txBody>
      </p:sp>
      <p:pic>
        <p:nvPicPr>
          <p:cNvPr id="2097152" name="Picture 4"/>
          <p:cNvPicPr>
            <a:picLocks noChangeAspect="1"/>
          </p:cNvPicPr>
          <p:nvPr/>
        </p:nvPicPr>
        <p:blipFill rotWithShape="1">
          <a:blip xmlns:r="http://schemas.openxmlformats.org/officeDocument/2006/relationships" r:embed="rId1"/>
          <a:srcRect r="51389" b="29957"/>
          <a:stretch>
            <a:fillRect/>
          </a:stretch>
        </p:blipFill>
        <p:spPr>
          <a:xfrm>
            <a:off x="4421910" y="2770908"/>
            <a:ext cx="4445000" cy="3994728"/>
          </a:xfrm>
          <a:prstGeom prst="rect"/>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2" name=""/>
        <p:cNvGrpSpPr/>
        <p:nvPr/>
      </p:nvGrpSpPr>
      <p:grpSpPr>
        <a:xfrm>
          <a:off x="0" y="0"/>
          <a:ext cx="0" cy="0"/>
          <a:chOff x="0" y="0"/>
          <a:chExt cx="0" cy="0"/>
        </a:xfrm>
      </p:grpSpPr>
      <p:sp>
        <p:nvSpPr>
          <p:cNvPr id="1048596" name="Content Placeholder 2"/>
          <p:cNvSpPr>
            <a:spLocks noGrp="1"/>
          </p:cNvSpPr>
          <p:nvPr>
            <p:ph idx="1"/>
          </p:nvPr>
        </p:nvSpPr>
        <p:spPr>
          <a:xfrm>
            <a:off x="80818" y="80818"/>
            <a:ext cx="8982364" cy="6684818"/>
          </a:xfrm>
        </p:spPr>
        <p:txBody>
          <a:bodyPr>
            <a:normAutofit/>
          </a:bodyPr>
          <a:p>
            <a:pPr>
              <a:buFont typeface="Wingdings" pitchFamily="2" charset="2"/>
              <a:buChar char="q"/>
            </a:pPr>
            <a:r>
              <a:rPr b="1" dirty="0" sz="2000" lang="en-US">
                <a:solidFill>
                  <a:srgbClr val="C00000"/>
                </a:solidFill>
              </a:rPr>
              <a:t>Classification for type II fractures according to treatment :</a:t>
            </a:r>
          </a:p>
          <a:p>
            <a:pPr lvl="1">
              <a:buFont typeface="Wingdings" pitchFamily="2" charset="2"/>
              <a:buChar char="Ø"/>
            </a:pPr>
            <a:r>
              <a:rPr b="1" dirty="0" sz="2000" lang="en-US">
                <a:solidFill>
                  <a:srgbClr val="002060"/>
                </a:solidFill>
              </a:rPr>
              <a:t>Type  II subtype  A</a:t>
            </a:r>
            <a:r>
              <a:rPr dirty="0" sz="2000" lang="en-US"/>
              <a:t>  is  a  transverse  fracture  without  comminution  and  with less  than  1  mm  of  displacement  that  is  believed  to  be  adequately </a:t>
            </a:r>
            <a:r>
              <a:rPr b="1" dirty="0" sz="2000" lang="en-US">
                <a:solidFill>
                  <a:srgbClr val="0070C0"/>
                </a:solidFill>
              </a:rPr>
              <a:t>treated  with  external  immobilization</a:t>
            </a:r>
            <a:r>
              <a:rPr dirty="0" sz="2000" lang="en-US"/>
              <a:t>. </a:t>
            </a:r>
          </a:p>
          <a:p>
            <a:pPr lvl="1">
              <a:buFont typeface="Wingdings" pitchFamily="2" charset="2"/>
              <a:buChar char="Ø"/>
            </a:pPr>
            <a:r>
              <a:rPr b="1" dirty="0" sz="2000" lang="en-US">
                <a:solidFill>
                  <a:srgbClr val="002060"/>
                </a:solidFill>
              </a:rPr>
              <a:t>Type  II subtype  B</a:t>
            </a:r>
            <a:r>
              <a:rPr dirty="0" sz="2000" lang="en-US"/>
              <a:t>  is  a  transverse  fracture  without  comminution  and  with  greater  than  1  mm of  displacement,  which  can  be  </a:t>
            </a:r>
            <a:r>
              <a:rPr b="1" dirty="0" sz="2000" lang="en-US">
                <a:solidFill>
                  <a:srgbClr val="0070C0"/>
                </a:solidFill>
              </a:rPr>
              <a:t>treated  effectively  by  anterior screw  fixation</a:t>
            </a:r>
            <a:r>
              <a:rPr dirty="0" sz="2000" lang="en-US"/>
              <a:t>.  </a:t>
            </a:r>
          </a:p>
          <a:p>
            <a:pPr lvl="1">
              <a:buFont typeface="Wingdings" pitchFamily="2" charset="2"/>
              <a:buChar char="Ø"/>
            </a:pPr>
            <a:r>
              <a:rPr b="1" dirty="0" sz="2000" lang="en-US">
                <a:solidFill>
                  <a:srgbClr val="002060"/>
                </a:solidFill>
              </a:rPr>
              <a:t>Type  II subtype  C</a:t>
            </a:r>
            <a:r>
              <a:rPr dirty="0" sz="2000" lang="en-US"/>
              <a:t>  is  a  fracture  with  significant comminution  and  is  best  </a:t>
            </a:r>
            <a:r>
              <a:rPr b="1" dirty="0" sz="2000" lang="en-US">
                <a:solidFill>
                  <a:srgbClr val="0070C0"/>
                </a:solidFill>
              </a:rPr>
              <a:t>treated  with  posterior  </a:t>
            </a:r>
            <a:r>
              <a:rPr b="1" dirty="0" sz="2000" lang="en-US" err="1">
                <a:solidFill>
                  <a:srgbClr val="0070C0"/>
                </a:solidFill>
              </a:rPr>
              <a:t>atlantoaxial</a:t>
            </a:r>
            <a:r>
              <a:rPr b="1" dirty="0" sz="2000" lang="en-US">
                <a:solidFill>
                  <a:srgbClr val="0070C0"/>
                </a:solidFill>
              </a:rPr>
              <a:t> fixation</a:t>
            </a:r>
            <a:r>
              <a:rPr dirty="0" sz="2000" lang="en-US"/>
              <a:t>.</a:t>
            </a:r>
          </a:p>
        </p:txBody>
      </p:sp>
      <p:pic>
        <p:nvPicPr>
          <p:cNvPr id="2097153" name="Picture 4"/>
          <p:cNvPicPr>
            <a:picLocks noChangeAspect="1"/>
          </p:cNvPicPr>
          <p:nvPr/>
        </p:nvPicPr>
        <p:blipFill rotWithShape="1">
          <a:blip xmlns:r="http://schemas.openxmlformats.org/officeDocument/2006/relationships" r:embed="rId1"/>
          <a:srcRect l="48359" b="29957"/>
          <a:stretch>
            <a:fillRect/>
          </a:stretch>
        </p:blipFill>
        <p:spPr>
          <a:xfrm>
            <a:off x="2210954" y="2863272"/>
            <a:ext cx="4722091" cy="3994728"/>
          </a:xfrm>
          <a:prstGeom prst="rect"/>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4" name=""/>
        <p:cNvGrpSpPr/>
        <p:nvPr/>
      </p:nvGrpSpPr>
      <p:grpSpPr>
        <a:xfrm>
          <a:off x="0" y="0"/>
          <a:ext cx="0" cy="0"/>
          <a:chOff x="0" y="0"/>
          <a:chExt cx="0" cy="0"/>
        </a:xfrm>
      </p:grpSpPr>
      <p:pic>
        <p:nvPicPr>
          <p:cNvPr id="2097154" name="Picture 4"/>
          <p:cNvPicPr>
            <a:picLocks noChangeAspect="1"/>
          </p:cNvPicPr>
          <p:nvPr/>
        </p:nvPicPr>
        <p:blipFill>
          <a:blip xmlns:r="http://schemas.openxmlformats.org/officeDocument/2006/relationships" r:embed="rId1"/>
          <a:stretch>
            <a:fillRect/>
          </a:stretch>
        </p:blipFill>
        <p:spPr>
          <a:xfrm>
            <a:off x="710045" y="0"/>
            <a:ext cx="7723909"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5" name=""/>
        <p:cNvGrpSpPr/>
        <p:nvPr/>
      </p:nvGrpSpPr>
      <p:grpSpPr>
        <a:xfrm>
          <a:off x="0" y="0"/>
          <a:ext cx="0" cy="0"/>
          <a:chOff x="0" y="0"/>
          <a:chExt cx="0" cy="0"/>
        </a:xfrm>
      </p:grpSpPr>
      <p:sp>
        <p:nvSpPr>
          <p:cNvPr id="1048600" name="Title 1"/>
          <p:cNvSpPr>
            <a:spLocks noGrp="1"/>
          </p:cNvSpPr>
          <p:nvPr>
            <p:ph type="title"/>
          </p:nvPr>
        </p:nvSpPr>
        <p:spPr>
          <a:xfrm>
            <a:off x="80818" y="0"/>
            <a:ext cx="7886700" cy="496456"/>
          </a:xfrm>
        </p:spPr>
        <p:txBody>
          <a:bodyPr>
            <a:normAutofit/>
          </a:bodyPr>
          <a:p>
            <a:pPr indent="-342900" marL="342900">
              <a:buFont typeface="Wingdings" pitchFamily="2" charset="2"/>
              <a:buChar char="v"/>
            </a:pPr>
            <a:r>
              <a:rPr b="1" dirty="0" sz="2400" lang="en-US" u="sng">
                <a:solidFill>
                  <a:srgbClr val="C00000"/>
                </a:solidFill>
                <a:latin typeface="+mn-lt"/>
              </a:rPr>
              <a:t>Type I Odontoid fractures</a:t>
            </a:r>
          </a:p>
        </p:txBody>
      </p:sp>
      <p:sp>
        <p:nvSpPr>
          <p:cNvPr id="1048601" name="Content Placeholder 2"/>
          <p:cNvSpPr>
            <a:spLocks noGrp="1"/>
          </p:cNvSpPr>
          <p:nvPr>
            <p:ph idx="1"/>
          </p:nvPr>
        </p:nvSpPr>
        <p:spPr>
          <a:xfrm>
            <a:off x="80818" y="496456"/>
            <a:ext cx="8982364" cy="6280726"/>
          </a:xfrm>
        </p:spPr>
        <p:txBody>
          <a:bodyPr>
            <a:noAutofit/>
          </a:bodyPr>
          <a:p>
            <a:r>
              <a:rPr dirty="0" sz="2000" lang="en-US"/>
              <a:t>1% to 3% of all odontoid fractures.</a:t>
            </a:r>
          </a:p>
          <a:p>
            <a:pPr>
              <a:buFont typeface="Wingdings" pitchFamily="2" charset="2"/>
              <a:buChar char="v"/>
            </a:pPr>
            <a:r>
              <a:rPr b="1" dirty="0" sz="2000" lang="en-US"/>
              <a:t>Mechanism of injury</a:t>
            </a:r>
            <a:r>
              <a:rPr dirty="0" sz="2000" lang="en-US"/>
              <a:t> is </a:t>
            </a:r>
            <a:r>
              <a:rPr b="1" dirty="0" sz="2000" lang="en-US">
                <a:solidFill>
                  <a:srgbClr val="0070C0"/>
                </a:solidFill>
              </a:rPr>
              <a:t>avulsion of one of the alar ligaments</a:t>
            </a:r>
            <a:r>
              <a:rPr dirty="0" sz="2000" lang="en-US"/>
              <a:t>.</a:t>
            </a:r>
          </a:p>
          <a:p>
            <a:r>
              <a:rPr dirty="0" sz="2000" lang="en-US"/>
              <a:t>stable and able to be treated with external bracing.</a:t>
            </a:r>
          </a:p>
          <a:p>
            <a:pPr>
              <a:buFont typeface="Wingdings" pitchFamily="2" charset="2"/>
              <a:buChar char="v"/>
            </a:pPr>
            <a:r>
              <a:rPr b="1" dirty="0" sz="2000" lang="en-US"/>
              <a:t>Diagnosis</a:t>
            </a:r>
          </a:p>
          <a:p>
            <a:pPr lvl="1">
              <a:buFont typeface="Wingdings" pitchFamily="2" charset="2"/>
              <a:buChar char="ü"/>
            </a:pPr>
            <a:r>
              <a:rPr dirty="0" sz="2000" lang="en-US"/>
              <a:t>CT with sagittal and coronal reconstruction is the best method for evaluation.</a:t>
            </a:r>
          </a:p>
          <a:p>
            <a:pPr lvl="1">
              <a:buFont typeface="Wingdings" pitchFamily="2" charset="2"/>
              <a:buChar char="ü"/>
            </a:pPr>
            <a:r>
              <a:rPr dirty="0" sz="2000" lang="en-US"/>
              <a:t>MRI with or without flexion-extension radiographs is used for assessing ligamentous injury or instability.</a:t>
            </a:r>
          </a:p>
          <a:p>
            <a:pPr>
              <a:buFont typeface="Wingdings" pitchFamily="2" charset="2"/>
              <a:buChar char="v"/>
            </a:pPr>
            <a:r>
              <a:rPr b="1" dirty="0" sz="2000" lang="en-US"/>
              <a:t>Treatment</a:t>
            </a:r>
          </a:p>
          <a:p>
            <a:pPr>
              <a:buFont typeface="Wingdings" pitchFamily="2" charset="2"/>
              <a:buChar char="§"/>
            </a:pPr>
            <a:r>
              <a:rPr dirty="0" sz="2000" lang="en-US"/>
              <a:t>The rates of fractures healing by non-surgical methods are quite high.</a:t>
            </a:r>
          </a:p>
          <a:p>
            <a:pPr>
              <a:buFont typeface="Wingdings" pitchFamily="2" charset="2"/>
              <a:buChar char="§"/>
            </a:pPr>
            <a:r>
              <a:rPr b="1" dirty="0" sz="2000" lang="en-US">
                <a:solidFill>
                  <a:srgbClr val="7030A0"/>
                </a:solidFill>
              </a:rPr>
              <a:t>Cervical collar</a:t>
            </a:r>
            <a:r>
              <a:rPr dirty="0" sz="2000" lang="en-US"/>
              <a:t> is sufficient and is the </a:t>
            </a:r>
            <a:r>
              <a:rPr b="1" dirty="0" sz="2000" lang="en-US" u="sng">
                <a:solidFill>
                  <a:srgbClr val="0070C0"/>
                </a:solidFill>
              </a:rPr>
              <a:t>treatment of choice</a:t>
            </a:r>
            <a:r>
              <a:rPr dirty="0" sz="2000" lang="en-US"/>
              <a:t>.</a:t>
            </a:r>
          </a:p>
          <a:p>
            <a:pPr>
              <a:buFont typeface="Wingdings" pitchFamily="2" charset="2"/>
              <a:buChar char="§"/>
            </a:pPr>
            <a:r>
              <a:rPr dirty="0" sz="2000" lang="en-US"/>
              <a:t>Halo vest immobilization has been used with 100% successful union rates.</a:t>
            </a:r>
          </a:p>
          <a:p>
            <a:pPr>
              <a:buFont typeface="Wingdings" pitchFamily="2" charset="2"/>
              <a:buChar char="Ø"/>
            </a:pPr>
            <a:r>
              <a:rPr dirty="0" sz="2000" lang="en-US" u="sng">
                <a:solidFill>
                  <a:srgbClr val="002060"/>
                </a:solidFill>
              </a:rPr>
              <a:t>Complications of Halo vest Immobilization include </a:t>
            </a:r>
          </a:p>
          <a:p>
            <a:pPr indent="-342900" lvl="1" marL="800100">
              <a:buFont typeface="+mj-lt"/>
              <a:buAutoNum type="arabicPeriod"/>
            </a:pPr>
            <a:r>
              <a:rPr dirty="0" sz="2000" lang="en-US"/>
              <a:t>Pressure sores.</a:t>
            </a:r>
          </a:p>
          <a:p>
            <a:pPr indent="-342900" lvl="1" marL="800100">
              <a:buFont typeface="+mj-lt"/>
              <a:buAutoNum type="arabicPeriod"/>
            </a:pPr>
            <a:r>
              <a:rPr dirty="0" sz="2000" lang="en-US"/>
              <a:t>Pin site infection.</a:t>
            </a:r>
          </a:p>
          <a:p>
            <a:pPr indent="-342900" lvl="1" marL="800100">
              <a:buFont typeface="+mj-lt"/>
              <a:buAutoNum type="arabicPeriod"/>
            </a:pPr>
            <a:r>
              <a:rPr dirty="0" sz="2000" lang="en-US"/>
              <a:t>Pin loosening.</a:t>
            </a:r>
          </a:p>
          <a:p>
            <a:pPr indent="-342900" lvl="1" marL="800100">
              <a:buFont typeface="+mj-lt"/>
              <a:buAutoNum type="arabicPeriod"/>
            </a:pPr>
            <a:r>
              <a:rPr dirty="0" sz="2000" lang="en-US"/>
              <a:t>Breathing issues, and pneumonia.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6" name=""/>
        <p:cNvGrpSpPr/>
        <p:nvPr/>
      </p:nvGrpSpPr>
      <p:grpSpPr>
        <a:xfrm>
          <a:off x="0" y="0"/>
          <a:ext cx="0" cy="0"/>
          <a:chOff x="0" y="0"/>
          <a:chExt cx="0" cy="0"/>
        </a:xfrm>
      </p:grpSpPr>
      <p:sp>
        <p:nvSpPr>
          <p:cNvPr id="1048602" name="Title 1"/>
          <p:cNvSpPr>
            <a:spLocks noGrp="1"/>
          </p:cNvSpPr>
          <p:nvPr>
            <p:ph type="title"/>
          </p:nvPr>
        </p:nvSpPr>
        <p:spPr>
          <a:xfrm>
            <a:off x="80819" y="0"/>
            <a:ext cx="7886700" cy="558110"/>
          </a:xfrm>
        </p:spPr>
        <p:txBody>
          <a:bodyPr>
            <a:normAutofit/>
          </a:bodyPr>
          <a:p>
            <a:pPr indent="-342900" marL="342900">
              <a:buFont typeface="Wingdings" pitchFamily="2" charset="2"/>
              <a:buChar char="q"/>
            </a:pPr>
            <a:r>
              <a:rPr b="1" dirty="0" sz="2400" lang="en-US" u="sng">
                <a:solidFill>
                  <a:srgbClr val="C00000"/>
                </a:solidFill>
                <a:latin typeface="+mn-lt"/>
              </a:rPr>
              <a:t>Type II Odontoid fractures</a:t>
            </a:r>
          </a:p>
        </p:txBody>
      </p:sp>
      <p:sp>
        <p:nvSpPr>
          <p:cNvPr id="1048603" name="Content Placeholder 2"/>
          <p:cNvSpPr>
            <a:spLocks noGrp="1"/>
          </p:cNvSpPr>
          <p:nvPr>
            <p:ph idx="1"/>
          </p:nvPr>
        </p:nvSpPr>
        <p:spPr>
          <a:xfrm>
            <a:off x="80819" y="558110"/>
            <a:ext cx="8982362" cy="6207526"/>
          </a:xfrm>
        </p:spPr>
        <p:txBody>
          <a:bodyPr>
            <a:normAutofit fontScale="95000" lnSpcReduction="20000"/>
          </a:bodyPr>
          <a:p>
            <a:r>
              <a:rPr dirty="0" sz="2000" lang="en-US"/>
              <a:t>Type II is the most common, 70% of all odontoid fractures.</a:t>
            </a:r>
          </a:p>
          <a:p>
            <a:r>
              <a:rPr dirty="0" sz="2000" lang="en-US"/>
              <a:t>These  fractures  are  due to  </a:t>
            </a:r>
            <a:r>
              <a:rPr b="1" dirty="0" sz="2000" lang="en-US">
                <a:solidFill>
                  <a:srgbClr val="0070C0"/>
                </a:solidFill>
              </a:rPr>
              <a:t>lateral  bending  and  extension  forces</a:t>
            </a:r>
            <a:r>
              <a:rPr dirty="0" sz="2000" lang="en-US"/>
              <a:t>.</a:t>
            </a:r>
          </a:p>
          <a:p>
            <a:r>
              <a:rPr dirty="0" sz="2000" lang="en-US"/>
              <a:t>Considered unstable.</a:t>
            </a:r>
          </a:p>
          <a:p>
            <a:pPr>
              <a:buFont typeface="Wingdings" pitchFamily="2" charset="2"/>
              <a:buChar char="v"/>
            </a:pPr>
            <a:r>
              <a:rPr b="1" dirty="0" sz="2000" lang="en-US"/>
              <a:t>Diagnosis</a:t>
            </a:r>
          </a:p>
          <a:p>
            <a:pPr lvl="1"/>
            <a:r>
              <a:rPr dirty="0" sz="2000" lang="en-US"/>
              <a:t>CT scan with reconstruction is the best method for diagnosis. </a:t>
            </a:r>
          </a:p>
          <a:p>
            <a:pPr lvl="1"/>
            <a:r>
              <a:rPr dirty="0" sz="2000" lang="en-US"/>
              <a:t>MRI is helpful to evaluate the soft tissues.</a:t>
            </a:r>
          </a:p>
          <a:p>
            <a:r>
              <a:rPr dirty="0" sz="2000" lang="en-US"/>
              <a:t>Nonsurgical treatment ( cervical collar and halo vest ) frequently fails because there is a weak watershed zone with poor blood supply in the odontoid neck.</a:t>
            </a:r>
          </a:p>
          <a:p>
            <a:r>
              <a:rPr dirty="0" sz="2000" lang="en-US"/>
              <a:t>Surgical management of these fractures can be approached either </a:t>
            </a:r>
            <a:r>
              <a:rPr b="1" dirty="0" sz="2000" lang="en-US"/>
              <a:t>anteriorly</a:t>
            </a:r>
            <a:r>
              <a:rPr dirty="0" sz="2000" lang="en-US"/>
              <a:t> or </a:t>
            </a:r>
            <a:r>
              <a:rPr b="1" dirty="0" sz="2000" lang="en-US"/>
              <a:t>posteriorly</a:t>
            </a:r>
            <a:r>
              <a:rPr dirty="0" sz="2000" lang="en-US"/>
              <a:t>.</a:t>
            </a:r>
          </a:p>
          <a:p>
            <a:pPr>
              <a:buFont typeface="Wingdings" pitchFamily="2" charset="2"/>
              <a:buChar char="Ø"/>
            </a:pPr>
            <a:r>
              <a:rPr b="1" dirty="0" sz="2000" lang="en-US">
                <a:solidFill>
                  <a:srgbClr val="002060"/>
                </a:solidFill>
              </a:rPr>
              <a:t>Most patients with </a:t>
            </a:r>
            <a:r>
              <a:rPr b="1" dirty="0" sz="2000" lang="en-US">
                <a:solidFill>
                  <a:srgbClr val="C00000"/>
                </a:solidFill>
              </a:rPr>
              <a:t>acute</a:t>
            </a:r>
            <a:r>
              <a:rPr b="1" dirty="0" sz="2000" lang="en-US">
                <a:solidFill>
                  <a:srgbClr val="002060"/>
                </a:solidFill>
              </a:rPr>
              <a:t> type II odontoid #</a:t>
            </a:r>
            <a:r>
              <a:rPr dirty="0" sz="2000" lang="en-US"/>
              <a:t> are considered good candidates </a:t>
            </a:r>
          </a:p>
          <a:p>
            <a:pPr lvl="1">
              <a:buFont typeface="Wingdings" pitchFamily="2" charset="2"/>
              <a:buChar char="ü"/>
            </a:pPr>
            <a:r>
              <a:rPr dirty="0" sz="2000" lang="en-US"/>
              <a:t>As the fracture is less than 6 months old.</a:t>
            </a:r>
          </a:p>
          <a:p>
            <a:pPr lvl="1">
              <a:buFont typeface="Wingdings" pitchFamily="2" charset="2"/>
              <a:buChar char="ü"/>
            </a:pPr>
            <a:r>
              <a:rPr dirty="0" sz="2000" lang="en-US"/>
              <a:t>The integrity of the transverse ligament must be intact.</a:t>
            </a:r>
          </a:p>
          <a:p>
            <a:r>
              <a:rPr b="1" dirty="0" sz="2000" lang="en-US">
                <a:solidFill>
                  <a:srgbClr val="0070C0"/>
                </a:solidFill>
              </a:rPr>
              <a:t>90% fusion rates</a:t>
            </a:r>
            <a:r>
              <a:rPr dirty="0" sz="2000" lang="en-US"/>
              <a:t> for type II odontoid # treated with anterior screw fixation.</a:t>
            </a:r>
          </a:p>
          <a:p>
            <a:pPr>
              <a:buFont typeface="Wingdings" pitchFamily="2" charset="2"/>
              <a:buChar char="Ø"/>
            </a:pPr>
            <a:r>
              <a:rPr b="1" dirty="0" sz="2000" lang="en-US"/>
              <a:t>Contraindications</a:t>
            </a:r>
            <a:r>
              <a:rPr dirty="0" sz="2000" lang="en-US"/>
              <a:t> include </a:t>
            </a:r>
            <a:r>
              <a:rPr dirty="0" sz="2000" lang="en-US">
                <a:solidFill>
                  <a:srgbClr val="C00000"/>
                </a:solidFill>
              </a:rPr>
              <a:t>osteopenia</a:t>
            </a:r>
            <a:r>
              <a:rPr dirty="0" sz="2000" lang="en-US"/>
              <a:t>, </a:t>
            </a:r>
            <a:r>
              <a:rPr dirty="0" sz="2000" lang="en-US">
                <a:solidFill>
                  <a:srgbClr val="C00000"/>
                </a:solidFill>
              </a:rPr>
              <a:t>body habits ( short neck , barrel chest )</a:t>
            </a:r>
            <a:r>
              <a:rPr dirty="0" sz="2000" lang="en-US"/>
              <a:t>, and </a:t>
            </a:r>
            <a:r>
              <a:rPr dirty="0" sz="2000" lang="en-US">
                <a:solidFill>
                  <a:srgbClr val="C00000"/>
                </a:solidFill>
              </a:rPr>
              <a:t>anterior obliquely sloping fractures</a:t>
            </a:r>
            <a:r>
              <a:rPr dirty="0" sz="2000" lang="en-US"/>
              <a:t>.</a:t>
            </a:r>
          </a:p>
          <a:p>
            <a:r>
              <a:rPr dirty="0" sz="2000" lang="en-US"/>
              <a:t>The most common hardware failures include screw back-outs and screw pullout.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7" name=""/>
        <p:cNvGrpSpPr/>
        <p:nvPr/>
      </p:nvGrpSpPr>
      <p:grpSpPr>
        <a:xfrm>
          <a:off x="0" y="0"/>
          <a:ext cx="0" cy="0"/>
          <a:chOff x="0" y="0"/>
          <a:chExt cx="0" cy="0"/>
        </a:xfrm>
      </p:grpSpPr>
      <p:sp>
        <p:nvSpPr>
          <p:cNvPr id="1048604" name="Title 1"/>
          <p:cNvSpPr>
            <a:spLocks noGrp="1"/>
          </p:cNvSpPr>
          <p:nvPr>
            <p:ph type="title"/>
          </p:nvPr>
        </p:nvSpPr>
        <p:spPr>
          <a:xfrm>
            <a:off x="86013" y="1"/>
            <a:ext cx="7886700" cy="508000"/>
          </a:xfrm>
        </p:spPr>
        <p:txBody>
          <a:bodyPr>
            <a:normAutofit/>
          </a:bodyPr>
          <a:p>
            <a:pPr indent="-342900" marL="342900">
              <a:buFont typeface="Wingdings" pitchFamily="2" charset="2"/>
              <a:buChar char="q"/>
            </a:pPr>
            <a:r>
              <a:rPr b="1" dirty="0" sz="2400" lang="en-US" u="sng">
                <a:solidFill>
                  <a:srgbClr val="C00000"/>
                </a:solidFill>
                <a:latin typeface="+mn-lt"/>
              </a:rPr>
              <a:t>Type III Odontoid fractures</a:t>
            </a:r>
          </a:p>
        </p:txBody>
      </p:sp>
      <p:sp>
        <p:nvSpPr>
          <p:cNvPr id="1048605" name="Content Placeholder 2"/>
          <p:cNvSpPr>
            <a:spLocks noGrp="1"/>
          </p:cNvSpPr>
          <p:nvPr>
            <p:ph idx="1"/>
          </p:nvPr>
        </p:nvSpPr>
        <p:spPr>
          <a:xfrm>
            <a:off x="86013" y="508001"/>
            <a:ext cx="8981768" cy="6257635"/>
          </a:xfrm>
        </p:spPr>
        <p:txBody>
          <a:bodyPr>
            <a:normAutofit/>
          </a:bodyPr>
          <a:p>
            <a:r>
              <a:rPr dirty="0" sz="2000" lang="en-US"/>
              <a:t>It is the 2</a:t>
            </a:r>
            <a:r>
              <a:rPr baseline="30000" dirty="0" sz="2000" lang="en-US"/>
              <a:t>nd</a:t>
            </a:r>
            <a:r>
              <a:rPr dirty="0" sz="2000" lang="en-US"/>
              <a:t> most common fracture.</a:t>
            </a:r>
          </a:p>
          <a:p>
            <a:r>
              <a:rPr dirty="0" sz="2000" lang="en-US"/>
              <a:t>Caused by </a:t>
            </a:r>
            <a:r>
              <a:rPr b="1" dirty="0" sz="2000" lang="en-US">
                <a:solidFill>
                  <a:srgbClr val="0070C0"/>
                </a:solidFill>
              </a:rPr>
              <a:t>pure extension</a:t>
            </a:r>
            <a:r>
              <a:rPr dirty="0" sz="2000" lang="en-US"/>
              <a:t>.</a:t>
            </a:r>
          </a:p>
          <a:p>
            <a:r>
              <a:rPr dirty="0" sz="2000" lang="en-US"/>
              <a:t>Most type III fractures can be successfully treated in external braces with expected healing rates of 87% to 100%.</a:t>
            </a:r>
          </a:p>
          <a:p>
            <a:r>
              <a:rPr dirty="0" sz="2000" lang="en-US"/>
              <a:t>A cervical collar is considered effective.</a:t>
            </a:r>
          </a:p>
          <a:p>
            <a:r>
              <a:rPr dirty="0" sz="2000" lang="en-US"/>
              <a:t>Halo Vest Immobilization is associated with several complications including noncompliance and pin site infection.</a:t>
            </a:r>
          </a:p>
          <a:p>
            <a:r>
              <a:rPr dirty="0" sz="2000" lang="en-US"/>
              <a:t>Dislocated or unstable fractures (i.e. shallow type III fractures) require surgical fixation.</a:t>
            </a:r>
          </a:p>
          <a:p>
            <a:r>
              <a:rPr dirty="0" sz="2000" lang="en-US"/>
              <a:t>A direct anterior screw can be placed when surgical treatment is necessary.</a:t>
            </a:r>
          </a:p>
          <a:p>
            <a:r>
              <a:rPr dirty="0" sz="2000" lang="en-US"/>
              <a:t>If the transvers ligament is disrupted, a posterior procedure is warranted.</a:t>
            </a:r>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hp</dc:creator>
  <cp:lastModifiedBy>Ahmed Maan</cp:lastModifiedBy>
  <dcterms:created xsi:type="dcterms:W3CDTF">2018-01-23T13:12:28Z</dcterms:created>
  <dcterms:modified xsi:type="dcterms:W3CDTF">2022-11-29T17:32:13Z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15b0e6fe7baf40bca69974f6c5d83795</vt:lpwstr>
  </property>
</Properties>
</file>