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949" r:id="rId1"/>
  </p:sldMasterIdLst>
  <p:notesMasterIdLst>
    <p:notesMasterId r:id="rId2"/>
  </p:notesMasterIdLst>
  <p:sldIdLst>
    <p:sldId id="1080" r:id="rId3"/>
    <p:sldId id="1081" r:id="rId4"/>
    <p:sldId id="1082" r:id="rId5"/>
    <p:sldId id="1083" r:id="rId6"/>
    <p:sldId id="1084" r:id="rId7"/>
    <p:sldId id="1085" r:id="rId8"/>
    <p:sldId id="1086" r:id="rId9"/>
    <p:sldId id="1087" r:id="rId10"/>
    <p:sldId id="1088" r:id="rId11"/>
    <p:sldId id="1089" r:id="rId12"/>
    <p:sldId id="1090" r:id="rId13"/>
    <p:sldId id="1091" r:id="rId14"/>
    <p:sldId id="1092" r:id="rId15"/>
    <p:sldId id="1094" r:id="rId16"/>
    <p:sldId id="1095" r:id="rId17"/>
    <p:sldId id="1096" r:id="rId18"/>
    <p:sldId id="1097" r:id="rId19"/>
    <p:sldId id="1098" r:id="rId20"/>
    <p:sldId id="1099" r:id="rId21"/>
    <p:sldId id="1100" r:id="rId22"/>
    <p:sldId id="1101" r:id="rId23"/>
    <p:sldId id="1102" r:id="rId24"/>
    <p:sldId id="1103" r:id="rId25"/>
    <p:sldId id="1104" r:id="rId26"/>
    <p:sldId id="1105" r:id="rId27"/>
    <p:sldId id="1106" r:id="rId28"/>
    <p:sldId id="1107" r:id="rId29"/>
    <p:sldId id="1108" r:id="rId30"/>
    <p:sldId id="1109" r:id="rId31"/>
    <p:sldId id="1110" r:id="rId32"/>
    <p:sldId id="1111" r:id="rId33"/>
    <p:sldId id="1112" r:id="rId34"/>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slideViewPr>
    <p:cSldViewPr>
      <p:cViewPr>
        <p:scale>
          <a:sx n="0" d="0"/>
          <a:sy n="0" d="0"/>
        </p:scale>
        <p:origin x="0" y="0"/>
      </p:cViewPr>
    </p:cSldViewPr>
  </p:slide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tableStyles" Target="tableStyles.xml"/><Relationship Id="rId36" Type="http://schemas.openxmlformats.org/officeDocument/2006/relationships/presProps" Target="presProps.xml"/><Relationship Id="rId37" Type="http://schemas.openxmlformats.org/officeDocument/2006/relationships/viewProps" Target="viewProps.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93" name=""/>
        <p:cNvGrpSpPr/>
        <p:nvPr/>
      </p:nvGrpSpPr>
      <p:grpSpPr>
        <a:xfrm>
          <a:off x="0" y="0"/>
          <a:ext cx="0" cy="0"/>
          <a:chOff x="0" y="0"/>
          <a:chExt cx="0" cy="0"/>
        </a:xfrm>
      </p:grpSpPr>
      <p:sp>
        <p:nvSpPr>
          <p:cNvPr id="1048689"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90"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91"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92"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93"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94"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23" name=""/>
        <p:cNvGrpSpPr/>
        <p:nvPr/>
      </p:nvGrpSpPr>
      <p:grpSpPr>
        <a:xfrm>
          <a:off x="0" y="0"/>
          <a:ext cx="0" cy="0"/>
          <a:chOff x="0" y="0"/>
          <a:chExt cx="0" cy="0"/>
        </a:xfrm>
      </p:grpSpPr>
      <p:sp>
        <p:nvSpPr>
          <p:cNvPr id="1048581"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1048582" name="Subtitle 2"/>
          <p:cNvSpPr>
            <a:spLocks noGrp="1"/>
          </p:cNvSpPr>
          <p:nvPr>
            <p:ph type="subTitle" idx="1"/>
          </p:nvPr>
        </p:nvSpPr>
        <p:spPr>
          <a:xfrm>
            <a:off x="1143000" y="3602038"/>
            <a:ext cx="6858000" cy="1655762"/>
          </a:xfrm>
        </p:spPr>
        <p:txBody>
          <a:bodyPr/>
          <a:lstStyle>
            <a:lvl1pPr algn="ctr" indent="0" marL="0">
              <a:buNone/>
              <a:defRPr sz="1800"/>
            </a:lvl1pPr>
            <a:lvl2pPr algn="ctr" indent="0" marL="342900">
              <a:buNone/>
              <a:defRPr sz="1500"/>
            </a:lvl2pPr>
            <a:lvl3pPr algn="ctr" indent="0" marL="685800">
              <a:buNone/>
              <a:defRPr sz="1350"/>
            </a:lvl3pPr>
            <a:lvl4pPr algn="ctr" indent="0" marL="1028700">
              <a:buNone/>
              <a:defRPr sz="1200"/>
            </a:lvl4pPr>
            <a:lvl5pPr algn="ctr" indent="0" marL="1371600">
              <a:buNone/>
              <a:defRPr sz="1200"/>
            </a:lvl5pPr>
            <a:lvl6pPr algn="ctr" indent="0" marL="1714500">
              <a:buNone/>
              <a:defRPr sz="1200"/>
            </a:lvl6pPr>
            <a:lvl7pPr algn="ctr" indent="0" marL="2057400">
              <a:buNone/>
              <a:defRPr sz="1200"/>
            </a:lvl7pPr>
            <a:lvl8pPr algn="ctr" indent="0" marL="2400300">
              <a:buNone/>
              <a:defRPr sz="1200"/>
            </a:lvl8pPr>
            <a:lvl9pPr algn="ctr" indent="0" marL="2743200">
              <a:buNone/>
              <a:defRPr sz="1200"/>
            </a:lvl9pPr>
          </a:lstStyle>
          <a:p>
            <a:r>
              <a:rPr lang="en-US"/>
              <a:t>Click to edit Master subtitle style</a:t>
            </a:r>
          </a:p>
        </p:txBody>
      </p:sp>
      <p:sp>
        <p:nvSpPr>
          <p:cNvPr id="1048583" name="Date Placeholder 3"/>
          <p:cNvSpPr>
            <a:spLocks noGrp="1"/>
          </p:cNvSpPr>
          <p:nvPr>
            <p:ph type="dt" sz="half" idx="10"/>
          </p:nvPr>
        </p:nvSpPr>
        <p:spPr/>
        <p:txBody>
          <a:bodyPr/>
          <a:p>
            <a:fld id="{ADC44E76-D3B7-C643-A002-8A7AB77FF0BD}" type="datetimeFigureOut">
              <a:rPr lang="en-US" smtClean="0"/>
              <a:t>8/28/20</a:t>
            </a:fld>
            <a:endParaRPr lang="en-US"/>
          </a:p>
        </p:txBody>
      </p:sp>
      <p:sp>
        <p:nvSpPr>
          <p:cNvPr id="1048584" name="Footer Placeholder 4"/>
          <p:cNvSpPr>
            <a:spLocks noGrp="1"/>
          </p:cNvSpPr>
          <p:nvPr>
            <p:ph type="ftr" sz="quarter" idx="11"/>
          </p:nvPr>
        </p:nvSpPr>
        <p:spPr/>
        <p:txBody>
          <a:bodyPr/>
          <a:p>
            <a:endParaRPr lang="en-US"/>
          </a:p>
        </p:txBody>
      </p:sp>
      <p:sp>
        <p:nvSpPr>
          <p:cNvPr id="1048585" name="Slide Number Placeholder 5"/>
          <p:cNvSpPr>
            <a:spLocks noGrp="1"/>
          </p:cNvSpPr>
          <p:nvPr>
            <p:ph type="sldNum" sz="quarter" idx="12"/>
          </p:nvPr>
        </p:nvSpPr>
        <p:spPr/>
        <p:txBody>
          <a:bodyPr/>
          <a:p>
            <a:fld id="{6C05D7CD-A86D-4840-9D48-82BB1002C0E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86" name=""/>
        <p:cNvGrpSpPr/>
        <p:nvPr/>
      </p:nvGrpSpPr>
      <p:grpSpPr>
        <a:xfrm>
          <a:off x="0" y="0"/>
          <a:ext cx="0" cy="0"/>
          <a:chOff x="0" y="0"/>
          <a:chExt cx="0" cy="0"/>
        </a:xfrm>
      </p:grpSpPr>
      <p:sp>
        <p:nvSpPr>
          <p:cNvPr id="1048656" name="Title 1"/>
          <p:cNvSpPr>
            <a:spLocks noGrp="1"/>
          </p:cNvSpPr>
          <p:nvPr>
            <p:ph type="title"/>
          </p:nvPr>
        </p:nvSpPr>
        <p:spPr/>
        <p:txBody>
          <a:bodyPr/>
          <a:p>
            <a:r>
              <a:rPr lang="en-US"/>
              <a:t>Click to edit Master title style</a:t>
            </a:r>
          </a:p>
        </p:txBody>
      </p:sp>
      <p:sp>
        <p:nvSpPr>
          <p:cNvPr id="1048657" name="Vertical Text Placeholder 2"/>
          <p:cNvSpPr>
            <a:spLocks noGrp="1"/>
          </p:cNvSpPr>
          <p:nvPr>
            <p:ph type="body" orient="vert" idx="1"/>
          </p:nvPr>
        </p:nvSpPr>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8" name="Date Placeholder 3"/>
          <p:cNvSpPr>
            <a:spLocks noGrp="1"/>
          </p:cNvSpPr>
          <p:nvPr>
            <p:ph type="dt" sz="half" idx="10"/>
          </p:nvPr>
        </p:nvSpPr>
        <p:spPr/>
        <p:txBody>
          <a:bodyPr/>
          <a:p>
            <a:fld id="{ADC44E76-D3B7-C643-A002-8A7AB77FF0BD}" type="datetimeFigureOut">
              <a:rPr lang="en-US" smtClean="0"/>
              <a:t>8/28/20</a:t>
            </a:fld>
            <a:endParaRPr lang="en-US"/>
          </a:p>
        </p:txBody>
      </p:sp>
      <p:sp>
        <p:nvSpPr>
          <p:cNvPr id="1048659" name="Footer Placeholder 4"/>
          <p:cNvSpPr>
            <a:spLocks noGrp="1"/>
          </p:cNvSpPr>
          <p:nvPr>
            <p:ph type="ftr" sz="quarter" idx="11"/>
          </p:nvPr>
        </p:nvSpPr>
        <p:spPr/>
        <p:txBody>
          <a:bodyPr/>
          <a:p>
            <a:endParaRPr lang="en-US"/>
          </a:p>
        </p:txBody>
      </p:sp>
      <p:sp>
        <p:nvSpPr>
          <p:cNvPr id="1048660" name="Slide Number Placeholder 5"/>
          <p:cNvSpPr>
            <a:spLocks noGrp="1"/>
          </p:cNvSpPr>
          <p:nvPr>
            <p:ph type="sldNum" sz="quarter" idx="12"/>
          </p:nvPr>
        </p:nvSpPr>
        <p:spPr/>
        <p:txBody>
          <a:bodyPr/>
          <a:p>
            <a:fld id="{6C05D7CD-A86D-4840-9D48-82BB1002C0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84" name=""/>
        <p:cNvGrpSpPr/>
        <p:nvPr/>
      </p:nvGrpSpPr>
      <p:grpSpPr>
        <a:xfrm>
          <a:off x="0" y="0"/>
          <a:ext cx="0" cy="0"/>
          <a:chOff x="0" y="0"/>
          <a:chExt cx="0" cy="0"/>
        </a:xfrm>
      </p:grpSpPr>
      <p:sp>
        <p:nvSpPr>
          <p:cNvPr id="1048645" name="Vertical Title 1"/>
          <p:cNvSpPr>
            <a:spLocks noGrp="1"/>
          </p:cNvSpPr>
          <p:nvPr>
            <p:ph type="title" orient="vert"/>
          </p:nvPr>
        </p:nvSpPr>
        <p:spPr>
          <a:xfrm>
            <a:off x="6543675" y="365125"/>
            <a:ext cx="1971675" cy="5811838"/>
          </a:xfrm>
        </p:spPr>
        <p:txBody>
          <a:bodyPr vert="eaVert"/>
          <a:p>
            <a:r>
              <a:rPr lang="en-US"/>
              <a:t>Click to edit Master title style</a:t>
            </a:r>
          </a:p>
        </p:txBody>
      </p:sp>
      <p:sp>
        <p:nvSpPr>
          <p:cNvPr id="1048646" name="Vertical Text Placeholder 2"/>
          <p:cNvSpPr>
            <a:spLocks noGrp="1"/>
          </p:cNvSpPr>
          <p:nvPr>
            <p:ph type="body" orient="vert" idx="1"/>
          </p:nvPr>
        </p:nvSpPr>
        <p:spPr>
          <a:xfrm>
            <a:off x="628650" y="365125"/>
            <a:ext cx="5800725" cy="5811838"/>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7" name="Date Placeholder 3"/>
          <p:cNvSpPr>
            <a:spLocks noGrp="1"/>
          </p:cNvSpPr>
          <p:nvPr>
            <p:ph type="dt" sz="half" idx="10"/>
          </p:nvPr>
        </p:nvSpPr>
        <p:spPr/>
        <p:txBody>
          <a:bodyPr/>
          <a:p>
            <a:fld id="{ADC44E76-D3B7-C643-A002-8A7AB77FF0BD}" type="datetimeFigureOut">
              <a:rPr lang="en-US" smtClean="0"/>
              <a:t>8/28/20</a:t>
            </a:fld>
            <a:endParaRPr lang="en-US"/>
          </a:p>
        </p:txBody>
      </p:sp>
      <p:sp>
        <p:nvSpPr>
          <p:cNvPr id="1048648" name="Footer Placeholder 4"/>
          <p:cNvSpPr>
            <a:spLocks noGrp="1"/>
          </p:cNvSpPr>
          <p:nvPr>
            <p:ph type="ftr" sz="quarter" idx="11"/>
          </p:nvPr>
        </p:nvSpPr>
        <p:spPr/>
        <p:txBody>
          <a:bodyPr/>
          <a:p>
            <a:endParaRPr lang="en-US"/>
          </a:p>
        </p:txBody>
      </p:sp>
      <p:sp>
        <p:nvSpPr>
          <p:cNvPr id="1048649" name="Slide Number Placeholder 5"/>
          <p:cNvSpPr>
            <a:spLocks noGrp="1"/>
          </p:cNvSpPr>
          <p:nvPr>
            <p:ph type="sldNum" sz="quarter" idx="12"/>
          </p:nvPr>
        </p:nvSpPr>
        <p:spPr/>
        <p:txBody>
          <a:bodyPr/>
          <a:p>
            <a:fld id="{6C05D7CD-A86D-4840-9D48-82BB1002C0E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49" name=""/>
        <p:cNvGrpSpPr/>
        <p:nvPr/>
      </p:nvGrpSpPr>
      <p:grpSpPr>
        <a:xfrm>
          <a:off x="0" y="0"/>
          <a:ext cx="0" cy="0"/>
          <a:chOff x="0" y="0"/>
          <a:chExt cx="0" cy="0"/>
        </a:xfrm>
      </p:grpSpPr>
      <p:sp>
        <p:nvSpPr>
          <p:cNvPr id="1048587" name="Title 1"/>
          <p:cNvSpPr>
            <a:spLocks noGrp="1"/>
          </p:cNvSpPr>
          <p:nvPr>
            <p:ph type="title"/>
          </p:nvPr>
        </p:nvSpPr>
        <p:spPr/>
        <p:txBody>
          <a:bodyPr/>
          <a:p>
            <a:r>
              <a:rPr lang="en-US"/>
              <a:t>Click to edit Master title style</a:t>
            </a:r>
          </a:p>
        </p:txBody>
      </p:sp>
      <p:sp>
        <p:nvSpPr>
          <p:cNvPr id="1048588"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89" name="Date Placeholder 3"/>
          <p:cNvSpPr>
            <a:spLocks noGrp="1"/>
          </p:cNvSpPr>
          <p:nvPr>
            <p:ph type="dt" sz="half" idx="10"/>
          </p:nvPr>
        </p:nvSpPr>
        <p:spPr/>
        <p:txBody>
          <a:bodyPr/>
          <a:p>
            <a:fld id="{ADC44E76-D3B7-C643-A002-8A7AB77FF0BD}" type="datetimeFigureOut">
              <a:rPr lang="en-US" smtClean="0"/>
              <a:t>8/28/20</a:t>
            </a:fld>
            <a:endParaRPr lang="en-US"/>
          </a:p>
        </p:txBody>
      </p:sp>
      <p:sp>
        <p:nvSpPr>
          <p:cNvPr id="1048590" name="Footer Placeholder 4"/>
          <p:cNvSpPr>
            <a:spLocks noGrp="1"/>
          </p:cNvSpPr>
          <p:nvPr>
            <p:ph type="ftr" sz="quarter" idx="11"/>
          </p:nvPr>
        </p:nvSpPr>
        <p:spPr/>
        <p:txBody>
          <a:bodyPr/>
          <a:p>
            <a:endParaRPr lang="en-US"/>
          </a:p>
        </p:txBody>
      </p:sp>
      <p:sp>
        <p:nvSpPr>
          <p:cNvPr id="1048591" name="Slide Number Placeholder 5"/>
          <p:cNvSpPr>
            <a:spLocks noGrp="1"/>
          </p:cNvSpPr>
          <p:nvPr>
            <p:ph type="sldNum" sz="quarter" idx="12"/>
          </p:nvPr>
        </p:nvSpPr>
        <p:spPr/>
        <p:txBody>
          <a:bodyPr/>
          <a:p>
            <a:fld id="{6C05D7CD-A86D-4840-9D48-82BB1002C0E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87" name=""/>
        <p:cNvGrpSpPr/>
        <p:nvPr/>
      </p:nvGrpSpPr>
      <p:grpSpPr>
        <a:xfrm>
          <a:off x="0" y="0"/>
          <a:ext cx="0" cy="0"/>
          <a:chOff x="0" y="0"/>
          <a:chExt cx="0" cy="0"/>
        </a:xfrm>
      </p:grpSpPr>
      <p:sp>
        <p:nvSpPr>
          <p:cNvPr id="1048661"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1048662" name="Text Placeholder 2"/>
          <p:cNvSpPr>
            <a:spLocks noGrp="1"/>
          </p:cNvSpPr>
          <p:nvPr>
            <p:ph type="body" idx="1"/>
          </p:nvPr>
        </p:nvSpPr>
        <p:spPr>
          <a:xfrm>
            <a:off x="623888" y="4589464"/>
            <a:ext cx="7886700" cy="1500187"/>
          </a:xfrm>
        </p:spPr>
        <p:txBody>
          <a:bodyPr/>
          <a:lstStyle>
            <a:lvl1pPr indent="0" marL="0">
              <a:buNone/>
              <a:defRPr sz="1800">
                <a:solidFill>
                  <a:schemeClr val="tx1">
                    <a:tint val="75000"/>
                  </a:schemeClr>
                </a:solidFill>
              </a:defRPr>
            </a:lvl1pPr>
            <a:lvl2pPr indent="0" marL="342900">
              <a:buNone/>
              <a:defRPr sz="1500">
                <a:solidFill>
                  <a:schemeClr val="tx1">
                    <a:tint val="75000"/>
                  </a:schemeClr>
                </a:solidFill>
              </a:defRPr>
            </a:lvl2pPr>
            <a:lvl3pPr indent="0" marL="685800">
              <a:buNone/>
              <a:defRPr sz="1350">
                <a:solidFill>
                  <a:schemeClr val="tx1">
                    <a:tint val="75000"/>
                  </a:schemeClr>
                </a:solidFill>
              </a:defRPr>
            </a:lvl3pPr>
            <a:lvl4pPr indent="0" marL="1028700">
              <a:buNone/>
              <a:defRPr sz="1200">
                <a:solidFill>
                  <a:schemeClr val="tx1">
                    <a:tint val="75000"/>
                  </a:schemeClr>
                </a:solidFill>
              </a:defRPr>
            </a:lvl4pPr>
            <a:lvl5pPr indent="0" marL="1371600">
              <a:buNone/>
              <a:defRPr sz="1200">
                <a:solidFill>
                  <a:schemeClr val="tx1">
                    <a:tint val="75000"/>
                  </a:schemeClr>
                </a:solidFill>
              </a:defRPr>
            </a:lvl5pPr>
            <a:lvl6pPr indent="0" marL="1714500">
              <a:buNone/>
              <a:defRPr sz="1200">
                <a:solidFill>
                  <a:schemeClr val="tx1">
                    <a:tint val="75000"/>
                  </a:schemeClr>
                </a:solidFill>
              </a:defRPr>
            </a:lvl6pPr>
            <a:lvl7pPr indent="0" marL="2057400">
              <a:buNone/>
              <a:defRPr sz="1200">
                <a:solidFill>
                  <a:schemeClr val="tx1">
                    <a:tint val="75000"/>
                  </a:schemeClr>
                </a:solidFill>
              </a:defRPr>
            </a:lvl7pPr>
            <a:lvl8pPr indent="0" marL="2400300">
              <a:buNone/>
              <a:defRPr sz="1200">
                <a:solidFill>
                  <a:schemeClr val="tx1">
                    <a:tint val="75000"/>
                  </a:schemeClr>
                </a:solidFill>
              </a:defRPr>
            </a:lvl8pPr>
            <a:lvl9pPr indent="0" marL="2743200">
              <a:buNone/>
              <a:defRPr sz="1200">
                <a:solidFill>
                  <a:schemeClr val="tx1">
                    <a:tint val="75000"/>
                  </a:schemeClr>
                </a:solidFill>
              </a:defRPr>
            </a:lvl9pPr>
          </a:lstStyle>
          <a:p>
            <a:pPr lvl="0"/>
            <a:r>
              <a:rPr lang="en-US"/>
              <a:t>Click to edit Master text styles</a:t>
            </a:r>
          </a:p>
        </p:txBody>
      </p:sp>
      <p:sp>
        <p:nvSpPr>
          <p:cNvPr id="1048663" name="Date Placeholder 3"/>
          <p:cNvSpPr>
            <a:spLocks noGrp="1"/>
          </p:cNvSpPr>
          <p:nvPr>
            <p:ph type="dt" sz="half" idx="10"/>
          </p:nvPr>
        </p:nvSpPr>
        <p:spPr/>
        <p:txBody>
          <a:bodyPr/>
          <a:p>
            <a:fld id="{ADC44E76-D3B7-C643-A002-8A7AB77FF0BD}" type="datetimeFigureOut">
              <a:rPr lang="en-US" smtClean="0"/>
              <a:t>8/28/20</a:t>
            </a:fld>
            <a:endParaRPr lang="en-US"/>
          </a:p>
        </p:txBody>
      </p:sp>
      <p:sp>
        <p:nvSpPr>
          <p:cNvPr id="1048664" name="Footer Placeholder 4"/>
          <p:cNvSpPr>
            <a:spLocks noGrp="1"/>
          </p:cNvSpPr>
          <p:nvPr>
            <p:ph type="ftr" sz="quarter" idx="11"/>
          </p:nvPr>
        </p:nvSpPr>
        <p:spPr/>
        <p:txBody>
          <a:bodyPr/>
          <a:p>
            <a:endParaRPr lang="en-US"/>
          </a:p>
        </p:txBody>
      </p:sp>
      <p:sp>
        <p:nvSpPr>
          <p:cNvPr id="1048665" name="Slide Number Placeholder 5"/>
          <p:cNvSpPr>
            <a:spLocks noGrp="1"/>
          </p:cNvSpPr>
          <p:nvPr>
            <p:ph type="sldNum" sz="quarter" idx="12"/>
          </p:nvPr>
        </p:nvSpPr>
        <p:spPr/>
        <p:txBody>
          <a:bodyPr/>
          <a:p>
            <a:fld id="{6C05D7CD-A86D-4840-9D48-82BB1002C0E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88" name=""/>
        <p:cNvGrpSpPr/>
        <p:nvPr/>
      </p:nvGrpSpPr>
      <p:grpSpPr>
        <a:xfrm>
          <a:off x="0" y="0"/>
          <a:ext cx="0" cy="0"/>
          <a:chOff x="0" y="0"/>
          <a:chExt cx="0" cy="0"/>
        </a:xfrm>
      </p:grpSpPr>
      <p:sp>
        <p:nvSpPr>
          <p:cNvPr id="1048666" name="Title 1"/>
          <p:cNvSpPr>
            <a:spLocks noGrp="1"/>
          </p:cNvSpPr>
          <p:nvPr>
            <p:ph type="title"/>
          </p:nvPr>
        </p:nvSpPr>
        <p:spPr/>
        <p:txBody>
          <a:bodyPr/>
          <a:p>
            <a:r>
              <a:rPr lang="en-US"/>
              <a:t>Click to edit Master title style</a:t>
            </a:r>
          </a:p>
        </p:txBody>
      </p:sp>
      <p:sp>
        <p:nvSpPr>
          <p:cNvPr id="1048667" name="Content Placeholder 2"/>
          <p:cNvSpPr>
            <a:spLocks noGrp="1"/>
          </p:cNvSpPr>
          <p:nvPr>
            <p:ph sz="half" idx="1"/>
          </p:nvPr>
        </p:nvSpPr>
        <p:spPr>
          <a:xfrm>
            <a:off x="628650" y="1825625"/>
            <a:ext cx="3886200" cy="435133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8" name="Content Placeholder 3"/>
          <p:cNvSpPr>
            <a:spLocks noGrp="1"/>
          </p:cNvSpPr>
          <p:nvPr>
            <p:ph sz="half" idx="2"/>
          </p:nvPr>
        </p:nvSpPr>
        <p:spPr>
          <a:xfrm>
            <a:off x="4629150" y="1825625"/>
            <a:ext cx="3886200" cy="435133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9" name="Date Placeholder 4"/>
          <p:cNvSpPr>
            <a:spLocks noGrp="1"/>
          </p:cNvSpPr>
          <p:nvPr>
            <p:ph type="dt" sz="half" idx="10"/>
          </p:nvPr>
        </p:nvSpPr>
        <p:spPr/>
        <p:txBody>
          <a:bodyPr/>
          <a:p>
            <a:fld id="{ADC44E76-D3B7-C643-A002-8A7AB77FF0BD}" type="datetimeFigureOut">
              <a:rPr lang="en-US" smtClean="0"/>
              <a:t>8/28/20</a:t>
            </a:fld>
            <a:endParaRPr lang="en-US"/>
          </a:p>
        </p:txBody>
      </p:sp>
      <p:sp>
        <p:nvSpPr>
          <p:cNvPr id="1048670" name="Footer Placeholder 5"/>
          <p:cNvSpPr>
            <a:spLocks noGrp="1"/>
          </p:cNvSpPr>
          <p:nvPr>
            <p:ph type="ftr" sz="quarter" idx="11"/>
          </p:nvPr>
        </p:nvSpPr>
        <p:spPr/>
        <p:txBody>
          <a:bodyPr/>
          <a:p>
            <a:endParaRPr lang="en-US"/>
          </a:p>
        </p:txBody>
      </p:sp>
      <p:sp>
        <p:nvSpPr>
          <p:cNvPr id="1048671" name="Slide Number Placeholder 6"/>
          <p:cNvSpPr>
            <a:spLocks noGrp="1"/>
          </p:cNvSpPr>
          <p:nvPr>
            <p:ph type="sldNum" sz="quarter" idx="12"/>
          </p:nvPr>
        </p:nvSpPr>
        <p:spPr/>
        <p:txBody>
          <a:bodyPr/>
          <a:p>
            <a:fld id="{6C05D7CD-A86D-4840-9D48-82BB1002C0E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89" name=""/>
        <p:cNvGrpSpPr/>
        <p:nvPr/>
      </p:nvGrpSpPr>
      <p:grpSpPr>
        <a:xfrm>
          <a:off x="0" y="0"/>
          <a:ext cx="0" cy="0"/>
          <a:chOff x="0" y="0"/>
          <a:chExt cx="0" cy="0"/>
        </a:xfrm>
      </p:grpSpPr>
      <p:sp>
        <p:nvSpPr>
          <p:cNvPr id="1048672" name="Title 1"/>
          <p:cNvSpPr>
            <a:spLocks noGrp="1"/>
          </p:cNvSpPr>
          <p:nvPr>
            <p:ph type="title"/>
          </p:nvPr>
        </p:nvSpPr>
        <p:spPr>
          <a:xfrm>
            <a:off x="629841" y="365126"/>
            <a:ext cx="7886700" cy="1325563"/>
          </a:xfrm>
        </p:spPr>
        <p:txBody>
          <a:bodyPr/>
          <a:p>
            <a:r>
              <a:rPr lang="en-US"/>
              <a:t>Click to edit Master title style</a:t>
            </a:r>
          </a:p>
        </p:txBody>
      </p:sp>
      <p:sp>
        <p:nvSpPr>
          <p:cNvPr id="1048673" name="Text Placeholder 2"/>
          <p:cNvSpPr>
            <a:spLocks noGrp="1"/>
          </p:cNvSpPr>
          <p:nvPr>
            <p:ph type="body" idx="1"/>
          </p:nvPr>
        </p:nvSpPr>
        <p:spPr>
          <a:xfrm>
            <a:off x="629842" y="1681163"/>
            <a:ext cx="3868340" cy="823912"/>
          </a:xfrm>
        </p:spPr>
        <p:txBody>
          <a:bodyPr anchor="b"/>
          <a:lstStyle>
            <a:lvl1pPr indent="0" marL="0">
              <a:buNone/>
              <a:defRPr b="1" sz="1800"/>
            </a:lvl1pPr>
            <a:lvl2pPr indent="0" marL="342900">
              <a:buNone/>
              <a:defRPr b="1" sz="1500"/>
            </a:lvl2pPr>
            <a:lvl3pPr indent="0" marL="685800">
              <a:buNone/>
              <a:defRPr b="1" sz="1350"/>
            </a:lvl3pPr>
            <a:lvl4pPr indent="0" marL="1028700">
              <a:buNone/>
              <a:defRPr b="1" sz="1200"/>
            </a:lvl4pPr>
            <a:lvl5pPr indent="0" marL="1371600">
              <a:buNone/>
              <a:defRPr b="1" sz="1200"/>
            </a:lvl5pPr>
            <a:lvl6pPr indent="0" marL="1714500">
              <a:buNone/>
              <a:defRPr b="1" sz="1200"/>
            </a:lvl6pPr>
            <a:lvl7pPr indent="0" marL="2057400">
              <a:buNone/>
              <a:defRPr b="1" sz="1200"/>
            </a:lvl7pPr>
            <a:lvl8pPr indent="0" marL="2400300">
              <a:buNone/>
              <a:defRPr b="1" sz="1200"/>
            </a:lvl8pPr>
            <a:lvl9pPr indent="0" marL="2743200">
              <a:buNone/>
              <a:defRPr b="1" sz="1200"/>
            </a:lvl9pPr>
          </a:lstStyle>
          <a:p>
            <a:pPr lvl="0"/>
            <a:r>
              <a:rPr lang="en-US"/>
              <a:t>Click to edit Master text styles</a:t>
            </a:r>
          </a:p>
        </p:txBody>
      </p:sp>
      <p:sp>
        <p:nvSpPr>
          <p:cNvPr id="1048674" name="Content Placeholder 3"/>
          <p:cNvSpPr>
            <a:spLocks noGrp="1"/>
          </p:cNvSpPr>
          <p:nvPr>
            <p:ph sz="half" idx="2"/>
          </p:nvPr>
        </p:nvSpPr>
        <p:spPr>
          <a:xfrm>
            <a:off x="629842" y="2505075"/>
            <a:ext cx="3868340" cy="368458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75" name="Text Placeholder 4"/>
          <p:cNvSpPr>
            <a:spLocks noGrp="1"/>
          </p:cNvSpPr>
          <p:nvPr>
            <p:ph type="body" sz="quarter" idx="3"/>
          </p:nvPr>
        </p:nvSpPr>
        <p:spPr>
          <a:xfrm>
            <a:off x="4629150" y="1681163"/>
            <a:ext cx="3887391" cy="823912"/>
          </a:xfrm>
        </p:spPr>
        <p:txBody>
          <a:bodyPr anchor="b"/>
          <a:lstStyle>
            <a:lvl1pPr indent="0" marL="0">
              <a:buNone/>
              <a:defRPr b="1" sz="1800"/>
            </a:lvl1pPr>
            <a:lvl2pPr indent="0" marL="342900">
              <a:buNone/>
              <a:defRPr b="1" sz="1500"/>
            </a:lvl2pPr>
            <a:lvl3pPr indent="0" marL="685800">
              <a:buNone/>
              <a:defRPr b="1" sz="1350"/>
            </a:lvl3pPr>
            <a:lvl4pPr indent="0" marL="1028700">
              <a:buNone/>
              <a:defRPr b="1" sz="1200"/>
            </a:lvl4pPr>
            <a:lvl5pPr indent="0" marL="1371600">
              <a:buNone/>
              <a:defRPr b="1" sz="1200"/>
            </a:lvl5pPr>
            <a:lvl6pPr indent="0" marL="1714500">
              <a:buNone/>
              <a:defRPr b="1" sz="1200"/>
            </a:lvl6pPr>
            <a:lvl7pPr indent="0" marL="2057400">
              <a:buNone/>
              <a:defRPr b="1" sz="1200"/>
            </a:lvl7pPr>
            <a:lvl8pPr indent="0" marL="2400300">
              <a:buNone/>
              <a:defRPr b="1" sz="1200"/>
            </a:lvl8pPr>
            <a:lvl9pPr indent="0" marL="2743200">
              <a:buNone/>
              <a:defRPr b="1" sz="1200"/>
            </a:lvl9pPr>
          </a:lstStyle>
          <a:p>
            <a:pPr lvl="0"/>
            <a:r>
              <a:rPr lang="en-US"/>
              <a:t>Click to edit Master text styles</a:t>
            </a:r>
          </a:p>
        </p:txBody>
      </p:sp>
      <p:sp>
        <p:nvSpPr>
          <p:cNvPr id="1048676" name="Content Placeholder 5"/>
          <p:cNvSpPr>
            <a:spLocks noGrp="1"/>
          </p:cNvSpPr>
          <p:nvPr>
            <p:ph sz="quarter" idx="4"/>
          </p:nvPr>
        </p:nvSpPr>
        <p:spPr>
          <a:xfrm>
            <a:off x="4629150" y="2505075"/>
            <a:ext cx="3887391" cy="368458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77" name="Date Placeholder 6"/>
          <p:cNvSpPr>
            <a:spLocks noGrp="1"/>
          </p:cNvSpPr>
          <p:nvPr>
            <p:ph type="dt" sz="half" idx="10"/>
          </p:nvPr>
        </p:nvSpPr>
        <p:spPr/>
        <p:txBody>
          <a:bodyPr/>
          <a:p>
            <a:fld id="{ADC44E76-D3B7-C643-A002-8A7AB77FF0BD}" type="datetimeFigureOut">
              <a:rPr lang="en-US" smtClean="0"/>
              <a:t>8/28/20</a:t>
            </a:fld>
            <a:endParaRPr lang="en-US"/>
          </a:p>
        </p:txBody>
      </p:sp>
      <p:sp>
        <p:nvSpPr>
          <p:cNvPr id="1048678" name="Footer Placeholder 7"/>
          <p:cNvSpPr>
            <a:spLocks noGrp="1"/>
          </p:cNvSpPr>
          <p:nvPr>
            <p:ph type="ftr" sz="quarter" idx="11"/>
          </p:nvPr>
        </p:nvSpPr>
        <p:spPr/>
        <p:txBody>
          <a:bodyPr/>
          <a:p>
            <a:endParaRPr lang="en-US"/>
          </a:p>
        </p:txBody>
      </p:sp>
      <p:sp>
        <p:nvSpPr>
          <p:cNvPr id="1048679" name="Slide Number Placeholder 8"/>
          <p:cNvSpPr>
            <a:spLocks noGrp="1"/>
          </p:cNvSpPr>
          <p:nvPr>
            <p:ph type="sldNum" sz="quarter" idx="12"/>
          </p:nvPr>
        </p:nvSpPr>
        <p:spPr/>
        <p:txBody>
          <a:bodyPr/>
          <a:p>
            <a:fld id="{6C05D7CD-A86D-4840-9D48-82BB1002C0E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83" name=""/>
        <p:cNvGrpSpPr/>
        <p:nvPr/>
      </p:nvGrpSpPr>
      <p:grpSpPr>
        <a:xfrm>
          <a:off x="0" y="0"/>
          <a:ext cx="0" cy="0"/>
          <a:chOff x="0" y="0"/>
          <a:chExt cx="0" cy="0"/>
        </a:xfrm>
      </p:grpSpPr>
      <p:sp>
        <p:nvSpPr>
          <p:cNvPr id="1048641" name="Title 1"/>
          <p:cNvSpPr>
            <a:spLocks noGrp="1"/>
          </p:cNvSpPr>
          <p:nvPr>
            <p:ph type="title"/>
          </p:nvPr>
        </p:nvSpPr>
        <p:spPr/>
        <p:txBody>
          <a:bodyPr/>
          <a:p>
            <a:r>
              <a:rPr lang="en-US"/>
              <a:t>Click to edit Master title style</a:t>
            </a:r>
          </a:p>
        </p:txBody>
      </p:sp>
      <p:sp>
        <p:nvSpPr>
          <p:cNvPr id="1048642" name="Date Placeholder 2"/>
          <p:cNvSpPr>
            <a:spLocks noGrp="1"/>
          </p:cNvSpPr>
          <p:nvPr>
            <p:ph type="dt" sz="half" idx="10"/>
          </p:nvPr>
        </p:nvSpPr>
        <p:spPr/>
        <p:txBody>
          <a:bodyPr/>
          <a:p>
            <a:fld id="{ADC44E76-D3B7-C643-A002-8A7AB77FF0BD}" type="datetimeFigureOut">
              <a:rPr lang="en-US" smtClean="0"/>
              <a:t>8/28/20</a:t>
            </a:fld>
            <a:endParaRPr lang="en-US"/>
          </a:p>
        </p:txBody>
      </p:sp>
      <p:sp>
        <p:nvSpPr>
          <p:cNvPr id="1048643" name="Footer Placeholder 3"/>
          <p:cNvSpPr>
            <a:spLocks noGrp="1"/>
          </p:cNvSpPr>
          <p:nvPr>
            <p:ph type="ftr" sz="quarter" idx="11"/>
          </p:nvPr>
        </p:nvSpPr>
        <p:spPr/>
        <p:txBody>
          <a:bodyPr/>
          <a:p>
            <a:endParaRPr lang="en-US"/>
          </a:p>
        </p:txBody>
      </p:sp>
      <p:sp>
        <p:nvSpPr>
          <p:cNvPr id="1048644" name="Slide Number Placeholder 4"/>
          <p:cNvSpPr>
            <a:spLocks noGrp="1"/>
          </p:cNvSpPr>
          <p:nvPr>
            <p:ph type="sldNum" sz="quarter" idx="12"/>
          </p:nvPr>
        </p:nvSpPr>
        <p:spPr/>
        <p:txBody>
          <a:bodyPr/>
          <a:p>
            <a:fld id="{6C05D7CD-A86D-4840-9D48-82BB1002C0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90" name=""/>
        <p:cNvGrpSpPr/>
        <p:nvPr/>
      </p:nvGrpSpPr>
      <p:grpSpPr>
        <a:xfrm>
          <a:off x="0" y="0"/>
          <a:ext cx="0" cy="0"/>
          <a:chOff x="0" y="0"/>
          <a:chExt cx="0" cy="0"/>
        </a:xfrm>
      </p:grpSpPr>
      <p:sp>
        <p:nvSpPr>
          <p:cNvPr id="1048680" name="Date Placeholder 1"/>
          <p:cNvSpPr>
            <a:spLocks noGrp="1"/>
          </p:cNvSpPr>
          <p:nvPr>
            <p:ph type="dt" sz="half" idx="10"/>
          </p:nvPr>
        </p:nvSpPr>
        <p:spPr/>
        <p:txBody>
          <a:bodyPr/>
          <a:p>
            <a:fld id="{ADC44E76-D3B7-C643-A002-8A7AB77FF0BD}" type="datetimeFigureOut">
              <a:rPr lang="en-US" smtClean="0"/>
              <a:t>8/28/20</a:t>
            </a:fld>
            <a:endParaRPr lang="en-US"/>
          </a:p>
        </p:txBody>
      </p:sp>
      <p:sp>
        <p:nvSpPr>
          <p:cNvPr id="1048681" name="Footer Placeholder 2"/>
          <p:cNvSpPr>
            <a:spLocks noGrp="1"/>
          </p:cNvSpPr>
          <p:nvPr>
            <p:ph type="ftr" sz="quarter" idx="11"/>
          </p:nvPr>
        </p:nvSpPr>
        <p:spPr/>
        <p:txBody>
          <a:bodyPr/>
          <a:p>
            <a:endParaRPr lang="en-US"/>
          </a:p>
        </p:txBody>
      </p:sp>
      <p:sp>
        <p:nvSpPr>
          <p:cNvPr id="1048682" name="Slide Number Placeholder 3"/>
          <p:cNvSpPr>
            <a:spLocks noGrp="1"/>
          </p:cNvSpPr>
          <p:nvPr>
            <p:ph type="sldNum" sz="quarter" idx="12"/>
          </p:nvPr>
        </p:nvSpPr>
        <p:spPr/>
        <p:txBody>
          <a:bodyPr/>
          <a:p>
            <a:fld id="{6C05D7CD-A86D-4840-9D48-82BB1002C0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91" name=""/>
        <p:cNvGrpSpPr/>
        <p:nvPr/>
      </p:nvGrpSpPr>
      <p:grpSpPr>
        <a:xfrm>
          <a:off x="0" y="0"/>
          <a:ext cx="0" cy="0"/>
          <a:chOff x="0" y="0"/>
          <a:chExt cx="0" cy="0"/>
        </a:xfrm>
      </p:grpSpPr>
      <p:sp>
        <p:nvSpPr>
          <p:cNvPr id="1048683"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1048684"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5" name="Text Placeholder 3"/>
          <p:cNvSpPr>
            <a:spLocks noGrp="1"/>
          </p:cNvSpPr>
          <p:nvPr>
            <p:ph type="body" sz="half" idx="2"/>
          </p:nvPr>
        </p:nvSpPr>
        <p:spPr>
          <a:xfrm>
            <a:off x="629841" y="2057400"/>
            <a:ext cx="2949178" cy="3811588"/>
          </a:xfrm>
        </p:spPr>
        <p:txBody>
          <a:bodyPr/>
          <a:lstStyle>
            <a:lvl1pPr indent="0" marL="0">
              <a:buNone/>
              <a:defRPr sz="1200"/>
            </a:lvl1pPr>
            <a:lvl2pPr indent="0" marL="342900">
              <a:buNone/>
              <a:defRPr sz="1050"/>
            </a:lvl2pPr>
            <a:lvl3pPr indent="0" marL="685800">
              <a:buNone/>
              <a:defRPr sz="900"/>
            </a:lvl3pPr>
            <a:lvl4pPr indent="0" marL="1028700">
              <a:buNone/>
              <a:defRPr sz="750"/>
            </a:lvl4pPr>
            <a:lvl5pPr indent="0" marL="1371600">
              <a:buNone/>
              <a:defRPr sz="750"/>
            </a:lvl5pPr>
            <a:lvl6pPr indent="0" marL="1714500">
              <a:buNone/>
              <a:defRPr sz="750"/>
            </a:lvl6pPr>
            <a:lvl7pPr indent="0" marL="2057400">
              <a:buNone/>
              <a:defRPr sz="750"/>
            </a:lvl7pPr>
            <a:lvl8pPr indent="0" marL="2400300">
              <a:buNone/>
              <a:defRPr sz="750"/>
            </a:lvl8pPr>
            <a:lvl9pPr indent="0" marL="2743200">
              <a:buNone/>
              <a:defRPr sz="750"/>
            </a:lvl9pPr>
          </a:lstStyle>
          <a:p>
            <a:pPr lvl="0"/>
            <a:r>
              <a:rPr lang="en-US"/>
              <a:t>Click to edit Master text styles</a:t>
            </a:r>
          </a:p>
        </p:txBody>
      </p:sp>
      <p:sp>
        <p:nvSpPr>
          <p:cNvPr id="1048686" name="Date Placeholder 4"/>
          <p:cNvSpPr>
            <a:spLocks noGrp="1"/>
          </p:cNvSpPr>
          <p:nvPr>
            <p:ph type="dt" sz="half" idx="10"/>
          </p:nvPr>
        </p:nvSpPr>
        <p:spPr/>
        <p:txBody>
          <a:bodyPr/>
          <a:p>
            <a:fld id="{ADC44E76-D3B7-C643-A002-8A7AB77FF0BD}" type="datetimeFigureOut">
              <a:rPr lang="en-US" smtClean="0"/>
              <a:t>8/28/20</a:t>
            </a:fld>
            <a:endParaRPr lang="en-US"/>
          </a:p>
        </p:txBody>
      </p:sp>
      <p:sp>
        <p:nvSpPr>
          <p:cNvPr id="1048687" name="Footer Placeholder 5"/>
          <p:cNvSpPr>
            <a:spLocks noGrp="1"/>
          </p:cNvSpPr>
          <p:nvPr>
            <p:ph type="ftr" sz="quarter" idx="11"/>
          </p:nvPr>
        </p:nvSpPr>
        <p:spPr/>
        <p:txBody>
          <a:bodyPr/>
          <a:p>
            <a:endParaRPr lang="en-US"/>
          </a:p>
        </p:txBody>
      </p:sp>
      <p:sp>
        <p:nvSpPr>
          <p:cNvPr id="1048688" name="Slide Number Placeholder 6"/>
          <p:cNvSpPr>
            <a:spLocks noGrp="1"/>
          </p:cNvSpPr>
          <p:nvPr>
            <p:ph type="sldNum" sz="quarter" idx="12"/>
          </p:nvPr>
        </p:nvSpPr>
        <p:spPr/>
        <p:txBody>
          <a:bodyPr/>
          <a:p>
            <a:fld id="{6C05D7CD-A86D-4840-9D48-82BB1002C0E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85" name=""/>
        <p:cNvGrpSpPr/>
        <p:nvPr/>
      </p:nvGrpSpPr>
      <p:grpSpPr>
        <a:xfrm>
          <a:off x="0" y="0"/>
          <a:ext cx="0" cy="0"/>
          <a:chOff x="0" y="0"/>
          <a:chExt cx="0" cy="0"/>
        </a:xfrm>
      </p:grpSpPr>
      <p:sp>
        <p:nvSpPr>
          <p:cNvPr id="1048650"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1048651" name="Picture Placeholder 2"/>
          <p:cNvSpPr>
            <a:spLocks noGrp="1"/>
          </p:cNvSpPr>
          <p:nvPr>
            <p:ph type="pic" idx="1"/>
          </p:nvPr>
        </p:nvSpPr>
        <p:spPr>
          <a:xfrm>
            <a:off x="3887391" y="987426"/>
            <a:ext cx="4629150" cy="4873625"/>
          </a:xfrm>
        </p:spPr>
        <p:txBody>
          <a:bodyPr/>
          <a:lstStyle>
            <a:lvl1pPr indent="0" marL="0">
              <a:buNone/>
              <a:defRPr sz="2400"/>
            </a:lvl1pPr>
            <a:lvl2pPr indent="0" marL="342900">
              <a:buNone/>
              <a:defRPr sz="2100"/>
            </a:lvl2pPr>
            <a:lvl3pPr indent="0" marL="685800">
              <a:buNone/>
              <a:defRPr sz="1800"/>
            </a:lvl3pPr>
            <a:lvl4pPr indent="0" marL="1028700">
              <a:buNone/>
              <a:defRPr sz="1500"/>
            </a:lvl4pPr>
            <a:lvl5pPr indent="0" marL="1371600">
              <a:buNone/>
              <a:defRPr sz="1500"/>
            </a:lvl5pPr>
            <a:lvl6pPr indent="0" marL="1714500">
              <a:buNone/>
              <a:defRPr sz="1500"/>
            </a:lvl6pPr>
            <a:lvl7pPr indent="0" marL="2057400">
              <a:buNone/>
              <a:defRPr sz="1500"/>
            </a:lvl7pPr>
            <a:lvl8pPr indent="0" marL="2400300">
              <a:buNone/>
              <a:defRPr sz="1500"/>
            </a:lvl8pPr>
            <a:lvl9pPr indent="0" marL="2743200">
              <a:buNone/>
              <a:defRPr sz="1500"/>
            </a:lvl9pPr>
          </a:lstStyle>
          <a:p>
            <a:endParaRPr lang="en-US"/>
          </a:p>
        </p:txBody>
      </p:sp>
      <p:sp>
        <p:nvSpPr>
          <p:cNvPr id="1048652" name="Text Placeholder 3"/>
          <p:cNvSpPr>
            <a:spLocks noGrp="1"/>
          </p:cNvSpPr>
          <p:nvPr>
            <p:ph type="body" sz="half" idx="2"/>
          </p:nvPr>
        </p:nvSpPr>
        <p:spPr>
          <a:xfrm>
            <a:off x="629841" y="2057400"/>
            <a:ext cx="2949178" cy="3811588"/>
          </a:xfrm>
        </p:spPr>
        <p:txBody>
          <a:bodyPr/>
          <a:lstStyle>
            <a:lvl1pPr indent="0" marL="0">
              <a:buNone/>
              <a:defRPr sz="1200"/>
            </a:lvl1pPr>
            <a:lvl2pPr indent="0" marL="342900">
              <a:buNone/>
              <a:defRPr sz="1050"/>
            </a:lvl2pPr>
            <a:lvl3pPr indent="0" marL="685800">
              <a:buNone/>
              <a:defRPr sz="900"/>
            </a:lvl3pPr>
            <a:lvl4pPr indent="0" marL="1028700">
              <a:buNone/>
              <a:defRPr sz="750"/>
            </a:lvl4pPr>
            <a:lvl5pPr indent="0" marL="1371600">
              <a:buNone/>
              <a:defRPr sz="750"/>
            </a:lvl5pPr>
            <a:lvl6pPr indent="0" marL="1714500">
              <a:buNone/>
              <a:defRPr sz="750"/>
            </a:lvl6pPr>
            <a:lvl7pPr indent="0" marL="2057400">
              <a:buNone/>
              <a:defRPr sz="750"/>
            </a:lvl7pPr>
            <a:lvl8pPr indent="0" marL="2400300">
              <a:buNone/>
              <a:defRPr sz="750"/>
            </a:lvl8pPr>
            <a:lvl9pPr indent="0" marL="2743200">
              <a:buNone/>
              <a:defRPr sz="750"/>
            </a:lvl9pPr>
          </a:lstStyle>
          <a:p>
            <a:pPr lvl="0"/>
            <a:r>
              <a:rPr lang="en-US"/>
              <a:t>Click to edit Master text styles</a:t>
            </a:r>
          </a:p>
        </p:txBody>
      </p:sp>
      <p:sp>
        <p:nvSpPr>
          <p:cNvPr id="1048653" name="Date Placeholder 4"/>
          <p:cNvSpPr>
            <a:spLocks noGrp="1"/>
          </p:cNvSpPr>
          <p:nvPr>
            <p:ph type="dt" sz="half" idx="10"/>
          </p:nvPr>
        </p:nvSpPr>
        <p:spPr/>
        <p:txBody>
          <a:bodyPr/>
          <a:p>
            <a:fld id="{ADC44E76-D3B7-C643-A002-8A7AB77FF0BD}" type="datetimeFigureOut">
              <a:rPr lang="en-US" smtClean="0"/>
              <a:t>8/28/20</a:t>
            </a:fld>
            <a:endParaRPr lang="en-US"/>
          </a:p>
        </p:txBody>
      </p:sp>
      <p:sp>
        <p:nvSpPr>
          <p:cNvPr id="1048654" name="Footer Placeholder 5"/>
          <p:cNvSpPr>
            <a:spLocks noGrp="1"/>
          </p:cNvSpPr>
          <p:nvPr>
            <p:ph type="ftr" sz="quarter" idx="11"/>
          </p:nvPr>
        </p:nvSpPr>
        <p:spPr/>
        <p:txBody>
          <a:bodyPr/>
          <a:p>
            <a:endParaRPr lang="en-US"/>
          </a:p>
        </p:txBody>
      </p:sp>
      <p:sp>
        <p:nvSpPr>
          <p:cNvPr id="1048655" name="Slide Number Placeholder 6"/>
          <p:cNvSpPr>
            <a:spLocks noGrp="1"/>
          </p:cNvSpPr>
          <p:nvPr>
            <p:ph type="sldNum" sz="quarter" idx="12"/>
          </p:nvPr>
        </p:nvSpPr>
        <p:spPr/>
        <p:txBody>
          <a:bodyPr/>
          <a:p>
            <a:fld id="{6C05D7CD-A86D-4840-9D48-82BB1002C0E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p:spPr>
        <p:txBody>
          <a:bodyPr anchor="ctr" bIns="45720" lIns="91440" rIns="91440" rtlCol="0" tIns="45720" vert="horz">
            <a:normAutofit/>
          </a:bodyPr>
          <a:p>
            <a:r>
              <a:rPr lang="en-US"/>
              <a:t>Click to edit Master title style</a:t>
            </a:r>
          </a:p>
        </p:txBody>
      </p:sp>
      <p:sp>
        <p:nvSpPr>
          <p:cNvPr id="1048577" name="Text Placeholder 2"/>
          <p:cNvSpPr>
            <a:spLocks noGrp="1"/>
          </p:cNvSpPr>
          <p:nvPr>
            <p:ph type="body" idx="1"/>
          </p:nvPr>
        </p:nvSpPr>
        <p:spPr>
          <a:xfrm>
            <a:off x="628650" y="1825625"/>
            <a:ext cx="7886700" cy="4351338"/>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628650" y="6356351"/>
            <a:ext cx="2057400" cy="365125"/>
          </a:xfrm>
          <a:prstGeom prst="rect"/>
        </p:spPr>
        <p:txBody>
          <a:bodyPr anchor="ctr" bIns="45720" lIns="91440" rIns="91440" rtlCol="0" tIns="45720" vert="horz"/>
          <a:lstStyle>
            <a:lvl1pPr algn="l">
              <a:defRPr sz="900">
                <a:solidFill>
                  <a:schemeClr val="tx1">
                    <a:tint val="75000"/>
                  </a:schemeClr>
                </a:solidFill>
              </a:defRPr>
            </a:lvl1pPr>
          </a:lstStyle>
          <a:p>
            <a:fld id="{ADC44E76-D3B7-C643-A002-8A7AB77FF0BD}" type="datetimeFigureOut">
              <a:rPr lang="en-US" smtClean="0"/>
              <a:t>8/28/20</a:t>
            </a:fld>
            <a:endParaRPr lang="en-US"/>
          </a:p>
        </p:txBody>
      </p:sp>
      <p:sp>
        <p:nvSpPr>
          <p:cNvPr id="1048579" name="Footer Placeholder 4"/>
          <p:cNvSpPr>
            <a:spLocks noGrp="1"/>
          </p:cNvSpPr>
          <p:nvPr>
            <p:ph type="ftr" sz="quarter" idx="3"/>
          </p:nvPr>
        </p:nvSpPr>
        <p:spPr>
          <a:xfrm>
            <a:off x="3028950" y="6356351"/>
            <a:ext cx="3086100" cy="365125"/>
          </a:xfrm>
          <a:prstGeom prst="rect"/>
        </p:spPr>
        <p:txBody>
          <a:bodyPr anchor="ctr" bIns="45720" lIns="91440" rIns="91440" rtlCol="0" tIns="45720" vert="horz"/>
          <a:lstStyle>
            <a:lvl1pPr algn="ctr">
              <a:defRPr sz="9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457950" y="6356351"/>
            <a:ext cx="2057400" cy="365125"/>
          </a:xfrm>
          <a:prstGeom prst="rect"/>
        </p:spPr>
        <p:txBody>
          <a:bodyPr anchor="ctr" bIns="45720" lIns="91440" rIns="91440" rtlCol="0" tIns="45720" vert="horz"/>
          <a:lstStyle>
            <a:lvl1pPr algn="r">
              <a:defRPr sz="900">
                <a:solidFill>
                  <a:schemeClr val="tx1">
                    <a:tint val="75000"/>
                  </a:schemeClr>
                </a:solidFill>
              </a:defRPr>
            </a:lvl1pPr>
          </a:lstStyle>
          <a:p>
            <a:fld id="{6C05D7CD-A86D-4840-9D48-82BB1002C0E5}"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24" name=""/>
        <p:cNvGrpSpPr/>
        <p:nvPr/>
      </p:nvGrpSpPr>
      <p:grpSpPr>
        <a:xfrm>
          <a:off x="0" y="0"/>
          <a:ext cx="0" cy="0"/>
          <a:chOff x="0" y="0"/>
          <a:chExt cx="0" cy="0"/>
        </a:xfrm>
      </p:grpSpPr>
      <p:sp>
        <p:nvSpPr>
          <p:cNvPr id="1048586" name="Subtitle 2"/>
          <p:cNvSpPr>
            <a:spLocks noGrp="1"/>
          </p:cNvSpPr>
          <p:nvPr>
            <p:ph type="subTitle" idx="1"/>
          </p:nvPr>
        </p:nvSpPr>
        <p:spPr>
          <a:xfrm>
            <a:off x="1143000" y="450273"/>
            <a:ext cx="6858000" cy="5495636"/>
          </a:xfrm>
        </p:spPr>
        <p:txBody>
          <a:bodyPr>
            <a:normAutofit/>
          </a:bodyPr>
          <a:p>
            <a:r>
              <a:rPr dirty="0" sz="6100" lang="en-US">
                <a:solidFill>
                  <a:srgbClr val="002060"/>
                </a:solidFill>
                <a:latin typeface="Algerian" pitchFamily="82" charset="77"/>
              </a:rPr>
              <a:t>Evaluation </a:t>
            </a:r>
          </a:p>
          <a:p>
            <a:r>
              <a:rPr dirty="0" sz="6100" lang="en-US">
                <a:solidFill>
                  <a:srgbClr val="002060"/>
                </a:solidFill>
                <a:latin typeface="Algerian" pitchFamily="82" charset="77"/>
              </a:rPr>
              <a:t>and </a:t>
            </a:r>
          </a:p>
          <a:p>
            <a:r>
              <a:rPr dirty="0" sz="6100" lang="en-US">
                <a:solidFill>
                  <a:srgbClr val="002060"/>
                </a:solidFill>
                <a:latin typeface="Algerian" pitchFamily="82" charset="77"/>
              </a:rPr>
              <a:t>Treatment of Lumbar Disk Disease</a:t>
            </a:r>
          </a:p>
          <a:p>
            <a:r>
              <a:rPr b="1" dirty="0" sz="2000" lang="en-US" err="1"/>
              <a:t>Youmans</a:t>
            </a:r>
            <a:r>
              <a:rPr b="1" dirty="0" sz="2000" lang="en-US"/>
              <a:t> Chap. 286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58" name=""/>
        <p:cNvGrpSpPr/>
        <p:nvPr/>
      </p:nvGrpSpPr>
      <p:grpSpPr>
        <a:xfrm>
          <a:off x="0" y="0"/>
          <a:ext cx="0" cy="0"/>
          <a:chOff x="0" y="0"/>
          <a:chExt cx="0" cy="0"/>
        </a:xfrm>
      </p:grpSpPr>
      <p:sp>
        <p:nvSpPr>
          <p:cNvPr id="1048599" name="Content Placeholder 2"/>
          <p:cNvSpPr>
            <a:spLocks noGrp="1"/>
          </p:cNvSpPr>
          <p:nvPr>
            <p:ph idx="1"/>
          </p:nvPr>
        </p:nvSpPr>
        <p:spPr>
          <a:xfrm>
            <a:off x="100734" y="121949"/>
            <a:ext cx="8942531" cy="6614102"/>
          </a:xfrm>
        </p:spPr>
        <p:txBody>
          <a:bodyPr>
            <a:normAutofit/>
          </a:bodyPr>
          <a:p>
            <a:pPr>
              <a:buFont typeface="Wingdings" pitchFamily="2" charset="2"/>
              <a:buChar char="v"/>
            </a:pPr>
            <a:r>
              <a:rPr b="1" dirty="0" sz="2000" lang="en-US" u="sng">
                <a:solidFill>
                  <a:srgbClr val="C00000"/>
                </a:solidFill>
              </a:rPr>
              <a:t>Nerve root tension signs Includes :</a:t>
            </a:r>
          </a:p>
          <a:p>
            <a:pPr indent="-457200" marL="457200">
              <a:buFont typeface="+mj-lt"/>
              <a:buAutoNum type="arabicPeriod"/>
            </a:pPr>
            <a:r>
              <a:rPr b="1" dirty="0" sz="2000" lang="en-US">
                <a:solidFill>
                  <a:srgbClr val="002060"/>
                </a:solidFill>
              </a:rPr>
              <a:t>Straight leg raising (SLR) test (</a:t>
            </a:r>
            <a:r>
              <a:rPr b="1" dirty="0" sz="2000" lang="en-US" err="1">
                <a:solidFill>
                  <a:srgbClr val="002060"/>
                </a:solidFill>
              </a:rPr>
              <a:t>Lasègue’s</a:t>
            </a:r>
            <a:r>
              <a:rPr b="1" dirty="0" sz="2000" lang="en-US">
                <a:solidFill>
                  <a:srgbClr val="002060"/>
                </a:solidFill>
              </a:rPr>
              <a:t> sign)</a:t>
            </a:r>
            <a:r>
              <a:rPr dirty="0" sz="2000" lang="en-US"/>
              <a:t> Helps differentiate sciatica from pain due to hip pathology. </a:t>
            </a:r>
          </a:p>
          <a:p>
            <a:pPr lvl="1">
              <a:buFont typeface="Wingdings" pitchFamily="2" charset="2"/>
              <a:buChar char="Ø"/>
            </a:pPr>
            <a:r>
              <a:rPr dirty="0" sz="2000" lang="en-US"/>
              <a:t>Test: with patient supine, raise afflicted limb by the ankle until pain is elicited (should occur at </a:t>
            </a:r>
            <a:r>
              <a:rPr b="1" dirty="0" sz="2000" lang="en-US">
                <a:solidFill>
                  <a:srgbClr val="0070C0"/>
                </a:solidFill>
              </a:rPr>
              <a:t>&lt;60°</a:t>
            </a:r>
            <a:r>
              <a:rPr dirty="0" sz="2000" lang="en-US"/>
              <a:t>, tension in nerve increases little above this angle). </a:t>
            </a:r>
          </a:p>
          <a:p>
            <a:pPr lvl="1">
              <a:buFont typeface="Wingdings" pitchFamily="2" charset="2"/>
              <a:buChar char="Ø"/>
            </a:pPr>
            <a:r>
              <a:rPr dirty="0" sz="2000" lang="en-US"/>
              <a:t>A positive test consists of leg pain or paresthesias in the distribution of pain (back pain alone does not qualify). </a:t>
            </a:r>
          </a:p>
          <a:p>
            <a:pPr lvl="1">
              <a:buFont typeface="Wingdings" pitchFamily="2" charset="2"/>
              <a:buChar char="Ø"/>
            </a:pPr>
            <a:r>
              <a:rPr dirty="0" sz="2000" lang="en-US"/>
              <a:t>Ankle dorsiflexion with SLR usually augments pain due to nerve root compression. </a:t>
            </a:r>
          </a:p>
          <a:p>
            <a:pPr lvl="1">
              <a:buFont typeface="Wingdings" pitchFamily="2" charset="2"/>
              <a:buChar char="Ø"/>
            </a:pPr>
            <a:r>
              <a:rPr dirty="0" sz="2000" lang="en-US"/>
              <a:t>SLR primarily tenses </a:t>
            </a:r>
            <a:r>
              <a:rPr b="1" dirty="0" sz="2000" lang="en-US">
                <a:solidFill>
                  <a:srgbClr val="0070C0"/>
                </a:solidFill>
              </a:rPr>
              <a:t>L5 and S1</a:t>
            </a:r>
            <a:r>
              <a:rPr dirty="0" sz="2000" lang="en-US"/>
              <a:t>, L4 less so, and more proximal roots very little. </a:t>
            </a:r>
          </a:p>
          <a:p>
            <a:pPr lvl="1">
              <a:buFont typeface="Wingdings" pitchFamily="2" charset="2"/>
              <a:buChar char="Ø"/>
            </a:pPr>
            <a:endParaRPr dirty="0" sz="2000" lang="en-US"/>
          </a:p>
          <a:p>
            <a:pPr indent="-457200" marL="457200">
              <a:buFont typeface="+mj-lt"/>
              <a:buAutoNum type="arabicPeriod"/>
            </a:pPr>
            <a:r>
              <a:rPr b="1" dirty="0" sz="2000" lang="en-US">
                <a:solidFill>
                  <a:srgbClr val="002060"/>
                </a:solidFill>
              </a:rPr>
              <a:t>Crossed straight leg-raising test AKA </a:t>
            </a:r>
            <a:r>
              <a:rPr b="1" dirty="0" sz="2000" lang="en-US" err="1">
                <a:solidFill>
                  <a:srgbClr val="002060"/>
                </a:solidFill>
              </a:rPr>
              <a:t>Fajersztajn’s</a:t>
            </a:r>
            <a:r>
              <a:rPr b="1" dirty="0" sz="2000" lang="en-US">
                <a:solidFill>
                  <a:srgbClr val="002060"/>
                </a:solidFill>
              </a:rPr>
              <a:t> sign</a:t>
            </a:r>
            <a:r>
              <a:rPr dirty="0" sz="2000" lang="en-US"/>
              <a:t>: SLR on the painless leg causes contralateral limb pain (a greater degree of elevation is usually required than the painful side). May </a:t>
            </a:r>
            <a:r>
              <a:rPr b="1" dirty="0" sz="2000" lang="en-US">
                <a:solidFill>
                  <a:srgbClr val="0070C0"/>
                </a:solidFill>
              </a:rPr>
              <a:t>correlate with a more central disc herniation</a:t>
            </a:r>
            <a:r>
              <a:rPr dirty="0" sz="2000" lang="en-US"/>
              <a:t>.</a:t>
            </a:r>
          </a:p>
          <a:p>
            <a:pPr indent="-457200" marL="457200">
              <a:buFont typeface="+mj-lt"/>
              <a:buAutoNum type="arabicPeriod"/>
            </a:pPr>
            <a:endParaRPr b="1" dirty="0" sz="2000" lang="en-US">
              <a:solidFill>
                <a:srgbClr val="002060"/>
              </a:solidFill>
            </a:endParaRPr>
          </a:p>
          <a:p>
            <a:pPr indent="-457200" marL="457200">
              <a:buFont typeface="+mj-lt"/>
              <a:buAutoNum type="arabicPeriod"/>
            </a:pPr>
            <a:r>
              <a:rPr b="1" dirty="0" sz="2000" lang="en-US">
                <a:solidFill>
                  <a:srgbClr val="002060"/>
                </a:solidFill>
              </a:rPr>
              <a:t>Cram test: </a:t>
            </a:r>
            <a:r>
              <a:rPr dirty="0" sz="2000" lang="en-US"/>
              <a:t>with patient supine, raise the symptomatic leg with the knee slightly flexed. Then, extend the knee. Results similar to SLR.</a:t>
            </a:r>
          </a:p>
          <a:p>
            <a:pPr indent="-457200" marL="457200">
              <a:buFont typeface="+mj-lt"/>
              <a:buAutoNum type="arabicPeriod"/>
            </a:pPr>
            <a:endParaRPr dirty="0" sz="2000"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59" name=""/>
        <p:cNvGrpSpPr/>
        <p:nvPr/>
      </p:nvGrpSpPr>
      <p:grpSpPr>
        <a:xfrm>
          <a:off x="0" y="0"/>
          <a:ext cx="0" cy="0"/>
          <a:chOff x="0" y="0"/>
          <a:chExt cx="0" cy="0"/>
        </a:xfrm>
      </p:grpSpPr>
      <p:sp>
        <p:nvSpPr>
          <p:cNvPr id="1048600" name="Content Placeholder 2"/>
          <p:cNvSpPr>
            <a:spLocks noGrp="1"/>
          </p:cNvSpPr>
          <p:nvPr>
            <p:ph idx="1"/>
          </p:nvPr>
        </p:nvSpPr>
        <p:spPr>
          <a:xfrm>
            <a:off x="97559" y="105351"/>
            <a:ext cx="8930986" cy="6648739"/>
          </a:xfrm>
        </p:spPr>
        <p:txBody>
          <a:bodyPr>
            <a:normAutofit/>
          </a:bodyPr>
          <a:p>
            <a:pPr indent="-457200" marL="457200">
              <a:buAutoNum type="arabicPeriod" startAt="4"/>
            </a:pPr>
            <a:r>
              <a:rPr b="1" dirty="0" sz="2000" lang="en-US">
                <a:solidFill>
                  <a:srgbClr val="002060"/>
                </a:solidFill>
              </a:rPr>
              <a:t>Femoral stretch test, AKA reverse straight leg raising</a:t>
            </a:r>
            <a:r>
              <a:rPr dirty="0" sz="2000" lang="en-US"/>
              <a:t>: </a:t>
            </a:r>
          </a:p>
          <a:p>
            <a:pPr lvl="1">
              <a:buFont typeface="Wingdings" pitchFamily="2" charset="2"/>
              <a:buChar char="Ø"/>
            </a:pPr>
            <a:r>
              <a:rPr dirty="0" sz="2000" lang="en-US"/>
              <a:t>Patient prone, examiner’s palm at popliteal fossa, knee is maximally dorsiflexed. </a:t>
            </a:r>
          </a:p>
          <a:p>
            <a:pPr lvl="1">
              <a:buFont typeface="Wingdings" pitchFamily="2" charset="2"/>
              <a:buChar char="Ø"/>
            </a:pPr>
            <a:r>
              <a:rPr dirty="0" sz="2000" lang="en-US"/>
              <a:t>Often positive with L2, L3, or L4 nerve root compression (e.g. in upper lumbar disc herniation), or with extreme lateral lumbar disc herniation (may also be positive in diabetic femoral neuropathy or </a:t>
            </a:r>
            <a:r>
              <a:rPr dirty="0" sz="2000" lang="en-US" err="1"/>
              <a:t>psoas</a:t>
            </a:r>
            <a:r>
              <a:rPr dirty="0" sz="2000" lang="en-US"/>
              <a:t> hematoma); </a:t>
            </a:r>
          </a:p>
          <a:p>
            <a:pPr lvl="1">
              <a:buFont typeface="Wingdings" pitchFamily="2" charset="2"/>
              <a:buChar char="Ø"/>
            </a:pPr>
            <a:r>
              <a:rPr dirty="0" sz="2000" lang="en-US"/>
              <a:t>In these situations SLR (</a:t>
            </a:r>
            <a:r>
              <a:rPr dirty="0" sz="2000" lang="en-US" err="1"/>
              <a:t>Lasègue’s</a:t>
            </a:r>
            <a:r>
              <a:rPr dirty="0" sz="2000" lang="en-US"/>
              <a:t> sign) is frequently negative (since L5 &amp; S1 not involved)</a:t>
            </a:r>
          </a:p>
          <a:p>
            <a:pPr indent="-457200" marL="457200">
              <a:buAutoNum type="arabicPeriod" startAt="4"/>
            </a:pPr>
            <a:r>
              <a:rPr b="1" dirty="0" sz="2000" lang="en-US">
                <a:solidFill>
                  <a:srgbClr val="002060"/>
                </a:solidFill>
              </a:rPr>
              <a:t>Bowstring sign : </a:t>
            </a:r>
            <a:r>
              <a:rPr dirty="0" sz="2000" lang="en-US"/>
              <a:t>once pain occurs with SLR, lower the foot to the bed by flexing knee, keeping the hip flexed. Sciatic pain ceases with this maneuver, but hip pain persists</a:t>
            </a:r>
          </a:p>
          <a:p>
            <a:pPr indent="-457200" marL="457200">
              <a:buAutoNum type="arabicPeriod" startAt="4"/>
            </a:pPr>
            <a:r>
              <a:rPr b="1" dirty="0" sz="2000" lang="en-US">
                <a:solidFill>
                  <a:srgbClr val="002060"/>
                </a:solidFill>
              </a:rPr>
              <a:t>Sitting knee extension test :</a:t>
            </a:r>
            <a:r>
              <a:rPr dirty="0" sz="2000" lang="en-US"/>
              <a:t> with patient seated and both hips and knees flexed 90°, slowly extend one knee. Stretches nerve roots as much as a moderate degree of SLR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60" name=""/>
        <p:cNvGrpSpPr/>
        <p:nvPr/>
      </p:nvGrpSpPr>
      <p:grpSpPr>
        <a:xfrm>
          <a:off x="0" y="0"/>
          <a:ext cx="0" cy="0"/>
          <a:chOff x="0" y="0"/>
          <a:chExt cx="0" cy="0"/>
        </a:xfrm>
      </p:grpSpPr>
      <p:sp>
        <p:nvSpPr>
          <p:cNvPr id="1048601" name="Title 1"/>
          <p:cNvSpPr>
            <a:spLocks noGrp="1"/>
          </p:cNvSpPr>
          <p:nvPr>
            <p:ph type="title"/>
          </p:nvPr>
        </p:nvSpPr>
        <p:spPr>
          <a:xfrm>
            <a:off x="109105" y="18256"/>
            <a:ext cx="7886700" cy="535926"/>
          </a:xfrm>
        </p:spPr>
        <p:txBody>
          <a:bodyPr>
            <a:normAutofit fontScale="90000"/>
          </a:bodyPr>
          <a:p>
            <a:pPr indent="-342900" marL="342900">
              <a:buFont typeface="Wingdings" pitchFamily="2" charset="2"/>
              <a:buChar char="q"/>
            </a:pPr>
            <a:r>
              <a:rPr b="1" dirty="0" sz="2400" lang="en-US" u="sng">
                <a:solidFill>
                  <a:srgbClr val="C00000"/>
                </a:solidFill>
                <a:latin typeface="+mn-lt"/>
              </a:rPr>
              <a:t>Other signs useful in evaluation for lumbar </a:t>
            </a:r>
            <a:r>
              <a:rPr b="1" dirty="0" sz="2400" lang="en-US" err="1" u="sng">
                <a:solidFill>
                  <a:srgbClr val="C00000"/>
                </a:solidFill>
                <a:latin typeface="+mn-lt"/>
              </a:rPr>
              <a:t>radiculopathy</a:t>
            </a:r>
            <a:endParaRPr b="1" dirty="0" sz="2400" lang="en-US" u="sng">
              <a:solidFill>
                <a:srgbClr val="C00000"/>
              </a:solidFill>
              <a:latin typeface="+mn-lt"/>
            </a:endParaRPr>
          </a:p>
        </p:txBody>
      </p:sp>
      <p:sp>
        <p:nvSpPr>
          <p:cNvPr id="1048602" name="Content Placeholder 2"/>
          <p:cNvSpPr>
            <a:spLocks noGrp="1"/>
          </p:cNvSpPr>
          <p:nvPr>
            <p:ph idx="1"/>
          </p:nvPr>
        </p:nvSpPr>
        <p:spPr>
          <a:xfrm>
            <a:off x="109105" y="554181"/>
            <a:ext cx="8925790" cy="6199909"/>
          </a:xfrm>
        </p:spPr>
        <p:txBody>
          <a:bodyPr>
            <a:normAutofit/>
          </a:bodyPr>
          <a:p>
            <a:pPr indent="-457200" marL="457200">
              <a:buFont typeface="+mj-lt"/>
              <a:buAutoNum type="arabicParenR"/>
            </a:pPr>
            <a:r>
              <a:rPr b="1" dirty="0" sz="2000" lang="en-US">
                <a:solidFill>
                  <a:srgbClr val="002060"/>
                </a:solidFill>
              </a:rPr>
              <a:t>Faber or Patrick test </a:t>
            </a:r>
          </a:p>
          <a:p>
            <a:pPr lvl="1">
              <a:buFont typeface="Wingdings" pitchFamily="2" charset="2"/>
              <a:buChar char="Ø"/>
            </a:pPr>
            <a:r>
              <a:rPr dirty="0" sz="2000" lang="en-US"/>
              <a:t>FABER = </a:t>
            </a:r>
            <a:r>
              <a:rPr b="1" dirty="0" sz="2000" lang="en-US"/>
              <a:t>F</a:t>
            </a:r>
            <a:r>
              <a:rPr dirty="0" sz="2000" lang="en-US"/>
              <a:t>lexion </a:t>
            </a:r>
            <a:r>
              <a:rPr b="1" dirty="0" sz="2000" lang="en-US" err="1"/>
              <a:t>AB</a:t>
            </a:r>
            <a:r>
              <a:rPr dirty="0" sz="2000" lang="en-US" err="1"/>
              <a:t>duction</a:t>
            </a:r>
            <a:r>
              <a:rPr dirty="0" sz="2000" lang="en-US"/>
              <a:t> </a:t>
            </a:r>
            <a:r>
              <a:rPr b="1" dirty="0" sz="2000" lang="en-US"/>
              <a:t>E</a:t>
            </a:r>
            <a:r>
              <a:rPr dirty="0" sz="2000" lang="en-US"/>
              <a:t>xternal-</a:t>
            </a:r>
            <a:r>
              <a:rPr b="1" dirty="0" sz="2000" lang="en-US"/>
              <a:t>R</a:t>
            </a:r>
            <a:r>
              <a:rPr dirty="0" sz="2000" lang="en-US"/>
              <a:t>otation, A test of hip motion. </a:t>
            </a:r>
          </a:p>
          <a:p>
            <a:pPr lvl="1">
              <a:buFont typeface="Wingdings" pitchFamily="2" charset="2"/>
              <a:buChar char="Ø"/>
            </a:pPr>
            <a:r>
              <a:rPr dirty="0" sz="2000" lang="en-US"/>
              <a:t>Often markedly positive in the presence of hip joint disease – e.g. </a:t>
            </a:r>
            <a:r>
              <a:rPr dirty="0" sz="2000" lang="en-US" err="1"/>
              <a:t>trochanteric</a:t>
            </a:r>
            <a:r>
              <a:rPr dirty="0" sz="2000" lang="en-US"/>
              <a:t> bursitis, </a:t>
            </a:r>
            <a:r>
              <a:rPr dirty="0" sz="2000" lang="en-US" err="1"/>
              <a:t>sacroiliitis</a:t>
            </a:r>
            <a:r>
              <a:rPr dirty="0" sz="2000" lang="en-US"/>
              <a:t> or mechanical low-back pain.</a:t>
            </a:r>
          </a:p>
          <a:p>
            <a:pPr indent="-457200" marL="457200">
              <a:buFont typeface="+mj-lt"/>
              <a:buAutoNum type="arabicParenR"/>
            </a:pPr>
            <a:r>
              <a:rPr b="1" dirty="0" sz="2000" lang="en-US" err="1">
                <a:solidFill>
                  <a:srgbClr val="002060"/>
                </a:solidFill>
              </a:rPr>
              <a:t>Trendelenburg</a:t>
            </a:r>
            <a:r>
              <a:rPr b="1" dirty="0" sz="2000" lang="en-US">
                <a:solidFill>
                  <a:srgbClr val="002060"/>
                </a:solidFill>
              </a:rPr>
              <a:t> sign: </a:t>
            </a:r>
          </a:p>
          <a:p>
            <a:pPr lvl="1">
              <a:buFont typeface="Wingdings" pitchFamily="2" charset="2"/>
              <a:buChar char="Ø"/>
            </a:pPr>
            <a:r>
              <a:rPr dirty="0" sz="2000" lang="en-US"/>
              <a:t>Examiner observes pelvis from behind while patient raises one leg while standing. </a:t>
            </a:r>
          </a:p>
          <a:p>
            <a:pPr lvl="1">
              <a:buFont typeface="Wingdings" pitchFamily="2" charset="2"/>
              <a:buChar char="Ø"/>
            </a:pPr>
            <a:r>
              <a:rPr dirty="0" sz="2000" lang="en-US"/>
              <a:t>Normally the pelvis remains horizontal. </a:t>
            </a:r>
          </a:p>
          <a:p>
            <a:pPr lvl="1">
              <a:buFont typeface="Wingdings" pitchFamily="2" charset="2"/>
              <a:buChar char="Ø"/>
            </a:pPr>
            <a:r>
              <a:rPr dirty="0" sz="2000" lang="en-US"/>
              <a:t>A positive sign occurs when the pelvis tilts down toward the side of the lifted leg indicating weakness of the contralateral thigh adductors (primarily L5 innervated)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61" name=""/>
        <p:cNvGrpSpPr/>
        <p:nvPr/>
      </p:nvGrpSpPr>
      <p:grpSpPr>
        <a:xfrm>
          <a:off x="0" y="0"/>
          <a:ext cx="0" cy="0"/>
          <a:chOff x="0" y="0"/>
          <a:chExt cx="0" cy="0"/>
        </a:xfrm>
      </p:grpSpPr>
      <p:sp>
        <p:nvSpPr>
          <p:cNvPr id="1048603" name="Content Placeholder 2"/>
          <p:cNvSpPr>
            <a:spLocks noGrp="1"/>
          </p:cNvSpPr>
          <p:nvPr>
            <p:ph idx="1"/>
          </p:nvPr>
        </p:nvSpPr>
        <p:spPr>
          <a:xfrm>
            <a:off x="0" y="0"/>
            <a:ext cx="4572000" cy="6858000"/>
          </a:xfrm>
        </p:spPr>
        <p:txBody>
          <a:bodyPr>
            <a:normAutofit/>
          </a:bodyPr>
          <a:p>
            <a:pPr>
              <a:buFont typeface="Wingdings" pitchFamily="2" charset="2"/>
              <a:buChar char="v"/>
            </a:pPr>
            <a:r>
              <a:rPr b="1" dirty="0" sz="2000" lang="en-US">
                <a:solidFill>
                  <a:srgbClr val="002060"/>
                </a:solidFill>
              </a:rPr>
              <a:t>L3/4 prolapsed intervertebral disc</a:t>
            </a:r>
          </a:p>
          <a:p>
            <a:r>
              <a:rPr dirty="0" sz="2000" lang="en-US"/>
              <a:t>Pain in the anterior thigh</a:t>
            </a:r>
          </a:p>
          <a:p>
            <a:r>
              <a:rPr dirty="0" sz="2000" lang="en-US"/>
              <a:t>Wasting of the quadriceps muscle </a:t>
            </a:r>
          </a:p>
          <a:p>
            <a:r>
              <a:rPr dirty="0" sz="2000" lang="en-US"/>
              <a:t>Weakness of the quadriceps function and dorsiflexion of foot</a:t>
            </a:r>
          </a:p>
          <a:p>
            <a:r>
              <a:rPr dirty="0" sz="2000" lang="en-US"/>
              <a:t>Diminished sensation over anterior thigh, knee and medial aspect of lower leg</a:t>
            </a:r>
          </a:p>
          <a:p>
            <a:r>
              <a:rPr dirty="0" sz="2000" lang="en-US"/>
              <a:t>Reduced knee jerk</a:t>
            </a:r>
          </a:p>
          <a:p>
            <a:endParaRPr dirty="0" sz="2000" lang="en-US"/>
          </a:p>
          <a:p>
            <a:pPr>
              <a:buFont typeface="Wingdings" pitchFamily="2" charset="2"/>
              <a:buChar char="v"/>
            </a:pPr>
            <a:r>
              <a:rPr b="1" dirty="0" sz="2000" lang="en-US">
                <a:solidFill>
                  <a:srgbClr val="002060"/>
                </a:solidFill>
              </a:rPr>
              <a:t>L4/5 prolapsed intervertebral disc </a:t>
            </a:r>
          </a:p>
          <a:p>
            <a:r>
              <a:rPr dirty="0" sz="2000" lang="en-US"/>
              <a:t>Pain along the posterior or </a:t>
            </a:r>
            <a:r>
              <a:rPr dirty="0" sz="2000" lang="en-US" err="1"/>
              <a:t>posterolateral</a:t>
            </a:r>
            <a:r>
              <a:rPr dirty="0" sz="2000" lang="en-US"/>
              <a:t> thigh with radiation to the </a:t>
            </a:r>
            <a:r>
              <a:rPr dirty="0" sz="2000" lang="en-US" err="1"/>
              <a:t>dorsum</a:t>
            </a:r>
            <a:r>
              <a:rPr dirty="0" sz="2000" lang="en-US"/>
              <a:t> of the foot and great toe</a:t>
            </a:r>
          </a:p>
          <a:p>
            <a:r>
              <a:rPr dirty="0" sz="2000" lang="en-US"/>
              <a:t>Weakness of dorsiflexion of the toe or foot </a:t>
            </a:r>
          </a:p>
          <a:p>
            <a:r>
              <a:rPr dirty="0" sz="2000" lang="en-US"/>
              <a:t>Paraesthesia and numbness of the </a:t>
            </a:r>
            <a:r>
              <a:rPr dirty="0" sz="2000" lang="en-US" err="1"/>
              <a:t>dorsum</a:t>
            </a:r>
            <a:r>
              <a:rPr dirty="0" sz="2000" lang="en-US"/>
              <a:t> of the foot and great toe </a:t>
            </a:r>
          </a:p>
          <a:p>
            <a:r>
              <a:rPr dirty="0" sz="2000" lang="en-US"/>
              <a:t>Reflex changes unlikely.</a:t>
            </a:r>
            <a:endParaRPr dirty="0" sz="2000" lang="en-IQ"/>
          </a:p>
        </p:txBody>
      </p:sp>
      <p:sp>
        <p:nvSpPr>
          <p:cNvPr id="1048604" name="TextBox 4"/>
          <p:cNvSpPr txBox="1"/>
          <p:nvPr/>
        </p:nvSpPr>
        <p:spPr>
          <a:xfrm>
            <a:off x="4572000" y="0"/>
            <a:ext cx="4572000" cy="2246769"/>
          </a:xfrm>
          <a:prstGeom prst="rect"/>
          <a:noFill/>
        </p:spPr>
        <p:txBody>
          <a:bodyPr wrap="square">
            <a:spAutoFit/>
          </a:bodyPr>
          <a:p>
            <a:pPr indent="-342900" marL="342900">
              <a:buFont typeface="Wingdings" pitchFamily="2" charset="2"/>
              <a:buChar char="v"/>
            </a:pPr>
            <a:r>
              <a:rPr b="1" dirty="0" sz="2000" lang="en-US">
                <a:solidFill>
                  <a:srgbClr val="002060"/>
                </a:solidFill>
              </a:rPr>
              <a:t>L5/S1 prolapsed intervertebral disc </a:t>
            </a:r>
          </a:p>
          <a:p>
            <a:pPr indent="-342900" marL="342900">
              <a:buFont typeface="Arial" panose="020B0604020202020204" pitchFamily="34" charset="0"/>
              <a:buChar char="•"/>
            </a:pPr>
            <a:r>
              <a:rPr dirty="0" sz="2000" lang="en-US"/>
              <a:t>Pain along the posterior thigh with radiation to the heel</a:t>
            </a:r>
          </a:p>
          <a:p>
            <a:pPr indent="-342900" marL="342900">
              <a:buFont typeface="Arial" panose="020B0604020202020204" pitchFamily="34" charset="0"/>
              <a:buChar char="•"/>
            </a:pPr>
            <a:r>
              <a:rPr dirty="0" sz="2000" lang="en-US"/>
              <a:t>Weakness of plantar flexion (on occasion) </a:t>
            </a:r>
          </a:p>
          <a:p>
            <a:pPr indent="-342900" marL="342900">
              <a:buFont typeface="Arial" panose="020B0604020202020204" pitchFamily="34" charset="0"/>
              <a:buChar char="•"/>
            </a:pPr>
            <a:r>
              <a:rPr dirty="0" sz="2000" lang="en-US"/>
              <a:t>Sensory loss in the lateral foot </a:t>
            </a:r>
          </a:p>
          <a:p>
            <a:pPr indent="-342900" marL="342900">
              <a:buFont typeface="Arial" panose="020B0604020202020204" pitchFamily="34" charset="0"/>
              <a:buChar char="•"/>
            </a:pPr>
            <a:r>
              <a:rPr dirty="0" sz="2000" lang="en-US"/>
              <a:t>Absent ankle jerk. </a:t>
            </a:r>
            <a:endParaRPr dirty="0" sz="2000" lang="en-IQ"/>
          </a:p>
        </p:txBody>
      </p:sp>
      <p:pic>
        <p:nvPicPr>
          <p:cNvPr id="2097156" name="Picture 6"/>
          <p:cNvPicPr>
            <a:picLocks noChangeAspect="1"/>
          </p:cNvPicPr>
          <p:nvPr/>
        </p:nvPicPr>
        <p:blipFill>
          <a:blip xmlns:r="http://schemas.openxmlformats.org/officeDocument/2006/relationships" r:embed="rId1"/>
          <a:stretch>
            <a:fillRect/>
          </a:stretch>
        </p:blipFill>
        <p:spPr>
          <a:xfrm>
            <a:off x="4808682" y="2244744"/>
            <a:ext cx="4098636" cy="4613256"/>
          </a:xfrm>
          <a:prstGeom prst="rect"/>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63" name=""/>
        <p:cNvGrpSpPr/>
        <p:nvPr/>
      </p:nvGrpSpPr>
      <p:grpSpPr>
        <a:xfrm>
          <a:off x="0" y="0"/>
          <a:ext cx="0" cy="0"/>
          <a:chOff x="0" y="0"/>
          <a:chExt cx="0" cy="0"/>
        </a:xfrm>
      </p:grpSpPr>
      <p:sp>
        <p:nvSpPr>
          <p:cNvPr id="1048606" name="Title 1"/>
          <p:cNvSpPr>
            <a:spLocks noGrp="1"/>
          </p:cNvSpPr>
          <p:nvPr>
            <p:ph type="title"/>
          </p:nvPr>
        </p:nvSpPr>
        <p:spPr>
          <a:xfrm>
            <a:off x="97559" y="18255"/>
            <a:ext cx="7886700" cy="524381"/>
          </a:xfrm>
        </p:spPr>
        <p:txBody>
          <a:bodyPr>
            <a:normAutofit/>
          </a:bodyPr>
          <a:p>
            <a:pPr indent="-342900" marL="342900">
              <a:buFont typeface="Wingdings" pitchFamily="2" charset="2"/>
              <a:buChar char="q"/>
            </a:pPr>
            <a:r>
              <a:rPr b="1" dirty="0" sz="2400" lang="en-US" u="sng">
                <a:solidFill>
                  <a:srgbClr val="C00000"/>
                </a:solidFill>
                <a:latin typeface="+mn-lt"/>
              </a:rPr>
              <a:t>Surgical indications</a:t>
            </a:r>
          </a:p>
        </p:txBody>
      </p:sp>
      <p:sp>
        <p:nvSpPr>
          <p:cNvPr id="1048607" name="Content Placeholder 2"/>
          <p:cNvSpPr>
            <a:spLocks noGrp="1"/>
          </p:cNvSpPr>
          <p:nvPr>
            <p:ph idx="1"/>
          </p:nvPr>
        </p:nvSpPr>
        <p:spPr>
          <a:xfrm>
            <a:off x="97559" y="542635"/>
            <a:ext cx="8948882" cy="6297109"/>
          </a:xfrm>
        </p:spPr>
        <p:txBody>
          <a:bodyPr>
            <a:normAutofit/>
          </a:bodyPr>
          <a:p>
            <a:pPr indent="-457200" marL="457200">
              <a:buFont typeface="+mj-lt"/>
              <a:buAutoNum type="arabicParenR"/>
            </a:pPr>
            <a:r>
              <a:rPr b="1" dirty="0" sz="2000" lang="en-US">
                <a:solidFill>
                  <a:srgbClr val="002060"/>
                </a:solidFill>
              </a:rPr>
              <a:t>Failure of non-surgical management</a:t>
            </a:r>
            <a:r>
              <a:rPr dirty="0" sz="2000" lang="en-US"/>
              <a:t> to control pain after 5–8 weeks from the onset of </a:t>
            </a:r>
            <a:r>
              <a:rPr dirty="0" sz="2000" lang="en-US" err="1"/>
              <a:t>radiculopathy</a:t>
            </a:r>
            <a:r>
              <a:rPr dirty="0" sz="2000" lang="en-US"/>
              <a:t> before considering surgery.</a:t>
            </a:r>
            <a:endParaRPr dirty="0" sz="2000" lang="ar-SA"/>
          </a:p>
          <a:p>
            <a:pPr indent="-457200" marL="457200">
              <a:buFont typeface="+mj-lt"/>
              <a:buAutoNum type="arabicParenR"/>
            </a:pPr>
            <a:r>
              <a:rPr b="1" dirty="0" sz="2000" lang="en-US">
                <a:solidFill>
                  <a:srgbClr val="002060"/>
                </a:solidFill>
              </a:rPr>
              <a:t>EMERGENT SURGERY</a:t>
            </a:r>
            <a:r>
              <a:rPr dirty="0" sz="2000" lang="en-US"/>
              <a:t> (i.e. before the 5–8 weeks of symptoms have lapsed). Indications:</a:t>
            </a:r>
          </a:p>
          <a:p>
            <a:pPr indent="-457200" lvl="1" marL="914400">
              <a:buFont typeface="+mj-lt"/>
              <a:buAutoNum type="alphaLcParenR"/>
            </a:pPr>
            <a:r>
              <a:rPr dirty="0" sz="2000" lang="en-US" err="1"/>
              <a:t>Cauda</a:t>
            </a:r>
            <a:r>
              <a:rPr dirty="0" sz="2000" lang="en-US"/>
              <a:t> </a:t>
            </a:r>
            <a:r>
              <a:rPr dirty="0" sz="2000" lang="en-US" err="1"/>
              <a:t>equina</a:t>
            </a:r>
            <a:r>
              <a:rPr dirty="0" sz="2000" lang="en-US"/>
              <a:t> syndrome (CES).</a:t>
            </a:r>
          </a:p>
          <a:p>
            <a:pPr indent="-457200" lvl="1" marL="914400">
              <a:buFont typeface="+mj-lt"/>
              <a:buAutoNum type="alphaLcParenR"/>
            </a:pPr>
            <a:r>
              <a:rPr dirty="0" sz="2000" lang="en-US"/>
              <a:t>Progressive motor deficit (e.g. foot drop), the acute development or progression of motor weakness is considered an indication for rapid surgical decompression.</a:t>
            </a:r>
          </a:p>
          <a:p>
            <a:pPr indent="-457200" lvl="1" marL="914400">
              <a:buFont typeface="+mj-lt"/>
              <a:buAutoNum type="alphaLcParenR"/>
            </a:pPr>
            <a:r>
              <a:rPr dirty="0" sz="2000" lang="en-US"/>
              <a:t>Urgent surgery may be indicated for patients whose pain remains intolerable in spite of adequate narcotic pain medication.</a:t>
            </a:r>
          </a:p>
          <a:p>
            <a:pPr indent="-457200" marL="457200">
              <a:buFont typeface="+mj-lt"/>
              <a:buAutoNum type="arabicParenR"/>
            </a:pPr>
            <a:r>
              <a:rPr b="1" dirty="0" sz="2000" lang="en-US">
                <a:solidFill>
                  <a:srgbClr val="002060"/>
                </a:solidFill>
              </a:rPr>
              <a:t>Patient preference </a:t>
            </a:r>
            <a:r>
              <a:rPr dirty="0" sz="2000" lang="en-US"/>
              <a:t> patients who do not want to invest the time in a trial of non-surgical treatment if it is possible that they will still require surgery at the end of the trial.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64" name=""/>
        <p:cNvGrpSpPr/>
        <p:nvPr/>
      </p:nvGrpSpPr>
      <p:grpSpPr>
        <a:xfrm>
          <a:off x="0" y="0"/>
          <a:ext cx="0" cy="0"/>
          <a:chOff x="0" y="0"/>
          <a:chExt cx="0" cy="0"/>
        </a:xfrm>
      </p:grpSpPr>
      <p:sp>
        <p:nvSpPr>
          <p:cNvPr id="1048608" name="Content Placeholder 2"/>
          <p:cNvSpPr>
            <a:spLocks noGrp="1"/>
          </p:cNvSpPr>
          <p:nvPr>
            <p:ph idx="1"/>
          </p:nvPr>
        </p:nvSpPr>
        <p:spPr>
          <a:xfrm>
            <a:off x="80818" y="80818"/>
            <a:ext cx="5703455" cy="6684818"/>
          </a:xfrm>
        </p:spPr>
        <p:txBody>
          <a:bodyPr>
            <a:normAutofit/>
          </a:bodyPr>
          <a:p>
            <a:pPr>
              <a:buFont typeface="Wingdings" pitchFamily="2" charset="2"/>
              <a:buChar char="q"/>
            </a:pPr>
            <a:r>
              <a:rPr b="1" dirty="0" sz="2000" lang="en-US" u="sng">
                <a:solidFill>
                  <a:srgbClr val="C00000"/>
                </a:solidFill>
              </a:rPr>
              <a:t>Indications of Open Posterior Lumbar Approach</a:t>
            </a:r>
          </a:p>
          <a:p>
            <a:pPr>
              <a:buFont typeface="Wingdings" pitchFamily="2" charset="2"/>
              <a:buChar char="q"/>
            </a:pPr>
            <a:endParaRPr b="1" dirty="0" sz="2000" lang="en-US" u="sng">
              <a:solidFill>
                <a:srgbClr val="C00000"/>
              </a:solidFill>
            </a:endParaRPr>
          </a:p>
          <a:p>
            <a:pPr>
              <a:buFont typeface="Wingdings" pitchFamily="2" charset="2"/>
              <a:buChar char="Ø"/>
            </a:pPr>
            <a:r>
              <a:rPr b="1" dirty="0" sz="2000" lang="en-US">
                <a:solidFill>
                  <a:srgbClr val="002060"/>
                </a:solidFill>
              </a:rPr>
              <a:t>Lumbar decompression </a:t>
            </a:r>
          </a:p>
          <a:p>
            <a:pPr lvl="1"/>
            <a:r>
              <a:rPr dirty="0" sz="2000" lang="en-US"/>
              <a:t>Lumbar disk herniations </a:t>
            </a:r>
          </a:p>
          <a:p>
            <a:pPr lvl="1"/>
            <a:r>
              <a:rPr dirty="0" sz="2000" lang="en-US"/>
              <a:t>Lumbar stenosis </a:t>
            </a:r>
          </a:p>
          <a:p>
            <a:pPr lvl="1"/>
            <a:r>
              <a:rPr dirty="0" sz="2000" lang="en-US"/>
              <a:t>Facet synovial cysts </a:t>
            </a:r>
          </a:p>
          <a:p>
            <a:pPr lvl="1"/>
            <a:r>
              <a:rPr dirty="0" sz="2000" lang="en-US"/>
              <a:t>Lumbar </a:t>
            </a:r>
            <a:r>
              <a:rPr dirty="0" sz="2000" lang="en-US" err="1"/>
              <a:t>spondylolisthesis</a:t>
            </a:r>
            <a:endParaRPr dirty="0" sz="2000" lang="en-US"/>
          </a:p>
          <a:p>
            <a:pPr>
              <a:buFont typeface="Wingdings" pitchFamily="2" charset="2"/>
              <a:buChar char="Ø"/>
            </a:pPr>
            <a:r>
              <a:rPr b="1" dirty="0" sz="2000" lang="en-US">
                <a:solidFill>
                  <a:srgbClr val="002060"/>
                </a:solidFill>
              </a:rPr>
              <a:t>Lumbar infections</a:t>
            </a:r>
            <a:r>
              <a:rPr dirty="0" sz="2000" lang="en-US"/>
              <a:t> </a:t>
            </a:r>
          </a:p>
          <a:p>
            <a:pPr lvl="1"/>
            <a:r>
              <a:rPr dirty="0" sz="2000" lang="en-US"/>
              <a:t>Intervertebral </a:t>
            </a:r>
            <a:r>
              <a:rPr dirty="0" sz="2000" lang="en-US" err="1"/>
              <a:t>diskitis</a:t>
            </a:r>
            <a:r>
              <a:rPr dirty="0" sz="2000" lang="en-US"/>
              <a:t> </a:t>
            </a:r>
          </a:p>
          <a:p>
            <a:pPr lvl="1"/>
            <a:r>
              <a:rPr dirty="0" sz="2000" lang="en-US"/>
              <a:t>Vertebral body osteomyelitis </a:t>
            </a:r>
          </a:p>
          <a:p>
            <a:pPr lvl="1"/>
            <a:r>
              <a:rPr dirty="0" sz="2000" lang="en-US"/>
              <a:t>Spinal epidural abscess</a:t>
            </a:r>
          </a:p>
          <a:p>
            <a:pPr>
              <a:buFont typeface="Wingdings" pitchFamily="2" charset="2"/>
              <a:buChar char="Ø"/>
            </a:pPr>
            <a:r>
              <a:rPr b="1" dirty="0" sz="2000" lang="en-US">
                <a:solidFill>
                  <a:srgbClr val="002060"/>
                </a:solidFill>
              </a:rPr>
              <a:t>Lumbar trauma</a:t>
            </a:r>
          </a:p>
          <a:p>
            <a:endParaRPr dirty="0" sz="2000" lang="en-US"/>
          </a:p>
        </p:txBody>
      </p:sp>
      <p:sp>
        <p:nvSpPr>
          <p:cNvPr id="1048609" name="TextBox 4"/>
          <p:cNvSpPr txBox="1"/>
          <p:nvPr/>
        </p:nvSpPr>
        <p:spPr>
          <a:xfrm>
            <a:off x="4802909" y="853339"/>
            <a:ext cx="4260273" cy="4053840"/>
          </a:xfrm>
          <a:prstGeom prst="rect"/>
          <a:noFill/>
        </p:spPr>
        <p:txBody>
          <a:bodyPr wrap="square">
            <a:spAutoFit/>
          </a:bodyPr>
          <a:p>
            <a:pPr indent="-342900" marL="342900">
              <a:buFont typeface="Wingdings" pitchFamily="2" charset="2"/>
              <a:buChar char="Ø"/>
            </a:pPr>
            <a:r>
              <a:rPr b="1" dirty="0" sz="2000" lang="en-US">
                <a:solidFill>
                  <a:srgbClr val="002060"/>
                </a:solidFill>
              </a:rPr>
              <a:t>Lumbar tumors </a:t>
            </a:r>
          </a:p>
          <a:p>
            <a:pPr indent="-342900" lvl="1" marL="800100">
              <a:buFont typeface="Arial" panose="020B0604020202020204" pitchFamily="34" charset="0"/>
              <a:buChar char="•"/>
            </a:pPr>
            <a:r>
              <a:rPr dirty="0" sz="2000" lang="en-US"/>
              <a:t>Extradural neoplasms </a:t>
            </a:r>
          </a:p>
          <a:p>
            <a:pPr indent="-342900" lvl="1" marL="800100">
              <a:buFont typeface="Arial" panose="020B0604020202020204" pitchFamily="34" charset="0"/>
              <a:buChar char="•"/>
            </a:pPr>
            <a:r>
              <a:rPr dirty="0" sz="2000" lang="en-US" err="1"/>
              <a:t>Intradural</a:t>
            </a:r>
            <a:r>
              <a:rPr dirty="0" sz="2000" lang="en-US"/>
              <a:t> neoplasms</a:t>
            </a:r>
          </a:p>
          <a:p>
            <a:pPr indent="-342900" marL="342900">
              <a:buFont typeface="Wingdings" pitchFamily="2" charset="2"/>
              <a:buChar char="Ø"/>
            </a:pPr>
            <a:r>
              <a:rPr b="1" dirty="0" sz="2000" lang="en-US">
                <a:solidFill>
                  <a:srgbClr val="002060"/>
                </a:solidFill>
              </a:rPr>
              <a:t>Spinal fusions </a:t>
            </a:r>
          </a:p>
          <a:p>
            <a:pPr indent="-342900" lvl="1" marL="800100">
              <a:buFont typeface="Arial" panose="020B0604020202020204" pitchFamily="34" charset="0"/>
              <a:buChar char="•"/>
            </a:pPr>
            <a:r>
              <a:rPr dirty="0" sz="2000" lang="en-US"/>
              <a:t>Correction of spinal deformity </a:t>
            </a:r>
          </a:p>
          <a:p>
            <a:pPr indent="-342900" lvl="1" marL="800100">
              <a:buFont typeface="Arial" panose="020B0604020202020204" pitchFamily="34" charset="0"/>
              <a:buChar char="•"/>
            </a:pPr>
            <a:r>
              <a:rPr dirty="0" sz="2000" lang="en-US" err="1"/>
              <a:t>Posterolateral</a:t>
            </a:r>
            <a:r>
              <a:rPr dirty="0" sz="2000" lang="en-US"/>
              <a:t> </a:t>
            </a:r>
            <a:r>
              <a:rPr dirty="0" sz="2000" lang="en-US" err="1"/>
              <a:t>intertransverse</a:t>
            </a:r>
            <a:r>
              <a:rPr dirty="0" sz="2000" lang="en-US"/>
              <a:t> fusion </a:t>
            </a:r>
          </a:p>
          <a:p>
            <a:pPr indent="-342900" lvl="1" marL="800100">
              <a:buFont typeface="Arial" panose="020B0604020202020204" pitchFamily="34" charset="0"/>
              <a:buChar char="•"/>
            </a:pPr>
            <a:r>
              <a:rPr dirty="0" sz="2000" lang="en-US"/>
              <a:t>Pedicle screw fixation </a:t>
            </a:r>
          </a:p>
          <a:p>
            <a:pPr indent="-342900" lvl="1" marL="800100">
              <a:buFont typeface="Arial" panose="020B0604020202020204" pitchFamily="34" charset="0"/>
              <a:buChar char="•"/>
            </a:pPr>
            <a:r>
              <a:rPr dirty="0" sz="2000" lang="en-US"/>
              <a:t>Posterior lumbar </a:t>
            </a:r>
            <a:r>
              <a:rPr dirty="0" sz="2000" lang="en-US" err="1"/>
              <a:t>interbody</a:t>
            </a:r>
            <a:r>
              <a:rPr dirty="0" sz="2000" lang="en-US"/>
              <a:t> fusion</a:t>
            </a:r>
          </a:p>
          <a:p>
            <a:pPr indent="-342900" marL="342900">
              <a:buFont typeface="Wingdings" pitchFamily="2" charset="2"/>
              <a:buChar char="Ø"/>
            </a:pPr>
            <a:r>
              <a:rPr b="1" dirty="0" sz="2000" lang="en-US">
                <a:solidFill>
                  <a:srgbClr val="002060"/>
                </a:solidFill>
              </a:rPr>
              <a:t>Other indications </a:t>
            </a:r>
          </a:p>
          <a:p>
            <a:pPr indent="-342900" lvl="1" marL="800100">
              <a:buFont typeface="Arial" panose="020B0604020202020204" pitchFamily="34" charset="0"/>
              <a:buChar char="•"/>
            </a:pPr>
            <a:r>
              <a:rPr dirty="0" sz="2000" lang="en-US"/>
              <a:t>Iliac crest bone graft harvest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65" name=""/>
        <p:cNvGrpSpPr/>
        <p:nvPr/>
      </p:nvGrpSpPr>
      <p:grpSpPr>
        <a:xfrm>
          <a:off x="0" y="0"/>
          <a:ext cx="0" cy="0"/>
          <a:chOff x="0" y="0"/>
          <a:chExt cx="0" cy="0"/>
        </a:xfrm>
      </p:grpSpPr>
      <p:sp>
        <p:nvSpPr>
          <p:cNvPr id="1048610" name="Content Placeholder 2"/>
          <p:cNvSpPr>
            <a:spLocks noGrp="1"/>
          </p:cNvSpPr>
          <p:nvPr>
            <p:ph idx="1"/>
          </p:nvPr>
        </p:nvSpPr>
        <p:spPr>
          <a:xfrm>
            <a:off x="86014" y="82261"/>
            <a:ext cx="8965622" cy="6671829"/>
          </a:xfrm>
        </p:spPr>
        <p:txBody>
          <a:bodyPr>
            <a:normAutofit/>
          </a:bodyPr>
          <a:p>
            <a:pPr>
              <a:buFont typeface="Wingdings" pitchFamily="2" charset="2"/>
              <a:buChar char="v"/>
            </a:pPr>
            <a:r>
              <a:rPr b="1" dirty="0" sz="2000" lang="en-US">
                <a:solidFill>
                  <a:srgbClr val="C00000"/>
                </a:solidFill>
              </a:rPr>
              <a:t>Advantages</a:t>
            </a:r>
          </a:p>
          <a:p>
            <a:pPr indent="-342900" lvl="1" marL="800100">
              <a:buFont typeface="+mj-lt"/>
              <a:buAutoNum type="arabicParenR"/>
            </a:pPr>
            <a:r>
              <a:rPr dirty="0" sz="2000" lang="en-US"/>
              <a:t>Common technique</a:t>
            </a:r>
          </a:p>
          <a:p>
            <a:pPr indent="-342900" lvl="1" marL="800100">
              <a:buFont typeface="+mj-lt"/>
              <a:buAutoNum type="arabicParenR"/>
            </a:pPr>
            <a:r>
              <a:rPr dirty="0" sz="2000" lang="en-US"/>
              <a:t>No major visceral or vascular structures at risk during approach </a:t>
            </a:r>
          </a:p>
          <a:p>
            <a:pPr indent="-342900" lvl="1" marL="800100">
              <a:buFont typeface="+mj-lt"/>
              <a:buAutoNum type="arabicParenR"/>
            </a:pPr>
            <a:r>
              <a:rPr dirty="0" sz="2000" lang="en-US"/>
              <a:t>Versatile for most pathology of the lumbar spine</a:t>
            </a:r>
          </a:p>
          <a:p>
            <a:pPr indent="-342900" lvl="1" marL="800100">
              <a:buFont typeface="+mj-lt"/>
              <a:buAutoNum type="arabicParenR"/>
            </a:pPr>
            <a:r>
              <a:rPr dirty="0" sz="2000" lang="en-US" err="1"/>
              <a:t>Cauda</a:t>
            </a:r>
            <a:r>
              <a:rPr dirty="0" sz="2000" lang="en-US"/>
              <a:t> </a:t>
            </a:r>
            <a:r>
              <a:rPr dirty="0" sz="2000" lang="en-US" err="1"/>
              <a:t>equina</a:t>
            </a:r>
            <a:r>
              <a:rPr dirty="0" sz="2000" lang="en-US"/>
              <a:t> allowing retraction with low risk of spinal cord injury</a:t>
            </a:r>
          </a:p>
          <a:p>
            <a:pPr indent="-342900" lvl="1" marL="800100">
              <a:buFont typeface="+mj-lt"/>
              <a:buAutoNum type="arabicParenR"/>
            </a:pPr>
            <a:r>
              <a:rPr dirty="0" sz="2000" lang="en-US"/>
              <a:t>Easier localization of spinal level</a:t>
            </a:r>
          </a:p>
          <a:p>
            <a:pPr>
              <a:buFont typeface="Wingdings" pitchFamily="2" charset="2"/>
              <a:buChar char="v"/>
            </a:pPr>
            <a:endParaRPr b="1" dirty="0" sz="2000" lang="en-US">
              <a:solidFill>
                <a:srgbClr val="C00000"/>
              </a:solidFill>
            </a:endParaRPr>
          </a:p>
          <a:p>
            <a:pPr>
              <a:buFont typeface="Wingdings" pitchFamily="2" charset="2"/>
              <a:buChar char="v"/>
            </a:pPr>
            <a:r>
              <a:rPr b="1" dirty="0" sz="2000" lang="en-US">
                <a:solidFill>
                  <a:srgbClr val="C00000"/>
                </a:solidFill>
              </a:rPr>
              <a:t>Disadvantages</a:t>
            </a:r>
          </a:p>
          <a:p>
            <a:pPr indent="-342900" lvl="1" marL="800100">
              <a:buFont typeface="+mj-lt"/>
              <a:buAutoNum type="arabicParenR"/>
            </a:pPr>
            <a:r>
              <a:rPr dirty="0" sz="2000" lang="en-US"/>
              <a:t>Extensive muscle dissection needed</a:t>
            </a:r>
          </a:p>
          <a:p>
            <a:pPr indent="-342900" lvl="1" marL="800100">
              <a:buFont typeface="+mj-lt"/>
              <a:buAutoNum type="arabicParenR"/>
            </a:pPr>
            <a:r>
              <a:rPr dirty="0" sz="2000" lang="en-US"/>
              <a:t>Significant postoperative pain</a:t>
            </a:r>
          </a:p>
          <a:p>
            <a:pPr indent="-342900" lvl="1" marL="800100">
              <a:buFont typeface="+mj-lt"/>
              <a:buAutoNum type="arabicParenR"/>
            </a:pPr>
            <a:r>
              <a:rPr dirty="0" sz="2000" lang="en-US"/>
              <a:t>Higher risk of iatrogenic spinal instability</a:t>
            </a:r>
          </a:p>
          <a:p>
            <a:pPr indent="-342900" lvl="1" marL="800100">
              <a:buFont typeface="+mj-lt"/>
              <a:buAutoNum type="arabicParenR"/>
            </a:pPr>
            <a:r>
              <a:rPr dirty="0" sz="2000" lang="en-US"/>
              <a:t>Restricted access to anterior pathology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66" name=""/>
        <p:cNvGrpSpPr/>
        <p:nvPr/>
      </p:nvGrpSpPr>
      <p:grpSpPr>
        <a:xfrm>
          <a:off x="0" y="0"/>
          <a:ext cx="0" cy="0"/>
          <a:chOff x="0" y="0"/>
          <a:chExt cx="0" cy="0"/>
        </a:xfrm>
      </p:grpSpPr>
      <p:sp>
        <p:nvSpPr>
          <p:cNvPr id="1048611" name="Title 1"/>
          <p:cNvSpPr>
            <a:spLocks noGrp="1"/>
          </p:cNvSpPr>
          <p:nvPr>
            <p:ph type="title"/>
          </p:nvPr>
        </p:nvSpPr>
        <p:spPr>
          <a:xfrm>
            <a:off x="97559" y="18256"/>
            <a:ext cx="7886700" cy="547472"/>
          </a:xfrm>
        </p:spPr>
        <p:txBody>
          <a:bodyPr>
            <a:normAutofit/>
          </a:bodyPr>
          <a:p>
            <a:pPr indent="-342900" marL="342900">
              <a:buFont typeface="Wingdings" pitchFamily="2" charset="2"/>
              <a:buChar char="q"/>
            </a:pPr>
            <a:r>
              <a:rPr b="1" dirty="0" sz="2400" lang="en-US" err="1" u="sng">
                <a:solidFill>
                  <a:srgbClr val="C00000"/>
                </a:solidFill>
                <a:latin typeface="+mn-lt"/>
              </a:rPr>
              <a:t>Cauda</a:t>
            </a:r>
            <a:r>
              <a:rPr b="1" dirty="0" sz="2400" lang="en-US" u="sng">
                <a:solidFill>
                  <a:srgbClr val="C00000"/>
                </a:solidFill>
                <a:latin typeface="+mn-lt"/>
              </a:rPr>
              <a:t> </a:t>
            </a:r>
            <a:r>
              <a:rPr b="1" dirty="0" sz="2400" lang="en-US" err="1" u="sng">
                <a:solidFill>
                  <a:srgbClr val="C00000"/>
                </a:solidFill>
                <a:latin typeface="+mn-lt"/>
              </a:rPr>
              <a:t>equina</a:t>
            </a:r>
            <a:r>
              <a:rPr b="1" dirty="0" sz="2400" lang="en-US" u="sng">
                <a:solidFill>
                  <a:srgbClr val="C00000"/>
                </a:solidFill>
                <a:latin typeface="+mn-lt"/>
              </a:rPr>
              <a:t> syndrome</a:t>
            </a:r>
          </a:p>
        </p:txBody>
      </p:sp>
      <p:sp>
        <p:nvSpPr>
          <p:cNvPr id="1048612" name="Content Placeholder 2"/>
          <p:cNvSpPr>
            <a:spLocks noGrp="1"/>
          </p:cNvSpPr>
          <p:nvPr>
            <p:ph idx="1"/>
          </p:nvPr>
        </p:nvSpPr>
        <p:spPr>
          <a:xfrm>
            <a:off x="97559" y="565728"/>
            <a:ext cx="8948882" cy="6165272"/>
          </a:xfrm>
        </p:spPr>
        <p:txBody>
          <a:bodyPr>
            <a:noAutofit/>
          </a:bodyPr>
          <a:p>
            <a:r>
              <a:rPr dirty="0" sz="2000" lang="en-US"/>
              <a:t>The clinical condition arising from dysfunction of multiple lumbar and sacral nerve roots within the lumbar spinal canal. </a:t>
            </a:r>
          </a:p>
          <a:p>
            <a:r>
              <a:rPr dirty="0" sz="2000" lang="en-US"/>
              <a:t>Usually due to compression of the </a:t>
            </a:r>
            <a:r>
              <a:rPr dirty="0" sz="2000" lang="en-US" err="1"/>
              <a:t>cauda</a:t>
            </a:r>
            <a:r>
              <a:rPr dirty="0" sz="2000" lang="en-US"/>
              <a:t> </a:t>
            </a:r>
            <a:r>
              <a:rPr dirty="0" sz="2000" lang="en-US" err="1"/>
              <a:t>equina</a:t>
            </a:r>
            <a:r>
              <a:rPr dirty="0" sz="2000" lang="en-US"/>
              <a:t> (the bundle of nerve roots below the conus </a:t>
            </a:r>
            <a:r>
              <a:rPr dirty="0" sz="2000" lang="en-US" err="1"/>
              <a:t>medullaris</a:t>
            </a:r>
            <a:r>
              <a:rPr dirty="0" sz="2000" lang="en-US"/>
              <a:t> arising from the lumbar enlargement and conus for features to help differentiate CES from a conus lesion.</a:t>
            </a:r>
          </a:p>
          <a:p>
            <a:endParaRPr dirty="0" sz="2000" lang="en-US"/>
          </a:p>
          <a:p>
            <a:pPr>
              <a:buFont typeface="Wingdings" pitchFamily="2" charset="2"/>
              <a:buChar char="v"/>
            </a:pPr>
            <a:r>
              <a:rPr b="1" dirty="0" sz="2000" lang="en-US" u="sng"/>
              <a:t>Patterns</a:t>
            </a:r>
            <a:r>
              <a:rPr dirty="0" sz="2000" lang="en-US"/>
              <a:t> </a:t>
            </a:r>
          </a:p>
          <a:p>
            <a:r>
              <a:rPr dirty="0" sz="2000" lang="en-US"/>
              <a:t>Group   I – sudden onset of symptoms with no previous low back symptoms</a:t>
            </a:r>
          </a:p>
          <a:p>
            <a:r>
              <a:rPr dirty="0" sz="2000" lang="en-US"/>
              <a:t>Group  II – previous history of recurrent backache and sciatica, the latest episode combined with CES</a:t>
            </a:r>
          </a:p>
          <a:p>
            <a:r>
              <a:rPr dirty="0" sz="2000" lang="en-US"/>
              <a:t>Group III – presentation with backache &amp; bilateral sciatica that later develop CES</a:t>
            </a:r>
          </a:p>
          <a:p>
            <a:endParaRPr dirty="0" sz="2000"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67" name=""/>
        <p:cNvGrpSpPr/>
        <p:nvPr/>
      </p:nvGrpSpPr>
      <p:grpSpPr>
        <a:xfrm>
          <a:off x="0" y="0"/>
          <a:ext cx="0" cy="0"/>
          <a:chOff x="0" y="0"/>
          <a:chExt cx="0" cy="0"/>
        </a:xfrm>
      </p:grpSpPr>
      <p:sp>
        <p:nvSpPr>
          <p:cNvPr id="1048613" name="Content Placeholder 2"/>
          <p:cNvSpPr>
            <a:spLocks noGrp="1"/>
          </p:cNvSpPr>
          <p:nvPr>
            <p:ph idx="1"/>
          </p:nvPr>
        </p:nvSpPr>
        <p:spPr>
          <a:xfrm>
            <a:off x="97558" y="82260"/>
            <a:ext cx="8954077" cy="6683375"/>
          </a:xfrm>
        </p:spPr>
        <p:txBody>
          <a:bodyPr>
            <a:normAutofit fontScale="90000" lnSpcReduction="20000"/>
          </a:bodyPr>
          <a:p>
            <a:pPr>
              <a:buFont typeface="Wingdings" pitchFamily="2" charset="2"/>
              <a:buChar char="q"/>
            </a:pPr>
            <a:r>
              <a:rPr b="1" dirty="0" sz="2000" lang="en-US" u="sng">
                <a:solidFill>
                  <a:srgbClr val="002060"/>
                </a:solidFill>
              </a:rPr>
              <a:t>Possible findings in CES:</a:t>
            </a:r>
          </a:p>
          <a:p>
            <a:pPr indent="-457200" marL="457200">
              <a:buFont typeface="+mj-lt"/>
              <a:buAutoNum type="arabicParenR"/>
            </a:pPr>
            <a:r>
              <a:rPr b="1" dirty="0" sz="2000" lang="en-US"/>
              <a:t>Sphincter disturbance:</a:t>
            </a:r>
          </a:p>
          <a:p>
            <a:pPr indent="-457200" lvl="1" marL="914400">
              <a:buFont typeface="+mj-lt"/>
              <a:buAutoNum type="alphaLcPeriod"/>
            </a:pPr>
            <a:r>
              <a:rPr dirty="0" sz="2000" lang="en-US">
                <a:solidFill>
                  <a:srgbClr val="C00000"/>
                </a:solidFill>
              </a:rPr>
              <a:t>Urinary retention:</a:t>
            </a:r>
            <a:r>
              <a:rPr dirty="0" sz="2000" lang="en-US"/>
              <a:t> the</a:t>
            </a:r>
            <a:r>
              <a:rPr b="1" dirty="0" sz="2000" lang="en-US">
                <a:solidFill>
                  <a:srgbClr val="0070C0"/>
                </a:solidFill>
              </a:rPr>
              <a:t> most consistent finding</a:t>
            </a:r>
            <a:r>
              <a:rPr dirty="0" sz="2000" lang="en-US"/>
              <a:t>. </a:t>
            </a:r>
          </a:p>
          <a:p>
            <a:pPr indent="0" lvl="2" marL="914400">
              <a:buNone/>
            </a:pPr>
            <a:r>
              <a:rPr dirty="0" lang="en-US"/>
              <a:t>To evaluate acutely: have patient empty bladder and check post-void residual (by catheterization or with bladder ultrasound). </a:t>
            </a:r>
          </a:p>
          <a:p>
            <a:pPr indent="0" lvl="2" marL="914400">
              <a:buNone/>
            </a:pPr>
            <a:r>
              <a:rPr dirty="0" lang="en-US" err="1"/>
              <a:t>Cystometrogram</a:t>
            </a:r>
            <a:r>
              <a:rPr dirty="0" lang="en-US"/>
              <a:t> shows a hypotonic bladder with decreased sensation and increased capacity.</a:t>
            </a:r>
          </a:p>
          <a:p>
            <a:pPr indent="-457200" lvl="1" marL="914400">
              <a:buFont typeface="+mj-lt"/>
              <a:buAutoNum type="alphaLcPeriod"/>
            </a:pPr>
            <a:r>
              <a:rPr dirty="0" sz="2000" lang="en-US">
                <a:solidFill>
                  <a:srgbClr val="C00000"/>
                </a:solidFill>
              </a:rPr>
              <a:t>Urinary and/or fecal incontinence: </a:t>
            </a:r>
            <a:r>
              <a:rPr dirty="0" sz="2000" lang="en-US"/>
              <a:t>some patients with urinary retention will present with overflow incontinence.</a:t>
            </a:r>
          </a:p>
          <a:p>
            <a:pPr indent="-457200" lvl="1" marL="914400">
              <a:buFont typeface="+mj-lt"/>
              <a:buAutoNum type="alphaLcPeriod"/>
            </a:pPr>
            <a:r>
              <a:rPr dirty="0" sz="2000" lang="en-US">
                <a:solidFill>
                  <a:srgbClr val="C00000"/>
                </a:solidFill>
              </a:rPr>
              <a:t>Anal sphincter tone:</a:t>
            </a:r>
            <a:r>
              <a:rPr dirty="0" sz="2000" lang="en-US"/>
              <a:t> diminished in 60–80%</a:t>
            </a:r>
          </a:p>
          <a:p>
            <a:pPr indent="-457200" marL="457200">
              <a:buFont typeface="+mj-lt"/>
              <a:buAutoNum type="arabicParenR"/>
            </a:pPr>
            <a:r>
              <a:rPr b="1" dirty="0" sz="2000" lang="en-US"/>
              <a:t>“saddle anesthesia”:</a:t>
            </a:r>
            <a:r>
              <a:rPr dirty="0" sz="2000" lang="en-US"/>
              <a:t> the </a:t>
            </a:r>
            <a:r>
              <a:rPr b="1" dirty="0" sz="2000" lang="en-US">
                <a:solidFill>
                  <a:srgbClr val="0070C0"/>
                </a:solidFill>
              </a:rPr>
              <a:t>most common sensory deficit</a:t>
            </a:r>
            <a:r>
              <a:rPr dirty="0" sz="2000" lang="en-US"/>
              <a:t>. Distribution: region of the anus, lower genitals, perineum, over the buttocks, posterior-superior thighs. Once total perineal anesthesia develops, patients tend to have permanent bladder paralysis.</a:t>
            </a:r>
          </a:p>
          <a:p>
            <a:pPr indent="-457200" marL="457200">
              <a:buFont typeface="+mj-lt"/>
              <a:buAutoNum type="arabicParenR"/>
            </a:pPr>
            <a:r>
              <a:rPr b="1" dirty="0" sz="2000" lang="en-US"/>
              <a:t>Significant motor weakness: </a:t>
            </a:r>
            <a:r>
              <a:rPr dirty="0" sz="2000" lang="en-US"/>
              <a:t>usually involves more than a single nerve root (if untreated, may progress to paraplegia)</a:t>
            </a:r>
          </a:p>
          <a:p>
            <a:pPr indent="-457200" marL="457200">
              <a:buFont typeface="+mj-lt"/>
              <a:buAutoNum type="arabicParenR"/>
            </a:pPr>
            <a:r>
              <a:rPr b="1" dirty="0" sz="2000" lang="en-US"/>
              <a:t>Low back pain and/or sciatica</a:t>
            </a:r>
            <a:r>
              <a:rPr dirty="0" sz="2000" lang="en-US"/>
              <a:t> </a:t>
            </a:r>
            <a:r>
              <a:rPr b="1" dirty="0" sz="2000" lang="en-US">
                <a:solidFill>
                  <a:srgbClr val="7030A0"/>
                </a:solidFill>
              </a:rPr>
              <a:t>sciatica is usually bilateral, but may be unilateral or entirely absent, prognosis may be worse when absent or bilateral.</a:t>
            </a:r>
            <a:endParaRPr dirty="0" sz="2000" lang="en-US"/>
          </a:p>
          <a:p>
            <a:pPr indent="-457200" marL="457200">
              <a:buFont typeface="+mj-lt"/>
              <a:buAutoNum type="arabicParenR"/>
            </a:pPr>
            <a:r>
              <a:rPr b="1" dirty="0" sz="2000" lang="en-US"/>
              <a:t>Bilateral absence of Achilles reflex</a:t>
            </a:r>
            <a:r>
              <a:rPr dirty="0" sz="2000" lang="en-US"/>
              <a:t> has been noted </a:t>
            </a:r>
          </a:p>
          <a:p>
            <a:pPr indent="-457200" marL="457200">
              <a:buFont typeface="+mj-lt"/>
              <a:buAutoNum type="arabicParenR"/>
            </a:pPr>
            <a:r>
              <a:rPr b="1" dirty="0" sz="2000" lang="en-US"/>
              <a:t>Sexual dysfunction</a:t>
            </a:r>
            <a:r>
              <a:rPr dirty="0" sz="2000" lang="en-US"/>
              <a:t> (usually not detected until a later time)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68" name=""/>
        <p:cNvGrpSpPr/>
        <p:nvPr/>
      </p:nvGrpSpPr>
      <p:grpSpPr>
        <a:xfrm>
          <a:off x="0" y="0"/>
          <a:ext cx="0" cy="0"/>
          <a:chOff x="0" y="0"/>
          <a:chExt cx="0" cy="0"/>
        </a:xfrm>
      </p:grpSpPr>
      <p:sp>
        <p:nvSpPr>
          <p:cNvPr id="1048614" name="Content Placeholder 2"/>
          <p:cNvSpPr>
            <a:spLocks noGrp="1"/>
          </p:cNvSpPr>
          <p:nvPr>
            <p:ph idx="1"/>
          </p:nvPr>
        </p:nvSpPr>
        <p:spPr>
          <a:xfrm>
            <a:off x="97559" y="82262"/>
            <a:ext cx="8942532" cy="6683374"/>
          </a:xfrm>
        </p:spPr>
        <p:txBody>
          <a:bodyPr>
            <a:normAutofit/>
          </a:bodyPr>
          <a:p>
            <a:pPr>
              <a:buFont typeface="Wingdings" pitchFamily="2" charset="2"/>
              <a:buChar char="v"/>
            </a:pPr>
            <a:r>
              <a:rPr b="1" dirty="0" sz="2000" lang="en-US" u="sng"/>
              <a:t>Etiologies of CES includes:</a:t>
            </a:r>
          </a:p>
          <a:p>
            <a:pPr indent="-457200" marL="457200">
              <a:buFont typeface="+mj-lt"/>
              <a:buAutoNum type="arabicParenR"/>
            </a:pPr>
            <a:r>
              <a:rPr dirty="0" sz="2000" lang="en-US" u="sng">
                <a:solidFill>
                  <a:srgbClr val="002060"/>
                </a:solidFill>
              </a:rPr>
              <a:t>Compression of </a:t>
            </a:r>
            <a:r>
              <a:rPr dirty="0" sz="2000" lang="en-US" err="1" u="sng">
                <a:solidFill>
                  <a:srgbClr val="002060"/>
                </a:solidFill>
              </a:rPr>
              <a:t>cauda</a:t>
            </a:r>
            <a:r>
              <a:rPr dirty="0" sz="2000" lang="en-US" u="sng">
                <a:solidFill>
                  <a:srgbClr val="002060"/>
                </a:solidFill>
              </a:rPr>
              <a:t> </a:t>
            </a:r>
            <a:r>
              <a:rPr dirty="0" sz="2000" lang="en-US" err="1" u="sng">
                <a:solidFill>
                  <a:srgbClr val="002060"/>
                </a:solidFill>
              </a:rPr>
              <a:t>equina</a:t>
            </a:r>
            <a:endParaRPr dirty="0" sz="2000" lang="en-US" u="sng">
              <a:solidFill>
                <a:srgbClr val="002060"/>
              </a:solidFill>
            </a:endParaRPr>
          </a:p>
          <a:p>
            <a:pPr lvl="1">
              <a:buFont typeface="Wingdings" pitchFamily="2" charset="2"/>
              <a:buChar char="Ø"/>
            </a:pPr>
            <a:r>
              <a:rPr dirty="0" sz="2000" lang="en-US"/>
              <a:t>Massive herniated lumbar disc</a:t>
            </a:r>
          </a:p>
          <a:p>
            <a:pPr lvl="1">
              <a:buFont typeface="Wingdings" pitchFamily="2" charset="2"/>
              <a:buChar char="Ø"/>
            </a:pPr>
            <a:r>
              <a:rPr dirty="0" sz="2000" lang="en-US"/>
              <a:t>Tumor</a:t>
            </a:r>
          </a:p>
          <a:p>
            <a:pPr lvl="2"/>
            <a:r>
              <a:rPr dirty="0" lang="en-US"/>
              <a:t>metastatic disease to the spine with epidural extension</a:t>
            </a:r>
          </a:p>
          <a:p>
            <a:pPr lvl="2"/>
            <a:r>
              <a:rPr dirty="0" lang="en-US"/>
              <a:t>intravascular </a:t>
            </a:r>
            <a:r>
              <a:rPr dirty="0" lang="en-US" err="1"/>
              <a:t>lymphomatosis</a:t>
            </a:r>
            <a:endParaRPr dirty="0" lang="en-US"/>
          </a:p>
          <a:p>
            <a:pPr lvl="1">
              <a:buFont typeface="Wingdings" pitchFamily="2" charset="2"/>
              <a:buChar char="Ø"/>
            </a:pPr>
            <a:r>
              <a:rPr dirty="0" sz="2000" lang="en-US"/>
              <a:t>Free fat graft following discectomy</a:t>
            </a:r>
          </a:p>
          <a:p>
            <a:pPr lvl="1">
              <a:buFont typeface="Wingdings" pitchFamily="2" charset="2"/>
              <a:buChar char="Ø"/>
            </a:pPr>
            <a:r>
              <a:rPr dirty="0" sz="2000" lang="en-US"/>
              <a:t>Trauma: fracture fragments compressing </a:t>
            </a:r>
            <a:r>
              <a:rPr dirty="0" sz="2000" lang="en-US" err="1"/>
              <a:t>cauda</a:t>
            </a:r>
            <a:r>
              <a:rPr dirty="0" sz="2000" lang="en-US"/>
              <a:t> </a:t>
            </a:r>
            <a:r>
              <a:rPr dirty="0" sz="2000" lang="en-US" err="1"/>
              <a:t>equina</a:t>
            </a:r>
            <a:endParaRPr dirty="0" sz="2000" lang="en-US"/>
          </a:p>
          <a:p>
            <a:pPr lvl="1">
              <a:buFont typeface="Wingdings" pitchFamily="2" charset="2"/>
              <a:buChar char="Ø"/>
            </a:pPr>
            <a:r>
              <a:rPr dirty="0" sz="2000" lang="en-US"/>
              <a:t>Spinal epidural hematoma</a:t>
            </a:r>
          </a:p>
          <a:p>
            <a:pPr indent="-457200" marL="457200">
              <a:buFont typeface="+mj-lt"/>
              <a:buAutoNum type="arabicParenR"/>
            </a:pPr>
            <a:r>
              <a:rPr dirty="0" sz="2000" lang="en-US" u="sng">
                <a:solidFill>
                  <a:srgbClr val="002060"/>
                </a:solidFill>
              </a:rPr>
              <a:t>Infection:</a:t>
            </a:r>
            <a:r>
              <a:rPr dirty="0" sz="2000" lang="en-US"/>
              <a:t> may cause neurologic deficit from</a:t>
            </a:r>
          </a:p>
          <a:p>
            <a:pPr lvl="1">
              <a:buFont typeface="Wingdings" pitchFamily="2" charset="2"/>
              <a:buChar char="§"/>
            </a:pPr>
            <a:r>
              <a:rPr dirty="0" sz="2000" lang="en-US"/>
              <a:t>compression: typically from spinal epidural abscess complicating </a:t>
            </a:r>
            <a:r>
              <a:rPr dirty="0" sz="2000" lang="en-US" err="1"/>
              <a:t>discitis</a:t>
            </a:r>
            <a:r>
              <a:rPr dirty="0" sz="2000" lang="en-US"/>
              <a:t> or vertebral osteomyelitis</a:t>
            </a:r>
          </a:p>
          <a:p>
            <a:pPr lvl="1">
              <a:buFont typeface="Wingdings" pitchFamily="2" charset="2"/>
              <a:buChar char="§"/>
            </a:pPr>
            <a:r>
              <a:rPr dirty="0" sz="2000" lang="en-US"/>
              <a:t>vascular compromise resulting from local septic thrombophlebitis.</a:t>
            </a:r>
          </a:p>
          <a:p>
            <a:pPr indent="-457200" marL="457200">
              <a:buFont typeface="+mj-lt"/>
              <a:buAutoNum type="arabicParenR"/>
            </a:pPr>
            <a:r>
              <a:rPr dirty="0" sz="2000" lang="en-US" u="sng">
                <a:solidFill>
                  <a:srgbClr val="002060"/>
                </a:solidFill>
              </a:rPr>
              <a:t>Neuropathy:</a:t>
            </a:r>
            <a:r>
              <a:rPr dirty="0" sz="2000" lang="en-US"/>
              <a:t> ischemic or inflammatory.</a:t>
            </a:r>
          </a:p>
          <a:p>
            <a:pPr indent="-457200" marL="457200">
              <a:buFont typeface="+mj-lt"/>
              <a:buAutoNum type="arabicParenR"/>
            </a:pPr>
            <a:r>
              <a:rPr dirty="0" sz="2000" lang="en-US" u="sng">
                <a:solidFill>
                  <a:srgbClr val="002060"/>
                </a:solidFill>
              </a:rPr>
              <a:t>Ankylosing spondylitis.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0" name=""/>
        <p:cNvGrpSpPr/>
        <p:nvPr/>
      </p:nvGrpSpPr>
      <p:grpSpPr>
        <a:xfrm>
          <a:off x="0" y="0"/>
          <a:ext cx="0" cy="0"/>
          <a:chOff x="0" y="0"/>
          <a:chExt cx="0" cy="0"/>
        </a:xfrm>
      </p:grpSpPr>
      <p:sp>
        <p:nvSpPr>
          <p:cNvPr id="1048592" name="Title 1"/>
          <p:cNvSpPr>
            <a:spLocks noGrp="1"/>
          </p:cNvSpPr>
          <p:nvPr>
            <p:ph type="title"/>
          </p:nvPr>
        </p:nvSpPr>
        <p:spPr>
          <a:xfrm>
            <a:off x="97559" y="18256"/>
            <a:ext cx="7886700" cy="512836"/>
          </a:xfrm>
        </p:spPr>
        <p:txBody>
          <a:bodyPr>
            <a:normAutofit/>
          </a:bodyPr>
          <a:p>
            <a:pPr indent="-342900" marL="342900">
              <a:buFont typeface="Wingdings" pitchFamily="2" charset="2"/>
              <a:buChar char="q"/>
            </a:pPr>
            <a:r>
              <a:rPr dirty="0" sz="2400" lang="en-US" u="sng">
                <a:solidFill>
                  <a:srgbClr val="C00000"/>
                </a:solidFill>
                <a:latin typeface="Algerian" pitchFamily="82" charset="77"/>
              </a:rPr>
              <a:t>Clinical Evaluation</a:t>
            </a:r>
          </a:p>
        </p:txBody>
      </p:sp>
      <p:sp>
        <p:nvSpPr>
          <p:cNvPr id="1048593" name="Content Placeholder 2"/>
          <p:cNvSpPr>
            <a:spLocks noGrp="1"/>
          </p:cNvSpPr>
          <p:nvPr>
            <p:ph idx="1"/>
          </p:nvPr>
        </p:nvSpPr>
        <p:spPr>
          <a:xfrm>
            <a:off x="97559" y="531092"/>
            <a:ext cx="8948882" cy="6199908"/>
          </a:xfrm>
        </p:spPr>
        <p:txBody>
          <a:bodyPr>
            <a:normAutofit/>
          </a:bodyPr>
          <a:p>
            <a:pPr>
              <a:buFont typeface="Wingdings" pitchFamily="2" charset="2"/>
              <a:buChar char="Ø"/>
            </a:pPr>
            <a:r>
              <a:rPr b="1" dirty="0" sz="2000" lang="en-US"/>
              <a:t>Pathophysiology</a:t>
            </a:r>
          </a:p>
          <a:p>
            <a:r>
              <a:rPr dirty="0" sz="2000" lang="en-US"/>
              <a:t>The  proliferation  of  nerves  in  the  </a:t>
            </a:r>
            <a:r>
              <a:rPr dirty="0" sz="2000" lang="en-US" err="1"/>
              <a:t>anuli</a:t>
            </a:r>
            <a:r>
              <a:rPr dirty="0" sz="2000" lang="en-US"/>
              <a:t>  of  diseased  disks, particularly  in  the  vascularized  granulation  tissue  of  annular  tears, results  in  increased  sensitivity  to  inflammatory  mediators  such  as prostaglandin  E2  and  interleukin 6 &amp; 8,  and  thus  likely  influences  the  severity  of  pain  experienced  by  patients. </a:t>
            </a:r>
          </a:p>
          <a:p>
            <a:pPr>
              <a:buFont typeface="Wingdings" pitchFamily="2" charset="2"/>
              <a:buChar char="Ø"/>
            </a:pPr>
            <a:r>
              <a:rPr b="1" dirty="0" sz="2000" lang="en-US"/>
              <a:t>Symptoms</a:t>
            </a:r>
          </a:p>
          <a:p>
            <a:r>
              <a:rPr dirty="0" sz="2000" lang="en-US"/>
              <a:t>The  most  common  complaint  of  patients with  disk  disease  is  low  back  pain,  often  radiating  to  the  sacroiliac joints.</a:t>
            </a:r>
          </a:p>
          <a:p>
            <a:r>
              <a:rPr dirty="0" sz="2000" lang="en-US"/>
              <a:t>The  pain  is often  vague,  described  as  “deep”  pain  that  is  exacerbated  by  positions  and  activities  that  increase  spinal  axial  loading  and  </a:t>
            </a:r>
            <a:r>
              <a:rPr dirty="0" sz="2000" lang="en-US" err="1"/>
              <a:t>intradiscal</a:t>
            </a:r>
            <a:r>
              <a:rPr dirty="0" sz="2000" lang="en-US"/>
              <a:t>  pressure,  such  as  spine  flexion,  standing,  and  sitting.</a:t>
            </a:r>
          </a:p>
          <a:p>
            <a:r>
              <a:rPr dirty="0" sz="2000" lang="en-US"/>
              <a:t>May  develop  symptoms  of nerve  root  compression  or,  in  rare  cases,  of  neurogenic  claudication.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69" name=""/>
        <p:cNvGrpSpPr/>
        <p:nvPr/>
      </p:nvGrpSpPr>
      <p:grpSpPr>
        <a:xfrm>
          <a:off x="0" y="0"/>
          <a:ext cx="0" cy="0"/>
          <a:chOff x="0" y="0"/>
          <a:chExt cx="0" cy="0"/>
        </a:xfrm>
      </p:grpSpPr>
      <p:sp>
        <p:nvSpPr>
          <p:cNvPr id="1048615" name="Title 1"/>
          <p:cNvSpPr>
            <a:spLocks noGrp="1"/>
          </p:cNvSpPr>
          <p:nvPr>
            <p:ph type="title"/>
          </p:nvPr>
        </p:nvSpPr>
        <p:spPr>
          <a:xfrm>
            <a:off x="86014" y="18255"/>
            <a:ext cx="7886700" cy="570563"/>
          </a:xfrm>
        </p:spPr>
        <p:txBody>
          <a:bodyPr>
            <a:normAutofit/>
          </a:bodyPr>
          <a:p>
            <a:pPr indent="-342900" marL="342900">
              <a:buFont typeface="Wingdings" pitchFamily="2" charset="2"/>
              <a:buChar char="q"/>
            </a:pPr>
            <a:r>
              <a:rPr b="1" dirty="0" sz="2400" lang="en-US" u="sng">
                <a:solidFill>
                  <a:srgbClr val="C00000"/>
                </a:solidFill>
                <a:latin typeface="+mn-lt"/>
              </a:rPr>
              <a:t>Surgical option for lumber disc</a:t>
            </a:r>
          </a:p>
        </p:txBody>
      </p:sp>
      <p:sp>
        <p:nvSpPr>
          <p:cNvPr id="1048616" name="Content Placeholder 2"/>
          <p:cNvSpPr>
            <a:spLocks noGrp="1"/>
          </p:cNvSpPr>
          <p:nvPr>
            <p:ph idx="1"/>
          </p:nvPr>
        </p:nvSpPr>
        <p:spPr>
          <a:xfrm>
            <a:off x="86014" y="588817"/>
            <a:ext cx="8971972" cy="6250927"/>
          </a:xfrm>
        </p:spPr>
        <p:txBody>
          <a:bodyPr>
            <a:normAutofit/>
          </a:bodyPr>
          <a:p>
            <a:pPr indent="-457200" marL="457200">
              <a:buFont typeface="+mj-lt"/>
              <a:buAutoNum type="arabicPeriod"/>
            </a:pPr>
            <a:r>
              <a:rPr b="1" dirty="0" sz="2000" lang="en-US"/>
              <a:t>Standard open lumbar laminectomy and discectomy : </a:t>
            </a:r>
          </a:p>
          <a:p>
            <a:pPr lvl="1">
              <a:buFont typeface="Wingdings" pitchFamily="2" charset="2"/>
              <a:buChar char="Ø"/>
            </a:pPr>
            <a:r>
              <a:rPr dirty="0" sz="2000" lang="en-US"/>
              <a:t>65–85% reported no sciatica one year post-op.</a:t>
            </a:r>
          </a:p>
          <a:p>
            <a:pPr lvl="1">
              <a:buFont typeface="Wingdings" pitchFamily="2" charset="2"/>
              <a:buChar char="Ø"/>
            </a:pPr>
            <a:r>
              <a:rPr dirty="0" sz="2000" lang="en-US"/>
              <a:t>Long-term results (&gt;1 year) were similar. </a:t>
            </a:r>
          </a:p>
          <a:p>
            <a:pPr lvl="1">
              <a:buFont typeface="Wingdings" pitchFamily="2" charset="2"/>
              <a:buChar char="Ø"/>
            </a:pPr>
            <a:r>
              <a:rPr dirty="0" sz="2000" lang="en-US"/>
              <a:t>10% of patients underwent further back surgery during the first year.</a:t>
            </a:r>
          </a:p>
          <a:p>
            <a:pPr lvl="1">
              <a:buFont typeface="Wingdings" pitchFamily="2" charset="2"/>
              <a:buChar char="Ø"/>
            </a:pPr>
            <a:endParaRPr dirty="0" sz="2000" lang="en-US"/>
          </a:p>
          <a:p>
            <a:pPr indent="-457200" marL="457200">
              <a:buFont typeface="+mj-lt"/>
              <a:buAutoNum type="arabicPeriod"/>
            </a:pPr>
            <a:r>
              <a:rPr b="1" dirty="0" sz="2000" lang="en-US" err="1"/>
              <a:t>Microdiscectomy</a:t>
            </a:r>
            <a:r>
              <a:rPr b="1" dirty="0" sz="2000" lang="en-US"/>
              <a:t> : </a:t>
            </a:r>
          </a:p>
          <a:p>
            <a:pPr lvl="1">
              <a:buFont typeface="Wingdings" pitchFamily="2" charset="2"/>
              <a:buChar char="Ø"/>
            </a:pPr>
            <a:r>
              <a:rPr dirty="0" sz="2000" lang="en-US"/>
              <a:t>Smaller incision is utilized.</a:t>
            </a:r>
          </a:p>
          <a:p>
            <a:pPr lvl="1">
              <a:buFont typeface="Wingdings" pitchFamily="2" charset="2"/>
              <a:buChar char="Ø"/>
            </a:pPr>
            <a:r>
              <a:rPr dirty="0" sz="2000" lang="en-US"/>
              <a:t>Advantages may be cosmetic, shortened hospital stay, lower blood loss. </a:t>
            </a:r>
          </a:p>
          <a:p>
            <a:pPr lvl="1">
              <a:buFont typeface="Wingdings" pitchFamily="2" charset="2"/>
              <a:buChar char="Ø"/>
            </a:pPr>
            <a:r>
              <a:rPr dirty="0" sz="2000" lang="en-US"/>
              <a:t>May be more difficult to retrieve some fragments.</a:t>
            </a:r>
          </a:p>
          <a:p>
            <a:pPr lvl="1">
              <a:buFont typeface="Wingdings" pitchFamily="2" charset="2"/>
              <a:buChar char="Ø"/>
            </a:pPr>
            <a:r>
              <a:rPr dirty="0" sz="2000" lang="en-US"/>
              <a:t>Overall efficacy is similar to standard discectomy.</a:t>
            </a:r>
          </a:p>
          <a:p>
            <a:pPr lvl="1">
              <a:buFont typeface="Wingdings" pitchFamily="2" charset="2"/>
              <a:buChar char="Ø"/>
            </a:pPr>
            <a:endParaRPr dirty="0" sz="2000" lang="en-US"/>
          </a:p>
          <a:p>
            <a:pPr indent="-457200" marL="457200">
              <a:buFont typeface="+mj-lt"/>
              <a:buAutoNum type="arabicPeriod"/>
            </a:pPr>
            <a:r>
              <a:rPr b="1" dirty="0" sz="2000" lang="en-US"/>
              <a:t>Sequestrectomy : </a:t>
            </a:r>
          </a:p>
          <a:p>
            <a:pPr lvl="1">
              <a:buFont typeface="Wingdings" pitchFamily="2" charset="2"/>
              <a:buChar char="Ø"/>
            </a:pPr>
            <a:r>
              <a:rPr dirty="0" sz="2000" lang="en-US"/>
              <a:t>removal of only the herniated portion of the disc without entering the disc space to remove disc material from there.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70" name=""/>
        <p:cNvGrpSpPr/>
        <p:nvPr/>
      </p:nvGrpSpPr>
      <p:grpSpPr>
        <a:xfrm>
          <a:off x="0" y="0"/>
          <a:ext cx="0" cy="0"/>
          <a:chOff x="0" y="0"/>
          <a:chExt cx="0" cy="0"/>
        </a:xfrm>
      </p:grpSpPr>
      <p:sp>
        <p:nvSpPr>
          <p:cNvPr id="1048617" name="Title 1"/>
          <p:cNvSpPr>
            <a:spLocks noGrp="1"/>
          </p:cNvSpPr>
          <p:nvPr>
            <p:ph type="title"/>
          </p:nvPr>
        </p:nvSpPr>
        <p:spPr>
          <a:xfrm>
            <a:off x="86014" y="18256"/>
            <a:ext cx="7886700" cy="547472"/>
          </a:xfrm>
        </p:spPr>
        <p:txBody>
          <a:bodyPr>
            <a:normAutofit/>
          </a:bodyPr>
          <a:p>
            <a:pPr indent="-342900" marL="342900">
              <a:buFont typeface="Wingdings" pitchFamily="2" charset="2"/>
              <a:buChar char="q"/>
            </a:pPr>
            <a:r>
              <a:rPr b="1" dirty="0" sz="2400" lang="en-US" u="sng">
                <a:solidFill>
                  <a:srgbClr val="C00000"/>
                </a:solidFill>
                <a:latin typeface="+mn-lt"/>
              </a:rPr>
              <a:t>Common complications</a:t>
            </a:r>
          </a:p>
        </p:txBody>
      </p:sp>
      <p:sp>
        <p:nvSpPr>
          <p:cNvPr id="1048618" name="Content Placeholder 2"/>
          <p:cNvSpPr>
            <a:spLocks noGrp="1"/>
          </p:cNvSpPr>
          <p:nvPr>
            <p:ph idx="1"/>
          </p:nvPr>
        </p:nvSpPr>
        <p:spPr>
          <a:xfrm>
            <a:off x="86014" y="565727"/>
            <a:ext cx="8971972" cy="6176817"/>
          </a:xfrm>
        </p:spPr>
        <p:txBody>
          <a:bodyPr>
            <a:normAutofit/>
          </a:bodyPr>
          <a:p>
            <a:pPr indent="-457200" marL="457200">
              <a:buFont typeface="+mj-lt"/>
              <a:buAutoNum type="arabicPeriod"/>
            </a:pPr>
            <a:r>
              <a:rPr b="1" dirty="0" sz="2000" lang="en-US">
                <a:solidFill>
                  <a:srgbClr val="002060"/>
                </a:solidFill>
              </a:rPr>
              <a:t>Infection:</a:t>
            </a:r>
          </a:p>
          <a:p>
            <a:pPr lvl="1"/>
            <a:r>
              <a:rPr dirty="0" sz="2000" lang="en-US"/>
              <a:t>superficial wound infection: (risk is increased with age, long term steroids, obesity, DM): most are caused by </a:t>
            </a:r>
            <a:r>
              <a:rPr b="1" dirty="0" sz="2000" lang="en-US"/>
              <a:t>S. aureus.</a:t>
            </a:r>
          </a:p>
          <a:p>
            <a:pPr lvl="1"/>
            <a:r>
              <a:rPr dirty="0" sz="2000" lang="en-US"/>
              <a:t>deep infection.</a:t>
            </a:r>
          </a:p>
          <a:p>
            <a:pPr indent="-457200" marL="457200">
              <a:buFont typeface="+mj-lt"/>
              <a:buAutoNum type="arabicPeriod"/>
            </a:pPr>
            <a:r>
              <a:rPr b="1" dirty="0" sz="2000" lang="en-US">
                <a:solidFill>
                  <a:srgbClr val="002060"/>
                </a:solidFill>
              </a:rPr>
              <a:t>Increased motor deficit.</a:t>
            </a:r>
            <a:endParaRPr dirty="0" sz="2000" lang="en-US"/>
          </a:p>
          <a:p>
            <a:pPr indent="-457200" marL="457200">
              <a:buFont typeface="+mj-lt"/>
              <a:buAutoNum type="arabicPeriod"/>
            </a:pPr>
            <a:r>
              <a:rPr b="1" dirty="0" sz="2000" lang="en-US">
                <a:solidFill>
                  <a:srgbClr val="002060"/>
                </a:solidFill>
              </a:rPr>
              <a:t>Unintended “incidental” </a:t>
            </a:r>
            <a:r>
              <a:rPr b="1" dirty="0" sz="2000" lang="en-US" err="1">
                <a:solidFill>
                  <a:srgbClr val="002060"/>
                </a:solidFill>
              </a:rPr>
              <a:t>durotomy</a:t>
            </a:r>
            <a:r>
              <a:rPr b="1" dirty="0" sz="2000" lang="en-US">
                <a:solidFill>
                  <a:srgbClr val="002060"/>
                </a:solidFill>
              </a:rPr>
              <a:t> ( dural tear):</a:t>
            </a:r>
          </a:p>
          <a:p>
            <a:pPr lvl="1"/>
            <a:r>
              <a:rPr dirty="0" sz="2000" lang="en-US"/>
              <a:t>CSF fistula (external CSF leak).</a:t>
            </a:r>
          </a:p>
          <a:p>
            <a:pPr lvl="1"/>
            <a:r>
              <a:rPr dirty="0" sz="2000" lang="en-US" err="1"/>
              <a:t>Pseudomeningocele</a:t>
            </a:r>
            <a:r>
              <a:rPr dirty="0" sz="2000" lang="en-US"/>
              <a:t>: (may appear similar radiographically to spinal epidural abscess (SEA), but post-op SEA often enhances, is more irregular, and is associated with muscle edema)</a:t>
            </a:r>
          </a:p>
          <a:p>
            <a:pPr indent="-457200" marL="457200">
              <a:buFont typeface="+mj-lt"/>
              <a:buAutoNum type="arabicPeriod"/>
            </a:pPr>
            <a:r>
              <a:rPr b="1" dirty="0" sz="2000" lang="en-US">
                <a:solidFill>
                  <a:srgbClr val="002060"/>
                </a:solidFill>
              </a:rPr>
              <a:t>Recurrent herniated lumbar disc.</a:t>
            </a:r>
            <a:endParaRPr dirty="0" sz="2000" lang="en-US"/>
          </a:p>
          <a:p>
            <a:pPr indent="-457200" marL="457200">
              <a:buFont typeface="+mj-lt"/>
              <a:buAutoNum type="arabicPeriod"/>
            </a:pPr>
            <a:r>
              <a:rPr b="1" dirty="0" sz="2000" lang="en-US">
                <a:solidFill>
                  <a:srgbClr val="002060"/>
                </a:solidFill>
              </a:rPr>
              <a:t>Post-operative urinary retention</a:t>
            </a:r>
            <a:r>
              <a:rPr dirty="0" sz="2000" lang="en-US"/>
              <a:t> (POUR): usually temporary, but may delay hospital discharge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71" name=""/>
        <p:cNvGrpSpPr/>
        <p:nvPr/>
      </p:nvGrpSpPr>
      <p:grpSpPr>
        <a:xfrm>
          <a:off x="0" y="0"/>
          <a:ext cx="0" cy="0"/>
          <a:chOff x="0" y="0"/>
          <a:chExt cx="0" cy="0"/>
        </a:xfrm>
      </p:grpSpPr>
      <p:sp>
        <p:nvSpPr>
          <p:cNvPr id="1048619" name="Title 1"/>
          <p:cNvSpPr>
            <a:spLocks noGrp="1"/>
          </p:cNvSpPr>
          <p:nvPr>
            <p:ph type="title"/>
          </p:nvPr>
        </p:nvSpPr>
        <p:spPr>
          <a:xfrm>
            <a:off x="97559" y="18256"/>
            <a:ext cx="7886700" cy="559018"/>
          </a:xfrm>
        </p:spPr>
        <p:txBody>
          <a:bodyPr>
            <a:normAutofit/>
          </a:bodyPr>
          <a:p>
            <a:pPr indent="-342900" marL="342900">
              <a:buFont typeface="Wingdings" pitchFamily="2" charset="2"/>
              <a:buChar char="q"/>
            </a:pPr>
            <a:r>
              <a:rPr b="1" dirty="0" sz="2400" lang="en-US" u="sng">
                <a:solidFill>
                  <a:srgbClr val="C00000"/>
                </a:solidFill>
                <a:latin typeface="+mn-lt"/>
              </a:rPr>
              <a:t>Uncommon complications</a:t>
            </a:r>
          </a:p>
        </p:txBody>
      </p:sp>
      <p:sp>
        <p:nvSpPr>
          <p:cNvPr id="1048620" name="Content Placeholder 2"/>
          <p:cNvSpPr>
            <a:spLocks noGrp="1"/>
          </p:cNvSpPr>
          <p:nvPr>
            <p:ph idx="1"/>
          </p:nvPr>
        </p:nvSpPr>
        <p:spPr>
          <a:xfrm>
            <a:off x="97559" y="577273"/>
            <a:ext cx="8948882" cy="6176817"/>
          </a:xfrm>
        </p:spPr>
        <p:txBody>
          <a:bodyPr>
            <a:normAutofit/>
          </a:bodyPr>
          <a:p>
            <a:pPr indent="-457200" marL="457200">
              <a:buFont typeface="+mj-lt"/>
              <a:buAutoNum type="arabicPeriod"/>
            </a:pPr>
            <a:r>
              <a:rPr b="1" dirty="0" sz="2000" lang="en-US">
                <a:solidFill>
                  <a:srgbClr val="002060"/>
                </a:solidFill>
              </a:rPr>
              <a:t>Direct injury to neural structures.</a:t>
            </a:r>
          </a:p>
          <a:p>
            <a:pPr indent="-457200" marL="457200">
              <a:buFont typeface="+mj-lt"/>
              <a:buAutoNum type="arabicPeriod"/>
            </a:pPr>
            <a:r>
              <a:rPr b="1" dirty="0" sz="2000" lang="en-US">
                <a:solidFill>
                  <a:srgbClr val="002060"/>
                </a:solidFill>
              </a:rPr>
              <a:t>Injury to structures anterior to the vertebral bodies :</a:t>
            </a:r>
          </a:p>
          <a:p>
            <a:pPr indent="-457200" lvl="1" marL="914400">
              <a:buFont typeface="+mj-lt"/>
              <a:buAutoNum type="alphaLcParenR"/>
            </a:pPr>
            <a:r>
              <a:rPr dirty="0" sz="2000" lang="en-US"/>
              <a:t>Great vessels : risks include potentially fatal hemorrhage, and arteriovenous fistula which may present years later. </a:t>
            </a:r>
          </a:p>
          <a:p>
            <a:pPr lvl="2"/>
            <a:r>
              <a:rPr dirty="0" lang="en-US"/>
              <a:t>Most such injuries occur with L4–5 </a:t>
            </a:r>
            <a:r>
              <a:rPr dirty="0" lang="en-US" err="1"/>
              <a:t>discectomies</a:t>
            </a:r>
            <a:r>
              <a:rPr dirty="0" lang="en-US"/>
              <a:t>. </a:t>
            </a:r>
          </a:p>
          <a:p>
            <a:pPr lvl="2"/>
            <a:r>
              <a:rPr dirty="0" lang="en-US"/>
              <a:t>Only ≈ 50% bleed into the disc space </a:t>
            </a:r>
            <a:r>
              <a:rPr dirty="0" lang="en-US" err="1"/>
              <a:t>intraoperatively</a:t>
            </a:r>
            <a:r>
              <a:rPr dirty="0" lang="en-US"/>
              <a:t>, the rest bleed into the </a:t>
            </a:r>
            <a:r>
              <a:rPr dirty="0" lang="en-US" err="1"/>
              <a:t>retroperitoneum</a:t>
            </a:r>
            <a:r>
              <a:rPr dirty="0" lang="en-US"/>
              <a:t>. </a:t>
            </a:r>
          </a:p>
          <a:p>
            <a:pPr lvl="3">
              <a:buFont typeface="Wingdings" pitchFamily="2" charset="2"/>
              <a:buChar char="Ø"/>
            </a:pPr>
            <a:r>
              <a:rPr dirty="0" sz="2000" lang="en-US"/>
              <a:t>Aorta: the aortic bifurcation is on the left side of the lower part of the L4 VB.</a:t>
            </a:r>
          </a:p>
          <a:p>
            <a:pPr lvl="3">
              <a:buFont typeface="Wingdings" pitchFamily="2" charset="2"/>
              <a:buChar char="Ø"/>
            </a:pPr>
            <a:r>
              <a:rPr dirty="0" sz="2000" lang="en-US"/>
              <a:t>Common iliac arteries below L4</a:t>
            </a:r>
          </a:p>
          <a:p>
            <a:pPr lvl="3">
              <a:buFont typeface="Wingdings" pitchFamily="2" charset="2"/>
              <a:buChar char="Ø"/>
            </a:pPr>
            <a:r>
              <a:rPr dirty="0" sz="2000" lang="en-US"/>
              <a:t>Veins (more common than arterial injuries): vena cava at and above L4, common iliac veins below L4</a:t>
            </a:r>
          </a:p>
          <a:p>
            <a:pPr indent="-457200" lvl="1" marL="914400">
              <a:buFont typeface="+mj-lt"/>
              <a:buAutoNum type="alphaLcParenR"/>
            </a:pPr>
            <a:r>
              <a:rPr dirty="0" sz="2000" lang="en-US"/>
              <a:t>Ureters.</a:t>
            </a:r>
          </a:p>
          <a:p>
            <a:pPr indent="-457200" lvl="1" marL="914400">
              <a:buFont typeface="+mj-lt"/>
              <a:buAutoNum type="alphaLcParenR"/>
            </a:pPr>
            <a:r>
              <a:rPr dirty="0" sz="2000" lang="en-US"/>
              <a:t>Bowel: at L5-S1 the ileum is the most likely viscus to be injured.</a:t>
            </a:r>
          </a:p>
          <a:p>
            <a:pPr indent="-457200" lvl="1" marL="914400">
              <a:buFont typeface="+mj-lt"/>
              <a:buAutoNum type="alphaLcParenR"/>
            </a:pPr>
            <a:r>
              <a:rPr dirty="0" sz="2000" lang="en-US"/>
              <a:t>Sympathetic trunk.</a:t>
            </a:r>
          </a:p>
          <a:p>
            <a:pPr indent="-457200" marL="457200">
              <a:buFont typeface="+mj-lt"/>
              <a:buAutoNum type="arabicPeriod"/>
            </a:pPr>
            <a:r>
              <a:rPr b="1" dirty="0" sz="2000" lang="en-US">
                <a:solidFill>
                  <a:srgbClr val="002060"/>
                </a:solidFill>
              </a:rPr>
              <a:t>Wrong site surgery.</a:t>
            </a:r>
          </a:p>
          <a:p>
            <a:pPr indent="-457200" marL="457200">
              <a:buFont typeface="+mj-lt"/>
              <a:buAutoNum type="arabicPeriod"/>
            </a:pPr>
            <a:r>
              <a:rPr b="1" dirty="0" sz="2000" lang="en-US" err="1">
                <a:solidFill>
                  <a:srgbClr val="002060"/>
                </a:solidFill>
              </a:rPr>
              <a:t>Cauda</a:t>
            </a:r>
            <a:r>
              <a:rPr b="1" dirty="0" sz="2000" lang="en-US">
                <a:solidFill>
                  <a:srgbClr val="002060"/>
                </a:solidFill>
              </a:rPr>
              <a:t> </a:t>
            </a:r>
            <a:r>
              <a:rPr b="1" dirty="0" sz="2000" lang="en-US" err="1">
                <a:solidFill>
                  <a:srgbClr val="002060"/>
                </a:solidFill>
              </a:rPr>
              <a:t>equina</a:t>
            </a:r>
            <a:r>
              <a:rPr b="1" dirty="0" sz="2000" lang="en-US">
                <a:solidFill>
                  <a:srgbClr val="002060"/>
                </a:solidFill>
              </a:rPr>
              <a:t> syndrome.</a:t>
            </a:r>
          </a:p>
          <a:p>
            <a:pPr indent="-457200" marL="457200">
              <a:buFont typeface="+mj-lt"/>
              <a:buAutoNum type="arabicPeriod"/>
            </a:pPr>
            <a:r>
              <a:rPr b="1" dirty="0" sz="2000" lang="en-US">
                <a:solidFill>
                  <a:srgbClr val="002060"/>
                </a:solidFill>
              </a:rPr>
              <a:t>Postoperative visual loss.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72" name=""/>
        <p:cNvGrpSpPr/>
        <p:nvPr/>
      </p:nvGrpSpPr>
      <p:grpSpPr>
        <a:xfrm>
          <a:off x="0" y="0"/>
          <a:ext cx="0" cy="0"/>
          <a:chOff x="0" y="0"/>
          <a:chExt cx="0" cy="0"/>
        </a:xfrm>
      </p:grpSpPr>
      <p:sp>
        <p:nvSpPr>
          <p:cNvPr id="1048621" name="Content Placeholder 2"/>
          <p:cNvSpPr>
            <a:spLocks noGrp="1"/>
          </p:cNvSpPr>
          <p:nvPr>
            <p:ph idx="1"/>
          </p:nvPr>
        </p:nvSpPr>
        <p:spPr>
          <a:xfrm>
            <a:off x="132195" y="128442"/>
            <a:ext cx="8873260" cy="6602557"/>
          </a:xfrm>
        </p:spPr>
        <p:txBody>
          <a:bodyPr>
            <a:normAutofit/>
          </a:bodyPr>
          <a:p>
            <a:pPr indent="-514350" marL="514350">
              <a:buAutoNum type="arabicPeriod" startAt="6"/>
            </a:pPr>
            <a:r>
              <a:rPr b="1" dirty="0" sz="2000" lang="en-US">
                <a:solidFill>
                  <a:srgbClr val="002060"/>
                </a:solidFill>
              </a:rPr>
              <a:t>Post-op </a:t>
            </a:r>
            <a:r>
              <a:rPr b="1" dirty="0" sz="2000" lang="en-US" err="1">
                <a:solidFill>
                  <a:srgbClr val="002060"/>
                </a:solidFill>
              </a:rPr>
              <a:t>arachnoiditis</a:t>
            </a:r>
            <a:r>
              <a:rPr b="1" dirty="0" sz="2000" lang="en-US">
                <a:solidFill>
                  <a:srgbClr val="002060"/>
                </a:solidFill>
              </a:rPr>
              <a:t> :</a:t>
            </a:r>
            <a:r>
              <a:rPr dirty="0" sz="2000" lang="en-US"/>
              <a:t> due epidural hematoma, post-op </a:t>
            </a:r>
            <a:r>
              <a:rPr dirty="0" sz="2000" lang="en-US" err="1"/>
              <a:t>discitis</a:t>
            </a:r>
            <a:r>
              <a:rPr dirty="0" sz="2000" lang="en-US"/>
              <a:t>, and intrathecal injection anesthetic agents or steroids. </a:t>
            </a:r>
          </a:p>
          <a:p>
            <a:pPr indent="-514350" marL="514350">
              <a:buAutoNum type="arabicPeriod" startAt="6"/>
            </a:pPr>
            <a:r>
              <a:rPr b="1" dirty="0" sz="2000" lang="en-US">
                <a:solidFill>
                  <a:srgbClr val="002060"/>
                </a:solidFill>
              </a:rPr>
              <a:t>Thrombophlebitis and deep-vein thrombosis</a:t>
            </a:r>
            <a:r>
              <a:rPr dirty="0" sz="2000" lang="en-US"/>
              <a:t> with risk of pulmonary embolism (PE).</a:t>
            </a:r>
          </a:p>
          <a:p>
            <a:pPr indent="-514350" marL="514350">
              <a:buAutoNum type="arabicPeriod" startAt="6"/>
            </a:pPr>
            <a:r>
              <a:rPr b="1" dirty="0" sz="2000" lang="en-US">
                <a:solidFill>
                  <a:srgbClr val="002060"/>
                </a:solidFill>
              </a:rPr>
              <a:t>Complications of positioning:</a:t>
            </a:r>
          </a:p>
          <a:p>
            <a:pPr indent="-457200" lvl="1" marL="914400">
              <a:buFont typeface="+mj-lt"/>
              <a:buAutoNum type="alphaLcParenR"/>
            </a:pPr>
            <a:r>
              <a:rPr dirty="0" sz="2000" lang="en-US"/>
              <a:t>compression neuropathies: ulnar, </a:t>
            </a:r>
            <a:r>
              <a:rPr dirty="0" sz="2000" lang="en-US" err="1"/>
              <a:t>peroneal</a:t>
            </a:r>
            <a:r>
              <a:rPr dirty="0" sz="2000" lang="en-US"/>
              <a:t> nerves. Use padding over elbows and avoid pressure on posterior popliteal fossa</a:t>
            </a:r>
          </a:p>
          <a:p>
            <a:pPr indent="-457200" lvl="1" marL="914400">
              <a:buFont typeface="+mj-lt"/>
              <a:buAutoNum type="alphaLcParenR"/>
            </a:pPr>
            <a:r>
              <a:rPr dirty="0" sz="2000" lang="en-US"/>
              <a:t>anterior tibial compartment syndrome: due to pressure on anterior compartment of leg. An orthopedic emergency that may require emergent </a:t>
            </a:r>
            <a:r>
              <a:rPr dirty="0" sz="2000" lang="en-US" err="1"/>
              <a:t>fasciotomy</a:t>
            </a:r>
            <a:endParaRPr dirty="0" sz="2000" lang="en-US"/>
          </a:p>
          <a:p>
            <a:pPr indent="-457200" lvl="1" marL="914400">
              <a:buFont typeface="+mj-lt"/>
              <a:buAutoNum type="alphaLcParenR"/>
            </a:pPr>
            <a:r>
              <a:rPr dirty="0" sz="2000" lang="en-US"/>
              <a:t>pressure on the eye: corneal abrasions, damage to the anterior chamber.</a:t>
            </a:r>
          </a:p>
          <a:p>
            <a:pPr indent="-457200" lvl="1" marL="914400">
              <a:buFont typeface="+mj-lt"/>
              <a:buAutoNum type="alphaLcParenR"/>
            </a:pPr>
            <a:r>
              <a:rPr dirty="0" sz="2000" lang="en-US"/>
              <a:t>cervical spine injuries during positioning due to relaxed muscles under anesthesia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73" name=""/>
        <p:cNvGrpSpPr/>
        <p:nvPr/>
      </p:nvGrpSpPr>
      <p:grpSpPr>
        <a:xfrm>
          <a:off x="0" y="0"/>
          <a:ext cx="0" cy="0"/>
          <a:chOff x="0" y="0"/>
          <a:chExt cx="0" cy="0"/>
        </a:xfrm>
      </p:grpSpPr>
      <p:sp>
        <p:nvSpPr>
          <p:cNvPr id="1048622" name="Title 1"/>
          <p:cNvSpPr>
            <a:spLocks noGrp="1"/>
          </p:cNvSpPr>
          <p:nvPr>
            <p:ph type="title"/>
          </p:nvPr>
        </p:nvSpPr>
        <p:spPr>
          <a:xfrm>
            <a:off x="86014" y="18256"/>
            <a:ext cx="7886700" cy="547472"/>
          </a:xfrm>
        </p:spPr>
        <p:txBody>
          <a:bodyPr>
            <a:normAutofit/>
          </a:bodyPr>
          <a:p>
            <a:pPr indent="-342900" marL="342900">
              <a:buFont typeface="Wingdings" pitchFamily="2" charset="2"/>
              <a:buChar char="q"/>
            </a:pPr>
            <a:r>
              <a:rPr b="1" dirty="0" sz="2400" lang="en-US" u="sng">
                <a:solidFill>
                  <a:srgbClr val="C00000"/>
                </a:solidFill>
                <a:latin typeface="+mn-lt"/>
              </a:rPr>
              <a:t>Unintended </a:t>
            </a:r>
            <a:r>
              <a:rPr b="1" dirty="0" sz="2400" lang="en-US" err="1" u="sng">
                <a:solidFill>
                  <a:srgbClr val="C00000"/>
                </a:solidFill>
                <a:latin typeface="+mn-lt"/>
              </a:rPr>
              <a:t>durotomy</a:t>
            </a:r>
            <a:endParaRPr b="1" dirty="0" sz="2400" lang="en-US" u="sng">
              <a:solidFill>
                <a:srgbClr val="C00000"/>
              </a:solidFill>
              <a:latin typeface="+mn-lt"/>
            </a:endParaRPr>
          </a:p>
        </p:txBody>
      </p:sp>
      <p:sp>
        <p:nvSpPr>
          <p:cNvPr id="1048623" name="Content Placeholder 2"/>
          <p:cNvSpPr>
            <a:spLocks noGrp="1"/>
          </p:cNvSpPr>
          <p:nvPr>
            <p:ph idx="1"/>
          </p:nvPr>
        </p:nvSpPr>
        <p:spPr>
          <a:xfrm>
            <a:off x="86014" y="565727"/>
            <a:ext cx="8971972" cy="6176817"/>
          </a:xfrm>
        </p:spPr>
        <p:txBody>
          <a:bodyPr>
            <a:noAutofit/>
          </a:bodyPr>
          <a:p>
            <a:r>
              <a:rPr b="1" dirty="0" sz="2000" lang="en-US"/>
              <a:t>10% in first surgery</a:t>
            </a:r>
          </a:p>
          <a:p>
            <a:r>
              <a:rPr b="1" dirty="0" sz="2000" lang="en-US"/>
              <a:t>20% in redo surgery</a:t>
            </a:r>
          </a:p>
          <a:p>
            <a:endParaRPr b="1" dirty="0" sz="2000" lang="en-US"/>
          </a:p>
          <a:p>
            <a:r>
              <a:rPr b="1" dirty="0" sz="2000" lang="en-US"/>
              <a:t>Symptoms</a:t>
            </a:r>
          </a:p>
          <a:p>
            <a:pPr lvl="1">
              <a:buFont typeface="Wingdings" pitchFamily="2" charset="2"/>
              <a:buChar char="Ø"/>
            </a:pPr>
            <a:r>
              <a:rPr dirty="0" sz="2000" lang="en-US"/>
              <a:t>A CSF leak may produce “spinal headache” with its associated symptoms and if it breaches the skin it may be a risk factor for meningitis. </a:t>
            </a:r>
          </a:p>
          <a:p>
            <a:pPr lvl="1">
              <a:buFont typeface="Wingdings" pitchFamily="2" charset="2"/>
              <a:buChar char="Ø"/>
            </a:pPr>
            <a:r>
              <a:rPr dirty="0" sz="2000" lang="en-US"/>
              <a:t>Pain or sensory/motor deficits may be associated with injuries to nerve roots or delayed herniation of nerve roots through the dural opening.</a:t>
            </a:r>
          </a:p>
          <a:p>
            <a:pPr>
              <a:buFont typeface="Wingdings" pitchFamily="2" charset="2"/>
              <a:buChar char="v"/>
            </a:pPr>
            <a:r>
              <a:rPr b="1" dirty="0" sz="2000" lang="en-US"/>
              <a:t>Etiologies: Potential causes are many, and include  : </a:t>
            </a:r>
          </a:p>
          <a:p>
            <a:pPr indent="-457200" lvl="1" marL="914400">
              <a:buFont typeface="+mj-lt"/>
              <a:buAutoNum type="arabicParenR"/>
            </a:pPr>
            <a:r>
              <a:rPr dirty="0" sz="2000" lang="en-US"/>
              <a:t>Unanticipated anatomic variations.</a:t>
            </a:r>
          </a:p>
          <a:p>
            <a:pPr indent="-457200" lvl="1" marL="914400">
              <a:buFont typeface="+mj-lt"/>
              <a:buAutoNum type="arabicParenR"/>
            </a:pPr>
            <a:r>
              <a:rPr dirty="0" sz="2000" lang="en-US"/>
              <a:t>Thinning of the dura in cases of longstanding stenosis.</a:t>
            </a:r>
          </a:p>
          <a:p>
            <a:pPr indent="-457200" lvl="1" marL="914400">
              <a:buFont typeface="+mj-lt"/>
              <a:buAutoNum type="arabicParenR"/>
            </a:pPr>
            <a:r>
              <a:rPr dirty="0" sz="2000" lang="en-US"/>
              <a:t>Adhesion of the dura to removed bone.</a:t>
            </a:r>
          </a:p>
          <a:p>
            <a:pPr indent="-457200" lvl="1" marL="914400">
              <a:buFont typeface="+mj-lt"/>
              <a:buAutoNum type="arabicParenR"/>
            </a:pPr>
            <a:r>
              <a:rPr dirty="0" sz="2000" lang="en-US"/>
              <a:t>Surgically created spicule of bone.</a:t>
            </a:r>
            <a:endParaRPr dirty="0" sz="2400" lang="en-US"/>
          </a:p>
          <a:p>
            <a:pPr indent="-457200" lvl="1" marL="914400">
              <a:buFont typeface="+mj-lt"/>
              <a:buAutoNum type="arabicParenR"/>
            </a:pPr>
            <a:r>
              <a:rPr dirty="0" sz="2000" lang="en-US"/>
              <a:t>Slippage of an instrument.</a:t>
            </a:r>
          </a:p>
          <a:p>
            <a:pPr indent="-457200" lvl="1" marL="914400">
              <a:buFont typeface="+mj-lt"/>
              <a:buAutoNum type="arabicParenR"/>
            </a:pPr>
            <a:r>
              <a:rPr dirty="0" sz="2000" lang="en-US"/>
              <a:t>An obscured fold of dura caught in a </a:t>
            </a:r>
            <a:r>
              <a:rPr dirty="0" sz="2000" lang="en-US" err="1"/>
              <a:t>rongeur</a:t>
            </a:r>
            <a:r>
              <a:rPr dirty="0" sz="2000" lang="en-US"/>
              <a:t> or curette.</a:t>
            </a:r>
          </a:p>
          <a:p>
            <a:pPr indent="-457200" lvl="1" marL="914400">
              <a:buFont typeface="+mj-lt"/>
              <a:buAutoNum type="arabicParenR"/>
            </a:pPr>
            <a:r>
              <a:rPr dirty="0" sz="2000" lang="en-US"/>
              <a:t>The risk may be increased with anterior decompression for OPLL, with revision surgery, and with the use of high-speed drills. </a:t>
            </a:r>
            <a:endParaRPr dirty="0" sz="2400" lang="en-US"/>
          </a:p>
          <a:p>
            <a:endParaRPr dirty="0" sz="2000"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74" name=""/>
        <p:cNvGrpSpPr/>
        <p:nvPr/>
      </p:nvGrpSpPr>
      <p:grpSpPr>
        <a:xfrm>
          <a:off x="0" y="0"/>
          <a:ext cx="0" cy="0"/>
          <a:chOff x="0" y="0"/>
          <a:chExt cx="0" cy="0"/>
        </a:xfrm>
      </p:grpSpPr>
      <p:sp>
        <p:nvSpPr>
          <p:cNvPr id="1048624" name="Content Placeholder 2"/>
          <p:cNvSpPr>
            <a:spLocks noGrp="1"/>
          </p:cNvSpPr>
          <p:nvPr>
            <p:ph idx="1"/>
          </p:nvPr>
        </p:nvSpPr>
        <p:spPr>
          <a:xfrm>
            <a:off x="86012" y="82262"/>
            <a:ext cx="8977169" cy="6683374"/>
          </a:xfrm>
        </p:spPr>
        <p:txBody>
          <a:bodyPr>
            <a:normAutofit/>
          </a:bodyPr>
          <a:p>
            <a:pPr>
              <a:buFont typeface="Wingdings" pitchFamily="2" charset="2"/>
              <a:buChar char="v"/>
            </a:pPr>
            <a:r>
              <a:rPr b="1" dirty="0" sz="2000" lang="en-US" u="sng">
                <a:solidFill>
                  <a:srgbClr val="002060"/>
                </a:solidFill>
              </a:rPr>
              <a:t>Treatment:</a:t>
            </a:r>
          </a:p>
          <a:p>
            <a:pPr>
              <a:buFont typeface="Wingdings" pitchFamily="2" charset="2"/>
              <a:buChar char="Ø"/>
            </a:pPr>
            <a:r>
              <a:rPr b="1" dirty="0" sz="2000" lang="en-US" u="sng">
                <a:solidFill>
                  <a:srgbClr val="C00000"/>
                </a:solidFill>
              </a:rPr>
              <a:t>If the opening is recognized at the time of surgery, </a:t>
            </a:r>
          </a:p>
          <a:p>
            <a:pPr lvl="1"/>
            <a:r>
              <a:rPr dirty="0" sz="2000" lang="en-US"/>
              <a:t>Watertight primary closure (with or without patch graft) should be attempted with </a:t>
            </a:r>
            <a:r>
              <a:rPr dirty="0" sz="2000" lang="en-US" err="1"/>
              <a:t>nonabsorbable</a:t>
            </a:r>
            <a:r>
              <a:rPr dirty="0" sz="2000" lang="en-US"/>
              <a:t> suture if at all possible to prevent </a:t>
            </a:r>
            <a:r>
              <a:rPr dirty="0" sz="2000" lang="en-US" err="1"/>
              <a:t>pseudomeningocele</a:t>
            </a:r>
            <a:r>
              <a:rPr dirty="0" sz="2000" lang="en-US"/>
              <a:t> and/or CSF fistula. </a:t>
            </a:r>
          </a:p>
          <a:p>
            <a:pPr lvl="1"/>
            <a:r>
              <a:rPr dirty="0" sz="2000" lang="en-US"/>
              <a:t>A </a:t>
            </a:r>
            <a:r>
              <a:rPr dirty="0" sz="2000" lang="en-US" err="1"/>
              <a:t>cottonoid</a:t>
            </a:r>
            <a:r>
              <a:rPr dirty="0" sz="2000" lang="en-US"/>
              <a:t> placed over the opening prevents aspiration of nerve roots. </a:t>
            </a:r>
          </a:p>
          <a:p>
            <a:pPr lvl="1"/>
            <a:r>
              <a:rPr dirty="0" sz="2000" lang="en-US"/>
              <a:t>Care must be taken to avoid incorporating a nerve root into the closure. </a:t>
            </a:r>
          </a:p>
          <a:p>
            <a:pPr lvl="1"/>
            <a:r>
              <a:rPr dirty="0" sz="2000" lang="en-US"/>
              <a:t>Most repairs will be accomplished with no complication or sequelae to the patient. </a:t>
            </a:r>
          </a:p>
          <a:p>
            <a:pPr>
              <a:buFont typeface="Wingdings" pitchFamily="2" charset="2"/>
              <a:buChar char="Ø"/>
            </a:pPr>
            <a:r>
              <a:rPr b="1" dirty="0" sz="2000" lang="en-US" u="sng">
                <a:solidFill>
                  <a:srgbClr val="C00000"/>
                </a:solidFill>
              </a:rPr>
              <a:t>When the opening is in the far (anterior) side of the dura, </a:t>
            </a:r>
          </a:p>
          <a:p>
            <a:pPr lvl="1"/>
            <a:r>
              <a:rPr dirty="0" sz="2000" lang="en-US"/>
              <a:t>Consideration may be given to </a:t>
            </a:r>
            <a:r>
              <a:rPr dirty="0" sz="2000" lang="en-US" err="1"/>
              <a:t>intradural</a:t>
            </a:r>
            <a:r>
              <a:rPr dirty="0" sz="2000" lang="en-US"/>
              <a:t> repair accessed through a posterior </a:t>
            </a:r>
            <a:r>
              <a:rPr dirty="0" sz="2000" lang="en-US" err="1"/>
              <a:t>durotomy</a:t>
            </a:r>
            <a:r>
              <a:rPr dirty="0" sz="2000" lang="en-US"/>
              <a:t> which is subsequently closed (this may risk additional injury to the nerve roots). </a:t>
            </a:r>
          </a:p>
          <a:p>
            <a:pPr lvl="1"/>
            <a:r>
              <a:rPr dirty="0" sz="2000" lang="en-US"/>
              <a:t>Biocompatible fixatives (e.g. fibrin glue) may be used to supplement primary closure.</a:t>
            </a:r>
          </a:p>
          <a:p>
            <a:endParaRPr dirty="0" sz="2000"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75" name=""/>
        <p:cNvGrpSpPr/>
        <p:nvPr/>
      </p:nvGrpSpPr>
      <p:grpSpPr>
        <a:xfrm>
          <a:off x="0" y="0"/>
          <a:ext cx="0" cy="0"/>
          <a:chOff x="0" y="0"/>
          <a:chExt cx="0" cy="0"/>
        </a:xfrm>
      </p:grpSpPr>
      <p:sp>
        <p:nvSpPr>
          <p:cNvPr id="1048625" name="Content Placeholder 2"/>
          <p:cNvSpPr>
            <a:spLocks noGrp="1"/>
          </p:cNvSpPr>
          <p:nvPr>
            <p:ph idx="1"/>
          </p:nvPr>
        </p:nvSpPr>
        <p:spPr>
          <a:xfrm>
            <a:off x="97559" y="93806"/>
            <a:ext cx="8942532" cy="6637193"/>
          </a:xfrm>
        </p:spPr>
        <p:txBody>
          <a:bodyPr>
            <a:noAutofit/>
          </a:bodyPr>
          <a:p>
            <a:pPr>
              <a:buFont typeface="Wingdings" pitchFamily="2" charset="2"/>
              <a:buChar char="v"/>
            </a:pPr>
            <a:r>
              <a:rPr b="1" dirty="0" sz="2000" lang="en-US" u="sng">
                <a:solidFill>
                  <a:srgbClr val="C00000"/>
                </a:solidFill>
              </a:rPr>
              <a:t>When the opening cannot be found or accessed, as is sometimes the case when it occurs on the nerve root sleeve</a:t>
            </a:r>
            <a:r>
              <a:rPr dirty="0" sz="2000" lang="en-US"/>
              <a:t> </a:t>
            </a:r>
          </a:p>
          <a:p>
            <a:pPr lvl="1"/>
            <a:r>
              <a:rPr dirty="0" sz="2000" lang="en-US"/>
              <a:t>Primary repair may be impossible in some situation and alternatives here include </a:t>
            </a:r>
          </a:p>
          <a:p>
            <a:pPr lvl="2">
              <a:buFont typeface="Wingdings" pitchFamily="2" charset="2"/>
              <a:buChar char="ü"/>
            </a:pPr>
            <a:r>
              <a:rPr b="1" dirty="0" lang="en-US">
                <a:solidFill>
                  <a:srgbClr val="0070C0"/>
                </a:solidFill>
              </a:rPr>
              <a:t>Placement of a fat or muscle graft</a:t>
            </a:r>
            <a:r>
              <a:rPr dirty="0" lang="en-US"/>
              <a:t> over the suspected leak site.</a:t>
            </a:r>
          </a:p>
          <a:p>
            <a:pPr lvl="2">
              <a:buFont typeface="Wingdings" pitchFamily="2" charset="2"/>
              <a:buChar char="ü"/>
            </a:pPr>
            <a:r>
              <a:rPr b="1" dirty="0" lang="en-US">
                <a:solidFill>
                  <a:srgbClr val="0070C0"/>
                </a:solidFill>
              </a:rPr>
              <a:t>Use of a the patient’s own blood for a “blood patch”</a:t>
            </a:r>
            <a:r>
              <a:rPr dirty="0" lang="en-US"/>
              <a:t> by draw ≈ 5–10 ml of the patient’s blood from an arm vein, keeping it in the syringe for several minutes until it starts to coagulate, and then to have the anesthesiologist inject the blood onto the dura), </a:t>
            </a:r>
          </a:p>
          <a:p>
            <a:pPr lvl="2">
              <a:buFont typeface="Wingdings" pitchFamily="2" charset="2"/>
              <a:buChar char="ü"/>
            </a:pPr>
            <a:r>
              <a:rPr b="1" dirty="0" lang="en-US">
                <a:solidFill>
                  <a:srgbClr val="0070C0"/>
                </a:solidFill>
              </a:rPr>
              <a:t>Use of </a:t>
            </a:r>
            <a:r>
              <a:rPr b="1" dirty="0" lang="en-US" err="1">
                <a:solidFill>
                  <a:srgbClr val="0070C0"/>
                </a:solidFill>
              </a:rPr>
              <a:t>gelfoam</a:t>
            </a:r>
            <a:r>
              <a:rPr b="1" dirty="0" lang="en-US">
                <a:solidFill>
                  <a:srgbClr val="0070C0"/>
                </a:solidFill>
              </a:rPr>
              <a:t>, fibrin glue</a:t>
            </a:r>
            <a:r>
              <a:rPr dirty="0" lang="en-US"/>
              <a:t>.</a:t>
            </a:r>
          </a:p>
          <a:p>
            <a:pPr lvl="2">
              <a:buFont typeface="Wingdings" pitchFamily="2" charset="2"/>
              <a:buChar char="ü"/>
            </a:pPr>
            <a:endParaRPr dirty="0" lang="en-US"/>
          </a:p>
          <a:p>
            <a:pPr lvl="1"/>
            <a:r>
              <a:rPr b="1" dirty="0" sz="2000" lang="en-US">
                <a:solidFill>
                  <a:srgbClr val="7030A0"/>
                </a:solidFill>
              </a:rPr>
              <a:t>The wound not be drained post-op</a:t>
            </a:r>
            <a:r>
              <a:rPr dirty="0" sz="2000" lang="en-US"/>
              <a:t>, with a water-tight closure of fascia, fat, and skin to add to the barrier. </a:t>
            </a:r>
          </a:p>
          <a:p>
            <a:pPr lvl="1"/>
            <a:r>
              <a:rPr b="1" dirty="0" sz="2000" lang="en-US">
                <a:solidFill>
                  <a:srgbClr val="7030A0"/>
                </a:solidFill>
              </a:rPr>
              <a:t>CSF diversionary procedures</a:t>
            </a:r>
            <a:r>
              <a:rPr dirty="0" sz="2000" lang="en-US"/>
              <a:t> (e.g. through a drain inserted 1 or more levels away) may also be used.</a:t>
            </a:r>
          </a:p>
          <a:p>
            <a:pPr lvl="1"/>
            <a:r>
              <a:rPr b="1" dirty="0" sz="2000" lang="en-US">
                <a:solidFill>
                  <a:srgbClr val="7030A0"/>
                </a:solidFill>
              </a:rPr>
              <a:t>Bed rest 4–7 days</a:t>
            </a:r>
            <a:r>
              <a:rPr dirty="0" sz="2000" lang="en-US"/>
              <a:t> is often advocated to reduce symptoms and facilitate healing, when watertight closure has been achieved, normal post-op mobilization is not associated with a high failure rate (bed rest is recommended if symptoms develop).</a:t>
            </a:r>
          </a:p>
          <a:p>
            <a:pPr lvl="1"/>
            <a:endParaRPr dirty="0"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76" name=""/>
        <p:cNvGrpSpPr/>
        <p:nvPr/>
      </p:nvGrpSpPr>
      <p:grpSpPr>
        <a:xfrm>
          <a:off x="0" y="0"/>
          <a:ext cx="0" cy="0"/>
          <a:chOff x="0" y="0"/>
          <a:chExt cx="0" cy="0"/>
        </a:xfrm>
      </p:grpSpPr>
      <p:sp>
        <p:nvSpPr>
          <p:cNvPr id="1048626" name="Content Placeholder 2"/>
          <p:cNvSpPr>
            <a:spLocks noGrp="1"/>
          </p:cNvSpPr>
          <p:nvPr>
            <p:ph idx="1"/>
          </p:nvPr>
        </p:nvSpPr>
        <p:spPr>
          <a:xfrm>
            <a:off x="97558" y="93807"/>
            <a:ext cx="8954077" cy="6648738"/>
          </a:xfrm>
        </p:spPr>
        <p:txBody>
          <a:bodyPr>
            <a:normAutofit/>
          </a:bodyPr>
          <a:p>
            <a:pPr>
              <a:buFont typeface="Wingdings" pitchFamily="2" charset="2"/>
              <a:buChar char="v"/>
            </a:pPr>
            <a:r>
              <a:rPr dirty="0" sz="2000" lang="en-US"/>
              <a:t>Re-operation was avoided when treated by </a:t>
            </a:r>
          </a:p>
          <a:p>
            <a:pPr indent="-342900" lvl="1" marL="800100">
              <a:buFont typeface="+mj-lt"/>
              <a:buAutoNum type="arabicPeriod"/>
            </a:pPr>
            <a:r>
              <a:rPr dirty="0" sz="2000" lang="en-US" err="1"/>
              <a:t>Resuturing</a:t>
            </a:r>
            <a:r>
              <a:rPr dirty="0" sz="2000" lang="en-US"/>
              <a:t> the skin under local anesthesia.</a:t>
            </a:r>
          </a:p>
          <a:p>
            <a:pPr indent="-342900" lvl="1" marL="800100">
              <a:buFont typeface="+mj-lt"/>
              <a:buAutoNum type="arabicPeriod"/>
            </a:pPr>
            <a:r>
              <a:rPr dirty="0" sz="2000" lang="en-US"/>
              <a:t>Bed rest in slight </a:t>
            </a:r>
            <a:r>
              <a:rPr dirty="0" sz="2000" lang="en-US" err="1"/>
              <a:t>Trendelenburg</a:t>
            </a:r>
            <a:r>
              <a:rPr dirty="0" sz="2000" lang="en-US"/>
              <a:t> position (to reduce pressure on the leakage site).</a:t>
            </a:r>
          </a:p>
          <a:p>
            <a:pPr indent="-342900" lvl="1" marL="800100">
              <a:buFont typeface="+mj-lt"/>
              <a:buAutoNum type="arabicPeriod"/>
            </a:pPr>
            <a:r>
              <a:rPr dirty="0" sz="2000" lang="en-US"/>
              <a:t>Broad spectrum antibiotics and antibiotic ointment over the skin incision, and daily puncture and drainage of the subcutaneous collection. </a:t>
            </a:r>
          </a:p>
        </p:txBody>
      </p:sp>
      <p:sp>
        <p:nvSpPr>
          <p:cNvPr id="1048627" name="Title 1"/>
          <p:cNvSpPr>
            <a:spLocks noGrp="1"/>
          </p:cNvSpPr>
          <p:nvPr>
            <p:ph type="title"/>
          </p:nvPr>
        </p:nvSpPr>
        <p:spPr>
          <a:xfrm>
            <a:off x="92365" y="2055092"/>
            <a:ext cx="7886700" cy="542636"/>
          </a:xfrm>
        </p:spPr>
        <p:txBody>
          <a:bodyPr>
            <a:normAutofit/>
          </a:bodyPr>
          <a:p>
            <a:pPr indent="-342900" marL="342900">
              <a:buFont typeface="Wingdings" pitchFamily="2" charset="2"/>
              <a:buChar char="q"/>
            </a:pPr>
            <a:r>
              <a:rPr b="1" dirty="0" sz="2400" lang="en-US" u="sng">
                <a:solidFill>
                  <a:srgbClr val="C00000"/>
                </a:solidFill>
                <a:latin typeface="+mn-lt"/>
              </a:rPr>
              <a:t>Post-op care</a:t>
            </a:r>
          </a:p>
        </p:txBody>
      </p:sp>
      <p:sp>
        <p:nvSpPr>
          <p:cNvPr id="1048628" name="Content Placeholder 2"/>
          <p:cNvSpPr txBox="1"/>
          <p:nvPr/>
        </p:nvSpPr>
        <p:spPr>
          <a:xfrm>
            <a:off x="80818" y="2597727"/>
            <a:ext cx="8982364" cy="4156363"/>
          </a:xfrm>
          <a:prstGeom prst="rect"/>
        </p:spPr>
        <p:txBody>
          <a:bodyPr bIns="45720" lIns="91440" rIns="91440" rtlCol="0" tIns="45720" vert="horz">
            <a:normAutofit/>
          </a:bodyPr>
          <a:lst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marL="457200">
              <a:buFont typeface="+mj-lt"/>
              <a:buAutoNum type="arabicParenR"/>
            </a:pPr>
            <a:r>
              <a:rPr dirty="0" sz="2000" lang="en-US"/>
              <a:t>Vital signs</a:t>
            </a:r>
          </a:p>
          <a:p>
            <a:pPr indent="-457200" marL="457200">
              <a:buFont typeface="+mj-lt"/>
              <a:buAutoNum type="arabicParenR"/>
            </a:pPr>
            <a:r>
              <a:rPr dirty="0" sz="2000" lang="en-US"/>
              <a:t>Meds</a:t>
            </a:r>
          </a:p>
          <a:p>
            <a:pPr lvl="1">
              <a:buFont typeface="Wingdings" pitchFamily="2" charset="2"/>
              <a:buChar char="Ø"/>
            </a:pPr>
            <a:r>
              <a:rPr dirty="0" sz="2000" lang="en-US"/>
              <a:t>laxative of choice (LOC) </a:t>
            </a:r>
          </a:p>
          <a:p>
            <a:pPr lvl="1">
              <a:buFont typeface="Wingdings" pitchFamily="2" charset="2"/>
              <a:buChar char="Ø"/>
            </a:pPr>
            <a:r>
              <a:rPr dirty="0" sz="2000" lang="en-US"/>
              <a:t>optional: </a:t>
            </a:r>
            <a:r>
              <a:rPr sz="2000" lang="en-US"/>
              <a:t>prophylactic antibiotics</a:t>
            </a:r>
            <a:endParaRPr dirty="0" sz="2000" lang="en-US"/>
          </a:p>
          <a:p>
            <a:pPr lvl="1">
              <a:buFont typeface="Wingdings" pitchFamily="2" charset="2"/>
              <a:buChar char="Ø"/>
            </a:pPr>
            <a:r>
              <a:rPr dirty="0" sz="2000" lang="en-US"/>
              <a:t>acetaminophen </a:t>
            </a:r>
          </a:p>
          <a:p>
            <a:pPr lvl="1">
              <a:buFont typeface="Wingdings" pitchFamily="2" charset="2"/>
              <a:buChar char="Ø"/>
            </a:pPr>
            <a:r>
              <a:rPr dirty="0" sz="2000" lang="en-US"/>
              <a:t>narcotic analgesia</a:t>
            </a:r>
          </a:p>
          <a:p>
            <a:pPr lvl="1">
              <a:buFont typeface="Wingdings" pitchFamily="2" charset="2"/>
              <a:buChar char="Ø"/>
            </a:pPr>
            <a:r>
              <a:rPr dirty="0" sz="2000" lang="en-US"/>
              <a:t>optional: steroids are used by some surgeons to reduce nerve-root irritation from surgical manipulation</a:t>
            </a:r>
          </a:p>
          <a:p>
            <a:pPr indent="-457200" marL="457200">
              <a:buFont typeface="+mj-lt"/>
              <a:buAutoNum type="arabicParenR"/>
            </a:pPr>
            <a:r>
              <a:rPr dirty="0" sz="2000" lang="en-US"/>
              <a:t>Labs (if significant blood loss during surgery): CBC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77" name=""/>
        <p:cNvGrpSpPr/>
        <p:nvPr/>
      </p:nvGrpSpPr>
      <p:grpSpPr>
        <a:xfrm>
          <a:off x="0" y="0"/>
          <a:ext cx="0" cy="0"/>
          <a:chOff x="0" y="0"/>
          <a:chExt cx="0" cy="0"/>
        </a:xfrm>
      </p:grpSpPr>
      <p:sp>
        <p:nvSpPr>
          <p:cNvPr id="1048629" name="Title 1"/>
          <p:cNvSpPr>
            <a:spLocks noGrp="1"/>
          </p:cNvSpPr>
          <p:nvPr>
            <p:ph type="title"/>
          </p:nvPr>
        </p:nvSpPr>
        <p:spPr>
          <a:xfrm>
            <a:off x="86014" y="18255"/>
            <a:ext cx="7886700" cy="489745"/>
          </a:xfrm>
        </p:spPr>
        <p:txBody>
          <a:bodyPr>
            <a:normAutofit/>
          </a:bodyPr>
          <a:p>
            <a:pPr indent="-342900" marL="342900">
              <a:buFont typeface="Wingdings" pitchFamily="2" charset="2"/>
              <a:buChar char="q"/>
            </a:pPr>
            <a:r>
              <a:rPr b="1" dirty="0" sz="2400" lang="en-US" u="sng">
                <a:solidFill>
                  <a:srgbClr val="C00000"/>
                </a:solidFill>
                <a:latin typeface="+mn-lt"/>
              </a:rPr>
              <a:t>Post-op check</a:t>
            </a:r>
          </a:p>
        </p:txBody>
      </p:sp>
      <p:sp>
        <p:nvSpPr>
          <p:cNvPr id="1048630" name="Content Placeholder 2"/>
          <p:cNvSpPr>
            <a:spLocks noGrp="1"/>
          </p:cNvSpPr>
          <p:nvPr>
            <p:ph idx="1"/>
          </p:nvPr>
        </p:nvSpPr>
        <p:spPr>
          <a:xfrm>
            <a:off x="86014" y="507999"/>
            <a:ext cx="8971972" cy="6331745"/>
          </a:xfrm>
        </p:spPr>
        <p:txBody>
          <a:bodyPr>
            <a:normAutofit fontScale="95000" lnSpcReduction="20000"/>
          </a:bodyPr>
          <a:p>
            <a:pPr indent="-457200" marL="457200">
              <a:buFont typeface="+mj-lt"/>
              <a:buAutoNum type="arabicParenR"/>
            </a:pPr>
            <a:r>
              <a:rPr dirty="0" sz="2000" lang="en-US"/>
              <a:t>Strength of lower extremities, especially muscles relevant to nerve root, e.g. gastrocnemius for L5-S1 surgery, EHL for L4–5 surgery</a:t>
            </a:r>
          </a:p>
          <a:p>
            <a:pPr indent="-457200" marL="457200">
              <a:buFont typeface="+mj-lt"/>
              <a:buAutoNum type="arabicParenR"/>
            </a:pPr>
            <a:r>
              <a:rPr dirty="0" sz="2000" lang="en-US"/>
              <a:t>Appearance of dressing: look for signs of excessive bleeding, CSF leak</a:t>
            </a:r>
          </a:p>
          <a:p>
            <a:pPr indent="-457200" marL="457200">
              <a:buFont typeface="+mj-lt"/>
              <a:buAutoNum type="arabicParenR"/>
            </a:pPr>
            <a:r>
              <a:rPr dirty="0" sz="2000" lang="en-US"/>
              <a:t>Signs of </a:t>
            </a:r>
            <a:r>
              <a:rPr dirty="0" sz="2000" lang="en-US" err="1"/>
              <a:t>cauda</a:t>
            </a:r>
            <a:r>
              <a:rPr dirty="0" sz="2000" lang="en-US"/>
              <a:t> </a:t>
            </a:r>
            <a:r>
              <a:rPr dirty="0" sz="2000" lang="en-US" err="1"/>
              <a:t>equina</a:t>
            </a:r>
            <a:r>
              <a:rPr dirty="0" sz="2000" lang="en-US"/>
              <a:t> syndrome e.g. by post-op spinal epidural hematoma</a:t>
            </a:r>
          </a:p>
          <a:p>
            <a:pPr indent="-457200" lvl="1" marL="914400">
              <a:buFont typeface="+mj-lt"/>
              <a:buAutoNum type="alphaLcParenR"/>
            </a:pPr>
            <a:r>
              <a:rPr dirty="0" sz="2000" lang="en-US"/>
              <a:t>loss of perineal sensation (“saddle anesthesia”).</a:t>
            </a:r>
          </a:p>
          <a:p>
            <a:pPr indent="-457200" lvl="1" marL="914400">
              <a:buFont typeface="+mj-lt"/>
              <a:buAutoNum type="alphaLcParenR"/>
            </a:pPr>
            <a:r>
              <a:rPr dirty="0" sz="2000" lang="en-US"/>
              <a:t>inability to void: may not be not unusual after lumbar laminectomy, more concerning if accompanied by loss of perineal sensation.</a:t>
            </a:r>
          </a:p>
          <a:p>
            <a:pPr indent="-457200" lvl="1" marL="914400">
              <a:buFont typeface="+mj-lt"/>
              <a:buAutoNum type="alphaLcParenR"/>
            </a:pPr>
            <a:r>
              <a:rPr dirty="0" sz="2000" lang="en-US"/>
              <a:t>pain out of the ordinary for the post-op period.</a:t>
            </a:r>
          </a:p>
          <a:p>
            <a:pPr indent="-457200" lvl="1" marL="914400">
              <a:buFont typeface="+mj-lt"/>
              <a:buAutoNum type="alphaLcParenR"/>
            </a:pPr>
            <a:r>
              <a:rPr dirty="0" sz="2000" lang="en-US"/>
              <a:t>weakness of multiple muscle groups.</a:t>
            </a:r>
          </a:p>
          <a:p>
            <a:pPr indent="-457200" lvl="1" marL="914400">
              <a:buFont typeface="+mj-lt"/>
              <a:buAutoNum type="alphaLcParenR"/>
            </a:pPr>
            <a:endParaRPr dirty="0" sz="2000" lang="en-US"/>
          </a:p>
          <a:p>
            <a:r>
              <a:rPr dirty="0" sz="2000" lang="en-US"/>
              <a:t>Any new neurologic deficit should prompt rapid evaluation for spinal epidural hematoma (EDH). </a:t>
            </a:r>
          </a:p>
          <a:p>
            <a:r>
              <a:rPr dirty="0" sz="2000" lang="en-US"/>
              <a:t>Delayed deficits may be due to EDH or epidural abscess. </a:t>
            </a:r>
          </a:p>
          <a:p>
            <a:r>
              <a:rPr dirty="0" sz="2000" lang="en-US"/>
              <a:t>Post-op films in the recovery room can rule out graft or hardware </a:t>
            </a:r>
            <a:r>
              <a:rPr dirty="0" sz="2000" lang="en-US" err="1"/>
              <a:t>malposition</a:t>
            </a:r>
            <a:r>
              <a:rPr dirty="0" sz="2000" lang="en-US"/>
              <a:t> for fusions or instrumentation procedures, or changes in alignment. </a:t>
            </a:r>
          </a:p>
          <a:p>
            <a:r>
              <a:rPr dirty="0" sz="2000" lang="en-US"/>
              <a:t>The diagnostic test of choice is MRI. If contraindicated or not available, CT/</a:t>
            </a:r>
            <a:r>
              <a:rPr dirty="0" sz="2000" lang="en-US" err="1"/>
              <a:t>myelography</a:t>
            </a:r>
            <a:r>
              <a:rPr dirty="0" sz="2000" lang="en-US"/>
              <a:t> may be indicated.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78" name=""/>
        <p:cNvGrpSpPr/>
        <p:nvPr/>
      </p:nvGrpSpPr>
      <p:grpSpPr>
        <a:xfrm>
          <a:off x="0" y="0"/>
          <a:ext cx="0" cy="0"/>
          <a:chOff x="0" y="0"/>
          <a:chExt cx="0" cy="0"/>
        </a:xfrm>
      </p:grpSpPr>
      <p:sp>
        <p:nvSpPr>
          <p:cNvPr id="1048631" name="Title 1"/>
          <p:cNvSpPr>
            <a:spLocks noGrp="1"/>
          </p:cNvSpPr>
          <p:nvPr>
            <p:ph type="title"/>
          </p:nvPr>
        </p:nvSpPr>
        <p:spPr>
          <a:xfrm>
            <a:off x="86014" y="18256"/>
            <a:ext cx="7886700" cy="478200"/>
          </a:xfrm>
        </p:spPr>
        <p:txBody>
          <a:bodyPr>
            <a:normAutofit/>
          </a:bodyPr>
          <a:p>
            <a:pPr indent="-342900" marL="342900">
              <a:buFont typeface="Wingdings" pitchFamily="2" charset="2"/>
              <a:buChar char="q"/>
            </a:pPr>
            <a:r>
              <a:rPr b="1" dirty="0" sz="2400" lang="en-US" u="sng">
                <a:solidFill>
                  <a:srgbClr val="C00000"/>
                </a:solidFill>
                <a:latin typeface="+mn-lt"/>
              </a:rPr>
              <a:t>Herniated upper lumbar discs</a:t>
            </a:r>
          </a:p>
        </p:txBody>
      </p:sp>
      <p:sp>
        <p:nvSpPr>
          <p:cNvPr id="1048632" name="Content Placeholder 2"/>
          <p:cNvSpPr>
            <a:spLocks noGrp="1"/>
          </p:cNvSpPr>
          <p:nvPr>
            <p:ph idx="1"/>
          </p:nvPr>
        </p:nvSpPr>
        <p:spPr>
          <a:xfrm>
            <a:off x="86014" y="496455"/>
            <a:ext cx="8971972" cy="6257635"/>
          </a:xfrm>
        </p:spPr>
        <p:txBody>
          <a:bodyPr>
            <a:normAutofit/>
          </a:bodyPr>
          <a:p>
            <a:pPr>
              <a:buFont typeface="Wingdings" pitchFamily="2" charset="2"/>
              <a:buChar char="Ø"/>
            </a:pPr>
            <a:r>
              <a:rPr b="1" dirty="0" sz="2000" lang="en-US"/>
              <a:t>Presentation</a:t>
            </a:r>
          </a:p>
          <a:p>
            <a:r>
              <a:rPr dirty="0" sz="2000" lang="en-US"/>
              <a:t>Typically presents with LBP, onset following trauma or strain.</a:t>
            </a:r>
          </a:p>
          <a:p>
            <a:r>
              <a:rPr dirty="0" sz="2000" lang="en-US"/>
              <a:t>With progression, paresthesias and pain in the anterior thigh occur, with complaints of leg weakness (especially on ascending stairs).</a:t>
            </a:r>
          </a:p>
          <a:p>
            <a:pPr>
              <a:buFont typeface="Wingdings" pitchFamily="2" charset="2"/>
              <a:buChar char="Ø"/>
            </a:pPr>
            <a:r>
              <a:rPr b="1" dirty="0" sz="2000" lang="en-US"/>
              <a:t>Signs</a:t>
            </a:r>
          </a:p>
          <a:p>
            <a:pPr lvl="1"/>
            <a:r>
              <a:rPr dirty="0" sz="2000" lang="en-US"/>
              <a:t>Quadriceps </a:t>
            </a:r>
            <a:r>
              <a:rPr dirty="0" sz="2000" lang="en-US" err="1"/>
              <a:t>femoris</a:t>
            </a:r>
            <a:r>
              <a:rPr dirty="0" sz="2000" lang="en-US"/>
              <a:t> was the most common muscle involved, demonstrating weakness and sometimes atrophy.</a:t>
            </a:r>
          </a:p>
          <a:p>
            <a:pPr lvl="1"/>
            <a:r>
              <a:rPr dirty="0" sz="2000" lang="en-US"/>
              <a:t>Straight leg raising was positive in only 40%. </a:t>
            </a:r>
          </a:p>
          <a:p>
            <a:pPr lvl="1"/>
            <a:r>
              <a:rPr dirty="0" sz="2000" lang="en-US"/>
              <a:t>Femoral stretch test may be positive.</a:t>
            </a:r>
          </a:p>
          <a:p>
            <a:pPr lvl="1"/>
            <a:r>
              <a:rPr dirty="0" sz="2000" lang="en-US"/>
              <a:t>50% had reduced or absent knee jerk.</a:t>
            </a:r>
          </a:p>
          <a:p>
            <a:pPr lvl="1"/>
            <a:r>
              <a:rPr dirty="0" sz="2000" lang="en-US"/>
              <a:t>Reflex changes were more common with L3–4 HLD than L1–2  or L2–3.</a:t>
            </a:r>
          </a:p>
          <a:p>
            <a:pPr lvl="1"/>
            <a:endParaRPr dirty="0" sz="2000" lang="en-US"/>
          </a:p>
          <a:p>
            <a:pPr>
              <a:buFont typeface="Wingdings" pitchFamily="2" charset="2"/>
              <a:buChar char="v"/>
            </a:pPr>
            <a:r>
              <a:rPr dirty="0" sz="2000" lang="en-US"/>
              <a:t>NB : With quadriceps weakness, climbing stairs, getting out of a car or stepping up onto a curb may feel “spongy” or the knee will feel like it will want to “give out”. Falls can occur with quick motions.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1" name=""/>
        <p:cNvGrpSpPr/>
        <p:nvPr/>
      </p:nvGrpSpPr>
      <p:grpSpPr>
        <a:xfrm>
          <a:off x="0" y="0"/>
          <a:ext cx="0" cy="0"/>
          <a:chOff x="0" y="0"/>
          <a:chExt cx="0" cy="0"/>
        </a:xfrm>
      </p:grpSpPr>
      <p:sp>
        <p:nvSpPr>
          <p:cNvPr id="1048594" name="Content Placeholder 2"/>
          <p:cNvSpPr>
            <a:spLocks noGrp="1"/>
          </p:cNvSpPr>
          <p:nvPr>
            <p:ph idx="1"/>
          </p:nvPr>
        </p:nvSpPr>
        <p:spPr>
          <a:xfrm>
            <a:off x="120650" y="116896"/>
            <a:ext cx="8896350" cy="6614103"/>
          </a:xfrm>
        </p:spPr>
        <p:txBody>
          <a:bodyPr>
            <a:normAutofit/>
          </a:bodyPr>
          <a:p>
            <a:pPr>
              <a:buFont typeface="Wingdings" pitchFamily="2" charset="2"/>
              <a:buChar char="Ø"/>
            </a:pPr>
            <a:r>
              <a:rPr b="1" dirty="0" sz="2000" lang="en-US" u="sng">
                <a:solidFill>
                  <a:srgbClr val="002060"/>
                </a:solidFill>
              </a:rPr>
              <a:t>Red  flag  symptoms  in  identifying  back  pain  secondary  to  serious  pathology  </a:t>
            </a:r>
          </a:p>
          <a:p>
            <a:pPr indent="-457200" lvl="1" marL="914400">
              <a:buFont typeface="+mj-lt"/>
              <a:buAutoNum type="arabicParenR"/>
            </a:pPr>
            <a:r>
              <a:rPr dirty="0" sz="2000" lang="en-US"/>
              <a:t>Advanced  age,  </a:t>
            </a:r>
          </a:p>
          <a:p>
            <a:pPr indent="-457200" lvl="1" marL="914400">
              <a:buFont typeface="+mj-lt"/>
              <a:buAutoNum type="arabicParenR"/>
            </a:pPr>
            <a:r>
              <a:rPr dirty="0" sz="2000" lang="en-US"/>
              <a:t>Prolonged  corticosteroid use,  </a:t>
            </a:r>
          </a:p>
          <a:p>
            <a:pPr indent="-457200" lvl="1" marL="914400">
              <a:buFont typeface="+mj-lt"/>
              <a:buAutoNum type="arabicParenR"/>
            </a:pPr>
            <a:r>
              <a:rPr dirty="0" sz="2000" lang="en-US"/>
              <a:t>History  of  severe  trauma, </a:t>
            </a:r>
          </a:p>
          <a:p>
            <a:pPr indent="-457200" lvl="1" marL="914400">
              <a:buFont typeface="+mj-lt"/>
              <a:buAutoNum type="arabicParenR"/>
            </a:pPr>
            <a:r>
              <a:rPr dirty="0" sz="2000" lang="en-US"/>
              <a:t>History  of  previous  malignancy should  increase  suspicion  of  fracture  or  malignancy.  </a:t>
            </a:r>
          </a:p>
          <a:p>
            <a:r>
              <a:rPr dirty="0" sz="2000" lang="en-US"/>
              <a:t>Symptoms  indicative  of  emergent conditions  such  as  </a:t>
            </a:r>
            <a:r>
              <a:rPr dirty="0" sz="2000" lang="en-US" err="1"/>
              <a:t>cauda</a:t>
            </a:r>
            <a:r>
              <a:rPr dirty="0" sz="2000" lang="en-US"/>
              <a:t>  </a:t>
            </a:r>
            <a:r>
              <a:rPr dirty="0" sz="2000" lang="en-US" err="1"/>
              <a:t>equina</a:t>
            </a:r>
            <a:r>
              <a:rPr dirty="0" sz="2000" lang="en-US"/>
              <a:t>  syndrome  should  be  sought  in these  patients.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79" name=""/>
        <p:cNvGrpSpPr/>
        <p:nvPr/>
      </p:nvGrpSpPr>
      <p:grpSpPr>
        <a:xfrm>
          <a:off x="0" y="0"/>
          <a:ext cx="0" cy="0"/>
          <a:chOff x="0" y="0"/>
          <a:chExt cx="0" cy="0"/>
        </a:xfrm>
      </p:grpSpPr>
      <p:sp>
        <p:nvSpPr>
          <p:cNvPr id="1048633" name="Title 1"/>
          <p:cNvSpPr>
            <a:spLocks noGrp="1"/>
          </p:cNvSpPr>
          <p:nvPr>
            <p:ph type="title"/>
          </p:nvPr>
        </p:nvSpPr>
        <p:spPr>
          <a:xfrm>
            <a:off x="86013" y="18255"/>
            <a:ext cx="7886700" cy="489745"/>
          </a:xfrm>
        </p:spPr>
        <p:txBody>
          <a:bodyPr>
            <a:normAutofit/>
          </a:bodyPr>
          <a:p>
            <a:pPr indent="-342900" marL="342900">
              <a:buFont typeface="Wingdings" pitchFamily="2" charset="2"/>
              <a:buChar char="q"/>
            </a:pPr>
            <a:r>
              <a:rPr b="1" dirty="0" sz="2400" lang="en-US" u="sng">
                <a:solidFill>
                  <a:srgbClr val="C00000"/>
                </a:solidFill>
                <a:latin typeface="+mn-lt"/>
              </a:rPr>
              <a:t>Extreme lateral lumbar disc herniations</a:t>
            </a:r>
          </a:p>
        </p:txBody>
      </p:sp>
      <p:sp>
        <p:nvSpPr>
          <p:cNvPr id="1048634" name="Content Placeholder 2"/>
          <p:cNvSpPr>
            <a:spLocks noGrp="1"/>
          </p:cNvSpPr>
          <p:nvPr>
            <p:ph idx="1"/>
          </p:nvPr>
        </p:nvSpPr>
        <p:spPr>
          <a:xfrm>
            <a:off x="86013" y="507999"/>
            <a:ext cx="8971974" cy="6246091"/>
          </a:xfrm>
        </p:spPr>
        <p:txBody>
          <a:bodyPr>
            <a:normAutofit/>
          </a:bodyPr>
          <a:p>
            <a:r>
              <a:rPr dirty="0" sz="2000" lang="en-US"/>
              <a:t>Herniation of a disc at the facet (</a:t>
            </a:r>
            <a:r>
              <a:rPr dirty="0" sz="2000" lang="en-US" err="1"/>
              <a:t>foraminal</a:t>
            </a:r>
            <a:r>
              <a:rPr dirty="0" sz="2000" lang="en-US"/>
              <a:t> disc herniation) or distal to the facet (</a:t>
            </a:r>
            <a:r>
              <a:rPr dirty="0" sz="2000" lang="en-US" err="1"/>
              <a:t>extraforaminal</a:t>
            </a:r>
            <a:r>
              <a:rPr dirty="0" sz="2000" lang="en-US"/>
              <a:t> disc herniation).</a:t>
            </a:r>
          </a:p>
          <a:p>
            <a:r>
              <a:rPr dirty="0" sz="2000" lang="en-US"/>
              <a:t>Occurs most commonly at L4–5 and next at L3–4, thus L4 is the most common nerve involved and L3 is next.</a:t>
            </a:r>
          </a:p>
          <a:p>
            <a:pPr>
              <a:buFont typeface="Wingdings" pitchFamily="2" charset="2"/>
              <a:buChar char="Ø"/>
            </a:pPr>
            <a:r>
              <a:rPr b="1" dirty="0" sz="2000" lang="en-US" u="sng"/>
              <a:t>Differs from the more common central and </a:t>
            </a:r>
            <a:r>
              <a:rPr b="1" dirty="0" sz="2000" lang="en-US" err="1" u="sng"/>
              <a:t>subarticular</a:t>
            </a:r>
            <a:r>
              <a:rPr b="1" dirty="0" sz="2000" lang="en-US" u="sng"/>
              <a:t> HLD in that:</a:t>
            </a:r>
          </a:p>
          <a:p>
            <a:pPr lvl="1">
              <a:buFont typeface="Wingdings" pitchFamily="2" charset="2"/>
              <a:buChar char="§"/>
            </a:pPr>
            <a:r>
              <a:rPr dirty="0" sz="2000" lang="en-US"/>
              <a:t>The nerve root involved is usually the one exiting at that level (c.f. the root exiting at the level below).</a:t>
            </a:r>
          </a:p>
          <a:p>
            <a:pPr lvl="1">
              <a:buFont typeface="Wingdings" pitchFamily="2" charset="2"/>
              <a:buChar char="§"/>
            </a:pPr>
            <a:r>
              <a:rPr dirty="0" sz="2000" lang="en-US"/>
              <a:t>Straight leg raising (SLR) is </a:t>
            </a:r>
            <a:r>
              <a:rPr dirty="0" sz="2000" lang="en-US">
                <a:solidFill>
                  <a:srgbClr val="C00000"/>
                </a:solidFill>
              </a:rPr>
              <a:t>negative</a:t>
            </a:r>
            <a:r>
              <a:rPr dirty="0" sz="2000" lang="en-US"/>
              <a:t>.</a:t>
            </a:r>
          </a:p>
          <a:p>
            <a:pPr lvl="1">
              <a:buFont typeface="Wingdings" pitchFamily="2" charset="2"/>
              <a:buChar char="§"/>
            </a:pPr>
            <a:r>
              <a:rPr dirty="0" sz="2000" lang="en-US"/>
              <a:t>Femoral stretch test may be </a:t>
            </a:r>
            <a:r>
              <a:rPr dirty="0" sz="2000" lang="en-US">
                <a:solidFill>
                  <a:srgbClr val="C00000"/>
                </a:solidFill>
              </a:rPr>
              <a:t>positive</a:t>
            </a:r>
            <a:r>
              <a:rPr dirty="0" sz="2000" lang="en-US"/>
              <a:t> .</a:t>
            </a:r>
          </a:p>
          <a:p>
            <a:pPr lvl="1">
              <a:buFont typeface="Wingdings" pitchFamily="2" charset="2"/>
              <a:buChar char="§"/>
            </a:pPr>
            <a:r>
              <a:rPr dirty="0" sz="2000" lang="en-US"/>
              <a:t>Pain is reproduced by lateral bending to the side of herniation.</a:t>
            </a:r>
          </a:p>
          <a:p>
            <a:pPr lvl="1">
              <a:buFont typeface="Wingdings" pitchFamily="2" charset="2"/>
              <a:buChar char="§"/>
            </a:pPr>
            <a:r>
              <a:rPr dirty="0" sz="2000" lang="en-US"/>
              <a:t>Pain tends to be more severe (may be due to fact that the dorsal root ganglion may be compressed directly) and often has more of a burning </a:t>
            </a:r>
            <a:r>
              <a:rPr dirty="0" sz="2000" lang="en-US" err="1"/>
              <a:t>dysesthetic</a:t>
            </a:r>
            <a:r>
              <a:rPr dirty="0" sz="2000" lang="en-US"/>
              <a:t> quality.</a:t>
            </a:r>
          </a:p>
          <a:p>
            <a:pPr>
              <a:buFont typeface="Wingdings" pitchFamily="2" charset="2"/>
              <a:buChar char="Ø"/>
            </a:pPr>
            <a:r>
              <a:rPr dirty="0" sz="2000" lang="en-US"/>
              <a:t>Presentation : </a:t>
            </a:r>
          </a:p>
          <a:p>
            <a:pPr indent="-342900" lvl="1" marL="800100">
              <a:buFont typeface="+mj-lt"/>
              <a:buAutoNum type="arabicParenR"/>
            </a:pPr>
            <a:r>
              <a:rPr dirty="0" sz="2000" lang="en-US"/>
              <a:t>Quadriceps weakness.</a:t>
            </a:r>
          </a:p>
          <a:p>
            <a:pPr indent="-342900" lvl="1" marL="800100">
              <a:buFont typeface="+mj-lt"/>
              <a:buAutoNum type="arabicParenR"/>
            </a:pPr>
            <a:r>
              <a:rPr dirty="0" sz="2000" lang="en-US"/>
              <a:t>Reduction of patellar reflex.</a:t>
            </a:r>
          </a:p>
          <a:p>
            <a:pPr indent="-342900" lvl="1" marL="800100">
              <a:buFont typeface="+mj-lt"/>
              <a:buAutoNum type="arabicParenR"/>
            </a:pPr>
            <a:r>
              <a:rPr dirty="0" sz="2000" lang="en-US"/>
              <a:t>Diminished sensation in the L3 or L4 dermatome are the most common findings.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80" name=""/>
        <p:cNvGrpSpPr/>
        <p:nvPr/>
      </p:nvGrpSpPr>
      <p:grpSpPr>
        <a:xfrm>
          <a:off x="0" y="0"/>
          <a:ext cx="0" cy="0"/>
          <a:chOff x="0" y="0"/>
          <a:chExt cx="0" cy="0"/>
        </a:xfrm>
      </p:grpSpPr>
      <p:sp>
        <p:nvSpPr>
          <p:cNvPr id="1048635" name="Content Placeholder 2"/>
          <p:cNvSpPr>
            <a:spLocks noGrp="1"/>
          </p:cNvSpPr>
          <p:nvPr>
            <p:ph idx="1"/>
          </p:nvPr>
        </p:nvSpPr>
        <p:spPr>
          <a:xfrm>
            <a:off x="109105" y="93807"/>
            <a:ext cx="8930986" cy="6648738"/>
          </a:xfrm>
        </p:spPr>
        <p:txBody>
          <a:bodyPr>
            <a:normAutofit/>
          </a:bodyPr>
          <a:p>
            <a:pPr>
              <a:buFont typeface="Wingdings" pitchFamily="2" charset="2"/>
              <a:buChar char="v"/>
            </a:pPr>
            <a:r>
              <a:rPr b="1" dirty="0" sz="2000" lang="en-US" u="sng"/>
              <a:t>Radiographic diagnosis</a:t>
            </a:r>
          </a:p>
          <a:p>
            <a:r>
              <a:rPr dirty="0" sz="2000" lang="en-US"/>
              <a:t>MRI is the imaging of choice. </a:t>
            </a:r>
          </a:p>
          <a:p>
            <a:r>
              <a:rPr dirty="0" sz="2000" lang="en-US" err="1"/>
              <a:t>Myelography</a:t>
            </a:r>
            <a:r>
              <a:rPr dirty="0" sz="2000" lang="en-US"/>
              <a:t> is not informative.</a:t>
            </a:r>
          </a:p>
          <a:p>
            <a:r>
              <a:rPr dirty="0" sz="2000" lang="en-US"/>
              <a:t>CT scan : reveals a mass displacing epidural fat and encroaching on the intervertebral foramen or lateral recess, compromising the emerging root. Or, may be lateral to foramen.</a:t>
            </a:r>
          </a:p>
        </p:txBody>
      </p:sp>
      <p:sp>
        <p:nvSpPr>
          <p:cNvPr id="1048636" name="TextBox 4"/>
          <p:cNvSpPr txBox="1"/>
          <p:nvPr/>
        </p:nvSpPr>
        <p:spPr>
          <a:xfrm>
            <a:off x="6477001" y="3418176"/>
            <a:ext cx="2468128" cy="1631216"/>
          </a:xfrm>
          <a:prstGeom prst="rect"/>
          <a:noFill/>
        </p:spPr>
        <p:txBody>
          <a:bodyPr wrap="square">
            <a:spAutoFit/>
          </a:bodyPr>
          <a:p>
            <a:r>
              <a:rPr dirty="0" sz="2000" lang="en-US">
                <a:solidFill>
                  <a:srgbClr val="333333"/>
                </a:solidFill>
              </a:rPr>
              <a:t>Large white arrow points to herniation. </a:t>
            </a:r>
          </a:p>
          <a:p>
            <a:r>
              <a:rPr dirty="0" sz="2000" lang="en-US">
                <a:solidFill>
                  <a:srgbClr val="333333"/>
                </a:solidFill>
              </a:rPr>
              <a:t>Small white arrows point to normal and compressed nerves.</a:t>
            </a:r>
            <a:endParaRPr dirty="0" sz="2000" lang="en-US"/>
          </a:p>
        </p:txBody>
      </p:sp>
      <p:pic>
        <p:nvPicPr>
          <p:cNvPr id="2097158" name="Picture 6"/>
          <p:cNvPicPr>
            <a:picLocks noChangeAspect="1"/>
          </p:cNvPicPr>
          <p:nvPr/>
        </p:nvPicPr>
        <p:blipFill>
          <a:blip xmlns:r="http://schemas.openxmlformats.org/officeDocument/2006/relationships" r:embed="rId1"/>
          <a:stretch>
            <a:fillRect/>
          </a:stretch>
        </p:blipFill>
        <p:spPr>
          <a:xfrm>
            <a:off x="198871" y="2335877"/>
            <a:ext cx="6188364" cy="4395354"/>
          </a:xfrm>
          <a:prstGeom prst="rec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81" name=""/>
        <p:cNvGrpSpPr/>
        <p:nvPr/>
      </p:nvGrpSpPr>
      <p:grpSpPr>
        <a:xfrm>
          <a:off x="0" y="0"/>
          <a:ext cx="0" cy="0"/>
          <a:chOff x="0" y="0"/>
          <a:chExt cx="0" cy="0"/>
        </a:xfrm>
      </p:grpSpPr>
      <p:sp>
        <p:nvSpPr>
          <p:cNvPr id="1048637" name="Title 1"/>
          <p:cNvSpPr>
            <a:spLocks noGrp="1"/>
          </p:cNvSpPr>
          <p:nvPr>
            <p:ph type="title"/>
          </p:nvPr>
        </p:nvSpPr>
        <p:spPr>
          <a:xfrm>
            <a:off x="92363" y="18256"/>
            <a:ext cx="7886700" cy="466654"/>
          </a:xfrm>
        </p:spPr>
        <p:txBody>
          <a:bodyPr>
            <a:normAutofit/>
          </a:bodyPr>
          <a:p>
            <a:pPr indent="-342900" marL="342900">
              <a:buFont typeface="Wingdings" pitchFamily="2" charset="2"/>
              <a:buChar char="v"/>
            </a:pPr>
            <a:r>
              <a:rPr b="1" dirty="0" sz="2400" lang="en-US" u="sng">
                <a:latin typeface="+mn-lt"/>
              </a:rPr>
              <a:t>Treatment </a:t>
            </a:r>
          </a:p>
        </p:txBody>
      </p:sp>
      <p:sp>
        <p:nvSpPr>
          <p:cNvPr id="1048638" name="Content Placeholder 2"/>
          <p:cNvSpPr>
            <a:spLocks noGrp="1"/>
          </p:cNvSpPr>
          <p:nvPr>
            <p:ph idx="1"/>
          </p:nvPr>
        </p:nvSpPr>
        <p:spPr>
          <a:xfrm>
            <a:off x="92363" y="484909"/>
            <a:ext cx="8959274" cy="6257635"/>
          </a:xfrm>
        </p:spPr>
        <p:txBody>
          <a:bodyPr>
            <a:noAutofit/>
          </a:bodyPr>
          <a:p>
            <a:pPr indent="-457200" marL="457200">
              <a:buFont typeface="+mj-lt"/>
              <a:buAutoNum type="arabicPeriod"/>
            </a:pPr>
            <a:r>
              <a:rPr b="1" dirty="0" sz="2000" lang="en-US">
                <a:solidFill>
                  <a:srgbClr val="C00000"/>
                </a:solidFill>
              </a:rPr>
              <a:t>Traditional midline </a:t>
            </a:r>
            <a:r>
              <a:rPr b="1" dirty="0" sz="2000" lang="en-US" err="1">
                <a:solidFill>
                  <a:srgbClr val="C00000"/>
                </a:solidFill>
              </a:rPr>
              <a:t>hemilaminectomy</a:t>
            </a:r>
            <a:r>
              <a:rPr b="1" dirty="0" sz="2000" lang="en-US">
                <a:solidFill>
                  <a:srgbClr val="C00000"/>
                </a:solidFill>
              </a:rPr>
              <a:t>:</a:t>
            </a:r>
            <a:r>
              <a:rPr dirty="0" sz="2000" lang="en-US"/>
              <a:t> </a:t>
            </a:r>
          </a:p>
          <a:p>
            <a:pPr indent="0" lvl="1" marL="457200">
              <a:buNone/>
            </a:pPr>
            <a:r>
              <a:rPr sz="2000" lang="en-US"/>
              <a:t>The </a:t>
            </a:r>
            <a:r>
              <a:rPr dirty="0" sz="2000" lang="en-US"/>
              <a:t>ipsilateral facet must be partially or completely removed</a:t>
            </a:r>
            <a:r>
              <a:rPr sz="2000" lang="en-US"/>
              <a:t>. </a:t>
            </a:r>
          </a:p>
          <a:p>
            <a:pPr indent="0" lvl="1" marL="457200">
              <a:buNone/>
            </a:pPr>
            <a:r>
              <a:rPr dirty="0" sz="2000" lang="en-US"/>
              <a:t>The safest way to find the exiting nerve root is take the laminectomy of the inferior portion of the upper vertebral level (e.g. L4 for a L4–5 HLD) high enough to expose the nerve root axilla, and then follow the nerve laterally through the neural foramen by removing facet until the HLD is identified.</a:t>
            </a:r>
          </a:p>
          <a:p>
            <a:pPr indent="-457200" marL="457200">
              <a:buFont typeface="+mj-lt"/>
              <a:buAutoNum type="arabicPeriod"/>
            </a:pPr>
            <a:r>
              <a:rPr b="1" dirty="0" sz="2000" lang="en-US">
                <a:solidFill>
                  <a:srgbClr val="C00000"/>
                </a:solidFill>
              </a:rPr>
              <a:t>lateral approach</a:t>
            </a:r>
            <a:r>
              <a:rPr dirty="0" sz="2000" lang="en-US"/>
              <a:t> (i.e. extra-canal) through a </a:t>
            </a:r>
            <a:r>
              <a:rPr dirty="0" sz="2000" lang="en-US" err="1"/>
              <a:t>paramedian</a:t>
            </a:r>
            <a:r>
              <a:rPr dirty="0" sz="2000" lang="en-US"/>
              <a:t> incision. </a:t>
            </a:r>
          </a:p>
          <a:p>
            <a:pPr lvl="1">
              <a:buFont typeface="Wingdings" pitchFamily="2" charset="2"/>
              <a:buChar char="Ø"/>
            </a:pPr>
            <a:r>
              <a:rPr b="1" dirty="0" sz="2000" lang="en-US"/>
              <a:t>Advantages</a:t>
            </a:r>
            <a:r>
              <a:rPr dirty="0" sz="2000" lang="en-US"/>
              <a:t>: the facet joint is preserved (facet removal combined with discectomy may lead to instability), muscle retraction is easier. </a:t>
            </a:r>
          </a:p>
          <a:p>
            <a:pPr lvl="1">
              <a:buFont typeface="Wingdings" pitchFamily="2" charset="2"/>
              <a:buChar char="Ø"/>
            </a:pPr>
            <a:r>
              <a:rPr b="1" dirty="0" sz="2000" lang="en-US"/>
              <a:t>Disadvantages</a:t>
            </a:r>
            <a:r>
              <a:rPr dirty="0" sz="2000" lang="en-US"/>
              <a:t>: unfamiliar approach for most surgeons and the nerve cannot be followed medial to lateral. </a:t>
            </a:r>
          </a:p>
          <a:p>
            <a:pPr indent="-457200" marL="457200">
              <a:buFont typeface="+mj-lt"/>
              <a:buAutoNum type="arabicPeriod"/>
            </a:pPr>
            <a:endParaRPr dirty="0" sz="2000"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2" name=""/>
        <p:cNvGrpSpPr/>
        <p:nvPr/>
      </p:nvGrpSpPr>
      <p:grpSpPr>
        <a:xfrm>
          <a:off x="0" y="0"/>
          <a:ext cx="0" cy="0"/>
          <a:chOff x="0" y="0"/>
          <a:chExt cx="0" cy="0"/>
        </a:xfrm>
      </p:grpSpPr>
      <p:sp>
        <p:nvSpPr>
          <p:cNvPr id="1048595" name="Title 1"/>
          <p:cNvSpPr>
            <a:spLocks noGrp="1"/>
          </p:cNvSpPr>
          <p:nvPr>
            <p:ph type="title"/>
          </p:nvPr>
        </p:nvSpPr>
        <p:spPr>
          <a:xfrm>
            <a:off x="97560" y="18255"/>
            <a:ext cx="7886700" cy="535927"/>
          </a:xfrm>
        </p:spPr>
        <p:txBody>
          <a:bodyPr>
            <a:normAutofit/>
          </a:bodyPr>
          <a:p>
            <a:pPr indent="-342900" marL="342900">
              <a:buFont typeface="Wingdings" pitchFamily="2" charset="2"/>
              <a:buChar char="q"/>
            </a:pPr>
            <a:r>
              <a:rPr dirty="0" sz="2400" lang="en-US" u="sng">
                <a:solidFill>
                  <a:srgbClr val="C00000"/>
                </a:solidFill>
                <a:latin typeface="Algerian" pitchFamily="82" charset="77"/>
              </a:rPr>
              <a:t>Physical  Examination</a:t>
            </a:r>
          </a:p>
        </p:txBody>
      </p:sp>
      <p:sp>
        <p:nvSpPr>
          <p:cNvPr id="1048596" name="Content Placeholder 2"/>
          <p:cNvSpPr>
            <a:spLocks noGrp="1"/>
          </p:cNvSpPr>
          <p:nvPr>
            <p:ph idx="1"/>
          </p:nvPr>
        </p:nvSpPr>
        <p:spPr>
          <a:xfrm>
            <a:off x="97560" y="554181"/>
            <a:ext cx="8948880" cy="6188363"/>
          </a:xfrm>
        </p:spPr>
        <p:txBody>
          <a:bodyPr>
            <a:normAutofit/>
          </a:bodyPr>
          <a:p>
            <a:pPr>
              <a:buFont typeface="Wingdings" pitchFamily="2" charset="2"/>
              <a:buChar char="Ø"/>
            </a:pPr>
            <a:r>
              <a:rPr b="1" dirty="0" sz="2000" lang="en-US"/>
              <a:t>The  examination  should  include </a:t>
            </a:r>
          </a:p>
          <a:p>
            <a:pPr indent="-457200" marL="457200">
              <a:buFont typeface="+mj-lt"/>
              <a:buAutoNum type="arabicParenR"/>
            </a:pPr>
            <a:r>
              <a:rPr dirty="0" sz="2000" lang="en-US"/>
              <a:t>Observation of patient’s  gait,  and  posture.</a:t>
            </a:r>
          </a:p>
          <a:p>
            <a:pPr indent="-457200" marL="457200">
              <a:buFont typeface="+mj-lt"/>
              <a:buAutoNum type="arabicParenR"/>
            </a:pPr>
            <a:r>
              <a:rPr dirty="0" sz="2000" lang="en-US"/>
              <a:t>Visual  inspection  of the  back.</a:t>
            </a:r>
          </a:p>
          <a:p>
            <a:pPr indent="-457200" marL="457200">
              <a:buFont typeface="+mj-lt"/>
              <a:buAutoNum type="arabicParenR"/>
            </a:pPr>
            <a:r>
              <a:rPr dirty="0" sz="2000" lang="en-US"/>
              <a:t>Palpation  of  the  spinous  processes  and  </a:t>
            </a:r>
            <a:r>
              <a:rPr dirty="0" sz="2000" lang="en-US" err="1"/>
              <a:t>paraspinal</a:t>
            </a:r>
            <a:r>
              <a:rPr dirty="0" sz="2000" lang="en-US"/>
              <a:t> musculature.</a:t>
            </a:r>
          </a:p>
          <a:p>
            <a:pPr indent="-457200" marL="457200">
              <a:buFont typeface="+mj-lt"/>
              <a:buAutoNum type="arabicParenR"/>
            </a:pPr>
            <a:r>
              <a:rPr dirty="0" sz="2000" lang="en-US"/>
              <a:t>Spinal  range  of  motion  should  be  assessed.</a:t>
            </a:r>
          </a:p>
          <a:p>
            <a:pPr indent="-457200" marL="457200">
              <a:buFont typeface="+mj-lt"/>
              <a:buAutoNum type="arabicParenR"/>
            </a:pPr>
            <a:r>
              <a:rPr dirty="0" sz="2000" lang="en-US"/>
              <a:t>Lower  extremity  strength,  reflexes,  and sensation.</a:t>
            </a:r>
          </a:p>
          <a:p>
            <a:pPr indent="-457200" marL="457200">
              <a:buFont typeface="+mj-lt"/>
              <a:buAutoNum type="arabicParenR"/>
            </a:pPr>
            <a:r>
              <a:rPr dirty="0" sz="2000" lang="en-US"/>
              <a:t>Weakness  of  specific  muscle  groups  may  indicate  the  affected  level.</a:t>
            </a:r>
          </a:p>
          <a:p>
            <a:pPr indent="-457200" marL="457200">
              <a:buFont typeface="+mj-lt"/>
              <a:buAutoNum type="arabicParenR"/>
            </a:pPr>
            <a:r>
              <a:rPr dirty="0" sz="2000" lang="en-US"/>
              <a:t>Provocative  testing  for  radicular  symptoms  related  to  nerve root  compression  caused  by  a  herniated  lumbar  disk  includes  </a:t>
            </a:r>
          </a:p>
          <a:p>
            <a:pPr lvl="1"/>
            <a:r>
              <a:rPr b="1" dirty="0" sz="2000" lang="en-US">
                <a:solidFill>
                  <a:srgbClr val="C00000"/>
                </a:solidFill>
              </a:rPr>
              <a:t>Straight  leg  raise (SLR)</a:t>
            </a:r>
            <a:r>
              <a:rPr dirty="0" sz="2000" lang="en-US"/>
              <a:t> or  </a:t>
            </a:r>
            <a:r>
              <a:rPr b="1" dirty="0" sz="2000" lang="en-US" err="1">
                <a:solidFill>
                  <a:srgbClr val="C00000"/>
                </a:solidFill>
              </a:rPr>
              <a:t>Lasègue</a:t>
            </a:r>
            <a:r>
              <a:rPr b="1" dirty="0" sz="2000" lang="en-US">
                <a:solidFill>
                  <a:srgbClr val="C00000"/>
                </a:solidFill>
              </a:rPr>
              <a:t>  test</a:t>
            </a:r>
            <a:r>
              <a:rPr dirty="0" sz="2000" lang="en-US"/>
              <a:t>.  With  the  patient  supine,  the  affected  leg  is  straightened  and  slowly  passively  elevated.  If the  patient’s  sciatic  pain  is  reproduced  between  30  and  70  degrees of  elevation,  the  test  is  considered  positive. </a:t>
            </a:r>
          </a:p>
          <a:p>
            <a:pPr lvl="1"/>
            <a:r>
              <a:rPr b="1" dirty="0" sz="2000" lang="en-US">
                <a:solidFill>
                  <a:srgbClr val="C00000"/>
                </a:solidFill>
              </a:rPr>
              <a:t>Crossed straight  leg  raise</a:t>
            </a:r>
            <a:r>
              <a:rPr dirty="0" sz="2000" lang="en-US"/>
              <a:t>  or  </a:t>
            </a:r>
            <a:r>
              <a:rPr b="1" dirty="0" sz="2000" lang="en-US" err="1">
                <a:solidFill>
                  <a:srgbClr val="C00000"/>
                </a:solidFill>
              </a:rPr>
              <a:t>Fajersztajn’s</a:t>
            </a:r>
            <a:r>
              <a:rPr b="1" dirty="0" sz="2000" lang="en-US">
                <a:solidFill>
                  <a:srgbClr val="C00000"/>
                </a:solidFill>
              </a:rPr>
              <a:t>  crossed  sciatic  sign</a:t>
            </a:r>
            <a:r>
              <a:rPr dirty="0" sz="2000" lang="en-US"/>
              <a:t> reproduction  of  symptoms with  elevation  of  the  contralateral  leg.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pic>
        <p:nvPicPr>
          <p:cNvPr id="2097152" name="Picture 8"/>
          <p:cNvPicPr>
            <a:picLocks noChangeAspect="1" noGrp="1"/>
          </p:cNvPicPr>
          <p:nvPr>
            <p:ph idx="1"/>
          </p:nvPr>
        </p:nvPicPr>
        <p:blipFill>
          <a:blip xmlns:r="http://schemas.openxmlformats.org/officeDocument/2006/relationships" r:embed="rId1"/>
          <a:stretch>
            <a:fillRect/>
          </a:stretch>
        </p:blipFill>
        <p:spPr>
          <a:xfrm>
            <a:off x="1354170" y="0"/>
            <a:ext cx="6435660" cy="6858000"/>
          </a:xfrm>
          <a:prstGeom prst="rec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sp>
        <p:nvSpPr>
          <p:cNvPr id="1048597" name="Title 1"/>
          <p:cNvSpPr>
            <a:spLocks noGrp="1"/>
          </p:cNvSpPr>
          <p:nvPr>
            <p:ph type="title"/>
          </p:nvPr>
        </p:nvSpPr>
        <p:spPr/>
        <p:txBody>
          <a:bodyPr/>
          <a:p>
            <a:endParaRPr lang="en-US"/>
          </a:p>
        </p:txBody>
      </p:sp>
      <p:pic>
        <p:nvPicPr>
          <p:cNvPr id="2097153" name="Picture 4"/>
          <p:cNvPicPr>
            <a:picLocks noChangeAspect="1" noGrp="1"/>
          </p:cNvPicPr>
          <p:nvPr>
            <p:ph idx="1"/>
          </p:nvPr>
        </p:nvPicPr>
        <p:blipFill>
          <a:blip xmlns:r="http://schemas.openxmlformats.org/officeDocument/2006/relationships" r:embed="rId1"/>
          <a:stretch>
            <a:fillRect/>
          </a:stretch>
        </p:blipFill>
        <p:spPr>
          <a:xfrm>
            <a:off x="1" y="0"/>
            <a:ext cx="9144000" cy="6858000"/>
          </a:xfrm>
          <a:prstGeom prst="rec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5" name=""/>
        <p:cNvGrpSpPr/>
        <p:nvPr/>
      </p:nvGrpSpPr>
      <p:grpSpPr>
        <a:xfrm>
          <a:off x="0" y="0"/>
          <a:ext cx="0" cy="0"/>
          <a:chOff x="0" y="0"/>
          <a:chExt cx="0" cy="0"/>
        </a:xfrm>
      </p:grpSpPr>
      <p:pic>
        <p:nvPicPr>
          <p:cNvPr id="2097154" name="Picture 4"/>
          <p:cNvPicPr>
            <a:picLocks noChangeAspect="1" noGrp="1"/>
          </p:cNvPicPr>
          <p:nvPr>
            <p:ph idx="1"/>
          </p:nvPr>
        </p:nvPicPr>
        <p:blipFill>
          <a:blip xmlns:r="http://schemas.openxmlformats.org/officeDocument/2006/relationships" r:embed="rId1"/>
          <a:stretch>
            <a:fillRect/>
          </a:stretch>
        </p:blipFill>
        <p:spPr>
          <a:xfrm>
            <a:off x="12071" y="323272"/>
            <a:ext cx="9131929" cy="6211455"/>
          </a:xfrm>
          <a:prstGeom prst="rect"/>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pic>
        <p:nvPicPr>
          <p:cNvPr id="2097155" name="Picture 4"/>
          <p:cNvPicPr>
            <a:picLocks noChangeAspect="1" noGrp="1"/>
          </p:cNvPicPr>
          <p:nvPr>
            <p:ph idx="1"/>
          </p:nvPr>
        </p:nvPicPr>
        <p:blipFill>
          <a:blip xmlns:r="http://schemas.openxmlformats.org/officeDocument/2006/relationships" r:embed="rId1"/>
          <a:stretch>
            <a:fillRect/>
          </a:stretch>
        </p:blipFill>
        <p:spPr>
          <a:xfrm>
            <a:off x="1275772" y="0"/>
            <a:ext cx="6592455" cy="6858001"/>
          </a:xfrm>
          <a:prstGeom prst="rec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57" name=""/>
        <p:cNvGrpSpPr/>
        <p:nvPr/>
      </p:nvGrpSpPr>
      <p:grpSpPr>
        <a:xfrm>
          <a:off x="0" y="0"/>
          <a:ext cx="0" cy="0"/>
          <a:chOff x="0" y="0"/>
          <a:chExt cx="0" cy="0"/>
        </a:xfrm>
      </p:grpSpPr>
      <p:sp>
        <p:nvSpPr>
          <p:cNvPr id="1048598" name="Title 1"/>
          <p:cNvSpPr>
            <a:spLocks noGrp="1"/>
          </p:cNvSpPr>
          <p:nvPr>
            <p:ph type="title"/>
          </p:nvPr>
        </p:nvSpPr>
        <p:spPr>
          <a:xfrm>
            <a:off x="628650" y="1404217"/>
            <a:ext cx="7886700" cy="1325563"/>
          </a:xfrm>
        </p:spPr>
        <p:txBody>
          <a:bodyPr>
            <a:normAutofit/>
          </a:bodyPr>
          <a:p>
            <a:pPr algn="ctr"/>
            <a:r>
              <a:rPr b="1" dirty="0" sz="6000" lang="en-US"/>
              <a:t>From Handbook 8</a:t>
            </a:r>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Ahmed Maan</dc:creator>
  <cp:lastModifiedBy>Ahmed Maan</cp:lastModifiedBy>
  <dcterms:created xsi:type="dcterms:W3CDTF">2019-07-07T12:59:37Z</dcterms:created>
  <dcterms:modified xsi:type="dcterms:W3CDTF">2022-11-29T17:37:00Z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edf0032187da4fd496816df00632a819</vt:lpwstr>
  </property>
</Properties>
</file>