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900" r:id="rId1"/>
  </p:sldMasterIdLst>
  <p:notesMasterIdLst>
    <p:notesMasterId r:id="rId2"/>
  </p:notesMasterIdLst>
  <p:sldIdLst>
    <p:sldId id="902" r:id="rId3"/>
    <p:sldId id="903" r:id="rId4"/>
    <p:sldId id="904" r:id="rId5"/>
    <p:sldId id="905" r:id="rId6"/>
    <p:sldId id="906" r:id="rId7"/>
    <p:sldId id="907" r:id="rId8"/>
    <p:sldId id="908" r:id="rId9"/>
    <p:sldId id="909" r:id="rId10"/>
    <p:sldId id="910" r:id="rId11"/>
    <p:sldId id="911" r:id="rId12"/>
    <p:sldId id="912" r:id="rId13"/>
    <p:sldId id="913" r:id="rId14"/>
    <p:sldId id="914" r:id="rId15"/>
    <p:sldId id="915" r:id="rId16"/>
    <p:sldId id="916" r:id="rId17"/>
    <p:sldId id="917" r:id="rId18"/>
    <p:sldId id="918" r:id="rId19"/>
    <p:sldId id="919" r:id="rId20"/>
    <p:sldId id="920" r:id="rId21"/>
    <p:sldId id="921" r:id="rId22"/>
    <p:sldId id="922" r:id="rId23"/>
    <p:sldId id="923" r:id="rId24"/>
    <p:sldId id="924" r:id="rId25"/>
    <p:sldId id="925" r:id="rId26"/>
    <p:sldId id="926" r:id="rId27"/>
    <p:sldId id="927" r:id="rId28"/>
    <p:sldId id="928" r:id="rId29"/>
    <p:sldId id="929" r:id="rId30"/>
    <p:sldId id="930" r:id="rId31"/>
    <p:sldId id="931" r:id="rId32"/>
    <p:sldId id="932" r:id="rId33"/>
    <p:sldId id="933" r:id="rId34"/>
    <p:sldId id="934" r:id="rId35"/>
    <p:sldId id="935" r:id="rId36"/>
    <p:sldId id="936" r:id="rId37"/>
    <p:sldId id="937" r:id="rId38"/>
    <p:sldId id="938" r:id="rId39"/>
    <p:sldId id="939" r:id="rId40"/>
    <p:sldId id="940" r:id="rId41"/>
    <p:sldId id="941" r:id="rId42"/>
    <p:sldId id="942" r:id="rId43"/>
    <p:sldId id="943" r:id="rId44"/>
    <p:sldId id="944" r:id="rId45"/>
    <p:sldId id="945" r:id="rId46"/>
    <p:sldId id="946" r:id="rId47"/>
    <p:sldId id="947" r:id="rId48"/>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slideViewPr>
    <p:cSldViewPr>
      <p:cViewPr>
        <p:scale>
          <a:sx n="0" d="0"/>
          <a:sy n="0" d="0"/>
        </p:scale>
        <p:origin x="0" y="0"/>
      </p:cViewPr>
    </p:cSldViewPr>
  </p:slide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tableStyles" Target="tableStyles.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19" name=""/>
        <p:cNvGrpSpPr/>
        <p:nvPr/>
      </p:nvGrpSpPr>
      <p:grpSpPr>
        <a:xfrm>
          <a:off x="0" y="0"/>
          <a:ext cx="0" cy="0"/>
          <a:chOff x="0" y="0"/>
          <a:chExt cx="0" cy="0"/>
        </a:xfrm>
      </p:grpSpPr>
      <p:sp>
        <p:nvSpPr>
          <p:cNvPr id="1048697"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98"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99"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700"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01"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02"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p>
        </p:txBody>
      </p:sp>
      <p:sp>
        <p:nvSpPr>
          <p:cNvPr id="1048583" name="Date Placeholder 3"/>
          <p:cNvSpPr>
            <a:spLocks noGrp="1"/>
          </p:cNvSpPr>
          <p:nvPr>
            <p:ph type="dt" sz="half" idx="10"/>
          </p:nvPr>
        </p:nvSpPr>
        <p:spPr/>
        <p:txBody>
          <a:bodyPr/>
          <a:p>
            <a:fld id="{B4481235-66B5-DD48-B63D-CF7E0C25E665}" type="datetimeFigureOut">
              <a:rPr lang="en-US" smtClean="0"/>
              <a:t>8/28/20</a:t>
            </a:fld>
            <a:endParaRPr lang="en-US"/>
          </a:p>
        </p:txBody>
      </p:sp>
      <p:sp>
        <p:nvSpPr>
          <p:cNvPr id="1048584" name="Footer Placeholder 4"/>
          <p:cNvSpPr>
            <a:spLocks noGrp="1"/>
          </p:cNvSpPr>
          <p:nvPr>
            <p:ph type="ftr" sz="quarter" idx="11"/>
          </p:nvPr>
        </p:nvSpPr>
        <p:spPr/>
        <p:txBody>
          <a:bodyPr/>
          <a:p>
            <a:endParaRPr lang="en-US"/>
          </a:p>
        </p:txBody>
      </p:sp>
      <p:sp>
        <p:nvSpPr>
          <p:cNvPr id="1048585" name="Slide Number Placeholder 5"/>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12" name=""/>
        <p:cNvGrpSpPr/>
        <p:nvPr/>
      </p:nvGrpSpPr>
      <p:grpSpPr>
        <a:xfrm>
          <a:off x="0" y="0"/>
          <a:ext cx="0" cy="0"/>
          <a:chOff x="0" y="0"/>
          <a:chExt cx="0" cy="0"/>
        </a:xfrm>
      </p:grpSpPr>
      <p:sp>
        <p:nvSpPr>
          <p:cNvPr id="1048664" name="Title 1"/>
          <p:cNvSpPr>
            <a:spLocks noGrp="1"/>
          </p:cNvSpPr>
          <p:nvPr>
            <p:ph type="title"/>
          </p:nvPr>
        </p:nvSpPr>
        <p:spPr/>
        <p:txBody>
          <a:bodyPr/>
          <a:p>
            <a:r>
              <a:rPr lang="en-US"/>
              <a:t>Click to edit Master title style</a:t>
            </a:r>
          </a:p>
        </p:txBody>
      </p:sp>
      <p:sp>
        <p:nvSpPr>
          <p:cNvPr id="1048665"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6" name="Date Placeholder 3"/>
          <p:cNvSpPr>
            <a:spLocks noGrp="1"/>
          </p:cNvSpPr>
          <p:nvPr>
            <p:ph type="dt" sz="half" idx="10"/>
          </p:nvPr>
        </p:nvSpPr>
        <p:spPr/>
        <p:txBody>
          <a:bodyPr/>
          <a:p>
            <a:fld id="{B4481235-66B5-DD48-B63D-CF7E0C25E665}" type="datetimeFigureOut">
              <a:rPr lang="en-US" smtClean="0"/>
              <a:t>8/28/20</a:t>
            </a:fld>
            <a:endParaRPr lang="en-US"/>
          </a:p>
        </p:txBody>
      </p:sp>
      <p:sp>
        <p:nvSpPr>
          <p:cNvPr id="1048667" name="Footer Placeholder 4"/>
          <p:cNvSpPr>
            <a:spLocks noGrp="1"/>
          </p:cNvSpPr>
          <p:nvPr>
            <p:ph type="ftr" sz="quarter" idx="11"/>
          </p:nvPr>
        </p:nvSpPr>
        <p:spPr/>
        <p:txBody>
          <a:bodyPr/>
          <a:p>
            <a:endParaRPr lang="en-US"/>
          </a:p>
        </p:txBody>
      </p:sp>
      <p:sp>
        <p:nvSpPr>
          <p:cNvPr id="1048668" name="Slide Number Placeholder 5"/>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10" name=""/>
        <p:cNvGrpSpPr/>
        <p:nvPr/>
      </p:nvGrpSpPr>
      <p:grpSpPr>
        <a:xfrm>
          <a:off x="0" y="0"/>
          <a:ext cx="0" cy="0"/>
          <a:chOff x="0" y="0"/>
          <a:chExt cx="0" cy="0"/>
        </a:xfrm>
      </p:grpSpPr>
      <p:sp>
        <p:nvSpPr>
          <p:cNvPr id="1048653" name="Vertical Title 1"/>
          <p:cNvSpPr>
            <a:spLocks noGrp="1"/>
          </p:cNvSpPr>
          <p:nvPr>
            <p:ph type="title" orient="vert"/>
          </p:nvPr>
        </p:nvSpPr>
        <p:spPr>
          <a:xfrm>
            <a:off x="6543675" y="365125"/>
            <a:ext cx="1971675" cy="5811838"/>
          </a:xfrm>
        </p:spPr>
        <p:txBody>
          <a:bodyPr vert="eaVert"/>
          <a:p>
            <a:r>
              <a:rPr lang="en-US"/>
              <a:t>Click to edit Master title style</a:t>
            </a:r>
          </a:p>
        </p:txBody>
      </p:sp>
      <p:sp>
        <p:nvSpPr>
          <p:cNvPr id="1048654"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5" name="Date Placeholder 3"/>
          <p:cNvSpPr>
            <a:spLocks noGrp="1"/>
          </p:cNvSpPr>
          <p:nvPr>
            <p:ph type="dt" sz="half" idx="10"/>
          </p:nvPr>
        </p:nvSpPr>
        <p:spPr/>
        <p:txBody>
          <a:bodyPr/>
          <a:p>
            <a:fld id="{B4481235-66B5-DD48-B63D-CF7E0C25E665}" type="datetimeFigureOut">
              <a:rPr lang="en-US" smtClean="0"/>
              <a:t>8/28/20</a:t>
            </a:fld>
            <a:endParaRPr lang="en-US"/>
          </a:p>
        </p:txBody>
      </p:sp>
      <p:sp>
        <p:nvSpPr>
          <p:cNvPr id="1048656" name="Footer Placeholder 4"/>
          <p:cNvSpPr>
            <a:spLocks noGrp="1"/>
          </p:cNvSpPr>
          <p:nvPr>
            <p:ph type="ftr" sz="quarter" idx="11"/>
          </p:nvPr>
        </p:nvSpPr>
        <p:spPr/>
        <p:txBody>
          <a:bodyPr/>
          <a:p>
            <a:endParaRPr lang="en-US"/>
          </a:p>
        </p:txBody>
      </p:sp>
      <p:sp>
        <p:nvSpPr>
          <p:cNvPr id="1048657" name="Slide Number Placeholder 5"/>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62"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p>
        </p:txBody>
      </p:sp>
      <p:sp>
        <p:nvSpPr>
          <p:cNvPr id="1048588"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9" name="Date Placeholder 3"/>
          <p:cNvSpPr>
            <a:spLocks noGrp="1"/>
          </p:cNvSpPr>
          <p:nvPr>
            <p:ph type="dt" sz="half" idx="10"/>
          </p:nvPr>
        </p:nvSpPr>
        <p:spPr/>
        <p:txBody>
          <a:bodyPr/>
          <a:p>
            <a:fld id="{B4481235-66B5-DD48-B63D-CF7E0C25E665}" type="datetimeFigureOut">
              <a:rPr lang="en-US" smtClean="0"/>
              <a:t>8/28/20</a:t>
            </a:fld>
            <a:endParaRPr lang="en-US"/>
          </a:p>
        </p:txBody>
      </p:sp>
      <p:sp>
        <p:nvSpPr>
          <p:cNvPr id="1048590" name="Footer Placeholder 4"/>
          <p:cNvSpPr>
            <a:spLocks noGrp="1"/>
          </p:cNvSpPr>
          <p:nvPr>
            <p:ph type="ftr" sz="quarter" idx="11"/>
          </p:nvPr>
        </p:nvSpPr>
        <p:spPr/>
        <p:txBody>
          <a:bodyPr/>
          <a:p>
            <a:endParaRPr lang="en-US"/>
          </a:p>
        </p:txBody>
      </p:sp>
      <p:sp>
        <p:nvSpPr>
          <p:cNvPr id="1048591" name="Slide Number Placeholder 5"/>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13" name=""/>
        <p:cNvGrpSpPr/>
        <p:nvPr/>
      </p:nvGrpSpPr>
      <p:grpSpPr>
        <a:xfrm>
          <a:off x="0" y="0"/>
          <a:ext cx="0" cy="0"/>
          <a:chOff x="0" y="0"/>
          <a:chExt cx="0" cy="0"/>
        </a:xfrm>
      </p:grpSpPr>
      <p:sp>
        <p:nvSpPr>
          <p:cNvPr id="1048669"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1048670"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71" name="Date Placeholder 3"/>
          <p:cNvSpPr>
            <a:spLocks noGrp="1"/>
          </p:cNvSpPr>
          <p:nvPr>
            <p:ph type="dt" sz="half" idx="10"/>
          </p:nvPr>
        </p:nvSpPr>
        <p:spPr/>
        <p:txBody>
          <a:bodyPr/>
          <a:p>
            <a:fld id="{B4481235-66B5-DD48-B63D-CF7E0C25E665}" type="datetimeFigureOut">
              <a:rPr lang="en-US" smtClean="0"/>
              <a:t>8/28/20</a:t>
            </a:fld>
            <a:endParaRPr lang="en-US"/>
          </a:p>
        </p:txBody>
      </p:sp>
      <p:sp>
        <p:nvSpPr>
          <p:cNvPr id="1048672" name="Footer Placeholder 4"/>
          <p:cNvSpPr>
            <a:spLocks noGrp="1"/>
          </p:cNvSpPr>
          <p:nvPr>
            <p:ph type="ftr" sz="quarter" idx="11"/>
          </p:nvPr>
        </p:nvSpPr>
        <p:spPr/>
        <p:txBody>
          <a:bodyPr/>
          <a:p>
            <a:endParaRPr lang="en-US"/>
          </a:p>
        </p:txBody>
      </p:sp>
      <p:sp>
        <p:nvSpPr>
          <p:cNvPr id="1048673" name="Slide Number Placeholder 5"/>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14" name=""/>
        <p:cNvGrpSpPr/>
        <p:nvPr/>
      </p:nvGrpSpPr>
      <p:grpSpPr>
        <a:xfrm>
          <a:off x="0" y="0"/>
          <a:ext cx="0" cy="0"/>
          <a:chOff x="0" y="0"/>
          <a:chExt cx="0" cy="0"/>
        </a:xfrm>
      </p:grpSpPr>
      <p:sp>
        <p:nvSpPr>
          <p:cNvPr id="1048674" name="Title 1"/>
          <p:cNvSpPr>
            <a:spLocks noGrp="1"/>
          </p:cNvSpPr>
          <p:nvPr>
            <p:ph type="title"/>
          </p:nvPr>
        </p:nvSpPr>
        <p:spPr/>
        <p:txBody>
          <a:bodyPr/>
          <a:p>
            <a:r>
              <a:rPr lang="en-US"/>
              <a:t>Click to edit Master title style</a:t>
            </a:r>
          </a:p>
        </p:txBody>
      </p:sp>
      <p:sp>
        <p:nvSpPr>
          <p:cNvPr id="1048675"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6"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7" name="Date Placeholder 4"/>
          <p:cNvSpPr>
            <a:spLocks noGrp="1"/>
          </p:cNvSpPr>
          <p:nvPr>
            <p:ph type="dt" sz="half" idx="10"/>
          </p:nvPr>
        </p:nvSpPr>
        <p:spPr/>
        <p:txBody>
          <a:bodyPr/>
          <a:p>
            <a:fld id="{B4481235-66B5-DD48-B63D-CF7E0C25E665}" type="datetimeFigureOut">
              <a:rPr lang="en-US" smtClean="0"/>
              <a:t>8/28/20</a:t>
            </a:fld>
            <a:endParaRPr lang="en-US"/>
          </a:p>
        </p:txBody>
      </p:sp>
      <p:sp>
        <p:nvSpPr>
          <p:cNvPr id="1048678" name="Footer Placeholder 5"/>
          <p:cNvSpPr>
            <a:spLocks noGrp="1"/>
          </p:cNvSpPr>
          <p:nvPr>
            <p:ph type="ftr" sz="quarter" idx="11"/>
          </p:nvPr>
        </p:nvSpPr>
        <p:spPr/>
        <p:txBody>
          <a:bodyPr/>
          <a:p>
            <a:endParaRPr lang="en-US"/>
          </a:p>
        </p:txBody>
      </p:sp>
      <p:sp>
        <p:nvSpPr>
          <p:cNvPr id="1048679" name="Slide Number Placeholder 6"/>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15" name=""/>
        <p:cNvGrpSpPr/>
        <p:nvPr/>
      </p:nvGrpSpPr>
      <p:grpSpPr>
        <a:xfrm>
          <a:off x="0" y="0"/>
          <a:ext cx="0" cy="0"/>
          <a:chOff x="0" y="0"/>
          <a:chExt cx="0" cy="0"/>
        </a:xfrm>
      </p:grpSpPr>
      <p:sp>
        <p:nvSpPr>
          <p:cNvPr id="1048680" name="Title 1"/>
          <p:cNvSpPr>
            <a:spLocks noGrp="1"/>
          </p:cNvSpPr>
          <p:nvPr>
            <p:ph type="title"/>
          </p:nvPr>
        </p:nvSpPr>
        <p:spPr>
          <a:xfrm>
            <a:off x="629841" y="365126"/>
            <a:ext cx="7886700" cy="1325563"/>
          </a:xfrm>
        </p:spPr>
        <p:txBody>
          <a:bodyPr/>
          <a:p>
            <a:r>
              <a:rPr lang="en-US"/>
              <a:t>Click to edit Master title style</a:t>
            </a:r>
          </a:p>
        </p:txBody>
      </p:sp>
      <p:sp>
        <p:nvSpPr>
          <p:cNvPr id="1048681"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82"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3"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84"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5" name="Date Placeholder 6"/>
          <p:cNvSpPr>
            <a:spLocks noGrp="1"/>
          </p:cNvSpPr>
          <p:nvPr>
            <p:ph type="dt" sz="half" idx="10"/>
          </p:nvPr>
        </p:nvSpPr>
        <p:spPr/>
        <p:txBody>
          <a:bodyPr/>
          <a:p>
            <a:fld id="{B4481235-66B5-DD48-B63D-CF7E0C25E665}" type="datetimeFigureOut">
              <a:rPr lang="en-US" smtClean="0"/>
              <a:t>8/28/20</a:t>
            </a:fld>
            <a:endParaRPr lang="en-US"/>
          </a:p>
        </p:txBody>
      </p:sp>
      <p:sp>
        <p:nvSpPr>
          <p:cNvPr id="1048686" name="Footer Placeholder 7"/>
          <p:cNvSpPr>
            <a:spLocks noGrp="1"/>
          </p:cNvSpPr>
          <p:nvPr>
            <p:ph type="ftr" sz="quarter" idx="11"/>
          </p:nvPr>
        </p:nvSpPr>
        <p:spPr/>
        <p:txBody>
          <a:bodyPr/>
          <a:p>
            <a:endParaRPr lang="en-US"/>
          </a:p>
        </p:txBody>
      </p:sp>
      <p:sp>
        <p:nvSpPr>
          <p:cNvPr id="1048687" name="Slide Number Placeholder 8"/>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09" name=""/>
        <p:cNvGrpSpPr/>
        <p:nvPr/>
      </p:nvGrpSpPr>
      <p:grpSpPr>
        <a:xfrm>
          <a:off x="0" y="0"/>
          <a:ext cx="0" cy="0"/>
          <a:chOff x="0" y="0"/>
          <a:chExt cx="0" cy="0"/>
        </a:xfrm>
      </p:grpSpPr>
      <p:sp>
        <p:nvSpPr>
          <p:cNvPr id="1048649" name="Title 1"/>
          <p:cNvSpPr>
            <a:spLocks noGrp="1"/>
          </p:cNvSpPr>
          <p:nvPr>
            <p:ph type="title"/>
          </p:nvPr>
        </p:nvSpPr>
        <p:spPr/>
        <p:txBody>
          <a:bodyPr/>
          <a:p>
            <a:r>
              <a:rPr lang="en-US"/>
              <a:t>Click to edit Master title style</a:t>
            </a:r>
          </a:p>
        </p:txBody>
      </p:sp>
      <p:sp>
        <p:nvSpPr>
          <p:cNvPr id="1048650" name="Date Placeholder 2"/>
          <p:cNvSpPr>
            <a:spLocks noGrp="1"/>
          </p:cNvSpPr>
          <p:nvPr>
            <p:ph type="dt" sz="half" idx="10"/>
          </p:nvPr>
        </p:nvSpPr>
        <p:spPr/>
        <p:txBody>
          <a:bodyPr/>
          <a:p>
            <a:fld id="{B4481235-66B5-DD48-B63D-CF7E0C25E665}" type="datetimeFigureOut">
              <a:rPr lang="en-US" smtClean="0"/>
              <a:t>8/28/20</a:t>
            </a:fld>
            <a:endParaRPr lang="en-US"/>
          </a:p>
        </p:txBody>
      </p:sp>
      <p:sp>
        <p:nvSpPr>
          <p:cNvPr id="1048651" name="Footer Placeholder 3"/>
          <p:cNvSpPr>
            <a:spLocks noGrp="1"/>
          </p:cNvSpPr>
          <p:nvPr>
            <p:ph type="ftr" sz="quarter" idx="11"/>
          </p:nvPr>
        </p:nvSpPr>
        <p:spPr/>
        <p:txBody>
          <a:bodyPr/>
          <a:p>
            <a:endParaRPr lang="en-US"/>
          </a:p>
        </p:txBody>
      </p:sp>
      <p:sp>
        <p:nvSpPr>
          <p:cNvPr id="1048652" name="Slide Number Placeholder 4"/>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16" name=""/>
        <p:cNvGrpSpPr/>
        <p:nvPr/>
      </p:nvGrpSpPr>
      <p:grpSpPr>
        <a:xfrm>
          <a:off x="0" y="0"/>
          <a:ext cx="0" cy="0"/>
          <a:chOff x="0" y="0"/>
          <a:chExt cx="0" cy="0"/>
        </a:xfrm>
      </p:grpSpPr>
      <p:sp>
        <p:nvSpPr>
          <p:cNvPr id="1048688" name="Date Placeholder 1"/>
          <p:cNvSpPr>
            <a:spLocks noGrp="1"/>
          </p:cNvSpPr>
          <p:nvPr>
            <p:ph type="dt" sz="half" idx="10"/>
          </p:nvPr>
        </p:nvSpPr>
        <p:spPr/>
        <p:txBody>
          <a:bodyPr/>
          <a:p>
            <a:fld id="{B4481235-66B5-DD48-B63D-CF7E0C25E665}" type="datetimeFigureOut">
              <a:rPr lang="en-US" smtClean="0"/>
              <a:t>8/28/20</a:t>
            </a:fld>
            <a:endParaRPr lang="en-US"/>
          </a:p>
        </p:txBody>
      </p:sp>
      <p:sp>
        <p:nvSpPr>
          <p:cNvPr id="1048689" name="Footer Placeholder 2"/>
          <p:cNvSpPr>
            <a:spLocks noGrp="1"/>
          </p:cNvSpPr>
          <p:nvPr>
            <p:ph type="ftr" sz="quarter" idx="11"/>
          </p:nvPr>
        </p:nvSpPr>
        <p:spPr/>
        <p:txBody>
          <a:bodyPr/>
          <a:p>
            <a:endParaRPr lang="en-US"/>
          </a:p>
        </p:txBody>
      </p:sp>
      <p:sp>
        <p:nvSpPr>
          <p:cNvPr id="1048690" name="Slide Number Placeholder 3"/>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17" name=""/>
        <p:cNvGrpSpPr/>
        <p:nvPr/>
      </p:nvGrpSpPr>
      <p:grpSpPr>
        <a:xfrm>
          <a:off x="0" y="0"/>
          <a:ext cx="0" cy="0"/>
          <a:chOff x="0" y="0"/>
          <a:chExt cx="0" cy="0"/>
        </a:xfrm>
      </p:grpSpPr>
      <p:sp>
        <p:nvSpPr>
          <p:cNvPr id="1048691"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92"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3"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94" name="Date Placeholder 4"/>
          <p:cNvSpPr>
            <a:spLocks noGrp="1"/>
          </p:cNvSpPr>
          <p:nvPr>
            <p:ph type="dt" sz="half" idx="10"/>
          </p:nvPr>
        </p:nvSpPr>
        <p:spPr/>
        <p:txBody>
          <a:bodyPr/>
          <a:p>
            <a:fld id="{B4481235-66B5-DD48-B63D-CF7E0C25E665}" type="datetimeFigureOut">
              <a:rPr lang="en-US" smtClean="0"/>
              <a:t>8/28/20</a:t>
            </a:fld>
            <a:endParaRPr lang="en-US"/>
          </a:p>
        </p:txBody>
      </p:sp>
      <p:sp>
        <p:nvSpPr>
          <p:cNvPr id="1048695" name="Footer Placeholder 5"/>
          <p:cNvSpPr>
            <a:spLocks noGrp="1"/>
          </p:cNvSpPr>
          <p:nvPr>
            <p:ph type="ftr" sz="quarter" idx="11"/>
          </p:nvPr>
        </p:nvSpPr>
        <p:spPr/>
        <p:txBody>
          <a:bodyPr/>
          <a:p>
            <a:endParaRPr lang="en-US"/>
          </a:p>
        </p:txBody>
      </p:sp>
      <p:sp>
        <p:nvSpPr>
          <p:cNvPr id="1048696" name="Slide Number Placeholder 6"/>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11" name=""/>
        <p:cNvGrpSpPr/>
        <p:nvPr/>
      </p:nvGrpSpPr>
      <p:grpSpPr>
        <a:xfrm>
          <a:off x="0" y="0"/>
          <a:ext cx="0" cy="0"/>
          <a:chOff x="0" y="0"/>
          <a:chExt cx="0" cy="0"/>
        </a:xfrm>
      </p:grpSpPr>
      <p:sp>
        <p:nvSpPr>
          <p:cNvPr id="1048658"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59"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US"/>
          </a:p>
        </p:txBody>
      </p:sp>
      <p:sp>
        <p:nvSpPr>
          <p:cNvPr id="1048660"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61" name="Date Placeholder 4"/>
          <p:cNvSpPr>
            <a:spLocks noGrp="1"/>
          </p:cNvSpPr>
          <p:nvPr>
            <p:ph type="dt" sz="half" idx="10"/>
          </p:nvPr>
        </p:nvSpPr>
        <p:spPr/>
        <p:txBody>
          <a:bodyPr/>
          <a:p>
            <a:fld id="{B4481235-66B5-DD48-B63D-CF7E0C25E665}" type="datetimeFigureOut">
              <a:rPr lang="en-US" smtClean="0"/>
              <a:t>8/28/20</a:t>
            </a:fld>
            <a:endParaRPr lang="en-US"/>
          </a:p>
        </p:txBody>
      </p:sp>
      <p:sp>
        <p:nvSpPr>
          <p:cNvPr id="1048662" name="Footer Placeholder 5"/>
          <p:cNvSpPr>
            <a:spLocks noGrp="1"/>
          </p:cNvSpPr>
          <p:nvPr>
            <p:ph type="ftr" sz="quarter" idx="11"/>
          </p:nvPr>
        </p:nvSpPr>
        <p:spPr/>
        <p:txBody>
          <a:bodyPr/>
          <a:p>
            <a:endParaRPr lang="en-US"/>
          </a:p>
        </p:txBody>
      </p:sp>
      <p:sp>
        <p:nvSpPr>
          <p:cNvPr id="1048663" name="Slide Number Placeholder 6"/>
          <p:cNvSpPr>
            <a:spLocks noGrp="1"/>
          </p:cNvSpPr>
          <p:nvPr>
            <p:ph type="sldNum" sz="quarter" idx="12"/>
          </p:nvPr>
        </p:nvSpPr>
        <p:spPr/>
        <p:txBody>
          <a:bodyPr/>
          <a:p>
            <a:fld id="{8F05D167-E4AB-9543-A64F-F6315EEC94B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B4481235-66B5-DD48-B63D-CF7E0C25E665}" type="datetimeFigureOut">
              <a:rPr lang="en-US" smtClean="0"/>
              <a:t>8/28/20</a:t>
            </a:fld>
            <a:endParaRPr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8F05D167-E4AB-9543-A64F-F6315EEC94B8}" type="slidenum">
              <a:rPr lang="en-US" smtClean="0"/>
              <a:t>‹#›</a:t>
            </a:fld>
            <a:endParaRPr lang="en-US"/>
          </a:p>
        </p:txBody>
      </p:sp>
    </p:spTree>
  </p:cSld>
  <p:clrMap accent1="accent1" accent2="accent2" accent3="accent3" accent4="accent4" accent5="accent5" accent6="accent6" bg1="lt1" bg2="lt2" tx1="dk1" tx2="dk2"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Subtitle 2"/>
          <p:cNvSpPr>
            <a:spLocks noGrp="1"/>
          </p:cNvSpPr>
          <p:nvPr>
            <p:ph type="subTitle" idx="1"/>
          </p:nvPr>
        </p:nvSpPr>
        <p:spPr>
          <a:xfrm>
            <a:off x="438727" y="369454"/>
            <a:ext cx="8266545" cy="5426363"/>
          </a:xfrm>
        </p:spPr>
        <p:txBody>
          <a:bodyPr>
            <a:normAutofit fontScale="40476" lnSpcReduction="20000"/>
          </a:bodyPr>
          <a:p>
            <a:endParaRPr dirty="0" sz="11400" lang="en-US">
              <a:solidFill>
                <a:srgbClr val="002060"/>
              </a:solidFill>
              <a:latin typeface="Algerian" pitchFamily="82" charset="77"/>
            </a:endParaRPr>
          </a:p>
          <a:p>
            <a:r>
              <a:rPr dirty="0" sz="13500" lang="en-US">
                <a:solidFill>
                  <a:srgbClr val="002060"/>
                </a:solidFill>
                <a:latin typeface="Algerian" pitchFamily="82" charset="77"/>
              </a:rPr>
              <a:t>Evaluation and Treatment </a:t>
            </a:r>
          </a:p>
          <a:p>
            <a:r>
              <a:rPr dirty="0" sz="13500" lang="en-US">
                <a:solidFill>
                  <a:srgbClr val="002060"/>
                </a:solidFill>
                <a:latin typeface="Algerian" pitchFamily="82" charset="77"/>
              </a:rPr>
              <a:t>of </a:t>
            </a:r>
          </a:p>
          <a:p>
            <a:r>
              <a:rPr dirty="0" sz="13500" lang="en-US">
                <a:solidFill>
                  <a:srgbClr val="002060"/>
                </a:solidFill>
                <a:latin typeface="Algerian" pitchFamily="82" charset="77"/>
              </a:rPr>
              <a:t>Degenerative Lumbar </a:t>
            </a:r>
            <a:r>
              <a:rPr dirty="0" sz="13500" lang="en-US" err="1">
                <a:solidFill>
                  <a:srgbClr val="002060"/>
                </a:solidFill>
                <a:latin typeface="Algerian" pitchFamily="82" charset="77"/>
              </a:rPr>
              <a:t>Spondylolisthesis</a:t>
            </a:r>
            <a:endParaRPr dirty="0" sz="13500" lang="en-US">
              <a:solidFill>
                <a:srgbClr val="002060"/>
              </a:solidFill>
              <a:latin typeface="Algerian" pitchFamily="82" charset="77"/>
            </a:endParaRPr>
          </a:p>
          <a:p>
            <a:r>
              <a:rPr b="1" dirty="0" sz="4200" lang="en-US" err="1"/>
              <a:t>Youman</a:t>
            </a:r>
            <a:r>
              <a:rPr b="1" dirty="0" sz="4200" lang="en-US"/>
              <a:t> Chap. 288, 329, 330</a:t>
            </a:r>
            <a:endParaRPr b="1" dirty="0" sz="4200" lang="ar-SA"/>
          </a:p>
          <a:p>
            <a:r>
              <a:rPr b="1" dirty="0" sz="4200" lang="en-US"/>
              <a:t>Handbook 8</a:t>
            </a:r>
          </a:p>
          <a:p>
            <a:r>
              <a:rPr b="1" dirty="0" sz="4200" lang="en-US"/>
              <a:t>Other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1" name=""/>
        <p:cNvGrpSpPr/>
        <p:nvPr/>
      </p:nvGrpSpPr>
      <p:grpSpPr>
        <a:xfrm>
          <a:off x="0" y="0"/>
          <a:ext cx="0" cy="0"/>
          <a:chOff x="0" y="0"/>
          <a:chExt cx="0" cy="0"/>
        </a:xfrm>
      </p:grpSpPr>
      <p:sp>
        <p:nvSpPr>
          <p:cNvPr id="1048600" name="Title 1"/>
          <p:cNvSpPr>
            <a:spLocks noGrp="1"/>
          </p:cNvSpPr>
          <p:nvPr>
            <p:ph type="title"/>
          </p:nvPr>
        </p:nvSpPr>
        <p:spPr>
          <a:xfrm>
            <a:off x="86014" y="18256"/>
            <a:ext cx="7886700" cy="501290"/>
          </a:xfrm>
        </p:spPr>
        <p:txBody>
          <a:bodyPr>
            <a:normAutofit/>
          </a:bodyPr>
          <a:p>
            <a:pPr indent="-342900" marL="342900">
              <a:buFont typeface="Wingdings" pitchFamily="2" charset="2"/>
              <a:buChar char="q"/>
            </a:pPr>
            <a:r>
              <a:rPr b="1" dirty="0" sz="2400" lang="en-US" u="sng">
                <a:solidFill>
                  <a:srgbClr val="C00000"/>
                </a:solidFill>
                <a:latin typeface="+mn-lt"/>
              </a:rPr>
              <a:t>TREATMENT</a:t>
            </a:r>
          </a:p>
        </p:txBody>
      </p:sp>
      <p:sp>
        <p:nvSpPr>
          <p:cNvPr id="1048601" name="Content Placeholder 2"/>
          <p:cNvSpPr>
            <a:spLocks noGrp="1"/>
          </p:cNvSpPr>
          <p:nvPr>
            <p:ph idx="1"/>
          </p:nvPr>
        </p:nvSpPr>
        <p:spPr>
          <a:xfrm>
            <a:off x="86014" y="519545"/>
            <a:ext cx="8971972" cy="6234545"/>
          </a:xfrm>
        </p:spPr>
        <p:txBody>
          <a:bodyPr>
            <a:normAutofit/>
          </a:bodyPr>
          <a:p>
            <a:pPr>
              <a:buFont typeface="Wingdings" pitchFamily="2" charset="2"/>
              <a:buChar char="v"/>
            </a:pPr>
            <a:r>
              <a:rPr b="1" dirty="0" sz="2000" lang="en-US" u="sng"/>
              <a:t>Conservative  Treatment </a:t>
            </a:r>
          </a:p>
          <a:p>
            <a:r>
              <a:rPr dirty="0" sz="2000" lang="en-US"/>
              <a:t>Goals  of  conservative care  should  be  to  provide  pain  relief  and  maintain  normal  activities  of  daily  living.</a:t>
            </a:r>
          </a:p>
          <a:p>
            <a:pPr>
              <a:buFont typeface="Wingdings" pitchFamily="2" charset="2"/>
              <a:buChar char="Ø"/>
            </a:pPr>
            <a:r>
              <a:rPr b="1" dirty="0" sz="2000" lang="en-US">
                <a:solidFill>
                  <a:srgbClr val="002060"/>
                </a:solidFill>
              </a:rPr>
              <a:t>Initial  management involves :</a:t>
            </a:r>
          </a:p>
          <a:p>
            <a:pPr lvl="1">
              <a:buFont typeface="Wingdings" pitchFamily="2" charset="2"/>
              <a:buChar char="ü"/>
            </a:pPr>
            <a:r>
              <a:rPr dirty="0" sz="2000" lang="en-US"/>
              <a:t>Bed rest,  followed  by  a  course  of  anti inflammatory medications</a:t>
            </a:r>
          </a:p>
          <a:p>
            <a:pPr lvl="1">
              <a:buFont typeface="Wingdings" pitchFamily="2" charset="2"/>
              <a:buChar char="ü"/>
            </a:pPr>
            <a:r>
              <a:rPr dirty="0" sz="2000" lang="en-US"/>
              <a:t>If  pain  is  inadequately controlled,  opiates  or  muscle  relaxants  are  commonly  employed. </a:t>
            </a:r>
          </a:p>
          <a:p>
            <a:pPr lvl="1">
              <a:buFont typeface="Wingdings" pitchFamily="2" charset="2"/>
              <a:buChar char="ü"/>
            </a:pPr>
            <a:r>
              <a:rPr dirty="0" sz="2000" lang="en-US"/>
              <a:t>If  symptoms  are  persistent  after  a  short  trial  of  medications,  a course  of  physical  therapy  can  be  useful.  </a:t>
            </a:r>
          </a:p>
          <a:p>
            <a:pPr lvl="1">
              <a:buFont typeface="Wingdings" pitchFamily="2" charset="2"/>
              <a:buChar char="ü"/>
            </a:pPr>
            <a:r>
              <a:rPr dirty="0" sz="2000" lang="en-US"/>
              <a:t>Typical  exercises  include bicycling,  swimming  and  walking. </a:t>
            </a:r>
          </a:p>
          <a:p>
            <a:pPr lvl="1">
              <a:buFont typeface="Wingdings" pitchFamily="2" charset="2"/>
              <a:buChar char="ü"/>
            </a:pPr>
            <a:r>
              <a:rPr dirty="0" sz="2000" lang="en-US"/>
              <a:t>Epidural  steroid  injections  can potentially  deliver  short-term  benefit.</a:t>
            </a:r>
          </a:p>
          <a:p>
            <a:pPr lvl="1">
              <a:buFont typeface="Wingdings" pitchFamily="2" charset="2"/>
              <a:buChar char="ü"/>
            </a:pPr>
            <a:r>
              <a:rPr dirty="0" sz="2000" lang="en-US"/>
              <a:t>Other  options  that  can  be  considered  for  the  management of DS include bracing, stabilization exercises, transcutaneous nerve  stimulation,  and  ultrasound  therapy.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2" name=""/>
        <p:cNvGrpSpPr/>
        <p:nvPr/>
      </p:nvGrpSpPr>
      <p:grpSpPr>
        <a:xfrm>
          <a:off x="0" y="0"/>
          <a:ext cx="0" cy="0"/>
          <a:chOff x="0" y="0"/>
          <a:chExt cx="0" cy="0"/>
        </a:xfrm>
      </p:grpSpPr>
      <p:sp>
        <p:nvSpPr>
          <p:cNvPr id="1048602" name="Title 1"/>
          <p:cNvSpPr>
            <a:spLocks noGrp="1"/>
          </p:cNvSpPr>
          <p:nvPr>
            <p:ph type="title"/>
          </p:nvPr>
        </p:nvSpPr>
        <p:spPr>
          <a:xfrm>
            <a:off x="86014" y="18256"/>
            <a:ext cx="7886700" cy="547472"/>
          </a:xfrm>
        </p:spPr>
        <p:txBody>
          <a:bodyPr>
            <a:normAutofit/>
          </a:bodyPr>
          <a:p>
            <a:pPr indent="-342900" marL="342900">
              <a:buFont typeface="Wingdings" pitchFamily="2" charset="2"/>
              <a:buChar char="q"/>
            </a:pPr>
            <a:r>
              <a:rPr b="1" dirty="0" sz="2400" lang="en-US" u="sng">
                <a:solidFill>
                  <a:srgbClr val="C00000"/>
                </a:solidFill>
                <a:latin typeface="+mn-lt"/>
              </a:rPr>
              <a:t>Surgical  Options</a:t>
            </a:r>
          </a:p>
        </p:txBody>
      </p:sp>
      <p:sp>
        <p:nvSpPr>
          <p:cNvPr id="1048603" name="Content Placeholder 2"/>
          <p:cNvSpPr>
            <a:spLocks noGrp="1"/>
          </p:cNvSpPr>
          <p:nvPr>
            <p:ph idx="1"/>
          </p:nvPr>
        </p:nvSpPr>
        <p:spPr>
          <a:xfrm>
            <a:off x="86014" y="565727"/>
            <a:ext cx="8971972" cy="6176817"/>
          </a:xfrm>
        </p:spPr>
        <p:txBody>
          <a:bodyPr>
            <a:normAutofit/>
          </a:bodyPr>
          <a:p>
            <a:pPr>
              <a:buFont typeface="Wingdings" pitchFamily="2" charset="2"/>
              <a:buChar char="v"/>
            </a:pPr>
            <a:r>
              <a:rPr b="1" dirty="0" sz="2000" lang="en-US">
                <a:solidFill>
                  <a:srgbClr val="002060"/>
                </a:solidFill>
              </a:rPr>
              <a:t>Decompression without Fusion </a:t>
            </a:r>
          </a:p>
          <a:p>
            <a:pPr indent="0" lvl="1" marL="457200">
              <a:buNone/>
            </a:pPr>
            <a:r>
              <a:rPr dirty="0" sz="2000" lang="en-US"/>
              <a:t>Simple  laminectomy  and/or  </a:t>
            </a:r>
            <a:r>
              <a:rPr dirty="0" sz="2000" lang="en-US" err="1"/>
              <a:t>foraminotomy</a:t>
            </a:r>
            <a:r>
              <a:rPr dirty="0" sz="2000" lang="en-US"/>
              <a:t>  to  treat  neural  elements  under  compression  in  the  setting  of  DS  can  be  pursued. </a:t>
            </a:r>
          </a:p>
          <a:p>
            <a:pPr>
              <a:buFont typeface="Wingdings" pitchFamily="2" charset="2"/>
              <a:buChar char="v"/>
            </a:pPr>
            <a:r>
              <a:rPr b="1" dirty="0" sz="2000" lang="en-US" err="1">
                <a:solidFill>
                  <a:srgbClr val="002060"/>
                </a:solidFill>
              </a:rPr>
              <a:t>Noninstrumented</a:t>
            </a:r>
            <a:r>
              <a:rPr b="1" dirty="0" sz="2000" lang="en-US">
                <a:solidFill>
                  <a:srgbClr val="002060"/>
                </a:solidFill>
              </a:rPr>
              <a:t> Fusion</a:t>
            </a:r>
          </a:p>
          <a:p>
            <a:pPr>
              <a:buFont typeface="Wingdings" pitchFamily="2" charset="2"/>
              <a:buChar char="v"/>
            </a:pPr>
            <a:r>
              <a:rPr b="1" dirty="0" sz="2000" lang="en-US">
                <a:solidFill>
                  <a:srgbClr val="002060"/>
                </a:solidFill>
              </a:rPr>
              <a:t>Instrumented Fusion</a:t>
            </a:r>
          </a:p>
          <a:p>
            <a:pPr lvl="1">
              <a:buFont typeface="Wingdings" pitchFamily="2" charset="2"/>
              <a:buChar char="Ø"/>
            </a:pPr>
            <a:r>
              <a:rPr dirty="0" sz="2000" lang="en-US" err="1"/>
              <a:t>Posterolateral</a:t>
            </a:r>
            <a:r>
              <a:rPr dirty="0" sz="2000" lang="en-US"/>
              <a:t>  fusion  involves  a  purely  posterior  approach  with  placement  of  </a:t>
            </a:r>
            <a:r>
              <a:rPr dirty="0" sz="2000" lang="en-US" err="1"/>
              <a:t>transpedicular</a:t>
            </a:r>
            <a:r>
              <a:rPr dirty="0" sz="2000" lang="en-US"/>
              <a:t>  screws connected  with  a  rod  system  to  achieve  stability  after  facet  and/ or  transverse  process  arthrodesis, This  technique, which  may  be  performed  along  with  </a:t>
            </a:r>
            <a:r>
              <a:rPr dirty="0" sz="2000" lang="en-US" err="1"/>
              <a:t>decompressive</a:t>
            </a:r>
            <a:r>
              <a:rPr dirty="0" sz="2000" lang="en-US"/>
              <a:t>  procedures (laminectomy),  carries  the  advantage  of  relative  procedural simplicity.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pic>
        <p:nvPicPr>
          <p:cNvPr id="2097157" name="Picture 4"/>
          <p:cNvPicPr>
            <a:picLocks noChangeAspect="1" noGrp="1"/>
          </p:cNvPicPr>
          <p:nvPr>
            <p:ph idx="1"/>
          </p:nvPr>
        </p:nvPicPr>
        <p:blipFill>
          <a:blip xmlns:r="http://schemas.openxmlformats.org/officeDocument/2006/relationships" r:embed="rId1"/>
          <a:stretch>
            <a:fillRect/>
          </a:stretch>
        </p:blipFill>
        <p:spPr>
          <a:xfrm>
            <a:off x="678007" y="0"/>
            <a:ext cx="7787986" cy="6858000"/>
          </a:xfrm>
          <a:prstGeom prst="rec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04" name="Title 1"/>
          <p:cNvSpPr>
            <a:spLocks noGrp="1"/>
          </p:cNvSpPr>
          <p:nvPr>
            <p:ph type="title"/>
          </p:nvPr>
        </p:nvSpPr>
        <p:spPr/>
        <p:txBody>
          <a:bodyPr/>
          <a:p>
            <a:endParaRPr lang="en-US"/>
          </a:p>
        </p:txBody>
      </p:sp>
      <p:pic>
        <p:nvPicPr>
          <p:cNvPr id="2097158"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5" name=""/>
        <p:cNvGrpSpPr/>
        <p:nvPr/>
      </p:nvGrpSpPr>
      <p:grpSpPr>
        <a:xfrm>
          <a:off x="0" y="0"/>
          <a:ext cx="0" cy="0"/>
          <a:chOff x="0" y="0"/>
          <a:chExt cx="0" cy="0"/>
        </a:xfrm>
      </p:grpSpPr>
      <p:sp>
        <p:nvSpPr>
          <p:cNvPr id="1048605" name="Content Placeholder 2"/>
          <p:cNvSpPr>
            <a:spLocks noGrp="1"/>
          </p:cNvSpPr>
          <p:nvPr>
            <p:ph idx="1"/>
          </p:nvPr>
        </p:nvSpPr>
        <p:spPr>
          <a:xfrm>
            <a:off x="97558" y="92364"/>
            <a:ext cx="8948884" cy="6650180"/>
          </a:xfrm>
        </p:spPr>
        <p:txBody>
          <a:bodyPr>
            <a:noAutofit/>
          </a:bodyPr>
          <a:p>
            <a:pPr>
              <a:buFont typeface="Wingdings" pitchFamily="2" charset="2"/>
              <a:buChar char="q"/>
            </a:pPr>
            <a:r>
              <a:rPr b="1" dirty="0" sz="2000" lang="en-US" u="sng">
                <a:solidFill>
                  <a:srgbClr val="C00000"/>
                </a:solidFill>
              </a:rPr>
              <a:t>Multiple approach  options  exist  for  lumbar  </a:t>
            </a:r>
            <a:r>
              <a:rPr b="1" dirty="0" sz="2000" lang="en-US" err="1" u="sng">
                <a:solidFill>
                  <a:srgbClr val="C00000"/>
                </a:solidFill>
              </a:rPr>
              <a:t>interbody</a:t>
            </a:r>
            <a:r>
              <a:rPr b="1" dirty="0" sz="2000" lang="en-US" u="sng">
                <a:solidFill>
                  <a:srgbClr val="C00000"/>
                </a:solidFill>
              </a:rPr>
              <a:t>  fusion,  including </a:t>
            </a:r>
          </a:p>
          <a:p>
            <a:pPr indent="-342900" lvl="1" marL="800100">
              <a:buFont typeface="+mj-lt"/>
              <a:buAutoNum type="arabicPeriod"/>
            </a:pPr>
            <a:r>
              <a:rPr dirty="0" sz="2000" lang="en-US"/>
              <a:t>Posterior  lumbar  </a:t>
            </a:r>
            <a:r>
              <a:rPr dirty="0" sz="2000" lang="en-US" err="1"/>
              <a:t>interbody</a:t>
            </a:r>
            <a:r>
              <a:rPr dirty="0" sz="2000" lang="en-US"/>
              <a:t>  fusion  (PLIF)</a:t>
            </a:r>
          </a:p>
          <a:p>
            <a:pPr indent="-342900" lvl="1" marL="800100">
              <a:buFont typeface="+mj-lt"/>
              <a:buAutoNum type="arabicPeriod"/>
            </a:pPr>
            <a:r>
              <a:rPr dirty="0" sz="2000" lang="en-US" err="1"/>
              <a:t>Transforaminal</a:t>
            </a:r>
            <a:r>
              <a:rPr dirty="0" sz="2000" lang="en-US"/>
              <a:t> lumbar  </a:t>
            </a:r>
            <a:r>
              <a:rPr dirty="0" sz="2000" lang="en-US" err="1"/>
              <a:t>interbody</a:t>
            </a:r>
            <a:r>
              <a:rPr dirty="0" sz="2000" lang="en-US"/>
              <a:t>  fusion  (TLIF)  </a:t>
            </a:r>
          </a:p>
          <a:p>
            <a:pPr indent="-342900" lvl="1" marL="800100">
              <a:buFont typeface="+mj-lt"/>
              <a:buAutoNum type="arabicPeriod"/>
            </a:pPr>
            <a:r>
              <a:rPr dirty="0" sz="2000" lang="en-US"/>
              <a:t>Lateral  lumbar  </a:t>
            </a:r>
            <a:r>
              <a:rPr dirty="0" sz="2000" lang="en-US" err="1"/>
              <a:t>interbody</a:t>
            </a:r>
            <a:r>
              <a:rPr dirty="0" sz="2000" lang="en-US"/>
              <a:t>  fusion  (LLIF) </a:t>
            </a:r>
          </a:p>
          <a:p>
            <a:pPr indent="-342900" lvl="1" marL="800100">
              <a:buFont typeface="+mj-lt"/>
              <a:buAutoNum type="arabicPeriod"/>
            </a:pPr>
            <a:r>
              <a:rPr dirty="0" sz="2000" lang="en-US"/>
              <a:t>Anterior  lumbar  </a:t>
            </a:r>
            <a:r>
              <a:rPr dirty="0" sz="2000" lang="en-US" err="1"/>
              <a:t>interbody</a:t>
            </a:r>
            <a:r>
              <a:rPr dirty="0" sz="2000" lang="en-US"/>
              <a:t>  fusion  (ALIF) </a:t>
            </a:r>
          </a:p>
          <a:p>
            <a:pPr>
              <a:buFont typeface="Wingdings" pitchFamily="2" charset="2"/>
              <a:buChar char="v"/>
            </a:pPr>
            <a:r>
              <a:rPr b="1" dirty="0" sz="2000" lang="en-US"/>
              <a:t>PLIF</a:t>
            </a:r>
            <a:r>
              <a:rPr dirty="0" sz="2000" lang="en-US"/>
              <a:t>  involved  placement  of </a:t>
            </a:r>
            <a:r>
              <a:rPr b="1" dirty="0" sz="2000" lang="en-US">
                <a:solidFill>
                  <a:srgbClr val="0070C0"/>
                </a:solidFill>
              </a:rPr>
              <a:t>bilateral  </a:t>
            </a:r>
            <a:r>
              <a:rPr b="1" dirty="0" sz="2000" lang="en-US" err="1">
                <a:solidFill>
                  <a:srgbClr val="0070C0"/>
                </a:solidFill>
              </a:rPr>
              <a:t>interbody</a:t>
            </a:r>
            <a:r>
              <a:rPr b="1" dirty="0" sz="2000" lang="en-US">
                <a:solidFill>
                  <a:srgbClr val="0070C0"/>
                </a:solidFill>
              </a:rPr>
              <a:t>  bone  grafts</a:t>
            </a:r>
            <a:r>
              <a:rPr dirty="0" sz="2000" lang="en-US"/>
              <a:t>  via  bilateral  </a:t>
            </a:r>
            <a:r>
              <a:rPr dirty="0" sz="2000" lang="en-US" err="1"/>
              <a:t>hemilaminotomies</a:t>
            </a:r>
            <a:r>
              <a:rPr dirty="0" sz="2000" lang="en-US"/>
              <a:t> and  medial  </a:t>
            </a:r>
            <a:r>
              <a:rPr dirty="0" sz="2000" lang="en-US" err="1"/>
              <a:t>facetectomies</a:t>
            </a:r>
            <a:r>
              <a:rPr dirty="0" sz="2000" lang="en-US"/>
              <a:t> (The  bilateral  bone  grafts  were placed  relatively  medially,  potentially  exposing  the  dura  and caudal  exiting  nerve  root  to  traction  injury).</a:t>
            </a:r>
          </a:p>
          <a:p>
            <a:pPr>
              <a:buFont typeface="Wingdings" pitchFamily="2" charset="2"/>
              <a:buChar char="v"/>
            </a:pPr>
            <a:r>
              <a:rPr b="1" dirty="0" sz="2000" lang="en-US"/>
              <a:t>TLIF</a:t>
            </a:r>
            <a:r>
              <a:rPr dirty="0" sz="2000" lang="en-US"/>
              <a:t>  involved a </a:t>
            </a:r>
            <a:r>
              <a:rPr b="1" dirty="0" sz="2000" lang="en-US">
                <a:solidFill>
                  <a:srgbClr val="0070C0"/>
                </a:solidFill>
              </a:rPr>
              <a:t>unilateral  approach</a:t>
            </a:r>
            <a:r>
              <a:rPr dirty="0" sz="2000" lang="en-US"/>
              <a:t>  across the  foramen,  lateral  to  the  dura  and  the  exiting  caudal  nerve  root, as  an  attempt  to  decrease  the  complication  rate  seen  with  PLIF. </a:t>
            </a:r>
          </a:p>
          <a:p>
            <a:r>
              <a:rPr dirty="0" sz="2000" lang="en-US" u="sng"/>
              <a:t>Open  PLIF  and  TLIF  </a:t>
            </a:r>
            <a:r>
              <a:rPr dirty="0" sz="2000" lang="en-US" err="1" u="sng"/>
              <a:t>interbody</a:t>
            </a:r>
            <a:r>
              <a:rPr dirty="0" sz="2000" lang="en-US" u="sng"/>
              <a:t>  fusion  approaches  have evolved  with  advances  in  instrumentation. </a:t>
            </a:r>
          </a:p>
          <a:p>
            <a:r>
              <a:rPr dirty="0" sz="2000" lang="en-US"/>
              <a:t>Pedicle  screw  fixation  provides  powerful  internal  fixation,  obviating  the  need  to preserve  the  facets  and  allowing  PLIF  spacers  to  be  placed  laterally  away  from  the  dura  and  caudal  exiting  nerve  (which  minimizes  nerve  root  retraction).  </a:t>
            </a:r>
          </a:p>
          <a:p>
            <a:r>
              <a:rPr dirty="0" sz="2000" lang="en-US"/>
              <a:t>Conversely,  TLIF  spacer  placement has  moved  more  medially  away  from  the  </a:t>
            </a:r>
            <a:r>
              <a:rPr dirty="0" sz="2000" lang="en-US" err="1"/>
              <a:t>cephalad</a:t>
            </a:r>
            <a:r>
              <a:rPr dirty="0" sz="2000" lang="en-US"/>
              <a:t>  nerve  root.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6" name=""/>
        <p:cNvGrpSpPr/>
        <p:nvPr/>
      </p:nvGrpSpPr>
      <p:grpSpPr>
        <a:xfrm>
          <a:off x="0" y="0"/>
          <a:ext cx="0" cy="0"/>
          <a:chOff x="0" y="0"/>
          <a:chExt cx="0" cy="0"/>
        </a:xfrm>
      </p:grpSpPr>
      <p:sp>
        <p:nvSpPr>
          <p:cNvPr id="1048606" name="Content Placeholder 2"/>
          <p:cNvSpPr>
            <a:spLocks noGrp="1"/>
          </p:cNvSpPr>
          <p:nvPr>
            <p:ph idx="1"/>
          </p:nvPr>
        </p:nvSpPr>
        <p:spPr>
          <a:xfrm>
            <a:off x="80818" y="81539"/>
            <a:ext cx="8982364" cy="6694921"/>
          </a:xfrm>
        </p:spPr>
        <p:txBody>
          <a:bodyPr>
            <a:noAutofit/>
          </a:bodyPr>
          <a:p>
            <a:pPr>
              <a:buFont typeface="Wingdings" pitchFamily="2" charset="2"/>
              <a:buChar char="v"/>
            </a:pPr>
            <a:r>
              <a:rPr b="1" dirty="0" sz="2000" lang="en-US"/>
              <a:t>PATIENT  SELECTION</a:t>
            </a:r>
          </a:p>
          <a:p>
            <a:r>
              <a:rPr b="1" dirty="0" sz="2000" lang="en-US">
                <a:solidFill>
                  <a:srgbClr val="002060"/>
                </a:solidFill>
              </a:rPr>
              <a:t>The  open PLIF &amp; TLIF approaches  are  typically  favored  in  patients  with  bilateral  pathology  with  concomitant  bilateral  symptoms</a:t>
            </a:r>
          </a:p>
          <a:p>
            <a:pPr lvl="1">
              <a:buFont typeface="Wingdings" pitchFamily="2" charset="2"/>
              <a:buChar char="Ø"/>
            </a:pPr>
            <a:r>
              <a:rPr dirty="0" sz="2000" lang="en-US"/>
              <a:t>Central  or bilateral  </a:t>
            </a:r>
            <a:r>
              <a:rPr dirty="0" sz="2000" lang="en-US" err="1"/>
              <a:t>foraminal</a:t>
            </a:r>
            <a:r>
              <a:rPr dirty="0" sz="2000" lang="en-US"/>
              <a:t>  stenosis  with  neurogenic  claudication  or  bilateral  radicular  pain. </a:t>
            </a:r>
          </a:p>
          <a:p>
            <a:pPr lvl="1">
              <a:buFont typeface="Wingdings" pitchFamily="2" charset="2"/>
              <a:buChar char="Ø"/>
            </a:pPr>
            <a:r>
              <a:rPr dirty="0" sz="2000" lang="en-US"/>
              <a:t>Patients  with  poor  sagittal  balance  and  loss  of  lumbar lordosis.  </a:t>
            </a:r>
          </a:p>
          <a:p>
            <a:pPr lvl="1">
              <a:buFont typeface="Wingdings" pitchFamily="2" charset="2"/>
              <a:buChar char="Ø"/>
            </a:pPr>
            <a:r>
              <a:rPr dirty="0" sz="2000" lang="en-US"/>
              <a:t>Suited  to  multilevel pathology  (three-level  or  more).</a:t>
            </a:r>
          </a:p>
          <a:p>
            <a:pPr lvl="1">
              <a:buFont typeface="Wingdings" pitchFamily="2" charset="2"/>
              <a:buChar char="Ø"/>
            </a:pPr>
            <a:endParaRPr dirty="0" sz="2000" lang="en-US"/>
          </a:p>
          <a:p>
            <a:r>
              <a:rPr b="1" dirty="0" sz="2000" lang="en-US">
                <a:solidFill>
                  <a:srgbClr val="002060"/>
                </a:solidFill>
              </a:rPr>
              <a:t>ALIF  is  also  ideal  for :</a:t>
            </a:r>
          </a:p>
          <a:p>
            <a:pPr lvl="1">
              <a:buFont typeface="Wingdings" pitchFamily="2" charset="2"/>
              <a:buChar char="Ø"/>
            </a:pPr>
            <a:r>
              <a:rPr dirty="0" sz="2000" lang="en-US"/>
              <a:t>One  and  two-level  disk pathology. </a:t>
            </a:r>
          </a:p>
          <a:p>
            <a:pPr lvl="1">
              <a:buFont typeface="Wingdings" pitchFamily="2" charset="2"/>
              <a:buChar char="Ø"/>
            </a:pPr>
            <a:r>
              <a:rPr dirty="0" sz="2000" lang="en-US"/>
              <a:t>Access  to  </a:t>
            </a:r>
            <a:r>
              <a:rPr dirty="0" sz="2000" lang="en-US" err="1"/>
              <a:t>intracanal</a:t>
            </a:r>
            <a:r>
              <a:rPr dirty="0" sz="2000" lang="en-US"/>
              <a:t>  pathology  is  relatively  limited,  but radicular  symptoms  can  be  addressed  with  indirect  </a:t>
            </a:r>
            <a:r>
              <a:rPr dirty="0" sz="2000" lang="en-US" err="1"/>
              <a:t>foraminal</a:t>
            </a:r>
            <a:r>
              <a:rPr dirty="0" sz="2000" lang="en-US"/>
              <a:t> decompression.</a:t>
            </a:r>
          </a:p>
          <a:p>
            <a:pPr lvl="1">
              <a:buFont typeface="Wingdings" pitchFamily="2" charset="2"/>
              <a:buChar char="Ø"/>
            </a:pPr>
            <a:r>
              <a:rPr dirty="0" sz="2000" lang="en-US"/>
              <a:t>Powerful  correction  of  segmental  lordosis  and  sagittal  balance.</a:t>
            </a:r>
          </a:p>
          <a:p>
            <a:pPr lvl="1">
              <a:buFont typeface="Wingdings" pitchFamily="2" charset="2"/>
              <a:buChar char="Ø"/>
            </a:pPr>
            <a:endParaRPr dirty="0" sz="2400" lang="en-US"/>
          </a:p>
          <a:p>
            <a:r>
              <a:rPr b="1" dirty="0" sz="2000" lang="en-US">
                <a:solidFill>
                  <a:srgbClr val="002060"/>
                </a:solidFill>
              </a:rPr>
              <a:t>Minimally  invasive  TLIF  is  ideal  for  </a:t>
            </a:r>
          </a:p>
          <a:p>
            <a:pPr lvl="1">
              <a:buFont typeface="Wingdings" pitchFamily="2" charset="2"/>
              <a:buChar char="Ø"/>
            </a:pPr>
            <a:r>
              <a:rPr b="1" dirty="0" sz="2000" lang="en-US">
                <a:solidFill>
                  <a:srgbClr val="0070C0"/>
                </a:solidFill>
              </a:rPr>
              <a:t>Younger  patients with unilateral  </a:t>
            </a:r>
            <a:r>
              <a:rPr b="1" dirty="0" sz="2000" lang="en-US" err="1">
                <a:solidFill>
                  <a:srgbClr val="0070C0"/>
                </a:solidFill>
              </a:rPr>
              <a:t>radiculopathy</a:t>
            </a:r>
            <a:r>
              <a:rPr b="1" dirty="0" sz="2000" lang="en-US">
                <a:solidFill>
                  <a:srgbClr val="0070C0"/>
                </a:solidFill>
              </a:rPr>
              <a:t>  with  back pain</a:t>
            </a:r>
            <a:r>
              <a:rPr dirty="0" sz="2000" lang="en-US"/>
              <a:t>, with  one-  or  two-level.</a:t>
            </a:r>
          </a:p>
          <a:p>
            <a:pPr lvl="1">
              <a:buFont typeface="Wingdings" pitchFamily="2" charset="2"/>
              <a:buChar char="Ø"/>
            </a:pPr>
            <a:r>
              <a:rPr b="1" dirty="0" sz="2000" lang="en-US">
                <a:solidFill>
                  <a:srgbClr val="0070C0"/>
                </a:solidFill>
              </a:rPr>
              <a:t>Pt have  near-normal  lumbar  lordosis</a:t>
            </a:r>
            <a:r>
              <a:rPr dirty="0" sz="2000" lang="en-US"/>
              <a:t>  because  it  is  difficult to  restore  more  than  5  degrees  of  lordosis  with  a  minimally invasive  TLIF.</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7" name=""/>
        <p:cNvGrpSpPr/>
        <p:nvPr/>
      </p:nvGrpSpPr>
      <p:grpSpPr>
        <a:xfrm>
          <a:off x="0" y="0"/>
          <a:ext cx="0" cy="0"/>
          <a:chOff x="0" y="0"/>
          <a:chExt cx="0" cy="0"/>
        </a:xfrm>
      </p:grpSpPr>
      <p:sp>
        <p:nvSpPr>
          <p:cNvPr id="1048607" name="Content Placeholder 2"/>
          <p:cNvSpPr>
            <a:spLocks noGrp="1"/>
          </p:cNvSpPr>
          <p:nvPr>
            <p:ph idx="1"/>
          </p:nvPr>
        </p:nvSpPr>
        <p:spPr>
          <a:xfrm>
            <a:off x="86012" y="93806"/>
            <a:ext cx="8977169" cy="6671829"/>
          </a:xfrm>
        </p:spPr>
        <p:txBody>
          <a:bodyPr>
            <a:noAutofit/>
          </a:bodyPr>
          <a:p>
            <a:pPr>
              <a:buFont typeface="Wingdings" pitchFamily="2" charset="2"/>
              <a:buChar char="q"/>
            </a:pPr>
            <a:r>
              <a:rPr b="1" dirty="0" sz="2000" lang="en-US" u="sng">
                <a:solidFill>
                  <a:srgbClr val="0070C0"/>
                </a:solidFill>
              </a:rPr>
              <a:t>Common  indications  for  lumbar  </a:t>
            </a:r>
            <a:r>
              <a:rPr b="1" dirty="0" sz="2000" lang="en-US" err="1" u="sng">
                <a:solidFill>
                  <a:srgbClr val="0070C0"/>
                </a:solidFill>
              </a:rPr>
              <a:t>interbody</a:t>
            </a:r>
            <a:r>
              <a:rPr b="1" dirty="0" sz="2000" lang="en-US" u="sng">
                <a:solidFill>
                  <a:srgbClr val="0070C0"/>
                </a:solidFill>
              </a:rPr>
              <a:t>  fusion  include  </a:t>
            </a:r>
          </a:p>
          <a:p>
            <a:pPr indent="-342900" lvl="1" marL="800100">
              <a:buFont typeface="+mj-lt"/>
              <a:buAutoNum type="alphaLcParenR"/>
            </a:pPr>
            <a:r>
              <a:rPr dirty="0" sz="2000" lang="en-US" err="1"/>
              <a:t>Spondylolisthesis</a:t>
            </a:r>
            <a:r>
              <a:rPr dirty="0" sz="2000" lang="en-US"/>
              <a:t>,  both  lytic  and  degenerative;  </a:t>
            </a:r>
          </a:p>
          <a:p>
            <a:pPr indent="-342900" lvl="1" marL="800100">
              <a:buFont typeface="+mj-lt"/>
              <a:buAutoNum type="alphaLcParenR"/>
            </a:pPr>
            <a:r>
              <a:rPr dirty="0" sz="2000" lang="en-US"/>
              <a:t>Multiple  recurrent  disk rupture  and  failed  fusion;  </a:t>
            </a:r>
          </a:p>
          <a:p>
            <a:pPr indent="-342900" lvl="1" marL="800100">
              <a:buFont typeface="+mj-lt"/>
              <a:buAutoNum type="alphaLcParenR"/>
            </a:pPr>
            <a:r>
              <a:rPr dirty="0" sz="2000" lang="en-US"/>
              <a:t>Treatment  of  coronal  (scoliosis)  and sagittal  (kyphosis)  deformity,  </a:t>
            </a:r>
          </a:p>
          <a:p>
            <a:pPr indent="-342900" lvl="1" marL="800100">
              <a:buFont typeface="+mj-lt"/>
              <a:buAutoNum type="alphaLcParenR"/>
            </a:pPr>
            <a:r>
              <a:rPr dirty="0" sz="2000" lang="en-US" err="1"/>
              <a:t>Discitis</a:t>
            </a:r>
            <a:r>
              <a:rPr dirty="0" sz="2000" lang="en-US"/>
              <a:t>,  and  osteomyelitis</a:t>
            </a:r>
          </a:p>
          <a:p>
            <a:pPr indent="-342900" lvl="1" marL="800100">
              <a:buFont typeface="+mj-lt"/>
              <a:buAutoNum type="alphaLcParenR"/>
            </a:pPr>
            <a:r>
              <a:rPr dirty="0" sz="2000" lang="en-US"/>
              <a:t>One or two-level  degenerative disk disease  with  mechanical low back pain.</a:t>
            </a:r>
          </a:p>
          <a:p>
            <a:pPr indent="-342900" lvl="1" marL="800100">
              <a:buFont typeface="+mj-lt"/>
              <a:buAutoNum type="alphaLcParenR"/>
            </a:pPr>
            <a:endParaRPr dirty="0" sz="2000" lang="en-US"/>
          </a:p>
          <a:p>
            <a:pPr>
              <a:buFont typeface="Wingdings" pitchFamily="2" charset="2"/>
              <a:buChar char="q"/>
            </a:pPr>
            <a:r>
              <a:rPr b="1" dirty="0" sz="2000" lang="en-US" err="1"/>
              <a:t>INTERBODY</a:t>
            </a:r>
            <a:r>
              <a:rPr b="1" dirty="0" sz="2000" lang="en-US"/>
              <a:t>  GRAFTS</a:t>
            </a:r>
          </a:p>
          <a:p>
            <a:r>
              <a:rPr dirty="0" sz="2000" lang="en-US"/>
              <a:t>Numerous  grafting  materials including  structural  and  </a:t>
            </a:r>
            <a:r>
              <a:rPr dirty="0" sz="2000" lang="en-US" err="1"/>
              <a:t>morselized</a:t>
            </a:r>
            <a:r>
              <a:rPr dirty="0" sz="2000" lang="en-US"/>
              <a:t>  iliac  crest (A </a:t>
            </a:r>
            <a:r>
              <a:rPr dirty="0" sz="2000" lang="en-US" err="1"/>
              <a:t>morselized</a:t>
            </a:r>
            <a:r>
              <a:rPr dirty="0" sz="2000" lang="en-US"/>
              <a:t> graft involves cancellous bone or small bone fragments)</a:t>
            </a:r>
            <a:r>
              <a:rPr b="0" dirty="0" sz="2000" lang="en-US">
                <a:solidFill>
                  <a:srgbClr val="3C4043"/>
                </a:solidFill>
              </a:rPr>
              <a:t> </a:t>
            </a:r>
            <a:r>
              <a:rPr dirty="0" sz="2000" lang="en-US"/>
              <a:t>and  local  autograft  as  well as  various  bone  graft  extenders. </a:t>
            </a:r>
          </a:p>
          <a:p>
            <a:r>
              <a:rPr dirty="0" sz="2000" lang="en-US"/>
              <a:t>Various  eponymous  cages popularized  the  use  of  synthetic  </a:t>
            </a:r>
            <a:r>
              <a:rPr dirty="0" sz="2000" lang="en-US" err="1"/>
              <a:t>interbody</a:t>
            </a:r>
            <a:r>
              <a:rPr dirty="0" sz="2000" lang="en-US"/>
              <a:t>  spacers.  These  spacers have  been  constructed  from  various  biomaterials  (  titanium, </a:t>
            </a:r>
            <a:r>
              <a:rPr dirty="0" sz="2000" lang="en-US" err="1"/>
              <a:t>polyetheretherketone</a:t>
            </a:r>
            <a:r>
              <a:rPr dirty="0" sz="2000" lang="en-US"/>
              <a:t>  [PEEK],  carbon  fiber).</a:t>
            </a:r>
          </a:p>
          <a:p>
            <a:r>
              <a:rPr dirty="0" sz="2000" lang="en-US"/>
              <a:t>PEEK  spacers have  also  come  in  various  sizes  and  shapes,  either  solid  or  with graft  chambers,  allowing  graft  material  to  be  packed  in  and around  the  spacers.</a:t>
            </a:r>
          </a:p>
          <a:p>
            <a:r>
              <a:rPr dirty="0" sz="2000" lang="en-US"/>
              <a:t>The  most  recent  advance  in  </a:t>
            </a:r>
            <a:r>
              <a:rPr dirty="0" sz="2000" lang="en-US" err="1"/>
              <a:t>interbody</a:t>
            </a:r>
            <a:r>
              <a:rPr dirty="0" sz="2000" lang="en-US"/>
              <a:t> spacers  involves  expandable  spacers  that  allow  for  maximal  disk  space  distraction,  facilitating  maximal  disk  space  height  and  indirect  decompression  while  minimizing  neural  retraction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pic>
        <p:nvPicPr>
          <p:cNvPr id="2097159" name="Picture 4"/>
          <p:cNvPicPr>
            <a:picLocks noChangeAspect="1" noGrp="1"/>
          </p:cNvPicPr>
          <p:nvPr>
            <p:ph idx="1"/>
          </p:nvPr>
        </p:nvPicPr>
        <p:blipFill rotWithShape="1">
          <a:blip xmlns:r="http://schemas.openxmlformats.org/officeDocument/2006/relationships" r:embed="rId1"/>
          <a:srcRect l="11096" t="20327" r="9838" b="18925"/>
          <a:stretch>
            <a:fillRect/>
          </a:stretch>
        </p:blipFill>
        <p:spPr>
          <a:xfrm>
            <a:off x="1674091" y="3359726"/>
            <a:ext cx="5010727" cy="3498274"/>
          </a:xfrm>
          <a:prstGeom prst="rect"/>
        </p:spPr>
      </p:pic>
      <p:pic>
        <p:nvPicPr>
          <p:cNvPr id="2097160" name="Picture 6"/>
          <p:cNvPicPr>
            <a:picLocks noChangeAspect="1"/>
          </p:cNvPicPr>
          <p:nvPr/>
        </p:nvPicPr>
        <p:blipFill>
          <a:blip xmlns:r="http://schemas.openxmlformats.org/officeDocument/2006/relationships" r:embed="rId2"/>
          <a:stretch>
            <a:fillRect/>
          </a:stretch>
        </p:blipFill>
        <p:spPr>
          <a:xfrm>
            <a:off x="1674091" y="0"/>
            <a:ext cx="5010727" cy="3429000"/>
          </a:xfrm>
          <a:prstGeom prst="rect"/>
        </p:spPr>
      </p:pic>
      <p:sp>
        <p:nvSpPr>
          <p:cNvPr id="1048608" name="TextBox 7"/>
          <p:cNvSpPr txBox="1"/>
          <p:nvPr/>
        </p:nvSpPr>
        <p:spPr>
          <a:xfrm>
            <a:off x="3265054" y="6388616"/>
            <a:ext cx="1828800" cy="400110"/>
          </a:xfrm>
          <a:prstGeom prst="rect"/>
          <a:noFill/>
        </p:spPr>
        <p:txBody>
          <a:bodyPr rtlCol="0" wrap="square">
            <a:spAutoFit/>
          </a:bodyPr>
          <a:p>
            <a:pPr algn="ctr"/>
            <a:r>
              <a:rPr b="1" dirty="0" sz="2000" lang="en-US"/>
              <a:t>PEEK cage</a:t>
            </a:r>
          </a:p>
        </p:txBody>
      </p:sp>
      <p:sp>
        <p:nvSpPr>
          <p:cNvPr id="1048609" name="TextBox 8"/>
          <p:cNvSpPr txBox="1"/>
          <p:nvPr/>
        </p:nvSpPr>
        <p:spPr>
          <a:xfrm>
            <a:off x="3265054" y="2863472"/>
            <a:ext cx="1828800" cy="400110"/>
          </a:xfrm>
          <a:prstGeom prst="rect"/>
          <a:noFill/>
        </p:spPr>
        <p:txBody>
          <a:bodyPr rtlCol="0" wrap="square">
            <a:spAutoFit/>
          </a:bodyPr>
          <a:p>
            <a:pPr algn="ctr"/>
            <a:r>
              <a:rPr b="1" dirty="0" sz="2000" lang="en-US"/>
              <a:t>Titanium cage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1668317" y="0"/>
            <a:ext cx="5807365" cy="6859348"/>
          </a:xfrm>
          <a:prstGeom prst="rec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80" name=""/>
        <p:cNvGrpSpPr/>
        <p:nvPr/>
      </p:nvGrpSpPr>
      <p:grpSpPr>
        <a:xfrm>
          <a:off x="0" y="0"/>
          <a:ext cx="0" cy="0"/>
          <a:chOff x="0" y="0"/>
          <a:chExt cx="0" cy="0"/>
        </a:xfrm>
      </p:grpSpPr>
      <p:sp>
        <p:nvSpPr>
          <p:cNvPr id="1048610" name="Title 1"/>
          <p:cNvSpPr>
            <a:spLocks noGrp="1"/>
          </p:cNvSpPr>
          <p:nvPr>
            <p:ph type="title"/>
          </p:nvPr>
        </p:nvSpPr>
        <p:spPr>
          <a:xfrm>
            <a:off x="86013" y="18256"/>
            <a:ext cx="7886700" cy="501290"/>
          </a:xfrm>
        </p:spPr>
        <p:txBody>
          <a:bodyPr>
            <a:normAutofit/>
          </a:bodyPr>
          <a:p>
            <a:pPr indent="-342900" marL="342900">
              <a:buFont typeface="Wingdings" pitchFamily="2" charset="2"/>
              <a:buChar char="v"/>
            </a:pPr>
            <a:r>
              <a:rPr b="1" dirty="0" sz="2400" lang="en-US" u="sng">
                <a:solidFill>
                  <a:srgbClr val="C00000"/>
                </a:solidFill>
                <a:latin typeface="+mn-lt"/>
              </a:rPr>
              <a:t>Posterior Lumbar </a:t>
            </a:r>
            <a:r>
              <a:rPr b="1" dirty="0" sz="2400" lang="en-US" err="1" u="sng">
                <a:solidFill>
                  <a:srgbClr val="C00000"/>
                </a:solidFill>
                <a:latin typeface="+mn-lt"/>
              </a:rPr>
              <a:t>Interbody</a:t>
            </a:r>
            <a:r>
              <a:rPr b="1" dirty="0" sz="2400" lang="en-US" u="sng">
                <a:solidFill>
                  <a:srgbClr val="C00000"/>
                </a:solidFill>
                <a:latin typeface="+mn-lt"/>
              </a:rPr>
              <a:t> Fusion PLIF ( </a:t>
            </a:r>
            <a:r>
              <a:rPr b="1" dirty="0" sz="2400" lang="en-US" u="sng">
                <a:solidFill>
                  <a:srgbClr val="002060"/>
                </a:solidFill>
                <a:latin typeface="+mn-lt"/>
              </a:rPr>
              <a:t>Core</a:t>
            </a:r>
            <a:r>
              <a:rPr b="1" dirty="0" sz="2400" lang="en-US" u="sng">
                <a:solidFill>
                  <a:srgbClr val="C00000"/>
                </a:solidFill>
                <a:latin typeface="+mn-lt"/>
              </a:rPr>
              <a:t> )</a:t>
            </a:r>
          </a:p>
        </p:txBody>
      </p:sp>
      <p:sp>
        <p:nvSpPr>
          <p:cNvPr id="1048611" name="Content Placeholder 2"/>
          <p:cNvSpPr>
            <a:spLocks noGrp="1"/>
          </p:cNvSpPr>
          <p:nvPr>
            <p:ph idx="1"/>
          </p:nvPr>
        </p:nvSpPr>
        <p:spPr>
          <a:xfrm>
            <a:off x="86013" y="519546"/>
            <a:ext cx="8971974" cy="6320198"/>
          </a:xfrm>
        </p:spPr>
        <p:txBody>
          <a:bodyPr>
            <a:normAutofit/>
          </a:bodyPr>
          <a:p>
            <a:pPr>
              <a:buFont typeface="Wingdings" pitchFamily="2" charset="2"/>
              <a:buChar char="Ø"/>
            </a:pPr>
            <a:r>
              <a:rPr b="1" dirty="0" sz="2000" lang="en-US">
                <a:solidFill>
                  <a:srgbClr val="002060"/>
                </a:solidFill>
              </a:rPr>
              <a:t>INDICATIONS</a:t>
            </a:r>
          </a:p>
          <a:p>
            <a:pPr indent="-457200" lvl="1" marL="914400">
              <a:buFont typeface="+mj-lt"/>
              <a:buAutoNum type="arabicPeriod"/>
            </a:pPr>
            <a:r>
              <a:rPr dirty="0" sz="2000" lang="en-US" err="1"/>
              <a:t>Spondylolisthesis</a:t>
            </a:r>
            <a:r>
              <a:rPr dirty="0" sz="2000" lang="en-US"/>
              <a:t> that is symptomatic, progressive, or requiring decompression that necessitates stabilization.</a:t>
            </a:r>
          </a:p>
          <a:p>
            <a:pPr indent="-457200" lvl="1" marL="914400">
              <a:buFont typeface="+mj-lt"/>
              <a:buAutoNum type="arabicPeriod"/>
            </a:pPr>
            <a:r>
              <a:rPr dirty="0" sz="2000" lang="en-US"/>
              <a:t>Degenerative disk disease with low back pain.</a:t>
            </a:r>
          </a:p>
          <a:p>
            <a:pPr indent="-457200" lvl="1" marL="914400">
              <a:buFont typeface="+mj-lt"/>
              <a:buAutoNum type="arabicPeriod"/>
            </a:pPr>
            <a:r>
              <a:rPr dirty="0" sz="2000" lang="en-US" err="1"/>
              <a:t>Pseudarthrosis</a:t>
            </a:r>
            <a:r>
              <a:rPr dirty="0" sz="2000" lang="en-US"/>
              <a:t> of a previous </a:t>
            </a:r>
            <a:r>
              <a:rPr dirty="0" sz="2000" lang="en-US" err="1"/>
              <a:t>intertransverse</a:t>
            </a:r>
            <a:r>
              <a:rPr dirty="0" sz="2000" lang="en-US"/>
              <a:t> fusion that requires a fusion technique with higher success at achieving a solid arthrodesis.</a:t>
            </a:r>
          </a:p>
          <a:p>
            <a:pPr indent="-457200" lvl="1" marL="914400">
              <a:buFont typeface="+mj-lt"/>
              <a:buAutoNum type="arabicPeriod"/>
            </a:pPr>
            <a:r>
              <a:rPr dirty="0" sz="2000" lang="en-US"/>
              <a:t>Correction of degenerative scoliosis.</a:t>
            </a:r>
          </a:p>
          <a:p>
            <a:pPr indent="-457200" lvl="1" marL="914400">
              <a:buFont typeface="+mj-lt"/>
              <a:buAutoNum type="arabicPeriod"/>
            </a:pPr>
            <a:r>
              <a:rPr dirty="0" sz="2000" lang="en-US"/>
              <a:t>Recurrent disk herniation.</a:t>
            </a:r>
          </a:p>
          <a:p>
            <a:pPr indent="-457200" marL="457200">
              <a:buFont typeface="+mj-lt"/>
              <a:buAutoNum type="arabicPeriod"/>
            </a:pPr>
            <a:endParaRPr dirty="0" sz="2000" lang="en-US"/>
          </a:p>
          <a:p>
            <a:pPr>
              <a:buFont typeface="Wingdings" pitchFamily="2" charset="2"/>
              <a:buChar char="Ø"/>
            </a:pPr>
            <a:r>
              <a:rPr b="1" dirty="0" sz="2000" lang="en-US">
                <a:solidFill>
                  <a:srgbClr val="002060"/>
                </a:solidFill>
              </a:rPr>
              <a:t>CONTRAINDICATIONS</a:t>
            </a:r>
          </a:p>
          <a:p>
            <a:pPr indent="-457200" lvl="1" marL="914400">
              <a:buFont typeface="+mj-lt"/>
              <a:buAutoNum type="arabicPeriod"/>
            </a:pPr>
            <a:r>
              <a:rPr dirty="0" sz="2000" lang="en-US"/>
              <a:t>Previous </a:t>
            </a:r>
            <a:r>
              <a:rPr dirty="0" sz="2000" lang="en-US" err="1"/>
              <a:t>interbody</a:t>
            </a:r>
            <a:r>
              <a:rPr dirty="0" sz="2000" lang="en-US"/>
              <a:t> graft placed at index level</a:t>
            </a:r>
          </a:p>
          <a:p>
            <a:pPr indent="-457200" lvl="1" marL="914400">
              <a:buFont typeface="+mj-lt"/>
              <a:buAutoNum type="arabicPeriod"/>
            </a:pPr>
            <a:r>
              <a:rPr dirty="0" sz="2000" lang="en-US"/>
              <a:t>Significant epidural scar at planned level or site of operation</a:t>
            </a:r>
          </a:p>
          <a:p>
            <a:pPr indent="-457200" lvl="1" marL="914400">
              <a:buFont typeface="+mj-lt"/>
              <a:buAutoNum type="arabicPeriod"/>
            </a:pPr>
            <a:r>
              <a:rPr dirty="0" sz="2000" lang="en-US"/>
              <a:t>Osteoporotic end plates that may not hold </a:t>
            </a:r>
            <a:r>
              <a:rPr dirty="0" sz="2000" lang="en-US" err="1"/>
              <a:t>interbody</a:t>
            </a:r>
            <a:r>
              <a:rPr dirty="0" sz="2000" lang="en-US"/>
              <a:t> graft, leading to subsidence</a:t>
            </a:r>
          </a:p>
          <a:p>
            <a:pPr indent="-457200" lvl="1" marL="914400">
              <a:buFont typeface="+mj-lt"/>
              <a:buAutoNum type="arabicPeriod"/>
            </a:pPr>
            <a:r>
              <a:rPr dirty="0" sz="2000" lang="en-US"/>
              <a:t>Disease at or above the conus </a:t>
            </a:r>
            <a:r>
              <a:rPr dirty="0" sz="2000" lang="en-US" err="1"/>
              <a:t>medullaris</a:t>
            </a:r>
            <a:endParaRPr dirty="0" sz="2000" lang="en-US"/>
          </a:p>
          <a:p>
            <a:pPr indent="-457200" lvl="1" marL="914400">
              <a:buFont typeface="+mj-lt"/>
              <a:buAutoNum type="arabicPeriod"/>
            </a:pPr>
            <a:r>
              <a:rPr dirty="0" sz="2000" lang="en-US"/>
              <a:t>Active infection </a:t>
            </a:r>
            <a:r>
              <a:rPr dirty="0" sz="2000" lang="en-US" err="1"/>
              <a:t>Arachnoiditis</a:t>
            </a:r>
            <a:r>
              <a:rPr dirty="0" sz="2000" lang="en-US"/>
              <a:t> </a:t>
            </a:r>
          </a:p>
          <a:p>
            <a:pPr indent="-457200" lvl="1" marL="914400">
              <a:buFont typeface="+mj-lt"/>
              <a:buAutoNum type="arabicPeriod"/>
            </a:pPr>
            <a:r>
              <a:rPr dirty="0" sz="2000" lang="en-US"/>
              <a:t>Documented allergies to metals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3" name=""/>
        <p:cNvGrpSpPr/>
        <p:nvPr/>
      </p:nvGrpSpPr>
      <p:grpSpPr>
        <a:xfrm>
          <a:off x="0" y="0"/>
          <a:ext cx="0" cy="0"/>
          <a:chOff x="0" y="0"/>
          <a:chExt cx="0" cy="0"/>
        </a:xfrm>
      </p:grpSpPr>
      <p:sp>
        <p:nvSpPr>
          <p:cNvPr id="1048592" name="Content Placeholder 2"/>
          <p:cNvSpPr>
            <a:spLocks noGrp="1"/>
          </p:cNvSpPr>
          <p:nvPr>
            <p:ph idx="1"/>
          </p:nvPr>
        </p:nvSpPr>
        <p:spPr>
          <a:xfrm>
            <a:off x="97558" y="82262"/>
            <a:ext cx="8965623" cy="6694920"/>
          </a:xfrm>
        </p:spPr>
        <p:txBody>
          <a:bodyPr>
            <a:normAutofit/>
          </a:bodyPr>
          <a:p>
            <a:r>
              <a:rPr b="1" dirty="0" sz="2000" lang="en-US"/>
              <a:t>Its Anterior subluxation of one vertebral body (VB) on another, most commonly the upper VB is anterior to the inferior one. </a:t>
            </a:r>
          </a:p>
          <a:p>
            <a:r>
              <a:rPr dirty="0" sz="2000" lang="en-US"/>
              <a:t>Usually </a:t>
            </a:r>
            <a:r>
              <a:rPr b="1" dirty="0" sz="2000" lang="en-US"/>
              <a:t>L5 on S1</a:t>
            </a:r>
            <a:r>
              <a:rPr dirty="0" sz="2000" lang="en-US"/>
              <a:t>, the next most common is </a:t>
            </a:r>
            <a:r>
              <a:rPr b="1" dirty="0" sz="2000" lang="en-US"/>
              <a:t>L4 on L5</a:t>
            </a:r>
            <a:r>
              <a:rPr dirty="0" sz="2000" lang="en-US"/>
              <a:t>.</a:t>
            </a:r>
          </a:p>
          <a:p>
            <a:r>
              <a:rPr dirty="0" sz="2000" lang="en-US"/>
              <a:t>It is rare for a herniated lumbar disc to occur at the level of the </a:t>
            </a:r>
            <a:r>
              <a:rPr dirty="0" sz="2000" lang="en-US" err="1"/>
              <a:t>listhesis</a:t>
            </a:r>
            <a:r>
              <a:rPr dirty="0" sz="2000" lang="en-US"/>
              <a:t>, however the disc may “roll” out as it is uncovered and produce findings on MRI that may resemble a herniated disc which has been termed a “</a:t>
            </a:r>
            <a:r>
              <a:rPr dirty="0" sz="2000" lang="en-US" err="1"/>
              <a:t>pseudodisc</a:t>
            </a:r>
            <a:r>
              <a:rPr dirty="0" sz="2000" lang="en-US"/>
              <a:t>.” </a:t>
            </a:r>
          </a:p>
          <a:p>
            <a:r>
              <a:rPr dirty="0" sz="2000" lang="en-US"/>
              <a:t>It is more common to see a herniated disc </a:t>
            </a:r>
            <a:r>
              <a:rPr b="1" dirty="0" sz="2000" lang="en-US">
                <a:solidFill>
                  <a:srgbClr val="C00000"/>
                </a:solidFill>
              </a:rPr>
              <a:t>at</a:t>
            </a:r>
            <a:r>
              <a:rPr dirty="0" sz="2000" lang="en-US"/>
              <a:t> </a:t>
            </a:r>
            <a:r>
              <a:rPr b="1" dirty="0" sz="2000" lang="en-US" u="sng">
                <a:solidFill>
                  <a:srgbClr val="002060"/>
                </a:solidFill>
              </a:rPr>
              <a:t>the level above the </a:t>
            </a:r>
            <a:r>
              <a:rPr b="1" dirty="0" sz="2000" lang="en-US" err="1" u="sng">
                <a:solidFill>
                  <a:srgbClr val="002060"/>
                </a:solidFill>
              </a:rPr>
              <a:t>listhesis</a:t>
            </a:r>
            <a:r>
              <a:rPr dirty="0" sz="2000" lang="en-US"/>
              <a:t>.</a:t>
            </a:r>
          </a:p>
          <a:p>
            <a:r>
              <a:rPr dirty="0" sz="2000" lang="en-US" u="sng">
                <a:solidFill>
                  <a:srgbClr val="002060"/>
                </a:solidFill>
              </a:rPr>
              <a:t>If the </a:t>
            </a:r>
            <a:r>
              <a:rPr dirty="0" sz="2000" lang="en-US" err="1" u="sng">
                <a:solidFill>
                  <a:srgbClr val="002060"/>
                </a:solidFill>
              </a:rPr>
              <a:t>listhesis</a:t>
            </a:r>
            <a:r>
              <a:rPr dirty="0" sz="2000" lang="en-US" u="sng">
                <a:solidFill>
                  <a:srgbClr val="002060"/>
                </a:solidFill>
              </a:rPr>
              <a:t> does cause nerve root compression, it tends to involve the nerve exiting </a:t>
            </a:r>
            <a:r>
              <a:rPr b="1" dirty="0" sz="2000" lang="en-US" u="sng">
                <a:solidFill>
                  <a:srgbClr val="002060"/>
                </a:solidFill>
              </a:rPr>
              <a:t>below</a:t>
            </a:r>
            <a:r>
              <a:rPr dirty="0" sz="2000" lang="en-US" u="sng">
                <a:solidFill>
                  <a:srgbClr val="002060"/>
                </a:solidFill>
              </a:rPr>
              <a:t> the pedicle of the anteriorly </a:t>
            </a:r>
            <a:r>
              <a:rPr dirty="0" sz="2000" lang="en-US" err="1" u="sng">
                <a:solidFill>
                  <a:srgbClr val="002060"/>
                </a:solidFill>
              </a:rPr>
              <a:t>subluxed</a:t>
            </a:r>
            <a:r>
              <a:rPr dirty="0" sz="2000" lang="en-US" u="sng">
                <a:solidFill>
                  <a:srgbClr val="002060"/>
                </a:solidFill>
              </a:rPr>
              <a:t> upper vertebra (e.g. if an L4–5 </a:t>
            </a:r>
            <a:r>
              <a:rPr dirty="0" sz="2000" lang="en-US" err="1" u="sng">
                <a:solidFill>
                  <a:srgbClr val="002060"/>
                </a:solidFill>
              </a:rPr>
              <a:t>spondylolisthesis</a:t>
            </a:r>
            <a:r>
              <a:rPr dirty="0" sz="2000" lang="en-US" u="sng">
                <a:solidFill>
                  <a:srgbClr val="002060"/>
                </a:solidFill>
              </a:rPr>
              <a:t> causes nerve root compression, it will generally involve the L4 root). </a:t>
            </a:r>
          </a:p>
          <a:p>
            <a:r>
              <a:rPr dirty="0" sz="2000" lang="en-US"/>
              <a:t>The compression is usually due to upward displacement of the superior articular facet of the level below together with disc material, and symptoms typically resemble neurogenic claudication, although true </a:t>
            </a:r>
            <a:r>
              <a:rPr dirty="0" sz="2000" lang="en-US" err="1"/>
              <a:t>radiculopathy</a:t>
            </a:r>
            <a:r>
              <a:rPr dirty="0" sz="2000" lang="en-US"/>
              <a:t> may sometimes occur. </a:t>
            </a:r>
          </a:p>
          <a:p>
            <a:r>
              <a:rPr b="1" dirty="0" sz="2000" lang="en-US" err="1">
                <a:solidFill>
                  <a:srgbClr val="0070C0"/>
                </a:solidFill>
              </a:rPr>
              <a:t>Isthmic</a:t>
            </a:r>
            <a:r>
              <a:rPr b="1" dirty="0" sz="2000" lang="en-US">
                <a:solidFill>
                  <a:srgbClr val="0070C0"/>
                </a:solidFill>
              </a:rPr>
              <a:t> </a:t>
            </a:r>
            <a:r>
              <a:rPr b="1" dirty="0" sz="2000" lang="en-US" err="1">
                <a:solidFill>
                  <a:srgbClr val="0070C0"/>
                </a:solidFill>
              </a:rPr>
              <a:t>spondylolisthesis</a:t>
            </a:r>
            <a:r>
              <a:rPr b="1" dirty="0" sz="2000" lang="en-US">
                <a:solidFill>
                  <a:srgbClr val="0070C0"/>
                </a:solidFill>
              </a:rPr>
              <a:t> rarely produces central canal stenosis since only the anterior part of the vertebral body shifts forward.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sp>
        <p:nvSpPr>
          <p:cNvPr id="1048612" name="Title 1"/>
          <p:cNvSpPr>
            <a:spLocks noGrp="1"/>
          </p:cNvSpPr>
          <p:nvPr>
            <p:ph type="title"/>
          </p:nvPr>
        </p:nvSpPr>
        <p:spPr>
          <a:xfrm>
            <a:off x="86013" y="18255"/>
            <a:ext cx="8954078" cy="524381"/>
          </a:xfrm>
        </p:spPr>
        <p:txBody>
          <a:bodyPr>
            <a:normAutofit/>
          </a:bodyPr>
          <a:p>
            <a:pPr indent="-342900" marL="342900">
              <a:buFont typeface="Wingdings" pitchFamily="2" charset="2"/>
              <a:buChar char="q"/>
            </a:pPr>
            <a:r>
              <a:rPr dirty="0" sz="2400" lang="en-US" u="sng">
                <a:solidFill>
                  <a:srgbClr val="C00000"/>
                </a:solidFill>
                <a:latin typeface="Algerian" pitchFamily="82" charset="77"/>
              </a:rPr>
              <a:t>TECHNIQUE of PLIF</a:t>
            </a:r>
          </a:p>
        </p:txBody>
      </p:sp>
      <p:sp>
        <p:nvSpPr>
          <p:cNvPr id="1048613" name="Content Placeholder 2"/>
          <p:cNvSpPr>
            <a:spLocks noGrp="1"/>
          </p:cNvSpPr>
          <p:nvPr>
            <p:ph idx="1"/>
          </p:nvPr>
        </p:nvSpPr>
        <p:spPr>
          <a:xfrm>
            <a:off x="86013" y="542635"/>
            <a:ext cx="8954078" cy="6211455"/>
          </a:xfrm>
        </p:spPr>
        <p:txBody>
          <a:bodyPr>
            <a:noAutofit/>
          </a:bodyPr>
          <a:p>
            <a:r>
              <a:rPr dirty="0" sz="2000" lang="en-US" err="1"/>
              <a:t>Laminotomy</a:t>
            </a:r>
            <a:r>
              <a:rPr dirty="0" sz="2000" lang="en-US"/>
              <a:t>  and  near-total  </a:t>
            </a:r>
            <a:r>
              <a:rPr dirty="0" sz="2000" lang="en-US" err="1"/>
              <a:t>facetectomy</a:t>
            </a:r>
            <a:r>
              <a:rPr dirty="0" sz="2000" lang="en-US"/>
              <a:t>.</a:t>
            </a:r>
          </a:p>
          <a:p>
            <a:r>
              <a:rPr dirty="0" sz="2000" lang="en-US"/>
              <a:t>The  </a:t>
            </a:r>
            <a:r>
              <a:rPr dirty="0" sz="2000" lang="en-US" err="1"/>
              <a:t>thecal</a:t>
            </a:r>
            <a:r>
              <a:rPr dirty="0" sz="2000" lang="en-US"/>
              <a:t>  sac  is  decompressed through  the  lateral  recess  and  foramen,  directly  freeing  both  the </a:t>
            </a:r>
            <a:r>
              <a:rPr dirty="0" sz="2000" lang="en-US" err="1"/>
              <a:t>cephalad</a:t>
            </a:r>
            <a:r>
              <a:rPr dirty="0" sz="2000" lang="en-US"/>
              <a:t>  and  caudal  exiting  nerve  roots.  The  dura  is  gently retracted  medially  to  expose  the  disk  space.</a:t>
            </a:r>
          </a:p>
          <a:p>
            <a:r>
              <a:rPr dirty="0" sz="2000" lang="en-US"/>
              <a:t>Discectomy and  disk  space  shavers,  followed  by  end plate  decortication. </a:t>
            </a:r>
          </a:p>
          <a:p>
            <a:r>
              <a:rPr dirty="0" sz="2000" lang="en-US"/>
              <a:t>The  disk  space  is  mobilized  and  disk  height restored  by  employing  progressively  larger  disk  space  trailers  and distractors, generally  to  between  10  and  14  mm  in  height. Leaving the  final  distractor  in  place,  the  disk  is  packed  with  graft  material from  the  contralateral  side. </a:t>
            </a:r>
          </a:p>
          <a:p>
            <a:r>
              <a:rPr dirty="0" sz="2000" lang="en-US"/>
              <a:t>A  funnel  impactor  may  be  utilized  to facilitate  dense  packing  of  bone  in  the  disk  space.  Expandable </a:t>
            </a:r>
            <a:r>
              <a:rPr dirty="0" sz="2000" lang="en-US" err="1"/>
              <a:t>interbody</a:t>
            </a:r>
            <a:r>
              <a:rPr dirty="0" sz="2000" lang="en-US"/>
              <a:t>  spacers  may  be  employed  to  maximize  disk  space height  while  minimizing  neural  retraction.</a:t>
            </a:r>
          </a:p>
          <a:p>
            <a:r>
              <a:rPr dirty="0" sz="2000" lang="en-US"/>
              <a:t>Spacers with  graft  chambers  may  be  packed  with  additional  graft  material or  extenders.  </a:t>
            </a:r>
          </a:p>
          <a:p>
            <a:r>
              <a:rPr dirty="0" sz="2000" lang="en-US"/>
              <a:t>Monolithic  spacers  without  graft  chambers  may  be placed  via  the  “insert  and  rotate”  technique.</a:t>
            </a:r>
          </a:p>
          <a:p>
            <a:r>
              <a:rPr dirty="0" sz="2000" lang="en-US"/>
              <a:t>Supplemental  fixation  is  obtained  with  pedicle  screw fixation.  </a:t>
            </a:r>
          </a:p>
          <a:p>
            <a:r>
              <a:rPr dirty="0" sz="2000" lang="en-US"/>
              <a:t>Placing  screws  under  compression  further  facilitates lumbar  lordosis.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0"/>
            <a:ext cx="4421908" cy="5007047"/>
          </a:xfrm>
          <a:prstGeom prst="rect"/>
        </p:spPr>
      </p:pic>
      <p:pic>
        <p:nvPicPr>
          <p:cNvPr id="2097163" name="Picture 6"/>
          <p:cNvPicPr>
            <a:picLocks noChangeAspect="1"/>
          </p:cNvPicPr>
          <p:nvPr/>
        </p:nvPicPr>
        <p:blipFill rotWithShape="1">
          <a:blip xmlns:r="http://schemas.openxmlformats.org/officeDocument/2006/relationships" r:embed="rId2"/>
          <a:srcRect r="33763"/>
          <a:stretch>
            <a:fillRect/>
          </a:stretch>
        </p:blipFill>
        <p:spPr>
          <a:xfrm>
            <a:off x="4421908" y="0"/>
            <a:ext cx="4722091" cy="5172364"/>
          </a:xfrm>
          <a:prstGeom prst="rect"/>
        </p:spPr>
      </p:pic>
      <p:sp>
        <p:nvSpPr>
          <p:cNvPr id="1048614" name="TextBox 8"/>
          <p:cNvSpPr txBox="1"/>
          <p:nvPr/>
        </p:nvSpPr>
        <p:spPr>
          <a:xfrm>
            <a:off x="4571999" y="5172364"/>
            <a:ext cx="4572000" cy="891541"/>
          </a:xfrm>
          <a:prstGeom prst="rect"/>
          <a:noFill/>
        </p:spPr>
        <p:txBody>
          <a:bodyPr wrap="square">
            <a:spAutoFit/>
          </a:bodyPr>
          <a:p>
            <a:r>
              <a:rPr dirty="0" lang="en-US"/>
              <a:t>Placement of the second posterior lumbar </a:t>
            </a:r>
            <a:r>
              <a:rPr dirty="0" lang="en-US" err="1"/>
              <a:t>interbody</a:t>
            </a:r>
            <a:r>
              <a:rPr dirty="0" lang="en-US"/>
              <a:t> fusion cage supplemented with bone graft.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pic>
        <p:nvPicPr>
          <p:cNvPr id="2097164" name="Picture 4"/>
          <p:cNvPicPr>
            <a:picLocks noChangeAspect="1" noGrp="1"/>
          </p:cNvPicPr>
          <p:nvPr>
            <p:ph idx="1"/>
          </p:nvPr>
        </p:nvPicPr>
        <p:blipFill>
          <a:blip xmlns:r="http://schemas.openxmlformats.org/officeDocument/2006/relationships" r:embed="rId1"/>
          <a:stretch>
            <a:fillRect/>
          </a:stretch>
        </p:blipFill>
        <p:spPr>
          <a:xfrm>
            <a:off x="4546600" y="750454"/>
            <a:ext cx="4572001" cy="4722090"/>
          </a:xfrm>
          <a:prstGeom prst="rect"/>
        </p:spPr>
      </p:pic>
      <p:pic>
        <p:nvPicPr>
          <p:cNvPr id="2097165" name="Picture 6"/>
          <p:cNvPicPr>
            <a:picLocks noChangeAspect="1"/>
          </p:cNvPicPr>
          <p:nvPr/>
        </p:nvPicPr>
        <p:blipFill>
          <a:blip xmlns:r="http://schemas.openxmlformats.org/officeDocument/2006/relationships" r:embed="rId2"/>
          <a:stretch>
            <a:fillRect/>
          </a:stretch>
        </p:blipFill>
        <p:spPr>
          <a:xfrm>
            <a:off x="25399" y="750453"/>
            <a:ext cx="4546600" cy="4722091"/>
          </a:xfrm>
          <a:prstGeom prst="rec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84" name=""/>
        <p:cNvGrpSpPr/>
        <p:nvPr/>
      </p:nvGrpSpPr>
      <p:grpSpPr>
        <a:xfrm>
          <a:off x="0" y="0"/>
          <a:ext cx="0" cy="0"/>
          <a:chOff x="0" y="0"/>
          <a:chExt cx="0" cy="0"/>
        </a:xfrm>
      </p:grpSpPr>
      <p:sp>
        <p:nvSpPr>
          <p:cNvPr id="1048615" name="Content Placeholder 2"/>
          <p:cNvSpPr>
            <a:spLocks noGrp="1"/>
          </p:cNvSpPr>
          <p:nvPr>
            <p:ph idx="1"/>
          </p:nvPr>
        </p:nvSpPr>
        <p:spPr>
          <a:xfrm>
            <a:off x="86014" y="502600"/>
            <a:ext cx="8971972" cy="6355400"/>
          </a:xfrm>
        </p:spPr>
        <p:txBody>
          <a:bodyPr>
            <a:normAutofit fontScale="95000" lnSpcReduction="20000"/>
          </a:bodyPr>
          <a:p>
            <a:pPr>
              <a:buFont typeface="Wingdings" pitchFamily="2" charset="2"/>
              <a:buChar char="q"/>
            </a:pPr>
            <a:r>
              <a:rPr b="1" dirty="0" sz="2000" lang="en-US" u="sng">
                <a:latin typeface="+mn-lt"/>
              </a:rPr>
              <a:t>Avoidances / Hazards / Risks</a:t>
            </a:r>
          </a:p>
          <a:p>
            <a:r>
              <a:rPr dirty="0" sz="2000" lang="en-US"/>
              <a:t>Dural laceration and neural injury should be avoided with careful dissection and release of adhesions.</a:t>
            </a:r>
          </a:p>
          <a:p>
            <a:r>
              <a:rPr dirty="0" sz="2000" lang="en-US"/>
              <a:t>Retraction of the </a:t>
            </a:r>
            <a:r>
              <a:rPr dirty="0" sz="2000" lang="en-US" err="1"/>
              <a:t>thecal</a:t>
            </a:r>
            <a:r>
              <a:rPr dirty="0" sz="2000" lang="en-US"/>
              <a:t> sac and roots should be minimized, and attention should be paid during graft insertion when these structures are more at risk.</a:t>
            </a:r>
          </a:p>
          <a:p>
            <a:r>
              <a:rPr dirty="0" sz="2000" lang="en-US"/>
              <a:t>Excessive bleeding should be avoided with meticulous hemostasis.</a:t>
            </a:r>
          </a:p>
          <a:p>
            <a:r>
              <a:rPr dirty="0" sz="2000" lang="en-US"/>
              <a:t>Anterior injury to major vessels (aorta, inferior vena cava) may occur with overaggressive </a:t>
            </a:r>
            <a:r>
              <a:rPr dirty="0" sz="2000" lang="en-US" err="1"/>
              <a:t>diskectomy</a:t>
            </a:r>
            <a:r>
              <a:rPr dirty="0" sz="2000" lang="en-US"/>
              <a:t> and breach of the anterior longitudinal ligament.</a:t>
            </a:r>
          </a:p>
          <a:p>
            <a:endParaRPr dirty="0" sz="2000" lang="en-US"/>
          </a:p>
          <a:p>
            <a:pPr>
              <a:buFont typeface="Wingdings" pitchFamily="2" charset="2"/>
              <a:buChar char="q"/>
            </a:pPr>
            <a:r>
              <a:rPr b="1" dirty="0" sz="2000" lang="en-US" u="sng"/>
              <a:t>Salvage and rescue </a:t>
            </a:r>
          </a:p>
          <a:p>
            <a:r>
              <a:rPr dirty="0" sz="2000" lang="en-US"/>
              <a:t>Graft </a:t>
            </a:r>
            <a:r>
              <a:rPr dirty="0" sz="2000" lang="en-US" err="1"/>
              <a:t>retropulsion</a:t>
            </a:r>
            <a:r>
              <a:rPr dirty="0" sz="2000" lang="en-US"/>
              <a:t> and screw </a:t>
            </a:r>
            <a:r>
              <a:rPr dirty="0" sz="2000" lang="en-US" err="1"/>
              <a:t>malposition</a:t>
            </a:r>
            <a:r>
              <a:rPr dirty="0" sz="2000" lang="en-US"/>
              <a:t> should be sought with </a:t>
            </a:r>
            <a:r>
              <a:rPr dirty="0" sz="2000" lang="en-US" err="1"/>
              <a:t>Xrays</a:t>
            </a:r>
            <a:r>
              <a:rPr dirty="0" sz="2000" lang="en-US"/>
              <a:t> prior to closure and adjustments should be done accordingly. </a:t>
            </a:r>
          </a:p>
          <a:p>
            <a:r>
              <a:rPr dirty="0" sz="2000" lang="en-US"/>
              <a:t>On occasion, violation of the end plate may occur due to too aggressive bone scraping or poor bone density (as in osteoporosis). In these cases, placement of a structural cage or graft may not be optimal given the graft may migrate within the vertebral body. In these instances it is preferable to densely pack the </a:t>
            </a:r>
            <a:r>
              <a:rPr dirty="0" sz="2000" lang="en-US" err="1"/>
              <a:t>interbody</a:t>
            </a:r>
            <a:r>
              <a:rPr dirty="0" sz="2000" lang="en-US"/>
              <a:t> space with </a:t>
            </a:r>
            <a:r>
              <a:rPr b="1" dirty="0" sz="2000" lang="en-US" err="1">
                <a:solidFill>
                  <a:srgbClr val="C00000"/>
                </a:solidFill>
              </a:rPr>
              <a:t>morselized</a:t>
            </a:r>
            <a:r>
              <a:rPr b="1" dirty="0" sz="2000" lang="en-US">
                <a:solidFill>
                  <a:srgbClr val="C00000"/>
                </a:solidFill>
              </a:rPr>
              <a:t> bone</a:t>
            </a:r>
            <a:r>
              <a:rPr dirty="0" sz="2000" lang="en-US"/>
              <a:t> (auto- and/or allograft) and supplement the arthrodesis with posterior instrumentation as pedicle screw fixation.</a:t>
            </a:r>
          </a:p>
        </p:txBody>
      </p:sp>
      <p:sp>
        <p:nvSpPr>
          <p:cNvPr id="1048616" name="TextBox 4"/>
          <p:cNvSpPr txBox="1"/>
          <p:nvPr/>
        </p:nvSpPr>
        <p:spPr>
          <a:xfrm>
            <a:off x="86014" y="102490"/>
            <a:ext cx="6483350" cy="400110"/>
          </a:xfrm>
          <a:prstGeom prst="rect"/>
          <a:noFill/>
        </p:spPr>
        <p:txBody>
          <a:bodyPr wrap="square">
            <a:spAutoFit/>
          </a:bodyPr>
          <a:p>
            <a:r>
              <a:rPr b="1" dirty="0" sz="2000" i="0" lang="en-US">
                <a:solidFill>
                  <a:srgbClr val="002060"/>
                </a:solidFill>
                <a:effectLst/>
                <a:latin typeface="Helvetica" pitchFamily="2" charset="0"/>
              </a:rPr>
              <a:t>From ( Neurosurgery_Tricks_of_the_Trade)</a:t>
            </a:r>
            <a:endParaRPr b="1" dirty="0" sz="2000" lang="en-US">
              <a:solidFill>
                <a:srgbClr val="002060"/>
              </a:solidFill>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85" name=""/>
        <p:cNvGrpSpPr/>
        <p:nvPr/>
      </p:nvGrpSpPr>
      <p:grpSpPr>
        <a:xfrm>
          <a:off x="0" y="0"/>
          <a:ext cx="0" cy="0"/>
          <a:chOff x="0" y="0"/>
          <a:chExt cx="0" cy="0"/>
        </a:xfrm>
      </p:grpSpPr>
      <p:sp>
        <p:nvSpPr>
          <p:cNvPr id="1048617" name="Title 1"/>
          <p:cNvSpPr>
            <a:spLocks noGrp="1"/>
          </p:cNvSpPr>
          <p:nvPr>
            <p:ph type="title"/>
          </p:nvPr>
        </p:nvSpPr>
        <p:spPr>
          <a:xfrm>
            <a:off x="86013" y="18256"/>
            <a:ext cx="7886700" cy="559018"/>
          </a:xfrm>
        </p:spPr>
        <p:txBody>
          <a:bodyPr>
            <a:normAutofit/>
          </a:bodyPr>
          <a:p>
            <a:pPr indent="-342900" marL="342900">
              <a:buFont typeface="Wingdings" pitchFamily="2" charset="2"/>
              <a:buChar char="q"/>
            </a:pPr>
            <a:r>
              <a:rPr b="1" dirty="0" sz="2400" lang="en-US" u="sng">
                <a:latin typeface="+mn-lt"/>
              </a:rPr>
              <a:t>Complications</a:t>
            </a:r>
          </a:p>
        </p:txBody>
      </p:sp>
      <p:sp>
        <p:nvSpPr>
          <p:cNvPr id="1048618" name="Content Placeholder 2"/>
          <p:cNvSpPr>
            <a:spLocks noGrp="1"/>
          </p:cNvSpPr>
          <p:nvPr>
            <p:ph idx="1"/>
          </p:nvPr>
        </p:nvSpPr>
        <p:spPr>
          <a:xfrm>
            <a:off x="86013" y="577274"/>
            <a:ext cx="8971974" cy="4351338"/>
          </a:xfrm>
        </p:spPr>
        <p:txBody>
          <a:bodyPr>
            <a:normAutofit fontScale="95000" lnSpcReduction="10000"/>
          </a:bodyPr>
          <a:p>
            <a:pPr indent="-457200" marL="457200">
              <a:buFont typeface="+mj-lt"/>
              <a:buAutoNum type="arabicParenR"/>
            </a:pPr>
            <a:r>
              <a:rPr dirty="0" sz="2000" lang="en-US"/>
              <a:t>Spinal cord and nerve root injury with resultant deficits </a:t>
            </a:r>
          </a:p>
          <a:p>
            <a:pPr indent="-457200" marL="457200">
              <a:buFont typeface="+mj-lt"/>
              <a:buAutoNum type="arabicParenR"/>
            </a:pPr>
            <a:r>
              <a:rPr dirty="0" sz="2000" lang="en-US"/>
              <a:t>Dural tear </a:t>
            </a:r>
          </a:p>
          <a:p>
            <a:pPr indent="-457200" marL="457200">
              <a:buFont typeface="+mj-lt"/>
              <a:buAutoNum type="arabicParenR"/>
            </a:pPr>
            <a:r>
              <a:rPr dirty="0" sz="2000" lang="en-US"/>
              <a:t>Anterior vascular and/or visceral injury Hemorrhage </a:t>
            </a:r>
          </a:p>
          <a:p>
            <a:pPr indent="-457200" marL="457200">
              <a:buFont typeface="+mj-lt"/>
              <a:buAutoNum type="arabicParenR"/>
            </a:pPr>
            <a:r>
              <a:rPr dirty="0" sz="2000" lang="en-US"/>
              <a:t>Wound or implant infection </a:t>
            </a:r>
          </a:p>
          <a:p>
            <a:pPr indent="-457200" marL="457200">
              <a:buFont typeface="+mj-lt"/>
              <a:buAutoNum type="arabicParenR"/>
            </a:pPr>
            <a:r>
              <a:rPr dirty="0" sz="2000" lang="en-US" err="1"/>
              <a:t>Pseudoarthrosis</a:t>
            </a:r>
            <a:endParaRPr dirty="0" sz="2000" lang="en-US"/>
          </a:p>
          <a:p>
            <a:pPr indent="-457200" marL="457200">
              <a:buFont typeface="+mj-lt"/>
              <a:buAutoNum type="arabicParenR"/>
            </a:pPr>
            <a:r>
              <a:rPr dirty="0" sz="2000" lang="en-US"/>
              <a:t>Symptomatic epidural fibrosis </a:t>
            </a:r>
          </a:p>
          <a:p>
            <a:pPr indent="-457200" marL="457200">
              <a:buFont typeface="+mj-lt"/>
              <a:buAutoNum type="arabicParenR"/>
            </a:pPr>
            <a:r>
              <a:rPr dirty="0" sz="2000" lang="en-US"/>
              <a:t>Graft resorption or collapse</a:t>
            </a:r>
          </a:p>
          <a:p>
            <a:pPr indent="-457200" marL="457200">
              <a:buFont typeface="+mj-lt"/>
              <a:buAutoNum type="arabicParenR"/>
            </a:pPr>
            <a:r>
              <a:rPr dirty="0" sz="2000" lang="en-US"/>
              <a:t>Graft </a:t>
            </a:r>
            <a:r>
              <a:rPr dirty="0" sz="2000" lang="en-US" err="1"/>
              <a:t>retropulsion</a:t>
            </a:r>
            <a:r>
              <a:rPr dirty="0" sz="2000" lang="en-US"/>
              <a:t> </a:t>
            </a:r>
          </a:p>
          <a:p>
            <a:pPr indent="-457200" marL="457200">
              <a:buFont typeface="+mj-lt"/>
              <a:buAutoNum type="arabicParenR"/>
            </a:pPr>
            <a:r>
              <a:rPr dirty="0" sz="2000" lang="en-US"/>
              <a:t>Persistent pain </a:t>
            </a:r>
          </a:p>
          <a:p>
            <a:pPr indent="-457200" marL="457200">
              <a:buFont typeface="+mj-lt"/>
              <a:buAutoNum type="arabicParenR"/>
            </a:pPr>
            <a:r>
              <a:rPr dirty="0" sz="2000" lang="en-US"/>
              <a:t>Instability</a:t>
            </a:r>
          </a:p>
          <a:p>
            <a:pPr indent="-457200" marL="457200">
              <a:buFont typeface="+mj-lt"/>
              <a:buAutoNum type="arabicParenR"/>
            </a:pPr>
            <a:r>
              <a:rPr dirty="0" sz="2000" lang="en-US"/>
              <a:t>Adjacent level disease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619" name="Title 1"/>
          <p:cNvSpPr>
            <a:spLocks noGrp="1"/>
          </p:cNvSpPr>
          <p:nvPr>
            <p:ph type="title"/>
          </p:nvPr>
        </p:nvSpPr>
        <p:spPr/>
        <p:txBody>
          <a:bodyPr/>
          <a:p>
            <a:endParaRPr lang="en-US"/>
          </a:p>
        </p:txBody>
      </p:sp>
      <p:pic>
        <p:nvPicPr>
          <p:cNvPr id="2097166" name="Picture 4"/>
          <p:cNvPicPr>
            <a:picLocks noChangeAspect="1" noGrp="1"/>
          </p:cNvPicPr>
          <p:nvPr>
            <p:ph idx="1"/>
          </p:nvPr>
        </p:nvPicPr>
        <p:blipFill rotWithShape="1">
          <a:blip xmlns:r="http://schemas.openxmlformats.org/officeDocument/2006/relationships" r:embed="rId1"/>
          <a:srcRect l="9596" t="3704"/>
          <a:stretch>
            <a:fillRect/>
          </a:stretch>
        </p:blipFill>
        <p:spPr>
          <a:xfrm>
            <a:off x="0" y="0"/>
            <a:ext cx="9143999" cy="6858000"/>
          </a:xfrm>
          <a:prstGeom prst="rec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87" name=""/>
        <p:cNvGrpSpPr/>
        <p:nvPr/>
      </p:nvGrpSpPr>
      <p:grpSpPr>
        <a:xfrm>
          <a:off x="0" y="0"/>
          <a:ext cx="0" cy="0"/>
          <a:chOff x="0" y="0"/>
          <a:chExt cx="0" cy="0"/>
        </a:xfrm>
      </p:grpSpPr>
      <p:pic>
        <p:nvPicPr>
          <p:cNvPr id="2097167" name="Picture 4"/>
          <p:cNvPicPr>
            <a:picLocks noChangeAspect="1" noGrp="1"/>
          </p:cNvPicPr>
          <p:nvPr>
            <p:ph idx="1"/>
          </p:nvPr>
        </p:nvPicPr>
        <p:blipFill>
          <a:blip xmlns:r="http://schemas.openxmlformats.org/officeDocument/2006/relationships" r:embed="rId1"/>
          <a:stretch>
            <a:fillRect/>
          </a:stretch>
        </p:blipFill>
        <p:spPr>
          <a:xfrm>
            <a:off x="4572001" y="1201107"/>
            <a:ext cx="4572000" cy="4416552"/>
          </a:xfrm>
          <a:prstGeom prst="rect"/>
        </p:spPr>
      </p:pic>
      <p:pic>
        <p:nvPicPr>
          <p:cNvPr id="2097168" name="Picture 6"/>
          <p:cNvPicPr>
            <a:picLocks noChangeAspect="1"/>
          </p:cNvPicPr>
          <p:nvPr/>
        </p:nvPicPr>
        <p:blipFill>
          <a:blip xmlns:r="http://schemas.openxmlformats.org/officeDocument/2006/relationships" r:embed="rId2"/>
          <a:stretch>
            <a:fillRect/>
          </a:stretch>
        </p:blipFill>
        <p:spPr>
          <a:xfrm>
            <a:off x="0" y="1201106"/>
            <a:ext cx="4572000" cy="4416552"/>
          </a:xfrm>
          <a:prstGeom prst="rec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88" name=""/>
        <p:cNvGrpSpPr/>
        <p:nvPr/>
      </p:nvGrpSpPr>
      <p:grpSpPr>
        <a:xfrm>
          <a:off x="0" y="0"/>
          <a:ext cx="0" cy="0"/>
          <a:chOff x="0" y="0"/>
          <a:chExt cx="0" cy="0"/>
        </a:xfrm>
      </p:grpSpPr>
      <p:sp>
        <p:nvSpPr>
          <p:cNvPr id="1048620" name="Title 1"/>
          <p:cNvSpPr>
            <a:spLocks noGrp="1"/>
          </p:cNvSpPr>
          <p:nvPr>
            <p:ph type="title"/>
          </p:nvPr>
        </p:nvSpPr>
        <p:spPr>
          <a:xfrm>
            <a:off x="80818" y="18255"/>
            <a:ext cx="7886700" cy="489745"/>
          </a:xfrm>
        </p:spPr>
        <p:txBody>
          <a:bodyPr>
            <a:normAutofit/>
          </a:bodyPr>
          <a:p>
            <a:pPr indent="-342900" marL="342900">
              <a:buFont typeface="Wingdings" pitchFamily="2" charset="2"/>
              <a:buChar char="q"/>
            </a:pPr>
            <a:r>
              <a:rPr b="1" dirty="0" sz="2400" lang="en-US" err="1" u="sng">
                <a:solidFill>
                  <a:srgbClr val="C00000"/>
                </a:solidFill>
                <a:latin typeface="+mn-lt"/>
              </a:rPr>
              <a:t>Transforaminal</a:t>
            </a:r>
            <a:r>
              <a:rPr b="1" dirty="0" sz="2400" lang="en-US" u="sng">
                <a:solidFill>
                  <a:srgbClr val="C00000"/>
                </a:solidFill>
                <a:latin typeface="+mn-lt"/>
              </a:rPr>
              <a:t> Lumbar </a:t>
            </a:r>
            <a:r>
              <a:rPr b="1" dirty="0" sz="2400" lang="en-US" err="1" u="sng">
                <a:solidFill>
                  <a:srgbClr val="C00000"/>
                </a:solidFill>
                <a:latin typeface="+mn-lt"/>
              </a:rPr>
              <a:t>lnterbody</a:t>
            </a:r>
            <a:r>
              <a:rPr b="1" dirty="0" sz="2400" lang="en-US" u="sng">
                <a:solidFill>
                  <a:srgbClr val="C00000"/>
                </a:solidFill>
                <a:latin typeface="+mn-lt"/>
              </a:rPr>
              <a:t> Fusion</a:t>
            </a:r>
          </a:p>
        </p:txBody>
      </p:sp>
      <p:sp>
        <p:nvSpPr>
          <p:cNvPr id="1048621" name="Content Placeholder 2"/>
          <p:cNvSpPr>
            <a:spLocks noGrp="1"/>
          </p:cNvSpPr>
          <p:nvPr>
            <p:ph idx="1"/>
          </p:nvPr>
        </p:nvSpPr>
        <p:spPr>
          <a:xfrm>
            <a:off x="80818" y="507999"/>
            <a:ext cx="8982364" cy="6234545"/>
          </a:xfrm>
        </p:spPr>
        <p:txBody>
          <a:bodyPr>
            <a:normAutofit/>
          </a:bodyPr>
          <a:p>
            <a:pPr>
              <a:buFont typeface="Wingdings" pitchFamily="2" charset="2"/>
              <a:buChar char="v"/>
            </a:pPr>
            <a:r>
              <a:rPr b="1" dirty="0" sz="2000" lang="en-US" u="sng"/>
              <a:t>Indications</a:t>
            </a:r>
          </a:p>
          <a:p>
            <a:pPr indent="-457200" marL="457200">
              <a:buFont typeface="+mj-lt"/>
              <a:buAutoNum type="arabicParenR"/>
            </a:pPr>
            <a:r>
              <a:rPr dirty="0" sz="2000" lang="en-US"/>
              <a:t>Segmental instability requiring fusion for stabilization</a:t>
            </a:r>
          </a:p>
          <a:p>
            <a:pPr indent="-457200" marL="457200">
              <a:buFont typeface="+mj-lt"/>
              <a:buAutoNum type="arabicParenR"/>
            </a:pPr>
            <a:r>
              <a:rPr dirty="0" sz="2000" lang="en-US"/>
              <a:t>Recurrent disk herniation</a:t>
            </a:r>
          </a:p>
          <a:p>
            <a:pPr indent="-457200" marL="457200">
              <a:buFont typeface="+mj-lt"/>
              <a:buAutoNum type="arabicParenR"/>
            </a:pPr>
            <a:r>
              <a:rPr dirty="0" sz="2000" lang="en-US"/>
              <a:t>Symptomatic spinal stenosis with a significant back pain</a:t>
            </a:r>
          </a:p>
          <a:p>
            <a:pPr indent="-457200" marL="457200">
              <a:buFont typeface="+mj-lt"/>
              <a:buAutoNum type="arabicParenR"/>
            </a:pPr>
            <a:r>
              <a:rPr dirty="0" sz="2000" lang="en-US"/>
              <a:t>Degenerative disk disease with a significant back pain component</a:t>
            </a:r>
          </a:p>
          <a:p>
            <a:pPr indent="-457200" marL="457200">
              <a:buFont typeface="+mj-lt"/>
              <a:buAutoNum type="arabicParenR"/>
            </a:pPr>
            <a:r>
              <a:rPr dirty="0" sz="2000" lang="en-US" err="1"/>
              <a:t>Spondylolisthesis</a:t>
            </a:r>
            <a:r>
              <a:rPr dirty="0" sz="2000" lang="en-US"/>
              <a:t>.</a:t>
            </a:r>
          </a:p>
          <a:p>
            <a:pPr indent="-457200" marL="457200">
              <a:buFont typeface="+mj-lt"/>
              <a:buAutoNum type="arabicParenR"/>
            </a:pPr>
            <a:r>
              <a:rPr dirty="0" sz="2000" lang="en-US"/>
              <a:t>Correction of degenerative scoliosis.</a:t>
            </a:r>
          </a:p>
          <a:p>
            <a:pPr indent="-457200" marL="457200">
              <a:buFont typeface="+mj-lt"/>
              <a:buAutoNum type="arabicParenR"/>
            </a:pPr>
            <a:r>
              <a:rPr dirty="0" sz="2000" lang="en-US" err="1"/>
              <a:t>Pseudarthrosis</a:t>
            </a:r>
            <a:r>
              <a:rPr dirty="0" sz="2000" lang="en-US"/>
              <a:t> of a previous </a:t>
            </a:r>
            <a:r>
              <a:rPr dirty="0" sz="2000" lang="en-US" err="1"/>
              <a:t>intertransverse</a:t>
            </a:r>
            <a:r>
              <a:rPr dirty="0" sz="2000" lang="en-US"/>
              <a:t> fusion or arthroplasty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89" name=""/>
        <p:cNvGrpSpPr/>
        <p:nvPr/>
      </p:nvGrpSpPr>
      <p:grpSpPr>
        <a:xfrm>
          <a:off x="0" y="0"/>
          <a:ext cx="0" cy="0"/>
          <a:chOff x="0" y="0"/>
          <a:chExt cx="0" cy="0"/>
        </a:xfrm>
      </p:grpSpPr>
      <p:sp>
        <p:nvSpPr>
          <p:cNvPr id="1048622" name="Content Placeholder 2"/>
          <p:cNvSpPr>
            <a:spLocks noGrp="1"/>
          </p:cNvSpPr>
          <p:nvPr>
            <p:ph idx="1"/>
          </p:nvPr>
        </p:nvSpPr>
        <p:spPr>
          <a:xfrm>
            <a:off x="97559" y="82261"/>
            <a:ext cx="8942531" cy="6660284"/>
          </a:xfrm>
        </p:spPr>
        <p:txBody>
          <a:bodyPr>
            <a:normAutofit/>
          </a:bodyPr>
          <a:p>
            <a:pPr>
              <a:buFont typeface="Wingdings" pitchFamily="2" charset="2"/>
              <a:buChar char="q"/>
            </a:pPr>
            <a:r>
              <a:rPr b="1" dirty="0" sz="2000" lang="en-US" u="sng">
                <a:solidFill>
                  <a:srgbClr val="002060"/>
                </a:solidFill>
              </a:rPr>
              <a:t>Procedure</a:t>
            </a:r>
          </a:p>
          <a:p>
            <a:pPr>
              <a:buFont typeface="Wingdings" pitchFamily="2" charset="2"/>
              <a:buChar char="Ø"/>
            </a:pPr>
            <a:r>
              <a:rPr b="1" dirty="0" sz="2000" lang="en-US">
                <a:solidFill>
                  <a:srgbClr val="C00000"/>
                </a:solidFill>
              </a:rPr>
              <a:t>Bone work </a:t>
            </a:r>
          </a:p>
          <a:p>
            <a:r>
              <a:rPr dirty="0" sz="2000" lang="en-US"/>
              <a:t>Decompression of the spinal canal is performed though a unilateral approach. </a:t>
            </a:r>
          </a:p>
          <a:p>
            <a:r>
              <a:rPr dirty="0" sz="2000" lang="en-US"/>
              <a:t>Care must be taken to get adequate decompression of the contralateral side if significant bilateral foramina( stenosis exists). </a:t>
            </a:r>
          </a:p>
          <a:p>
            <a:r>
              <a:rPr dirty="0" sz="2000" lang="en-US"/>
              <a:t>Facet joints can be removed to obtain appropriate lateral exposure to the disk space. </a:t>
            </a:r>
          </a:p>
          <a:p>
            <a:r>
              <a:rPr dirty="0" sz="2000" lang="en-US"/>
              <a:t>Removal of lateral mass bone, including the pars </a:t>
            </a:r>
            <a:r>
              <a:rPr dirty="0" sz="2000" lang="en-US" err="1"/>
              <a:t>interarticularis</a:t>
            </a:r>
            <a:r>
              <a:rPr dirty="0" sz="2000" lang="en-US"/>
              <a:t> as well as the medial facet, to reduce the amount of nerve retraction necessary. </a:t>
            </a:r>
          </a:p>
          <a:p>
            <a:r>
              <a:rPr dirty="0" sz="2000" lang="en-US"/>
              <a:t>Remove superior and inferior osteophytes to create a parallel and flat path for the </a:t>
            </a:r>
            <a:r>
              <a:rPr dirty="0" sz="2000" lang="en-US" err="1"/>
              <a:t>interbody</a:t>
            </a:r>
            <a:r>
              <a:rPr dirty="0" sz="2000" lang="en-US"/>
              <a:t> fusion cage or spacer.</a:t>
            </a:r>
          </a:p>
          <a:p>
            <a:r>
              <a:rPr dirty="0" sz="2000" lang="en-US"/>
              <a:t>Essentially all bone needs to be removed between the two pedicles on the approach side.</a:t>
            </a:r>
          </a:p>
          <a:p>
            <a:r>
              <a:rPr dirty="0" sz="2000" lang="en-US"/>
              <a:t>Placement of pedicle screws can help define the region of bone for removal. </a:t>
            </a:r>
          </a:p>
          <a:p>
            <a:endParaRPr dirty="0" sz="2000"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90" name=""/>
        <p:cNvGrpSpPr/>
        <p:nvPr/>
      </p:nvGrpSpPr>
      <p:grpSpPr>
        <a:xfrm>
          <a:off x="0" y="0"/>
          <a:ext cx="0" cy="0"/>
          <a:chOff x="0" y="0"/>
          <a:chExt cx="0" cy="0"/>
        </a:xfrm>
      </p:grpSpPr>
      <p:sp>
        <p:nvSpPr>
          <p:cNvPr id="1048623" name="Content Placeholder 2"/>
          <p:cNvSpPr>
            <a:spLocks noGrp="1"/>
          </p:cNvSpPr>
          <p:nvPr>
            <p:ph idx="1"/>
          </p:nvPr>
        </p:nvSpPr>
        <p:spPr>
          <a:xfrm>
            <a:off x="86014" y="82260"/>
            <a:ext cx="8977168" cy="6683375"/>
          </a:xfrm>
        </p:spPr>
        <p:txBody>
          <a:bodyPr>
            <a:normAutofit/>
          </a:bodyPr>
          <a:p>
            <a:pPr>
              <a:buFont typeface="Wingdings" pitchFamily="2" charset="2"/>
              <a:buChar char="Ø"/>
            </a:pPr>
            <a:r>
              <a:rPr b="1" dirty="0" sz="2000" lang="en-US">
                <a:solidFill>
                  <a:srgbClr val="C00000"/>
                </a:solidFill>
              </a:rPr>
              <a:t>Discectomy</a:t>
            </a:r>
          </a:p>
          <a:p>
            <a:r>
              <a:rPr dirty="0" sz="2000" lang="en-US"/>
              <a:t>unilateral or bilateral </a:t>
            </a:r>
            <a:r>
              <a:rPr dirty="0" sz="2000" lang="en-US" err="1"/>
              <a:t>diskectomy</a:t>
            </a:r>
            <a:r>
              <a:rPr dirty="0" sz="2000" lang="en-US"/>
              <a:t> is performed. </a:t>
            </a:r>
          </a:p>
          <a:p>
            <a:r>
              <a:rPr dirty="0" sz="2000" lang="en-US"/>
              <a:t>The end plates should be thoroughly prepared ensuring the removal of the cartilage. </a:t>
            </a:r>
          </a:p>
          <a:p>
            <a:r>
              <a:rPr dirty="0" sz="2000" lang="en-US"/>
              <a:t>The space may be </a:t>
            </a:r>
            <a:r>
              <a:rPr dirty="0" sz="2000" lang="en-US" err="1"/>
              <a:t>prefilled</a:t>
            </a:r>
            <a:r>
              <a:rPr dirty="0" sz="2000" lang="en-US"/>
              <a:t> with fusion product (bone or bone substitutes). </a:t>
            </a:r>
          </a:p>
          <a:p>
            <a:pPr>
              <a:buFont typeface="Wingdings" pitchFamily="2" charset="2"/>
              <a:buChar char="Ø"/>
            </a:pPr>
            <a:r>
              <a:rPr b="1" dirty="0" sz="2000" lang="en-US">
                <a:solidFill>
                  <a:srgbClr val="C00000"/>
                </a:solidFill>
              </a:rPr>
              <a:t>Device introduction</a:t>
            </a:r>
          </a:p>
          <a:p>
            <a:r>
              <a:rPr dirty="0" sz="2000" lang="en-US"/>
              <a:t>The </a:t>
            </a:r>
            <a:r>
              <a:rPr dirty="0" sz="2000" lang="en-US" err="1"/>
              <a:t>interbody</a:t>
            </a:r>
            <a:r>
              <a:rPr dirty="0" sz="2000" lang="en-US"/>
              <a:t> fusion device is then inserted. </a:t>
            </a:r>
          </a:p>
          <a:p>
            <a:r>
              <a:rPr dirty="0" sz="2000" lang="en-US"/>
              <a:t>It is crucial that the specialized graft (banana or boomerang cage) cross the midline.</a:t>
            </a:r>
          </a:p>
          <a:p>
            <a:r>
              <a:rPr dirty="0" sz="2000" lang="en-US" u="sng">
                <a:solidFill>
                  <a:srgbClr val="002060"/>
                </a:solidFill>
              </a:rPr>
              <a:t>The device can be inserted before or after the pedicle screws are placed according to the surgeon's preference and clinical needs. </a:t>
            </a:r>
          </a:p>
          <a:p>
            <a:pPr lvl="1">
              <a:buFont typeface="Wingdings" pitchFamily="2" charset="2"/>
              <a:buChar char="ü"/>
            </a:pPr>
            <a:r>
              <a:rPr dirty="0" sz="2000" lang="en-US"/>
              <a:t>The advantage of the latter approach is that the surgeon can use the pedicle screws to distract the interspace, possibly allowing the use of a larger </a:t>
            </a:r>
            <a:r>
              <a:rPr dirty="0" sz="2000" lang="en-US" err="1"/>
              <a:t>interbody</a:t>
            </a:r>
            <a:r>
              <a:rPr dirty="0" sz="2000" lang="en-US"/>
              <a:t> fusion device.</a:t>
            </a:r>
          </a:p>
          <a:p>
            <a:r>
              <a:rPr dirty="0" sz="2000" lang="en-US"/>
              <a:t>The pedicle screws are placed in the usual fashion. </a:t>
            </a:r>
          </a:p>
          <a:p>
            <a:r>
              <a:rPr dirty="0" sz="2000" lang="en-US"/>
              <a:t>The lateral bone (remaining facet joint and transverse process or sacral </a:t>
            </a:r>
            <a:r>
              <a:rPr dirty="0" sz="2000" lang="en-US" err="1"/>
              <a:t>ala</a:t>
            </a:r>
            <a:r>
              <a:rPr dirty="0" sz="2000" lang="en-US"/>
              <a:t>) is decorticated and bone is placed in laterally. The pedicle screws are attached to the rods and secured. </a:t>
            </a:r>
          </a:p>
          <a:p>
            <a:endParaRPr dirty="0" sz="2000"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4" name=""/>
        <p:cNvGrpSpPr/>
        <p:nvPr/>
      </p:nvGrpSpPr>
      <p:grpSpPr>
        <a:xfrm>
          <a:off x="0" y="0"/>
          <a:ext cx="0" cy="0"/>
          <a:chOff x="0" y="0"/>
          <a:chExt cx="0" cy="0"/>
        </a:xfrm>
      </p:grpSpPr>
      <p:sp>
        <p:nvSpPr>
          <p:cNvPr id="1048593" name="Title 1"/>
          <p:cNvSpPr>
            <a:spLocks noGrp="1"/>
          </p:cNvSpPr>
          <p:nvPr>
            <p:ph type="title"/>
          </p:nvPr>
        </p:nvSpPr>
        <p:spPr>
          <a:xfrm>
            <a:off x="86014" y="18256"/>
            <a:ext cx="7886700" cy="501290"/>
          </a:xfrm>
        </p:spPr>
        <p:txBody>
          <a:bodyPr>
            <a:normAutofit/>
          </a:bodyPr>
          <a:p>
            <a:pPr indent="-342900" marL="342900">
              <a:buFont typeface="Wingdings" pitchFamily="2" charset="2"/>
              <a:buChar char="q"/>
            </a:pPr>
            <a:r>
              <a:rPr b="1" dirty="0" sz="2400" lang="en-US" u="sng">
                <a:solidFill>
                  <a:srgbClr val="C00000"/>
                </a:solidFill>
                <a:latin typeface="+mn-lt"/>
              </a:rPr>
              <a:t>Types of </a:t>
            </a:r>
            <a:r>
              <a:rPr b="1" dirty="0" sz="2400" lang="en-US" err="1" u="sng">
                <a:solidFill>
                  <a:srgbClr val="C00000"/>
                </a:solidFill>
                <a:latin typeface="+mn-lt"/>
              </a:rPr>
              <a:t>spondylolisthesis</a:t>
            </a:r>
            <a:endParaRPr b="1" dirty="0" sz="2400" lang="en-US" u="sng">
              <a:solidFill>
                <a:srgbClr val="C00000"/>
              </a:solidFill>
              <a:latin typeface="+mn-lt"/>
            </a:endParaRPr>
          </a:p>
        </p:txBody>
      </p:sp>
      <p:sp>
        <p:nvSpPr>
          <p:cNvPr id="1048594" name="Content Placeholder 2"/>
          <p:cNvSpPr>
            <a:spLocks noGrp="1"/>
          </p:cNvSpPr>
          <p:nvPr>
            <p:ph idx="1"/>
          </p:nvPr>
        </p:nvSpPr>
        <p:spPr>
          <a:xfrm>
            <a:off x="86014" y="519545"/>
            <a:ext cx="8971972" cy="6234545"/>
          </a:xfrm>
        </p:spPr>
        <p:txBody>
          <a:bodyPr>
            <a:noAutofit/>
          </a:bodyPr>
          <a:p>
            <a:pPr indent="-457200" marL="457200">
              <a:buFont typeface="+mj-lt"/>
              <a:buAutoNum type="arabicParenR"/>
            </a:pPr>
            <a:r>
              <a:rPr b="1" dirty="0" sz="2000" lang="en-US">
                <a:solidFill>
                  <a:srgbClr val="002060"/>
                </a:solidFill>
              </a:rPr>
              <a:t>Type 1: dysplastic: congenital.</a:t>
            </a:r>
            <a:r>
              <a:rPr dirty="0" sz="2000" lang="en-US"/>
              <a:t> </a:t>
            </a:r>
          </a:p>
          <a:p>
            <a:pPr lvl="1">
              <a:buFont typeface="Wingdings" pitchFamily="2" charset="2"/>
              <a:buChar char="Ø"/>
            </a:pPr>
            <a:r>
              <a:rPr dirty="0" sz="2000" lang="en-US"/>
              <a:t>Facet defects of Upper sacrum or lower L5 permits the </a:t>
            </a:r>
            <a:r>
              <a:rPr dirty="0" sz="2000" lang="en-US" err="1"/>
              <a:t>spondylolisthesis</a:t>
            </a:r>
            <a:r>
              <a:rPr dirty="0" sz="2000" lang="en-US"/>
              <a:t>. </a:t>
            </a:r>
          </a:p>
          <a:p>
            <a:pPr lvl="1">
              <a:buFont typeface="Wingdings" pitchFamily="2" charset="2"/>
              <a:buChar char="Ø"/>
            </a:pPr>
            <a:r>
              <a:rPr dirty="0" sz="2000" lang="en-US"/>
              <a:t>No pars defect. </a:t>
            </a:r>
          </a:p>
          <a:p>
            <a:pPr lvl="1">
              <a:buFont typeface="Wingdings" pitchFamily="2" charset="2"/>
              <a:buChar char="Ø"/>
            </a:pPr>
            <a:r>
              <a:rPr dirty="0" sz="2000" lang="en-US"/>
              <a:t>94% are associated with spinal bifida </a:t>
            </a:r>
            <a:r>
              <a:rPr dirty="0" sz="2000" lang="en-US" err="1"/>
              <a:t>occulta</a:t>
            </a:r>
            <a:r>
              <a:rPr dirty="0" sz="2000" lang="en-US"/>
              <a:t>. </a:t>
            </a:r>
          </a:p>
          <a:p>
            <a:pPr indent="-457200" marL="457200">
              <a:buFont typeface="+mj-lt"/>
              <a:buAutoNum type="arabicParenR"/>
            </a:pPr>
            <a:r>
              <a:rPr b="1" dirty="0" sz="2000" lang="en-US">
                <a:solidFill>
                  <a:srgbClr val="002060"/>
                </a:solidFill>
              </a:rPr>
              <a:t>Type 2: </a:t>
            </a:r>
            <a:r>
              <a:rPr b="1" dirty="0" sz="2000" lang="en-US" err="1">
                <a:solidFill>
                  <a:srgbClr val="002060"/>
                </a:solidFill>
              </a:rPr>
              <a:t>isthmic</a:t>
            </a:r>
            <a:r>
              <a:rPr b="1" dirty="0" sz="2000" lang="en-US">
                <a:solidFill>
                  <a:srgbClr val="002060"/>
                </a:solidFill>
              </a:rPr>
              <a:t> </a:t>
            </a:r>
            <a:r>
              <a:rPr b="1" dirty="0" sz="2000" lang="en-US" err="1">
                <a:solidFill>
                  <a:srgbClr val="002060"/>
                </a:solidFill>
              </a:rPr>
              <a:t>spondylolisthesis</a:t>
            </a:r>
            <a:r>
              <a:rPr b="1" dirty="0" sz="2000" lang="en-US">
                <a:solidFill>
                  <a:srgbClr val="002060"/>
                </a:solidFill>
              </a:rPr>
              <a:t> AKA </a:t>
            </a:r>
            <a:r>
              <a:rPr b="1" dirty="0" sz="2000" lang="en-US" err="1">
                <a:solidFill>
                  <a:srgbClr val="002060"/>
                </a:solidFill>
              </a:rPr>
              <a:t>spondylolysis</a:t>
            </a:r>
            <a:r>
              <a:rPr dirty="0" sz="2000" lang="en-US"/>
              <a:t>: </a:t>
            </a:r>
          </a:p>
          <a:p>
            <a:pPr lvl="1">
              <a:buFont typeface="Wingdings" pitchFamily="2" charset="2"/>
              <a:buChar char="Ø"/>
            </a:pPr>
            <a:r>
              <a:rPr dirty="0" sz="2000" lang="en-US"/>
              <a:t>Failure of the neural arch as a result of a defect in the pars </a:t>
            </a:r>
            <a:r>
              <a:rPr dirty="0" sz="2000" lang="en-US" err="1"/>
              <a:t>interarticularis</a:t>
            </a:r>
            <a:r>
              <a:rPr dirty="0" sz="2000" lang="en-US"/>
              <a:t> (identifiable as a discontinuity in the neck of the “Scotty dog” on oblique LS-spine x-ray). </a:t>
            </a:r>
          </a:p>
          <a:p>
            <a:pPr lvl="1">
              <a:buFont typeface="Wingdings" pitchFamily="2" charset="2"/>
              <a:buChar char="Ø"/>
            </a:pPr>
            <a:r>
              <a:rPr dirty="0" sz="2000" lang="en-US"/>
              <a:t>Rarely produces central canal stenosis since only the anterior part of the vertebral body shifts forward. </a:t>
            </a:r>
          </a:p>
          <a:p>
            <a:pPr lvl="1">
              <a:buFont typeface="Wingdings" pitchFamily="2" charset="2"/>
              <a:buChar char="Ø"/>
            </a:pPr>
            <a:r>
              <a:rPr dirty="0" sz="2000" lang="en-US"/>
              <a:t>May cause narrowing of the neural foramen. </a:t>
            </a:r>
          </a:p>
          <a:p>
            <a:pPr lvl="1">
              <a:buFont typeface="Wingdings" pitchFamily="2" charset="2"/>
              <a:buChar char="Ø"/>
            </a:pPr>
            <a:r>
              <a:rPr dirty="0" sz="2000" lang="en-US"/>
              <a:t>Three subtypes:</a:t>
            </a:r>
          </a:p>
          <a:p>
            <a:pPr indent="-514350" lvl="2" marL="1428750">
              <a:buFont typeface="+mj-lt"/>
              <a:buAutoNum type="alphaLcPeriod"/>
            </a:pPr>
            <a:r>
              <a:rPr b="1" dirty="0" lang="en-US"/>
              <a:t>Lytic</a:t>
            </a:r>
            <a:r>
              <a:rPr dirty="0" lang="en-US"/>
              <a:t>: fatigue fracture or insufficiency fracture of pars (In the pediatric age group &amp; may occur in athletes (especially gymnasts or football players)</a:t>
            </a:r>
          </a:p>
          <a:p>
            <a:pPr indent="-514350" lvl="2" marL="1428750">
              <a:buFont typeface="+mj-lt"/>
              <a:buAutoNum type="alphaLcPeriod"/>
            </a:pPr>
            <a:r>
              <a:rPr b="1" dirty="0" lang="en-US"/>
              <a:t>Elongated but intact pars</a:t>
            </a:r>
            <a:r>
              <a:rPr dirty="0" lang="en-US"/>
              <a:t>: possibly due to repetitive fractures and healing</a:t>
            </a:r>
          </a:p>
          <a:p>
            <a:pPr indent="-514350" lvl="2" marL="1428750">
              <a:buFont typeface="+mj-lt"/>
              <a:buAutoNum type="alphaLcPeriod"/>
            </a:pPr>
            <a:r>
              <a:rPr b="1" dirty="0" lang="en-US"/>
              <a:t>Acute fracture of pars</a:t>
            </a:r>
          </a:p>
          <a:p>
            <a:pPr indent="-514350" marL="514350">
              <a:buFont typeface="+mj-lt"/>
              <a:buAutoNum type="arabicParenR"/>
            </a:pPr>
            <a:endParaRPr dirty="0" sz="2000"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24" name="Title 1"/>
          <p:cNvSpPr>
            <a:spLocks noGrp="1"/>
          </p:cNvSpPr>
          <p:nvPr>
            <p:ph type="title"/>
          </p:nvPr>
        </p:nvSpPr>
        <p:spPr/>
        <p:txBody>
          <a:bodyPr/>
          <a:p>
            <a:endParaRPr lang="en-US"/>
          </a:p>
        </p:txBody>
      </p:sp>
      <p:pic>
        <p:nvPicPr>
          <p:cNvPr id="2097169" name="Picture 4"/>
          <p:cNvPicPr>
            <a:picLocks noChangeAspect="1" noGrp="1"/>
          </p:cNvPicPr>
          <p:nvPr>
            <p:ph idx="1"/>
          </p:nvPr>
        </p:nvPicPr>
        <p:blipFill rotWithShape="1">
          <a:blip xmlns:r="http://schemas.openxmlformats.org/officeDocument/2006/relationships" r:embed="rId1"/>
          <a:srcRect b="4251"/>
          <a:stretch>
            <a:fillRect/>
          </a:stretch>
        </p:blipFill>
        <p:spPr>
          <a:xfrm>
            <a:off x="0" y="0"/>
            <a:ext cx="9144000" cy="5461000"/>
          </a:xfrm>
          <a:prstGeom prst="rect"/>
        </p:spPr>
      </p:pic>
      <p:sp>
        <p:nvSpPr>
          <p:cNvPr id="1048625" name="TextBox 6"/>
          <p:cNvSpPr txBox="1"/>
          <p:nvPr/>
        </p:nvSpPr>
        <p:spPr>
          <a:xfrm>
            <a:off x="363682" y="5569544"/>
            <a:ext cx="8416636" cy="624841"/>
          </a:xfrm>
          <a:prstGeom prst="rect"/>
          <a:noFill/>
        </p:spPr>
        <p:txBody>
          <a:bodyPr wrap="square">
            <a:spAutoFit/>
          </a:bodyPr>
          <a:p>
            <a:r>
              <a:rPr dirty="0" sz="1800" lang="en-US">
                <a:solidFill>
                  <a:srgbClr val="2E414F"/>
                </a:solidFill>
                <a:latin typeface="Roboto-Medium"/>
              </a:rPr>
              <a:t>Fig. 1. Three types of TLIF cages were evaluated for their biomechanics including (a) banana shape (b) flat and straight shape (c) biconvex and straight shape.</a:t>
            </a:r>
            <a:endParaRPr dirty="0"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2" name=""/>
        <p:cNvGrpSpPr/>
        <p:nvPr/>
      </p:nvGrpSpPr>
      <p:grpSpPr>
        <a:xfrm>
          <a:off x="0" y="0"/>
          <a:ext cx="0" cy="0"/>
          <a:chOff x="0" y="0"/>
          <a:chExt cx="0" cy="0"/>
        </a:xfrm>
      </p:grpSpPr>
      <p:sp>
        <p:nvSpPr>
          <p:cNvPr id="1048626" name="Title 1"/>
          <p:cNvSpPr>
            <a:spLocks noGrp="1"/>
          </p:cNvSpPr>
          <p:nvPr>
            <p:ph type="title"/>
          </p:nvPr>
        </p:nvSpPr>
        <p:spPr>
          <a:xfrm>
            <a:off x="86014" y="18255"/>
            <a:ext cx="7886700" cy="489745"/>
          </a:xfrm>
        </p:spPr>
        <p:txBody>
          <a:bodyPr>
            <a:normAutofit/>
          </a:bodyPr>
          <a:p>
            <a:pPr indent="-342900" marL="342900">
              <a:buFont typeface="Wingdings" pitchFamily="2" charset="2"/>
              <a:buChar char="q"/>
            </a:pPr>
            <a:r>
              <a:rPr b="1" dirty="0" sz="2400" lang="en-US" u="sng">
                <a:solidFill>
                  <a:srgbClr val="C00000"/>
                </a:solidFill>
                <a:latin typeface="+mn-lt"/>
              </a:rPr>
              <a:t>Lumbar Pedicle Screw Placement</a:t>
            </a:r>
          </a:p>
        </p:txBody>
      </p:sp>
      <p:sp>
        <p:nvSpPr>
          <p:cNvPr id="1048627" name="Content Placeholder 2"/>
          <p:cNvSpPr>
            <a:spLocks noGrp="1"/>
          </p:cNvSpPr>
          <p:nvPr>
            <p:ph idx="1"/>
          </p:nvPr>
        </p:nvSpPr>
        <p:spPr>
          <a:xfrm>
            <a:off x="86014" y="507999"/>
            <a:ext cx="8971972" cy="6246091"/>
          </a:xfrm>
        </p:spPr>
        <p:txBody>
          <a:bodyPr>
            <a:normAutofit/>
          </a:bodyPr>
          <a:p>
            <a:pPr>
              <a:buFont typeface="Wingdings" pitchFamily="2" charset="2"/>
              <a:buChar char="v"/>
            </a:pPr>
            <a:r>
              <a:rPr b="1" dirty="0" sz="2000" lang="en-US">
                <a:solidFill>
                  <a:srgbClr val="002060"/>
                </a:solidFill>
              </a:rPr>
              <a:t>Indications</a:t>
            </a:r>
            <a:r>
              <a:rPr dirty="0" sz="2000" lang="en-US"/>
              <a:t> </a:t>
            </a:r>
          </a:p>
          <a:p>
            <a:pPr indent="-342900" lvl="1" marL="800100">
              <a:buFont typeface="+mj-lt"/>
              <a:buAutoNum type="arabicPeriod"/>
            </a:pPr>
            <a:r>
              <a:rPr dirty="0" sz="2000" lang="en-US"/>
              <a:t>Lumbar </a:t>
            </a:r>
            <a:r>
              <a:rPr dirty="0" sz="2000" lang="en-US" err="1"/>
              <a:t>spondylolisthesis</a:t>
            </a:r>
            <a:r>
              <a:rPr dirty="0" sz="2000" lang="en-US"/>
              <a:t> (</a:t>
            </a:r>
            <a:r>
              <a:rPr dirty="0" sz="2000" lang="en-US" err="1"/>
              <a:t>isthmic</a:t>
            </a:r>
            <a:r>
              <a:rPr dirty="0" sz="2000" lang="en-US"/>
              <a:t> and degenerative).</a:t>
            </a:r>
          </a:p>
          <a:p>
            <a:pPr indent="-342900" lvl="1" marL="800100">
              <a:buFont typeface="+mj-lt"/>
              <a:buAutoNum type="arabicPeriod"/>
            </a:pPr>
            <a:r>
              <a:rPr dirty="0" sz="2000" lang="en-US"/>
              <a:t>lumbar burst and compression fractures.</a:t>
            </a:r>
            <a:endParaRPr dirty="0" sz="2400" lang="en-US"/>
          </a:p>
          <a:p>
            <a:pPr indent="-342900" lvl="1" marL="800100">
              <a:buFont typeface="+mj-lt"/>
              <a:buAutoNum type="arabicPeriod"/>
            </a:pPr>
            <a:r>
              <a:rPr dirty="0" sz="2000" lang="en-US"/>
              <a:t>Instability arising from primary or secondary neoplastic lumbar lesions.</a:t>
            </a:r>
          </a:p>
          <a:p>
            <a:pPr indent="-342900" lvl="1" marL="800100">
              <a:buFont typeface="+mj-lt"/>
              <a:buAutoNum type="arabicPeriod"/>
            </a:pPr>
            <a:r>
              <a:rPr dirty="0" sz="2000" lang="en-US"/>
              <a:t>Chronic  low  back  pain  due  to degenerative  disk  disease in  patients  in  whom conservative  treatment  fails (potential  option  of treatment).</a:t>
            </a:r>
          </a:p>
          <a:p>
            <a:pPr indent="-342900" lvl="1" marL="800100">
              <a:buFont typeface="+mj-lt"/>
              <a:buAutoNum type="arabicPeriod"/>
            </a:pPr>
            <a:r>
              <a:rPr dirty="0" sz="2000" lang="en-US"/>
              <a:t>Disk  herniation  with  evidence of  instability.</a:t>
            </a:r>
          </a:p>
          <a:p>
            <a:pPr indent="-342900" lvl="1" marL="800100">
              <a:buFont typeface="+mj-lt"/>
              <a:buAutoNum type="arabicPeriod"/>
            </a:pPr>
            <a:r>
              <a:rPr dirty="0" sz="2000" lang="en-US"/>
              <a:t>Lumbar  stenosis  with  evidence of  instability.</a:t>
            </a:r>
          </a:p>
          <a:p>
            <a:pPr indent="-342900" lvl="1" marL="800100">
              <a:buFont typeface="+mj-lt"/>
              <a:buAutoNum type="arabicPeriod"/>
            </a:pPr>
            <a:r>
              <a:rPr dirty="0" sz="2000" lang="en-US"/>
              <a:t>Correction of Scoliosis &amp; Sagittal  misbalance.</a:t>
            </a:r>
          </a:p>
          <a:p>
            <a:pPr indent="-342900" lvl="1" marL="800100">
              <a:buFont typeface="+mj-lt"/>
              <a:buAutoNum type="arabicPeriod"/>
            </a:pPr>
            <a:endParaRPr dirty="0" sz="1600" lang="en-US"/>
          </a:p>
          <a:p>
            <a:pPr>
              <a:buFont typeface="Wingdings" pitchFamily="2" charset="2"/>
              <a:buChar char="v"/>
            </a:pPr>
            <a:r>
              <a:rPr b="1" dirty="0" sz="2000" lang="en-US">
                <a:solidFill>
                  <a:srgbClr val="002060"/>
                </a:solidFill>
              </a:rPr>
              <a:t>Contraindications</a:t>
            </a:r>
            <a:r>
              <a:rPr dirty="0" sz="2000" lang="en-US"/>
              <a:t> </a:t>
            </a:r>
          </a:p>
          <a:p>
            <a:pPr indent="-457200" lvl="1" marL="914400">
              <a:buFont typeface="+mj-lt"/>
              <a:buAutoNum type="arabicParenR"/>
            </a:pPr>
            <a:r>
              <a:rPr dirty="0" sz="2000" lang="en-US"/>
              <a:t>Vertebral body or pedicle destruction </a:t>
            </a:r>
          </a:p>
          <a:p>
            <a:pPr indent="-457200" lvl="1" marL="914400">
              <a:buFont typeface="+mj-lt"/>
              <a:buAutoNum type="arabicParenR"/>
            </a:pPr>
            <a:r>
              <a:rPr dirty="0" sz="2000" lang="en-US"/>
              <a:t>Severe osteoporosis </a:t>
            </a:r>
          </a:p>
          <a:p>
            <a:pPr indent="-457200" lvl="1" marL="914400">
              <a:buFont typeface="+mj-lt"/>
              <a:buAutoNum type="arabicParenR"/>
            </a:pPr>
            <a:r>
              <a:rPr dirty="0" sz="2000" lang="en-US"/>
              <a:t>Active infection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3" name=""/>
        <p:cNvGrpSpPr/>
        <p:nvPr/>
      </p:nvGrpSpPr>
      <p:grpSpPr>
        <a:xfrm>
          <a:off x="0" y="0"/>
          <a:ext cx="0" cy="0"/>
          <a:chOff x="0" y="0"/>
          <a:chExt cx="0" cy="0"/>
        </a:xfrm>
      </p:grpSpPr>
      <p:sp>
        <p:nvSpPr>
          <p:cNvPr id="1048628" name="Content Placeholder 2"/>
          <p:cNvSpPr>
            <a:spLocks noGrp="1"/>
          </p:cNvSpPr>
          <p:nvPr>
            <p:ph idx="1"/>
          </p:nvPr>
        </p:nvSpPr>
        <p:spPr>
          <a:xfrm>
            <a:off x="86014" y="82260"/>
            <a:ext cx="8977168" cy="6683375"/>
          </a:xfrm>
        </p:spPr>
        <p:txBody>
          <a:bodyPr>
            <a:normAutofit fontScale="95000" lnSpcReduction="20000"/>
          </a:bodyPr>
          <a:p>
            <a:r>
              <a:rPr dirty="0" sz="2000" lang="en-US"/>
              <a:t>Positioning the hips in extension improves lumbar lordosis. Fusing multiple segments of the lumbar spine with the hips positioned in flexion may cause iatrogenic </a:t>
            </a:r>
            <a:r>
              <a:rPr dirty="0" sz="2000" lang="en-US" err="1"/>
              <a:t>flatback</a:t>
            </a:r>
            <a:r>
              <a:rPr dirty="0" sz="2000" lang="en-US"/>
              <a:t> deformity.</a:t>
            </a:r>
          </a:p>
          <a:p>
            <a:r>
              <a:rPr dirty="0" sz="2000" lang="en-US"/>
              <a:t>Screw angulation is " </a:t>
            </a:r>
            <a:r>
              <a:rPr b="1" dirty="0" sz="2000" lang="en-US" err="1"/>
              <a:t>Medialized</a:t>
            </a:r>
            <a:r>
              <a:rPr dirty="0" sz="2000" lang="en-US"/>
              <a:t>" an additional 5 degrees per level ( screws are aimed medially 5 degrees at L1 up to 25-30 degrees at LS.</a:t>
            </a:r>
          </a:p>
          <a:p>
            <a:r>
              <a:rPr dirty="0" sz="2000" lang="en-US"/>
              <a:t>In patients who are </a:t>
            </a:r>
            <a:r>
              <a:rPr dirty="0" sz="2000" lang="en-US" err="1"/>
              <a:t>osteopenic</a:t>
            </a:r>
            <a:r>
              <a:rPr dirty="0" sz="2000" lang="en-US"/>
              <a:t>, the entry point should be lateral to allow greatest medial angulation. </a:t>
            </a:r>
          </a:p>
          <a:p>
            <a:r>
              <a:rPr dirty="0" sz="2000" lang="en-US"/>
              <a:t>Typically, </a:t>
            </a:r>
            <a:r>
              <a:rPr b="1" dirty="0" sz="2000" lang="en-US">
                <a:solidFill>
                  <a:srgbClr val="C00000"/>
                </a:solidFill>
              </a:rPr>
              <a:t>6-mm</a:t>
            </a:r>
            <a:r>
              <a:rPr dirty="0" sz="2000" lang="en-US"/>
              <a:t>-diameter and </a:t>
            </a:r>
            <a:r>
              <a:rPr b="1" dirty="0" sz="2000" lang="en-US">
                <a:solidFill>
                  <a:srgbClr val="C00000"/>
                </a:solidFill>
              </a:rPr>
              <a:t>40- to 45-mm</a:t>
            </a:r>
            <a:r>
              <a:rPr dirty="0" sz="2000" lang="en-US"/>
              <a:t>-length screws are required in the lumbar spine.</a:t>
            </a:r>
          </a:p>
          <a:p>
            <a:endParaRPr dirty="0" sz="2000" lang="en-US"/>
          </a:p>
          <a:p>
            <a:pPr>
              <a:buFont typeface="Wingdings" pitchFamily="2" charset="2"/>
              <a:buChar char="q"/>
            </a:pPr>
            <a:r>
              <a:rPr dirty="0" sz="2000" lang="en-US"/>
              <a:t>Lateral entry points on the transverse process require greater medial angulation.</a:t>
            </a:r>
          </a:p>
          <a:p>
            <a:pPr>
              <a:buFont typeface="Wingdings" pitchFamily="2" charset="2"/>
              <a:buChar char="q"/>
            </a:pPr>
            <a:r>
              <a:rPr dirty="0" sz="2000" lang="en-US"/>
              <a:t>The sagittal plane angulation must also be accounted for in achieving the optimal trajectories of screw placement. </a:t>
            </a:r>
          </a:p>
          <a:p>
            <a:pPr>
              <a:buFont typeface="Wingdings" pitchFamily="2" charset="2"/>
              <a:buChar char="q"/>
            </a:pPr>
            <a:r>
              <a:rPr b="1" dirty="0" sz="2000" lang="en-US"/>
              <a:t>In a properly positioned patient, with the hips extended to maintain lumbar lordosis</a:t>
            </a:r>
          </a:p>
          <a:p>
            <a:pPr lvl="1">
              <a:buFont typeface="Wingdings" pitchFamily="2" charset="2"/>
              <a:buChar char="Ø"/>
            </a:pPr>
            <a:r>
              <a:rPr dirty="0" sz="2000" lang="en-US"/>
              <a:t>At L4 pedicle the optimal sagittal angle is usually zero degrees. </a:t>
            </a:r>
          </a:p>
          <a:p>
            <a:pPr lvl="1">
              <a:buFont typeface="Wingdings" pitchFamily="2" charset="2"/>
              <a:buChar char="Ø"/>
            </a:pPr>
            <a:r>
              <a:rPr dirty="0" sz="2000" lang="en-US"/>
              <a:t>The lordotic curve of the lumbar spine necessitates increasingly rostral angulation for the upper lumbar levels, </a:t>
            </a:r>
          </a:p>
          <a:p>
            <a:pPr lvl="1">
              <a:buFont typeface="Wingdings" pitchFamily="2" charset="2"/>
              <a:buChar char="Ø"/>
            </a:pPr>
            <a:r>
              <a:rPr dirty="0" sz="2000" lang="en-US"/>
              <a:t>At L5 pedicle the optimal sagittal angle is 5 to 10 degrees caudal.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94" name=""/>
        <p:cNvGrpSpPr/>
        <p:nvPr/>
      </p:nvGrpSpPr>
      <p:grpSpPr>
        <a:xfrm>
          <a:off x="0" y="0"/>
          <a:ext cx="0" cy="0"/>
          <a:chOff x="0" y="0"/>
          <a:chExt cx="0" cy="0"/>
        </a:xfrm>
      </p:grpSpPr>
      <p:sp>
        <p:nvSpPr>
          <p:cNvPr id="1048629" name="Title 1"/>
          <p:cNvSpPr>
            <a:spLocks noGrp="1"/>
          </p:cNvSpPr>
          <p:nvPr>
            <p:ph type="title"/>
          </p:nvPr>
        </p:nvSpPr>
        <p:spPr>
          <a:xfrm>
            <a:off x="80818" y="0"/>
            <a:ext cx="7886700" cy="531091"/>
          </a:xfrm>
        </p:spPr>
        <p:txBody>
          <a:bodyPr>
            <a:normAutofit/>
          </a:bodyPr>
          <a:p>
            <a:pPr indent="-342900" marL="342900">
              <a:buFont typeface="Wingdings" pitchFamily="2" charset="2"/>
              <a:buChar char="q"/>
            </a:pPr>
            <a:r>
              <a:rPr b="1" dirty="0" sz="2400" lang="en-US" u="sng">
                <a:solidFill>
                  <a:srgbClr val="002060"/>
                </a:solidFill>
                <a:latin typeface="+mn-lt"/>
              </a:rPr>
              <a:t>Key Procedural Steps</a:t>
            </a:r>
          </a:p>
        </p:txBody>
      </p:sp>
      <p:sp>
        <p:nvSpPr>
          <p:cNvPr id="1048630" name="Content Placeholder 2"/>
          <p:cNvSpPr>
            <a:spLocks noGrp="1"/>
          </p:cNvSpPr>
          <p:nvPr>
            <p:ph idx="1"/>
          </p:nvPr>
        </p:nvSpPr>
        <p:spPr>
          <a:xfrm>
            <a:off x="80818" y="531091"/>
            <a:ext cx="8982364" cy="6211454"/>
          </a:xfrm>
        </p:spPr>
        <p:txBody>
          <a:bodyPr>
            <a:normAutofit/>
          </a:bodyPr>
          <a:p>
            <a:r>
              <a:rPr dirty="0" sz="2000" lang="en-US"/>
              <a:t>The ideal entry point for the pedicle is at the intersection of a vertical line tangential to the lateral border of the superior articular process and a horizontal line passing through the middle of the insertion of the transverse process, or 1 mm below the joint line.</a:t>
            </a:r>
          </a:p>
          <a:p>
            <a:r>
              <a:rPr dirty="0" sz="2000" lang="en-US"/>
              <a:t>The cortical bone overlying the entry point is removed with a bur, </a:t>
            </a:r>
            <a:r>
              <a:rPr dirty="0" sz="2000" lang="en-US" err="1"/>
              <a:t>rongeur</a:t>
            </a:r>
            <a:r>
              <a:rPr dirty="0" sz="2000" lang="en-US"/>
              <a:t>, or </a:t>
            </a:r>
            <a:r>
              <a:rPr b="1" dirty="0" sz="2000" lang="en-US"/>
              <a:t>awl</a:t>
            </a:r>
            <a:r>
              <a:rPr dirty="0" sz="2000" lang="en-US"/>
              <a:t> to expose the underlying cancellous bone, after which the pedicle is palpated with a probe.</a:t>
            </a:r>
          </a:p>
          <a:p>
            <a:r>
              <a:rPr dirty="0" sz="2000" lang="en-US"/>
              <a:t>A lateral entry usually requires more medial angulation, and a medial starting point may not require any angulation of the pedicle probe. </a:t>
            </a:r>
          </a:p>
          <a:p>
            <a:r>
              <a:rPr dirty="0" sz="2000" lang="en-US">
                <a:solidFill>
                  <a:srgbClr val="002060"/>
                </a:solidFill>
              </a:rPr>
              <a:t>The typical lumbar pedicle is elliptical in cross section, with the larger diameter oriented vertically. This shape facilitates variable angular positioning of the probe in the sagittal plane.</a:t>
            </a:r>
          </a:p>
          <a:p>
            <a:r>
              <a:rPr dirty="0" sz="2000" lang="en-US"/>
              <a:t>Sudden loss of resistance during insertion almost certainly indicates that the probe has violated the pedicle wall. The instrument should be removed and the entry hole and tract felt with a </a:t>
            </a:r>
            <a:r>
              <a:rPr dirty="0" sz="2000" lang="en-US" err="1"/>
              <a:t>semiflexible</a:t>
            </a:r>
            <a:r>
              <a:rPr dirty="0" sz="2000" lang="en-US"/>
              <a:t> ball-tip feeler probe to determine whether penetration has been medial, lateral, superior, or inferior.</a:t>
            </a:r>
            <a:endParaRPr dirty="0" sz="2000" lang="en-US">
              <a:solidFill>
                <a:srgbClr val="002060"/>
              </a:solidFill>
            </a:endParaRPr>
          </a:p>
          <a:p>
            <a:r>
              <a:rPr dirty="0" sz="2000" lang="en-US"/>
              <a:t>The isthmus of the hole should be tapped with a tap of slightly smaller diameter than the screw, to optimize screw purchase.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sp>
        <p:nvSpPr>
          <p:cNvPr id="1048631" name="Title 1"/>
          <p:cNvSpPr>
            <a:spLocks noGrp="1"/>
          </p:cNvSpPr>
          <p:nvPr>
            <p:ph type="title"/>
          </p:nvPr>
        </p:nvSpPr>
        <p:spPr/>
        <p:txBody>
          <a:bodyPr/>
          <a:p>
            <a:endParaRPr lang="en-US"/>
          </a:p>
        </p:txBody>
      </p:sp>
      <p:pic>
        <p:nvPicPr>
          <p:cNvPr id="2097170"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sp>
        <p:nvSpPr>
          <p:cNvPr id="1048632" name="Title 1"/>
          <p:cNvSpPr>
            <a:spLocks noGrp="1"/>
          </p:cNvSpPr>
          <p:nvPr>
            <p:ph type="title"/>
          </p:nvPr>
        </p:nvSpPr>
        <p:spPr/>
        <p:txBody>
          <a:bodyPr/>
          <a:p>
            <a:endParaRPr lang="en-US"/>
          </a:p>
        </p:txBody>
      </p:sp>
      <p:pic>
        <p:nvPicPr>
          <p:cNvPr id="2097171" name="Picture 4"/>
          <p:cNvPicPr>
            <a:picLocks noChangeAspect="1" noGrp="1"/>
          </p:cNvPicPr>
          <p:nvPr>
            <p:ph idx="1"/>
          </p:nvPr>
        </p:nvPicPr>
        <p:blipFill>
          <a:blip xmlns:r="http://schemas.openxmlformats.org/officeDocument/2006/relationships" r:embed="rId1"/>
          <a:stretch>
            <a:fillRect/>
          </a:stretch>
        </p:blipFill>
        <p:spPr>
          <a:xfrm>
            <a:off x="0" y="-1"/>
            <a:ext cx="9144000" cy="5289177"/>
          </a:xfrm>
          <a:prstGeom prst="rect"/>
        </p:spPr>
      </p:pic>
      <p:sp>
        <p:nvSpPr>
          <p:cNvPr id="1048633" name="TextBox 6"/>
          <p:cNvSpPr txBox="1"/>
          <p:nvPr/>
        </p:nvSpPr>
        <p:spPr>
          <a:xfrm>
            <a:off x="628649" y="5289176"/>
            <a:ext cx="7886699" cy="624840"/>
          </a:xfrm>
          <a:prstGeom prst="rect"/>
          <a:noFill/>
        </p:spPr>
        <p:txBody>
          <a:bodyPr wrap="square">
            <a:spAutoFit/>
          </a:bodyPr>
          <a:p>
            <a:r>
              <a:rPr dirty="0" lang="en-US"/>
              <a:t>Fig. 39.3 After a blunt pedicle probe or curette is used to initiate the screw tract, the tract is tapped.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sp>
        <p:nvSpPr>
          <p:cNvPr id="1048634" name="Title 1"/>
          <p:cNvSpPr>
            <a:spLocks noGrp="1"/>
          </p:cNvSpPr>
          <p:nvPr>
            <p:ph type="title"/>
          </p:nvPr>
        </p:nvSpPr>
        <p:spPr/>
        <p:txBody>
          <a:bodyPr/>
          <a:p>
            <a:endParaRPr lang="en-US"/>
          </a:p>
        </p:txBody>
      </p:sp>
      <p:pic>
        <p:nvPicPr>
          <p:cNvPr id="209717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635" name="Title 1"/>
          <p:cNvSpPr>
            <a:spLocks noGrp="1"/>
          </p:cNvSpPr>
          <p:nvPr>
            <p:ph type="title"/>
          </p:nvPr>
        </p:nvSpPr>
        <p:spPr/>
        <p:txBody>
          <a:bodyPr/>
          <a:p>
            <a:endParaRPr lang="en-US"/>
          </a:p>
        </p:txBody>
      </p:sp>
      <p:pic>
        <p:nvPicPr>
          <p:cNvPr id="209717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48636" name="Title 1"/>
          <p:cNvSpPr>
            <a:spLocks noGrp="1"/>
          </p:cNvSpPr>
          <p:nvPr>
            <p:ph type="title"/>
          </p:nvPr>
        </p:nvSpPr>
        <p:spPr/>
        <p:txBody>
          <a:bodyPr/>
          <a:p>
            <a:endParaRPr lang="en-US"/>
          </a:p>
        </p:txBody>
      </p:sp>
      <p:pic>
        <p:nvPicPr>
          <p:cNvPr id="2097174" name="Picture 6"/>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sp>
        <p:nvSpPr>
          <p:cNvPr id="1048637" name="Title 1"/>
          <p:cNvSpPr>
            <a:spLocks noGrp="1"/>
          </p:cNvSpPr>
          <p:nvPr>
            <p:ph type="title"/>
          </p:nvPr>
        </p:nvSpPr>
        <p:spPr/>
        <p:txBody>
          <a:bodyPr/>
          <a:p>
            <a:endParaRPr lang="en-US"/>
          </a:p>
        </p:txBody>
      </p:sp>
      <p:pic>
        <p:nvPicPr>
          <p:cNvPr id="209717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5" name=""/>
        <p:cNvGrpSpPr/>
        <p:nvPr/>
      </p:nvGrpSpPr>
      <p:grpSpPr>
        <a:xfrm>
          <a:off x="0" y="0"/>
          <a:ext cx="0" cy="0"/>
          <a:chOff x="0" y="0"/>
          <a:chExt cx="0" cy="0"/>
        </a:xfrm>
      </p:grpSpPr>
      <p:sp>
        <p:nvSpPr>
          <p:cNvPr id="1048595" name="Content Placeholder 2"/>
          <p:cNvSpPr>
            <a:spLocks noGrp="1"/>
          </p:cNvSpPr>
          <p:nvPr>
            <p:ph idx="1"/>
          </p:nvPr>
        </p:nvSpPr>
        <p:spPr>
          <a:xfrm>
            <a:off x="109104" y="105352"/>
            <a:ext cx="8907896" cy="6625648"/>
          </a:xfrm>
        </p:spPr>
        <p:txBody>
          <a:bodyPr>
            <a:normAutofit/>
          </a:bodyPr>
          <a:p>
            <a:pPr indent="-457200" marL="457200">
              <a:buAutoNum type="arabicParenR" startAt="3"/>
            </a:pPr>
            <a:r>
              <a:rPr b="1" dirty="0" sz="2000" lang="en-US">
                <a:solidFill>
                  <a:srgbClr val="002060"/>
                </a:solidFill>
              </a:rPr>
              <a:t>Type 3: degenerative:</a:t>
            </a:r>
            <a:r>
              <a:rPr dirty="0" sz="2000" lang="en-US"/>
              <a:t> due to long-standing intersegmental instability. Usually at L4–5. No break in the pars. </a:t>
            </a:r>
          </a:p>
          <a:p>
            <a:pPr indent="-457200" marL="457200">
              <a:buAutoNum type="arabicParenR" startAt="4"/>
            </a:pPr>
            <a:r>
              <a:rPr b="1" dirty="0" sz="2000" lang="en-US">
                <a:solidFill>
                  <a:srgbClr val="002060"/>
                </a:solidFill>
              </a:rPr>
              <a:t>Type 4: traumatic: </a:t>
            </a:r>
            <a:r>
              <a:rPr dirty="0" sz="2000" lang="en-US"/>
              <a:t>due to fractures usually in areas other than the pars</a:t>
            </a:r>
          </a:p>
          <a:p>
            <a:pPr indent="-457200" marL="457200">
              <a:buAutoNum type="arabicParenR" startAt="5"/>
            </a:pPr>
            <a:r>
              <a:rPr b="1" dirty="0" sz="2000" lang="en-US">
                <a:solidFill>
                  <a:srgbClr val="002060"/>
                </a:solidFill>
              </a:rPr>
              <a:t>Type 5: pathologic:</a:t>
            </a:r>
            <a:r>
              <a:rPr dirty="0" sz="2000" lang="en-US"/>
              <a:t> generalized or local bone disease, e.g. osteogenesis </a:t>
            </a:r>
            <a:r>
              <a:rPr dirty="0" sz="2000" lang="en-US" err="1"/>
              <a:t>imperfecta</a:t>
            </a:r>
            <a:endParaRPr dirty="0" sz="2000" lang="en-US"/>
          </a:p>
        </p:txBody>
      </p:sp>
      <p:pic>
        <p:nvPicPr>
          <p:cNvPr id="2097152" name="Picture 4"/>
          <p:cNvPicPr>
            <a:picLocks noChangeAspect="1"/>
          </p:cNvPicPr>
          <p:nvPr/>
        </p:nvPicPr>
        <p:blipFill>
          <a:blip xmlns:r="http://schemas.openxmlformats.org/officeDocument/2006/relationships" r:embed="rId1"/>
          <a:stretch>
            <a:fillRect/>
          </a:stretch>
        </p:blipFill>
        <p:spPr>
          <a:xfrm>
            <a:off x="230909" y="2782455"/>
            <a:ext cx="8676988" cy="3428999"/>
          </a:xfrm>
          <a:prstGeom prst="rect"/>
        </p:spPr>
      </p:pic>
      <p:sp>
        <p:nvSpPr>
          <p:cNvPr id="1048596" name="TextBox 5"/>
          <p:cNvSpPr txBox="1"/>
          <p:nvPr/>
        </p:nvSpPr>
        <p:spPr>
          <a:xfrm>
            <a:off x="2104449" y="6211454"/>
            <a:ext cx="4572000" cy="400110"/>
          </a:xfrm>
          <a:prstGeom prst="rect"/>
          <a:noFill/>
        </p:spPr>
        <p:txBody>
          <a:bodyPr wrap="square">
            <a:spAutoFit/>
          </a:bodyPr>
          <a:p>
            <a:pPr algn="ctr"/>
            <a:r>
              <a:rPr b="1" dirty="0" sz="2000" lang="en-US" err="1"/>
              <a:t>isthmic</a:t>
            </a:r>
            <a:r>
              <a:rPr b="1" dirty="0" sz="2000" lang="en-US"/>
              <a:t> </a:t>
            </a:r>
            <a:r>
              <a:rPr b="1" dirty="0" sz="2000" lang="en-US" err="1"/>
              <a:t>spondylolisthesis</a:t>
            </a:r>
            <a:endParaRPr dirty="0" sz="2000"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sp>
        <p:nvSpPr>
          <p:cNvPr id="1048638" name="Title 1"/>
          <p:cNvSpPr>
            <a:spLocks noGrp="1"/>
          </p:cNvSpPr>
          <p:nvPr>
            <p:ph type="title"/>
          </p:nvPr>
        </p:nvSpPr>
        <p:spPr/>
        <p:txBody>
          <a:bodyPr/>
          <a:p>
            <a:endParaRPr lang="en-US"/>
          </a:p>
        </p:txBody>
      </p:sp>
      <p:pic>
        <p:nvPicPr>
          <p:cNvPr id="209717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48639" name="Title 1"/>
          <p:cNvSpPr>
            <a:spLocks noGrp="1"/>
          </p:cNvSpPr>
          <p:nvPr>
            <p:ph type="title"/>
          </p:nvPr>
        </p:nvSpPr>
        <p:spPr/>
        <p:txBody>
          <a:bodyPr/>
          <a:p>
            <a:endParaRPr lang="en-US"/>
          </a:p>
        </p:txBody>
      </p:sp>
      <p:pic>
        <p:nvPicPr>
          <p:cNvPr id="2097177"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40" name="Title 1"/>
          <p:cNvSpPr>
            <a:spLocks noGrp="1"/>
          </p:cNvSpPr>
          <p:nvPr>
            <p:ph type="title"/>
          </p:nvPr>
        </p:nvSpPr>
        <p:spPr/>
        <p:txBody>
          <a:bodyPr/>
          <a:p>
            <a:endParaRPr lang="en-US"/>
          </a:p>
        </p:txBody>
      </p:sp>
      <p:pic>
        <p:nvPicPr>
          <p:cNvPr id="2097178" name="Picture 6"/>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41" name="Title 1"/>
          <p:cNvSpPr>
            <a:spLocks noGrp="1"/>
          </p:cNvSpPr>
          <p:nvPr>
            <p:ph type="title"/>
          </p:nvPr>
        </p:nvSpPr>
        <p:spPr/>
        <p:txBody>
          <a:bodyPr/>
          <a:p>
            <a:endParaRPr lang="en-US"/>
          </a:p>
        </p:txBody>
      </p:sp>
      <p:pic>
        <p:nvPicPr>
          <p:cNvPr id="2097179"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5" name=""/>
        <p:cNvGrpSpPr/>
        <p:nvPr/>
      </p:nvGrpSpPr>
      <p:grpSpPr>
        <a:xfrm>
          <a:off x="0" y="0"/>
          <a:ext cx="0" cy="0"/>
          <a:chOff x="0" y="0"/>
          <a:chExt cx="0" cy="0"/>
        </a:xfrm>
      </p:grpSpPr>
      <p:sp>
        <p:nvSpPr>
          <p:cNvPr id="1048642" name="Title 1"/>
          <p:cNvSpPr>
            <a:spLocks noGrp="1"/>
          </p:cNvSpPr>
          <p:nvPr>
            <p:ph type="title"/>
          </p:nvPr>
        </p:nvSpPr>
        <p:spPr>
          <a:xfrm>
            <a:off x="97559" y="18255"/>
            <a:ext cx="7886700" cy="524381"/>
          </a:xfrm>
        </p:spPr>
        <p:txBody>
          <a:bodyPr>
            <a:normAutofit/>
          </a:bodyPr>
          <a:p>
            <a:pPr indent="-342900" marL="342900">
              <a:buFont typeface="Wingdings" pitchFamily="2" charset="2"/>
              <a:buChar char="q"/>
            </a:pPr>
            <a:r>
              <a:rPr b="1" dirty="0" sz="2400" lang="en-US" u="sng">
                <a:solidFill>
                  <a:srgbClr val="C00000"/>
                </a:solidFill>
                <a:latin typeface="+mn-lt"/>
              </a:rPr>
              <a:t>Salvage and Rescue</a:t>
            </a:r>
          </a:p>
        </p:txBody>
      </p:sp>
      <p:sp>
        <p:nvSpPr>
          <p:cNvPr id="1048643" name="Content Placeholder 2"/>
          <p:cNvSpPr>
            <a:spLocks noGrp="1"/>
          </p:cNvSpPr>
          <p:nvPr>
            <p:ph idx="1"/>
          </p:nvPr>
        </p:nvSpPr>
        <p:spPr>
          <a:xfrm>
            <a:off x="97559" y="542635"/>
            <a:ext cx="8948882" cy="6211455"/>
          </a:xfrm>
        </p:spPr>
        <p:txBody>
          <a:bodyPr>
            <a:normAutofit/>
          </a:bodyPr>
          <a:p>
            <a:r>
              <a:rPr dirty="0" sz="2000" lang="en-US"/>
              <a:t>Misplaced screws are the most common complication of pedicle screw placement. In addition to poor screw purchase, breaches can compromise vital structures: </a:t>
            </a:r>
          </a:p>
          <a:p>
            <a:pPr lvl="1">
              <a:buFont typeface="Wingdings" pitchFamily="2" charset="2"/>
              <a:buChar char="Ø"/>
            </a:pPr>
            <a:r>
              <a:rPr dirty="0" sz="2000" lang="en-US"/>
              <a:t>A rostral breach would lead to penetration of the intervertebral disk.</a:t>
            </a:r>
          </a:p>
          <a:p>
            <a:pPr lvl="1">
              <a:buFont typeface="Wingdings" pitchFamily="2" charset="2"/>
              <a:buChar char="Ø"/>
            </a:pPr>
            <a:r>
              <a:rPr dirty="0" sz="2000" lang="en-US"/>
              <a:t>A caudal breach could lead to compromise of the neural foramen.</a:t>
            </a:r>
          </a:p>
          <a:p>
            <a:pPr lvl="1">
              <a:buFont typeface="Wingdings" pitchFamily="2" charset="2"/>
              <a:buChar char="Ø"/>
            </a:pPr>
            <a:r>
              <a:rPr dirty="0" sz="2000" lang="en-US"/>
              <a:t>A medial breach would risk injury to the </a:t>
            </a:r>
            <a:r>
              <a:rPr dirty="0" sz="2000" lang="en-US" err="1"/>
              <a:t>thecal</a:t>
            </a:r>
            <a:r>
              <a:rPr dirty="0" sz="2000" lang="en-US"/>
              <a:t> sac.</a:t>
            </a:r>
          </a:p>
          <a:p>
            <a:pPr lvl="1">
              <a:buFont typeface="Wingdings" pitchFamily="2" charset="2"/>
              <a:buChar char="Ø"/>
            </a:pPr>
            <a:r>
              <a:rPr dirty="0" sz="2000" lang="en-US"/>
              <a:t>A lateral breach would risk injury to segmental vessels.</a:t>
            </a:r>
          </a:p>
          <a:p>
            <a:pPr lvl="1">
              <a:buFont typeface="Wingdings" pitchFamily="2" charset="2"/>
              <a:buChar char="Ø"/>
            </a:pPr>
            <a:r>
              <a:rPr dirty="0" sz="2000" lang="en-US"/>
              <a:t>An anterior breach could risk injury to the iliac vessels.</a:t>
            </a:r>
          </a:p>
          <a:p>
            <a:r>
              <a:rPr dirty="0" sz="2000" lang="en-US"/>
              <a:t>If the pedicle screw is deemed to be </a:t>
            </a:r>
            <a:r>
              <a:rPr dirty="0" sz="2000" lang="en-US" err="1"/>
              <a:t>mal</a:t>
            </a:r>
            <a:r>
              <a:rPr dirty="0" sz="2000" lang="en-US"/>
              <a:t> positioned by the above methods, it should be removed. </a:t>
            </a:r>
          </a:p>
          <a:p>
            <a:r>
              <a:rPr dirty="0" sz="2000" lang="en-US"/>
              <a:t>The </a:t>
            </a:r>
            <a:r>
              <a:rPr dirty="0" sz="2000" lang="en-US" err="1"/>
              <a:t>thecal</a:t>
            </a:r>
            <a:r>
              <a:rPr dirty="0" sz="2000" lang="en-US"/>
              <a:t> sac and nerve roots should be inspected for possible injury and cerebrospinal fluid (CSF) leaks should be addressed. </a:t>
            </a:r>
          </a:p>
          <a:p>
            <a:r>
              <a:rPr dirty="0" sz="2000" lang="en-US"/>
              <a:t>A pedicle probe should be used to probe the area of breach and a new path should be attempted. Depending on the degree of </a:t>
            </a:r>
            <a:r>
              <a:rPr dirty="0" sz="2000" lang="en-US" err="1"/>
              <a:t>malposition</a:t>
            </a:r>
            <a:r>
              <a:rPr dirty="0" sz="2000" lang="en-US"/>
              <a:t>, a new path could be reattempted by </a:t>
            </a:r>
          </a:p>
          <a:p>
            <a:pPr lvl="1">
              <a:buFont typeface="Wingdings" pitchFamily="2" charset="2"/>
              <a:buChar char="Ø"/>
            </a:pPr>
            <a:r>
              <a:rPr dirty="0" sz="2000" lang="en-US"/>
              <a:t>Directing the curved pedicle probe Medially for a lateral breach.</a:t>
            </a:r>
          </a:p>
          <a:p>
            <a:pPr lvl="1">
              <a:buFont typeface="Wingdings" pitchFamily="2" charset="2"/>
              <a:buChar char="Ø"/>
            </a:pPr>
            <a:r>
              <a:rPr dirty="0" sz="2000" lang="en-US"/>
              <a:t>Directing the curved pedicle probe Laterally for a medial breach.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6" name=""/>
        <p:cNvGrpSpPr/>
        <p:nvPr/>
      </p:nvGrpSpPr>
      <p:grpSpPr>
        <a:xfrm>
          <a:off x="0" y="0"/>
          <a:ext cx="0" cy="0"/>
          <a:chOff x="0" y="0"/>
          <a:chExt cx="0" cy="0"/>
        </a:xfrm>
      </p:grpSpPr>
      <p:sp>
        <p:nvSpPr>
          <p:cNvPr id="1048644" name="Content Placeholder 2"/>
          <p:cNvSpPr>
            <a:spLocks noGrp="1"/>
          </p:cNvSpPr>
          <p:nvPr>
            <p:ph idx="1"/>
          </p:nvPr>
        </p:nvSpPr>
        <p:spPr>
          <a:xfrm>
            <a:off x="86013" y="93806"/>
            <a:ext cx="8954078" cy="6671830"/>
          </a:xfrm>
        </p:spPr>
        <p:txBody>
          <a:bodyPr>
            <a:normAutofit/>
          </a:bodyPr>
          <a:p>
            <a:r>
              <a:rPr dirty="0" sz="2000" lang="en-US"/>
              <a:t>In cases of complete fracture of a pedicle during cannulation (as in osteoporotic patients with small pedicles), then the screw should not be placed or should be removed if misplaced. The construct may be extended one level above and/or below the fusion level of interest. Alternatively, one may choose to rely on a unilateral construct.</a:t>
            </a:r>
          </a:p>
        </p:txBody>
      </p:sp>
      <p:pic>
        <p:nvPicPr>
          <p:cNvPr id="2097180" name="Picture 4"/>
          <p:cNvPicPr>
            <a:picLocks noChangeAspect="1"/>
          </p:cNvPicPr>
          <p:nvPr/>
        </p:nvPicPr>
        <p:blipFill>
          <a:blip xmlns:r="http://schemas.openxmlformats.org/officeDocument/2006/relationships" r:embed="rId1"/>
          <a:stretch>
            <a:fillRect/>
          </a:stretch>
        </p:blipFill>
        <p:spPr>
          <a:xfrm>
            <a:off x="103909" y="1605280"/>
            <a:ext cx="8936182" cy="5158914"/>
          </a:xfrm>
          <a:prstGeom prst="rec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07" name=""/>
        <p:cNvGrpSpPr/>
        <p:nvPr/>
      </p:nvGrpSpPr>
      <p:grpSpPr>
        <a:xfrm>
          <a:off x="0" y="0"/>
          <a:ext cx="0" cy="0"/>
          <a:chOff x="0" y="0"/>
          <a:chExt cx="0" cy="0"/>
        </a:xfrm>
      </p:grpSpPr>
      <p:sp>
        <p:nvSpPr>
          <p:cNvPr id="1048645" name="Title 1"/>
          <p:cNvSpPr>
            <a:spLocks noGrp="1"/>
          </p:cNvSpPr>
          <p:nvPr>
            <p:ph type="title"/>
          </p:nvPr>
        </p:nvSpPr>
        <p:spPr>
          <a:xfrm>
            <a:off x="97559" y="1"/>
            <a:ext cx="7886700" cy="542636"/>
          </a:xfrm>
        </p:spPr>
        <p:txBody>
          <a:bodyPr>
            <a:normAutofit/>
          </a:bodyPr>
          <a:p>
            <a:pPr indent="-342900" marL="342900">
              <a:buFont typeface="Wingdings" pitchFamily="2" charset="2"/>
              <a:buChar char="q"/>
            </a:pPr>
            <a:r>
              <a:rPr b="1" dirty="0" sz="2400" lang="en-US" u="sng">
                <a:latin typeface="+mn-lt"/>
              </a:rPr>
              <a:t>Pitfalls</a:t>
            </a:r>
          </a:p>
        </p:txBody>
      </p:sp>
      <p:sp>
        <p:nvSpPr>
          <p:cNvPr id="1048646" name="Content Placeholder 2"/>
          <p:cNvSpPr>
            <a:spLocks noGrp="1"/>
          </p:cNvSpPr>
          <p:nvPr>
            <p:ph idx="1"/>
          </p:nvPr>
        </p:nvSpPr>
        <p:spPr>
          <a:xfrm>
            <a:off x="97559" y="542637"/>
            <a:ext cx="8948882" cy="6199908"/>
          </a:xfrm>
        </p:spPr>
        <p:txBody>
          <a:bodyPr>
            <a:noAutofit/>
          </a:bodyPr>
          <a:p>
            <a:r>
              <a:rPr dirty="0" sz="2000" lang="en-US" err="1"/>
              <a:t>Malpositioning</a:t>
            </a:r>
            <a:r>
              <a:rPr dirty="0" sz="2000" lang="en-US"/>
              <a:t> of the screw may cause injury to surrounding structures.</a:t>
            </a:r>
          </a:p>
          <a:p>
            <a:r>
              <a:rPr dirty="0" sz="2000" lang="en-US"/>
              <a:t>Medial and inferior placement may injure the exiting nerve root</a:t>
            </a:r>
          </a:p>
          <a:p>
            <a:r>
              <a:rPr dirty="0" sz="2000" lang="en-US"/>
              <a:t>Excessive medial angulation can also cause a dural tear. </a:t>
            </a:r>
          </a:p>
          <a:p>
            <a:r>
              <a:rPr dirty="0" sz="2000" lang="en-US" err="1"/>
              <a:t>Overpenetration</a:t>
            </a:r>
            <a:r>
              <a:rPr dirty="0" sz="2000" lang="en-US"/>
              <a:t> risks injury to the vascular and visceral structures anteriorly.</a:t>
            </a:r>
          </a:p>
          <a:p>
            <a:r>
              <a:rPr dirty="0" sz="2000" lang="en-US"/>
              <a:t>Pedicle fractures may occur with aggressive use of the pedicle probe or by placement of an oversized pedicle screw without proper tapping.</a:t>
            </a:r>
          </a:p>
          <a:p>
            <a:pPr>
              <a:buFont typeface="Wingdings" pitchFamily="2" charset="2"/>
              <a:buChar char="q"/>
            </a:pPr>
            <a:endParaRPr b="1" dirty="0" sz="2400" lang="en-US" u="sng"/>
          </a:p>
          <a:p>
            <a:pPr>
              <a:buFont typeface="Wingdings" pitchFamily="2" charset="2"/>
              <a:buChar char="q"/>
            </a:pPr>
            <a:r>
              <a:rPr b="1" dirty="0" sz="2400" lang="en-US" u="sng"/>
              <a:t>Complications</a:t>
            </a:r>
          </a:p>
          <a:p>
            <a:pPr indent="-457200" lvl="1" marL="914400">
              <a:buFont typeface="+mj-lt"/>
              <a:buAutoNum type="arabicParenR"/>
            </a:pPr>
            <a:r>
              <a:rPr dirty="0" sz="2000" lang="en-US"/>
              <a:t>Nerve root injury </a:t>
            </a:r>
          </a:p>
          <a:p>
            <a:pPr indent="-457200" lvl="1" marL="914400">
              <a:buFont typeface="+mj-lt"/>
              <a:buAutoNum type="arabicParenR"/>
            </a:pPr>
            <a:r>
              <a:rPr dirty="0" sz="2000" lang="en-US"/>
              <a:t>Conus injury </a:t>
            </a:r>
          </a:p>
          <a:p>
            <a:pPr indent="-457200" lvl="1" marL="914400">
              <a:buFont typeface="+mj-lt"/>
              <a:buAutoNum type="arabicParenR"/>
            </a:pPr>
            <a:r>
              <a:rPr dirty="0" sz="2000" lang="en-US" err="1"/>
              <a:t>Pseudarthrosis</a:t>
            </a:r>
            <a:r>
              <a:rPr dirty="0" sz="2000" lang="en-US"/>
              <a:t> (failure of fusion), instability </a:t>
            </a:r>
          </a:p>
          <a:p>
            <a:pPr indent="-457200" lvl="1" marL="914400">
              <a:buFont typeface="+mj-lt"/>
              <a:buAutoNum type="arabicParenR"/>
            </a:pPr>
            <a:r>
              <a:rPr dirty="0" sz="2000" lang="en-US"/>
              <a:t>CSF leak </a:t>
            </a:r>
          </a:p>
          <a:p>
            <a:pPr indent="-457200" lvl="1" marL="914400">
              <a:buFont typeface="+mj-lt"/>
              <a:buAutoNum type="arabicParenR"/>
            </a:pPr>
            <a:r>
              <a:rPr dirty="0" sz="2000" lang="en-US"/>
              <a:t>Infection </a:t>
            </a:r>
          </a:p>
          <a:p>
            <a:pPr indent="-457200" lvl="1" marL="914400">
              <a:buFont typeface="+mj-lt"/>
              <a:buAutoNum type="arabicParenR"/>
            </a:pPr>
            <a:r>
              <a:rPr dirty="0" sz="2000" lang="en-US"/>
              <a:t>Vascular injury </a:t>
            </a:r>
          </a:p>
          <a:p>
            <a:pPr indent="-457200" lvl="1" marL="914400">
              <a:buFont typeface="+mj-lt"/>
              <a:buAutoNum type="arabicParenR"/>
            </a:pPr>
            <a:r>
              <a:rPr dirty="0" sz="2000" lang="en-US"/>
              <a:t>Screw misplacement </a:t>
            </a:r>
          </a:p>
          <a:p>
            <a:pPr indent="-457200" lvl="1" marL="914400">
              <a:buFont typeface="+mj-lt"/>
              <a:buAutoNum type="arabicParenR"/>
            </a:pPr>
            <a:r>
              <a:rPr dirty="0" sz="2000" lang="en-US"/>
              <a:t>Instrumentation failure </a:t>
            </a:r>
          </a:p>
          <a:p>
            <a:pPr indent="-457200" lvl="1" marL="914400">
              <a:buFont typeface="+mj-lt"/>
              <a:buAutoNum type="arabicParenR"/>
            </a:pPr>
            <a:r>
              <a:rPr dirty="0" sz="2000" lang="en-US"/>
              <a:t>Vertebral fractures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6" name=""/>
        <p:cNvGrpSpPr/>
        <p:nvPr/>
      </p:nvGrpSpPr>
      <p:grpSpPr>
        <a:xfrm>
          <a:off x="0" y="0"/>
          <a:ext cx="0" cy="0"/>
          <a:chOff x="0" y="0"/>
          <a:chExt cx="0" cy="0"/>
        </a:xfrm>
      </p:grpSpPr>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0"/>
            <a:ext cx="6846455" cy="3404623"/>
          </a:xfrm>
          <a:prstGeom prst="rect"/>
          <a:ln>
            <a:noFill/>
          </a:ln>
          <a:effectLst>
            <a:softEdge rad="112500"/>
          </a:effectLst>
        </p:spPr>
      </p:pic>
      <p:pic>
        <p:nvPicPr>
          <p:cNvPr id="2097154" name="Picture 6"/>
          <p:cNvPicPr>
            <a:picLocks noChangeAspect="1"/>
          </p:cNvPicPr>
          <p:nvPr/>
        </p:nvPicPr>
        <p:blipFill>
          <a:blip xmlns:r="http://schemas.openxmlformats.org/officeDocument/2006/relationships" r:embed="rId2"/>
          <a:stretch>
            <a:fillRect/>
          </a:stretch>
        </p:blipFill>
        <p:spPr>
          <a:xfrm>
            <a:off x="2297545" y="3492119"/>
            <a:ext cx="6846455" cy="3443364"/>
          </a:xfrm>
          <a:prstGeom prst="rect"/>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597"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pic>
        <p:nvPicPr>
          <p:cNvPr id="2097156" name="Picture 4"/>
          <p:cNvPicPr>
            <a:picLocks noChangeAspect="1" noGrp="1"/>
          </p:cNvPicPr>
          <p:nvPr>
            <p:ph idx="1"/>
          </p:nvPr>
        </p:nvPicPr>
        <p:blipFill>
          <a:blip xmlns:r="http://schemas.openxmlformats.org/officeDocument/2006/relationships" r:embed="rId1"/>
          <a:stretch>
            <a:fillRect/>
          </a:stretch>
        </p:blipFill>
        <p:spPr>
          <a:xfrm>
            <a:off x="46182" y="860136"/>
            <a:ext cx="9097818" cy="5137728"/>
          </a:xfrm>
          <a:prstGeom prst="rec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9" name=""/>
        <p:cNvGrpSpPr/>
        <p:nvPr/>
      </p:nvGrpSpPr>
      <p:grpSpPr>
        <a:xfrm>
          <a:off x="0" y="0"/>
          <a:ext cx="0" cy="0"/>
          <a:chOff x="0" y="0"/>
          <a:chExt cx="0" cy="0"/>
        </a:xfrm>
      </p:grpSpPr>
      <p:sp>
        <p:nvSpPr>
          <p:cNvPr id="1048598" name="Content Placeholder 2"/>
          <p:cNvSpPr>
            <a:spLocks noGrp="1"/>
          </p:cNvSpPr>
          <p:nvPr>
            <p:ph idx="1"/>
          </p:nvPr>
        </p:nvSpPr>
        <p:spPr>
          <a:xfrm>
            <a:off x="109105" y="0"/>
            <a:ext cx="8930986" cy="6765636"/>
          </a:xfrm>
        </p:spPr>
        <p:txBody>
          <a:bodyPr>
            <a:normAutofit fontScale="95000" lnSpcReduction="20000"/>
          </a:bodyPr>
          <a:p>
            <a:pPr>
              <a:buFont typeface="Wingdings" pitchFamily="2" charset="2"/>
              <a:buChar char="q"/>
            </a:pPr>
            <a:r>
              <a:rPr b="1" dirty="0" sz="2400" lang="en-US" u="sng">
                <a:solidFill>
                  <a:srgbClr val="C00000"/>
                </a:solidFill>
              </a:rPr>
              <a:t>Degenerative </a:t>
            </a:r>
            <a:r>
              <a:rPr b="1" dirty="0" sz="2400" lang="en-US" err="1" u="sng">
                <a:solidFill>
                  <a:srgbClr val="C00000"/>
                </a:solidFill>
              </a:rPr>
              <a:t>spondylolisthesis</a:t>
            </a:r>
            <a:r>
              <a:rPr b="1" dirty="0" sz="2400" lang="en-US" u="sng">
                <a:solidFill>
                  <a:srgbClr val="C00000"/>
                </a:solidFill>
              </a:rPr>
              <a:t> DS </a:t>
            </a:r>
          </a:p>
          <a:p>
            <a:r>
              <a:rPr dirty="0" sz="2000" lang="en-US"/>
              <a:t>It  is  </a:t>
            </a:r>
            <a:r>
              <a:rPr b="1" dirty="0" sz="2000" lang="en-US"/>
              <a:t>most  common</a:t>
            </a:r>
            <a:r>
              <a:rPr dirty="0" sz="2000" lang="en-US"/>
              <a:t>  at  the  </a:t>
            </a:r>
            <a:r>
              <a:rPr b="1" dirty="0" sz="2000" lang="en-US">
                <a:solidFill>
                  <a:srgbClr val="0070C0"/>
                </a:solidFill>
              </a:rPr>
              <a:t>L4-L5  level</a:t>
            </a:r>
            <a:r>
              <a:rPr dirty="0" sz="2000" lang="en-US"/>
              <a:t>,  unlike other  forms  of  </a:t>
            </a:r>
            <a:r>
              <a:rPr dirty="0" sz="2000" lang="en-US" err="1"/>
              <a:t>spondylolisthesis</a:t>
            </a:r>
            <a:r>
              <a:rPr dirty="0" sz="2000" lang="en-US"/>
              <a:t>,  which  are  more  common  at L5-S1.  </a:t>
            </a:r>
          </a:p>
          <a:p>
            <a:r>
              <a:rPr dirty="0" sz="2000" lang="en-US"/>
              <a:t>Among  anatomic  factors  is  the  facet  joint  orientation. Sagittally  oriented  facets  at  L4-L5  have  been  associated  with  an increased  risk  of  DS.  </a:t>
            </a:r>
          </a:p>
          <a:p>
            <a:r>
              <a:rPr dirty="0" sz="2000" lang="en-US"/>
              <a:t>Facet  with  a greater  than  45  degree  sagittal  orientation  at  this  level  had  a  25 times  higher  risk  of  DS.</a:t>
            </a:r>
            <a:endParaRPr b="1" dirty="0" sz="2000" lang="en-US" u="sng"/>
          </a:p>
          <a:p>
            <a:endParaRPr b="1" dirty="0" sz="2000" lang="en-US" u="sng"/>
          </a:p>
          <a:p>
            <a:r>
              <a:rPr b="1" dirty="0" sz="2000" lang="en-US" u="sng"/>
              <a:t>Risk Factors for DS</a:t>
            </a:r>
          </a:p>
          <a:p>
            <a:pPr lvl="1">
              <a:buFont typeface="Wingdings" pitchFamily="2" charset="2"/>
              <a:buChar char="Ø"/>
            </a:pPr>
            <a:r>
              <a:rPr dirty="0" sz="2000" lang="en-US"/>
              <a:t>In  men,  only  age  was  a risk  factor.</a:t>
            </a:r>
          </a:p>
          <a:p>
            <a:pPr lvl="1">
              <a:buFont typeface="Wingdings" pitchFamily="2" charset="2"/>
              <a:buChar char="Ø"/>
            </a:pPr>
            <a:r>
              <a:rPr dirty="0" sz="2000" lang="en-US"/>
              <a:t>In  women,  </a:t>
            </a:r>
          </a:p>
          <a:p>
            <a:pPr lvl="2"/>
            <a:r>
              <a:rPr dirty="0" lang="en-US"/>
              <a:t>Increased  lordosis,  </a:t>
            </a:r>
          </a:p>
          <a:p>
            <a:pPr lvl="2"/>
            <a:r>
              <a:rPr dirty="0" lang="en-US"/>
              <a:t>Body  mass  index (BMI),  </a:t>
            </a:r>
          </a:p>
          <a:p>
            <a:pPr lvl="2"/>
            <a:r>
              <a:rPr dirty="0" lang="en-US"/>
              <a:t>Age </a:t>
            </a:r>
          </a:p>
          <a:p>
            <a:pPr lvl="2"/>
            <a:r>
              <a:rPr dirty="0" lang="en-US"/>
              <a:t>Black  women also  have  an  increased  likelihood’s  of  experiencing  DS.</a:t>
            </a:r>
          </a:p>
          <a:p>
            <a:pPr lvl="2"/>
            <a:r>
              <a:rPr dirty="0" lang="en-US"/>
              <a:t>Greater  ligamentous  laxity  and  hormonal  effects  in  women (estrogen  receptors  were  found  to  have  increased  expression  in the  facet  joints  of  postmenopausal  women  with  severe  facet arthritis  </a:t>
            </a:r>
          </a:p>
          <a:p>
            <a:pPr lvl="2"/>
            <a:r>
              <a:rPr dirty="0" lang="en-US"/>
              <a:t>Prior  pregnancy  has  also  been  associated  with  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0" name=""/>
        <p:cNvGrpSpPr/>
        <p:nvPr/>
      </p:nvGrpSpPr>
      <p:grpSpPr>
        <a:xfrm>
          <a:off x="0" y="0"/>
          <a:ext cx="0" cy="0"/>
          <a:chOff x="0" y="0"/>
          <a:chExt cx="0" cy="0"/>
        </a:xfrm>
      </p:grpSpPr>
      <p:sp>
        <p:nvSpPr>
          <p:cNvPr id="1048599" name="Content Placeholder 2"/>
          <p:cNvSpPr>
            <a:spLocks noGrp="1"/>
          </p:cNvSpPr>
          <p:nvPr>
            <p:ph idx="1"/>
          </p:nvPr>
        </p:nvSpPr>
        <p:spPr>
          <a:xfrm>
            <a:off x="46182" y="40409"/>
            <a:ext cx="9051636" cy="6777182"/>
          </a:xfrm>
        </p:spPr>
        <p:txBody>
          <a:bodyPr>
            <a:noAutofit/>
          </a:bodyPr>
          <a:p>
            <a:pPr>
              <a:buFont typeface="Wingdings" pitchFamily="2" charset="2"/>
              <a:buChar char="q"/>
            </a:pPr>
            <a:r>
              <a:rPr b="1" dirty="0" sz="2000" lang="en-US" u="sng">
                <a:solidFill>
                  <a:srgbClr val="C00000"/>
                </a:solidFill>
                <a:latin typeface="+mn-lt"/>
              </a:rPr>
              <a:t>Clinical  Assessment</a:t>
            </a:r>
          </a:p>
          <a:p>
            <a:r>
              <a:rPr dirty="0" sz="2000" lang="en-US"/>
              <a:t>Low  back  pain  with  or  without  lower extremity  pain. </a:t>
            </a:r>
          </a:p>
          <a:p>
            <a:r>
              <a:rPr dirty="0" sz="2000" lang="en-US"/>
              <a:t>Characteristics  of  the  pain  are  similar  to  those  of  lumbar  stenosis. </a:t>
            </a:r>
          </a:p>
          <a:p>
            <a:r>
              <a:rPr dirty="0" sz="2000" lang="en-US"/>
              <a:t>Pain  is typically  mechanical  in  nature,  </a:t>
            </a:r>
            <a:r>
              <a:rPr b="1" dirty="0" sz="2000" lang="en-US">
                <a:solidFill>
                  <a:srgbClr val="7030A0"/>
                </a:solidFill>
              </a:rPr>
              <a:t>worsening  with extension</a:t>
            </a:r>
            <a:r>
              <a:rPr dirty="0" sz="2000" lang="en-US"/>
              <a:t>.</a:t>
            </a:r>
          </a:p>
          <a:p>
            <a:r>
              <a:rPr dirty="0" sz="2000" lang="en-US"/>
              <a:t>Leg  pain  can  either  be  radicular or  </a:t>
            </a:r>
            <a:r>
              <a:rPr dirty="0" sz="2000" lang="en-US" err="1"/>
              <a:t>claudicatory</a:t>
            </a:r>
            <a:r>
              <a:rPr dirty="0" sz="2000" lang="en-US"/>
              <a:t>. </a:t>
            </a:r>
          </a:p>
          <a:p>
            <a:pPr>
              <a:buFont typeface="Wingdings" pitchFamily="2" charset="2"/>
              <a:buChar char="v"/>
            </a:pPr>
            <a:r>
              <a:rPr b="1" dirty="0" sz="2000" lang="en-US">
                <a:solidFill>
                  <a:srgbClr val="002060"/>
                </a:solidFill>
              </a:rPr>
              <a:t>Radicular  pain</a:t>
            </a:r>
            <a:r>
              <a:rPr dirty="0" sz="2000" lang="en-US"/>
              <a:t>  can  be  caused  by  </a:t>
            </a:r>
          </a:p>
          <a:p>
            <a:pPr indent="-457200" marL="457200">
              <a:buFont typeface="+mj-lt"/>
              <a:buAutoNum type="arabicParenR"/>
            </a:pPr>
            <a:r>
              <a:rPr b="1" dirty="0" sz="2000" lang="en-US" u="sng">
                <a:solidFill>
                  <a:srgbClr val="0070C0"/>
                </a:solidFill>
              </a:rPr>
              <a:t>Direct  nerve  root compression</a:t>
            </a:r>
            <a:r>
              <a:rPr dirty="0" sz="2000" lang="en-US"/>
              <a:t>  </a:t>
            </a:r>
            <a:r>
              <a:rPr b="1" dirty="0" sz="2000" lang="en-US">
                <a:solidFill>
                  <a:srgbClr val="0070C0"/>
                </a:solidFill>
              </a:rPr>
              <a:t>in  the  lateral  recesses</a:t>
            </a:r>
            <a:r>
              <a:rPr dirty="0" sz="2000" lang="en-US"/>
              <a:t>,  with  the  L5  nerve  root  most commonly  affected (shooting pain  radiating  to  the  </a:t>
            </a:r>
            <a:r>
              <a:rPr dirty="0" sz="2000" lang="en-US" err="1"/>
              <a:t>posterolateral</a:t>
            </a:r>
            <a:r>
              <a:rPr dirty="0" sz="2000" lang="en-US"/>
              <a:t>  thigh  to  the  lateral  shin and  to  the  </a:t>
            </a:r>
            <a:r>
              <a:rPr dirty="0" sz="2000" lang="en-US" err="1"/>
              <a:t>dorsum</a:t>
            </a:r>
            <a:r>
              <a:rPr dirty="0" sz="2000" lang="en-US"/>
              <a:t>  of  the  foot &amp; Weakness  of  the  extensor  </a:t>
            </a:r>
            <a:r>
              <a:rPr dirty="0" sz="2000" lang="en-US" err="1"/>
              <a:t>hallucis</a:t>
            </a:r>
            <a:r>
              <a:rPr dirty="0" sz="2000" lang="en-US"/>
              <a:t>  </a:t>
            </a:r>
            <a:r>
              <a:rPr dirty="0" sz="2000" lang="en-US" err="1"/>
              <a:t>longus</a:t>
            </a:r>
            <a:r>
              <a:rPr dirty="0" sz="2000" lang="en-US"/>
              <a:t>  is  typical  for  a  severe  L5  </a:t>
            </a:r>
            <a:r>
              <a:rPr dirty="0" sz="2000" lang="en-US" err="1"/>
              <a:t>radiculopathy</a:t>
            </a:r>
            <a:r>
              <a:rPr dirty="0" sz="2000" lang="en-US"/>
              <a:t>).</a:t>
            </a:r>
          </a:p>
          <a:p>
            <a:pPr indent="-457200" marL="457200">
              <a:buFont typeface="+mj-lt"/>
              <a:buAutoNum type="arabicParenR"/>
            </a:pPr>
            <a:r>
              <a:rPr b="1" dirty="0" sz="2000" lang="en-US" u="sng">
                <a:solidFill>
                  <a:srgbClr val="0070C0"/>
                </a:solidFill>
              </a:rPr>
              <a:t>Compression  of  the  neural  foramina,</a:t>
            </a:r>
            <a:r>
              <a:rPr b="1" dirty="0" sz="2000" lang="en-US">
                <a:solidFill>
                  <a:srgbClr val="0070C0"/>
                </a:solidFill>
              </a:rPr>
              <a:t> </a:t>
            </a:r>
            <a:r>
              <a:rPr dirty="0" sz="2000" lang="en-US"/>
              <a:t>This  may  lead  to  L4  </a:t>
            </a:r>
            <a:r>
              <a:rPr dirty="0" sz="2000" lang="en-US" err="1"/>
              <a:t>radiculopathy</a:t>
            </a:r>
            <a:r>
              <a:rPr dirty="0" sz="2000" lang="en-US"/>
              <a:t>,  because L4-L5  is  the  most  frequently  affected  level (radiating  down  the  anterolateral  thigh,  over  the knee,  and  to  the  medial  shin  and  medial  malleolus &amp; weakness in  dorsiflexion  for  a  severe  L4  </a:t>
            </a:r>
            <a:r>
              <a:rPr dirty="0" sz="2000" lang="en-US" err="1"/>
              <a:t>radiculopathy</a:t>
            </a:r>
            <a:r>
              <a:rPr dirty="0" sz="2000" lang="en-US"/>
              <a:t>).</a:t>
            </a:r>
          </a:p>
          <a:p>
            <a:pPr>
              <a:buFont typeface="Wingdings" pitchFamily="2" charset="2"/>
              <a:buChar char="v"/>
            </a:pPr>
            <a:r>
              <a:rPr b="1" dirty="0" sz="2000" lang="en-US">
                <a:solidFill>
                  <a:srgbClr val="002060"/>
                </a:solidFill>
              </a:rPr>
              <a:t>Neurogenic  claudication </a:t>
            </a:r>
            <a:r>
              <a:rPr dirty="0" sz="2000" lang="en-US"/>
              <a:t> </a:t>
            </a:r>
          </a:p>
          <a:p>
            <a:r>
              <a:rPr dirty="0" sz="2000" lang="en-US"/>
              <a:t>The  pain and  paresthesias  are  typically  described  as  involving  the  anterior thighs,  often  bilaterally.  This  pain  is  usually  present  during walking.  Flexion  of  the  back  during  walking  tends  to  ease  symptoms.</a:t>
            </a:r>
          </a:p>
          <a:p>
            <a:r>
              <a:rPr dirty="0" sz="2000" lang="en-US"/>
              <a:t>Weakness  in  hip flexion  can  be  suggestive  of  claudication.</a:t>
            </a:r>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Ahmed Maan</dc:creator>
  <cp:lastModifiedBy>Ahmed Maan</cp:lastModifiedBy>
  <dcterms:created xsi:type="dcterms:W3CDTF">2019-07-30T13:28:01Z</dcterms:created>
  <dcterms:modified xsi:type="dcterms:W3CDTF">2022-11-29T17:31:50Z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1dfee58b703845979a46bb0376d75062</vt:lpwstr>
  </property>
</Properties>
</file>