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888" r:id="rId1"/>
  </p:sldMasterIdLst>
  <p:notesMasterIdLst>
    <p:notesMasterId r:id="rId2"/>
  </p:notesMasterIdLst>
  <p:sldIdLst>
    <p:sldId id="888" r:id="rId3"/>
    <p:sldId id="889" r:id="rId4"/>
    <p:sldId id="890" r:id="rId5"/>
    <p:sldId id="891" r:id="rId6"/>
    <p:sldId id="892" r:id="rId7"/>
    <p:sldId id="893" r:id="rId8"/>
    <p:sldId id="894" r:id="rId9"/>
    <p:sldId id="895" r:id="rId10"/>
    <p:sldId id="896" r:id="rId11"/>
    <p:sldId id="897" r:id="rId12"/>
    <p:sldId id="898" r:id="rId13"/>
    <p:sldId id="899" r:id="rId14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6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6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292A-3679-CC4F-BB88-802EC50A3618}" type="datetimeFigureOut">
              <a:rPr lang="en-US" smtClean="0"/>
              <a:t>8/28/20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3201-A522-EE4F-B6F5-F9A5B0D9A9AE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277091" y="1350818"/>
            <a:ext cx="8589818" cy="3872345"/>
          </a:xfrm>
        </p:spPr>
        <p:txBody>
          <a:bodyPr>
            <a:normAutofit/>
          </a:bodyPr>
          <a:p>
            <a:r>
              <a:rPr b="0" dirty="0" sz="4400" i="0" lang="en-US">
                <a:solidFill>
                  <a:srgbClr val="002060"/>
                </a:solidFill>
                <a:effectLst/>
                <a:latin typeface="Algerian" pitchFamily="82" charset="77"/>
              </a:rPr>
              <a:t>Evaluation &amp; Classification and Treatment </a:t>
            </a:r>
          </a:p>
          <a:p>
            <a:r>
              <a:rPr b="0" dirty="0" sz="4400" i="0" lang="en-US">
                <a:solidFill>
                  <a:srgbClr val="002060"/>
                </a:solidFill>
                <a:effectLst/>
                <a:latin typeface="Algerian" pitchFamily="82" charset="77"/>
              </a:rPr>
              <a:t>of </a:t>
            </a:r>
          </a:p>
          <a:p>
            <a:r>
              <a:rPr b="0" dirty="0" sz="4400" i="0" lang="en-US">
                <a:solidFill>
                  <a:srgbClr val="002060"/>
                </a:solidFill>
                <a:effectLst/>
                <a:latin typeface="Algerian" pitchFamily="82" charset="77"/>
              </a:rPr>
              <a:t>Thoracolumbar Spine Injuries</a:t>
            </a:r>
          </a:p>
          <a:p>
            <a:r>
              <a:rPr dirty="0" sz="2000" lang="en-US" err="1">
                <a:solidFill>
                  <a:srgbClr val="002060"/>
                </a:solidFill>
              </a:rPr>
              <a:t>Youmans</a:t>
            </a:r>
            <a:r>
              <a:rPr dirty="0" sz="2000" lang="en-US">
                <a:solidFill>
                  <a:srgbClr val="002060"/>
                </a:solidFill>
              </a:rPr>
              <a:t> Chap. 309</a:t>
            </a:r>
            <a:endParaRPr dirty="0" sz="2000" lang="en-US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5403272" y="832714"/>
            <a:ext cx="3394364" cy="3773922"/>
          </a:xfrm>
        </p:spPr>
        <p:txBody>
          <a:bodyPr>
            <a:normAutofit/>
          </a:bodyPr>
          <a:p>
            <a:r>
              <a:rPr dirty="0" sz="2000" lang="en-US"/>
              <a:t>M1,  indeterminate  integrity  of  posterior  ligamentous  complex;  </a:t>
            </a:r>
          </a:p>
          <a:p>
            <a:endParaRPr dirty="0" sz="2000" lang="en-US"/>
          </a:p>
          <a:p>
            <a:r>
              <a:rPr dirty="0" sz="2000" lang="en-US"/>
              <a:t>M2,  patient-specific  morbidities  significantly  influence  treatment  decision-making; </a:t>
            </a:r>
          </a:p>
        </p:txBody>
      </p:sp>
      <p:pic>
        <p:nvPicPr>
          <p:cNvPr id="2097158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-797609" y="797608"/>
            <a:ext cx="6871490" cy="5276273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86012" y="82260"/>
            <a:ext cx="8977169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 u="sng">
                <a:solidFill>
                  <a:srgbClr val="C00000"/>
                </a:solidFill>
              </a:rPr>
              <a:t>Treatment</a:t>
            </a:r>
          </a:p>
          <a:p>
            <a:r>
              <a:rPr dirty="0" sz="2000" lang="en-US"/>
              <a:t>The standard treatment is posterior instrumentation and fusion, modern techniques allow for all three columns to be addressed by the posterior approach.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>
                <a:solidFill>
                  <a:srgbClr val="002060"/>
                </a:solidFill>
              </a:rPr>
              <a:t>For specific pathology, such as </a:t>
            </a:r>
            <a:r>
              <a:rPr b="1" dirty="0" sz="2000" lang="en-US" err="1">
                <a:solidFill>
                  <a:srgbClr val="002060"/>
                </a:solidFill>
              </a:rPr>
              <a:t>retropulsed</a:t>
            </a:r>
            <a:r>
              <a:rPr b="1" dirty="0" sz="2000" lang="en-US">
                <a:solidFill>
                  <a:srgbClr val="002060"/>
                </a:solidFill>
              </a:rPr>
              <a:t> fragments into the canal</a:t>
            </a:r>
          </a:p>
          <a:p>
            <a:r>
              <a:rPr dirty="0" sz="2000" lang="en-US"/>
              <a:t>Anterior, retroperitoneal approach allows for the greatest ease of neural decompression.</a:t>
            </a:r>
          </a:p>
          <a:p>
            <a:r>
              <a:rPr sz="2000" lang="en-US"/>
              <a:t>Posterolateral </a:t>
            </a:r>
            <a:r>
              <a:rPr dirty="0" sz="2000" lang="en-US"/>
              <a:t>approach in the ability to access all three columns, decompress </a:t>
            </a:r>
            <a:r>
              <a:rPr dirty="0" sz="2000" lang="en-US" err="1"/>
              <a:t>retropulsed</a:t>
            </a:r>
            <a:r>
              <a:rPr dirty="0" sz="2000" lang="en-US"/>
              <a:t> anterior pathology, and provide three-column stabilization through an anteriorly placed graft as well as a pedicle screw-rod construct.</a:t>
            </a:r>
            <a:endParaRPr dirty="0" sz="2000" lang="en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86014" y="93806"/>
            <a:ext cx="8977168" cy="6683376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000" lang="en-US">
                <a:solidFill>
                  <a:srgbClr val="C00000"/>
                </a:solidFill>
              </a:rPr>
              <a:t>INDICATIONS FOR POSTERIOR THORACIC AND LUMBAR INSTRUMENTATION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>
                <a:solidFill>
                  <a:srgbClr val="0070C0"/>
                </a:solidFill>
              </a:rPr>
              <a:t>Unstable Fractures Requiring Surgical Stabilization</a:t>
            </a:r>
          </a:p>
          <a:p>
            <a:pPr lvl="1"/>
            <a:r>
              <a:rPr dirty="0" sz="2000" lang="en-US"/>
              <a:t>Posterior complex ligament injuries, rotational fractures, and certain types of burst fractures: some AO classification type B, type C, and some type A4 fractures.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>
                <a:solidFill>
                  <a:srgbClr val="0070C0"/>
                </a:solidFill>
              </a:rPr>
              <a:t>Degenerative Disk Disease</a:t>
            </a:r>
          </a:p>
          <a:p>
            <a:pPr lvl="1"/>
            <a:r>
              <a:rPr dirty="0" sz="2000" lang="en-US"/>
              <a:t>Patients with </a:t>
            </a:r>
            <a:r>
              <a:rPr dirty="0" sz="2000" lang="en-US" err="1"/>
              <a:t>longlasting</a:t>
            </a:r>
            <a:r>
              <a:rPr dirty="0" sz="2000" lang="en-US"/>
              <a:t> low back pain without stenosis or </a:t>
            </a:r>
            <a:r>
              <a:rPr dirty="0" sz="2000" lang="en-US" err="1"/>
              <a:t>spondylolisthesis</a:t>
            </a:r>
            <a:r>
              <a:rPr dirty="0" sz="2000" lang="en-US"/>
              <a:t> with radiologic evidence of disk degeneration at one or two levels in whom the best medical management had failed.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>
                <a:solidFill>
                  <a:srgbClr val="0070C0"/>
                </a:solidFill>
              </a:rPr>
              <a:t>Deformities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 err="1">
                <a:solidFill>
                  <a:srgbClr val="0070C0"/>
                </a:solidFill>
              </a:rPr>
              <a:t>Spondylolisthesis</a:t>
            </a:r>
            <a:r>
              <a:rPr b="1" dirty="0" sz="2000" lang="en-US">
                <a:solidFill>
                  <a:srgbClr val="0070C0"/>
                </a:solidFill>
              </a:rPr>
              <a:t> with Lumbar Stenosis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>
                <a:solidFill>
                  <a:srgbClr val="0070C0"/>
                </a:solidFill>
              </a:rPr>
              <a:t>Lumbar Stenosis Following Decompression (Without </a:t>
            </a:r>
            <a:r>
              <a:rPr b="1" dirty="0" sz="2000" lang="en-US" err="1">
                <a:solidFill>
                  <a:srgbClr val="0070C0"/>
                </a:solidFill>
              </a:rPr>
              <a:t>Spondylolisthesis</a:t>
            </a:r>
            <a:r>
              <a:rPr b="1" dirty="0" sz="2000" lang="en-US">
                <a:solidFill>
                  <a:srgbClr val="0070C0"/>
                </a:solidFill>
              </a:rPr>
              <a:t>)</a:t>
            </a:r>
          </a:p>
          <a:p>
            <a:pPr indent="-457200" marL="457200">
              <a:buFont typeface="+mj-lt"/>
              <a:buAutoNum type="arabicPeriod"/>
            </a:pPr>
            <a:r>
              <a:rPr b="1" dirty="0" sz="2000" lang="en-US">
                <a:solidFill>
                  <a:srgbClr val="0070C0"/>
                </a:solidFill>
              </a:rPr>
              <a:t>Spinal Instability Due to Tumors or Infections</a:t>
            </a:r>
            <a:endParaRPr b="1" dirty="0" sz="2000" lang="en-IQ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129598" y="82260"/>
            <a:ext cx="8884804" cy="6475557"/>
          </a:xfrm>
        </p:spPr>
        <p:txBody>
          <a:bodyPr>
            <a:normAutofit fontScale="90000" lnSpcReduction="20000"/>
          </a:bodyPr>
          <a:p>
            <a:r>
              <a:rPr dirty="0" sz="2000" lang="en-US"/>
              <a:t>The  thoracolumbar  junction  (T10-L2)  is  a  </a:t>
            </a:r>
            <a:r>
              <a:rPr dirty="0" sz="2000" lang="en-US" err="1"/>
              <a:t>biomechanical</a:t>
            </a:r>
            <a:r>
              <a:rPr dirty="0" sz="2000" lang="en-US"/>
              <a:t>  transition  zone  prone  to  injury  because  of  an  inherent  susceptibility  to the  kinetic  energy  transfer  from  the  stiff,  rostral  thoracic  spine to  the  relatively  more  flexible,  caudal  lumbar  spine.</a:t>
            </a:r>
          </a:p>
          <a:p>
            <a:r>
              <a:rPr dirty="0" sz="2000" lang="en-US"/>
              <a:t>The  most common  mechanisms  of  injury  are  those  of  a  high-velocity pattern;  these  include  motor  vehicle  collisions,  falls,  occupational injuries,  and  wartime-related  injuries.</a:t>
            </a:r>
          </a:p>
          <a:p>
            <a:r>
              <a:rPr dirty="0" sz="2000" lang="en-US"/>
              <a:t>High-velocity  bony  injuries  carry  an  additional  25%  risk  for  accompanying  spinal  cord injury  (SCI)  and  30%  risk  for  intra-abdominal  injury.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Most thoracolumbar fractures are burst fractures.</a:t>
            </a:r>
          </a:p>
          <a:p>
            <a:r>
              <a:rPr b="1" dirty="0" sz="2000" lang="en-US">
                <a:solidFill>
                  <a:srgbClr val="0070C0"/>
                </a:solidFill>
              </a:rPr>
              <a:t>The most common pathologies at the thoracolumbar junction are anterior and middle column</a:t>
            </a:r>
          </a:p>
          <a:p>
            <a:endParaRPr dirty="0" sz="2000" lang="en-US"/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Posterior Ligamentous Complex include 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 err="1"/>
              <a:t>Supraspinous</a:t>
            </a:r>
            <a:r>
              <a:rPr dirty="0" sz="2000" lang="en-US"/>
              <a:t> ligament. 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Interspinous ligament.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 err="1"/>
              <a:t>Ligamentum</a:t>
            </a:r>
            <a:r>
              <a:rPr dirty="0" sz="2000" lang="en-US"/>
              <a:t> </a:t>
            </a:r>
            <a:r>
              <a:rPr dirty="0" sz="2000" lang="en-US" err="1"/>
              <a:t>flavum</a:t>
            </a:r>
            <a:r>
              <a:rPr dirty="0" sz="2000" lang="en-US"/>
              <a:t>.</a:t>
            </a:r>
          </a:p>
          <a:p>
            <a:pPr indent="-342900" lvl="1" marL="800100">
              <a:buFont typeface="+mj-lt"/>
              <a:buAutoNum type="arabicParenR"/>
            </a:pPr>
            <a:r>
              <a:rPr dirty="0" sz="2000" lang="en-US"/>
              <a:t>Ventral facet joint capsules.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86014" y="0"/>
            <a:ext cx="7886700" cy="450273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  <a:latin typeface="+mn-lt"/>
              </a:rPr>
              <a:t>ANATOMY</a:t>
            </a: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86014" y="450272"/>
            <a:ext cx="8971972" cy="6315363"/>
          </a:xfrm>
        </p:spPr>
        <p:txBody>
          <a:bodyPr>
            <a:normAutofit/>
          </a:bodyPr>
          <a:p>
            <a:r>
              <a:rPr dirty="0" sz="2000" lang="en-US"/>
              <a:t>Transitional  zones  of  the  spine,  owing  to  a  high  degree  of  flexibility,  are  prone  to  injury.  </a:t>
            </a:r>
          </a:p>
          <a:p>
            <a:r>
              <a:rPr dirty="0" sz="2000" lang="en-US"/>
              <a:t>The thoracic  spine  is  rigid,  resisting  translational  forces  from  the stability  provided  by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/>
              <a:t>Coronally</a:t>
            </a:r>
            <a:r>
              <a:rPr dirty="0" sz="2000" lang="en-US"/>
              <a:t>  aligned  facets.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 rib  cage.  </a:t>
            </a:r>
          </a:p>
          <a:p>
            <a:r>
              <a:rPr dirty="0" sz="2000" lang="en-US"/>
              <a:t>Coronal  facet  alignment  adds further  stability  to  the  thoracic  spine  because  it  limits  flexion, extension,  translational,  and  rotational  forces.</a:t>
            </a:r>
          </a:p>
          <a:p>
            <a:endParaRPr dirty="0" sz="2000" lang="en-US"/>
          </a:p>
          <a:p>
            <a:r>
              <a:rPr dirty="0" sz="2000" lang="en-US"/>
              <a:t>At  the transitional  point  for  the  thoracic  spine  (T11  and  T12),  the  ribs do  not  articulate  with  the  sternum (they  articulate  with their  contralateral  rib  by  a  more  mobile  </a:t>
            </a:r>
            <a:r>
              <a:rPr dirty="0" sz="2000" lang="en-US" err="1"/>
              <a:t>fibrocartilaginous</a:t>
            </a:r>
            <a:r>
              <a:rPr dirty="0" sz="2000" lang="en-US"/>
              <a:t>  tissue, distinguishing  them  as  “floating”  ribs). </a:t>
            </a:r>
          </a:p>
          <a:p>
            <a:endParaRPr dirty="0" sz="2000" lang="en-US"/>
          </a:p>
          <a:p>
            <a:r>
              <a:rPr dirty="0" sz="2000" lang="en-US"/>
              <a:t>At  the  level  of  T11,  the </a:t>
            </a:r>
            <a:r>
              <a:rPr dirty="0" sz="2000" lang="en-US" err="1"/>
              <a:t>coronally</a:t>
            </a:r>
            <a:r>
              <a:rPr dirty="0" sz="2000" lang="en-US"/>
              <a:t>  aligned  facets  begin  to  orient  more  sagittally,  which becomes  the  predominant  facet  orientation  of  the  superior  and inferior  articular  surfaces,  forming  the  joint  spaces  of  the  lumbar spine.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78182" y="0"/>
            <a:ext cx="4987636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86014" y="18256"/>
            <a:ext cx="7886700" cy="466654"/>
          </a:xfrm>
        </p:spPr>
        <p:txBody>
          <a:bodyPr>
            <a:normAutofit/>
          </a:bodyPr>
          <a:p>
            <a:pPr indent="-342900" marL="342900"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  <a:latin typeface="+mn-lt"/>
              </a:rPr>
              <a:t>Initial  Clinical  Evaluation  and  Secondary  Survey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86014" y="484909"/>
            <a:ext cx="8971972" cy="6269181"/>
          </a:xfrm>
        </p:spPr>
        <p:txBody>
          <a:bodyPr>
            <a:normAutofit/>
          </a:bodyPr>
          <a:p>
            <a:pPr indent="-457200" marL="457200">
              <a:buFont typeface="+mj-lt"/>
              <a:buAutoNum type="arabicParenR"/>
            </a:pPr>
            <a:r>
              <a:rPr dirty="0" sz="2000" lang="en-US"/>
              <a:t>Motor  and  sensory  examination  to  localize  the  level of  SCI.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Palpation  of  the spine  for  spinal  deformity  and  to  determine  any  spinal  tenderness.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Rectal examination  to  assess  for  tone,  volition,  and  sensation.</a:t>
            </a:r>
          </a:p>
          <a:p>
            <a:pPr indent="-457200" marL="457200">
              <a:buFont typeface="+mj-lt"/>
              <a:buAutoNum type="arabicParenR"/>
            </a:pPr>
            <a:endParaRPr dirty="0" sz="2000" lang="en-US"/>
          </a:p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Imaging </a:t>
            </a:r>
          </a:p>
          <a:p>
            <a:r>
              <a:rPr dirty="0" sz="2000" lang="en-US"/>
              <a:t>CT</a:t>
            </a:r>
          </a:p>
          <a:p>
            <a:r>
              <a:rPr dirty="0" sz="2000" lang="en-US"/>
              <a:t>MRI ( T2, STIR ) to evaluate ligamentous injury.</a:t>
            </a:r>
          </a:p>
          <a:p>
            <a:endParaRPr dirty="0" sz="200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78897" y="508644"/>
            <a:ext cx="7386205" cy="634935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7" name="TextBox 4"/>
          <p:cNvSpPr txBox="1"/>
          <p:nvPr/>
        </p:nvSpPr>
        <p:spPr>
          <a:xfrm>
            <a:off x="1017442" y="0"/>
            <a:ext cx="7109115" cy="701040"/>
          </a:xfrm>
          <a:prstGeom prst="rect"/>
          <a:noFill/>
        </p:spPr>
        <p:txBody>
          <a:bodyPr wrap="square">
            <a:spAutoFit/>
          </a:bodyPr>
          <a:p>
            <a:r>
              <a:rPr b="1" dirty="0" sz="2000" lang="en-US">
                <a:solidFill>
                  <a:srgbClr val="0070C0"/>
                </a:solidFill>
              </a:rPr>
              <a:t>Score (</a:t>
            </a:r>
            <a:r>
              <a:rPr b="1" dirty="0" sz="2000" lang="en-US">
                <a:solidFill>
                  <a:srgbClr val="C00000"/>
                </a:solidFill>
              </a:rPr>
              <a:t>≥4</a:t>
            </a:r>
            <a:r>
              <a:rPr b="1" dirty="0" sz="2000" lang="en-US">
                <a:solidFill>
                  <a:srgbClr val="0070C0"/>
                </a:solidFill>
              </a:rPr>
              <a:t> is suggestive of a need for posterior column restoration)</a:t>
            </a:r>
            <a:endParaRPr b="1" dirty="0" sz="2000" lang="en-IQ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8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68881" y="1827"/>
            <a:ext cx="7406238" cy="6856173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-594591" y="594591"/>
            <a:ext cx="6858000" cy="5668817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57" name="Picture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2"/>
          <a:srcRect r="48477" b="2282"/>
          <a:stretch>
            <a:fillRect/>
          </a:stretch>
        </p:blipFill>
        <p:spPr>
          <a:xfrm>
            <a:off x="5749636" y="675408"/>
            <a:ext cx="3394364" cy="5507182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Ahmed Maan</dc:creator>
  <cp:lastModifiedBy>Ahmed Maan</cp:lastModifiedBy>
  <dcterms:created xsi:type="dcterms:W3CDTF">2019-10-07T07:06:31Z</dcterms:created>
  <dcterms:modified xsi:type="dcterms:W3CDTF">2022-11-29T17:31:31Z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d84bf23431af41d081bb0a84e4d30b36</vt:lpwstr>
  </property>
</Properties>
</file>