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924" r:id="rId1"/>
  </p:sldMasterIdLst>
  <p:notesMasterIdLst>
    <p:notesMasterId r:id="rId2"/>
  </p:notesMasterIdLst>
  <p:sldIdLst>
    <p:sldId id="984" r:id="rId3"/>
    <p:sldId id="985" r:id="rId4"/>
    <p:sldId id="986" r:id="rId5"/>
    <p:sldId id="987" r:id="rId6"/>
    <p:sldId id="988" r:id="rId7"/>
    <p:sldId id="989" r:id="rId8"/>
    <p:sldId id="990" r:id="rId9"/>
    <p:sldId id="991" r:id="rId10"/>
    <p:sldId id="992" r:id="rId11"/>
    <p:sldId id="993" r:id="rId12"/>
    <p:sldId id="994" r:id="rId13"/>
    <p:sldId id="995" r:id="rId14"/>
    <p:sldId id="996" r:id="rId15"/>
    <p:sldId id="997" r:id="rId16"/>
    <p:sldId id="998" r:id="rId17"/>
    <p:sldId id="999" r:id="rId18"/>
    <p:sldId id="1000" r:id="rId19"/>
    <p:sldId id="1001" r:id="rId20"/>
    <p:sldId id="1002" r:id="rId21"/>
    <p:sldId id="1003" r:id="rId22"/>
    <p:sldId id="1004" r:id="rId23"/>
    <p:sldId id="1005" r:id="rId24"/>
    <p:sldId id="1006" r:id="rId25"/>
    <p:sldId id="1007" r:id="rId26"/>
    <p:sldId id="1008" r:id="rId27"/>
    <p:sldId id="1009" r:id="rId28"/>
    <p:sldId id="1010" r:id="rId29"/>
    <p:sldId id="1011" r:id="rId30"/>
    <p:sldId id="1012" r:id="rId31"/>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5620"/>
    <p:restoredTop sz="94660"/>
  </p:normalViewPr>
  <p:slideViewPr>
    <p:cSldViewPr snapToGrid="0">
      <p:cViewPr varScale="1">
        <p:scale>
          <a:sx n="80" d="100"/>
          <a:sy n="80" d="100"/>
        </p:scale>
        <p:origin x="306" y="96"/>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tableStyles" Target="tableStyles.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87" name=""/>
        <p:cNvGrpSpPr/>
        <p:nvPr/>
      </p:nvGrpSpPr>
      <p:grpSpPr>
        <a:xfrm>
          <a:off x="0" y="0"/>
          <a:ext cx="0" cy="0"/>
          <a:chOff x="0" y="0"/>
          <a:chExt cx="0" cy="0"/>
        </a:xfrm>
      </p:grpSpPr>
      <p:sp>
        <p:nvSpPr>
          <p:cNvPr id="1048682"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83"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84"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85"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86"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87"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75" name=""/>
        <p:cNvGrpSpPr/>
        <p:nvPr/>
      </p:nvGrpSpPr>
      <p:grpSpPr>
        <a:xfrm>
          <a:off x="0" y="0"/>
          <a:ext cx="0" cy="0"/>
          <a:chOff x="0" y="0"/>
          <a:chExt cx="0" cy="0"/>
        </a:xfrm>
      </p:grpSpPr>
      <p:sp>
        <p:nvSpPr>
          <p:cNvPr id="1048624"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1048625" name="Subtitle 2"/>
          <p:cNvSpPr>
            <a:spLocks noGrp="1"/>
          </p:cNvSpPr>
          <p:nvPr>
            <p:ph type="subTitle" idx="1"/>
          </p:nvPr>
        </p:nvSpPr>
        <p:spPr>
          <a:xfrm>
            <a:off x="1143000" y="3602038"/>
            <a:ext cx="6858000" cy="1655762"/>
          </a:xfrm>
        </p:spPr>
        <p:txBody>
          <a:bodyPr/>
          <a:lstStyle>
            <a:lvl1pPr algn="ctr" indent="0" marL="0">
              <a:buNone/>
              <a:defRPr sz="1800"/>
            </a:lvl1pPr>
            <a:lvl2pPr algn="ctr" indent="0" marL="342900">
              <a:buNone/>
              <a:defRPr sz="1500"/>
            </a:lvl2pPr>
            <a:lvl3pPr algn="ctr" indent="0" marL="685800">
              <a:buNone/>
              <a:defRPr sz="1350"/>
            </a:lvl3pPr>
            <a:lvl4pPr algn="ctr" indent="0" marL="1028700">
              <a:buNone/>
              <a:defRPr sz="1200"/>
            </a:lvl4pPr>
            <a:lvl5pPr algn="ctr" indent="0" marL="1371600">
              <a:buNone/>
              <a:defRPr sz="1200"/>
            </a:lvl5pPr>
            <a:lvl6pPr algn="ctr" indent="0" marL="1714500">
              <a:buNone/>
              <a:defRPr sz="1200"/>
            </a:lvl6pPr>
            <a:lvl7pPr algn="ctr" indent="0" marL="2057400">
              <a:buNone/>
              <a:defRPr sz="1200"/>
            </a:lvl7pPr>
            <a:lvl8pPr algn="ctr" indent="0" marL="2400300">
              <a:buNone/>
              <a:defRPr sz="1200"/>
            </a:lvl8pPr>
            <a:lvl9pPr algn="ctr" indent="0" marL="2743200">
              <a:buNone/>
              <a:defRPr sz="1200"/>
            </a:lvl9pPr>
          </a:lstStyle>
          <a:p>
            <a:r>
              <a:rPr lang="en-US"/>
              <a:t>Click to edit Master subtitle style</a:t>
            </a:r>
          </a:p>
        </p:txBody>
      </p:sp>
      <p:sp>
        <p:nvSpPr>
          <p:cNvPr id="1048626" name="Date Placeholder 3"/>
          <p:cNvSpPr>
            <a:spLocks noGrp="1"/>
          </p:cNvSpPr>
          <p:nvPr>
            <p:ph type="dt" sz="half" idx="10"/>
          </p:nvPr>
        </p:nvSpPr>
        <p:spPr/>
        <p:txBody>
          <a:bodyPr/>
          <a:p>
            <a:fld id="{48A87A34-81AB-432B-8DAE-1953F412C126}" type="datetimeFigureOut">
              <a:rPr lang="en-US" smtClean="0"/>
              <a:t>12/8/2020</a:t>
            </a:fld>
            <a:endParaRPr dirty="0" lang="en-US"/>
          </a:p>
        </p:txBody>
      </p:sp>
      <p:sp>
        <p:nvSpPr>
          <p:cNvPr id="1048627" name="Footer Placeholder 4"/>
          <p:cNvSpPr>
            <a:spLocks noGrp="1"/>
          </p:cNvSpPr>
          <p:nvPr>
            <p:ph type="ftr" sz="quarter" idx="11"/>
          </p:nvPr>
        </p:nvSpPr>
        <p:spPr/>
        <p:txBody>
          <a:bodyPr/>
          <a:p>
            <a:endParaRPr dirty="0" lang="en-US"/>
          </a:p>
        </p:txBody>
      </p:sp>
      <p:sp>
        <p:nvSpPr>
          <p:cNvPr id="1048628" name="Slide Number Placeholder 5"/>
          <p:cNvSpPr>
            <a:spLocks noGrp="1"/>
          </p:cNvSpPr>
          <p:nvPr>
            <p:ph type="sldNum" sz="quarter" idx="12"/>
          </p:nvPr>
        </p:nvSpPr>
        <p:spPr/>
        <p:txBody>
          <a:bodyPr/>
          <a:p>
            <a:fld id="{6D22F896-40B5-4ADD-8801-0D06FADFA095}" type="slidenum">
              <a:rPr lang="en-US" smtClean="0"/>
              <a:t>‹#›</a:t>
            </a:fld>
            <a:endParaRPr dirty="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80" name=""/>
        <p:cNvGrpSpPr/>
        <p:nvPr/>
      </p:nvGrpSpPr>
      <p:grpSpPr>
        <a:xfrm>
          <a:off x="0" y="0"/>
          <a:ext cx="0" cy="0"/>
          <a:chOff x="0" y="0"/>
          <a:chExt cx="0" cy="0"/>
        </a:xfrm>
      </p:grpSpPr>
      <p:sp>
        <p:nvSpPr>
          <p:cNvPr id="1048649" name="Title 1"/>
          <p:cNvSpPr>
            <a:spLocks noGrp="1"/>
          </p:cNvSpPr>
          <p:nvPr>
            <p:ph type="title"/>
          </p:nvPr>
        </p:nvSpPr>
        <p:spPr/>
        <p:txBody>
          <a:bodyPr/>
          <a:p>
            <a:r>
              <a:rPr lang="en-US"/>
              <a:t>Click to edit Master title style</a:t>
            </a:r>
          </a:p>
        </p:txBody>
      </p:sp>
      <p:sp>
        <p:nvSpPr>
          <p:cNvPr id="1048650" name="Vertical Text Placeholder 2"/>
          <p:cNvSpPr>
            <a:spLocks noGrp="1"/>
          </p:cNvSpPr>
          <p:nvPr>
            <p:ph type="body" orient="vert" idx="1"/>
          </p:nvPr>
        </p:nvSpPr>
        <p:spPr/>
        <p:txBody>
          <a:bodyPr vert="eaVert"/>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1" name="Date Placeholder 3"/>
          <p:cNvSpPr>
            <a:spLocks noGrp="1"/>
          </p:cNvSpPr>
          <p:nvPr>
            <p:ph type="dt" sz="half" idx="10"/>
          </p:nvPr>
        </p:nvSpPr>
        <p:spPr/>
        <p:txBody>
          <a:bodyPr/>
          <a:p>
            <a:fld id="{48A87A34-81AB-432B-8DAE-1953F412C126}" type="datetimeFigureOut">
              <a:rPr lang="en-US" smtClean="0"/>
              <a:t>12/8/2020</a:t>
            </a:fld>
            <a:endParaRPr dirty="0" lang="en-US"/>
          </a:p>
        </p:txBody>
      </p:sp>
      <p:sp>
        <p:nvSpPr>
          <p:cNvPr id="1048652" name="Footer Placeholder 4"/>
          <p:cNvSpPr>
            <a:spLocks noGrp="1"/>
          </p:cNvSpPr>
          <p:nvPr>
            <p:ph type="ftr" sz="quarter" idx="11"/>
          </p:nvPr>
        </p:nvSpPr>
        <p:spPr/>
        <p:txBody>
          <a:bodyPr/>
          <a:p>
            <a:endParaRPr dirty="0" lang="en-US"/>
          </a:p>
        </p:txBody>
      </p:sp>
      <p:sp>
        <p:nvSpPr>
          <p:cNvPr id="1048653" name="Slide Number Placeholder 5"/>
          <p:cNvSpPr>
            <a:spLocks noGrp="1"/>
          </p:cNvSpPr>
          <p:nvPr>
            <p:ph type="sldNum" sz="quarter" idx="12"/>
          </p:nvPr>
        </p:nvSpPr>
        <p:spPr/>
        <p:txBody>
          <a:bodyPr/>
          <a:p>
            <a:fld id="{6D22F896-40B5-4ADD-8801-0D06FADFA095}" type="slidenum">
              <a:rPr lang="en-US" smtClean="0"/>
              <a:t>‹#›</a:t>
            </a:fld>
            <a:endParaRPr dirty="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77" name=""/>
        <p:cNvGrpSpPr/>
        <p:nvPr/>
      </p:nvGrpSpPr>
      <p:grpSpPr>
        <a:xfrm>
          <a:off x="0" y="0"/>
          <a:ext cx="0" cy="0"/>
          <a:chOff x="0" y="0"/>
          <a:chExt cx="0" cy="0"/>
        </a:xfrm>
      </p:grpSpPr>
      <p:sp>
        <p:nvSpPr>
          <p:cNvPr id="1048633" name="Vertical Title 1"/>
          <p:cNvSpPr>
            <a:spLocks noGrp="1"/>
          </p:cNvSpPr>
          <p:nvPr>
            <p:ph type="title" orient="vert"/>
          </p:nvPr>
        </p:nvSpPr>
        <p:spPr>
          <a:xfrm>
            <a:off x="6543675" y="365125"/>
            <a:ext cx="1971675" cy="5811838"/>
          </a:xfrm>
        </p:spPr>
        <p:txBody>
          <a:bodyPr vert="eaVert"/>
          <a:p>
            <a:r>
              <a:rPr lang="en-US"/>
              <a:t>Click to edit Master title style</a:t>
            </a:r>
          </a:p>
        </p:txBody>
      </p:sp>
      <p:sp>
        <p:nvSpPr>
          <p:cNvPr id="1048634" name="Vertical Text Placeholder 2"/>
          <p:cNvSpPr>
            <a:spLocks noGrp="1"/>
          </p:cNvSpPr>
          <p:nvPr>
            <p:ph type="body" orient="vert" idx="1"/>
          </p:nvPr>
        </p:nvSpPr>
        <p:spPr>
          <a:xfrm>
            <a:off x="628650" y="365125"/>
            <a:ext cx="5800725" cy="5811838"/>
          </a:xfrm>
        </p:spPr>
        <p:txBody>
          <a:bodyPr vert="eaVert"/>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5" name="Date Placeholder 3"/>
          <p:cNvSpPr>
            <a:spLocks noGrp="1"/>
          </p:cNvSpPr>
          <p:nvPr>
            <p:ph type="dt" sz="half" idx="10"/>
          </p:nvPr>
        </p:nvSpPr>
        <p:spPr/>
        <p:txBody>
          <a:bodyPr/>
          <a:p>
            <a:fld id="{48A87A34-81AB-432B-8DAE-1953F412C126}" type="datetimeFigureOut">
              <a:rPr lang="en-US" smtClean="0"/>
              <a:t>12/8/2020</a:t>
            </a:fld>
            <a:endParaRPr dirty="0" lang="en-US"/>
          </a:p>
        </p:txBody>
      </p:sp>
      <p:sp>
        <p:nvSpPr>
          <p:cNvPr id="1048636" name="Footer Placeholder 4"/>
          <p:cNvSpPr>
            <a:spLocks noGrp="1"/>
          </p:cNvSpPr>
          <p:nvPr>
            <p:ph type="ftr" sz="quarter" idx="11"/>
          </p:nvPr>
        </p:nvSpPr>
        <p:spPr/>
        <p:txBody>
          <a:bodyPr/>
          <a:p>
            <a:endParaRPr dirty="0" lang="en-US"/>
          </a:p>
        </p:txBody>
      </p:sp>
      <p:sp>
        <p:nvSpPr>
          <p:cNvPr id="1048637" name="Slide Number Placeholder 5"/>
          <p:cNvSpPr>
            <a:spLocks noGrp="1"/>
          </p:cNvSpPr>
          <p:nvPr>
            <p:ph type="sldNum" sz="quarter" idx="12"/>
          </p:nvPr>
        </p:nvSpPr>
        <p:spPr/>
        <p:txBody>
          <a:bodyPr/>
          <a:p>
            <a:fld id="{6D22F896-40B5-4ADD-8801-0D06FADFA095}" type="slidenum">
              <a:rPr lang="en-US" smtClean="0"/>
              <a:t>‹#›</a:t>
            </a:fld>
            <a:endParaRPr dirty="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24" name=""/>
        <p:cNvGrpSpPr/>
        <p:nvPr/>
      </p:nvGrpSpPr>
      <p:grpSpPr>
        <a:xfrm>
          <a:off x="0" y="0"/>
          <a:ext cx="0" cy="0"/>
          <a:chOff x="0" y="0"/>
          <a:chExt cx="0" cy="0"/>
        </a:xfrm>
      </p:grpSpPr>
      <p:sp>
        <p:nvSpPr>
          <p:cNvPr id="1048581" name="Title 1"/>
          <p:cNvSpPr>
            <a:spLocks noGrp="1"/>
          </p:cNvSpPr>
          <p:nvPr>
            <p:ph type="title"/>
          </p:nvPr>
        </p:nvSpPr>
        <p:spPr/>
        <p:txBody>
          <a:bodyPr/>
          <a:p>
            <a:r>
              <a:rPr lang="en-US"/>
              <a:t>Click to edit Master title style</a:t>
            </a:r>
            <a:endParaRPr dirty="0" lang="en-US"/>
          </a:p>
        </p:txBody>
      </p:sp>
      <p:sp>
        <p:nvSpPr>
          <p:cNvPr id="1048582" name="Content Placeholder 2"/>
          <p:cNvSpPr>
            <a:spLocks noGrp="1"/>
          </p:cNvSpPr>
          <p:nvPr>
            <p:ph sz="quarter" idx="13"/>
          </p:nvPr>
        </p:nvSpPr>
        <p:spPr>
          <a:xfrm>
            <a:off x="685330" y="2367093"/>
            <a:ext cx="7772870" cy="3424107"/>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83" name="Date Placeholder 3"/>
          <p:cNvSpPr>
            <a:spLocks noGrp="1"/>
          </p:cNvSpPr>
          <p:nvPr>
            <p:ph type="dt" sz="half" idx="10"/>
          </p:nvPr>
        </p:nvSpPr>
        <p:spPr/>
        <p:txBody>
          <a:bodyPr/>
          <a:p>
            <a:fld id="{48A87A34-81AB-432B-8DAE-1953F412C126}" type="datetimeFigureOut">
              <a:rPr dirty="0" lang="en-US"/>
              <a:t>12/8/2020</a:t>
            </a:fld>
            <a:endParaRPr dirty="0" lang="en-US"/>
          </a:p>
        </p:txBody>
      </p:sp>
      <p:sp>
        <p:nvSpPr>
          <p:cNvPr id="1048584" name="Footer Placeholder 4"/>
          <p:cNvSpPr>
            <a:spLocks noGrp="1"/>
          </p:cNvSpPr>
          <p:nvPr>
            <p:ph type="ftr" sz="quarter" idx="11"/>
          </p:nvPr>
        </p:nvSpPr>
        <p:spPr/>
        <p:txBody>
          <a:bodyPr/>
          <a:p>
            <a:endParaRPr dirty="0" lang="en-US"/>
          </a:p>
        </p:txBody>
      </p:sp>
      <p:sp>
        <p:nvSpPr>
          <p:cNvPr id="1048585" name="Slide Number Placeholder 5"/>
          <p:cNvSpPr>
            <a:spLocks noGrp="1"/>
          </p:cNvSpPr>
          <p:nvPr>
            <p:ph type="sldNum" sz="quarter" idx="12"/>
          </p:nvPr>
        </p:nvSpPr>
        <p:spPr/>
        <p:txBody>
          <a:bodyPr/>
          <a:p>
            <a:fld id="{6D22F896-40B5-4ADD-8801-0D06FADFA095}" type="slidenum">
              <a:rPr dirty="0" lang="en-US"/>
              <a:t>‹#›</a:t>
            </a:fld>
            <a:endParaRPr dirty="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78" name=""/>
        <p:cNvGrpSpPr/>
        <p:nvPr/>
      </p:nvGrpSpPr>
      <p:grpSpPr>
        <a:xfrm>
          <a:off x="0" y="0"/>
          <a:ext cx="0" cy="0"/>
          <a:chOff x="0" y="0"/>
          <a:chExt cx="0" cy="0"/>
        </a:xfrm>
      </p:grpSpPr>
      <p:sp>
        <p:nvSpPr>
          <p:cNvPr id="1048638" name="Title 1"/>
          <p:cNvSpPr>
            <a:spLocks noGrp="1"/>
          </p:cNvSpPr>
          <p:nvPr>
            <p:ph type="title"/>
          </p:nvPr>
        </p:nvSpPr>
        <p:spPr/>
        <p:txBody>
          <a:bodyPr/>
          <a:p>
            <a:r>
              <a:rPr lang="en-US"/>
              <a:t>Click to edit Master title style</a:t>
            </a:r>
          </a:p>
        </p:txBody>
      </p:sp>
      <p:sp>
        <p:nvSpPr>
          <p:cNvPr id="1048639" name="Content Placeholder 2"/>
          <p:cNvSpPr>
            <a:spLocks noGrp="1"/>
          </p:cNvSpPr>
          <p:nvPr>
            <p:ph idx="1"/>
          </p:nvPr>
        </p:nvSpPr>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0" name="Date Placeholder 3"/>
          <p:cNvSpPr>
            <a:spLocks noGrp="1"/>
          </p:cNvSpPr>
          <p:nvPr>
            <p:ph type="dt" sz="half" idx="10"/>
          </p:nvPr>
        </p:nvSpPr>
        <p:spPr/>
        <p:txBody>
          <a:bodyPr/>
          <a:p>
            <a:fld id="{48A87A34-81AB-432B-8DAE-1953F412C126}" type="datetimeFigureOut">
              <a:rPr lang="en-US" smtClean="0"/>
              <a:t>12/8/2020</a:t>
            </a:fld>
            <a:endParaRPr dirty="0" lang="en-US"/>
          </a:p>
        </p:txBody>
      </p:sp>
      <p:sp>
        <p:nvSpPr>
          <p:cNvPr id="1048641" name="Footer Placeholder 4"/>
          <p:cNvSpPr>
            <a:spLocks noGrp="1"/>
          </p:cNvSpPr>
          <p:nvPr>
            <p:ph type="ftr" sz="quarter" idx="11"/>
          </p:nvPr>
        </p:nvSpPr>
        <p:spPr/>
        <p:txBody>
          <a:bodyPr/>
          <a:p>
            <a:endParaRPr dirty="0" lang="en-US"/>
          </a:p>
        </p:txBody>
      </p:sp>
      <p:sp>
        <p:nvSpPr>
          <p:cNvPr id="1048642" name="Slide Number Placeholder 5"/>
          <p:cNvSpPr>
            <a:spLocks noGrp="1"/>
          </p:cNvSpPr>
          <p:nvPr>
            <p:ph type="sldNum" sz="quarter" idx="12"/>
          </p:nvPr>
        </p:nvSpPr>
        <p:spPr/>
        <p:txBody>
          <a:bodyPr/>
          <a:p>
            <a:fld id="{6D22F896-40B5-4ADD-8801-0D06FADFA095}" type="slidenum">
              <a:rPr lang="en-US" smtClean="0"/>
              <a:t>‹#›</a:t>
            </a:fld>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81" name=""/>
        <p:cNvGrpSpPr/>
        <p:nvPr/>
      </p:nvGrpSpPr>
      <p:grpSpPr>
        <a:xfrm>
          <a:off x="0" y="0"/>
          <a:ext cx="0" cy="0"/>
          <a:chOff x="0" y="0"/>
          <a:chExt cx="0" cy="0"/>
        </a:xfrm>
      </p:grpSpPr>
      <p:sp>
        <p:nvSpPr>
          <p:cNvPr id="1048654"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1048655" name="Text Placeholder 2"/>
          <p:cNvSpPr>
            <a:spLocks noGrp="1"/>
          </p:cNvSpPr>
          <p:nvPr>
            <p:ph type="body" idx="1"/>
          </p:nvPr>
        </p:nvSpPr>
        <p:spPr>
          <a:xfrm>
            <a:off x="623888" y="4589464"/>
            <a:ext cx="7886700" cy="1500187"/>
          </a:xfrm>
        </p:spPr>
        <p:txBody>
          <a:bodyPr/>
          <a:lstStyle>
            <a:lvl1pPr indent="0" marL="0">
              <a:buNone/>
              <a:defRPr sz="1800">
                <a:solidFill>
                  <a:schemeClr val="tx1">
                    <a:tint val="75000"/>
                  </a:schemeClr>
                </a:solidFill>
              </a:defRPr>
            </a:lvl1pPr>
            <a:lvl2pPr indent="0" marL="342900">
              <a:buNone/>
              <a:defRPr sz="1500">
                <a:solidFill>
                  <a:schemeClr val="tx1">
                    <a:tint val="75000"/>
                  </a:schemeClr>
                </a:solidFill>
              </a:defRPr>
            </a:lvl2pPr>
            <a:lvl3pPr indent="0" marL="685800">
              <a:buNone/>
              <a:defRPr sz="1350">
                <a:solidFill>
                  <a:schemeClr val="tx1">
                    <a:tint val="75000"/>
                  </a:schemeClr>
                </a:solidFill>
              </a:defRPr>
            </a:lvl3pPr>
            <a:lvl4pPr indent="0" marL="1028700">
              <a:buNone/>
              <a:defRPr sz="1200">
                <a:solidFill>
                  <a:schemeClr val="tx1">
                    <a:tint val="75000"/>
                  </a:schemeClr>
                </a:solidFill>
              </a:defRPr>
            </a:lvl4pPr>
            <a:lvl5pPr indent="0" marL="1371600">
              <a:buNone/>
              <a:defRPr sz="1200">
                <a:solidFill>
                  <a:schemeClr val="tx1">
                    <a:tint val="75000"/>
                  </a:schemeClr>
                </a:solidFill>
              </a:defRPr>
            </a:lvl5pPr>
            <a:lvl6pPr indent="0" marL="1714500">
              <a:buNone/>
              <a:defRPr sz="1200">
                <a:solidFill>
                  <a:schemeClr val="tx1">
                    <a:tint val="75000"/>
                  </a:schemeClr>
                </a:solidFill>
              </a:defRPr>
            </a:lvl6pPr>
            <a:lvl7pPr indent="0" marL="2057400">
              <a:buNone/>
              <a:defRPr sz="1200">
                <a:solidFill>
                  <a:schemeClr val="tx1">
                    <a:tint val="75000"/>
                  </a:schemeClr>
                </a:solidFill>
              </a:defRPr>
            </a:lvl7pPr>
            <a:lvl8pPr indent="0" marL="2400300">
              <a:buNone/>
              <a:defRPr sz="1200">
                <a:solidFill>
                  <a:schemeClr val="tx1">
                    <a:tint val="75000"/>
                  </a:schemeClr>
                </a:solidFill>
              </a:defRPr>
            </a:lvl8pPr>
            <a:lvl9pPr indent="0" marL="2743200">
              <a:buNone/>
              <a:defRPr sz="1200">
                <a:solidFill>
                  <a:schemeClr val="tx1">
                    <a:tint val="75000"/>
                  </a:schemeClr>
                </a:solidFill>
              </a:defRPr>
            </a:lvl9pPr>
          </a:lstStyle>
          <a:p>
            <a:pPr lvl="0"/>
            <a:r>
              <a:rPr lang="en-US"/>
              <a:t>Edit Master text styles</a:t>
            </a:r>
          </a:p>
        </p:txBody>
      </p:sp>
      <p:sp>
        <p:nvSpPr>
          <p:cNvPr id="1048656" name="Date Placeholder 3"/>
          <p:cNvSpPr>
            <a:spLocks noGrp="1"/>
          </p:cNvSpPr>
          <p:nvPr>
            <p:ph type="dt" sz="half" idx="10"/>
          </p:nvPr>
        </p:nvSpPr>
        <p:spPr/>
        <p:txBody>
          <a:bodyPr/>
          <a:p>
            <a:fld id="{48A87A34-81AB-432B-8DAE-1953F412C126}" type="datetimeFigureOut">
              <a:rPr lang="en-US" smtClean="0"/>
              <a:t>12/8/2020</a:t>
            </a:fld>
            <a:endParaRPr dirty="0" lang="en-US"/>
          </a:p>
        </p:txBody>
      </p:sp>
      <p:sp>
        <p:nvSpPr>
          <p:cNvPr id="1048657" name="Footer Placeholder 4"/>
          <p:cNvSpPr>
            <a:spLocks noGrp="1"/>
          </p:cNvSpPr>
          <p:nvPr>
            <p:ph type="ftr" sz="quarter" idx="11"/>
          </p:nvPr>
        </p:nvSpPr>
        <p:spPr/>
        <p:txBody>
          <a:bodyPr/>
          <a:p>
            <a:endParaRPr dirty="0" lang="en-US"/>
          </a:p>
        </p:txBody>
      </p:sp>
      <p:sp>
        <p:nvSpPr>
          <p:cNvPr id="1048658" name="Slide Number Placeholder 5"/>
          <p:cNvSpPr>
            <a:spLocks noGrp="1"/>
          </p:cNvSpPr>
          <p:nvPr>
            <p:ph type="sldNum" sz="quarter" idx="12"/>
          </p:nvPr>
        </p:nvSpPr>
        <p:spPr/>
        <p:txBody>
          <a:bodyPr/>
          <a:p>
            <a:fld id="{6D22F896-40B5-4ADD-8801-0D06FADFA095}" type="slidenum">
              <a:rPr lang="en-US" smtClean="0"/>
              <a:t>‹#›</a:t>
            </a:fld>
            <a:endParaRPr dirty="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82" name=""/>
        <p:cNvGrpSpPr/>
        <p:nvPr/>
      </p:nvGrpSpPr>
      <p:grpSpPr>
        <a:xfrm>
          <a:off x="0" y="0"/>
          <a:ext cx="0" cy="0"/>
          <a:chOff x="0" y="0"/>
          <a:chExt cx="0" cy="0"/>
        </a:xfrm>
      </p:grpSpPr>
      <p:sp>
        <p:nvSpPr>
          <p:cNvPr id="1048659" name="Title 1"/>
          <p:cNvSpPr>
            <a:spLocks noGrp="1"/>
          </p:cNvSpPr>
          <p:nvPr>
            <p:ph type="title"/>
          </p:nvPr>
        </p:nvSpPr>
        <p:spPr/>
        <p:txBody>
          <a:bodyPr/>
          <a:p>
            <a:r>
              <a:rPr lang="en-US"/>
              <a:t>Click to edit Master title style</a:t>
            </a:r>
          </a:p>
        </p:txBody>
      </p:sp>
      <p:sp>
        <p:nvSpPr>
          <p:cNvPr id="1048660" name="Content Placeholder 2"/>
          <p:cNvSpPr>
            <a:spLocks noGrp="1"/>
          </p:cNvSpPr>
          <p:nvPr>
            <p:ph sz="half" idx="1"/>
          </p:nvPr>
        </p:nvSpPr>
        <p:spPr>
          <a:xfrm>
            <a:off x="628650" y="1825625"/>
            <a:ext cx="3886200" cy="435133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1" name="Content Placeholder 3"/>
          <p:cNvSpPr>
            <a:spLocks noGrp="1"/>
          </p:cNvSpPr>
          <p:nvPr>
            <p:ph sz="half" idx="2"/>
          </p:nvPr>
        </p:nvSpPr>
        <p:spPr>
          <a:xfrm>
            <a:off x="4629150" y="1825625"/>
            <a:ext cx="3886200" cy="435133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2" name="Date Placeholder 4"/>
          <p:cNvSpPr>
            <a:spLocks noGrp="1"/>
          </p:cNvSpPr>
          <p:nvPr>
            <p:ph type="dt" sz="half" idx="10"/>
          </p:nvPr>
        </p:nvSpPr>
        <p:spPr/>
        <p:txBody>
          <a:bodyPr/>
          <a:p>
            <a:fld id="{48A87A34-81AB-432B-8DAE-1953F412C126}" type="datetimeFigureOut">
              <a:rPr lang="en-US" smtClean="0"/>
              <a:t>12/8/2020</a:t>
            </a:fld>
            <a:endParaRPr dirty="0" lang="en-US"/>
          </a:p>
        </p:txBody>
      </p:sp>
      <p:sp>
        <p:nvSpPr>
          <p:cNvPr id="1048663" name="Footer Placeholder 5"/>
          <p:cNvSpPr>
            <a:spLocks noGrp="1"/>
          </p:cNvSpPr>
          <p:nvPr>
            <p:ph type="ftr" sz="quarter" idx="11"/>
          </p:nvPr>
        </p:nvSpPr>
        <p:spPr/>
        <p:txBody>
          <a:bodyPr/>
          <a:p>
            <a:endParaRPr dirty="0" lang="en-US"/>
          </a:p>
        </p:txBody>
      </p:sp>
      <p:sp>
        <p:nvSpPr>
          <p:cNvPr id="1048664" name="Slide Number Placeholder 6"/>
          <p:cNvSpPr>
            <a:spLocks noGrp="1"/>
          </p:cNvSpPr>
          <p:nvPr>
            <p:ph type="sldNum" sz="quarter" idx="12"/>
          </p:nvPr>
        </p:nvSpPr>
        <p:spPr/>
        <p:txBody>
          <a:bodyPr/>
          <a:p>
            <a:fld id="{6D22F896-40B5-4ADD-8801-0D06FADFA095}" type="slidenum">
              <a:rPr lang="en-US" smtClean="0"/>
              <a:t>‹#›</a:t>
            </a:fld>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83" name=""/>
        <p:cNvGrpSpPr/>
        <p:nvPr/>
      </p:nvGrpSpPr>
      <p:grpSpPr>
        <a:xfrm>
          <a:off x="0" y="0"/>
          <a:ext cx="0" cy="0"/>
          <a:chOff x="0" y="0"/>
          <a:chExt cx="0" cy="0"/>
        </a:xfrm>
      </p:grpSpPr>
      <p:sp>
        <p:nvSpPr>
          <p:cNvPr id="1048665" name="Title 1"/>
          <p:cNvSpPr>
            <a:spLocks noGrp="1"/>
          </p:cNvSpPr>
          <p:nvPr>
            <p:ph type="title"/>
          </p:nvPr>
        </p:nvSpPr>
        <p:spPr>
          <a:xfrm>
            <a:off x="629841" y="365126"/>
            <a:ext cx="7886700" cy="1325563"/>
          </a:xfrm>
        </p:spPr>
        <p:txBody>
          <a:bodyPr/>
          <a:p>
            <a:r>
              <a:rPr lang="en-US"/>
              <a:t>Click to edit Master title style</a:t>
            </a:r>
          </a:p>
        </p:txBody>
      </p:sp>
      <p:sp>
        <p:nvSpPr>
          <p:cNvPr id="1048666" name="Text Placeholder 2"/>
          <p:cNvSpPr>
            <a:spLocks noGrp="1"/>
          </p:cNvSpPr>
          <p:nvPr>
            <p:ph type="body" idx="1"/>
          </p:nvPr>
        </p:nvSpPr>
        <p:spPr>
          <a:xfrm>
            <a:off x="629842" y="1681163"/>
            <a:ext cx="3868340"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Edit Master text styles</a:t>
            </a:r>
          </a:p>
        </p:txBody>
      </p:sp>
      <p:sp>
        <p:nvSpPr>
          <p:cNvPr id="1048667" name="Content Placeholder 3"/>
          <p:cNvSpPr>
            <a:spLocks noGrp="1"/>
          </p:cNvSpPr>
          <p:nvPr>
            <p:ph sz="half" idx="2"/>
          </p:nvPr>
        </p:nvSpPr>
        <p:spPr>
          <a:xfrm>
            <a:off x="629842" y="2505075"/>
            <a:ext cx="3868340" cy="368458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8" name="Text Placeholder 4"/>
          <p:cNvSpPr>
            <a:spLocks noGrp="1"/>
          </p:cNvSpPr>
          <p:nvPr>
            <p:ph type="body" sz="quarter" idx="3"/>
          </p:nvPr>
        </p:nvSpPr>
        <p:spPr>
          <a:xfrm>
            <a:off x="4629150" y="1681163"/>
            <a:ext cx="3887391"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Edit Master text styles</a:t>
            </a:r>
          </a:p>
        </p:txBody>
      </p:sp>
      <p:sp>
        <p:nvSpPr>
          <p:cNvPr id="1048669" name="Content Placeholder 5"/>
          <p:cNvSpPr>
            <a:spLocks noGrp="1"/>
          </p:cNvSpPr>
          <p:nvPr>
            <p:ph sz="quarter" idx="4"/>
          </p:nvPr>
        </p:nvSpPr>
        <p:spPr>
          <a:xfrm>
            <a:off x="4629150" y="2505075"/>
            <a:ext cx="3887391" cy="368458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0" name="Date Placeholder 6"/>
          <p:cNvSpPr>
            <a:spLocks noGrp="1"/>
          </p:cNvSpPr>
          <p:nvPr>
            <p:ph type="dt" sz="half" idx="10"/>
          </p:nvPr>
        </p:nvSpPr>
        <p:spPr/>
        <p:txBody>
          <a:bodyPr/>
          <a:p>
            <a:fld id="{48A87A34-81AB-432B-8DAE-1953F412C126}" type="datetimeFigureOut">
              <a:rPr lang="en-US" smtClean="0"/>
              <a:t>12/8/2020</a:t>
            </a:fld>
            <a:endParaRPr dirty="0" lang="en-US"/>
          </a:p>
        </p:txBody>
      </p:sp>
      <p:sp>
        <p:nvSpPr>
          <p:cNvPr id="1048671" name="Footer Placeholder 7"/>
          <p:cNvSpPr>
            <a:spLocks noGrp="1"/>
          </p:cNvSpPr>
          <p:nvPr>
            <p:ph type="ftr" sz="quarter" idx="11"/>
          </p:nvPr>
        </p:nvSpPr>
        <p:spPr/>
        <p:txBody>
          <a:bodyPr/>
          <a:p>
            <a:endParaRPr dirty="0" lang="en-US"/>
          </a:p>
        </p:txBody>
      </p:sp>
      <p:sp>
        <p:nvSpPr>
          <p:cNvPr id="1048672" name="Slide Number Placeholder 8"/>
          <p:cNvSpPr>
            <a:spLocks noGrp="1"/>
          </p:cNvSpPr>
          <p:nvPr>
            <p:ph type="sldNum" sz="quarter" idx="12"/>
          </p:nvPr>
        </p:nvSpPr>
        <p:spPr/>
        <p:txBody>
          <a:bodyPr/>
          <a:p>
            <a:fld id="{6D22F896-40B5-4ADD-8801-0D06FADFA095}" type="slidenum">
              <a:rPr lang="en-US" smtClean="0"/>
              <a:t>‹#›</a:t>
            </a:fld>
            <a:endParaRPr dirty="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76" name=""/>
        <p:cNvGrpSpPr/>
        <p:nvPr/>
      </p:nvGrpSpPr>
      <p:grpSpPr>
        <a:xfrm>
          <a:off x="0" y="0"/>
          <a:ext cx="0" cy="0"/>
          <a:chOff x="0" y="0"/>
          <a:chExt cx="0" cy="0"/>
        </a:xfrm>
      </p:grpSpPr>
      <p:sp>
        <p:nvSpPr>
          <p:cNvPr id="1048629" name="Title 1"/>
          <p:cNvSpPr>
            <a:spLocks noGrp="1"/>
          </p:cNvSpPr>
          <p:nvPr>
            <p:ph type="title"/>
          </p:nvPr>
        </p:nvSpPr>
        <p:spPr/>
        <p:txBody>
          <a:bodyPr/>
          <a:p>
            <a:r>
              <a:rPr lang="en-US"/>
              <a:t>Click to edit Master title style</a:t>
            </a:r>
          </a:p>
        </p:txBody>
      </p:sp>
      <p:sp>
        <p:nvSpPr>
          <p:cNvPr id="1048630" name="Date Placeholder 2"/>
          <p:cNvSpPr>
            <a:spLocks noGrp="1"/>
          </p:cNvSpPr>
          <p:nvPr>
            <p:ph type="dt" sz="half" idx="10"/>
          </p:nvPr>
        </p:nvSpPr>
        <p:spPr/>
        <p:txBody>
          <a:bodyPr/>
          <a:p>
            <a:fld id="{48A87A34-81AB-432B-8DAE-1953F412C126}" type="datetimeFigureOut">
              <a:rPr lang="en-US" smtClean="0"/>
              <a:t>12/8/2020</a:t>
            </a:fld>
            <a:endParaRPr dirty="0" lang="en-US"/>
          </a:p>
        </p:txBody>
      </p:sp>
      <p:sp>
        <p:nvSpPr>
          <p:cNvPr id="1048631" name="Footer Placeholder 3"/>
          <p:cNvSpPr>
            <a:spLocks noGrp="1"/>
          </p:cNvSpPr>
          <p:nvPr>
            <p:ph type="ftr" sz="quarter" idx="11"/>
          </p:nvPr>
        </p:nvSpPr>
        <p:spPr/>
        <p:txBody>
          <a:bodyPr/>
          <a:p>
            <a:endParaRPr dirty="0" lang="en-US"/>
          </a:p>
        </p:txBody>
      </p:sp>
      <p:sp>
        <p:nvSpPr>
          <p:cNvPr id="1048632" name="Slide Number Placeholder 4"/>
          <p:cNvSpPr>
            <a:spLocks noGrp="1"/>
          </p:cNvSpPr>
          <p:nvPr>
            <p:ph type="sldNum" sz="quarter" idx="12"/>
          </p:nvPr>
        </p:nvSpPr>
        <p:spPr/>
        <p:txBody>
          <a:bodyPr/>
          <a:p>
            <a:fld id="{6D22F896-40B5-4ADD-8801-0D06FADFA095}" type="slidenum">
              <a:rPr lang="en-US" smtClean="0"/>
              <a:t>‹#›</a:t>
            </a:fld>
            <a:endParaRPr dirty="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84" name=""/>
        <p:cNvGrpSpPr/>
        <p:nvPr/>
      </p:nvGrpSpPr>
      <p:grpSpPr>
        <a:xfrm>
          <a:off x="0" y="0"/>
          <a:ext cx="0" cy="0"/>
          <a:chOff x="0" y="0"/>
          <a:chExt cx="0" cy="0"/>
        </a:xfrm>
      </p:grpSpPr>
      <p:sp>
        <p:nvSpPr>
          <p:cNvPr id="1048673" name="Date Placeholder 1"/>
          <p:cNvSpPr>
            <a:spLocks noGrp="1"/>
          </p:cNvSpPr>
          <p:nvPr>
            <p:ph type="dt" sz="half" idx="10"/>
          </p:nvPr>
        </p:nvSpPr>
        <p:spPr/>
        <p:txBody>
          <a:bodyPr/>
          <a:p>
            <a:fld id="{48A87A34-81AB-432B-8DAE-1953F412C126}" type="datetimeFigureOut">
              <a:rPr lang="en-US" smtClean="0"/>
              <a:t>12/8/2020</a:t>
            </a:fld>
            <a:endParaRPr dirty="0" lang="en-US"/>
          </a:p>
        </p:txBody>
      </p:sp>
      <p:sp>
        <p:nvSpPr>
          <p:cNvPr id="1048674" name="Footer Placeholder 2"/>
          <p:cNvSpPr>
            <a:spLocks noGrp="1"/>
          </p:cNvSpPr>
          <p:nvPr>
            <p:ph type="ftr" sz="quarter" idx="11"/>
          </p:nvPr>
        </p:nvSpPr>
        <p:spPr/>
        <p:txBody>
          <a:bodyPr/>
          <a:p>
            <a:endParaRPr dirty="0" lang="en-US"/>
          </a:p>
        </p:txBody>
      </p:sp>
      <p:sp>
        <p:nvSpPr>
          <p:cNvPr id="1048675" name="Slide Number Placeholder 3"/>
          <p:cNvSpPr>
            <a:spLocks noGrp="1"/>
          </p:cNvSpPr>
          <p:nvPr>
            <p:ph type="sldNum" sz="quarter" idx="12"/>
          </p:nvPr>
        </p:nvSpPr>
        <p:spPr/>
        <p:txBody>
          <a:bodyPr/>
          <a:p>
            <a:fld id="{6D22F896-40B5-4ADD-8801-0D06FADFA095}" type="slidenum">
              <a:rPr lang="en-US" smtClean="0"/>
              <a:t>‹#›</a:t>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85" name=""/>
        <p:cNvGrpSpPr/>
        <p:nvPr/>
      </p:nvGrpSpPr>
      <p:grpSpPr>
        <a:xfrm>
          <a:off x="0" y="0"/>
          <a:ext cx="0" cy="0"/>
          <a:chOff x="0" y="0"/>
          <a:chExt cx="0" cy="0"/>
        </a:xfrm>
      </p:grpSpPr>
      <p:sp>
        <p:nvSpPr>
          <p:cNvPr id="1048676"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1048677"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8"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Edit Master text styles</a:t>
            </a:r>
          </a:p>
        </p:txBody>
      </p:sp>
      <p:sp>
        <p:nvSpPr>
          <p:cNvPr id="1048679" name="Date Placeholder 4"/>
          <p:cNvSpPr>
            <a:spLocks noGrp="1"/>
          </p:cNvSpPr>
          <p:nvPr>
            <p:ph type="dt" sz="half" idx="10"/>
          </p:nvPr>
        </p:nvSpPr>
        <p:spPr/>
        <p:txBody>
          <a:bodyPr/>
          <a:p>
            <a:fld id="{48A87A34-81AB-432B-8DAE-1953F412C126}" type="datetimeFigureOut">
              <a:rPr lang="en-US" smtClean="0"/>
              <a:t>12/8/2020</a:t>
            </a:fld>
            <a:endParaRPr dirty="0" lang="en-US"/>
          </a:p>
        </p:txBody>
      </p:sp>
      <p:sp>
        <p:nvSpPr>
          <p:cNvPr id="1048680" name="Footer Placeholder 5"/>
          <p:cNvSpPr>
            <a:spLocks noGrp="1"/>
          </p:cNvSpPr>
          <p:nvPr>
            <p:ph type="ftr" sz="quarter" idx="11"/>
          </p:nvPr>
        </p:nvSpPr>
        <p:spPr/>
        <p:txBody>
          <a:bodyPr/>
          <a:p>
            <a:endParaRPr dirty="0" lang="en-US"/>
          </a:p>
        </p:txBody>
      </p:sp>
      <p:sp>
        <p:nvSpPr>
          <p:cNvPr id="1048681" name="Slide Number Placeholder 6"/>
          <p:cNvSpPr>
            <a:spLocks noGrp="1"/>
          </p:cNvSpPr>
          <p:nvPr>
            <p:ph type="sldNum" sz="quarter" idx="12"/>
          </p:nvPr>
        </p:nvSpPr>
        <p:spPr/>
        <p:txBody>
          <a:bodyPr/>
          <a:p>
            <a:fld id="{6D22F896-40B5-4ADD-8801-0D06FADFA095}" type="slidenum">
              <a:rPr lang="en-US" smtClean="0"/>
              <a:t>‹#›</a:t>
            </a:fld>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79" name=""/>
        <p:cNvGrpSpPr/>
        <p:nvPr/>
      </p:nvGrpSpPr>
      <p:grpSpPr>
        <a:xfrm>
          <a:off x="0" y="0"/>
          <a:ext cx="0" cy="0"/>
          <a:chOff x="0" y="0"/>
          <a:chExt cx="0" cy="0"/>
        </a:xfrm>
      </p:grpSpPr>
      <p:sp>
        <p:nvSpPr>
          <p:cNvPr id="1048643"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1048644" name="Picture Placeholder 2"/>
          <p:cNvSpPr>
            <a:spLocks noGrp="1"/>
          </p:cNvSpPr>
          <p:nvPr>
            <p:ph type="pic" idx="1"/>
          </p:nvPr>
        </p:nvSpPr>
        <p:spPr>
          <a:xfrm>
            <a:off x="3887391" y="987426"/>
            <a:ext cx="4629150" cy="4873625"/>
          </a:xfrm>
        </p:spPr>
        <p:txBody>
          <a:bodyPr/>
          <a:lstStyle>
            <a:lvl1pPr indent="0" marL="0">
              <a:buNone/>
              <a:defRPr sz="2400"/>
            </a:lvl1pPr>
            <a:lvl2pPr indent="0" marL="342900">
              <a:buNone/>
              <a:defRPr sz="2100"/>
            </a:lvl2pPr>
            <a:lvl3pPr indent="0" marL="685800">
              <a:buNone/>
              <a:defRPr sz="1800"/>
            </a:lvl3pPr>
            <a:lvl4pPr indent="0" marL="1028700">
              <a:buNone/>
              <a:defRPr sz="1500"/>
            </a:lvl4pPr>
            <a:lvl5pPr indent="0" marL="1371600">
              <a:buNone/>
              <a:defRPr sz="1500"/>
            </a:lvl5pPr>
            <a:lvl6pPr indent="0" marL="1714500">
              <a:buNone/>
              <a:defRPr sz="1500"/>
            </a:lvl6pPr>
            <a:lvl7pPr indent="0" marL="2057400">
              <a:buNone/>
              <a:defRPr sz="1500"/>
            </a:lvl7pPr>
            <a:lvl8pPr indent="0" marL="2400300">
              <a:buNone/>
              <a:defRPr sz="1500"/>
            </a:lvl8pPr>
            <a:lvl9pPr indent="0" marL="2743200">
              <a:buNone/>
              <a:defRPr sz="1500"/>
            </a:lvl9pPr>
          </a:lstStyle>
          <a:p>
            <a:endParaRPr lang="en-US"/>
          </a:p>
        </p:txBody>
      </p:sp>
      <p:sp>
        <p:nvSpPr>
          <p:cNvPr id="1048645"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Edit Master text styles</a:t>
            </a:r>
          </a:p>
        </p:txBody>
      </p:sp>
      <p:sp>
        <p:nvSpPr>
          <p:cNvPr id="1048646" name="Date Placeholder 4"/>
          <p:cNvSpPr>
            <a:spLocks noGrp="1"/>
          </p:cNvSpPr>
          <p:nvPr>
            <p:ph type="dt" sz="half" idx="10"/>
          </p:nvPr>
        </p:nvSpPr>
        <p:spPr/>
        <p:txBody>
          <a:bodyPr/>
          <a:p>
            <a:fld id="{48A87A34-81AB-432B-8DAE-1953F412C126}" type="datetimeFigureOut">
              <a:rPr lang="en-US" smtClean="0"/>
              <a:t>12/8/2020</a:t>
            </a:fld>
            <a:endParaRPr dirty="0" lang="en-US"/>
          </a:p>
        </p:txBody>
      </p:sp>
      <p:sp>
        <p:nvSpPr>
          <p:cNvPr id="1048647" name="Footer Placeholder 5"/>
          <p:cNvSpPr>
            <a:spLocks noGrp="1"/>
          </p:cNvSpPr>
          <p:nvPr>
            <p:ph type="ftr" sz="quarter" idx="11"/>
          </p:nvPr>
        </p:nvSpPr>
        <p:spPr/>
        <p:txBody>
          <a:bodyPr/>
          <a:p>
            <a:endParaRPr dirty="0" lang="en-US"/>
          </a:p>
        </p:txBody>
      </p:sp>
      <p:sp>
        <p:nvSpPr>
          <p:cNvPr id="1048648" name="Slide Number Placeholder 6"/>
          <p:cNvSpPr>
            <a:spLocks noGrp="1"/>
          </p:cNvSpPr>
          <p:nvPr>
            <p:ph type="sldNum" sz="quarter" idx="12"/>
          </p:nvPr>
        </p:nvSpPr>
        <p:spPr/>
        <p:txBody>
          <a:bodyPr/>
          <a:p>
            <a:fld id="{6D22F896-40B5-4ADD-8801-0D06FADFA095}" type="slidenum">
              <a:rPr lang="en-US" smtClean="0"/>
              <a:t>‹#›</a:t>
            </a:fld>
            <a:endParaRPr dirty="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lang="en-US"/>
              <a:t>Click to edit Master title style</a:t>
            </a:r>
          </a:p>
        </p:txBody>
      </p:sp>
      <p:sp>
        <p:nvSpPr>
          <p:cNvPr id="104857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900">
                <a:solidFill>
                  <a:schemeClr val="tx1">
                    <a:tint val="75000"/>
                  </a:schemeClr>
                </a:solidFill>
              </a:defRPr>
            </a:lvl1pPr>
          </a:lstStyle>
          <a:p>
            <a:fld id="{48A87A34-81AB-432B-8DAE-1953F412C126}" type="datetimeFigureOut">
              <a:rPr lang="en-US" smtClean="0"/>
              <a:t>12/8/2020</a:t>
            </a:fld>
            <a:endParaRPr dirty="0" lang="en-US"/>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900">
                <a:solidFill>
                  <a:schemeClr val="tx1">
                    <a:tint val="75000"/>
                  </a:schemeClr>
                </a:solidFill>
              </a:defRPr>
            </a:lvl1pPr>
          </a:lstStyle>
          <a:p>
            <a:endParaRPr dirty="0" lang="en-US"/>
          </a:p>
        </p:txBody>
      </p:sp>
      <p:sp>
        <p:nvSpPr>
          <p:cNvPr id="104858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r">
              <a:defRPr sz="900">
                <a:solidFill>
                  <a:schemeClr val="tx1">
                    <a:tint val="75000"/>
                  </a:schemeClr>
                </a:solidFill>
              </a:defRPr>
            </a:lvl1pPr>
          </a:lstStyle>
          <a:p>
            <a:fld id="{6D22F896-40B5-4ADD-8801-0D06FADFA095}" type="slidenum">
              <a:rPr lang="en-US" smtClean="0"/>
              <a:t>‹#›</a:t>
            </a:fld>
            <a:endParaRPr dirty="0" lang="en-US"/>
          </a:p>
        </p:txBody>
      </p:sp>
    </p:spTree>
  </p:cSld>
  <p:clrMap accent1="accent1" accent2="accent2" accent3="accent3" accent4="accent4" accent5="accent5" accent6="accent6" bg1="lt1" bg2="lt2" tx1="dk1" tx2="dk2"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25" name=""/>
        <p:cNvGrpSpPr/>
        <p:nvPr/>
      </p:nvGrpSpPr>
      <p:grpSpPr>
        <a:xfrm>
          <a:off x="0" y="0"/>
          <a:ext cx="0" cy="0"/>
          <a:chOff x="0" y="0"/>
          <a:chExt cx="0" cy="0"/>
        </a:xfrm>
      </p:grpSpPr>
      <p:sp>
        <p:nvSpPr>
          <p:cNvPr id="1048586" name="Title 1"/>
          <p:cNvSpPr>
            <a:spLocks noGrp="1"/>
          </p:cNvSpPr>
          <p:nvPr>
            <p:ph type="title"/>
          </p:nvPr>
        </p:nvSpPr>
        <p:spPr>
          <a:xfrm>
            <a:off x="265545" y="557878"/>
            <a:ext cx="8612909" cy="4291213"/>
          </a:xfrm>
        </p:spPr>
        <p:txBody>
          <a:bodyPr>
            <a:noAutofit/>
          </a:bodyPr>
          <a:p>
            <a:pPr algn="ctr"/>
            <a:r>
              <a:rPr dirty="0" sz="6000" lang="en-US" err="1" u="sng">
                <a:solidFill>
                  <a:srgbClr val="002060"/>
                </a:solidFill>
                <a:latin typeface="Algerian" pitchFamily="82" charset="77"/>
              </a:rPr>
              <a:t>Discitis</a:t>
            </a:r>
            <a:r>
              <a:rPr dirty="0" sz="6000" lang="en-US" u="sng">
                <a:solidFill>
                  <a:srgbClr val="002060"/>
                </a:solidFill>
                <a:latin typeface="Algerian" pitchFamily="82" charset="77"/>
              </a:rPr>
              <a:t> </a:t>
            </a:r>
            <a:br>
              <a:rPr dirty="0" sz="6000" lang="en-US" u="sng">
                <a:solidFill>
                  <a:srgbClr val="002060"/>
                </a:solidFill>
                <a:latin typeface="Algerian" pitchFamily="82" charset="77"/>
              </a:rPr>
            </a:br>
            <a:r>
              <a:rPr dirty="0" sz="6000" lang="en-US" u="sng">
                <a:solidFill>
                  <a:srgbClr val="002060"/>
                </a:solidFill>
                <a:latin typeface="Algerian" pitchFamily="82" charset="77"/>
              </a:rPr>
              <a:t>and </a:t>
            </a:r>
            <a:br>
              <a:rPr dirty="0" sz="6000" lang="en-US" u="sng">
                <a:solidFill>
                  <a:srgbClr val="002060"/>
                </a:solidFill>
                <a:latin typeface="Algerian" pitchFamily="82" charset="77"/>
              </a:rPr>
            </a:br>
            <a:r>
              <a:rPr dirty="0" sz="6000" lang="en-US" u="sng">
                <a:solidFill>
                  <a:srgbClr val="002060"/>
                </a:solidFill>
                <a:latin typeface="Algerian" pitchFamily="82" charset="77"/>
              </a:rPr>
              <a:t>Epidural Abscess</a:t>
            </a:r>
            <a:br>
              <a:rPr dirty="0" sz="6000" lang="en-US" u="sng">
                <a:solidFill>
                  <a:srgbClr val="002060"/>
                </a:solidFill>
                <a:latin typeface="Algerian" pitchFamily="82" charset="77"/>
              </a:rPr>
            </a:br>
            <a:r>
              <a:rPr b="1" dirty="0" sz="2000" lang="en-US" err="1" u="sng">
                <a:latin typeface="+mn-lt"/>
              </a:rPr>
              <a:t>Youmans</a:t>
            </a:r>
            <a:r>
              <a:rPr b="1" dirty="0" sz="2000" lang="en-US" u="sng">
                <a:latin typeface="+mn-lt"/>
              </a:rPr>
              <a:t> chap 289, 290</a:t>
            </a:r>
            <a:endParaRPr b="1" dirty="0" sz="2000" lang="en-US" u="sng">
              <a:latin typeface="Algerian" pitchFamily="82" charset="7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4" name=""/>
        <p:cNvGrpSpPr/>
        <p:nvPr/>
      </p:nvGrpSpPr>
      <p:grpSpPr>
        <a:xfrm>
          <a:off x="0" y="0"/>
          <a:ext cx="0" cy="0"/>
          <a:chOff x="0" y="0"/>
          <a:chExt cx="0" cy="0"/>
        </a:xfrm>
      </p:grpSpPr>
      <p:sp>
        <p:nvSpPr>
          <p:cNvPr id="1048599" name="Title 1"/>
          <p:cNvSpPr>
            <a:spLocks noGrp="1"/>
          </p:cNvSpPr>
          <p:nvPr>
            <p:ph type="title"/>
          </p:nvPr>
        </p:nvSpPr>
        <p:spPr>
          <a:xfrm>
            <a:off x="80818" y="0"/>
            <a:ext cx="8982364" cy="473364"/>
          </a:xfrm>
        </p:spPr>
        <p:txBody>
          <a:bodyPr>
            <a:normAutofit/>
          </a:bodyPr>
          <a:p>
            <a:pPr indent="-342900" marL="342900">
              <a:buFont typeface="Wingdings" pitchFamily="2" charset="2"/>
              <a:buChar char="q"/>
            </a:pPr>
            <a:r>
              <a:rPr b="1" dirty="0" sz="2400" lang="en-US" u="sng">
                <a:solidFill>
                  <a:srgbClr val="C00000"/>
                </a:solidFill>
                <a:latin typeface="+mn-lt"/>
                <a:cs typeface="Aldhabi" pitchFamily="2" charset="-78"/>
              </a:rPr>
              <a:t>DIAGNOSIS</a:t>
            </a:r>
          </a:p>
        </p:txBody>
      </p:sp>
      <p:sp>
        <p:nvSpPr>
          <p:cNvPr id="1048600" name="Content Placeholder 2"/>
          <p:cNvSpPr>
            <a:spLocks noGrp="1"/>
          </p:cNvSpPr>
          <p:nvPr>
            <p:ph sz="quarter" idx="13"/>
          </p:nvPr>
        </p:nvSpPr>
        <p:spPr>
          <a:xfrm>
            <a:off x="80818" y="473363"/>
            <a:ext cx="8982364" cy="6280727"/>
          </a:xfrm>
        </p:spPr>
        <p:txBody>
          <a:bodyPr>
            <a:noAutofit/>
          </a:bodyPr>
          <a:p>
            <a:pPr>
              <a:buFont typeface="Wingdings" pitchFamily="2" charset="2"/>
              <a:buChar char="v"/>
            </a:pPr>
            <a:r>
              <a:rPr dirty="0" sz="2000" lang="en-US"/>
              <a:t>SEA  represents  a  spinal emergency  condition  and  a  potentially  life-threatening  disease that  can  cause  severe  neurological  deficits  by  either  </a:t>
            </a:r>
          </a:p>
          <a:p>
            <a:pPr lvl="1">
              <a:buFont typeface="Wingdings" pitchFamily="2" charset="2"/>
              <a:buChar char="Ø"/>
            </a:pPr>
            <a:r>
              <a:rPr dirty="0" sz="2000" lang="en-US"/>
              <a:t>direct  compression  of  an  abscess  onto  the  spinal  cord  or  nerve  roots</a:t>
            </a:r>
          </a:p>
          <a:p>
            <a:pPr lvl="1">
              <a:buFont typeface="Wingdings" pitchFamily="2" charset="2"/>
              <a:buChar char="Ø"/>
            </a:pPr>
            <a:r>
              <a:rPr dirty="0" sz="2000" lang="en-US"/>
              <a:t>vascular  compression  and  ischemia.</a:t>
            </a:r>
          </a:p>
          <a:p>
            <a:pPr indent="0" marL="0">
              <a:buNone/>
            </a:pPr>
            <a:r>
              <a:rPr b="1" dirty="0" sz="2000" lang="en-US" u="sng">
                <a:solidFill>
                  <a:srgbClr val="C00000"/>
                </a:solidFill>
              </a:rPr>
              <a:t>If  spinal  infection  is  suspected  clinically,  the  diagnosis  confirmed  by</a:t>
            </a:r>
          </a:p>
          <a:p>
            <a:pPr>
              <a:buFont typeface="Wingdings" pitchFamily="2" charset="2"/>
              <a:buChar char="Ø"/>
            </a:pPr>
            <a:r>
              <a:rPr b="1" dirty="0" sz="2000" lang="en-US" u="sng">
                <a:solidFill>
                  <a:srgbClr val="002060"/>
                </a:solidFill>
              </a:rPr>
              <a:t>Blood  Inflammatory  Markers:-  </a:t>
            </a:r>
          </a:p>
          <a:p>
            <a:pPr indent="-457200" marL="457200">
              <a:buFont typeface="+mj-lt"/>
              <a:buAutoNum type="arabicParenR"/>
            </a:pPr>
            <a:r>
              <a:rPr b="1" dirty="0" sz="2000" lang="en-US"/>
              <a:t>CRP</a:t>
            </a:r>
            <a:r>
              <a:rPr dirty="0" sz="2000" lang="en-US"/>
              <a:t>  </a:t>
            </a:r>
          </a:p>
          <a:p>
            <a:pPr lvl="1">
              <a:buFont typeface="Wingdings" pitchFamily="2" charset="2"/>
              <a:buChar char="Ø"/>
            </a:pPr>
            <a:r>
              <a:rPr dirty="0" sz="2000" lang="en-US"/>
              <a:t>Best marker  for  diagnosis  and  </a:t>
            </a:r>
            <a:r>
              <a:rPr b="1" dirty="0" sz="2000" lang="en-US">
                <a:solidFill>
                  <a:srgbClr val="0070C0"/>
                </a:solidFill>
              </a:rPr>
              <a:t>monitoring  responses  to  treatment</a:t>
            </a:r>
            <a:r>
              <a:rPr dirty="0" sz="2000" lang="en-US"/>
              <a:t>  because  it  returns to normal after adequate treatment and faster than ESR.</a:t>
            </a:r>
          </a:p>
          <a:p>
            <a:pPr lvl="1">
              <a:buFont typeface="Wingdings" pitchFamily="2" charset="2"/>
              <a:buChar char="Ø"/>
            </a:pPr>
            <a:r>
              <a:rPr dirty="0" sz="2000" lang="en-US"/>
              <a:t>CRP  levels  in the second week after admission  can  be a  prognostic  marker.</a:t>
            </a:r>
          </a:p>
          <a:p>
            <a:pPr indent="-457200" marL="457200">
              <a:buFont typeface="+mj-lt"/>
              <a:buAutoNum type="arabicParenR"/>
            </a:pPr>
            <a:r>
              <a:rPr b="1" dirty="0" sz="2000" lang="en-US"/>
              <a:t>ESR</a:t>
            </a:r>
            <a:r>
              <a:rPr dirty="0" sz="2000" lang="en-US"/>
              <a:t>  </a:t>
            </a:r>
          </a:p>
          <a:p>
            <a:pPr lvl="1">
              <a:buFont typeface="Wingdings" pitchFamily="2" charset="2"/>
              <a:buChar char="Ø"/>
            </a:pPr>
            <a:r>
              <a:rPr dirty="0" sz="2000" lang="en-US"/>
              <a:t>Sensitive  marker  of  infection  and therapeutic  response,  but low specificity.</a:t>
            </a:r>
          </a:p>
          <a:p>
            <a:pPr lvl="1">
              <a:buFont typeface="Wingdings" pitchFamily="2" charset="2"/>
              <a:buChar char="Ø"/>
            </a:pPr>
            <a:r>
              <a:rPr dirty="0" sz="2000" lang="en-US"/>
              <a:t>The  CRP  level  usually  responds  within  weeks,  but  the  ESR  may take  months  to  normalize.</a:t>
            </a:r>
          </a:p>
          <a:p>
            <a:pPr indent="-457200" marL="457200">
              <a:buFont typeface="+mj-lt"/>
              <a:buAutoNum type="arabicParenR"/>
            </a:pPr>
            <a:r>
              <a:rPr b="1" dirty="0" sz="2000" lang="en-US"/>
              <a:t>WBC count</a:t>
            </a:r>
          </a:p>
          <a:p>
            <a:pPr>
              <a:buFont typeface="Wingdings" pitchFamily="2" charset="2"/>
              <a:buChar char="q"/>
            </a:pPr>
            <a:r>
              <a:rPr dirty="0" sz="2000" lang="en-US">
                <a:solidFill>
                  <a:srgbClr val="002060"/>
                </a:solidFill>
              </a:rPr>
              <a:t>Patients  with  acute  SEA  commonly  have more  systemic  illness  than  those  with  vertebral  osteomyelitis; nevertheless,  none  of  the  laboratory  findings  is  specific  to  the pathology.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5" name=""/>
        <p:cNvGrpSpPr/>
        <p:nvPr/>
      </p:nvGrpSpPr>
      <p:grpSpPr>
        <a:xfrm>
          <a:off x="0" y="0"/>
          <a:ext cx="0" cy="0"/>
          <a:chOff x="0" y="0"/>
          <a:chExt cx="0" cy="0"/>
        </a:xfrm>
      </p:grpSpPr>
      <p:sp>
        <p:nvSpPr>
          <p:cNvPr id="1048601" name="Content Placeholder 2"/>
          <p:cNvSpPr>
            <a:spLocks noGrp="1"/>
          </p:cNvSpPr>
          <p:nvPr>
            <p:ph sz="quarter" idx="13"/>
          </p:nvPr>
        </p:nvSpPr>
        <p:spPr>
          <a:xfrm>
            <a:off x="80818" y="103909"/>
            <a:ext cx="8982364" cy="6661727"/>
          </a:xfrm>
        </p:spPr>
        <p:txBody>
          <a:bodyPr>
            <a:noAutofit/>
          </a:bodyPr>
          <a:p>
            <a:pPr>
              <a:buFont typeface="Wingdings" pitchFamily="2" charset="2"/>
              <a:buChar char="Ø"/>
            </a:pPr>
            <a:r>
              <a:rPr b="1" dirty="0" sz="2000" lang="en-US" u="sng">
                <a:solidFill>
                  <a:srgbClr val="002060"/>
                </a:solidFill>
              </a:rPr>
              <a:t>Blood  and  Urine  Cultures</a:t>
            </a:r>
          </a:p>
          <a:p>
            <a:pPr lvl="1">
              <a:buFont typeface="Wingdings" pitchFamily="2" charset="2"/>
              <a:buChar char="§"/>
            </a:pPr>
            <a:r>
              <a:rPr dirty="0" sz="2000" lang="en-US"/>
              <a:t>The  aerobic  and  anaerobic  blood  and  urine  cultures  should  be </a:t>
            </a:r>
            <a:r>
              <a:rPr b="1" dirty="0" sz="2000" lang="en-US"/>
              <a:t>obtained</a:t>
            </a:r>
            <a:r>
              <a:rPr dirty="0" sz="2000" lang="en-US"/>
              <a:t>  </a:t>
            </a:r>
            <a:r>
              <a:rPr b="1" dirty="0" sz="2000" lang="en-US"/>
              <a:t>before</a:t>
            </a:r>
            <a:r>
              <a:rPr dirty="0" sz="2000" lang="en-US"/>
              <a:t>  antibiotics  are  initiated  to  identify  the  causative microorganisms. </a:t>
            </a:r>
          </a:p>
          <a:p>
            <a:pPr lvl="1">
              <a:buFont typeface="Wingdings" pitchFamily="2" charset="2"/>
              <a:buChar char="§"/>
            </a:pPr>
            <a:r>
              <a:rPr b="1" dirty="0" sz="2000" lang="en-US"/>
              <a:t>Positive  blood  cultures</a:t>
            </a:r>
            <a:r>
              <a:rPr dirty="0" sz="2000" lang="en-US"/>
              <a:t>  were  observed in  about </a:t>
            </a:r>
            <a:r>
              <a:rPr b="1" dirty="0" sz="2000" lang="en-US"/>
              <a:t>60% </a:t>
            </a:r>
            <a:r>
              <a:rPr dirty="0" sz="2000" lang="en-US"/>
              <a:t>of  cases.</a:t>
            </a:r>
          </a:p>
          <a:p>
            <a:pPr lvl="1">
              <a:buFont typeface="Wingdings" pitchFamily="2" charset="2"/>
              <a:buChar char="§"/>
            </a:pPr>
            <a:endParaRPr dirty="0" sz="2000" lang="en-US"/>
          </a:p>
          <a:p>
            <a:pPr>
              <a:buFont typeface="Wingdings" pitchFamily="2" charset="2"/>
              <a:buChar char="Ø"/>
            </a:pPr>
            <a:r>
              <a:rPr b="1" dirty="0" sz="2000" lang="en-US" u="sng">
                <a:solidFill>
                  <a:srgbClr val="002060"/>
                </a:solidFill>
              </a:rPr>
              <a:t>Infected  Tissue  Biopsy</a:t>
            </a:r>
          </a:p>
          <a:p>
            <a:pPr lvl="1"/>
            <a:r>
              <a:rPr dirty="0" sz="2000" lang="en-US"/>
              <a:t>The  infected  tissue  biopsy  should  be  performed  early  because blood  cultures  remain  negative  in  40%  of  cases.</a:t>
            </a:r>
          </a:p>
          <a:p>
            <a:pPr lvl="1"/>
            <a:r>
              <a:rPr dirty="0" sz="2000" lang="en-US"/>
              <a:t>Histologic  analysis  of  the biopsy  material  should  be  done  to  rule  out  malignancy. </a:t>
            </a:r>
          </a:p>
          <a:p>
            <a:pPr lvl="1"/>
            <a:r>
              <a:rPr dirty="0" sz="2000" lang="en-US"/>
              <a:t>The  tissue  material  can  be  obtained  by  using  </a:t>
            </a:r>
            <a:r>
              <a:rPr dirty="0" sz="2000" lang="en-US">
                <a:solidFill>
                  <a:srgbClr val="0070C0"/>
                </a:solidFill>
              </a:rPr>
              <a:t>computed tomography  (CT)-guided  needle,  open,  or  endoscopic  biopsy.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6" name=""/>
        <p:cNvGrpSpPr/>
        <p:nvPr/>
      </p:nvGrpSpPr>
      <p:grpSpPr>
        <a:xfrm>
          <a:off x="0" y="0"/>
          <a:ext cx="0" cy="0"/>
          <a:chOff x="0" y="0"/>
          <a:chExt cx="0" cy="0"/>
        </a:xfrm>
      </p:grpSpPr>
      <p:sp>
        <p:nvSpPr>
          <p:cNvPr id="1048602" name="Content Placeholder 2"/>
          <p:cNvSpPr>
            <a:spLocks noGrp="1"/>
          </p:cNvSpPr>
          <p:nvPr>
            <p:ph sz="quarter" idx="13"/>
          </p:nvPr>
        </p:nvSpPr>
        <p:spPr>
          <a:xfrm>
            <a:off x="103910" y="84170"/>
            <a:ext cx="8924635" cy="6681466"/>
          </a:xfrm>
        </p:spPr>
        <p:txBody>
          <a:bodyPr>
            <a:noAutofit/>
          </a:bodyPr>
          <a:p>
            <a:pPr>
              <a:buFont typeface="Wingdings" pitchFamily="2" charset="2"/>
              <a:buChar char="ü"/>
            </a:pPr>
            <a:r>
              <a:rPr b="1" dirty="0" sz="2000" lang="en-US" u="sng">
                <a:solidFill>
                  <a:srgbClr val="002060"/>
                </a:solidFill>
              </a:rPr>
              <a:t>CT Guided Needle Biopsy</a:t>
            </a:r>
            <a:endParaRPr dirty="0" sz="2000" lang="en-US" u="sng"/>
          </a:p>
          <a:p>
            <a:pPr>
              <a:buFont typeface="Wingdings" pitchFamily="2" charset="2"/>
              <a:buChar char="Ø"/>
            </a:pPr>
            <a:r>
              <a:rPr dirty="0" sz="2000" lang="en-US"/>
              <a:t>The  diagnostic  accuracy  of  CT-guided needle  biopsy  is  as  high as  70%.</a:t>
            </a:r>
          </a:p>
          <a:p>
            <a:pPr>
              <a:buFont typeface="Wingdings" pitchFamily="2" charset="2"/>
              <a:buChar char="Ø"/>
            </a:pPr>
            <a:r>
              <a:rPr dirty="0" sz="2000" lang="en-US"/>
              <a:t>Indications are:-</a:t>
            </a:r>
          </a:p>
          <a:p>
            <a:pPr indent="-342900" lvl="1" marL="800100">
              <a:buFont typeface="+mj-lt"/>
              <a:buAutoNum type="arabicParenR"/>
            </a:pPr>
            <a:r>
              <a:rPr dirty="0" sz="2000" lang="en-US"/>
              <a:t>Patients  with  a  posterior  SEA.</a:t>
            </a:r>
          </a:p>
          <a:p>
            <a:pPr indent="-342900" lvl="1" marL="800100">
              <a:buFont typeface="+mj-lt"/>
              <a:buAutoNum type="arabicParenR"/>
            </a:pPr>
            <a:r>
              <a:rPr dirty="0" sz="2000" lang="en-US"/>
              <a:t>No  neurological  deficit.</a:t>
            </a:r>
          </a:p>
          <a:p>
            <a:pPr indent="-342900" lvl="1" marL="800100">
              <a:buFont typeface="+mj-lt"/>
              <a:buAutoNum type="arabicParenR"/>
            </a:pPr>
            <a:r>
              <a:rPr dirty="0" sz="2000" lang="en-US"/>
              <a:t>High surgical  risk.</a:t>
            </a:r>
          </a:p>
          <a:p>
            <a:pPr indent="-342900" lvl="1" marL="800100">
              <a:buFont typeface="+mj-lt"/>
              <a:buAutoNum type="arabicParenR"/>
            </a:pPr>
            <a:r>
              <a:rPr dirty="0" sz="2000" lang="en-US"/>
              <a:t>Those  who  do  not  respond  satisfactorily  to antimicrobial  treatment.</a:t>
            </a:r>
          </a:p>
          <a:p>
            <a:pPr indent="-342900" lvl="1" marL="800100">
              <a:buFont typeface="+mj-lt"/>
              <a:buAutoNum type="arabicParenR"/>
            </a:pPr>
            <a:endParaRPr dirty="0" sz="2000" lang="en-US"/>
          </a:p>
          <a:p>
            <a:pPr>
              <a:buFont typeface="Wingdings" pitchFamily="2" charset="2"/>
              <a:buChar char="ü"/>
            </a:pPr>
            <a:r>
              <a:rPr b="1" dirty="0" sz="2000" lang="en-US" u="sng">
                <a:solidFill>
                  <a:srgbClr val="002060"/>
                </a:solidFill>
              </a:rPr>
              <a:t>Open or Endoscopic Biopsy</a:t>
            </a:r>
          </a:p>
          <a:p>
            <a:pPr>
              <a:buFont typeface="Wingdings" pitchFamily="2" charset="2"/>
              <a:buChar char="Ø"/>
            </a:pPr>
            <a:r>
              <a:rPr dirty="0" sz="2000" lang="en-US"/>
              <a:t>Indicated  when</a:t>
            </a:r>
          </a:p>
          <a:p>
            <a:pPr indent="-457200" lvl="1" marL="914400">
              <a:buFont typeface="+mj-lt"/>
              <a:buAutoNum type="arabicParenR"/>
            </a:pPr>
            <a:r>
              <a:rPr dirty="0" sz="2000" lang="en-US"/>
              <a:t>Negative culture results  are  observed  after  CT-guided  needle  biopsy.</a:t>
            </a:r>
          </a:p>
          <a:p>
            <a:pPr indent="-457200" lvl="1" marL="914400">
              <a:buFont typeface="+mj-lt"/>
              <a:buAutoNum type="arabicParenR"/>
            </a:pPr>
            <a:r>
              <a:rPr dirty="0" sz="2000" lang="en-US"/>
              <a:t>In  cases  of surgical  indication,  such  as  intractable  pain,  instability,  and  progressive  neurological  deficit.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7" name=""/>
        <p:cNvGrpSpPr/>
        <p:nvPr/>
      </p:nvGrpSpPr>
      <p:grpSpPr>
        <a:xfrm>
          <a:off x="0" y="0"/>
          <a:ext cx="0" cy="0"/>
          <a:chOff x="0" y="0"/>
          <a:chExt cx="0" cy="0"/>
        </a:xfrm>
      </p:grpSpPr>
      <p:sp>
        <p:nvSpPr>
          <p:cNvPr id="1048603" name="Title 1"/>
          <p:cNvSpPr>
            <a:spLocks noGrp="1"/>
          </p:cNvSpPr>
          <p:nvPr>
            <p:ph type="title"/>
          </p:nvPr>
        </p:nvSpPr>
        <p:spPr>
          <a:xfrm>
            <a:off x="80818" y="7422"/>
            <a:ext cx="7886700" cy="498928"/>
          </a:xfrm>
        </p:spPr>
        <p:txBody>
          <a:bodyPr>
            <a:normAutofit/>
          </a:bodyPr>
          <a:p>
            <a:pPr indent="-342900" marL="342900">
              <a:buFont typeface="Wingdings" pitchFamily="2" charset="2"/>
              <a:buChar char="q"/>
            </a:pPr>
            <a:r>
              <a:rPr b="1" dirty="0" sz="2400" lang="en-US" u="sng">
                <a:solidFill>
                  <a:srgbClr val="C00000"/>
                </a:solidFill>
                <a:latin typeface="+mn-lt"/>
                <a:cs typeface="Aldhabi" pitchFamily="2" charset="-78"/>
              </a:rPr>
              <a:t>Radiologic  Imaging</a:t>
            </a:r>
          </a:p>
        </p:txBody>
      </p:sp>
      <p:sp>
        <p:nvSpPr>
          <p:cNvPr id="1048604" name="Content Placeholder 2"/>
          <p:cNvSpPr>
            <a:spLocks noGrp="1"/>
          </p:cNvSpPr>
          <p:nvPr>
            <p:ph sz="quarter" idx="13"/>
          </p:nvPr>
        </p:nvSpPr>
        <p:spPr>
          <a:xfrm>
            <a:off x="80818" y="506350"/>
            <a:ext cx="8982364" cy="6259286"/>
          </a:xfrm>
        </p:spPr>
        <p:txBody>
          <a:bodyPr>
            <a:normAutofit/>
          </a:bodyPr>
          <a:p>
            <a:pPr>
              <a:buFont typeface="Wingdings" pitchFamily="2" charset="2"/>
              <a:buChar char="Ø"/>
            </a:pPr>
            <a:r>
              <a:rPr dirty="0" sz="2000" lang="en-US"/>
              <a:t>SEA  is usually  localized  in  the  </a:t>
            </a:r>
            <a:r>
              <a:rPr b="1" dirty="0" sz="2000" lang="en-US">
                <a:solidFill>
                  <a:srgbClr val="0070C0"/>
                </a:solidFill>
              </a:rPr>
              <a:t>dorsal  portion  of  the  canal  and  mainly  at the  thoracic  region</a:t>
            </a:r>
            <a:r>
              <a:rPr dirty="0" sz="2000" lang="en-US"/>
              <a:t> because The  diameter  of  the epidural  space  is  greater  at  the  dorsal  portion  of  the  vertebra canal  and  gradually  expands  from  C7  along  the  thoracic  region, with  the  greatest  depths  below  L2.</a:t>
            </a:r>
          </a:p>
          <a:p>
            <a:pPr>
              <a:buFont typeface="Wingdings" pitchFamily="2" charset="2"/>
              <a:buChar char="Ø"/>
            </a:pPr>
            <a:r>
              <a:rPr dirty="0" sz="2000" lang="en-US"/>
              <a:t>Abscesses  located  anterior  to  the spinal  cord  are  frequently  but  not  exclusively  associated  with vertebral  osteomyelitis.</a:t>
            </a:r>
          </a:p>
          <a:p>
            <a:pPr>
              <a:buFont typeface="Wingdings" pitchFamily="2" charset="2"/>
              <a:buChar char="v"/>
            </a:pPr>
            <a:r>
              <a:rPr b="1" dirty="0" sz="2000" lang="en-US" u="sng"/>
              <a:t>The  imaging  study  can  be  done  by</a:t>
            </a:r>
          </a:p>
          <a:p>
            <a:pPr>
              <a:buFont typeface="Wingdings" pitchFamily="2" charset="2"/>
              <a:buChar char="§"/>
            </a:pPr>
            <a:r>
              <a:rPr b="1" dirty="0" sz="2000" lang="en-US" u="sng">
                <a:solidFill>
                  <a:srgbClr val="002060"/>
                </a:solidFill>
              </a:rPr>
              <a:t>Plain X-ray</a:t>
            </a:r>
          </a:p>
          <a:p>
            <a:pPr>
              <a:buFont typeface="Wingdings" pitchFamily="2" charset="2"/>
              <a:buChar char="§"/>
            </a:pPr>
            <a:r>
              <a:rPr b="1" dirty="0" sz="2000" lang="en-US" u="sng">
                <a:solidFill>
                  <a:srgbClr val="002060"/>
                </a:solidFill>
              </a:rPr>
              <a:t>CT</a:t>
            </a:r>
          </a:p>
          <a:p>
            <a:pPr lvl="1"/>
            <a:r>
              <a:rPr dirty="0" sz="2000" lang="en-US"/>
              <a:t>is  superior  for  showing  bony  changes, including  </a:t>
            </a:r>
            <a:r>
              <a:rPr b="1" dirty="0" sz="2000" lang="en-US">
                <a:solidFill>
                  <a:srgbClr val="0070C0"/>
                </a:solidFill>
              </a:rPr>
              <a:t>early  changes of  vertebral  end  plates,  the  presence  of  bone  necrosis,  and  pathologic  calcifications</a:t>
            </a:r>
            <a:r>
              <a:rPr dirty="0" sz="2000" lang="en-US"/>
              <a:t>  suggestive  of  </a:t>
            </a:r>
            <a:r>
              <a:rPr b="1" dirty="0" sz="2000" lang="en-US">
                <a:solidFill>
                  <a:srgbClr val="C00000"/>
                </a:solidFill>
              </a:rPr>
              <a:t>tuberculosis</a:t>
            </a:r>
            <a:r>
              <a:rPr dirty="0" sz="2000" lang="en-US"/>
              <a:t>.</a:t>
            </a:r>
          </a:p>
          <a:p>
            <a:pPr lvl="1"/>
            <a:r>
              <a:rPr dirty="0" sz="2000" lang="en-US" err="1"/>
              <a:t>Myelography</a:t>
            </a:r>
            <a:r>
              <a:rPr dirty="0" sz="2000" lang="en-US"/>
              <a:t> followed  by  CT  will  show  a  block  to  contrast medium  flow  at  the  level  of  the  SEA  but  cannot  identify  the  cause of  the  </a:t>
            </a:r>
            <a:r>
              <a:rPr dirty="0" sz="2000" lang="en-US" err="1"/>
              <a:t>thecal</a:t>
            </a:r>
            <a:r>
              <a:rPr dirty="0" sz="2000" lang="en-US"/>
              <a:t>  sac  compression.</a:t>
            </a:r>
          </a:p>
          <a:p>
            <a:pPr lvl="1"/>
            <a:endParaRPr dirty="0" sz="2000" lang="en-US"/>
          </a:p>
          <a:p>
            <a:pPr>
              <a:buFont typeface="Wingdings" pitchFamily="2" charset="2"/>
              <a:buChar char="§"/>
            </a:pPr>
            <a:r>
              <a:rPr b="1" dirty="0" sz="2000" lang="en-US" u="sng">
                <a:solidFill>
                  <a:srgbClr val="002060"/>
                </a:solidFill>
              </a:rPr>
              <a:t>Radionuclide Imaging</a:t>
            </a:r>
          </a:p>
          <a:p>
            <a:pPr>
              <a:buFont typeface="Wingdings" pitchFamily="2" charset="2"/>
              <a:buChar char="§"/>
            </a:pPr>
            <a:endParaRPr dirty="0" sz="2000"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8" name=""/>
        <p:cNvGrpSpPr/>
        <p:nvPr/>
      </p:nvGrpSpPr>
      <p:grpSpPr>
        <a:xfrm>
          <a:off x="0" y="0"/>
          <a:ext cx="0" cy="0"/>
          <a:chOff x="0" y="0"/>
          <a:chExt cx="0" cy="0"/>
        </a:xfrm>
      </p:grpSpPr>
      <p:sp>
        <p:nvSpPr>
          <p:cNvPr id="1048605" name="Content Placeholder 2"/>
          <p:cNvSpPr>
            <a:spLocks noGrp="1"/>
          </p:cNvSpPr>
          <p:nvPr>
            <p:ph sz="quarter" idx="13"/>
          </p:nvPr>
        </p:nvSpPr>
        <p:spPr>
          <a:xfrm>
            <a:off x="80818" y="80818"/>
            <a:ext cx="8959273" cy="6684818"/>
          </a:xfrm>
        </p:spPr>
        <p:txBody>
          <a:bodyPr>
            <a:noAutofit/>
          </a:bodyPr>
          <a:p>
            <a:pPr>
              <a:buFont typeface="Wingdings" pitchFamily="2" charset="2"/>
              <a:buChar char="§"/>
            </a:pPr>
            <a:r>
              <a:rPr b="1" dirty="0" sz="2000" lang="en-US" u="sng">
                <a:solidFill>
                  <a:srgbClr val="002060"/>
                </a:solidFill>
              </a:rPr>
              <a:t>Magnetic Resonance Imaging</a:t>
            </a:r>
          </a:p>
          <a:p>
            <a:r>
              <a:rPr dirty="0" sz="2000" lang="en-US"/>
              <a:t>MRI  is  the  “gold  standard”</a:t>
            </a:r>
          </a:p>
          <a:p>
            <a:pPr>
              <a:buFont typeface="Wingdings" pitchFamily="2" charset="2"/>
              <a:buChar char="Ø"/>
            </a:pPr>
            <a:r>
              <a:rPr dirty="0" sz="2000" lang="en-US">
                <a:solidFill>
                  <a:srgbClr val="3D3D3D"/>
                </a:solidFill>
                <a:effectLst/>
                <a:cs typeface="Aldhabi" pitchFamily="2" charset="-78"/>
              </a:rPr>
              <a:t>T1</a:t>
            </a:r>
          </a:p>
          <a:p>
            <a:pPr lvl="1">
              <a:buFont typeface="Wingdings" pitchFamily="2" charset="2"/>
              <a:buChar char="ü"/>
            </a:pPr>
            <a:r>
              <a:rPr dirty="0" sz="2000" lang="en-US">
                <a:solidFill>
                  <a:srgbClr val="3D3D3D"/>
                </a:solidFill>
                <a:effectLst/>
              </a:rPr>
              <a:t>low signal in disc space (fluid) and in adjacent endplates (bone marrow edema)</a:t>
            </a:r>
          </a:p>
          <a:p>
            <a:pPr>
              <a:buFont typeface="Wingdings" pitchFamily="2" charset="2"/>
              <a:buChar char="Ø"/>
            </a:pPr>
            <a:r>
              <a:rPr dirty="0" sz="2000" lang="en-US">
                <a:solidFill>
                  <a:srgbClr val="3D3D3D"/>
                </a:solidFill>
                <a:effectLst/>
              </a:rPr>
              <a:t>T2: (fat sat. or STIR especially useful)</a:t>
            </a:r>
          </a:p>
          <a:p>
            <a:pPr lvl="1">
              <a:buFont typeface="Wingdings" pitchFamily="2" charset="2"/>
              <a:buChar char="ü"/>
            </a:pPr>
            <a:r>
              <a:rPr dirty="0" sz="2000" lang="en-US">
                <a:solidFill>
                  <a:srgbClr val="3D3D3D"/>
                </a:solidFill>
                <a:effectLst/>
              </a:rPr>
              <a:t>high signal in disc space (fluid) and in adjacent endplates (bone marrow edema)</a:t>
            </a:r>
          </a:p>
          <a:p>
            <a:pPr>
              <a:buFont typeface="Wingdings" pitchFamily="2" charset="2"/>
              <a:buChar char="Ø"/>
            </a:pPr>
            <a:r>
              <a:rPr dirty="0" sz="2000" lang="en-US">
                <a:solidFill>
                  <a:srgbClr val="3D3D3D"/>
                </a:solidFill>
                <a:effectLst/>
              </a:rPr>
              <a:t> T1 </a:t>
            </a:r>
            <a:r>
              <a:rPr dirty="0" sz="2000" lang="en-US">
                <a:solidFill>
                  <a:srgbClr val="3D3D3D"/>
                </a:solidFill>
              </a:rPr>
              <a:t>+ contrast</a:t>
            </a:r>
            <a:r>
              <a:rPr dirty="0" sz="2000" lang="en-US">
                <a:solidFill>
                  <a:srgbClr val="3D3D3D"/>
                </a:solidFill>
                <a:effectLst/>
              </a:rPr>
              <a:t> (Gd)</a:t>
            </a:r>
          </a:p>
          <a:p>
            <a:pPr lvl="1">
              <a:buFont typeface="Wingdings" pitchFamily="2" charset="2"/>
              <a:buChar char="ü"/>
            </a:pPr>
            <a:r>
              <a:rPr dirty="0" sz="2000" lang="en-US">
                <a:solidFill>
                  <a:srgbClr val="3D3D3D"/>
                </a:solidFill>
                <a:effectLst/>
              </a:rPr>
              <a:t>Peripheral enhancement around fluid collection</a:t>
            </a:r>
            <a:r>
              <a:rPr dirty="0" sz="2000" lang="en-US">
                <a:solidFill>
                  <a:srgbClr val="3D3D3D"/>
                </a:solidFill>
              </a:rPr>
              <a:t>s</a:t>
            </a:r>
            <a:r>
              <a:rPr dirty="0" sz="2000" lang="en-US">
                <a:solidFill>
                  <a:srgbClr val="3D3D3D"/>
                </a:solidFill>
                <a:effectLst/>
              </a:rPr>
              <a:t> , vertebral endplates.</a:t>
            </a:r>
          </a:p>
          <a:p>
            <a:pPr lvl="1">
              <a:buFont typeface="Wingdings" pitchFamily="2" charset="2"/>
              <a:buChar char="ü"/>
            </a:pPr>
            <a:r>
              <a:rPr dirty="0" sz="2000" lang="en-US">
                <a:solidFill>
                  <a:srgbClr val="3D3D3D"/>
                </a:solidFill>
                <a:effectLst/>
              </a:rPr>
              <a:t>Enhancement around low-density centre indicates abscess formation.</a:t>
            </a:r>
          </a:p>
          <a:p>
            <a:pPr>
              <a:buFont typeface="Wingdings" pitchFamily="2" charset="2"/>
              <a:buChar char="Ø"/>
            </a:pPr>
            <a:r>
              <a:rPr dirty="0" sz="2000" lang="en-US">
                <a:solidFill>
                  <a:srgbClr val="3D3D3D"/>
                </a:solidFill>
                <a:effectLst/>
              </a:rPr>
              <a:t>DWI</a:t>
            </a:r>
          </a:p>
          <a:p>
            <a:pPr lvl="1">
              <a:buFont typeface="Wingdings" pitchFamily="2" charset="2"/>
              <a:buChar char="ü"/>
            </a:pPr>
            <a:r>
              <a:rPr dirty="0" sz="2000" lang="en-US" err="1">
                <a:solidFill>
                  <a:srgbClr val="3D3D3D"/>
                </a:solidFill>
                <a:effectLst/>
              </a:rPr>
              <a:t>hyperintense</a:t>
            </a:r>
            <a:r>
              <a:rPr dirty="0" sz="2000" lang="en-US">
                <a:solidFill>
                  <a:srgbClr val="3D3D3D"/>
                </a:solidFill>
                <a:effectLst/>
              </a:rPr>
              <a:t> in the acute stage</a:t>
            </a:r>
          </a:p>
          <a:p>
            <a:pPr lvl="1">
              <a:buFont typeface="Wingdings" pitchFamily="2" charset="2"/>
              <a:buChar char="ü"/>
            </a:pPr>
            <a:r>
              <a:rPr dirty="0" sz="2000" lang="en-US" err="1">
                <a:solidFill>
                  <a:srgbClr val="3D3D3D"/>
                </a:solidFill>
                <a:effectLst/>
              </a:rPr>
              <a:t>hypointense</a:t>
            </a:r>
            <a:r>
              <a:rPr dirty="0" sz="2000" lang="en-US">
                <a:solidFill>
                  <a:srgbClr val="3D3D3D"/>
                </a:solidFill>
                <a:effectLst/>
              </a:rPr>
              <a:t> in the chronic stage</a:t>
            </a:r>
          </a:p>
          <a:p>
            <a:pPr>
              <a:buFont typeface="Wingdings" pitchFamily="2" charset="2"/>
              <a:buChar char="v"/>
            </a:pPr>
            <a:r>
              <a:rPr dirty="0" sz="2000" lang="en-US">
                <a:solidFill>
                  <a:srgbClr val="3D3D3D"/>
                </a:solidFill>
                <a:effectLst/>
              </a:rPr>
              <a:t>The key to identifying liquid abscess, which is usually sufficient cause for surgical drainage, is the presence of a region of high T2 signal, with low T1 signal and without enhancement (usually surrounded by a rim of enhancement). </a:t>
            </a:r>
            <a:br>
              <a:rPr dirty="0" sz="2000" lang="en-US"/>
            </a:br>
            <a:endParaRPr dirty="0" sz="2000"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9" name=""/>
        <p:cNvGrpSpPr/>
        <p:nvPr/>
      </p:nvGrpSpPr>
      <p:grpSpPr>
        <a:xfrm>
          <a:off x="0" y="0"/>
          <a:ext cx="0" cy="0"/>
          <a:chOff x="0" y="0"/>
          <a:chExt cx="0" cy="0"/>
        </a:xfrm>
      </p:grpSpPr>
      <p:pic>
        <p:nvPicPr>
          <p:cNvPr id="2097152" name="Picture 3"/>
          <p:cNvPicPr>
            <a:picLocks noChangeAspect="1" noGrp="1"/>
          </p:cNvPicPr>
          <p:nvPr>
            <p:ph sz="quarter" idx="13"/>
          </p:nvPr>
        </p:nvPicPr>
        <p:blipFill>
          <a:blip xmlns:r="http://schemas.openxmlformats.org/officeDocument/2006/relationships" r:embed="rId1"/>
          <a:stretch>
            <a:fillRect/>
          </a:stretch>
        </p:blipFill>
        <p:spPr>
          <a:xfrm>
            <a:off x="131857" y="1810989"/>
            <a:ext cx="8880286" cy="3236021"/>
          </a:xfrm>
          <a:prstGeom prst="rect"/>
          <a:ln w="38100" cap="sq">
            <a:solidFill>
              <a:srgbClr val="000000"/>
            </a:solidFill>
            <a:prstDash val="solid"/>
            <a:miter lim="800000"/>
          </a:ln>
          <a:effectLst>
            <a:outerShdw algn="tl" blurRad="50800" dir="2700000" dist="38100" rotWithShape="0">
              <a:srgbClr val="000000">
                <a:alpha val="43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0" name=""/>
        <p:cNvGrpSpPr/>
        <p:nvPr/>
      </p:nvGrpSpPr>
      <p:grpSpPr>
        <a:xfrm>
          <a:off x="0" y="0"/>
          <a:ext cx="0" cy="0"/>
          <a:chOff x="0" y="0"/>
          <a:chExt cx="0" cy="0"/>
        </a:xfrm>
      </p:grpSpPr>
      <p:sp>
        <p:nvSpPr>
          <p:cNvPr id="1048606" name="Title 1"/>
          <p:cNvSpPr>
            <a:spLocks noGrp="1"/>
          </p:cNvSpPr>
          <p:nvPr>
            <p:ph type="title"/>
          </p:nvPr>
        </p:nvSpPr>
        <p:spPr/>
        <p:txBody>
          <a:bodyPr/>
          <a:p>
            <a:endParaRPr lang="en-IQ"/>
          </a:p>
        </p:txBody>
      </p:sp>
      <p:pic>
        <p:nvPicPr>
          <p:cNvPr id="2097153" name="Picture 4"/>
          <p:cNvPicPr>
            <a:picLocks noChangeAspect="1" noGrp="1"/>
          </p:cNvPicPr>
          <p:nvPr>
            <p:ph sz="quarter" idx="13"/>
          </p:nvPr>
        </p:nvPicPr>
        <p:blipFill>
          <a:blip xmlns:r="http://schemas.openxmlformats.org/officeDocument/2006/relationships" r:embed="rId1"/>
          <a:stretch>
            <a:fillRect/>
          </a:stretch>
        </p:blipFill>
        <p:spPr>
          <a:xfrm>
            <a:off x="0" y="0"/>
            <a:ext cx="9144000" cy="6858000"/>
          </a:xfrm>
          <a:prstGeom prst="rect"/>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pic>
        <p:nvPicPr>
          <p:cNvPr id="2097154" name="Picture 4"/>
          <p:cNvPicPr>
            <a:picLocks noChangeAspect="1"/>
          </p:cNvPicPr>
          <p:nvPr/>
        </p:nvPicPr>
        <p:blipFill>
          <a:blip xmlns:r="http://schemas.openxmlformats.org/officeDocument/2006/relationships" r:embed="rId1"/>
          <a:stretch>
            <a:fillRect/>
          </a:stretch>
        </p:blipFill>
        <p:spPr>
          <a:xfrm>
            <a:off x="0" y="0"/>
            <a:ext cx="9144000" cy="6858000"/>
          </a:xfrm>
          <a:prstGeom prst="rec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pic>
        <p:nvPicPr>
          <p:cNvPr id="2097155" name="Picture 4"/>
          <p:cNvPicPr>
            <a:picLocks noChangeAspect="1"/>
          </p:cNvPicPr>
          <p:nvPr/>
        </p:nvPicPr>
        <p:blipFill>
          <a:blip xmlns:r="http://schemas.openxmlformats.org/officeDocument/2006/relationships" r:embed="rId1"/>
          <a:stretch>
            <a:fillRect/>
          </a:stretch>
        </p:blipFill>
        <p:spPr>
          <a:xfrm>
            <a:off x="0" y="0"/>
            <a:ext cx="9144000" cy="6858000"/>
          </a:xfrm>
          <a:prstGeom prst="rec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3" name=""/>
        <p:cNvGrpSpPr/>
        <p:nvPr/>
      </p:nvGrpSpPr>
      <p:grpSpPr>
        <a:xfrm>
          <a:off x="0" y="0"/>
          <a:ext cx="0" cy="0"/>
          <a:chOff x="0" y="0"/>
          <a:chExt cx="0" cy="0"/>
        </a:xfrm>
      </p:grpSpPr>
      <p:sp>
        <p:nvSpPr>
          <p:cNvPr id="1048607" name="Content Placeholder 2"/>
          <p:cNvSpPr>
            <a:spLocks noGrp="1"/>
          </p:cNvSpPr>
          <p:nvPr>
            <p:ph sz="quarter" idx="13"/>
          </p:nvPr>
        </p:nvSpPr>
        <p:spPr>
          <a:xfrm>
            <a:off x="80818" y="80818"/>
            <a:ext cx="8970818" cy="6500091"/>
          </a:xfrm>
        </p:spPr>
        <p:txBody>
          <a:bodyPr>
            <a:normAutofit/>
          </a:bodyPr>
          <a:p>
            <a:pPr>
              <a:buFont typeface="Wingdings" pitchFamily="2" charset="2"/>
              <a:buChar char="v"/>
            </a:pPr>
            <a:r>
              <a:rPr b="1" dirty="0" sz="2000" lang="en-US" u="sng">
                <a:solidFill>
                  <a:srgbClr val="002060"/>
                </a:solidFill>
                <a:cs typeface="Aldhabi" pitchFamily="2" charset="-78"/>
              </a:rPr>
              <a:t>Differential  Diagnosis:  Pyogenic  versus Tuberculosis  </a:t>
            </a:r>
            <a:r>
              <a:rPr b="1" dirty="0" sz="2000" lang="en-US" err="1" u="sng">
                <a:solidFill>
                  <a:srgbClr val="002060"/>
                </a:solidFill>
                <a:cs typeface="Aldhabi" pitchFamily="2" charset="-78"/>
              </a:rPr>
              <a:t>Spondylodiscitis</a:t>
            </a:r>
            <a:endParaRPr b="1" dirty="0" sz="2000" lang="en-US" u="sng">
              <a:solidFill>
                <a:srgbClr val="002060"/>
              </a:solidFill>
              <a:cs typeface="Aldhabi" pitchFamily="2" charset="-78"/>
            </a:endParaRPr>
          </a:p>
        </p:txBody>
      </p:sp>
      <p:pic>
        <p:nvPicPr>
          <p:cNvPr id="2097156" name="Picture 5"/>
          <p:cNvPicPr>
            <a:picLocks noChangeAspect="1"/>
          </p:cNvPicPr>
          <p:nvPr/>
        </p:nvPicPr>
        <p:blipFill>
          <a:blip xmlns:r="http://schemas.openxmlformats.org/officeDocument/2006/relationships" r:embed="rId1"/>
          <a:stretch>
            <a:fillRect/>
          </a:stretch>
        </p:blipFill>
        <p:spPr>
          <a:xfrm>
            <a:off x="80818" y="935184"/>
            <a:ext cx="8970818" cy="3244272"/>
          </a:xfrm>
          <a:prstGeom prst="rec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46" name=""/>
        <p:cNvGrpSpPr/>
        <p:nvPr/>
      </p:nvGrpSpPr>
      <p:grpSpPr>
        <a:xfrm>
          <a:off x="0" y="0"/>
          <a:ext cx="0" cy="0"/>
          <a:chOff x="0" y="0"/>
          <a:chExt cx="0" cy="0"/>
        </a:xfrm>
      </p:grpSpPr>
      <p:sp>
        <p:nvSpPr>
          <p:cNvPr id="1048587" name="Content Placeholder 2"/>
          <p:cNvSpPr>
            <a:spLocks noGrp="1"/>
          </p:cNvSpPr>
          <p:nvPr>
            <p:ph sz="quarter" idx="13"/>
          </p:nvPr>
        </p:nvSpPr>
        <p:spPr>
          <a:xfrm>
            <a:off x="80819" y="83704"/>
            <a:ext cx="8982363" cy="6681931"/>
          </a:xfrm>
        </p:spPr>
        <p:txBody>
          <a:bodyPr>
            <a:normAutofit/>
          </a:bodyPr>
          <a:p>
            <a:pPr indent="0" marL="0">
              <a:buNone/>
            </a:pPr>
            <a:r>
              <a:rPr b="1" dirty="0" sz="2000" lang="en-US" err="1" u="sng"/>
              <a:t>Discitis</a:t>
            </a:r>
            <a:endParaRPr b="1" dirty="0" sz="2000" lang="en-US" u="sng"/>
          </a:p>
          <a:p>
            <a:pPr lvl="1"/>
            <a:r>
              <a:rPr dirty="0" sz="2000" lang="en-US"/>
              <a:t>Is  an  infection  affecting  intervertebral  disks.</a:t>
            </a:r>
          </a:p>
          <a:p>
            <a:pPr indent="0" marL="0">
              <a:buNone/>
            </a:pPr>
            <a:r>
              <a:rPr b="1" dirty="0" sz="2000" lang="en-US" u="sng"/>
              <a:t>Vertebral  osteomyelitis  or  spondylitis</a:t>
            </a:r>
          </a:p>
          <a:p>
            <a:pPr lvl="1"/>
            <a:r>
              <a:rPr dirty="0" sz="2000" lang="en-US"/>
              <a:t>infection that invades  the  end  plates  or  the  vertebral  body.</a:t>
            </a:r>
          </a:p>
          <a:p>
            <a:pPr indent="0" marL="0">
              <a:buNone/>
            </a:pPr>
            <a:r>
              <a:rPr b="1" dirty="0" sz="2000" lang="en-US" err="1" u="sng"/>
              <a:t>Spondylodiscitis</a:t>
            </a:r>
            <a:r>
              <a:rPr b="1" dirty="0" sz="2000" lang="en-US" u="sng"/>
              <a:t> ( SD )</a:t>
            </a:r>
          </a:p>
          <a:p>
            <a:pPr lvl="1"/>
            <a:r>
              <a:rPr dirty="0" sz="2000" lang="en-US"/>
              <a:t>the  infection  has  already compromised  these  two  structures.</a:t>
            </a:r>
          </a:p>
          <a:p>
            <a:pPr indent="0" marL="0">
              <a:buNone/>
            </a:pPr>
            <a:r>
              <a:rPr b="1" dirty="0" sz="2000" lang="en-US" u="sng"/>
              <a:t>Spinal  epidural  abscess  (SEA)</a:t>
            </a:r>
          </a:p>
          <a:p>
            <a:pPr lvl="1"/>
            <a:r>
              <a:rPr dirty="0" sz="2000" lang="en-US"/>
              <a:t>Is the  purulent  fluid drained to  the epidural  space due to </a:t>
            </a:r>
            <a:r>
              <a:rPr dirty="0" sz="2000" lang="en-US" err="1"/>
              <a:t>Spondylodiscitis</a:t>
            </a:r>
            <a:r>
              <a:rPr dirty="0" sz="2000" lang="en-US"/>
              <a:t>.</a:t>
            </a:r>
          </a:p>
          <a:p>
            <a:pPr indent="0" marL="0">
              <a:buNone/>
            </a:pPr>
            <a:r>
              <a:rPr b="1" dirty="0" sz="2000" lang="en-US" u="sng">
                <a:solidFill>
                  <a:srgbClr val="002060"/>
                </a:solidFill>
                <a:cs typeface="Aldhabi" pitchFamily="2" charset="-78"/>
              </a:rPr>
              <a:t>Etiology</a:t>
            </a:r>
          </a:p>
          <a:p>
            <a:pPr indent="0" marL="0">
              <a:buNone/>
            </a:pPr>
            <a:r>
              <a:rPr dirty="0" sz="2000" lang="en-US"/>
              <a:t>spine  infections  occur  through  three  major agents,  in  the  following  order  of  frequency:</a:t>
            </a:r>
          </a:p>
          <a:p>
            <a:pPr indent="-457200" lvl="1" marL="914400">
              <a:buFont typeface="+mj-lt"/>
              <a:buAutoNum type="arabicParenR"/>
            </a:pPr>
            <a:r>
              <a:rPr dirty="0" sz="2000" lang="en-US"/>
              <a:t>Bacteria,  causing pyogenic  infections.</a:t>
            </a:r>
          </a:p>
          <a:p>
            <a:pPr indent="-457200" lvl="1" marL="914400">
              <a:buFont typeface="+mj-lt"/>
              <a:buAutoNum type="arabicParenR"/>
            </a:pPr>
            <a:r>
              <a:rPr dirty="0" sz="2000" lang="en-US"/>
              <a:t>Tuberculosis  or  fungi,  responsible  for  granulomatous  infections.</a:t>
            </a:r>
          </a:p>
          <a:p>
            <a:pPr indent="-457200" lvl="1" marL="914400">
              <a:buFont typeface="+mj-lt"/>
              <a:buAutoNum type="arabicParenR"/>
            </a:pPr>
            <a:r>
              <a:rPr dirty="0" sz="2000" lang="en-US"/>
              <a:t>Parasites,  which  are  the  less  common cause.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4" name=""/>
        <p:cNvGrpSpPr/>
        <p:nvPr/>
      </p:nvGrpSpPr>
      <p:grpSpPr>
        <a:xfrm>
          <a:off x="0" y="0"/>
          <a:ext cx="0" cy="0"/>
          <a:chOff x="0" y="0"/>
          <a:chExt cx="0" cy="0"/>
        </a:xfrm>
      </p:grpSpPr>
      <p:sp>
        <p:nvSpPr>
          <p:cNvPr id="1048608" name="Title 1"/>
          <p:cNvSpPr>
            <a:spLocks noGrp="1"/>
          </p:cNvSpPr>
          <p:nvPr>
            <p:ph type="title"/>
          </p:nvPr>
        </p:nvSpPr>
        <p:spPr>
          <a:xfrm>
            <a:off x="80818" y="0"/>
            <a:ext cx="7886700" cy="510778"/>
          </a:xfrm>
        </p:spPr>
        <p:txBody>
          <a:bodyPr>
            <a:normAutofit/>
          </a:bodyPr>
          <a:p>
            <a:pPr indent="-342900" marL="342900">
              <a:buFont typeface="Wingdings" pitchFamily="2" charset="2"/>
              <a:buChar char="q"/>
            </a:pPr>
            <a:r>
              <a:rPr b="1" dirty="0" sz="2400" lang="en-US" u="sng">
                <a:solidFill>
                  <a:srgbClr val="C00000"/>
                </a:solidFill>
                <a:latin typeface="+mn-lt"/>
                <a:cs typeface="Aldhabi" pitchFamily="2" charset="-78"/>
              </a:rPr>
              <a:t>TREATMENT</a:t>
            </a:r>
          </a:p>
        </p:txBody>
      </p:sp>
      <p:sp>
        <p:nvSpPr>
          <p:cNvPr id="1048609" name="Content Placeholder 2"/>
          <p:cNvSpPr>
            <a:spLocks noGrp="1"/>
          </p:cNvSpPr>
          <p:nvPr>
            <p:ph sz="quarter" idx="13"/>
          </p:nvPr>
        </p:nvSpPr>
        <p:spPr>
          <a:xfrm>
            <a:off x="80818" y="510778"/>
            <a:ext cx="8982364" cy="6266404"/>
          </a:xfrm>
        </p:spPr>
        <p:txBody>
          <a:bodyPr>
            <a:normAutofit/>
          </a:bodyPr>
          <a:p>
            <a:r>
              <a:rPr b="1" dirty="0" sz="2000" lang="en-US">
                <a:solidFill>
                  <a:srgbClr val="002060"/>
                </a:solidFill>
              </a:rPr>
              <a:t>The  goals  of  treatment  are:-</a:t>
            </a:r>
          </a:p>
          <a:p>
            <a:pPr indent="-457200" marL="457200">
              <a:buFont typeface="+mj-lt"/>
              <a:buAutoNum type="arabicPeriod"/>
            </a:pPr>
            <a:r>
              <a:rPr dirty="0" sz="2000" lang="en-US"/>
              <a:t>Infection  eradication.</a:t>
            </a:r>
          </a:p>
          <a:p>
            <a:pPr indent="-457200" marL="457200">
              <a:buFont typeface="+mj-lt"/>
              <a:buAutoNum type="arabicPeriod"/>
            </a:pPr>
            <a:r>
              <a:rPr dirty="0" sz="2000" lang="en-US"/>
              <a:t>Preservation of  neurological  status.</a:t>
            </a:r>
          </a:p>
          <a:p>
            <a:pPr indent="-457200" marL="457200">
              <a:buFont typeface="+mj-lt"/>
              <a:buAutoNum type="arabicPeriod"/>
            </a:pPr>
            <a:r>
              <a:rPr dirty="0" sz="2000" lang="en-US"/>
              <a:t>Pain relief.</a:t>
            </a:r>
          </a:p>
          <a:p>
            <a:pPr indent="-457200" marL="457200">
              <a:buFont typeface="+mj-lt"/>
              <a:buAutoNum type="arabicPeriod"/>
            </a:pPr>
            <a:r>
              <a:rPr dirty="0" sz="2000" lang="en-US"/>
              <a:t>Prevention of  neurological deterioration.</a:t>
            </a:r>
          </a:p>
          <a:p>
            <a:pPr indent="-457200" marL="457200">
              <a:buFont typeface="+mj-lt"/>
              <a:buAutoNum type="arabicPeriod"/>
            </a:pPr>
            <a:r>
              <a:rPr dirty="0" sz="2000" lang="en-US"/>
              <a:t>Maintenance of  vertebral  column  stability. </a:t>
            </a:r>
          </a:p>
          <a:p>
            <a:pPr indent="-457200" marL="457200">
              <a:buFont typeface="+mj-lt"/>
              <a:buAutoNum type="arabicPeriod"/>
            </a:pPr>
            <a:endParaRPr dirty="0" sz="2000" lang="en-US"/>
          </a:p>
          <a:p>
            <a:pPr>
              <a:buFont typeface="Wingdings" pitchFamily="2" charset="2"/>
              <a:buChar char="Ø"/>
            </a:pPr>
            <a:r>
              <a:rPr dirty="0" sz="2000" lang="en-US"/>
              <a:t>Antibiotics  are  the  main  therapy  for  eradication of  the  underlying  infection  and  should  always  be  prescribed.</a:t>
            </a:r>
          </a:p>
          <a:p>
            <a:pPr>
              <a:buFont typeface="Wingdings" pitchFamily="2" charset="2"/>
              <a:buChar char="Ø"/>
            </a:pPr>
            <a:r>
              <a:rPr b="1" dirty="0" sz="2000" lang="en-US">
                <a:solidFill>
                  <a:srgbClr val="0070C0"/>
                </a:solidFill>
              </a:rPr>
              <a:t>Blood culture and CT-guided or open biopsy are the first line of investigation in suspected cases of SD and SEA</a:t>
            </a:r>
          </a:p>
          <a:p>
            <a:pPr>
              <a:buFont typeface="Wingdings" pitchFamily="2" charset="2"/>
              <a:buChar char="Ø"/>
            </a:pPr>
            <a:endParaRPr dirty="0" sz="2000" lang="en-US"/>
          </a:p>
          <a:p>
            <a:pPr indent="0" marL="0">
              <a:buNone/>
            </a:pPr>
            <a:r>
              <a:rPr b="1" dirty="0" sz="2000" lang="en-US" u="sng"/>
              <a:t>Treatment modalities are</a:t>
            </a:r>
          </a:p>
          <a:p>
            <a:pPr indent="0" marL="0">
              <a:buNone/>
            </a:pPr>
            <a:r>
              <a:rPr dirty="0" sz="2000" lang="en-US"/>
              <a:t>( A ) Antibiotic  Therapy.</a:t>
            </a:r>
          </a:p>
          <a:p>
            <a:pPr indent="0" marL="0">
              <a:buNone/>
            </a:pPr>
            <a:r>
              <a:rPr dirty="0" sz="2000" lang="en-US"/>
              <a:t>( B ) External  Immobilization.</a:t>
            </a:r>
          </a:p>
          <a:p>
            <a:pPr indent="0" marL="0">
              <a:buNone/>
            </a:pPr>
            <a:r>
              <a:rPr dirty="0" sz="2000" lang="en-US"/>
              <a:t>( C ) Surgical  Treatment.</a:t>
            </a:r>
          </a:p>
          <a:p>
            <a:endParaRPr dirty="0" sz="2000"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5" name=""/>
        <p:cNvGrpSpPr/>
        <p:nvPr/>
      </p:nvGrpSpPr>
      <p:grpSpPr>
        <a:xfrm>
          <a:off x="0" y="0"/>
          <a:ext cx="0" cy="0"/>
          <a:chOff x="0" y="0"/>
          <a:chExt cx="0" cy="0"/>
        </a:xfrm>
      </p:grpSpPr>
      <p:sp>
        <p:nvSpPr>
          <p:cNvPr id="1048610" name="Title 1"/>
          <p:cNvSpPr>
            <a:spLocks noGrp="1"/>
          </p:cNvSpPr>
          <p:nvPr>
            <p:ph type="title"/>
          </p:nvPr>
        </p:nvSpPr>
        <p:spPr>
          <a:xfrm>
            <a:off x="92364" y="1"/>
            <a:ext cx="7886700" cy="461818"/>
          </a:xfrm>
        </p:spPr>
        <p:txBody>
          <a:bodyPr>
            <a:normAutofit/>
          </a:bodyPr>
          <a:p>
            <a:pPr indent="-342900" marL="342900">
              <a:buFont typeface="Courier New" panose="02070309020205020404" pitchFamily="49" charset="0"/>
              <a:buChar char="o"/>
            </a:pPr>
            <a:r>
              <a:rPr b="1" dirty="0" sz="2400" lang="en-US" u="sng">
                <a:solidFill>
                  <a:srgbClr val="C00000"/>
                </a:solidFill>
                <a:latin typeface="+mn-lt"/>
              </a:rPr>
              <a:t>Antibiotic  Therapy</a:t>
            </a:r>
          </a:p>
        </p:txBody>
      </p:sp>
      <p:sp>
        <p:nvSpPr>
          <p:cNvPr id="1048611" name="Content Placeholder 2"/>
          <p:cNvSpPr>
            <a:spLocks noGrp="1"/>
          </p:cNvSpPr>
          <p:nvPr>
            <p:ph sz="quarter" idx="13"/>
          </p:nvPr>
        </p:nvSpPr>
        <p:spPr>
          <a:xfrm>
            <a:off x="92364" y="461819"/>
            <a:ext cx="8959272" cy="6280726"/>
          </a:xfrm>
        </p:spPr>
        <p:txBody>
          <a:bodyPr>
            <a:noAutofit/>
          </a:bodyPr>
          <a:p>
            <a:pPr>
              <a:buFont typeface="Wingdings" pitchFamily="2" charset="2"/>
              <a:buChar char="v"/>
            </a:pPr>
            <a:r>
              <a:rPr b="1" dirty="0" sz="2000" lang="en-US" u="sng">
                <a:solidFill>
                  <a:srgbClr val="002060"/>
                </a:solidFill>
              </a:rPr>
              <a:t>Indications</a:t>
            </a:r>
          </a:p>
          <a:p>
            <a:pPr indent="-457200" lvl="1" marL="914400">
              <a:buFont typeface="+mj-lt"/>
              <a:buAutoNum type="arabicPeriod"/>
            </a:pPr>
            <a:r>
              <a:rPr b="1" dirty="0" sz="2000" lang="en-US">
                <a:solidFill>
                  <a:srgbClr val="0070C0"/>
                </a:solidFill>
              </a:rPr>
              <a:t>High  surgical  risk</a:t>
            </a:r>
            <a:endParaRPr dirty="0" sz="2000" lang="en-US"/>
          </a:p>
          <a:p>
            <a:pPr indent="-457200" lvl="1" marL="914400">
              <a:buFont typeface="+mj-lt"/>
              <a:buAutoNum type="arabicPeriod"/>
            </a:pPr>
            <a:r>
              <a:rPr b="1" dirty="0" sz="2000" lang="en-US">
                <a:solidFill>
                  <a:srgbClr val="0070C0"/>
                </a:solidFill>
              </a:rPr>
              <a:t>Complete  paresis  for  more  than  3  days</a:t>
            </a:r>
          </a:p>
          <a:p>
            <a:pPr indent="-457200" lvl="1" marL="914400">
              <a:buFont typeface="+mj-lt"/>
              <a:buAutoNum type="arabicPeriod"/>
            </a:pPr>
            <a:endParaRPr dirty="0" sz="2000" lang="en-US"/>
          </a:p>
          <a:p>
            <a:pPr>
              <a:buFont typeface="Wingdings" pitchFamily="2" charset="2"/>
              <a:buChar char="Ø"/>
            </a:pPr>
            <a:r>
              <a:rPr dirty="0" sz="2000" lang="en-US"/>
              <a:t>In  the  presence  of  sepsis  or  with  the  impossibility  of  an  etiologic  diagnosis,  empirical  antibiotic  therapy  should  be  considered </a:t>
            </a:r>
          </a:p>
          <a:p>
            <a:pPr lvl="1">
              <a:buFont typeface="Wingdings" pitchFamily="2" charset="2"/>
              <a:buChar char="§"/>
            </a:pPr>
            <a:r>
              <a:rPr dirty="0" sz="2000" lang="en-US" err="1"/>
              <a:t>Augmentin</a:t>
            </a:r>
            <a:r>
              <a:rPr dirty="0" sz="2000" lang="en-US"/>
              <a:t>  2.2  g  given  intravenously  3  times  daily</a:t>
            </a:r>
          </a:p>
          <a:p>
            <a:pPr lvl="1">
              <a:buFont typeface="Wingdings" pitchFamily="2" charset="2"/>
              <a:buChar char="§"/>
            </a:pPr>
            <a:r>
              <a:rPr dirty="0" sz="2000" lang="en-US" err="1"/>
              <a:t>cefuroxime</a:t>
            </a:r>
            <a:r>
              <a:rPr dirty="0" sz="2000" lang="en-US"/>
              <a:t> 1.5  g  given intravenously  3  times  daily</a:t>
            </a:r>
          </a:p>
          <a:p>
            <a:pPr>
              <a:buFont typeface="Wingdings" pitchFamily="2" charset="2"/>
              <a:buChar char="Ø"/>
            </a:pPr>
            <a:r>
              <a:rPr dirty="0" sz="2000" lang="en-US"/>
              <a:t>Definitive  antibiotic  treatment  is predicated  on  culture  and  sensitivity  results.</a:t>
            </a:r>
          </a:p>
          <a:p>
            <a:pPr>
              <a:buFont typeface="Wingdings" pitchFamily="2" charset="2"/>
              <a:buChar char="Ø"/>
            </a:pPr>
            <a:r>
              <a:rPr b="1" dirty="0" sz="2000" lang="en-US"/>
              <a:t>The  duration  of  the  intravenous  treatment  is  </a:t>
            </a:r>
          </a:p>
          <a:p>
            <a:pPr lvl="1">
              <a:buFont typeface="Wingdings" pitchFamily="2" charset="2"/>
              <a:buChar char="ü"/>
            </a:pPr>
            <a:r>
              <a:rPr dirty="0" sz="2000" lang="en-US"/>
              <a:t>3  to  4 weeks  in  cases  with  only  SEA </a:t>
            </a:r>
          </a:p>
          <a:p>
            <a:pPr lvl="1">
              <a:buFont typeface="Wingdings" pitchFamily="2" charset="2"/>
              <a:buChar char="ü"/>
            </a:pPr>
            <a:r>
              <a:rPr dirty="0" sz="2000" lang="en-US"/>
              <a:t>6  to  8 weeks  in  cases  of  concomitant  vertebral  osteomyelitis,  followed  by  oral  administration for  an  additional  period  of  6  to  12  weeks  using (</a:t>
            </a:r>
            <a:r>
              <a:rPr dirty="0" sz="2000" lang="en-US" err="1"/>
              <a:t>fluoroquinolones</a:t>
            </a:r>
            <a:r>
              <a:rPr dirty="0" sz="2000" lang="en-US"/>
              <a:t>, </a:t>
            </a:r>
            <a:r>
              <a:rPr dirty="0" sz="2000" lang="en-US" err="1"/>
              <a:t>clindamycin</a:t>
            </a:r>
            <a:r>
              <a:rPr dirty="0" sz="2000" lang="en-US"/>
              <a:t>,  rifampicin,  and  </a:t>
            </a:r>
            <a:r>
              <a:rPr dirty="0" sz="2000" lang="en-US" err="1"/>
              <a:t>fusidic</a:t>
            </a:r>
            <a:r>
              <a:rPr dirty="0" sz="2000" lang="en-US"/>
              <a:t>  acid).</a:t>
            </a:r>
          </a:p>
          <a:p>
            <a:pPr>
              <a:buFont typeface="Wingdings" pitchFamily="2" charset="2"/>
              <a:buChar char="Ø"/>
            </a:pPr>
            <a:r>
              <a:rPr dirty="0" sz="2000" lang="en-US"/>
              <a:t>Antibiotic therapy  efficacy  is  monitored  by  ESR  or  CRP</a:t>
            </a:r>
          </a:p>
          <a:p>
            <a:pPr>
              <a:buFont typeface="Wingdings" pitchFamily="2" charset="2"/>
              <a:buChar char="Ø"/>
            </a:pPr>
            <a:r>
              <a:rPr dirty="0" sz="2000" lang="en-US"/>
              <a:t>To  monitor  SEA  size,  MRI  with  contrast  should  be  repeated  after  2  to  4  weeks.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6" name=""/>
        <p:cNvGrpSpPr/>
        <p:nvPr/>
      </p:nvGrpSpPr>
      <p:grpSpPr>
        <a:xfrm>
          <a:off x="0" y="0"/>
          <a:ext cx="0" cy="0"/>
          <a:chOff x="0" y="0"/>
          <a:chExt cx="0" cy="0"/>
        </a:xfrm>
      </p:grpSpPr>
      <p:sp>
        <p:nvSpPr>
          <p:cNvPr id="1048612" name="Content Placeholder 2"/>
          <p:cNvSpPr>
            <a:spLocks noGrp="1"/>
          </p:cNvSpPr>
          <p:nvPr>
            <p:ph sz="quarter" idx="13"/>
          </p:nvPr>
        </p:nvSpPr>
        <p:spPr>
          <a:xfrm>
            <a:off x="92364" y="80818"/>
            <a:ext cx="8947727" cy="6684817"/>
          </a:xfrm>
        </p:spPr>
        <p:txBody>
          <a:bodyPr>
            <a:noAutofit/>
          </a:bodyPr>
          <a:p>
            <a:pPr>
              <a:buFont typeface="Courier New" panose="02070309020205020404" pitchFamily="49" charset="0"/>
              <a:buChar char="o"/>
            </a:pPr>
            <a:r>
              <a:rPr b="1" dirty="0" sz="2400" lang="en-US" u="sng">
                <a:solidFill>
                  <a:srgbClr val="C00000"/>
                </a:solidFill>
                <a:cs typeface="Aldhabi" pitchFamily="2" charset="-78"/>
              </a:rPr>
              <a:t>External  Immobilization</a:t>
            </a:r>
            <a:endParaRPr b="1" dirty="0" sz="2400" lang="en-US" u="sng">
              <a:solidFill>
                <a:srgbClr val="C00000"/>
              </a:solidFill>
            </a:endParaRPr>
          </a:p>
          <a:p>
            <a:pPr>
              <a:buFont typeface="Wingdings" pitchFamily="2" charset="2"/>
              <a:buChar char="Ø"/>
            </a:pPr>
            <a:r>
              <a:rPr b="1" dirty="0" sz="2000" lang="en-US"/>
              <a:t>The  goals  of  external  immobilization  are :-</a:t>
            </a:r>
          </a:p>
          <a:p>
            <a:pPr indent="-457200" lvl="1" marL="914400">
              <a:buFont typeface="+mj-lt"/>
              <a:buAutoNum type="arabicParenR"/>
            </a:pPr>
            <a:r>
              <a:rPr dirty="0" sz="2000" lang="en-US"/>
              <a:t>Reduce  the  pressure  on  the  affected  vertebra  through a  better  load  distribution  to  the  normal  joints. </a:t>
            </a:r>
          </a:p>
          <a:p>
            <a:pPr indent="-457200" lvl="1" marL="914400">
              <a:buFont typeface="+mj-lt"/>
              <a:buAutoNum type="arabicParenR"/>
            </a:pPr>
            <a:r>
              <a:rPr dirty="0" sz="2000" lang="en-US"/>
              <a:t>Reduce  the  incidence  of  deformity. </a:t>
            </a:r>
          </a:p>
          <a:p>
            <a:pPr indent="-457200" lvl="1" marL="914400">
              <a:buFont typeface="+mj-lt"/>
              <a:buAutoNum type="arabicParenR"/>
            </a:pPr>
            <a:r>
              <a:rPr dirty="0" sz="2000" lang="en-US"/>
              <a:t>Reduce  the  complications  of  prolonged bed  rest.</a:t>
            </a:r>
          </a:p>
          <a:p>
            <a:pPr>
              <a:buFont typeface="Wingdings" pitchFamily="2" charset="2"/>
              <a:buChar char="Ø"/>
            </a:pPr>
            <a:r>
              <a:rPr dirty="0" sz="2000" lang="en-US"/>
              <a:t>Cervical  spine  immobilization  can  be  achieved  using a  collar  or  a  halo  </a:t>
            </a:r>
            <a:r>
              <a:rPr dirty="0" sz="2000" lang="en-US" err="1"/>
              <a:t>fixator</a:t>
            </a:r>
            <a:r>
              <a:rPr dirty="0" sz="2000" lang="en-US"/>
              <a:t>,  and  a  thoracolumbar  brace  is  indicated for  the  thoracic  or  lumbar  spine.</a:t>
            </a:r>
          </a:p>
          <a:p>
            <a:pPr>
              <a:buFont typeface="Courier New" panose="02070309020205020404" pitchFamily="49" charset="0"/>
              <a:buChar char="o"/>
            </a:pPr>
            <a:endParaRPr dirty="0" sz="2000" lang="en-US">
              <a:cs typeface="Aldhabi"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7" name=""/>
        <p:cNvGrpSpPr/>
        <p:nvPr/>
      </p:nvGrpSpPr>
      <p:grpSpPr>
        <a:xfrm>
          <a:off x="0" y="0"/>
          <a:ext cx="0" cy="0"/>
          <a:chOff x="0" y="0"/>
          <a:chExt cx="0" cy="0"/>
        </a:xfrm>
      </p:grpSpPr>
      <p:sp>
        <p:nvSpPr>
          <p:cNvPr id="1048613" name="Content Placeholder 2"/>
          <p:cNvSpPr>
            <a:spLocks noGrp="1"/>
          </p:cNvSpPr>
          <p:nvPr>
            <p:ph sz="quarter" idx="13"/>
          </p:nvPr>
        </p:nvSpPr>
        <p:spPr>
          <a:xfrm>
            <a:off x="108057" y="104183"/>
            <a:ext cx="8932034" cy="6638362"/>
          </a:xfrm>
        </p:spPr>
        <p:txBody>
          <a:bodyPr>
            <a:normAutofit/>
          </a:bodyPr>
          <a:p>
            <a:pPr>
              <a:buFont typeface="Courier New" panose="02070309020205020404" pitchFamily="49" charset="0"/>
              <a:buChar char="o"/>
            </a:pPr>
            <a:r>
              <a:rPr b="1" dirty="0" sz="2400" lang="en-US" u="sng">
                <a:solidFill>
                  <a:srgbClr val="C00000"/>
                </a:solidFill>
              </a:rPr>
              <a:t>Surgical  Treatment</a:t>
            </a:r>
          </a:p>
          <a:p>
            <a:pPr>
              <a:buFont typeface="Wingdings" pitchFamily="2" charset="2"/>
              <a:buChar char="Ø"/>
            </a:pPr>
            <a:r>
              <a:rPr b="1" dirty="0" sz="2000" lang="en-US">
                <a:cs typeface="Aldhabi" pitchFamily="2" charset="-78"/>
              </a:rPr>
              <a:t>Indications</a:t>
            </a:r>
          </a:p>
          <a:p>
            <a:pPr indent="-342900" lvl="1" marL="800100">
              <a:buFont typeface="+mj-lt"/>
              <a:buAutoNum type="arabicPeriod"/>
            </a:pPr>
            <a:r>
              <a:rPr dirty="0" sz="2000" lang="en-US">
                <a:cs typeface="Aldhabi" pitchFamily="2" charset="-78"/>
              </a:rPr>
              <a:t>Failure of conservative measures.</a:t>
            </a:r>
          </a:p>
          <a:p>
            <a:pPr indent="-342900" lvl="1" marL="800100">
              <a:buFont typeface="+mj-lt"/>
              <a:buAutoNum type="arabicPeriod"/>
            </a:pPr>
            <a:r>
              <a:rPr dirty="0" sz="2000" lang="en-US">
                <a:cs typeface="Aldhabi" pitchFamily="2" charset="-78"/>
              </a:rPr>
              <a:t>Compression of neural elements.</a:t>
            </a:r>
          </a:p>
          <a:p>
            <a:pPr indent="-342900" lvl="1" marL="800100">
              <a:buFont typeface="+mj-lt"/>
              <a:buAutoNum type="arabicPeriod"/>
            </a:pPr>
            <a:r>
              <a:rPr dirty="0" sz="2000" lang="en-US">
                <a:cs typeface="Aldhabi" pitchFamily="2" charset="-78"/>
              </a:rPr>
              <a:t>Spine instability or deformity.</a:t>
            </a:r>
          </a:p>
          <a:p>
            <a:pPr indent="-342900" lvl="1" marL="800100">
              <a:buFont typeface="+mj-lt"/>
              <a:buAutoNum type="arabicPeriod"/>
            </a:pPr>
            <a:r>
              <a:rPr dirty="0" sz="2000" lang="en-US">
                <a:cs typeface="Aldhabi" pitchFamily="2" charset="-78"/>
              </a:rPr>
              <a:t>Presence of epidural abscess, sepsis.</a:t>
            </a:r>
          </a:p>
          <a:p>
            <a:pPr indent="-342900" lvl="1" marL="800100">
              <a:buFont typeface="+mj-lt"/>
              <a:buAutoNum type="arabicPeriod"/>
            </a:pPr>
            <a:r>
              <a:rPr dirty="0" sz="2000" lang="en-US">
                <a:cs typeface="Aldhabi" pitchFamily="2" charset="-78"/>
              </a:rPr>
              <a:t>Intractable pain.</a:t>
            </a:r>
          </a:p>
          <a:p>
            <a:pPr indent="-342900" lvl="1" marL="800100">
              <a:buFont typeface="+mj-lt"/>
              <a:buAutoNum type="arabicPeriod"/>
            </a:pPr>
            <a:endParaRPr dirty="0" sz="2000" lang="en-US">
              <a:cs typeface="Aldhabi" pitchFamily="2" charset="-78"/>
            </a:endParaRPr>
          </a:p>
          <a:p>
            <a:pPr>
              <a:buFont typeface="Wingdings" pitchFamily="2" charset="2"/>
              <a:buChar char="Ø"/>
            </a:pPr>
            <a:r>
              <a:rPr b="1" dirty="0" sz="2000" lang="en-US">
                <a:cs typeface="Aldhabi" pitchFamily="2" charset="-78"/>
              </a:rPr>
              <a:t>The  surgical  goals  are</a:t>
            </a:r>
          </a:p>
          <a:p>
            <a:pPr indent="-457200" marL="457200">
              <a:buFont typeface="+mj-lt"/>
              <a:buAutoNum type="arabicParenR"/>
            </a:pPr>
            <a:r>
              <a:rPr dirty="0" sz="2000" lang="en-US">
                <a:cs typeface="Aldhabi" pitchFamily="2" charset="-78"/>
              </a:rPr>
              <a:t>Debridement. </a:t>
            </a:r>
          </a:p>
          <a:p>
            <a:pPr indent="-457200" marL="457200">
              <a:buFont typeface="+mj-lt"/>
              <a:buAutoNum type="arabicParenR"/>
            </a:pPr>
            <a:r>
              <a:rPr dirty="0" sz="2000" lang="en-US">
                <a:cs typeface="Aldhabi" pitchFamily="2" charset="-78"/>
              </a:rPr>
              <a:t>Tissue Sampling for  microbiologic  and  histologic  analyses.</a:t>
            </a:r>
          </a:p>
          <a:p>
            <a:pPr indent="-457200" marL="457200">
              <a:buFont typeface="+mj-lt"/>
              <a:buAutoNum type="arabicParenR"/>
            </a:pPr>
            <a:r>
              <a:rPr dirty="0" sz="2000" lang="en-US">
                <a:cs typeface="Aldhabi" pitchFamily="2" charset="-78"/>
              </a:rPr>
              <a:t>Decompression of the  spinal  canal  and  drainage  of  </a:t>
            </a:r>
            <a:r>
              <a:rPr dirty="0" sz="2000" lang="en-US" err="1">
                <a:cs typeface="Aldhabi" pitchFamily="2" charset="-78"/>
              </a:rPr>
              <a:t>paravertebral</a:t>
            </a:r>
            <a:r>
              <a:rPr dirty="0" sz="2000" lang="en-US">
                <a:cs typeface="Aldhabi" pitchFamily="2" charset="-78"/>
              </a:rPr>
              <a:t>  abscesses.</a:t>
            </a:r>
          </a:p>
          <a:p>
            <a:pPr indent="-457200" marL="457200">
              <a:buFont typeface="+mj-lt"/>
              <a:buAutoNum type="arabicParenR"/>
            </a:pPr>
            <a:r>
              <a:rPr dirty="0" sz="2000" lang="en-US">
                <a:cs typeface="Aldhabi" pitchFamily="2" charset="-78"/>
              </a:rPr>
              <a:t>Restoration  of  spinal  alignment  and  stabilization.</a:t>
            </a:r>
          </a:p>
          <a:p>
            <a:pPr indent="-457200" marL="457200">
              <a:buFont typeface="+mj-lt"/>
              <a:buAutoNum type="arabicParenR"/>
            </a:pPr>
            <a:endParaRPr dirty="0" sz="2000" lang="en-US">
              <a:cs typeface="Aldhabi" pitchFamily="2" charset="-78"/>
            </a:endParaRPr>
          </a:p>
          <a:p>
            <a:pPr>
              <a:buFont typeface="Wingdings" pitchFamily="2" charset="2"/>
              <a:buChar char="Ø"/>
            </a:pPr>
            <a:endParaRPr dirty="0" sz="2000"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8" name=""/>
        <p:cNvGrpSpPr/>
        <p:nvPr/>
      </p:nvGrpSpPr>
      <p:grpSpPr>
        <a:xfrm>
          <a:off x="0" y="0"/>
          <a:ext cx="0" cy="0"/>
          <a:chOff x="0" y="0"/>
          <a:chExt cx="0" cy="0"/>
        </a:xfrm>
      </p:grpSpPr>
      <p:sp>
        <p:nvSpPr>
          <p:cNvPr id="1048614" name="Title 1"/>
          <p:cNvSpPr>
            <a:spLocks noGrp="1"/>
          </p:cNvSpPr>
          <p:nvPr>
            <p:ph type="title"/>
          </p:nvPr>
        </p:nvSpPr>
        <p:spPr>
          <a:xfrm>
            <a:off x="80819" y="0"/>
            <a:ext cx="7886700" cy="510887"/>
          </a:xfrm>
        </p:spPr>
        <p:txBody>
          <a:bodyPr>
            <a:normAutofit/>
          </a:bodyPr>
          <a:p>
            <a:pPr indent="-342900" marL="342900">
              <a:buFont typeface="Wingdings" pitchFamily="2" charset="2"/>
              <a:buChar char="q"/>
            </a:pPr>
            <a:r>
              <a:rPr b="1" dirty="0" sz="2400" lang="en-US" u="sng">
                <a:solidFill>
                  <a:srgbClr val="C00000"/>
                </a:solidFill>
                <a:latin typeface="+mn-lt"/>
                <a:cs typeface="Aldhabi" pitchFamily="2" charset="-78"/>
              </a:rPr>
              <a:t>Surgical  Approaches</a:t>
            </a:r>
          </a:p>
        </p:txBody>
      </p:sp>
      <p:sp>
        <p:nvSpPr>
          <p:cNvPr id="1048615" name="Content Placeholder 2"/>
          <p:cNvSpPr>
            <a:spLocks noGrp="1"/>
          </p:cNvSpPr>
          <p:nvPr>
            <p:ph sz="quarter" idx="13"/>
          </p:nvPr>
        </p:nvSpPr>
        <p:spPr>
          <a:xfrm>
            <a:off x="80819" y="510887"/>
            <a:ext cx="8982362" cy="6243204"/>
          </a:xfrm>
        </p:spPr>
        <p:txBody>
          <a:bodyPr>
            <a:noAutofit/>
          </a:bodyPr>
          <a:p>
            <a:pPr>
              <a:buFont typeface="Wingdings" pitchFamily="2" charset="2"/>
              <a:buChar char="v"/>
            </a:pPr>
            <a:r>
              <a:rPr b="1" dirty="0" sz="2000" lang="en-US" u="sng">
                <a:solidFill>
                  <a:srgbClr val="002060"/>
                </a:solidFill>
              </a:rPr>
              <a:t>Anterior Approach</a:t>
            </a:r>
          </a:p>
          <a:p>
            <a:pPr>
              <a:buFont typeface="Wingdings" pitchFamily="2" charset="2"/>
              <a:buChar char="Ø"/>
            </a:pPr>
            <a:r>
              <a:rPr dirty="0" sz="2000" lang="en-US"/>
              <a:t>Recommended  in  spinal  osteomyelitis patients  with  a  neurological  deficit  caused  by  progressive  kyphosis.</a:t>
            </a:r>
          </a:p>
          <a:p>
            <a:pPr>
              <a:buFont typeface="Wingdings" pitchFamily="2" charset="2"/>
              <a:buChar char="Ø"/>
            </a:pPr>
            <a:endParaRPr dirty="0" sz="2000" lang="en-US"/>
          </a:p>
          <a:p>
            <a:pPr>
              <a:buFont typeface="Wingdings" pitchFamily="2" charset="2"/>
              <a:buChar char="v"/>
            </a:pPr>
            <a:r>
              <a:rPr b="1" dirty="0" sz="2000" lang="en-US" u="sng">
                <a:solidFill>
                  <a:srgbClr val="002060"/>
                </a:solidFill>
              </a:rPr>
              <a:t>Posterior Approach </a:t>
            </a:r>
          </a:p>
          <a:p>
            <a:pPr>
              <a:buFont typeface="Wingdings" pitchFamily="2" charset="2"/>
              <a:buChar char="Ø"/>
            </a:pPr>
            <a:r>
              <a:rPr dirty="0" sz="2000" lang="en-US"/>
              <a:t>is  performed in  the  setting  of  posterior  location  spinal  epidural  abscesses  associated  with  neurological  deficit.  </a:t>
            </a:r>
          </a:p>
          <a:p>
            <a:pPr>
              <a:buFont typeface="Wingdings" pitchFamily="2" charset="2"/>
              <a:buChar char="Ø"/>
            </a:pPr>
            <a:r>
              <a:rPr dirty="0" sz="2000" lang="en-US"/>
              <a:t>The  facet  joints  are  left  intact  to  maintain  spinal  stability.  </a:t>
            </a:r>
          </a:p>
          <a:p>
            <a:pPr>
              <a:buFont typeface="Wingdings" pitchFamily="2" charset="2"/>
              <a:buChar char="Ø"/>
            </a:pPr>
            <a:r>
              <a:rPr dirty="0" sz="2000" lang="en-US"/>
              <a:t>Large  multilevel  laminectomies without  instrumentation  are  contraindicated.</a:t>
            </a:r>
          </a:p>
          <a:p>
            <a:pPr>
              <a:buFont typeface="Wingdings" pitchFamily="2" charset="2"/>
              <a:buChar char="Ø"/>
            </a:pPr>
            <a:endParaRPr dirty="0" sz="2000" lang="en-US"/>
          </a:p>
          <a:p>
            <a:pPr>
              <a:buFont typeface="Wingdings" pitchFamily="2" charset="2"/>
              <a:buChar char="v"/>
            </a:pPr>
            <a:r>
              <a:rPr b="1" dirty="0" sz="2000" lang="en-US" u="sng">
                <a:solidFill>
                  <a:srgbClr val="002060"/>
                </a:solidFill>
              </a:rPr>
              <a:t>Combined Approach</a:t>
            </a:r>
          </a:p>
          <a:p>
            <a:pPr>
              <a:buFont typeface="Wingdings" pitchFamily="2" charset="2"/>
              <a:buChar char="Ø"/>
            </a:pPr>
            <a:r>
              <a:rPr b="1" dirty="0" sz="2000" lang="en-US">
                <a:solidFill>
                  <a:srgbClr val="C00000"/>
                </a:solidFill>
              </a:rPr>
              <a:t>Extensive  anterior  bone  destruction,  collapse,  and  segmental kyphosis</a:t>
            </a:r>
            <a:r>
              <a:rPr dirty="0" sz="2000" lang="en-US"/>
              <a:t>  are  better  achieved  by  a  combined  approach  to  obtain better  decompression,  strong  fixation,  and  better  circumferential fusion.</a:t>
            </a:r>
          </a:p>
          <a:p>
            <a:pPr>
              <a:buFont typeface="Wingdings" pitchFamily="2" charset="2"/>
              <a:buChar char="Ø"/>
            </a:pPr>
            <a:r>
              <a:rPr dirty="0" sz="2000" lang="en-US"/>
              <a:t>When  anterior  radical  debridement  and reconstruction  are  anticipated,  it  is  more  convenient  to  start  with posterior  fixation  and  stabilization.</a:t>
            </a:r>
          </a:p>
          <a:p>
            <a:pPr indent="0" marL="0">
              <a:buNone/>
            </a:pPr>
            <a:endParaRPr dirty="0" sz="2000"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9" name=""/>
        <p:cNvGrpSpPr/>
        <p:nvPr/>
      </p:nvGrpSpPr>
      <p:grpSpPr>
        <a:xfrm>
          <a:off x="0" y="0"/>
          <a:ext cx="0" cy="0"/>
          <a:chOff x="0" y="0"/>
          <a:chExt cx="0" cy="0"/>
        </a:xfrm>
      </p:grpSpPr>
      <p:sp>
        <p:nvSpPr>
          <p:cNvPr id="1048616" name="Title 1"/>
          <p:cNvSpPr>
            <a:spLocks noGrp="1"/>
          </p:cNvSpPr>
          <p:nvPr>
            <p:ph type="title"/>
          </p:nvPr>
        </p:nvSpPr>
        <p:spPr>
          <a:xfrm>
            <a:off x="80818" y="1"/>
            <a:ext cx="7886700" cy="461818"/>
          </a:xfrm>
        </p:spPr>
        <p:txBody>
          <a:bodyPr>
            <a:normAutofit/>
          </a:bodyPr>
          <a:p>
            <a:pPr indent="-342900" marL="342900">
              <a:buFont typeface="Wingdings" pitchFamily="2" charset="2"/>
              <a:buChar char="q"/>
            </a:pPr>
            <a:r>
              <a:rPr b="1" dirty="0" sz="2400" lang="en-US" u="sng">
                <a:solidFill>
                  <a:srgbClr val="C00000"/>
                </a:solidFill>
                <a:latin typeface="+mn-lt"/>
                <a:cs typeface="Aldhabi" pitchFamily="2" charset="-78"/>
              </a:rPr>
              <a:t>Decompression  in  Different  Spinal  Segments</a:t>
            </a:r>
          </a:p>
        </p:txBody>
      </p:sp>
      <p:sp>
        <p:nvSpPr>
          <p:cNvPr id="1048617" name="Content Placeholder 2"/>
          <p:cNvSpPr>
            <a:spLocks noGrp="1"/>
          </p:cNvSpPr>
          <p:nvPr>
            <p:ph sz="quarter" idx="13"/>
          </p:nvPr>
        </p:nvSpPr>
        <p:spPr>
          <a:xfrm>
            <a:off x="80818" y="461819"/>
            <a:ext cx="8982364" cy="6396180"/>
          </a:xfrm>
        </p:spPr>
        <p:txBody>
          <a:bodyPr>
            <a:noAutofit/>
          </a:bodyPr>
          <a:p>
            <a:pPr>
              <a:buFont typeface="Wingdings" pitchFamily="2" charset="2"/>
              <a:buChar char="ü"/>
            </a:pPr>
            <a:r>
              <a:rPr b="1" dirty="0" sz="2000" lang="en-US" u="sng">
                <a:solidFill>
                  <a:srgbClr val="002060"/>
                </a:solidFill>
              </a:rPr>
              <a:t>Cervical Spine</a:t>
            </a:r>
          </a:p>
          <a:p>
            <a:pPr>
              <a:buFont typeface="Wingdings" pitchFamily="2" charset="2"/>
              <a:buChar char="§"/>
            </a:pPr>
            <a:r>
              <a:rPr dirty="0" sz="2000" lang="en-US"/>
              <a:t>Cervical  spine  infections  usually  occur  at  the  anterior  location  of the  spinal  canal  and  are  or  are  not  associated  with  bone  destruction.</a:t>
            </a:r>
          </a:p>
          <a:p>
            <a:pPr>
              <a:buFont typeface="Wingdings" pitchFamily="2" charset="2"/>
              <a:buChar char="§"/>
            </a:pPr>
            <a:r>
              <a:rPr dirty="0" sz="2000" lang="en-US"/>
              <a:t>Anterior  approach  is  recommended  for  debridement, decompression,  and  fusion  with  bone  graft  and  is  associated  with anterior  plate  stabilization. </a:t>
            </a:r>
          </a:p>
          <a:p>
            <a:pPr>
              <a:buFont typeface="Wingdings" pitchFamily="2" charset="2"/>
              <a:buChar char="§"/>
            </a:pPr>
            <a:r>
              <a:rPr dirty="0" sz="2000" lang="en-US"/>
              <a:t>In  severe  instability  or  when  multilevel  intervention  is  needed,  a  combined  posterior  approach  for circumferential  fixation  is  usually  performed.</a:t>
            </a:r>
          </a:p>
          <a:p>
            <a:pPr>
              <a:buFont typeface="Wingdings" pitchFamily="2" charset="2"/>
              <a:buChar char="§"/>
            </a:pPr>
            <a:r>
              <a:rPr dirty="0" sz="2000" lang="en-US"/>
              <a:t>Posterior decompression  alone  can  be  performed  in  the  presence  of  an epidural  abscess  located  posterior  to  the  spinal  cord  without  bone destruction  or  instability.</a:t>
            </a:r>
          </a:p>
          <a:p>
            <a:pPr>
              <a:buFont typeface="Wingdings" pitchFamily="2" charset="2"/>
              <a:buChar char="ü"/>
            </a:pPr>
            <a:endParaRPr dirty="0" sz="2000"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70" name=""/>
        <p:cNvGrpSpPr/>
        <p:nvPr/>
      </p:nvGrpSpPr>
      <p:grpSpPr>
        <a:xfrm>
          <a:off x="0" y="0"/>
          <a:ext cx="0" cy="0"/>
          <a:chOff x="0" y="0"/>
          <a:chExt cx="0" cy="0"/>
        </a:xfrm>
      </p:grpSpPr>
      <p:sp>
        <p:nvSpPr>
          <p:cNvPr id="1048618" name="Content Placeholder 2"/>
          <p:cNvSpPr>
            <a:spLocks noGrp="1"/>
          </p:cNvSpPr>
          <p:nvPr>
            <p:ph sz="quarter" idx="13"/>
          </p:nvPr>
        </p:nvSpPr>
        <p:spPr>
          <a:xfrm>
            <a:off x="108056" y="115729"/>
            <a:ext cx="8908943" cy="6626816"/>
          </a:xfrm>
        </p:spPr>
        <p:txBody>
          <a:bodyPr>
            <a:normAutofit/>
          </a:bodyPr>
          <a:p>
            <a:pPr>
              <a:buFont typeface="Wingdings" pitchFamily="2" charset="2"/>
              <a:buChar char="ü"/>
            </a:pPr>
            <a:r>
              <a:rPr b="1" dirty="0" sz="2000" lang="en-US" u="sng">
                <a:solidFill>
                  <a:srgbClr val="002060"/>
                </a:solidFill>
              </a:rPr>
              <a:t>Thoracic Spine</a:t>
            </a:r>
          </a:p>
          <a:p>
            <a:pPr>
              <a:buFont typeface="Wingdings" pitchFamily="2" charset="2"/>
              <a:buChar char="Ø"/>
            </a:pPr>
            <a:r>
              <a:rPr b="1" dirty="0" sz="2000" lang="en-US">
                <a:solidFill>
                  <a:srgbClr val="0070C0"/>
                </a:solidFill>
              </a:rPr>
              <a:t>In  cases  with  mono segmental  and  anterior  lesions</a:t>
            </a:r>
            <a:r>
              <a:rPr dirty="0" sz="2000" lang="en-US">
                <a:solidFill>
                  <a:srgbClr val="0070C0"/>
                </a:solidFill>
              </a:rPr>
              <a:t>,</a:t>
            </a:r>
            <a:r>
              <a:rPr dirty="0" sz="2000" lang="en-US"/>
              <a:t>  the  anterior  approach  for  decompression and  fusion  is  usually  indicated.</a:t>
            </a:r>
          </a:p>
          <a:p>
            <a:pPr>
              <a:buFont typeface="Wingdings" pitchFamily="2" charset="2"/>
              <a:buChar char="Ø"/>
            </a:pPr>
            <a:r>
              <a:rPr b="1" dirty="0" sz="2000" lang="en-US">
                <a:solidFill>
                  <a:srgbClr val="0070C0"/>
                </a:solidFill>
              </a:rPr>
              <a:t>In  the  presence of  thoracic  SEA  without  anterior  disk  or  bony  destruction,</a:t>
            </a:r>
            <a:r>
              <a:rPr dirty="0" sz="2000" lang="en-US"/>
              <a:t>  and when  the  procedure  itself  will  not  destabilize  the  spine,  laminectomy  over  the  affected  levels  may  be  indicated.</a:t>
            </a:r>
          </a:p>
          <a:p>
            <a:pPr>
              <a:buFont typeface="Wingdings" pitchFamily="2" charset="2"/>
              <a:buChar char="Ø"/>
            </a:pPr>
            <a:r>
              <a:rPr dirty="0" sz="2000" lang="en-US"/>
              <a:t>The  combined approach  is  reserved  for  patients  with  kyphosis  caused  by  multilevel  anterior  and  posterior  bone  involvement  or  by  anterior  bone destruction  and  collapse.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71" name=""/>
        <p:cNvGrpSpPr/>
        <p:nvPr/>
      </p:nvGrpSpPr>
      <p:grpSpPr>
        <a:xfrm>
          <a:off x="0" y="0"/>
          <a:ext cx="0" cy="0"/>
          <a:chOff x="0" y="0"/>
          <a:chExt cx="0" cy="0"/>
        </a:xfrm>
      </p:grpSpPr>
      <p:sp>
        <p:nvSpPr>
          <p:cNvPr id="1048619" name="Content Placeholder 2"/>
          <p:cNvSpPr>
            <a:spLocks noGrp="1"/>
          </p:cNvSpPr>
          <p:nvPr>
            <p:ph sz="quarter" idx="13"/>
          </p:nvPr>
        </p:nvSpPr>
        <p:spPr>
          <a:xfrm>
            <a:off x="92364" y="80817"/>
            <a:ext cx="8959272" cy="6673273"/>
          </a:xfrm>
        </p:spPr>
        <p:txBody>
          <a:bodyPr>
            <a:normAutofit/>
          </a:bodyPr>
          <a:p>
            <a:pPr>
              <a:buFont typeface="Wingdings" pitchFamily="2" charset="2"/>
              <a:buChar char="ü"/>
            </a:pPr>
            <a:r>
              <a:rPr b="1" dirty="0" sz="2400" lang="en-US" u="sng">
                <a:solidFill>
                  <a:srgbClr val="002060"/>
                </a:solidFill>
              </a:rPr>
              <a:t>Thoracolumbar Junction and Lumbar Spine </a:t>
            </a:r>
          </a:p>
          <a:p>
            <a:pPr>
              <a:buFont typeface="Wingdings" pitchFamily="2" charset="2"/>
              <a:buChar char="Ø"/>
            </a:pPr>
            <a:r>
              <a:rPr b="1" dirty="0" sz="2000" lang="en-US">
                <a:solidFill>
                  <a:srgbClr val="0070C0"/>
                </a:solidFill>
              </a:rPr>
              <a:t>Posterior  decompression is  indicated</a:t>
            </a:r>
          </a:p>
          <a:p>
            <a:pPr lvl="1"/>
            <a:r>
              <a:rPr dirty="0" sz="2000" lang="en-US"/>
              <a:t>In  patients  with  a  neurological  deficit  associated  with  extensive epidural invasion.</a:t>
            </a:r>
          </a:p>
          <a:p>
            <a:pPr>
              <a:buFont typeface="Wingdings" pitchFamily="2" charset="2"/>
              <a:buChar char="Ø"/>
            </a:pPr>
            <a:r>
              <a:rPr b="1" dirty="0" sz="2000" lang="en-US">
                <a:solidFill>
                  <a:srgbClr val="0070C0"/>
                </a:solidFill>
              </a:rPr>
              <a:t>Posterior decompression and stabilization is indicated </a:t>
            </a:r>
          </a:p>
          <a:p>
            <a:pPr lvl="1"/>
            <a:r>
              <a:rPr dirty="0" sz="2000" lang="en-US"/>
              <a:t>In  patients  with  a neurological  deficit  associated  with  mono segmental  </a:t>
            </a:r>
            <a:r>
              <a:rPr dirty="0" sz="2000" lang="en-US" err="1"/>
              <a:t>spondylodiscitis</a:t>
            </a:r>
            <a:r>
              <a:rPr dirty="0" sz="2000" lang="en-US"/>
              <a:t>  associated  with  minimal  kyphosis.</a:t>
            </a:r>
          </a:p>
          <a:p>
            <a:pPr lvl="1"/>
            <a:endParaRPr dirty="0" sz="2000" lang="en-US"/>
          </a:p>
          <a:p>
            <a:pPr>
              <a:buFont typeface="Wingdings" pitchFamily="2" charset="2"/>
              <a:buChar char="Ø"/>
            </a:pPr>
            <a:r>
              <a:rPr b="1" dirty="0" sz="2000" lang="en-US">
                <a:solidFill>
                  <a:srgbClr val="0070C0"/>
                </a:solidFill>
              </a:rPr>
              <a:t>The  combined  approach is  usually  indicated  </a:t>
            </a:r>
          </a:p>
          <a:p>
            <a:pPr lvl="1"/>
            <a:r>
              <a:rPr dirty="0" sz="2000" lang="en-US"/>
              <a:t>in  cases  of  anterior  destruction  of  the  vertebra associated  with  kyphosis  in  order  to  perform  an  initial  anterior decompression,  with  anterior  reconstruction  using  a  bone  graft or  a  titanium  cylinder  with  or  without  instrumented  fixation, followed  by  a  posterior  stabilization  procedure.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72" name=""/>
        <p:cNvGrpSpPr/>
        <p:nvPr/>
      </p:nvGrpSpPr>
      <p:grpSpPr>
        <a:xfrm>
          <a:off x="0" y="0"/>
          <a:ext cx="0" cy="0"/>
          <a:chOff x="0" y="0"/>
          <a:chExt cx="0" cy="0"/>
        </a:xfrm>
      </p:grpSpPr>
      <p:sp>
        <p:nvSpPr>
          <p:cNvPr id="1048620" name="Content Placeholder 2"/>
          <p:cNvSpPr>
            <a:spLocks noGrp="1"/>
          </p:cNvSpPr>
          <p:nvPr>
            <p:ph sz="quarter" idx="13"/>
          </p:nvPr>
        </p:nvSpPr>
        <p:spPr>
          <a:xfrm>
            <a:off x="96511" y="92363"/>
            <a:ext cx="8932033" cy="6661727"/>
          </a:xfrm>
        </p:spPr>
        <p:txBody>
          <a:bodyPr>
            <a:noAutofit/>
          </a:bodyPr>
          <a:p>
            <a:pPr>
              <a:buFont typeface="Wingdings" pitchFamily="2" charset="2"/>
              <a:buChar char="q"/>
            </a:pPr>
            <a:r>
              <a:rPr b="1" dirty="0" sz="2000" lang="en-US" u="sng">
                <a:solidFill>
                  <a:srgbClr val="C00000"/>
                </a:solidFill>
              </a:rPr>
              <a:t>Minimally  Invasive  Approach</a:t>
            </a:r>
          </a:p>
          <a:p>
            <a:pPr>
              <a:buFont typeface="Wingdings" pitchFamily="2" charset="2"/>
              <a:buChar char="Ø"/>
            </a:pPr>
            <a:r>
              <a:rPr dirty="0" sz="2000" lang="en-US"/>
              <a:t>Indicated in old  age  or  medical  unfit for GA</a:t>
            </a:r>
          </a:p>
          <a:p>
            <a:pPr>
              <a:buFont typeface="Wingdings" pitchFamily="2" charset="2"/>
              <a:buChar char="Ø"/>
            </a:pPr>
            <a:r>
              <a:rPr dirty="0" sz="2000" lang="en-US"/>
              <a:t>The  less  invasive  surgical procedure  can  be  an  option including </a:t>
            </a:r>
          </a:p>
          <a:p>
            <a:pPr indent="-342900" lvl="1" marL="800100">
              <a:buFont typeface="+mj-lt"/>
              <a:buAutoNum type="arabicPeriod"/>
            </a:pPr>
            <a:r>
              <a:rPr dirty="0" sz="2000" lang="en-US"/>
              <a:t>CT-guided  percutaneous  catheter drainage.</a:t>
            </a:r>
          </a:p>
          <a:p>
            <a:pPr indent="-342900" lvl="1" marL="800100">
              <a:buFont typeface="+mj-lt"/>
              <a:buAutoNum type="arabicPeriod"/>
            </a:pPr>
            <a:r>
              <a:rPr dirty="0" sz="2000" lang="en-US"/>
              <a:t>Percutaneous  </a:t>
            </a:r>
            <a:r>
              <a:rPr dirty="0" sz="2000" lang="en-US" err="1"/>
              <a:t>transpedicular</a:t>
            </a:r>
            <a:r>
              <a:rPr dirty="0" sz="2000" lang="en-US"/>
              <a:t>  discectomy  and  drainage.</a:t>
            </a:r>
          </a:p>
          <a:p>
            <a:pPr indent="-342900" lvl="1" marL="800100">
              <a:buFont typeface="+mj-lt"/>
              <a:buAutoNum type="arabicPeriod"/>
            </a:pPr>
            <a:r>
              <a:rPr dirty="0" sz="2000" lang="en-US"/>
              <a:t>The  percutaneous  endoscopic  technique.</a:t>
            </a:r>
          </a:p>
          <a:p>
            <a:pPr indent="-342900" lvl="1" marL="800100">
              <a:buFont typeface="+mj-lt"/>
              <a:buAutoNum type="arabicPeriod"/>
            </a:pPr>
            <a:endParaRPr dirty="0" sz="2000" lang="en-US"/>
          </a:p>
          <a:p>
            <a:pPr>
              <a:buFont typeface="Wingdings" pitchFamily="2" charset="2"/>
              <a:buChar char="v"/>
            </a:pPr>
            <a:r>
              <a:rPr b="1" dirty="0" sz="2000" lang="en-US"/>
              <a:t>Poor outcome are </a:t>
            </a:r>
          </a:p>
          <a:p>
            <a:pPr lvl="1">
              <a:buFont typeface="Wingdings" pitchFamily="2" charset="2"/>
              <a:buChar char="ü"/>
            </a:pPr>
            <a:r>
              <a:rPr dirty="0" sz="2000" lang="en-US"/>
              <a:t>Older age </a:t>
            </a:r>
          </a:p>
          <a:p>
            <a:pPr lvl="1">
              <a:buFont typeface="Wingdings" pitchFamily="2" charset="2"/>
              <a:buChar char="ü"/>
            </a:pPr>
            <a:r>
              <a:rPr dirty="0" sz="2000" lang="en-US"/>
              <a:t>Cervical and thoracic spinal involvement</a:t>
            </a:r>
          </a:p>
          <a:p>
            <a:pPr lvl="1">
              <a:buFont typeface="Wingdings" pitchFamily="2" charset="2"/>
              <a:buChar char="ü"/>
            </a:pPr>
            <a:r>
              <a:rPr dirty="0" sz="2000" lang="en-US"/>
              <a:t>D.M &amp; Chronic heart disease</a:t>
            </a:r>
            <a:endParaRPr dirty="0" sz="2400" lang="en-US"/>
          </a:p>
          <a:p>
            <a:pPr lvl="1">
              <a:buFont typeface="Wingdings" pitchFamily="2" charset="2"/>
              <a:buChar char="ü"/>
            </a:pPr>
            <a:r>
              <a:rPr dirty="0" sz="2000" lang="en-US"/>
              <a:t>Motor deficit or bowel or bladder dysfunction before treatment</a:t>
            </a:r>
          </a:p>
          <a:p>
            <a:pPr lvl="1">
              <a:buFont typeface="Wingdings" pitchFamily="2" charset="2"/>
              <a:buChar char="ü"/>
            </a:pPr>
            <a:r>
              <a:rPr dirty="0" sz="2000" lang="en-US"/>
              <a:t>Neurological deficits for longer than 36 hours</a:t>
            </a:r>
          </a:p>
          <a:p>
            <a:pPr lvl="1">
              <a:buFont typeface="Wingdings" pitchFamily="2" charset="2"/>
              <a:buChar char="ü"/>
            </a:pPr>
            <a:r>
              <a:rPr dirty="0" sz="2000" lang="en-US"/>
              <a:t>Delayed diagnosis</a:t>
            </a:r>
          </a:p>
          <a:p>
            <a:pPr lvl="1">
              <a:buFont typeface="Wingdings" pitchFamily="2" charset="2"/>
              <a:buChar char="ü"/>
            </a:pPr>
            <a:r>
              <a:rPr dirty="0" sz="2000" lang="en-US"/>
              <a:t>Infections caused by methicillin-resistant S. aureus MRSA</a:t>
            </a:r>
          </a:p>
          <a:p>
            <a:pPr>
              <a:buFont typeface="Wingdings" pitchFamily="2" charset="2"/>
              <a:buChar char="v"/>
            </a:pPr>
            <a:endParaRPr dirty="0" sz="2000" lang="en-US"/>
          </a:p>
          <a:p>
            <a:pPr>
              <a:buFont typeface="Wingdings" pitchFamily="2" charset="2"/>
              <a:buChar char="§"/>
            </a:pPr>
            <a:r>
              <a:rPr dirty="0" sz="2000" lang="en-US"/>
              <a:t>Among these, the major prognostic factors are </a:t>
            </a:r>
            <a:r>
              <a:rPr b="1" dirty="0" sz="2000" lang="en-US">
                <a:solidFill>
                  <a:srgbClr val="7030A0"/>
                </a:solidFill>
              </a:rPr>
              <a:t>the presence of a motor deficit or bowel or bladder dysfunction and delayed diagnosis.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73" name=""/>
        <p:cNvGrpSpPr/>
        <p:nvPr/>
      </p:nvGrpSpPr>
      <p:grpSpPr>
        <a:xfrm>
          <a:off x="0" y="0"/>
          <a:ext cx="0" cy="0"/>
          <a:chOff x="0" y="0"/>
          <a:chExt cx="0" cy="0"/>
        </a:xfrm>
      </p:grpSpPr>
      <p:sp>
        <p:nvSpPr>
          <p:cNvPr id="1048621" name="Content Placeholder 2"/>
          <p:cNvSpPr>
            <a:spLocks noGrp="1"/>
          </p:cNvSpPr>
          <p:nvPr>
            <p:ph sz="quarter" idx="13"/>
          </p:nvPr>
        </p:nvSpPr>
        <p:spPr>
          <a:xfrm>
            <a:off x="51954" y="60174"/>
            <a:ext cx="9040091" cy="6737652"/>
          </a:xfrm>
        </p:spPr>
        <p:txBody>
          <a:bodyPr>
            <a:normAutofit/>
          </a:bodyPr>
          <a:p>
            <a:pPr>
              <a:buFont typeface="Wingdings" pitchFamily="2" charset="2"/>
              <a:buChar char="q"/>
            </a:pPr>
            <a:r>
              <a:rPr b="1" dirty="0" sz="2000" lang="en-US">
                <a:solidFill>
                  <a:srgbClr val="C00000"/>
                </a:solidFill>
              </a:rPr>
              <a:t>Medical treatment for pyogenic SD</a:t>
            </a:r>
          </a:p>
          <a:p>
            <a:pPr>
              <a:buFont typeface="Wingdings" pitchFamily="2" charset="2"/>
              <a:buChar char="§"/>
            </a:pPr>
            <a:r>
              <a:rPr b="1" dirty="0" sz="2000" lang="en-US"/>
              <a:t>For sensitive staphylococcal strains</a:t>
            </a:r>
            <a:endParaRPr dirty="0" sz="2000" lang="en-US"/>
          </a:p>
          <a:p>
            <a:pPr lvl="1"/>
            <a:r>
              <a:rPr dirty="0" sz="2000" lang="en-US"/>
              <a:t>4 to 6 week intravenous (IV) course of a first-generation cephalosporin and rifampin. </a:t>
            </a:r>
          </a:p>
          <a:p>
            <a:pPr>
              <a:buFont typeface="Wingdings" pitchFamily="2" charset="2"/>
              <a:buChar char="§"/>
            </a:pPr>
            <a:r>
              <a:rPr b="1" dirty="0" sz="2000" lang="en-US"/>
              <a:t>For resistant strains</a:t>
            </a:r>
          </a:p>
          <a:p>
            <a:pPr lvl="1"/>
            <a:r>
              <a:rPr dirty="0" sz="2000" lang="en-US"/>
              <a:t>vancomycin is the preferred option. </a:t>
            </a:r>
          </a:p>
          <a:p>
            <a:pPr>
              <a:buFont typeface="Wingdings" pitchFamily="2" charset="2"/>
              <a:buChar char="§"/>
            </a:pPr>
            <a:r>
              <a:rPr b="1" dirty="0" sz="2000" lang="en-US"/>
              <a:t>Gram-negative bacterial infection </a:t>
            </a:r>
          </a:p>
          <a:p>
            <a:pPr lvl="1"/>
            <a:r>
              <a:rPr dirty="0" sz="2000" lang="en-US"/>
              <a:t>Third-generation cephalosporin is considered, as is ciprofloxacin or another alternative with good bone penetration.</a:t>
            </a:r>
          </a:p>
          <a:p>
            <a:pPr lvl="1"/>
            <a:endParaRPr dirty="0" sz="2000" lang="en-US"/>
          </a:p>
          <a:p>
            <a:pPr>
              <a:buFont typeface="Wingdings" pitchFamily="2" charset="2"/>
              <a:buChar char="Ø"/>
            </a:pPr>
            <a:r>
              <a:rPr b="1" dirty="0" sz="2000" lang="en-US">
                <a:solidFill>
                  <a:srgbClr val="0070C0"/>
                </a:solidFill>
              </a:rPr>
              <a:t>Lower CRP level after 2 weeks of treatment represented an indication for switching to oral administration.</a:t>
            </a:r>
            <a:endParaRPr b="1" dirty="0" sz="2000" lang="en-IQ">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47" name=""/>
        <p:cNvGrpSpPr/>
        <p:nvPr/>
      </p:nvGrpSpPr>
      <p:grpSpPr>
        <a:xfrm>
          <a:off x="0" y="0"/>
          <a:ext cx="0" cy="0"/>
          <a:chOff x="0" y="0"/>
          <a:chExt cx="0" cy="0"/>
        </a:xfrm>
      </p:grpSpPr>
      <p:sp>
        <p:nvSpPr>
          <p:cNvPr id="1048588" name="Title 1"/>
          <p:cNvSpPr>
            <a:spLocks noGrp="1"/>
          </p:cNvSpPr>
          <p:nvPr>
            <p:ph type="title"/>
          </p:nvPr>
        </p:nvSpPr>
        <p:spPr>
          <a:xfrm>
            <a:off x="92363" y="0"/>
            <a:ext cx="7886700" cy="510778"/>
          </a:xfrm>
        </p:spPr>
        <p:txBody>
          <a:bodyPr>
            <a:normAutofit/>
          </a:bodyPr>
          <a:p>
            <a:pPr indent="-342900" marL="342900">
              <a:buFont typeface="Wingdings" pitchFamily="2" charset="2"/>
              <a:buChar char="q"/>
            </a:pPr>
            <a:r>
              <a:rPr b="1" dirty="0" sz="2400" lang="en-US" u="sng">
                <a:solidFill>
                  <a:srgbClr val="C00000"/>
                </a:solidFill>
                <a:latin typeface="+mn-lt"/>
                <a:cs typeface="Aldhabi" pitchFamily="2" charset="-78"/>
              </a:rPr>
              <a:t>EPIDEMIOLOGY</a:t>
            </a:r>
          </a:p>
        </p:txBody>
      </p:sp>
      <p:sp>
        <p:nvSpPr>
          <p:cNvPr id="1048589" name="Content Placeholder 2"/>
          <p:cNvSpPr>
            <a:spLocks noGrp="1"/>
          </p:cNvSpPr>
          <p:nvPr>
            <p:ph sz="quarter" idx="13"/>
          </p:nvPr>
        </p:nvSpPr>
        <p:spPr>
          <a:xfrm>
            <a:off x="92364" y="510778"/>
            <a:ext cx="8959274" cy="6254858"/>
          </a:xfrm>
        </p:spPr>
        <p:txBody>
          <a:bodyPr>
            <a:noAutofit/>
          </a:bodyPr>
          <a:p>
            <a:r>
              <a:rPr dirty="0" sz="2000" lang="en-US"/>
              <a:t>SD  has  a  bimodal  distribution  with peak</a:t>
            </a:r>
          </a:p>
          <a:p>
            <a:pPr lvl="1">
              <a:buFont typeface="Wingdings" pitchFamily="2" charset="2"/>
              <a:buChar char="ü"/>
            </a:pPr>
            <a:r>
              <a:rPr dirty="0" sz="2000" lang="en-US"/>
              <a:t>before  20 years  of  age</a:t>
            </a:r>
          </a:p>
          <a:p>
            <a:pPr lvl="1">
              <a:buFont typeface="Wingdings" pitchFamily="2" charset="2"/>
              <a:buChar char="ü"/>
            </a:pPr>
            <a:r>
              <a:rPr dirty="0" sz="2000" lang="en-US"/>
              <a:t>another  between  50  and  70  years  of  age.</a:t>
            </a:r>
          </a:p>
          <a:p>
            <a:pPr lvl="1">
              <a:buFont typeface="Wingdings" pitchFamily="2" charset="2"/>
              <a:buChar char="ü"/>
            </a:pPr>
            <a:endParaRPr dirty="0" sz="2000" lang="en-US"/>
          </a:p>
          <a:p>
            <a:r>
              <a:rPr dirty="0" sz="2000" lang="en-US"/>
              <a:t>The M:F  ratio 2 : 1  to  5 : 1  for  pyogenic SD.</a:t>
            </a:r>
          </a:p>
          <a:p>
            <a:endParaRPr dirty="0" sz="2000" lang="en-US"/>
          </a:p>
          <a:p>
            <a:r>
              <a:rPr dirty="0" sz="2000" lang="en-US" err="1">
                <a:solidFill>
                  <a:srgbClr val="002060"/>
                </a:solidFill>
              </a:rPr>
              <a:t>Discitis</a:t>
            </a:r>
            <a:r>
              <a:rPr dirty="0" sz="2000" lang="en-US">
                <a:solidFill>
                  <a:srgbClr val="002060"/>
                </a:solidFill>
              </a:rPr>
              <a:t>  complication represents up  to  30%  of  all  cases  of  pyogenic  SD after  previous surgery.</a:t>
            </a:r>
          </a:p>
          <a:p>
            <a:endParaRPr dirty="0" sz="2000" lang="en-US">
              <a:solidFill>
                <a:srgbClr val="002060"/>
              </a:solidFill>
            </a:endParaRPr>
          </a:p>
          <a:p>
            <a:r>
              <a:rPr dirty="0" sz="2000" lang="en-US"/>
              <a:t>SEA affects  people  at  any  age,  but  the  highest prevalence  is  in  the  fifth  to  seventh  decades  of  life.</a:t>
            </a:r>
          </a:p>
          <a:p>
            <a:endParaRPr dirty="0" sz="2000" lang="en-US"/>
          </a:p>
          <a:p>
            <a:r>
              <a:rPr dirty="0" sz="2000" lang="en-US"/>
              <a:t>Similar  sex  incidence  or  a  slight  male  predominance has  been  described  in  SEA.</a:t>
            </a:r>
          </a:p>
          <a:p>
            <a:pPr>
              <a:buFont typeface="Wingdings" pitchFamily="2" charset="2"/>
              <a:buChar char="Ø"/>
            </a:pPr>
            <a:endParaRPr dirty="0" sz="2000"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48" name=""/>
        <p:cNvGrpSpPr/>
        <p:nvPr/>
      </p:nvGrpSpPr>
      <p:grpSpPr>
        <a:xfrm>
          <a:off x="0" y="0"/>
          <a:ext cx="0" cy="0"/>
          <a:chOff x="0" y="0"/>
          <a:chExt cx="0" cy="0"/>
        </a:xfrm>
      </p:grpSpPr>
      <p:sp>
        <p:nvSpPr>
          <p:cNvPr id="1048590" name="Content Placeholder 2"/>
          <p:cNvSpPr>
            <a:spLocks noGrp="1"/>
          </p:cNvSpPr>
          <p:nvPr>
            <p:ph sz="quarter" idx="13"/>
          </p:nvPr>
        </p:nvSpPr>
        <p:spPr>
          <a:xfrm>
            <a:off x="96510" y="92639"/>
            <a:ext cx="8955125" cy="4964270"/>
          </a:xfrm>
        </p:spPr>
        <p:txBody>
          <a:bodyPr>
            <a:normAutofit/>
          </a:bodyPr>
          <a:p>
            <a:pPr>
              <a:buFont typeface="Wingdings" pitchFamily="2" charset="2"/>
              <a:buChar char="Ø"/>
            </a:pPr>
            <a:r>
              <a:rPr b="1" dirty="0" sz="2000" lang="en-US" u="sng">
                <a:solidFill>
                  <a:srgbClr val="002060"/>
                </a:solidFill>
                <a:cs typeface="Aldhabi" pitchFamily="2" charset="-78"/>
              </a:rPr>
              <a:t>Risk  factors  for  spinal  infections  are</a:t>
            </a:r>
          </a:p>
          <a:p>
            <a:pPr indent="-457200" lvl="1" marL="914400">
              <a:buFont typeface="+mj-lt"/>
              <a:buAutoNum type="arabicPeriod"/>
            </a:pPr>
            <a:r>
              <a:rPr dirty="0" sz="2000" lang="en-US"/>
              <a:t>Intravenous  drug  use.</a:t>
            </a:r>
          </a:p>
          <a:p>
            <a:pPr indent="-457200" lvl="1" marL="914400">
              <a:buFont typeface="+mj-lt"/>
              <a:buAutoNum type="arabicPeriod"/>
            </a:pPr>
            <a:r>
              <a:rPr dirty="0" sz="2000" lang="en-US"/>
              <a:t>Indwelling  catheter.</a:t>
            </a:r>
          </a:p>
          <a:p>
            <a:pPr indent="-457200" lvl="1" marL="914400">
              <a:buFont typeface="+mj-lt"/>
              <a:buAutoNum type="arabicPeriod"/>
            </a:pPr>
            <a:r>
              <a:rPr dirty="0" sz="2000" lang="en-US"/>
              <a:t>Previous  spinal  procedure.</a:t>
            </a:r>
          </a:p>
          <a:p>
            <a:pPr indent="-457200" lvl="1" marL="914400">
              <a:buFont typeface="+mj-lt"/>
              <a:buAutoNum type="arabicPeriod"/>
            </a:pPr>
            <a:r>
              <a:rPr dirty="0" sz="2000" lang="en-US"/>
              <a:t>Epidural procedure.</a:t>
            </a:r>
            <a:endParaRPr dirty="0" lang="en-US"/>
          </a:p>
          <a:p>
            <a:pPr indent="-457200" lvl="1" marL="914400">
              <a:buFont typeface="+mj-lt"/>
              <a:buAutoNum type="arabicPeriod"/>
            </a:pPr>
            <a:r>
              <a:rPr dirty="0" sz="2000" lang="en-US"/>
              <a:t>Immunocompromised.</a:t>
            </a:r>
          </a:p>
          <a:p>
            <a:pPr indent="-457200" lvl="1" marL="914400">
              <a:buFont typeface="+mj-lt"/>
              <a:buAutoNum type="arabicPeriod"/>
            </a:pPr>
            <a:r>
              <a:rPr dirty="0" sz="2000" lang="en-US"/>
              <a:t>HIV</a:t>
            </a:r>
          </a:p>
          <a:p>
            <a:pPr indent="-457200" lvl="1" marL="914400">
              <a:buFont typeface="+mj-lt"/>
              <a:buAutoNum type="arabicPeriod"/>
            </a:pPr>
            <a:r>
              <a:rPr dirty="0" sz="2000" lang="en-US"/>
              <a:t>Alcohol  abuse.</a:t>
            </a:r>
          </a:p>
          <a:p>
            <a:pPr indent="-457200" lvl="1" marL="914400">
              <a:buFont typeface="+mj-lt"/>
              <a:buAutoNum type="arabicPeriod"/>
            </a:pPr>
            <a:r>
              <a:rPr dirty="0" sz="2000" lang="en-US"/>
              <a:t>Distant  site  infection.</a:t>
            </a:r>
          </a:p>
          <a:p>
            <a:pPr indent="-457200" lvl="1" marL="914400">
              <a:buFont typeface="+mj-lt"/>
              <a:buAutoNum type="arabicPeriod"/>
            </a:pPr>
            <a:r>
              <a:rPr dirty="0" sz="2000" lang="en-US"/>
              <a:t>Diabetes  mellitus, cancer, liver  cirrhosis, renal  failure.</a:t>
            </a:r>
            <a:endParaRPr dirty="0" sz="2400" lang="en-US"/>
          </a:p>
          <a:p>
            <a:pPr indent="-457200" lvl="1" marL="914400">
              <a:buFont typeface="+mj-lt"/>
              <a:buAutoNum type="arabicPeriod"/>
            </a:pPr>
            <a:r>
              <a:rPr dirty="0" sz="2000" lang="en-US" err="1"/>
              <a:t>Rheumatologic</a:t>
            </a:r>
            <a:r>
              <a:rPr dirty="0" sz="2000" lang="en-US"/>
              <a:t>  disease.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49" name=""/>
        <p:cNvGrpSpPr/>
        <p:nvPr/>
      </p:nvGrpSpPr>
      <p:grpSpPr>
        <a:xfrm>
          <a:off x="0" y="0"/>
          <a:ext cx="0" cy="0"/>
          <a:chOff x="0" y="0"/>
          <a:chExt cx="0" cy="0"/>
        </a:xfrm>
      </p:grpSpPr>
      <p:sp>
        <p:nvSpPr>
          <p:cNvPr id="1048591" name="Title 1"/>
          <p:cNvSpPr>
            <a:spLocks noGrp="1"/>
          </p:cNvSpPr>
          <p:nvPr>
            <p:ph type="title"/>
          </p:nvPr>
        </p:nvSpPr>
        <p:spPr>
          <a:xfrm>
            <a:off x="92363" y="0"/>
            <a:ext cx="7886700" cy="497087"/>
          </a:xfrm>
        </p:spPr>
        <p:txBody>
          <a:bodyPr>
            <a:normAutofit/>
          </a:bodyPr>
          <a:p>
            <a:pPr indent="-342900" marL="342900">
              <a:buFont typeface="Wingdings" pitchFamily="2" charset="2"/>
              <a:buChar char="q"/>
            </a:pPr>
            <a:r>
              <a:rPr b="1" dirty="0" sz="2400" lang="en-US" u="sng">
                <a:solidFill>
                  <a:srgbClr val="C00000"/>
                </a:solidFill>
                <a:latin typeface="+mn-lt"/>
                <a:cs typeface="Aldhabi" pitchFamily="2" charset="-78"/>
              </a:rPr>
              <a:t>Pathogens  Involved</a:t>
            </a:r>
          </a:p>
        </p:txBody>
      </p:sp>
      <p:sp>
        <p:nvSpPr>
          <p:cNvPr id="1048592" name="Content Placeholder 2"/>
          <p:cNvSpPr>
            <a:spLocks noGrp="1"/>
          </p:cNvSpPr>
          <p:nvPr>
            <p:ph sz="quarter" idx="13"/>
          </p:nvPr>
        </p:nvSpPr>
        <p:spPr>
          <a:xfrm>
            <a:off x="92363" y="497087"/>
            <a:ext cx="8959274" cy="6245458"/>
          </a:xfrm>
        </p:spPr>
        <p:txBody>
          <a:bodyPr>
            <a:noAutofit/>
          </a:bodyPr>
          <a:p>
            <a:pPr indent="-457200" marL="457200">
              <a:buFont typeface="+mj-lt"/>
              <a:buAutoNum type="arabicParenR"/>
            </a:pPr>
            <a:r>
              <a:rPr b="1" dirty="0" sz="2000" lang="en-US">
                <a:solidFill>
                  <a:srgbClr val="002060"/>
                </a:solidFill>
              </a:rPr>
              <a:t>Staphylococcus  aureus</a:t>
            </a:r>
            <a:r>
              <a:rPr dirty="0" sz="2000" lang="en-US"/>
              <a:t>  </a:t>
            </a:r>
          </a:p>
          <a:p>
            <a:pPr lvl="1"/>
            <a:r>
              <a:rPr dirty="0" sz="2000" lang="en-US"/>
              <a:t>is  the  predominant  pathogen,  with  an  incidence  between  30%  and  80%.</a:t>
            </a:r>
          </a:p>
          <a:p>
            <a:pPr indent="-457200" marL="457200">
              <a:buFont typeface="+mj-lt"/>
              <a:buAutoNum type="arabicParenR"/>
            </a:pPr>
            <a:r>
              <a:rPr b="1" dirty="0" sz="2000" lang="en-US">
                <a:solidFill>
                  <a:srgbClr val="002060"/>
                </a:solidFill>
              </a:rPr>
              <a:t>Gram-negative  bacteria  such  as  </a:t>
            </a:r>
            <a:r>
              <a:rPr b="1" dirty="0" sz="2000" lang="en-US" err="1">
                <a:solidFill>
                  <a:srgbClr val="002060"/>
                </a:solidFill>
              </a:rPr>
              <a:t>Escherichia</a:t>
            </a:r>
            <a:r>
              <a:rPr b="1" dirty="0" sz="2000" lang="en-US">
                <a:solidFill>
                  <a:srgbClr val="002060"/>
                </a:solidFill>
              </a:rPr>
              <a:t>  coli  and  Proteus,  </a:t>
            </a:r>
            <a:r>
              <a:rPr b="1" dirty="0" sz="2000" lang="en-US" err="1">
                <a:solidFill>
                  <a:srgbClr val="002060"/>
                </a:solidFill>
              </a:rPr>
              <a:t>Klebsiella</a:t>
            </a:r>
            <a:r>
              <a:rPr b="1" dirty="0" sz="2000" lang="en-US">
                <a:solidFill>
                  <a:srgbClr val="002060"/>
                </a:solidFill>
              </a:rPr>
              <a:t>,  and  Enterobacter species</a:t>
            </a:r>
            <a:r>
              <a:rPr dirty="0" sz="2000" lang="en-US"/>
              <a:t>  </a:t>
            </a:r>
          </a:p>
          <a:p>
            <a:pPr lvl="1"/>
            <a:r>
              <a:rPr dirty="0" sz="2000" lang="en-US"/>
              <a:t>are  responsible for  up  to  25%  of  spinal infections,  </a:t>
            </a:r>
            <a:r>
              <a:rPr b="1" dirty="0" sz="2000" lang="en-US">
                <a:solidFill>
                  <a:srgbClr val="7030A0"/>
                </a:solidFill>
              </a:rPr>
              <a:t>mainly</a:t>
            </a:r>
            <a:r>
              <a:rPr dirty="0" sz="2000" lang="en-US"/>
              <a:t>  in  </a:t>
            </a:r>
            <a:r>
              <a:rPr dirty="0" sz="2000" lang="en-US">
                <a:solidFill>
                  <a:srgbClr val="C00000"/>
                </a:solidFill>
              </a:rPr>
              <a:t>older  people  and  often  secondary  to  urinary tract  infections</a:t>
            </a:r>
            <a:r>
              <a:rPr dirty="0" sz="2000" lang="en-US"/>
              <a:t>.</a:t>
            </a:r>
          </a:p>
          <a:p>
            <a:pPr indent="-457200" marL="457200">
              <a:buFont typeface="+mj-lt"/>
              <a:buAutoNum type="arabicParenR"/>
            </a:pPr>
            <a:r>
              <a:rPr b="1" dirty="0" sz="2000" lang="en-US">
                <a:solidFill>
                  <a:srgbClr val="002060"/>
                </a:solidFill>
              </a:rPr>
              <a:t>Pseudomonas  </a:t>
            </a:r>
            <a:r>
              <a:rPr b="1" dirty="0" sz="2000" lang="en-US" err="1">
                <a:solidFill>
                  <a:srgbClr val="002060"/>
                </a:solidFill>
              </a:rPr>
              <a:t>aeruginosa</a:t>
            </a:r>
            <a:r>
              <a:rPr dirty="0" sz="2000" lang="en-US"/>
              <a:t>  </a:t>
            </a:r>
          </a:p>
          <a:p>
            <a:pPr lvl="1"/>
            <a:r>
              <a:rPr dirty="0" sz="2000" lang="en-US"/>
              <a:t>is  more  common in  intravenous  drug  users.  </a:t>
            </a:r>
          </a:p>
          <a:p>
            <a:pPr indent="-457200" marL="457200">
              <a:buFont typeface="+mj-lt"/>
              <a:buAutoNum type="arabicParenR"/>
            </a:pPr>
            <a:r>
              <a:rPr b="1" dirty="0" sz="2000" lang="en-US">
                <a:solidFill>
                  <a:srgbClr val="002060"/>
                </a:solidFill>
              </a:rPr>
              <a:t>Coagulase-negative  staphylococci, such  as  Staphylococcus  </a:t>
            </a:r>
            <a:r>
              <a:rPr b="1" dirty="0" sz="2000" lang="en-US" err="1">
                <a:solidFill>
                  <a:srgbClr val="002060"/>
                </a:solidFill>
              </a:rPr>
              <a:t>epidermidis</a:t>
            </a:r>
            <a:r>
              <a:rPr b="1" dirty="0" sz="2000" lang="en-US">
                <a:solidFill>
                  <a:srgbClr val="002060"/>
                </a:solidFill>
              </a:rPr>
              <a:t>,  and  methicillin-resistant  S. aureus</a:t>
            </a:r>
            <a:r>
              <a:rPr dirty="0" sz="2000" lang="en-US"/>
              <a:t>  </a:t>
            </a:r>
          </a:p>
          <a:p>
            <a:pPr lvl="1"/>
            <a:r>
              <a:rPr dirty="0" sz="2000" lang="en-US"/>
              <a:t>are  infections  consequent  to  </a:t>
            </a:r>
            <a:r>
              <a:rPr dirty="0" sz="2000" lang="en-US">
                <a:solidFill>
                  <a:srgbClr val="C00000"/>
                </a:solidFill>
              </a:rPr>
              <a:t>spinal  procedures  or  catheter placement</a:t>
            </a:r>
            <a:r>
              <a:rPr dirty="0" sz="2000" lang="en-US"/>
              <a:t>.  </a:t>
            </a:r>
          </a:p>
          <a:p>
            <a:pPr indent="-457200" marL="457200">
              <a:buFont typeface="+mj-lt"/>
              <a:buAutoNum type="arabicParenR"/>
            </a:pPr>
            <a:r>
              <a:rPr b="1" dirty="0" sz="2000" lang="en-US">
                <a:solidFill>
                  <a:srgbClr val="002060"/>
                </a:solidFill>
              </a:rPr>
              <a:t>Anaerobic  agents</a:t>
            </a:r>
            <a:r>
              <a:rPr dirty="0" sz="2000" lang="en-US"/>
              <a:t>  </a:t>
            </a:r>
          </a:p>
          <a:p>
            <a:pPr lvl="1"/>
            <a:r>
              <a:rPr dirty="0" sz="2000" lang="en-US"/>
              <a:t>are  also  a  cause  of  infections,  especially  in  </a:t>
            </a:r>
            <a:r>
              <a:rPr dirty="0" sz="2000" lang="en-US">
                <a:solidFill>
                  <a:srgbClr val="C00000"/>
                </a:solidFill>
              </a:rPr>
              <a:t>penetrating  spine  trauma</a:t>
            </a:r>
            <a:r>
              <a:rPr dirty="0" sz="2000" lang="en-US"/>
              <a:t>.</a:t>
            </a:r>
          </a:p>
          <a:p>
            <a:endParaRPr dirty="0" sz="2000"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0" name=""/>
        <p:cNvGrpSpPr/>
        <p:nvPr/>
      </p:nvGrpSpPr>
      <p:grpSpPr>
        <a:xfrm>
          <a:off x="0" y="0"/>
          <a:ext cx="0" cy="0"/>
          <a:chOff x="0" y="0"/>
          <a:chExt cx="0" cy="0"/>
        </a:xfrm>
      </p:grpSpPr>
      <p:sp>
        <p:nvSpPr>
          <p:cNvPr id="1048593" name="Title 1"/>
          <p:cNvSpPr>
            <a:spLocks noGrp="1"/>
          </p:cNvSpPr>
          <p:nvPr>
            <p:ph type="title"/>
          </p:nvPr>
        </p:nvSpPr>
        <p:spPr>
          <a:xfrm>
            <a:off x="80818" y="0"/>
            <a:ext cx="7805882" cy="484909"/>
          </a:xfrm>
        </p:spPr>
        <p:txBody>
          <a:bodyPr>
            <a:normAutofit/>
          </a:bodyPr>
          <a:p>
            <a:pPr indent="-342900" marL="342900">
              <a:buFont typeface="Wingdings" pitchFamily="2" charset="2"/>
              <a:buChar char="q"/>
            </a:pPr>
            <a:r>
              <a:rPr b="1" dirty="0" sz="2400" lang="en-US" u="sng">
                <a:solidFill>
                  <a:srgbClr val="C00000"/>
                </a:solidFill>
                <a:latin typeface="+mn-lt"/>
                <a:cs typeface="Aldhabi" pitchFamily="2" charset="-78"/>
              </a:rPr>
              <a:t>Routes  of  Pathogen  Spread</a:t>
            </a:r>
          </a:p>
        </p:txBody>
      </p:sp>
      <p:sp>
        <p:nvSpPr>
          <p:cNvPr id="1048594" name="Content Placeholder 2"/>
          <p:cNvSpPr>
            <a:spLocks noGrp="1"/>
          </p:cNvSpPr>
          <p:nvPr>
            <p:ph sz="quarter" idx="13"/>
          </p:nvPr>
        </p:nvSpPr>
        <p:spPr>
          <a:xfrm>
            <a:off x="80818" y="484908"/>
            <a:ext cx="8982364" cy="6280727"/>
          </a:xfrm>
        </p:spPr>
        <p:txBody>
          <a:bodyPr>
            <a:noAutofit/>
          </a:bodyPr>
          <a:p>
            <a:pPr>
              <a:buFont typeface="Wingdings" pitchFamily="2" charset="2"/>
              <a:buChar char="Ø"/>
            </a:pPr>
            <a:r>
              <a:rPr dirty="0" sz="2000" lang="en-US"/>
              <a:t>The  microorganisms  often  spread  through  three  routes: (A) hematogenous, (B)contiguous,  (C)iatrogenic  inoculation.</a:t>
            </a:r>
          </a:p>
          <a:p>
            <a:pPr>
              <a:buFont typeface="Wingdings" pitchFamily="2" charset="2"/>
              <a:buChar char="Ø"/>
            </a:pPr>
            <a:r>
              <a:rPr dirty="0" sz="2000" lang="en-US"/>
              <a:t> In  30%  to  40%  of  cases,  the  source  of  infection  is  not identified.</a:t>
            </a:r>
          </a:p>
          <a:p>
            <a:pPr indent="-457200" marL="457200">
              <a:buFont typeface="+mj-lt"/>
              <a:buAutoNum type="alphaUcPeriod"/>
            </a:pPr>
            <a:r>
              <a:rPr b="1" dirty="0" sz="2000" lang="en-US" u="sng">
                <a:solidFill>
                  <a:srgbClr val="002060"/>
                </a:solidFill>
              </a:rPr>
              <a:t>Hematogenous spread ( 50% )</a:t>
            </a:r>
          </a:p>
          <a:p>
            <a:pPr lvl="1"/>
            <a:r>
              <a:rPr dirty="0" sz="2000" lang="en-US"/>
              <a:t>The  most  frequent  cause  of  infection.</a:t>
            </a:r>
          </a:p>
          <a:p>
            <a:pPr lvl="1"/>
            <a:r>
              <a:rPr dirty="0" sz="2000" lang="en-US"/>
              <a:t>Primary sources are  </a:t>
            </a:r>
            <a:r>
              <a:rPr dirty="0" sz="2000" lang="en-US" u="sng"/>
              <a:t>skin</a:t>
            </a:r>
            <a:r>
              <a:rPr dirty="0" sz="2000" lang="en-US"/>
              <a:t>,  </a:t>
            </a:r>
            <a:r>
              <a:rPr dirty="0" sz="2000" lang="en-US" u="sng"/>
              <a:t>soft  tissue</a:t>
            </a:r>
            <a:r>
              <a:rPr dirty="0" sz="2000" lang="en-US"/>
              <a:t>,  </a:t>
            </a:r>
            <a:r>
              <a:rPr dirty="0" sz="2000" lang="en-US" u="sng"/>
              <a:t>urinary  tract</a:t>
            </a:r>
            <a:r>
              <a:rPr dirty="0" sz="2000" lang="en-US"/>
              <a:t>,  and  </a:t>
            </a:r>
            <a:r>
              <a:rPr dirty="0" sz="2000" lang="en-US" u="sng"/>
              <a:t>respiratory tract</a:t>
            </a:r>
            <a:r>
              <a:rPr dirty="0" sz="2000" lang="en-US"/>
              <a:t>.</a:t>
            </a:r>
          </a:p>
          <a:p>
            <a:pPr lvl="1"/>
            <a:r>
              <a:rPr b="1" dirty="0" sz="2000" lang="en-US">
                <a:solidFill>
                  <a:srgbClr val="C00000"/>
                </a:solidFill>
              </a:rPr>
              <a:t>In children</a:t>
            </a:r>
            <a:r>
              <a:rPr dirty="0" sz="2000" lang="en-US"/>
              <a:t>, the infection is located within  the disk </a:t>
            </a:r>
            <a:r>
              <a:rPr b="1" dirty="0" sz="2000" lang="en-US"/>
              <a:t>because</a:t>
            </a:r>
            <a:r>
              <a:rPr dirty="0" sz="2000" lang="en-US"/>
              <a:t> the </a:t>
            </a:r>
            <a:r>
              <a:rPr dirty="0" sz="2000" lang="en-US" err="1"/>
              <a:t>intraosseous</a:t>
            </a:r>
            <a:r>
              <a:rPr dirty="0" sz="2000" lang="en-US"/>
              <a:t>  arteries  have  extensive  anastomoses, with  some  vessels  penetrating  the  intervertebral  disk.</a:t>
            </a:r>
          </a:p>
          <a:p>
            <a:pPr lvl="1"/>
            <a:r>
              <a:rPr b="1" dirty="0" sz="2000" lang="en-US">
                <a:solidFill>
                  <a:srgbClr val="C00000"/>
                </a:solidFill>
              </a:rPr>
              <a:t>In adult</a:t>
            </a:r>
            <a:r>
              <a:rPr dirty="0" sz="2000" lang="en-US"/>
              <a:t> intervertebral disk undergoes an involution of  the  </a:t>
            </a:r>
            <a:r>
              <a:rPr dirty="0" sz="2000" lang="en-US" err="1"/>
              <a:t>intraosseous</a:t>
            </a:r>
            <a:r>
              <a:rPr dirty="0" sz="2000" lang="en-US"/>
              <a:t>  anastomosis,  and  the  septic  emboli  lead  to  the formation  of  extensive  vascular bone infarcts and  spread of  infection  to the vertebral end plates.  </a:t>
            </a:r>
          </a:p>
          <a:p>
            <a:pPr lvl="1">
              <a:buFont typeface="Wingdings" pitchFamily="2" charset="2"/>
              <a:buChar char="ü"/>
            </a:pPr>
            <a:r>
              <a:rPr b="1" dirty="0" sz="2000" lang="en-US" u="sng">
                <a:solidFill>
                  <a:srgbClr val="7030A0"/>
                </a:solidFill>
              </a:rPr>
              <a:t>Posterior  vertebral  body</a:t>
            </a:r>
            <a:r>
              <a:rPr dirty="0" sz="2000" lang="en-US"/>
              <a:t>  spread  is  very rare  in  pyogenic  SD  because  of  their  deficient  vascular  supply and  occurs  </a:t>
            </a:r>
            <a:r>
              <a:rPr dirty="0" sz="2000" lang="en-US">
                <a:solidFill>
                  <a:srgbClr val="C00000"/>
                </a:solidFill>
              </a:rPr>
              <a:t>more frequently  in  fungal  and  tuberculous infections</a:t>
            </a:r>
            <a:r>
              <a:rPr dirty="0" sz="2000" lang="en-US"/>
              <a:t>.</a:t>
            </a:r>
          </a:p>
          <a:p>
            <a:pPr lvl="1">
              <a:buFont typeface="Wingdings" pitchFamily="2" charset="2"/>
              <a:buChar char="ü"/>
            </a:pPr>
            <a:r>
              <a:rPr b="1" dirty="0" sz="2000" lang="en-US">
                <a:solidFill>
                  <a:srgbClr val="7030A0"/>
                </a:solidFill>
              </a:rPr>
              <a:t>Anterior  portion of  the  vertebra </a:t>
            </a:r>
            <a:r>
              <a:rPr dirty="0" sz="2000" lang="en-US"/>
              <a:t>has  the  principal  vascular supply,  and  erosion  of  vertebral  end  plates,  osteolytic  lesions, compression  fractures,  and  SEA  formation  are  observed,  which can  lead  to  spine  instability,  deformity,  and  risk  for  spinal  cord  compression.</a:t>
            </a:r>
          </a:p>
          <a:p>
            <a:pPr indent="-457200" lvl="0" marL="457200">
              <a:buFont typeface="+mj-lt"/>
              <a:buAutoNum type="alphaUcPeriod"/>
            </a:pPr>
            <a:endParaRPr dirty="0" sz="2000" lang="en-US">
              <a:solidFill>
                <a:prstClr val="black"/>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1" name=""/>
        <p:cNvGrpSpPr/>
        <p:nvPr/>
      </p:nvGrpSpPr>
      <p:grpSpPr>
        <a:xfrm>
          <a:off x="0" y="0"/>
          <a:ext cx="0" cy="0"/>
          <a:chOff x="0" y="0"/>
          <a:chExt cx="0" cy="0"/>
        </a:xfrm>
      </p:grpSpPr>
      <p:sp>
        <p:nvSpPr>
          <p:cNvPr id="1048595" name="Content Placeholder 2"/>
          <p:cNvSpPr>
            <a:spLocks noGrp="1"/>
          </p:cNvSpPr>
          <p:nvPr>
            <p:ph sz="quarter" idx="13"/>
          </p:nvPr>
        </p:nvSpPr>
        <p:spPr>
          <a:xfrm>
            <a:off x="108057" y="115729"/>
            <a:ext cx="8932034" cy="6569089"/>
          </a:xfrm>
        </p:spPr>
        <p:txBody>
          <a:bodyPr>
            <a:normAutofit/>
          </a:bodyPr>
          <a:p>
            <a:pPr indent="-457200" marL="457200">
              <a:buAutoNum type="alphaUcPeriod" startAt="2"/>
            </a:pPr>
            <a:r>
              <a:rPr b="1" dirty="0" sz="2000" lang="en-US" u="sng">
                <a:solidFill>
                  <a:srgbClr val="002060"/>
                </a:solidFill>
              </a:rPr>
              <a:t>Contiguous Tissues (10%  to  30% )</a:t>
            </a:r>
          </a:p>
          <a:p>
            <a:pPr lvl="1"/>
            <a:r>
              <a:rPr dirty="0" sz="2000" lang="en-US"/>
              <a:t>Contiguous  tissue  extension  originates  from  vertebral  osteomyelitis  or  </a:t>
            </a:r>
            <a:r>
              <a:rPr dirty="0" sz="2000" lang="en-US" err="1"/>
              <a:t>psoas</a:t>
            </a:r>
            <a:r>
              <a:rPr dirty="0" sz="2000" lang="en-US"/>
              <a:t>  muscle  abscess.</a:t>
            </a:r>
          </a:p>
          <a:p>
            <a:pPr indent="-457200" marL="457200">
              <a:buFont typeface="+mj-lt"/>
              <a:buAutoNum type="alphaUcPeriod"/>
            </a:pPr>
            <a:endParaRPr dirty="0" sz="2000" lang="en-US"/>
          </a:p>
          <a:p>
            <a:pPr indent="-457200" marL="457200">
              <a:buAutoNum type="alphaUcPeriod" startAt="3"/>
            </a:pPr>
            <a:r>
              <a:rPr b="1" dirty="0" sz="2000" lang="en-US" u="sng">
                <a:solidFill>
                  <a:srgbClr val="002060"/>
                </a:solidFill>
              </a:rPr>
              <a:t>Direct Inoculation (15% )</a:t>
            </a:r>
          </a:p>
          <a:p>
            <a:pPr lvl="1"/>
            <a:r>
              <a:rPr dirty="0" sz="2000" lang="en-US"/>
              <a:t>Direct  inoculation  as  a  cause  of  SEA  includes  all  kinds  of  invasive procedures,  such  as  surgery,  lumbar  puncture,  </a:t>
            </a:r>
            <a:r>
              <a:rPr dirty="0" sz="2000" lang="en-US" err="1"/>
              <a:t>peridural</a:t>
            </a:r>
            <a:r>
              <a:rPr dirty="0" sz="2000" lang="en-US"/>
              <a:t>  anesthesia,  epidural  analgesia,  and  nerve  blocks.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2" name=""/>
        <p:cNvGrpSpPr/>
        <p:nvPr/>
      </p:nvGrpSpPr>
      <p:grpSpPr>
        <a:xfrm>
          <a:off x="0" y="0"/>
          <a:ext cx="0" cy="0"/>
          <a:chOff x="0" y="0"/>
          <a:chExt cx="0" cy="0"/>
        </a:xfrm>
      </p:grpSpPr>
      <p:sp>
        <p:nvSpPr>
          <p:cNvPr id="1048596" name="Title 1"/>
          <p:cNvSpPr>
            <a:spLocks noGrp="1"/>
          </p:cNvSpPr>
          <p:nvPr>
            <p:ph type="title"/>
          </p:nvPr>
        </p:nvSpPr>
        <p:spPr>
          <a:xfrm>
            <a:off x="80818" y="0"/>
            <a:ext cx="7886700" cy="510778"/>
          </a:xfrm>
        </p:spPr>
        <p:txBody>
          <a:bodyPr>
            <a:normAutofit/>
          </a:bodyPr>
          <a:p>
            <a:pPr indent="-342900" marL="342900">
              <a:buFont typeface="Wingdings" pitchFamily="2" charset="2"/>
              <a:buChar char="q"/>
            </a:pPr>
            <a:r>
              <a:rPr b="1" dirty="0" sz="2400" lang="en-US" u="sng">
                <a:solidFill>
                  <a:srgbClr val="C00000"/>
                </a:solidFill>
                <a:latin typeface="+mn-lt"/>
                <a:cs typeface="Aldhabi" pitchFamily="2" charset="-78"/>
              </a:rPr>
              <a:t>CLINICAL  SIGNS  AND  SYMPTOMS</a:t>
            </a:r>
          </a:p>
        </p:txBody>
      </p:sp>
      <p:sp>
        <p:nvSpPr>
          <p:cNvPr id="1048597" name="Content Placeholder 2"/>
          <p:cNvSpPr>
            <a:spLocks noGrp="1"/>
          </p:cNvSpPr>
          <p:nvPr>
            <p:ph sz="quarter" idx="13"/>
          </p:nvPr>
        </p:nvSpPr>
        <p:spPr>
          <a:xfrm>
            <a:off x="80818" y="510778"/>
            <a:ext cx="8982364" cy="6266404"/>
          </a:xfrm>
        </p:spPr>
        <p:txBody>
          <a:bodyPr>
            <a:noAutofit/>
          </a:bodyPr>
          <a:p>
            <a:pPr indent="0" marL="0">
              <a:buNone/>
            </a:pPr>
            <a:r>
              <a:rPr b="1" dirty="0" sz="2000" lang="en-US" err="1" u="sng">
                <a:solidFill>
                  <a:srgbClr val="002060"/>
                </a:solidFill>
              </a:rPr>
              <a:t>Spondylodiscitis</a:t>
            </a:r>
            <a:r>
              <a:rPr b="1" dirty="0" sz="2000" lang="en-US" u="sng">
                <a:solidFill>
                  <a:srgbClr val="002060"/>
                </a:solidFill>
              </a:rPr>
              <a:t>  (SD)</a:t>
            </a:r>
          </a:p>
          <a:p>
            <a:pPr>
              <a:buFont typeface="Wingdings" pitchFamily="2" charset="2"/>
              <a:buChar char="v"/>
            </a:pPr>
            <a:r>
              <a:rPr b="1" dirty="0" sz="2000" lang="en-US" u="sng">
                <a:solidFill>
                  <a:srgbClr val="C00000"/>
                </a:solidFill>
              </a:rPr>
              <a:t>In  children</a:t>
            </a:r>
          </a:p>
          <a:p>
            <a:pPr lvl="1">
              <a:buFont typeface="Wingdings" pitchFamily="2" charset="2"/>
              <a:buChar char="Ø"/>
            </a:pPr>
            <a:r>
              <a:rPr dirty="0" sz="2000" lang="en-US"/>
              <a:t>Symptoms  may  include  irritability;  refusal  to  crawl,  sit,  or  walk; abdominal  pain;  or  incontinence. </a:t>
            </a:r>
          </a:p>
          <a:p>
            <a:pPr lvl="1">
              <a:buFont typeface="Wingdings" pitchFamily="2" charset="2"/>
              <a:buChar char="Ø"/>
            </a:pPr>
            <a:r>
              <a:rPr b="1" dirty="0" sz="2000" lang="en-US"/>
              <a:t>The  most  frequent  sign</a:t>
            </a:r>
            <a:r>
              <a:rPr dirty="0" sz="2000" lang="en-US"/>
              <a:t> found  on  physical  examination  is  the  </a:t>
            </a:r>
            <a:r>
              <a:rPr b="1" dirty="0" sz="2000" lang="en-US">
                <a:solidFill>
                  <a:srgbClr val="0070C0"/>
                </a:solidFill>
              </a:rPr>
              <a:t>loss  of  lumbar  lordosis</a:t>
            </a:r>
            <a:r>
              <a:rPr dirty="0" sz="2000" lang="en-US"/>
              <a:t>.</a:t>
            </a:r>
          </a:p>
          <a:p>
            <a:pPr lvl="1">
              <a:buFont typeface="Wingdings" pitchFamily="2" charset="2"/>
              <a:buChar char="Ø"/>
            </a:pPr>
            <a:r>
              <a:rPr dirty="0" sz="2000" lang="en-US"/>
              <a:t>The  </a:t>
            </a:r>
            <a:r>
              <a:rPr b="1" dirty="0" sz="2000" lang="en-US"/>
              <a:t>uncommon  signs  are  neurological  deficits  and  fever</a:t>
            </a:r>
            <a:r>
              <a:rPr dirty="0" sz="2000" lang="en-US"/>
              <a:t>.</a:t>
            </a:r>
          </a:p>
          <a:p>
            <a:pPr lvl="1">
              <a:buFont typeface="Wingdings" pitchFamily="2" charset="2"/>
              <a:buChar char="Ø"/>
            </a:pPr>
            <a:endParaRPr dirty="0" sz="2000" lang="en-US"/>
          </a:p>
          <a:p>
            <a:pPr>
              <a:buFont typeface="Wingdings" pitchFamily="2" charset="2"/>
              <a:buChar char="v"/>
            </a:pPr>
            <a:r>
              <a:rPr b="1" dirty="0" sz="2000" lang="en-US" u="sng">
                <a:solidFill>
                  <a:srgbClr val="C00000"/>
                </a:solidFill>
              </a:rPr>
              <a:t>In  adults</a:t>
            </a:r>
            <a:endParaRPr b="1" dirty="0" sz="2000" lang="en-US"/>
          </a:p>
          <a:p>
            <a:pPr lvl="1">
              <a:buFont typeface="Wingdings" pitchFamily="2" charset="2"/>
              <a:buChar char="Ø"/>
            </a:pPr>
            <a:r>
              <a:rPr dirty="0" sz="2000" lang="en-US"/>
              <a:t>The  first  clinical  findings  are  usually  nonspecific  back or  neck  pain  and  fever.</a:t>
            </a:r>
          </a:p>
          <a:p>
            <a:pPr lvl="1">
              <a:buFont typeface="Wingdings" pitchFamily="2" charset="2"/>
              <a:buChar char="Ø"/>
            </a:pPr>
            <a:r>
              <a:rPr dirty="0" sz="2000" lang="en-US"/>
              <a:t>Radicular  pain  to  the  chest  or abdomen,  which  becomes  </a:t>
            </a:r>
            <a:r>
              <a:rPr b="1" dirty="0" sz="2000" lang="en-US">
                <a:solidFill>
                  <a:srgbClr val="0070C0"/>
                </a:solidFill>
              </a:rPr>
              <a:t>worse  at  night</a:t>
            </a:r>
            <a:r>
              <a:rPr dirty="0" sz="2000" lang="en-US"/>
              <a:t>,  is  a  consequence  of  the infection  spreading  into  the  epidural  space.</a:t>
            </a:r>
          </a:p>
          <a:p>
            <a:pPr lvl="1">
              <a:buFont typeface="Wingdings" pitchFamily="2" charset="2"/>
              <a:buChar char="Ø"/>
            </a:pPr>
            <a:r>
              <a:rPr dirty="0" sz="2000" lang="en-US"/>
              <a:t>Motor  neurological deficits,  such  as  leg  weakness  and  incontinence,  are  present  in about  1/3</a:t>
            </a:r>
            <a:r>
              <a:rPr baseline="30000" dirty="0" sz="2000" lang="en-US"/>
              <a:t>rd</a:t>
            </a:r>
            <a:r>
              <a:rPr dirty="0" sz="2000" lang="en-US"/>
              <a:t>  of  patients  and  are  usually  associated  with  late diagnosis.</a:t>
            </a:r>
          </a:p>
          <a:p>
            <a:pPr indent="0" marL="0">
              <a:buNone/>
            </a:pPr>
            <a:endParaRPr dirty="0" sz="2000"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3" name=""/>
        <p:cNvGrpSpPr/>
        <p:nvPr/>
      </p:nvGrpSpPr>
      <p:grpSpPr>
        <a:xfrm>
          <a:off x="0" y="0"/>
          <a:ext cx="0" cy="0"/>
          <a:chOff x="0" y="0"/>
          <a:chExt cx="0" cy="0"/>
        </a:xfrm>
      </p:grpSpPr>
      <p:sp>
        <p:nvSpPr>
          <p:cNvPr id="1048598" name="Content Placeholder 2"/>
          <p:cNvSpPr>
            <a:spLocks noGrp="1"/>
          </p:cNvSpPr>
          <p:nvPr>
            <p:ph sz="quarter" idx="13"/>
          </p:nvPr>
        </p:nvSpPr>
        <p:spPr>
          <a:xfrm>
            <a:off x="84967" y="108802"/>
            <a:ext cx="8943578" cy="6668380"/>
          </a:xfrm>
        </p:spPr>
        <p:txBody>
          <a:bodyPr>
            <a:normAutofit/>
          </a:bodyPr>
          <a:p>
            <a:pPr>
              <a:buFont typeface="Wingdings" pitchFamily="2" charset="2"/>
              <a:buChar char="v"/>
            </a:pPr>
            <a:r>
              <a:rPr b="1" dirty="0" sz="2000" lang="en-US" u="sng">
                <a:solidFill>
                  <a:srgbClr val="002060"/>
                </a:solidFill>
              </a:rPr>
              <a:t>Spinal  epidural  abscess</a:t>
            </a:r>
          </a:p>
          <a:p>
            <a:r>
              <a:rPr dirty="0" sz="2000" lang="en-US"/>
              <a:t>The  classical  triad  of  SEA  symptoms (back  pain, fever and  neurological  deficit) is  present  in  only  9%  to  15%  of  patients.</a:t>
            </a:r>
          </a:p>
          <a:p>
            <a:pPr>
              <a:buFont typeface="Wingdings" pitchFamily="2" charset="2"/>
              <a:buChar char="q"/>
            </a:pPr>
            <a:r>
              <a:rPr b="1" dirty="0" sz="2000" lang="en-US" err="1" u="sng">
                <a:solidFill>
                  <a:srgbClr val="C00000"/>
                </a:solidFill>
              </a:rPr>
              <a:t>Heusner</a:t>
            </a:r>
            <a:r>
              <a:rPr b="1" dirty="0" sz="2000" lang="en-US" u="sng">
                <a:solidFill>
                  <a:srgbClr val="C00000"/>
                </a:solidFill>
              </a:rPr>
              <a:t> stage  system  of  clinical  signs  and  symptoms  of  SEA</a:t>
            </a:r>
          </a:p>
          <a:p>
            <a:pPr lvl="1">
              <a:buFont typeface="Wingdings" pitchFamily="2" charset="2"/>
              <a:buChar char="Ø"/>
            </a:pPr>
            <a:r>
              <a:rPr b="1" dirty="0" sz="2000" lang="en-US" u="sng">
                <a:solidFill>
                  <a:schemeClr val="accent1"/>
                </a:solidFill>
              </a:rPr>
              <a:t>Stage  I</a:t>
            </a:r>
            <a:r>
              <a:rPr dirty="0" sz="2000" lang="en-US" u="sng">
                <a:solidFill>
                  <a:schemeClr val="accent1"/>
                </a:solidFill>
              </a:rPr>
              <a:t> </a:t>
            </a:r>
            <a:r>
              <a:rPr dirty="0" sz="2000" lang="en-US">
                <a:solidFill>
                  <a:schemeClr val="accent1"/>
                </a:solidFill>
              </a:rPr>
              <a:t>   </a:t>
            </a:r>
            <a:r>
              <a:rPr dirty="0" sz="2000" lang="en-US"/>
              <a:t>includes  back  pain,  fever,  and  tenderness  to  palpation.</a:t>
            </a:r>
          </a:p>
          <a:p>
            <a:pPr lvl="1">
              <a:buFont typeface="Wingdings" pitchFamily="2" charset="2"/>
              <a:buChar char="Ø"/>
            </a:pPr>
            <a:r>
              <a:rPr b="1" dirty="0" sz="2000" lang="en-US" u="sng">
                <a:solidFill>
                  <a:schemeClr val="accent1"/>
                </a:solidFill>
              </a:rPr>
              <a:t>Stage  II</a:t>
            </a:r>
            <a:r>
              <a:rPr dirty="0" sz="2000" lang="en-US" u="sng">
                <a:solidFill>
                  <a:schemeClr val="accent1"/>
                </a:solidFill>
              </a:rPr>
              <a:t> </a:t>
            </a:r>
            <a:r>
              <a:rPr dirty="0" sz="2000" lang="en-US">
                <a:solidFill>
                  <a:schemeClr val="accent1"/>
                </a:solidFill>
              </a:rPr>
              <a:t>  </a:t>
            </a:r>
            <a:r>
              <a:rPr dirty="0" sz="2000" lang="en-US"/>
              <a:t>includes  radicular  pain  and  nuchal  rigidity  or  neck  stiffness.</a:t>
            </a:r>
          </a:p>
          <a:p>
            <a:pPr lvl="1">
              <a:buFont typeface="Wingdings" pitchFamily="2" charset="2"/>
              <a:buChar char="Ø"/>
            </a:pPr>
            <a:r>
              <a:rPr b="1" dirty="0" sz="2000" lang="en-US" u="sng">
                <a:solidFill>
                  <a:schemeClr val="accent1"/>
                </a:solidFill>
              </a:rPr>
              <a:t>Stage  III</a:t>
            </a:r>
            <a:r>
              <a:rPr b="1" dirty="0" sz="2000" lang="en-US">
                <a:solidFill>
                  <a:schemeClr val="accent1"/>
                </a:solidFill>
              </a:rPr>
              <a:t> </a:t>
            </a:r>
            <a:r>
              <a:rPr dirty="0" sz="2000" lang="en-US">
                <a:solidFill>
                  <a:schemeClr val="accent1"/>
                </a:solidFill>
              </a:rPr>
              <a:t> </a:t>
            </a:r>
            <a:r>
              <a:rPr dirty="0" sz="2000" lang="en-US"/>
              <a:t>the  patient  presents  with  neurological  deficits  and  bowel  and  bladder  dysfunction.</a:t>
            </a:r>
          </a:p>
          <a:p>
            <a:pPr lvl="1">
              <a:buFont typeface="Wingdings" pitchFamily="2" charset="2"/>
              <a:buChar char="Ø"/>
            </a:pPr>
            <a:r>
              <a:rPr b="1" dirty="0" sz="2000" lang="en-US" u="sng">
                <a:solidFill>
                  <a:schemeClr val="accent1"/>
                </a:solidFill>
              </a:rPr>
              <a:t>Stage  IV</a:t>
            </a:r>
            <a:r>
              <a:rPr dirty="0" sz="2000" lang="en-US"/>
              <a:t>  includes paralysis.</a:t>
            </a:r>
          </a:p>
          <a:p>
            <a:pPr lvl="1">
              <a:buFont typeface="Wingdings" pitchFamily="2" charset="2"/>
              <a:buChar char="Ø"/>
            </a:pPr>
            <a:endParaRPr dirty="0" sz="2000" lang="en-US"/>
          </a:p>
          <a:p>
            <a:pPr>
              <a:buFont typeface="Wingdings" pitchFamily="2" charset="2"/>
              <a:buChar char="Ø"/>
            </a:pPr>
            <a:r>
              <a:rPr b="1" dirty="0" sz="2000" lang="en-US">
                <a:solidFill>
                  <a:srgbClr val="7030A0"/>
                </a:solidFill>
              </a:rPr>
              <a:t>Spinal  kyphosis  and  tumefaction</a:t>
            </a:r>
            <a:r>
              <a:rPr dirty="0" sz="2000" lang="en-US"/>
              <a:t>  </a:t>
            </a:r>
            <a:r>
              <a:rPr dirty="0" sz="2000" lang="en-US">
                <a:sym typeface="Wingdings" pitchFamily="2" charset="2"/>
              </a:rPr>
              <a:t></a:t>
            </a:r>
            <a:r>
              <a:rPr dirty="0" sz="2000" lang="en-US"/>
              <a:t> </a:t>
            </a:r>
            <a:r>
              <a:rPr b="1" dirty="0" sz="2000" lang="en-US">
                <a:solidFill>
                  <a:srgbClr val="002060"/>
                </a:solidFill>
              </a:rPr>
              <a:t>tuberculous  spondylitis</a:t>
            </a:r>
            <a:r>
              <a:rPr dirty="0" sz="2000" lang="en-US"/>
              <a:t>.</a:t>
            </a:r>
          </a:p>
          <a:p>
            <a:pPr>
              <a:buFont typeface="Wingdings" pitchFamily="2" charset="2"/>
              <a:buChar char="Ø"/>
            </a:pPr>
            <a:r>
              <a:rPr b="1" dirty="0" sz="2000" lang="en-US">
                <a:solidFill>
                  <a:srgbClr val="7030A0"/>
                </a:solidFill>
              </a:rPr>
              <a:t>Infarction  of  the  skin  of  the forearms  or  hands  and  conjunctivae,  as  well  as  the  presence  of  a  heart  murmur </a:t>
            </a:r>
            <a:r>
              <a:rPr dirty="0" sz="2000" lang="en-US">
                <a:sym typeface="Wingdings" pitchFamily="2" charset="2"/>
              </a:rPr>
              <a:t></a:t>
            </a:r>
            <a:r>
              <a:rPr dirty="0" sz="2000" lang="en-US"/>
              <a:t>  </a:t>
            </a:r>
            <a:r>
              <a:rPr b="1" dirty="0" sz="2000" lang="en-US">
                <a:solidFill>
                  <a:srgbClr val="002060"/>
                </a:solidFill>
              </a:rPr>
              <a:t>infectious  endocarditis</a:t>
            </a:r>
            <a:r>
              <a:rPr dirty="0" sz="2000" lang="en-US"/>
              <a:t>,  which  is  associated  with  </a:t>
            </a:r>
            <a:r>
              <a:rPr b="1" dirty="0" sz="2000" lang="en-US">
                <a:solidFill>
                  <a:srgbClr val="002060"/>
                </a:solidFill>
              </a:rPr>
              <a:t>pyogenic  </a:t>
            </a:r>
            <a:r>
              <a:rPr b="1" dirty="0" sz="2000" lang="en-US" err="1">
                <a:solidFill>
                  <a:srgbClr val="002060"/>
                </a:solidFill>
              </a:rPr>
              <a:t>discitis</a:t>
            </a:r>
            <a:r>
              <a:rPr dirty="0" sz="2000" lang="en-US"/>
              <a:t>.</a:t>
            </a:r>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Discitis</dc:title>
  <dc:creator>AMT1986</dc:creator>
  <cp:lastModifiedBy>user</cp:lastModifiedBy>
  <dcterms:created xsi:type="dcterms:W3CDTF">2022-11-29T17:32:40Z</dcterms:created>
  <dcterms:modified xsi:type="dcterms:W3CDTF">2022-11-29T17:32:40Z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30f9fb84fd6a4d2492195e81f723e637</vt:lpwstr>
  </property>
</Properties>
</file>