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56" r:id="rId1"/>
  </p:sldMasterIdLst>
  <p:notesMasterIdLst>
    <p:notesMasterId r:id="rId2"/>
  </p:notesMasterIdLst>
  <p:sldIdLst>
    <p:sldId id="556" r:id="rId3"/>
    <p:sldId id="557" r:id="rId4"/>
    <p:sldId id="558" r:id="rId5"/>
    <p:sldId id="559" r:id="rId6"/>
    <p:sldId id="560" r:id="rId7"/>
    <p:sldId id="561" r:id="rId8"/>
    <p:sldId id="562" r:id="rId9"/>
    <p:sldId id="563" r:id="rId10"/>
    <p:sldId id="564" r:id="rId11"/>
    <p:sldId id="565" r:id="rId12"/>
    <p:sldId id="566" r:id="rId13"/>
    <p:sldId id="567" r:id="rId14"/>
    <p:sldId id="568" r:id="rId15"/>
    <p:sldId id="569" r:id="rId16"/>
    <p:sldId id="570" r:id="rId17"/>
    <p:sldId id="571" r:id="rId18"/>
    <p:sldId id="572" r:id="rId19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>
      <p:cViewPr>
        <p:scale>
          <a:sx n="0" d="0"/>
          <a:sy n="0" d="0"/>
        </p:scale>
        <p:origin x="0" y="0"/>
      </p:cViewPr>
    </p:cSldViewPr>
  </p:slide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18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CC1F72-9B17-444B-99FF-42A54A68D6E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A53BB6-D28A-F94F-9077-6A203DF90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CC1F72-9B17-444B-99FF-42A54A68D6E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A53BB6-D28A-F94F-9077-6A203DF90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1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CC1F72-9B17-444B-99FF-42A54A68D6E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A53BB6-D28A-F94F-9077-6A203DF90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CC1F72-9B17-444B-99FF-42A54A68D6E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A53BB6-D28A-F94F-9077-6A203DF90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CC1F72-9B17-444B-99FF-42A54A68D6E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A53BB6-D28A-F94F-9077-6A203DF90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3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CC1F72-9B17-444B-99FF-42A54A68D6E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1048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A53BB6-D28A-F94F-9077-6A203DF90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CC1F72-9B17-444B-99FF-42A54A68D6E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104865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A53BB6-D28A-F94F-9077-6A203DF90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CC1F72-9B17-444B-99FF-42A54A68D6E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10486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A53BB6-D28A-F94F-9077-6A203DF90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CC1F72-9B17-444B-99FF-42A54A68D6E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10486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A53BB6-D28A-F94F-9077-6A203DF90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CC1F72-9B17-444B-99FF-42A54A68D6E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A53BB6-D28A-F94F-9077-6A203DF90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2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862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CC1F72-9B17-444B-99FF-42A54A68D6E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A53BB6-D28A-F94F-9077-6A203DF90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1F72-9B17-444B-99FF-42A54A68D6E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53BB6-D28A-F94F-9077-6A203DF9041C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1143000" y="565727"/>
            <a:ext cx="6858000" cy="4918363"/>
          </a:xfrm>
        </p:spPr>
        <p:txBody>
          <a:bodyPr>
            <a:normAutofit/>
          </a:bodyPr>
          <a:p>
            <a:r>
              <a:rPr dirty="0" sz="6400" lang="en-US">
                <a:solidFill>
                  <a:srgbClr val="002060"/>
                </a:solidFill>
                <a:latin typeface="Algerian" pitchFamily="82" charset="77"/>
              </a:rPr>
              <a:t>Degenerative </a:t>
            </a:r>
          </a:p>
          <a:p>
            <a:r>
              <a:rPr dirty="0" sz="6400" lang="en-US">
                <a:solidFill>
                  <a:srgbClr val="002060"/>
                </a:solidFill>
                <a:latin typeface="Algerian" pitchFamily="82" charset="77"/>
              </a:rPr>
              <a:t>spine </a:t>
            </a:r>
          </a:p>
          <a:p>
            <a:r>
              <a:rPr dirty="0" sz="6400" lang="en-US">
                <a:solidFill>
                  <a:srgbClr val="002060"/>
                </a:solidFill>
                <a:latin typeface="Algerian" pitchFamily="82" charset="77"/>
              </a:rPr>
              <a:t>( thoracic</a:t>
            </a:r>
            <a:r>
              <a:rPr dirty="0" sz="6400" lang="ar-SA">
                <a:solidFill>
                  <a:srgbClr val="002060"/>
                </a:solidFill>
                <a:latin typeface="Algerian" pitchFamily="82" charset="77"/>
              </a:rPr>
              <a:t> </a:t>
            </a:r>
            <a:r>
              <a:rPr dirty="0" sz="6400" lang="en-US">
                <a:solidFill>
                  <a:srgbClr val="002060"/>
                </a:solidFill>
                <a:latin typeface="Algerian" pitchFamily="82" charset="77"/>
              </a:rPr>
              <a:t>)</a:t>
            </a:r>
          </a:p>
          <a:p>
            <a:r>
              <a:rPr b="1" dirty="0" sz="2600" lang="en-US" err="1"/>
              <a:t>Youmans</a:t>
            </a:r>
            <a:r>
              <a:rPr b="1" dirty="0" sz="2600" lang="en-US"/>
              <a:t> chap 285, 327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Content Placeholder 2"/>
          <p:cNvSpPr>
            <a:spLocks noGrp="1"/>
          </p:cNvSpPr>
          <p:nvPr>
            <p:ph idx="1"/>
          </p:nvPr>
        </p:nvSpPr>
        <p:spPr>
          <a:xfrm>
            <a:off x="86014" y="80818"/>
            <a:ext cx="8977168" cy="6673272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Lateral </a:t>
            </a:r>
            <a:r>
              <a:rPr b="1" dirty="0" sz="2000" lang="en-US" err="1">
                <a:solidFill>
                  <a:srgbClr val="002060"/>
                </a:solidFill>
              </a:rPr>
              <a:t>Extracavitary</a:t>
            </a:r>
            <a:r>
              <a:rPr b="1" dirty="0" sz="2000" lang="en-US">
                <a:solidFill>
                  <a:srgbClr val="002060"/>
                </a:solidFill>
              </a:rPr>
              <a:t> Approach</a:t>
            </a:r>
          </a:p>
          <a:p>
            <a:r>
              <a:rPr dirty="0" sz="2000" lang="en-US"/>
              <a:t>It  provides  excellent  ventral  exposure  of  the  spine,  and  it  is  completely  </a:t>
            </a:r>
            <a:r>
              <a:rPr dirty="0" sz="2000" lang="en-US" err="1"/>
              <a:t>extrapleural</a:t>
            </a:r>
            <a:r>
              <a:rPr dirty="0" sz="2000" lang="en-US"/>
              <a:t>. </a:t>
            </a:r>
          </a:p>
          <a:p>
            <a:r>
              <a:rPr dirty="0" sz="2000" lang="en-US"/>
              <a:t>It  requires  extended  dissection  and  manipulation  of soft  parts,  including  the  </a:t>
            </a:r>
            <a:r>
              <a:rPr dirty="0" sz="2000" lang="en-US" err="1"/>
              <a:t>paravertebral</a:t>
            </a:r>
            <a:r>
              <a:rPr dirty="0" sz="2000" lang="en-US"/>
              <a:t>  muscles,  which  can  be denervated  and  </a:t>
            </a:r>
            <a:r>
              <a:rPr dirty="0" sz="2000" lang="en-US" err="1"/>
              <a:t>devascularized</a:t>
            </a:r>
            <a:r>
              <a:rPr dirty="0" sz="2000" lang="en-US"/>
              <a:t>. </a:t>
            </a:r>
          </a:p>
          <a:p>
            <a:r>
              <a:rPr dirty="0" sz="2000" lang="en-US"/>
              <a:t>It  is  </a:t>
            </a:r>
            <a:r>
              <a:rPr b="1" dirty="0" sz="2000" lang="en-US">
                <a:solidFill>
                  <a:srgbClr val="0070C0"/>
                </a:solidFill>
              </a:rPr>
              <a:t>limited  above  T5  by  the scapula</a:t>
            </a:r>
            <a:r>
              <a:rPr dirty="0" sz="2000" lang="en-US"/>
              <a:t>.</a:t>
            </a:r>
          </a:p>
        </p:txBody>
      </p:sp>
      <p:pic>
        <p:nvPicPr>
          <p:cNvPr id="2097158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43458" y="2300326"/>
            <a:ext cx="6457084" cy="4453764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86014" y="93806"/>
            <a:ext cx="8965622" cy="6660285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The  lateral  </a:t>
            </a:r>
            <a:r>
              <a:rPr b="1" dirty="0" sz="2000" lang="en-US" err="1">
                <a:solidFill>
                  <a:srgbClr val="002060"/>
                </a:solidFill>
              </a:rPr>
              <a:t>extracavitary</a:t>
            </a:r>
            <a:r>
              <a:rPr b="1" dirty="0" sz="2000" lang="en-US">
                <a:solidFill>
                  <a:srgbClr val="002060"/>
                </a:solidFill>
              </a:rPr>
              <a:t>  </a:t>
            </a:r>
            <a:r>
              <a:rPr b="1" dirty="0" sz="2000" lang="en-US" err="1">
                <a:solidFill>
                  <a:srgbClr val="002060"/>
                </a:solidFill>
              </a:rPr>
              <a:t>parascapular</a:t>
            </a:r>
            <a:r>
              <a:rPr b="1" dirty="0" sz="2000" lang="en-US">
                <a:solidFill>
                  <a:srgbClr val="002060"/>
                </a:solidFill>
              </a:rPr>
              <a:t>  approach  </a:t>
            </a:r>
            <a:endParaRPr b="1" dirty="0" sz="2000" lang="ar-SA">
              <a:solidFill>
                <a:srgbClr val="002060"/>
              </a:solidFill>
            </a:endParaRPr>
          </a:p>
          <a:p>
            <a:r>
              <a:rPr dirty="0" sz="2000" lang="en-US"/>
              <a:t>It provides  exposure  of  the  </a:t>
            </a:r>
            <a:r>
              <a:rPr b="1" dirty="0" sz="2000" lang="en-US">
                <a:solidFill>
                  <a:srgbClr val="0070C0"/>
                </a:solidFill>
              </a:rPr>
              <a:t>superior  thoracic  spine  above  T5</a:t>
            </a:r>
            <a:r>
              <a:rPr dirty="0" sz="2000" lang="en-US"/>
              <a:t>,  which  is  comparable to  the  lateral  </a:t>
            </a:r>
            <a:r>
              <a:rPr dirty="0" sz="2000" lang="en-US" err="1"/>
              <a:t>extracavitary</a:t>
            </a:r>
            <a:r>
              <a:rPr dirty="0" sz="2000" lang="en-US"/>
              <a:t>  approach.  </a:t>
            </a:r>
          </a:p>
          <a:p>
            <a:r>
              <a:rPr dirty="0" sz="2000" lang="en-US"/>
              <a:t>The  additional  risks  of  this approach  relate  to  difficulties  in  mobilization  of  the  scapula  and associated  postoperative  dysfunction  and  pain.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97559" y="0"/>
            <a:ext cx="7886700" cy="569911"/>
          </a:xfrm>
        </p:spPr>
        <p:txBody>
          <a:bodyPr>
            <a:normAutofit/>
          </a:bodyPr>
          <a:p>
            <a:pPr indent="-457200" marL="457200">
              <a:buFont typeface="Wingdings" pitchFamily="2" charset="2"/>
              <a:buChar char="q"/>
            </a:pPr>
            <a:r>
              <a:rPr dirty="0" sz="2800" lang="en-US" u="sng">
                <a:solidFill>
                  <a:srgbClr val="C00000"/>
                </a:solidFill>
                <a:latin typeface="Algerian" pitchFamily="82" charset="77"/>
              </a:rPr>
              <a:t>Ventral  Approaches</a:t>
            </a:r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>
          <a:xfrm>
            <a:off x="97559" y="569910"/>
            <a:ext cx="8948882" cy="6207271"/>
          </a:xfrm>
        </p:spPr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b="1" dirty="0" sz="2000" lang="en-US" u="sng"/>
              <a:t>Advantages</a:t>
            </a:r>
          </a:p>
          <a:p>
            <a:pPr indent="-342900" lvl="1" marL="800100">
              <a:buFont typeface="+mj-lt"/>
              <a:buAutoNum type="alphaUcPeriod"/>
            </a:pPr>
            <a:r>
              <a:rPr dirty="0" sz="2000" lang="en-US"/>
              <a:t>Provide  unparalleled  exposure  of  the  spinal  cord,  allowing  a  wide  angle  for  the removal  of  </a:t>
            </a:r>
            <a:r>
              <a:rPr dirty="0" sz="2000" lang="en-US" err="1"/>
              <a:t>intradural</a:t>
            </a:r>
            <a:r>
              <a:rPr dirty="0" sz="2000" lang="en-US"/>
              <a:t>  disks  and  for  dural  repair.  </a:t>
            </a:r>
          </a:p>
          <a:p>
            <a:pPr indent="-342900" lvl="1" marL="800100">
              <a:buFont typeface="+mj-lt"/>
              <a:buAutoNum type="alphaUcPeriod"/>
            </a:pPr>
            <a:r>
              <a:rPr dirty="0" sz="2000" lang="en-US"/>
              <a:t>It  also  allows access  to  various  levels  of  the  thoracic  spine.  </a:t>
            </a:r>
          </a:p>
          <a:p>
            <a:pPr indent="-342900" lvl="1" marL="800100">
              <a:buFont typeface="+mj-lt"/>
              <a:buAutoNum type="alphaUcPeriod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 u="sng"/>
              <a:t>Indication</a:t>
            </a:r>
          </a:p>
          <a:p>
            <a:pPr indent="-457200" lvl="1" marL="914400">
              <a:buFont typeface="+mj-lt"/>
              <a:buAutoNum type="arabicParenR"/>
            </a:pPr>
            <a:r>
              <a:rPr dirty="0" sz="2000" lang="en-US"/>
              <a:t>Ventral  access  is  considered  the  most  appropriate  way  to  treat a  thoracic  disk  lesion </a:t>
            </a:r>
            <a:r>
              <a:rPr b="1" dirty="0" sz="2000" lang="en-US">
                <a:solidFill>
                  <a:srgbClr val="C00000"/>
                </a:solidFill>
              </a:rPr>
              <a:t>Except</a:t>
            </a:r>
            <a:r>
              <a:rPr dirty="0" sz="2000" lang="en-US"/>
              <a:t>  in  the  case  of  a  </a:t>
            </a:r>
            <a:r>
              <a:rPr dirty="0" sz="2000" lang="en-US">
                <a:solidFill>
                  <a:srgbClr val="C00000"/>
                </a:solidFill>
              </a:rPr>
              <a:t>lateral  disk  herniation</a:t>
            </a:r>
            <a:r>
              <a:rPr dirty="0" sz="2000" lang="en-US"/>
              <a:t>.</a:t>
            </a:r>
          </a:p>
          <a:p>
            <a:pPr indent="-457200" lvl="1" marL="914400">
              <a:buFont typeface="+mj-lt"/>
              <a:buAutoNum type="arabicParenR"/>
            </a:pPr>
            <a:r>
              <a:rPr dirty="0" sz="2000" lang="en-US"/>
              <a:t>For  </a:t>
            </a:r>
            <a:r>
              <a:rPr b="1" dirty="0" sz="2000" lang="en-US">
                <a:solidFill>
                  <a:srgbClr val="0070C0"/>
                </a:solidFill>
              </a:rPr>
              <a:t>calcified  and  medially located  herniations</a:t>
            </a:r>
            <a:r>
              <a:rPr dirty="0" sz="2000" lang="en-US"/>
              <a:t>.  </a:t>
            </a:r>
          </a:p>
          <a:p>
            <a:pPr>
              <a:buFont typeface="Wingdings" pitchFamily="2" charset="2"/>
              <a:buChar char="Ø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 u="sng"/>
              <a:t>Disadvantages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Lung  morbidity  and  the  risk  of  injuring  large vessels  and  viscera. 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  morbidity  of  a  thoracotomy (e.g.,  long  stay  in  the  intensive  care  unit,  </a:t>
            </a:r>
            <a:r>
              <a:rPr b="1" dirty="0" sz="2000" lang="en-US" err="1">
                <a:solidFill>
                  <a:srgbClr val="0070C0"/>
                </a:solidFill>
              </a:rPr>
              <a:t>postsurgical</a:t>
            </a:r>
            <a:r>
              <a:rPr b="1" dirty="0" sz="2000" lang="en-US">
                <a:solidFill>
                  <a:srgbClr val="0070C0"/>
                </a:solidFill>
              </a:rPr>
              <a:t>  pain  caused by  the  chest  tube</a:t>
            </a:r>
            <a:r>
              <a:rPr dirty="0" sz="2000" lang="en-US"/>
              <a:t>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Content Placeholder 2"/>
          <p:cNvSpPr>
            <a:spLocks noGrp="1"/>
          </p:cNvSpPr>
          <p:nvPr>
            <p:ph idx="1"/>
          </p:nvPr>
        </p:nvSpPr>
        <p:spPr>
          <a:xfrm>
            <a:off x="109104" y="82261"/>
            <a:ext cx="8954078" cy="6660284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>
                <a:solidFill>
                  <a:srgbClr val="C00000"/>
                </a:solidFill>
              </a:rPr>
              <a:t>Complications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Neurological deterioration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Wrong surgical level 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Incomplete resection of the disk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 err="1"/>
              <a:t>Postsurgical</a:t>
            </a:r>
            <a:r>
              <a:rPr dirty="0" sz="2000" lang="en-US"/>
              <a:t> instability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CSF leak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Pulmonary complications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Infection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Intercostal neuralgia</a:t>
            </a:r>
            <a:endParaRPr dirty="0" sz="2000" lang="en-IQ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83375"/>
          </a:xfrm>
        </p:spPr>
        <p:txBody>
          <a:bodyPr>
            <a:normAutofit fontScale="90000" lnSpcReduction="10000"/>
          </a:bodyPr>
          <a:p>
            <a:pPr>
              <a:buFont typeface="Wingdings" pitchFamily="2" charset="2"/>
              <a:buChar char="v"/>
            </a:pPr>
            <a:r>
              <a:rPr b="1" dirty="0" sz="2000" lang="en-US" u="sng">
                <a:solidFill>
                  <a:srgbClr val="C00000"/>
                </a:solidFill>
              </a:rPr>
              <a:t>INDICATIONS FOR ANTERIOR THORACIC SPINE SURGERY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Infection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Trauma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Tumor (</a:t>
            </a:r>
            <a:r>
              <a:rPr b="1" dirty="0" sz="2000" lang="en-US">
                <a:solidFill>
                  <a:srgbClr val="0070C0"/>
                </a:solidFill>
              </a:rPr>
              <a:t>metastatic spinal cord compression</a:t>
            </a:r>
            <a:r>
              <a:rPr dirty="0" sz="2000" lang="en-US"/>
              <a:t>)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Degenerative disease (</a:t>
            </a:r>
            <a:r>
              <a:rPr b="1" dirty="0" sz="2000" lang="en-US">
                <a:solidFill>
                  <a:srgbClr val="0070C0"/>
                </a:solidFill>
              </a:rPr>
              <a:t>Medially located, calcified disks</a:t>
            </a:r>
            <a:r>
              <a:rPr dirty="0" sz="2000" lang="en-US"/>
              <a:t>)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Deformity: The two most common deformities in this region are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Adolescent idiopathic scoliosis.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 err="1"/>
              <a:t>Scheuermann’s</a:t>
            </a:r>
            <a:r>
              <a:rPr dirty="0" sz="2000" lang="en-US"/>
              <a:t> kyphosis.</a:t>
            </a:r>
          </a:p>
          <a:p>
            <a:pPr indent="-457200" marL="457200">
              <a:buFont typeface="+mj-lt"/>
              <a:buAutoNum type="arabicParenR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7030A0"/>
                </a:solidFill>
              </a:rPr>
              <a:t>Treatment of </a:t>
            </a:r>
            <a:r>
              <a:rPr b="1" dirty="0" sz="2000" lang="en-US" err="1">
                <a:solidFill>
                  <a:srgbClr val="7030A0"/>
                </a:solidFill>
              </a:rPr>
              <a:t>Pott’s</a:t>
            </a:r>
            <a:r>
              <a:rPr b="1" dirty="0" sz="2000" lang="en-US">
                <a:solidFill>
                  <a:srgbClr val="7030A0"/>
                </a:solidFill>
              </a:rPr>
              <a:t> disease.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TB spine usually affects the </a:t>
            </a:r>
            <a:r>
              <a:rPr b="1" dirty="0" sz="2000" lang="en-US">
                <a:solidFill>
                  <a:srgbClr val="0070C0"/>
                </a:solidFill>
              </a:rPr>
              <a:t>vertebral end plate</a:t>
            </a:r>
            <a:r>
              <a:rPr dirty="0" sz="2000" lang="en-US"/>
              <a:t> and subsequently the </a:t>
            </a:r>
            <a:r>
              <a:rPr b="1" dirty="0" sz="2000" lang="en-US">
                <a:solidFill>
                  <a:srgbClr val="0070C0"/>
                </a:solidFill>
              </a:rPr>
              <a:t>intervertebral disks.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Surgery for tuberculous spinal infections is less common, and the mainstay of treatment is </a:t>
            </a:r>
            <a:r>
              <a:rPr dirty="0" sz="2000" lang="en-US" err="1"/>
              <a:t>antituberculous</a:t>
            </a:r>
            <a:r>
              <a:rPr dirty="0" sz="2000" lang="en-US"/>
              <a:t> chemotherapy. </a:t>
            </a:r>
          </a:p>
          <a:p>
            <a:pPr lvl="1">
              <a:buFont typeface="Wingdings" pitchFamily="2" charset="2"/>
              <a:buChar char="§"/>
            </a:pPr>
            <a:endParaRPr dirty="0" sz="2000" lang="en-US"/>
          </a:p>
          <a:p>
            <a:pPr lvl="1">
              <a:buFont typeface="Wingdings" pitchFamily="2" charset="2"/>
              <a:buChar char="§"/>
            </a:pPr>
            <a:r>
              <a:rPr b="1" dirty="0" sz="2000" lang="en-US"/>
              <a:t>The main indications for surgical intervention are </a:t>
            </a:r>
          </a:p>
          <a:p>
            <a:pPr indent="-457200" lvl="1" marL="914400">
              <a:buFont typeface="+mj-lt"/>
              <a:buAutoNum type="arabicPeriod"/>
            </a:pPr>
            <a:r>
              <a:rPr dirty="0" sz="2000" lang="en-US"/>
              <a:t>Progressive neurological deficit.</a:t>
            </a:r>
          </a:p>
          <a:p>
            <a:pPr indent="-457200" lvl="1" marL="914400">
              <a:buFont typeface="+mj-lt"/>
              <a:buAutoNum type="arabicPeriod"/>
            </a:pPr>
            <a:r>
              <a:rPr dirty="0" sz="2000" lang="en-US"/>
              <a:t>Mechanical instability with progressive deformity.</a:t>
            </a:r>
          </a:p>
          <a:p>
            <a:pPr indent="-457200" lvl="1" marL="914400">
              <a:buFont typeface="+mj-lt"/>
              <a:buAutoNum type="arabicPeriod"/>
            </a:pPr>
            <a:r>
              <a:rPr dirty="0" sz="2000" lang="en-US"/>
              <a:t>Unresponsiveness to conservative treatment.</a:t>
            </a:r>
          </a:p>
          <a:p>
            <a:pPr indent="-457200" lvl="1" marL="914400">
              <a:buFont typeface="+mj-lt"/>
              <a:buAutoNum type="arabicPeriod"/>
            </a:pPr>
            <a:r>
              <a:rPr dirty="0" sz="2000" lang="en-US"/>
              <a:t>Uncertain diagnosis.</a:t>
            </a:r>
          </a:p>
          <a:p>
            <a:pPr indent="-457200" marL="457200">
              <a:buFont typeface="+mj-lt"/>
              <a:buAutoNum type="arabicParenR"/>
            </a:pPr>
            <a:endParaRPr dirty="0" sz="2000" lang="en-IQ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83375"/>
          </a:xfrm>
        </p:spPr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7030A0"/>
                </a:solidFill>
              </a:rPr>
              <a:t>Trauma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/>
              <a:t>Indications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Compression # (burst fractures from </a:t>
            </a:r>
            <a:r>
              <a:rPr dirty="0" sz="2000" lang="en-US" err="1"/>
              <a:t>retropulsed</a:t>
            </a:r>
            <a:r>
              <a:rPr dirty="0" sz="2000" lang="en-US"/>
              <a:t> bony fragments).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Comminution with loss of anterior and middle column support.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Correction of kyphosis.</a:t>
            </a:r>
          </a:p>
          <a:p>
            <a:pPr indent="-457200" marL="457200">
              <a:buFont typeface="+mj-lt"/>
              <a:buAutoNum type="arabicPeriod"/>
            </a:pPr>
            <a:endParaRPr dirty="0" sz="2000" lang="en-US"/>
          </a:p>
          <a:p>
            <a:pPr>
              <a:buFont typeface="Wingdings" pitchFamily="2" charset="2"/>
              <a:buChar char="§"/>
            </a:pPr>
            <a:r>
              <a:rPr b="1" dirty="0" sz="2000" lang="en-US"/>
              <a:t>Contraindications</a:t>
            </a:r>
            <a:r>
              <a:rPr dirty="0" sz="2000" lang="en-US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Traumatic injuries to the chest with pulmonary contusion, and abdominal injuries.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Marked osteoporosis.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Irreducible dislocation may be easier to reduce using a posterior approach.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Morbid obesity may limit exposure.</a:t>
            </a:r>
          </a:p>
          <a:p>
            <a:endParaRPr dirty="0" sz="2000" lang="en-IQ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83375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 u="sng">
                <a:solidFill>
                  <a:srgbClr val="C00000"/>
                </a:solidFill>
              </a:rPr>
              <a:t>SURGICAL APPROACH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Split </a:t>
            </a:r>
            <a:r>
              <a:rPr dirty="0" sz="2000" lang="en-US" err="1"/>
              <a:t>Manubrium</a:t>
            </a:r>
            <a:r>
              <a:rPr dirty="0" sz="2000" lang="en-US"/>
              <a:t> Approach for C7 to T4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Open Thoracotomy for T2 to T8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The upper thoracic spine (T2 to T9) is best approached from the right side to avoid the heart and aortic arch. 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The thoracolumbar spine (T10 to L2) can be approached from the left to avoid liver retraction.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Split Diaphragm Approach for Thoracolumbar Junction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 err="1"/>
              <a:t>Thoracoscopic</a:t>
            </a:r>
            <a:r>
              <a:rPr dirty="0" sz="2000" lang="en-US"/>
              <a:t> Approach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86014" y="18256"/>
            <a:ext cx="8965622" cy="859200"/>
          </a:xfrm>
        </p:spPr>
        <p:txBody>
          <a:bodyPr>
            <a:normAutofit/>
          </a:bodyPr>
          <a:p>
            <a:pPr indent="-342900" marL="342900">
              <a:buFont typeface="Wingdings" pitchFamily="2" charset="2"/>
              <a:buChar char="q"/>
            </a:pPr>
            <a:r>
              <a:rPr dirty="0" sz="2400" lang="en-US" u="sng">
                <a:solidFill>
                  <a:srgbClr val="C00000"/>
                </a:solidFill>
                <a:latin typeface="Algerian" pitchFamily="82" charset="77"/>
              </a:rPr>
              <a:t>Evaluation and Treatment of Thoracic Disk Herniation</a:t>
            </a:r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92364" y="877455"/>
            <a:ext cx="8959272" cy="5876635"/>
          </a:xfrm>
        </p:spPr>
        <p:txBody>
          <a:bodyPr>
            <a:normAutofit/>
          </a:bodyPr>
          <a:p>
            <a:r>
              <a:rPr dirty="0" sz="2000" lang="en-US"/>
              <a:t>Thoracic  disk  herniations  are  rare  in  comparison  with  cervical and  lumbar  herniations.</a:t>
            </a:r>
          </a:p>
          <a:p>
            <a:r>
              <a:rPr dirty="0" sz="2000" lang="en-US"/>
              <a:t>Equal  numbers  of  men  and  women  are  affected.  </a:t>
            </a:r>
          </a:p>
          <a:p>
            <a:r>
              <a:rPr dirty="0" sz="2000" lang="en-US"/>
              <a:t>The locations  of  most  thoracic  disk  herniations  are  central  or  lateral central ;</a:t>
            </a:r>
            <a:r>
              <a:rPr b="1" dirty="0" sz="2000" lang="en-US"/>
              <a:t>exclusively  lateral  ones  are  extremely  rare</a:t>
            </a:r>
            <a:r>
              <a:rPr dirty="0" sz="2000" lang="en-US"/>
              <a:t>.</a:t>
            </a:r>
          </a:p>
          <a:p>
            <a:r>
              <a:rPr dirty="0" sz="2000" lang="en-US"/>
              <a:t>The  majority  of  herniations  are  found  at  levels  </a:t>
            </a:r>
            <a:r>
              <a:rPr b="1" dirty="0" sz="2000" lang="en-US">
                <a:solidFill>
                  <a:srgbClr val="0070C0"/>
                </a:solidFill>
              </a:rPr>
              <a:t>T7  and  lower</a:t>
            </a:r>
            <a:r>
              <a:rPr dirty="0" sz="2000" lang="en-US"/>
              <a:t>.</a:t>
            </a:r>
          </a:p>
          <a:p>
            <a:r>
              <a:rPr dirty="0" sz="2000" lang="en-US"/>
              <a:t>Approximately  30%  to  70%  of  thoracic  disk  herniations  are </a:t>
            </a:r>
            <a:r>
              <a:rPr b="1" dirty="0" sz="2000" lang="en-US">
                <a:solidFill>
                  <a:srgbClr val="0070C0"/>
                </a:solidFill>
              </a:rPr>
              <a:t>calcified</a:t>
            </a:r>
            <a:r>
              <a:rPr dirty="0" sz="2000" lang="en-US"/>
              <a:t>. </a:t>
            </a:r>
          </a:p>
          <a:p>
            <a:r>
              <a:rPr dirty="0" sz="2000" lang="en-US"/>
              <a:t>5%  to  10% of  them  have  </a:t>
            </a:r>
            <a:r>
              <a:rPr b="1" dirty="0" sz="2000" lang="en-US" err="1">
                <a:solidFill>
                  <a:srgbClr val="0070C0"/>
                </a:solidFill>
              </a:rPr>
              <a:t>intradural</a:t>
            </a:r>
            <a:r>
              <a:rPr b="1" dirty="0" sz="2000" lang="en-US">
                <a:solidFill>
                  <a:srgbClr val="0070C0"/>
                </a:solidFill>
              </a:rPr>
              <a:t>  extension</a:t>
            </a:r>
            <a:r>
              <a:rPr dirty="0" sz="2000" lang="en-US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05405" y="0"/>
            <a:ext cx="7533189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671704"/>
            <a:ext cx="9144000" cy="4248727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594" name="TextBox 6"/>
          <p:cNvSpPr txBox="1"/>
          <p:nvPr/>
        </p:nvSpPr>
        <p:spPr>
          <a:xfrm>
            <a:off x="86591" y="5130470"/>
            <a:ext cx="8970817" cy="1615440"/>
          </a:xfrm>
          <a:prstGeom prst="rect"/>
          <a:noFill/>
        </p:spPr>
        <p:txBody>
          <a:bodyPr wrap="square">
            <a:spAutoFit/>
          </a:bodyPr>
          <a:p>
            <a:r>
              <a:rPr dirty="0" sz="2000" lang="en-US"/>
              <a:t>Lateral  herniations  can  compress  the  nerve  root,  and  </a:t>
            </a:r>
            <a:r>
              <a:rPr dirty="0" sz="2000" lang="en-US" err="1"/>
              <a:t>radiculopathy</a:t>
            </a:r>
            <a:r>
              <a:rPr dirty="0" sz="2000" lang="en-US"/>
              <a:t>  can  occur;  this  is  characterized  by  pain  and  sensory alteration  in  the  dermatome  of  the  effected  root.  Radicular  pain is  frequent  and  worsens  in  a  </a:t>
            </a:r>
            <a:r>
              <a:rPr b="1" dirty="0" sz="2000" lang="en-US">
                <a:solidFill>
                  <a:srgbClr val="C00000"/>
                </a:solidFill>
              </a:rPr>
              <a:t>recumbent  position</a:t>
            </a:r>
            <a:r>
              <a:rPr dirty="0" sz="2000" lang="en-US"/>
              <a:t>.  </a:t>
            </a:r>
            <a:r>
              <a:rPr b="1" dirty="0" sz="2000" lang="en-US" u="sng"/>
              <a:t>For  that  reason, night  pain  is  a  common  complaint.</a:t>
            </a:r>
          </a:p>
        </p:txBody>
      </p:sp>
      <p:sp>
        <p:nvSpPr>
          <p:cNvPr id="1048595" name="TextBox 4"/>
          <p:cNvSpPr txBox="1"/>
          <p:nvPr/>
        </p:nvSpPr>
        <p:spPr>
          <a:xfrm>
            <a:off x="2525568" y="0"/>
            <a:ext cx="4092864" cy="802640"/>
          </a:xfrm>
          <a:prstGeom prst="rect"/>
          <a:noFill/>
        </p:spPr>
        <p:txBody>
          <a:bodyPr wrap="square">
            <a:spAutoFit/>
          </a:bodyPr>
          <a:p>
            <a:r>
              <a:rPr b="1" dirty="0" sz="2400" lang="en-US">
                <a:solidFill>
                  <a:srgbClr val="C00000"/>
                </a:solidFill>
              </a:rPr>
              <a:t>Anand and Regan classification</a:t>
            </a:r>
            <a:endParaRPr b="1" dirty="0" sz="2400" lang="en-IQ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86012" y="82260"/>
            <a:ext cx="8965623" cy="6683375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INDICATIONS  FOR  SURGICAL  INTERVENTION</a:t>
            </a:r>
          </a:p>
          <a:p>
            <a:r>
              <a:rPr dirty="0" sz="2000" lang="en-US"/>
              <a:t>Progressive  or  severe  uncontrollable radicular  pain  and  myelopathy.</a:t>
            </a:r>
          </a:p>
          <a:p>
            <a:pPr>
              <a:buFont typeface="Wingdings" pitchFamily="2" charset="2"/>
              <a:buChar char="v"/>
            </a:pPr>
            <a:r>
              <a:rPr dirty="0" sz="2000" lang="en-US"/>
              <a:t>Surgical  treatment  should  be considered  in  cases  of  grade  3A  or  worse  herniation,  according to  the  Anand  and  Regan  classification.</a:t>
            </a:r>
          </a:p>
          <a:p>
            <a:pPr>
              <a:buFont typeface="Wingdings" pitchFamily="2" charset="2"/>
              <a:buChar char="v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 u="sng"/>
              <a:t>The  factors  that  most  influence  the choice  of  the  surgical  access  are  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The  level and position of  the  herniation.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Penetration  of  the  dura mater.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Disk  consistency.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The  need  for  fusion.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The  physiologic  age of  the  patient.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The  familiarity  of  the  surgeon  with  different approaches.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19546"/>
            <a:ext cx="9144000" cy="4685505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80818" y="1"/>
            <a:ext cx="7886700" cy="554182"/>
          </a:xfrm>
        </p:spPr>
        <p:txBody>
          <a:bodyPr>
            <a:normAutofit/>
          </a:bodyPr>
          <a:p>
            <a:pPr indent="-457200" marL="457200">
              <a:buFont typeface="Wingdings" pitchFamily="2" charset="2"/>
              <a:buChar char="q"/>
            </a:pPr>
            <a:r>
              <a:rPr dirty="0" sz="2800" lang="en-US" u="sng">
                <a:solidFill>
                  <a:srgbClr val="C00000"/>
                </a:solidFill>
                <a:latin typeface="Algerian" pitchFamily="82" charset="77"/>
              </a:rPr>
              <a:t>Dorsal  Approaches</a:t>
            </a:r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80818" y="554183"/>
            <a:ext cx="8982364" cy="6303816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 u="sng">
                <a:solidFill>
                  <a:srgbClr val="002060"/>
                </a:solidFill>
              </a:rPr>
              <a:t>Laminectomy</a:t>
            </a:r>
            <a:r>
              <a:rPr dirty="0" sz="2000" lang="en-US"/>
              <a:t> </a:t>
            </a:r>
          </a:p>
          <a:p>
            <a:r>
              <a:rPr dirty="0" sz="2000" lang="en-US"/>
              <a:t>The  </a:t>
            </a:r>
            <a:r>
              <a:rPr b="1" dirty="0" sz="2000" lang="en-US"/>
              <a:t>earliest</a:t>
            </a:r>
            <a:r>
              <a:rPr dirty="0" sz="2000" lang="en-US"/>
              <a:t>  options  of  treatment  consisted  of  simple  laminectomies,  and  the  results  were  varied  and  </a:t>
            </a:r>
            <a:r>
              <a:rPr b="1" dirty="0" sz="2000" lang="en-US"/>
              <a:t>frequently  associated  with spinal  cord  injuries</a:t>
            </a:r>
            <a:r>
              <a:rPr dirty="0" sz="2000" lang="en-US"/>
              <a:t>. </a:t>
            </a:r>
          </a:p>
          <a:p>
            <a:r>
              <a:rPr dirty="0" sz="2000" lang="en-US"/>
              <a:t>Some  surgeons  would  limit  their operation to a </a:t>
            </a:r>
            <a:r>
              <a:rPr b="1" dirty="0" sz="2000" lang="en-US"/>
              <a:t>simple decompression</a:t>
            </a:r>
            <a:r>
              <a:rPr dirty="0" sz="2000" lang="en-US"/>
              <a:t>,  without removing the disk, to  avoid  potentially  harmful  effects  of  manipulation  of  the  spinal cord  to  reach  the  ventral  positioned  herniated  disks. </a:t>
            </a:r>
          </a:p>
        </p:txBody>
      </p:sp>
      <p:pic>
        <p:nvPicPr>
          <p:cNvPr id="209715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79500" y="2528453"/>
            <a:ext cx="6985000" cy="4202547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97559" y="82262"/>
            <a:ext cx="8942532" cy="6683374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200" lang="en-US" err="1"/>
              <a:t>Transpedicular</a:t>
            </a:r>
            <a:r>
              <a:rPr b="1" dirty="0" sz="2200" lang="en-US"/>
              <a:t> Approach </a:t>
            </a:r>
          </a:p>
          <a:p>
            <a:r>
              <a:rPr dirty="0" sz="2000" lang="en-US"/>
              <a:t>The  </a:t>
            </a:r>
            <a:r>
              <a:rPr dirty="0" sz="2000" lang="en-US" err="1"/>
              <a:t>transpedicular</a:t>
            </a:r>
            <a:r>
              <a:rPr dirty="0" sz="2000" lang="en-US"/>
              <a:t>  approach provides  more  direct access  to  the  disk  space  ventrally  and  involves  the  removal  of  the whole  pedicle  and  facet.</a:t>
            </a:r>
          </a:p>
          <a:p>
            <a:r>
              <a:rPr dirty="0" sz="2000" lang="en-US"/>
              <a:t>This  approach  is  best  used for  </a:t>
            </a:r>
            <a:r>
              <a:rPr b="1" dirty="0" sz="2000" lang="en-US" u="sng">
                <a:solidFill>
                  <a:srgbClr val="0070C0"/>
                </a:solidFill>
              </a:rPr>
              <a:t>lateral  and  </a:t>
            </a:r>
            <a:r>
              <a:rPr b="1" dirty="0" sz="2000" lang="en-US" err="1" u="sng">
                <a:solidFill>
                  <a:srgbClr val="0070C0"/>
                </a:solidFill>
              </a:rPr>
              <a:t>mediolateral</a:t>
            </a:r>
            <a:r>
              <a:rPr b="1" dirty="0" sz="2000" lang="en-US" u="sng">
                <a:solidFill>
                  <a:srgbClr val="0070C0"/>
                </a:solidFill>
              </a:rPr>
              <a:t>  disk  herniations</a:t>
            </a:r>
            <a:r>
              <a:rPr dirty="0" sz="2000" lang="en-US"/>
              <a:t>.  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C00000"/>
                </a:solidFill>
              </a:rPr>
              <a:t>The  advantage</a:t>
            </a:r>
            <a:r>
              <a:rPr dirty="0" sz="2000" lang="en-US"/>
              <a:t> </a:t>
            </a:r>
          </a:p>
          <a:p>
            <a:pPr indent="0" lvl="1" marL="457200">
              <a:buNone/>
            </a:pPr>
            <a:r>
              <a:rPr dirty="0" sz="2000" lang="en-US"/>
              <a:t>The  possibility  of  preserving  the  radicular  arteries and  the  lack  of  manipulation  of  the  spinal  cord. 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C00000"/>
                </a:solidFill>
              </a:rPr>
              <a:t>The  disadvantage</a:t>
            </a:r>
            <a:r>
              <a:rPr dirty="0" sz="2000" lang="en-US"/>
              <a:t> </a:t>
            </a:r>
          </a:p>
          <a:p>
            <a:pPr indent="0" lvl="1" marL="457200">
              <a:buNone/>
            </a:pPr>
            <a:r>
              <a:rPr dirty="0" sz="2000" lang="en-US"/>
              <a:t>There is  no  or  limited  visualization  of  the  spinal  dura  so  that  the  procedure  is  done  to  a  certain  extent  in  a  blinded fashion.</a:t>
            </a:r>
          </a:p>
        </p:txBody>
      </p:sp>
      <p:pic>
        <p:nvPicPr>
          <p:cNvPr id="2097156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25475" y="3625273"/>
            <a:ext cx="7886700" cy="3232727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86013" y="1"/>
            <a:ext cx="7886700" cy="542636"/>
          </a:xfrm>
        </p:spPr>
        <p:txBody>
          <a:bodyPr>
            <a:normAutofit/>
          </a:bodyPr>
          <a:p>
            <a:pPr indent="-571500" marL="571500">
              <a:buFont typeface="Wingdings" pitchFamily="2" charset="2"/>
              <a:buChar char="q"/>
            </a:pPr>
            <a:r>
              <a:rPr dirty="0" sz="2800" lang="en-US" err="1" u="sng">
                <a:solidFill>
                  <a:srgbClr val="C00000"/>
                </a:solidFill>
                <a:latin typeface="Algerian" pitchFamily="82" charset="77"/>
              </a:rPr>
              <a:t>Posterolateral</a:t>
            </a:r>
            <a:r>
              <a:rPr dirty="0" sz="2800" lang="en-US" u="sng">
                <a:solidFill>
                  <a:srgbClr val="C00000"/>
                </a:solidFill>
                <a:latin typeface="Algerian" pitchFamily="82" charset="77"/>
              </a:rPr>
              <a:t>  Access</a:t>
            </a:r>
          </a:p>
        </p:txBody>
      </p:sp>
      <p:sp>
        <p:nvSpPr>
          <p:cNvPr id="1048601" name="Content Placeholder 10"/>
          <p:cNvSpPr>
            <a:spLocks noGrp="1"/>
          </p:cNvSpPr>
          <p:nvPr>
            <p:ph idx="1"/>
          </p:nvPr>
        </p:nvSpPr>
        <p:spPr>
          <a:xfrm>
            <a:off x="86013" y="542638"/>
            <a:ext cx="8971974" cy="6222998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 err="1">
                <a:solidFill>
                  <a:srgbClr val="002060"/>
                </a:solidFill>
              </a:rPr>
              <a:t>Costotransversectomy</a:t>
            </a:r>
            <a:r>
              <a:rPr dirty="0" sz="2000" lang="en-US"/>
              <a:t> </a:t>
            </a:r>
            <a:endParaRPr dirty="0" sz="2000" lang="ar-SA"/>
          </a:p>
          <a:p>
            <a:r>
              <a:rPr dirty="0" sz="2000" lang="en-US"/>
              <a:t>it  involves  resection  of  the  medial  aspect  of the  rib  and  the  removal  of  the  transverse  process,  allowing  significantly  better  access  ventrally  compared  with  laminectomy.</a:t>
            </a:r>
          </a:p>
        </p:txBody>
      </p:sp>
      <p:pic>
        <p:nvPicPr>
          <p:cNvPr id="2097157" name="Picture 1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56510"/>
          <a:stretch>
            <a:fillRect/>
          </a:stretch>
        </p:blipFill>
        <p:spPr>
          <a:xfrm>
            <a:off x="149332" y="2523144"/>
            <a:ext cx="8845335" cy="3792218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Ahmed Maan</dc:creator>
  <cp:lastModifiedBy>Ahmed Maan</cp:lastModifiedBy>
  <dcterms:created xsi:type="dcterms:W3CDTF">2019-06-19T04:00:54Z</dcterms:created>
  <dcterms:modified xsi:type="dcterms:W3CDTF">2022-11-29T17:27:05Z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6ed14f83e40e4c1bb2c8ed462b8a6c06</vt:lpwstr>
  </property>
</Properties>
</file>