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72" r:id="rId1"/>
  </p:sldMasterIdLst>
  <p:notesMasterIdLst>
    <p:notesMasterId r:id="rId2"/>
  </p:notesMasterIdLst>
  <p:sldIdLst>
    <p:sldId id="327" r:id="rId3"/>
    <p:sldId id="328" r:id="rId4"/>
    <p:sldId id="329" r:id="rId5"/>
    <p:sldId id="330" r:id="rId6"/>
    <p:sldId id="331" r:id="rId7"/>
    <p:sldId id="332" r:id="rId8"/>
    <p:sldId id="333" r:id="rId9"/>
    <p:sldId id="334" r:id="rId10"/>
    <p:sldId id="335" r:id="rId11"/>
    <p:sldId id="336" r:id="rId12"/>
    <p:sldId id="337" r:id="rId13"/>
    <p:sldId id="338"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73"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6029" autoAdjust="0"/>
    <p:restoredTop sz="94660"/>
  </p:normalViewPr>
  <p:slideViewPr>
    <p:cSldViewPr snapToGrid="0">
      <p:cViewPr varScale="1">
        <p:scale>
          <a:sx n="42" d="100"/>
          <a:sy n="42" d="100"/>
        </p:scale>
        <p:origin x="54" y="780"/>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tableStyles" Target="tableStyle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53" name=""/>
        <p:cNvGrpSpPr/>
        <p:nvPr/>
      </p:nvGrpSpPr>
      <p:grpSpPr>
        <a:xfrm>
          <a:off x="0" y="0"/>
          <a:ext cx="0" cy="0"/>
          <a:chOff x="0" y="0"/>
          <a:chExt cx="0" cy="0"/>
        </a:xfrm>
      </p:grpSpPr>
      <p:sp>
        <p:nvSpPr>
          <p:cNvPr id="1048703"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704"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705"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06"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07"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8"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2F26D1B6-412F-485B-BBA7-0763637EFE15}" type="datetimeFigureOut">
              <a:rPr lang="en-US" smtClean="0"/>
              <a:t>8/26/20</a:t>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46" name=""/>
        <p:cNvGrpSpPr/>
        <p:nvPr/>
      </p:nvGrpSpPr>
      <p:grpSpPr>
        <a:xfrm>
          <a:off x="0" y="0"/>
          <a:ext cx="0" cy="0"/>
          <a:chOff x="0" y="0"/>
          <a:chExt cx="0" cy="0"/>
        </a:xfrm>
      </p:grpSpPr>
      <p:sp>
        <p:nvSpPr>
          <p:cNvPr id="1048670" name="Title 1"/>
          <p:cNvSpPr>
            <a:spLocks noGrp="1"/>
          </p:cNvSpPr>
          <p:nvPr>
            <p:ph type="title"/>
          </p:nvPr>
        </p:nvSpPr>
        <p:spPr/>
        <p:txBody>
          <a:bodyPr/>
          <a:p>
            <a:r>
              <a:rPr lang="en-US"/>
              <a:t>Click to edit Master title style</a:t>
            </a:r>
          </a:p>
        </p:txBody>
      </p:sp>
      <p:sp>
        <p:nvSpPr>
          <p:cNvPr id="1048671"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2" name="Date Placeholder 3"/>
          <p:cNvSpPr>
            <a:spLocks noGrp="1"/>
          </p:cNvSpPr>
          <p:nvPr>
            <p:ph type="dt" sz="half" idx="10"/>
          </p:nvPr>
        </p:nvSpPr>
        <p:spPr/>
        <p:txBody>
          <a:bodyPr/>
          <a:p>
            <a:fld id="{2F26D1B6-412F-485B-BBA7-0763637EFE15}" type="datetimeFigureOut">
              <a:rPr lang="en-US" smtClean="0"/>
              <a:t>8/26/20</a:t>
            </a:fld>
            <a:endParaRPr lang="en-US"/>
          </a:p>
        </p:txBody>
      </p:sp>
      <p:sp>
        <p:nvSpPr>
          <p:cNvPr id="1048673" name="Footer Placeholder 4"/>
          <p:cNvSpPr>
            <a:spLocks noGrp="1"/>
          </p:cNvSpPr>
          <p:nvPr>
            <p:ph type="ftr" sz="quarter" idx="11"/>
          </p:nvPr>
        </p:nvSpPr>
        <p:spPr/>
        <p:txBody>
          <a:bodyPr/>
          <a:p>
            <a:endParaRPr lang="en-US"/>
          </a:p>
        </p:txBody>
      </p:sp>
      <p:sp>
        <p:nvSpPr>
          <p:cNvPr id="1048674" name="Slide Number Placeholder 5"/>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44" name=""/>
        <p:cNvGrpSpPr/>
        <p:nvPr/>
      </p:nvGrpSpPr>
      <p:grpSpPr>
        <a:xfrm>
          <a:off x="0" y="0"/>
          <a:ext cx="0" cy="0"/>
          <a:chOff x="0" y="0"/>
          <a:chExt cx="0" cy="0"/>
        </a:xfrm>
      </p:grpSpPr>
      <p:sp>
        <p:nvSpPr>
          <p:cNvPr id="1048659"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60"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1" name="Date Placeholder 3"/>
          <p:cNvSpPr>
            <a:spLocks noGrp="1"/>
          </p:cNvSpPr>
          <p:nvPr>
            <p:ph type="dt" sz="half" idx="10"/>
          </p:nvPr>
        </p:nvSpPr>
        <p:spPr/>
        <p:txBody>
          <a:bodyPr/>
          <a:p>
            <a:fld id="{2F26D1B6-412F-485B-BBA7-0763637EFE15}" type="datetimeFigureOut">
              <a:rPr lang="en-US" smtClean="0"/>
              <a:t>8/26/20</a:t>
            </a:fld>
            <a:endParaRPr lang="en-US"/>
          </a:p>
        </p:txBody>
      </p:sp>
      <p:sp>
        <p:nvSpPr>
          <p:cNvPr id="1048662" name="Footer Placeholder 4"/>
          <p:cNvSpPr>
            <a:spLocks noGrp="1"/>
          </p:cNvSpPr>
          <p:nvPr>
            <p:ph type="ftr" sz="quarter" idx="11"/>
          </p:nvPr>
        </p:nvSpPr>
        <p:spPr/>
        <p:txBody>
          <a:bodyPr/>
          <a:p>
            <a:endParaRPr lang="en-US"/>
          </a:p>
        </p:txBody>
      </p:sp>
      <p:sp>
        <p:nvSpPr>
          <p:cNvPr id="1048663" name="Slide Number Placeholder 5"/>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9"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9" name="Date Placeholder 3"/>
          <p:cNvSpPr>
            <a:spLocks noGrp="1"/>
          </p:cNvSpPr>
          <p:nvPr>
            <p:ph type="dt" sz="half" idx="10"/>
          </p:nvPr>
        </p:nvSpPr>
        <p:spPr/>
        <p:txBody>
          <a:bodyPr/>
          <a:p>
            <a:fld id="{2F26D1B6-412F-485B-BBA7-0763637EFE15}" type="datetimeFigureOut">
              <a:rPr lang="en-US" smtClean="0"/>
              <a:t>8/26/20</a:t>
            </a:fld>
            <a:endParaRPr lang="en-US"/>
          </a:p>
        </p:txBody>
      </p:sp>
      <p:sp>
        <p:nvSpPr>
          <p:cNvPr id="1048590" name="Footer Placeholder 4"/>
          <p:cNvSpPr>
            <a:spLocks noGrp="1"/>
          </p:cNvSpPr>
          <p:nvPr>
            <p:ph type="ftr" sz="quarter" idx="11"/>
          </p:nvPr>
        </p:nvSpPr>
        <p:spPr/>
        <p:txBody>
          <a:bodyPr/>
          <a:p>
            <a:endParaRPr lang="en-US"/>
          </a:p>
        </p:txBody>
      </p:sp>
      <p:sp>
        <p:nvSpPr>
          <p:cNvPr id="1048591" name="Slide Number Placeholder 5"/>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47" name=""/>
        <p:cNvGrpSpPr/>
        <p:nvPr/>
      </p:nvGrpSpPr>
      <p:grpSpPr>
        <a:xfrm>
          <a:off x="0" y="0"/>
          <a:ext cx="0" cy="0"/>
          <a:chOff x="0" y="0"/>
          <a:chExt cx="0" cy="0"/>
        </a:xfrm>
      </p:grpSpPr>
      <p:sp>
        <p:nvSpPr>
          <p:cNvPr id="1048675"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76"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77" name="Date Placeholder 3"/>
          <p:cNvSpPr>
            <a:spLocks noGrp="1"/>
          </p:cNvSpPr>
          <p:nvPr>
            <p:ph type="dt" sz="half" idx="10"/>
          </p:nvPr>
        </p:nvSpPr>
        <p:spPr/>
        <p:txBody>
          <a:bodyPr/>
          <a:p>
            <a:fld id="{2F26D1B6-412F-485B-BBA7-0763637EFE15}" type="datetimeFigureOut">
              <a:rPr lang="en-US" smtClean="0"/>
              <a:t>8/26/20</a:t>
            </a:fld>
            <a:endParaRPr lang="en-US"/>
          </a:p>
        </p:txBody>
      </p:sp>
      <p:sp>
        <p:nvSpPr>
          <p:cNvPr id="1048678" name="Footer Placeholder 4"/>
          <p:cNvSpPr>
            <a:spLocks noGrp="1"/>
          </p:cNvSpPr>
          <p:nvPr>
            <p:ph type="ftr" sz="quarter" idx="11"/>
          </p:nvPr>
        </p:nvSpPr>
        <p:spPr/>
        <p:txBody>
          <a:bodyPr/>
          <a:p>
            <a:endParaRPr lang="en-US"/>
          </a:p>
        </p:txBody>
      </p:sp>
      <p:sp>
        <p:nvSpPr>
          <p:cNvPr id="1048679" name="Slide Number Placeholder 5"/>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48" name=""/>
        <p:cNvGrpSpPr/>
        <p:nvPr/>
      </p:nvGrpSpPr>
      <p:grpSpPr>
        <a:xfrm>
          <a:off x="0" y="0"/>
          <a:ext cx="0" cy="0"/>
          <a:chOff x="0" y="0"/>
          <a:chExt cx="0" cy="0"/>
        </a:xfrm>
      </p:grpSpPr>
      <p:sp>
        <p:nvSpPr>
          <p:cNvPr id="1048680" name="Title 1"/>
          <p:cNvSpPr>
            <a:spLocks noGrp="1"/>
          </p:cNvSpPr>
          <p:nvPr>
            <p:ph type="title"/>
          </p:nvPr>
        </p:nvSpPr>
        <p:spPr/>
        <p:txBody>
          <a:bodyPr/>
          <a:p>
            <a:r>
              <a:rPr lang="en-US"/>
              <a:t>Click to edit Master title style</a:t>
            </a:r>
          </a:p>
        </p:txBody>
      </p:sp>
      <p:sp>
        <p:nvSpPr>
          <p:cNvPr id="1048681"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2"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3" name="Date Placeholder 4"/>
          <p:cNvSpPr>
            <a:spLocks noGrp="1"/>
          </p:cNvSpPr>
          <p:nvPr>
            <p:ph type="dt" sz="half" idx="10"/>
          </p:nvPr>
        </p:nvSpPr>
        <p:spPr/>
        <p:txBody>
          <a:bodyPr/>
          <a:p>
            <a:fld id="{2F26D1B6-412F-485B-BBA7-0763637EFE15}" type="datetimeFigureOut">
              <a:rPr lang="en-US" smtClean="0"/>
              <a:t>8/26/20</a:t>
            </a:fld>
            <a:endParaRPr lang="en-US"/>
          </a:p>
        </p:txBody>
      </p:sp>
      <p:sp>
        <p:nvSpPr>
          <p:cNvPr id="1048684" name="Footer Placeholder 5"/>
          <p:cNvSpPr>
            <a:spLocks noGrp="1"/>
          </p:cNvSpPr>
          <p:nvPr>
            <p:ph type="ftr" sz="quarter" idx="11"/>
          </p:nvPr>
        </p:nvSpPr>
        <p:spPr/>
        <p:txBody>
          <a:bodyPr/>
          <a:p>
            <a:endParaRPr lang="en-US"/>
          </a:p>
        </p:txBody>
      </p:sp>
      <p:sp>
        <p:nvSpPr>
          <p:cNvPr id="1048685" name="Slide Number Placeholder 6"/>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49" name=""/>
        <p:cNvGrpSpPr/>
        <p:nvPr/>
      </p:nvGrpSpPr>
      <p:grpSpPr>
        <a:xfrm>
          <a:off x="0" y="0"/>
          <a:ext cx="0" cy="0"/>
          <a:chOff x="0" y="0"/>
          <a:chExt cx="0" cy="0"/>
        </a:xfrm>
      </p:grpSpPr>
      <p:sp>
        <p:nvSpPr>
          <p:cNvPr id="1048686" name="Title 1"/>
          <p:cNvSpPr>
            <a:spLocks noGrp="1"/>
          </p:cNvSpPr>
          <p:nvPr>
            <p:ph type="title"/>
          </p:nvPr>
        </p:nvSpPr>
        <p:spPr>
          <a:xfrm>
            <a:off x="629841" y="365126"/>
            <a:ext cx="7886700" cy="1325563"/>
          </a:xfrm>
        </p:spPr>
        <p:txBody>
          <a:bodyPr/>
          <a:p>
            <a:r>
              <a:rPr lang="en-US"/>
              <a:t>Click to edit Master title style</a:t>
            </a:r>
          </a:p>
        </p:txBody>
      </p:sp>
      <p:sp>
        <p:nvSpPr>
          <p:cNvPr id="1048687"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8"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9"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90"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1" name="Date Placeholder 6"/>
          <p:cNvSpPr>
            <a:spLocks noGrp="1"/>
          </p:cNvSpPr>
          <p:nvPr>
            <p:ph type="dt" sz="half" idx="10"/>
          </p:nvPr>
        </p:nvSpPr>
        <p:spPr/>
        <p:txBody>
          <a:bodyPr/>
          <a:p>
            <a:fld id="{2F26D1B6-412F-485B-BBA7-0763637EFE15}" type="datetimeFigureOut">
              <a:rPr lang="en-US" smtClean="0"/>
              <a:t>8/26/20</a:t>
            </a:fld>
            <a:endParaRPr lang="en-US"/>
          </a:p>
        </p:txBody>
      </p:sp>
      <p:sp>
        <p:nvSpPr>
          <p:cNvPr id="1048692" name="Footer Placeholder 7"/>
          <p:cNvSpPr>
            <a:spLocks noGrp="1"/>
          </p:cNvSpPr>
          <p:nvPr>
            <p:ph type="ftr" sz="quarter" idx="11"/>
          </p:nvPr>
        </p:nvSpPr>
        <p:spPr/>
        <p:txBody>
          <a:bodyPr/>
          <a:p>
            <a:endParaRPr lang="en-US"/>
          </a:p>
        </p:txBody>
      </p:sp>
      <p:sp>
        <p:nvSpPr>
          <p:cNvPr id="1048693" name="Slide Number Placeholder 8"/>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43" name=""/>
        <p:cNvGrpSpPr/>
        <p:nvPr/>
      </p:nvGrpSpPr>
      <p:grpSpPr>
        <a:xfrm>
          <a:off x="0" y="0"/>
          <a:ext cx="0" cy="0"/>
          <a:chOff x="0" y="0"/>
          <a:chExt cx="0" cy="0"/>
        </a:xfrm>
      </p:grpSpPr>
      <p:sp>
        <p:nvSpPr>
          <p:cNvPr id="1048655" name="Title 1"/>
          <p:cNvSpPr>
            <a:spLocks noGrp="1"/>
          </p:cNvSpPr>
          <p:nvPr>
            <p:ph type="title"/>
          </p:nvPr>
        </p:nvSpPr>
        <p:spPr/>
        <p:txBody>
          <a:bodyPr/>
          <a:p>
            <a:r>
              <a:rPr lang="en-US"/>
              <a:t>Click to edit Master title style</a:t>
            </a:r>
          </a:p>
        </p:txBody>
      </p:sp>
      <p:sp>
        <p:nvSpPr>
          <p:cNvPr id="1048656" name="Date Placeholder 2"/>
          <p:cNvSpPr>
            <a:spLocks noGrp="1"/>
          </p:cNvSpPr>
          <p:nvPr>
            <p:ph type="dt" sz="half" idx="10"/>
          </p:nvPr>
        </p:nvSpPr>
        <p:spPr/>
        <p:txBody>
          <a:bodyPr/>
          <a:p>
            <a:fld id="{2F26D1B6-412F-485B-BBA7-0763637EFE15}" type="datetimeFigureOut">
              <a:rPr lang="en-US" smtClean="0"/>
              <a:t>8/26/20</a:t>
            </a:fld>
            <a:endParaRPr lang="en-US"/>
          </a:p>
        </p:txBody>
      </p:sp>
      <p:sp>
        <p:nvSpPr>
          <p:cNvPr id="1048657" name="Footer Placeholder 3"/>
          <p:cNvSpPr>
            <a:spLocks noGrp="1"/>
          </p:cNvSpPr>
          <p:nvPr>
            <p:ph type="ftr" sz="quarter" idx="11"/>
          </p:nvPr>
        </p:nvSpPr>
        <p:spPr/>
        <p:txBody>
          <a:bodyPr/>
          <a:p>
            <a:endParaRPr lang="en-US"/>
          </a:p>
        </p:txBody>
      </p:sp>
      <p:sp>
        <p:nvSpPr>
          <p:cNvPr id="1048658" name="Slide Number Placeholder 4"/>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50" name=""/>
        <p:cNvGrpSpPr/>
        <p:nvPr/>
      </p:nvGrpSpPr>
      <p:grpSpPr>
        <a:xfrm>
          <a:off x="0" y="0"/>
          <a:ext cx="0" cy="0"/>
          <a:chOff x="0" y="0"/>
          <a:chExt cx="0" cy="0"/>
        </a:xfrm>
      </p:grpSpPr>
      <p:sp>
        <p:nvSpPr>
          <p:cNvPr id="1048694" name="Date Placeholder 1"/>
          <p:cNvSpPr>
            <a:spLocks noGrp="1"/>
          </p:cNvSpPr>
          <p:nvPr>
            <p:ph type="dt" sz="half" idx="10"/>
          </p:nvPr>
        </p:nvSpPr>
        <p:spPr/>
        <p:txBody>
          <a:bodyPr/>
          <a:p>
            <a:fld id="{2F26D1B6-412F-485B-BBA7-0763637EFE15}" type="datetimeFigureOut">
              <a:rPr lang="en-US" smtClean="0"/>
              <a:t>8/26/20</a:t>
            </a:fld>
            <a:endParaRPr lang="en-US"/>
          </a:p>
        </p:txBody>
      </p:sp>
      <p:sp>
        <p:nvSpPr>
          <p:cNvPr id="1048695" name="Footer Placeholder 2"/>
          <p:cNvSpPr>
            <a:spLocks noGrp="1"/>
          </p:cNvSpPr>
          <p:nvPr>
            <p:ph type="ftr" sz="quarter" idx="11"/>
          </p:nvPr>
        </p:nvSpPr>
        <p:spPr/>
        <p:txBody>
          <a:bodyPr/>
          <a:p>
            <a:endParaRPr lang="en-US"/>
          </a:p>
        </p:txBody>
      </p:sp>
      <p:sp>
        <p:nvSpPr>
          <p:cNvPr id="1048696" name="Slide Number Placeholder 3"/>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51" name=""/>
        <p:cNvGrpSpPr/>
        <p:nvPr/>
      </p:nvGrpSpPr>
      <p:grpSpPr>
        <a:xfrm>
          <a:off x="0" y="0"/>
          <a:ext cx="0" cy="0"/>
          <a:chOff x="0" y="0"/>
          <a:chExt cx="0" cy="0"/>
        </a:xfrm>
      </p:grpSpPr>
      <p:sp>
        <p:nvSpPr>
          <p:cNvPr id="1048697"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98"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9"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700" name="Date Placeholder 4"/>
          <p:cNvSpPr>
            <a:spLocks noGrp="1"/>
          </p:cNvSpPr>
          <p:nvPr>
            <p:ph type="dt" sz="half" idx="10"/>
          </p:nvPr>
        </p:nvSpPr>
        <p:spPr/>
        <p:txBody>
          <a:bodyPr/>
          <a:p>
            <a:fld id="{2F26D1B6-412F-485B-BBA7-0763637EFE15}" type="datetimeFigureOut">
              <a:rPr lang="en-US" smtClean="0"/>
              <a:t>8/26/20</a:t>
            </a:fld>
            <a:endParaRPr lang="en-US"/>
          </a:p>
        </p:txBody>
      </p:sp>
      <p:sp>
        <p:nvSpPr>
          <p:cNvPr id="1048701" name="Footer Placeholder 5"/>
          <p:cNvSpPr>
            <a:spLocks noGrp="1"/>
          </p:cNvSpPr>
          <p:nvPr>
            <p:ph type="ftr" sz="quarter" idx="11"/>
          </p:nvPr>
        </p:nvSpPr>
        <p:spPr/>
        <p:txBody>
          <a:bodyPr/>
          <a:p>
            <a:endParaRPr lang="en-US"/>
          </a:p>
        </p:txBody>
      </p:sp>
      <p:sp>
        <p:nvSpPr>
          <p:cNvPr id="1048702" name="Slide Number Placeholder 6"/>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45" name=""/>
        <p:cNvGrpSpPr/>
        <p:nvPr/>
      </p:nvGrpSpPr>
      <p:grpSpPr>
        <a:xfrm>
          <a:off x="0" y="0"/>
          <a:ext cx="0" cy="0"/>
          <a:chOff x="0" y="0"/>
          <a:chExt cx="0" cy="0"/>
        </a:xfrm>
      </p:grpSpPr>
      <p:sp>
        <p:nvSpPr>
          <p:cNvPr id="1048664"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65"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66"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67" name="Date Placeholder 4"/>
          <p:cNvSpPr>
            <a:spLocks noGrp="1"/>
          </p:cNvSpPr>
          <p:nvPr>
            <p:ph type="dt" sz="half" idx="10"/>
          </p:nvPr>
        </p:nvSpPr>
        <p:spPr/>
        <p:txBody>
          <a:bodyPr/>
          <a:p>
            <a:fld id="{2F26D1B6-412F-485B-BBA7-0763637EFE15}" type="datetimeFigureOut">
              <a:rPr lang="en-US" smtClean="0"/>
              <a:t>8/26/20</a:t>
            </a:fld>
            <a:endParaRPr lang="en-US"/>
          </a:p>
        </p:txBody>
      </p:sp>
      <p:sp>
        <p:nvSpPr>
          <p:cNvPr id="1048668" name="Footer Placeholder 5"/>
          <p:cNvSpPr>
            <a:spLocks noGrp="1"/>
          </p:cNvSpPr>
          <p:nvPr>
            <p:ph type="ftr" sz="quarter" idx="11"/>
          </p:nvPr>
        </p:nvSpPr>
        <p:spPr/>
        <p:txBody>
          <a:bodyPr/>
          <a:p>
            <a:endParaRPr dirty="0" lang="en-US"/>
          </a:p>
        </p:txBody>
      </p:sp>
      <p:sp>
        <p:nvSpPr>
          <p:cNvPr id="1048669" name="Slide Number Placeholder 6"/>
          <p:cNvSpPr>
            <a:spLocks noGrp="1"/>
          </p:cNvSpPr>
          <p:nvPr>
            <p:ph type="sldNum" sz="quarter" idx="12"/>
          </p:nvPr>
        </p:nvSpPr>
        <p:spPr/>
        <p:txBody>
          <a:bodyPr/>
          <a:p>
            <a:fld id="{EC06EE6B-C0E2-4033-8001-A058EBD448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2F26D1B6-412F-485B-BBA7-0763637EFE15}" type="datetimeFigureOut">
              <a:rPr lang="en-US" smtClean="0"/>
              <a:t>8/26/20</a:t>
            </a:fld>
            <a:endParaRPr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EC06EE6B-C0E2-4033-8001-A058EBD448BC}"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ctrTitle"/>
          </p:nvPr>
        </p:nvSpPr>
        <p:spPr>
          <a:xfrm>
            <a:off x="1143000" y="381000"/>
            <a:ext cx="6858000" cy="5253182"/>
          </a:xfrm>
        </p:spPr>
        <p:txBody>
          <a:bodyPr>
            <a:normAutofit/>
          </a:bodyPr>
          <a:p>
            <a:r>
              <a:rPr dirty="0" lang="en-US">
                <a:solidFill>
                  <a:srgbClr val="002060"/>
                </a:solidFill>
                <a:latin typeface="Algerian" pitchFamily="82" charset="77"/>
              </a:rPr>
              <a:t>Degenerative disease of the spine</a:t>
            </a:r>
            <a:br>
              <a:rPr dirty="0" lang="en-US">
                <a:latin typeface="Algerian" pitchFamily="82" charset="77"/>
              </a:rPr>
            </a:br>
            <a:br>
              <a:rPr dirty="0" lang="en-US">
                <a:latin typeface="Algerian" pitchFamily="82" charset="77"/>
              </a:rPr>
            </a:br>
            <a:r>
              <a:rPr dirty="0" lang="en-US">
                <a:latin typeface="Algerian" pitchFamily="82" charset="77"/>
              </a:rPr>
              <a:t>Evaluation and Treatment </a:t>
            </a:r>
            <a:br>
              <a:rPr dirty="0" lang="en-US">
                <a:latin typeface="Algerian" pitchFamily="82" charset="77"/>
              </a:rPr>
            </a:br>
            <a:r>
              <a:rPr dirty="0" lang="en-US">
                <a:latin typeface="Algerian" pitchFamily="82" charset="77"/>
              </a:rPr>
              <a:t>of </a:t>
            </a:r>
            <a:br>
              <a:rPr dirty="0" lang="en-US">
                <a:latin typeface="Algerian" pitchFamily="82" charset="77"/>
              </a:rPr>
            </a:br>
            <a:r>
              <a:rPr dirty="0" lang="en-US">
                <a:solidFill>
                  <a:srgbClr val="C00000"/>
                </a:solidFill>
                <a:latin typeface="Algerian" pitchFamily="82" charset="77"/>
              </a:rPr>
              <a:t>Cervical Disk Herniations</a:t>
            </a:r>
            <a:br>
              <a:rPr dirty="0" lang="ar-SA">
                <a:latin typeface="Algerian" pitchFamily="82" charset="77"/>
              </a:rPr>
            </a:br>
            <a:r>
              <a:rPr b="1" dirty="0" sz="2200" lang="en-US" err="1">
                <a:latin typeface="+mn-lt"/>
              </a:rPr>
              <a:t>Youmans</a:t>
            </a:r>
            <a:r>
              <a:rPr b="1" dirty="0" sz="2200" lang="en-US">
                <a:latin typeface="+mn-lt"/>
              </a:rPr>
              <a:t> Chap.283</a:t>
            </a:r>
            <a:br>
              <a:rPr b="1" dirty="0" sz="2200" lang="en-US">
                <a:latin typeface="+mn-lt"/>
              </a:rPr>
            </a:br>
            <a:r>
              <a:rPr b="0" dirty="0" sz="1800" i="0" lang="en-US">
                <a:effectLst/>
                <a:latin typeface="Helvetica" pitchFamily="2" charset="0"/>
              </a:rPr>
              <a:t>Atlas_of_Neurosurgical_Techniques</a:t>
            </a:r>
            <a:br>
              <a:rPr dirty="0" sz="1000" lang="en-US">
                <a:effectLst/>
              </a:rPr>
            </a:br>
            <a:r>
              <a:rPr b="0" dirty="0" sz="1800" i="0" lang="en-US">
                <a:effectLst/>
                <a:latin typeface="Helvetica" pitchFamily="2" charset="0"/>
              </a:rPr>
              <a:t>Operative Techniques-Spine Surgery 2018</a:t>
            </a:r>
            <a:br>
              <a:rPr dirty="0" sz="1000" lang="en-US">
                <a:effectLst/>
              </a:rPr>
            </a:br>
            <a:endParaRPr b="1" dirty="0" sz="2200" lang="en-US">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8" name=""/>
        <p:cNvGrpSpPr/>
        <p:nvPr/>
      </p:nvGrpSpPr>
      <p:grpSpPr>
        <a:xfrm>
          <a:off x="0" y="0"/>
          <a:ext cx="0" cy="0"/>
          <a:chOff x="0" y="0"/>
          <a:chExt cx="0" cy="0"/>
        </a:xfrm>
      </p:grpSpPr>
      <p:sp>
        <p:nvSpPr>
          <p:cNvPr id="1048601" name="Title 1"/>
          <p:cNvSpPr>
            <a:spLocks noGrp="1"/>
          </p:cNvSpPr>
          <p:nvPr>
            <p:ph type="title"/>
          </p:nvPr>
        </p:nvSpPr>
        <p:spPr>
          <a:xfrm>
            <a:off x="97560" y="18255"/>
            <a:ext cx="7886700" cy="570563"/>
          </a:xfrm>
        </p:spPr>
        <p:txBody>
          <a:bodyPr>
            <a:normAutofit/>
          </a:bodyPr>
          <a:p>
            <a:pPr indent="-342900" marL="342900">
              <a:buFont typeface="Wingdings" pitchFamily="2" charset="2"/>
              <a:buChar char="q"/>
            </a:pPr>
            <a:r>
              <a:rPr b="1" dirty="0" sz="2400" lang="en-US" u="sng">
                <a:solidFill>
                  <a:srgbClr val="C00000"/>
                </a:solidFill>
                <a:latin typeface="+mn-lt"/>
              </a:rPr>
              <a:t>CLINICAL FINDINGS</a:t>
            </a:r>
          </a:p>
        </p:txBody>
      </p:sp>
      <p:sp>
        <p:nvSpPr>
          <p:cNvPr id="1048602" name="Content Placeholder 2"/>
          <p:cNvSpPr>
            <a:spLocks noGrp="1"/>
          </p:cNvSpPr>
          <p:nvPr>
            <p:ph idx="1"/>
          </p:nvPr>
        </p:nvSpPr>
        <p:spPr>
          <a:xfrm>
            <a:off x="97560" y="588818"/>
            <a:ext cx="8948880" cy="6165274"/>
          </a:xfrm>
        </p:spPr>
        <p:txBody>
          <a:bodyPr>
            <a:noAutofit/>
          </a:bodyPr>
          <a:p>
            <a:pPr>
              <a:buFont typeface="Wingdings" panose="05000000000000000000" pitchFamily="2" charset="2"/>
              <a:buChar char="Ø"/>
            </a:pPr>
            <a:r>
              <a:rPr b="1" dirty="0" sz="2400" lang="en-US">
                <a:latin typeface="+mn-lt"/>
              </a:rPr>
              <a:t>Axial Neck Pain </a:t>
            </a:r>
          </a:p>
          <a:p>
            <a:r>
              <a:rPr dirty="0" sz="2000" lang="en-US"/>
              <a:t>In most cases is self-limited.</a:t>
            </a:r>
          </a:p>
          <a:p>
            <a:r>
              <a:rPr dirty="0" sz="2000" lang="en-US" u="sng">
                <a:solidFill>
                  <a:srgbClr val="002060"/>
                </a:solidFill>
              </a:rPr>
              <a:t>If due to disc</a:t>
            </a:r>
          </a:p>
          <a:p>
            <a:pPr lvl="1">
              <a:buFont typeface="Wingdings" pitchFamily="2" charset="2"/>
              <a:buChar char="ü"/>
            </a:pPr>
            <a:r>
              <a:rPr b="1" dirty="0" sz="2000" lang="en-US"/>
              <a:t>The anulus</a:t>
            </a:r>
            <a:r>
              <a:rPr dirty="0" sz="2000" lang="en-US"/>
              <a:t> is </a:t>
            </a:r>
            <a:r>
              <a:rPr b="1" dirty="0" sz="2000" lang="en-US">
                <a:solidFill>
                  <a:srgbClr val="0070C0"/>
                </a:solidFill>
              </a:rPr>
              <a:t>innervated by</a:t>
            </a:r>
            <a:r>
              <a:rPr dirty="0" sz="2000" lang="en-US"/>
              <a:t> </a:t>
            </a:r>
            <a:r>
              <a:rPr b="1" dirty="0" sz="2000" lang="en-US">
                <a:solidFill>
                  <a:srgbClr val="C00000"/>
                </a:solidFill>
              </a:rPr>
              <a:t>recurrent branches of the gray rami communicantes</a:t>
            </a:r>
            <a:r>
              <a:rPr dirty="0" sz="2000" lang="en-US"/>
              <a:t>, and acute tears are a potential source of axial neck pain. </a:t>
            </a:r>
          </a:p>
          <a:p>
            <a:pPr lvl="1">
              <a:buFont typeface="Wingdings" pitchFamily="2" charset="2"/>
              <a:buChar char="ü"/>
            </a:pPr>
            <a:r>
              <a:rPr dirty="0" sz="2000" lang="en-US"/>
              <a:t>A degenerative  disk,  in  the  absence of  acute  herniation  or  tear,  can  be  the  source  of  neck  pain  when under  significant  mechanical  stress.</a:t>
            </a:r>
          </a:p>
          <a:p>
            <a:r>
              <a:rPr dirty="0" sz="2000" lang="en-US" u="sng">
                <a:solidFill>
                  <a:srgbClr val="002060"/>
                </a:solidFill>
              </a:rPr>
              <a:t>If due to Facet </a:t>
            </a:r>
            <a:r>
              <a:rPr dirty="0" sz="2000" lang="en-US" err="1" u="sng">
                <a:solidFill>
                  <a:srgbClr val="002060"/>
                </a:solidFill>
              </a:rPr>
              <a:t>arthropathy</a:t>
            </a:r>
            <a:endParaRPr dirty="0" sz="2000" lang="en-US" u="sng">
              <a:solidFill>
                <a:srgbClr val="002060"/>
              </a:solidFill>
            </a:endParaRPr>
          </a:p>
          <a:p>
            <a:pPr lvl="1">
              <a:buFont typeface="Wingdings" pitchFamily="2" charset="2"/>
              <a:buChar char="ü"/>
            </a:pPr>
            <a:r>
              <a:rPr b="1" dirty="0" sz="2000" lang="en-US"/>
              <a:t>The cervical facet joint </a:t>
            </a:r>
            <a:r>
              <a:rPr dirty="0" sz="2000" lang="en-US"/>
              <a:t>is likely also an important component of axial neck pain that is </a:t>
            </a:r>
            <a:r>
              <a:rPr b="1" dirty="0" sz="2000" lang="en-US">
                <a:solidFill>
                  <a:srgbClr val="0070C0"/>
                </a:solidFill>
              </a:rPr>
              <a:t>innervated by</a:t>
            </a:r>
            <a:r>
              <a:rPr dirty="0" sz="2000" lang="en-US"/>
              <a:t> </a:t>
            </a:r>
            <a:r>
              <a:rPr b="1" dirty="0" sz="2000" lang="en-US">
                <a:solidFill>
                  <a:srgbClr val="C00000"/>
                </a:solidFill>
              </a:rPr>
              <a:t>the dorsal rami of cervical nerve roots</a:t>
            </a:r>
            <a:r>
              <a:rPr dirty="0" sz="2000" lang="en-US"/>
              <a:t>.</a:t>
            </a:r>
          </a:p>
          <a:p>
            <a:pPr lvl="1">
              <a:buFont typeface="Wingdings" pitchFamily="2" charset="2"/>
              <a:buChar char="ü"/>
            </a:pPr>
            <a:endParaRPr dirty="0" sz="2000" lang="en-US"/>
          </a:p>
          <a:p>
            <a:r>
              <a:rPr dirty="0" sz="2000" lang="en-US"/>
              <a:t>Patients  may  also have  decreased  range  of  motion  secondary  to  pain,  and  muscle spasm.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9" name=""/>
        <p:cNvGrpSpPr/>
        <p:nvPr/>
      </p:nvGrpSpPr>
      <p:grpSpPr>
        <a:xfrm>
          <a:off x="0" y="0"/>
          <a:ext cx="0" cy="0"/>
          <a:chOff x="0" y="0"/>
          <a:chExt cx="0" cy="0"/>
        </a:xfrm>
      </p:grpSpPr>
      <p:sp>
        <p:nvSpPr>
          <p:cNvPr id="1048603" name="Content Placeholder 2"/>
          <p:cNvSpPr>
            <a:spLocks noGrp="1"/>
          </p:cNvSpPr>
          <p:nvPr>
            <p:ph idx="1"/>
          </p:nvPr>
        </p:nvSpPr>
        <p:spPr>
          <a:xfrm>
            <a:off x="92362" y="85374"/>
            <a:ext cx="8970819" cy="6657171"/>
          </a:xfrm>
        </p:spPr>
        <p:txBody>
          <a:bodyPr>
            <a:normAutofit/>
          </a:bodyPr>
          <a:p>
            <a:pPr>
              <a:buFont typeface="Wingdings" pitchFamily="2" charset="2"/>
              <a:buChar char="Ø"/>
            </a:pPr>
            <a:r>
              <a:rPr b="1" dirty="0" sz="2400" lang="en-US" u="sng"/>
              <a:t>Cervical </a:t>
            </a:r>
            <a:r>
              <a:rPr b="1" dirty="0" sz="2400" lang="en-US" err="1" u="sng"/>
              <a:t>Radiculopathy</a:t>
            </a:r>
            <a:endParaRPr b="1" dirty="0" sz="2400" lang="en-US" u="sng"/>
          </a:p>
          <a:p>
            <a:r>
              <a:rPr dirty="0" sz="2000" lang="en-US" err="1"/>
              <a:t>Radiculopathy</a:t>
            </a:r>
            <a:r>
              <a:rPr dirty="0" sz="2000" lang="en-US"/>
              <a:t>  can  have  sensory or  motor  findings  or  both.  </a:t>
            </a:r>
          </a:p>
          <a:p>
            <a:r>
              <a:rPr b="1" dirty="0" sz="2000" lang="en-US" u="sng">
                <a:solidFill>
                  <a:srgbClr val="C00000"/>
                </a:solidFill>
              </a:rPr>
              <a:t>Acute  </a:t>
            </a:r>
            <a:r>
              <a:rPr b="1" dirty="0" sz="2000" lang="en-US" err="1" u="sng">
                <a:solidFill>
                  <a:srgbClr val="C00000"/>
                </a:solidFill>
              </a:rPr>
              <a:t>radiculopathy</a:t>
            </a:r>
            <a:r>
              <a:rPr b="1" dirty="0" sz="2000" lang="en-US" u="sng">
                <a:solidFill>
                  <a:srgbClr val="C00000"/>
                </a:solidFill>
              </a:rPr>
              <a:t>  </a:t>
            </a:r>
          </a:p>
          <a:p>
            <a:pPr lvl="1">
              <a:buFont typeface="Wingdings" pitchFamily="2" charset="2"/>
              <a:buChar char="ü"/>
            </a:pPr>
            <a:r>
              <a:rPr dirty="0" sz="2000" lang="en-US"/>
              <a:t>Often  occurs  in </a:t>
            </a:r>
            <a:r>
              <a:rPr b="1" dirty="0" sz="2000" lang="en-US">
                <a:solidFill>
                  <a:srgbClr val="0070C0"/>
                </a:solidFill>
              </a:rPr>
              <a:t>younger  patients</a:t>
            </a:r>
            <a:r>
              <a:rPr dirty="0" sz="2000" lang="en-US"/>
              <a:t>  and  is  more  likely  to  be  </a:t>
            </a:r>
            <a:r>
              <a:rPr b="1" dirty="0" sz="2000" lang="en-US">
                <a:solidFill>
                  <a:srgbClr val="0070C0"/>
                </a:solidFill>
              </a:rPr>
              <a:t>caused  by  a  herniated soft  disk</a:t>
            </a:r>
            <a:r>
              <a:rPr dirty="0" sz="2000" lang="en-US"/>
              <a:t>  than  by  osteophytic  spurs.  </a:t>
            </a:r>
          </a:p>
          <a:p>
            <a:pPr lvl="1">
              <a:buFont typeface="Wingdings" pitchFamily="2" charset="2"/>
              <a:buChar char="ü"/>
            </a:pPr>
            <a:r>
              <a:rPr dirty="0" sz="2000" lang="en-US"/>
              <a:t>The  inflammatory  process leads  to  a  decrease  in the  number  of  large-diameter  myelinated  axons.  </a:t>
            </a:r>
          </a:p>
          <a:p>
            <a:pPr lvl="1">
              <a:buFont typeface="Wingdings" pitchFamily="2" charset="2"/>
              <a:buChar char="ü"/>
            </a:pPr>
            <a:r>
              <a:rPr dirty="0" sz="2000" lang="en-US"/>
              <a:t>Symptoms  tend to  manifest  </a:t>
            </a:r>
            <a:r>
              <a:rPr b="1" dirty="0" sz="2000" lang="en-US">
                <a:solidFill>
                  <a:srgbClr val="0070C0"/>
                </a:solidFill>
              </a:rPr>
              <a:t>more  rapidly</a:t>
            </a:r>
            <a:r>
              <a:rPr dirty="0" sz="2000" lang="en-US"/>
              <a:t>  and  are  more  likely  to  have  </a:t>
            </a:r>
            <a:r>
              <a:rPr b="1" dirty="0" sz="2000" lang="en-US">
                <a:solidFill>
                  <a:srgbClr val="0070C0"/>
                </a:solidFill>
              </a:rPr>
              <a:t>predominant motor  findings</a:t>
            </a:r>
            <a:r>
              <a:rPr dirty="0" sz="2000" lang="en-US"/>
              <a:t>.</a:t>
            </a:r>
          </a:p>
          <a:p>
            <a:r>
              <a:rPr b="1" dirty="0" sz="2000" lang="en-US" u="sng">
                <a:solidFill>
                  <a:srgbClr val="C00000"/>
                </a:solidFill>
              </a:rPr>
              <a:t>Chronic  </a:t>
            </a:r>
            <a:r>
              <a:rPr b="1" dirty="0" sz="2000" lang="en-US" err="1" u="sng">
                <a:solidFill>
                  <a:srgbClr val="C00000"/>
                </a:solidFill>
              </a:rPr>
              <a:t>radiculopathy</a:t>
            </a:r>
            <a:r>
              <a:rPr b="1" dirty="0" sz="2000" lang="en-US" u="sng">
                <a:solidFill>
                  <a:srgbClr val="C00000"/>
                </a:solidFill>
              </a:rPr>
              <a:t>  </a:t>
            </a:r>
          </a:p>
          <a:p>
            <a:pPr lvl="1">
              <a:buFont typeface="Wingdings" pitchFamily="2" charset="2"/>
              <a:buChar char="ü"/>
            </a:pPr>
            <a:r>
              <a:rPr dirty="0" sz="2000" lang="en-US"/>
              <a:t>Usually  presents  with  </a:t>
            </a:r>
            <a:r>
              <a:rPr b="1" dirty="0" sz="2000" lang="en-US">
                <a:solidFill>
                  <a:srgbClr val="7030A0"/>
                </a:solidFill>
              </a:rPr>
              <a:t>predominantly  sensory  findings</a:t>
            </a:r>
            <a:r>
              <a:rPr dirty="0" sz="2000" lang="en-US"/>
              <a:t>  and  is  more  commonly seen  in  </a:t>
            </a:r>
            <a:r>
              <a:rPr b="1" dirty="0" sz="2000" lang="en-US">
                <a:solidFill>
                  <a:srgbClr val="7030A0"/>
                </a:solidFill>
              </a:rPr>
              <a:t>older  patients</a:t>
            </a:r>
            <a:r>
              <a:rPr dirty="0" sz="2000" lang="en-US"/>
              <a:t>.  </a:t>
            </a:r>
          </a:p>
          <a:p>
            <a:pPr lvl="1">
              <a:buFont typeface="Wingdings" pitchFamily="2" charset="2"/>
              <a:buChar char="ü"/>
            </a:pPr>
            <a:r>
              <a:rPr dirty="0" sz="2000" lang="en-US"/>
              <a:t>Chronic </a:t>
            </a:r>
            <a:r>
              <a:rPr dirty="0" sz="2000" lang="en-US" err="1"/>
              <a:t>radiculopathy</a:t>
            </a:r>
            <a:r>
              <a:rPr dirty="0" sz="2000" lang="en-US"/>
              <a:t>  often  has  both  a  component  of  </a:t>
            </a:r>
            <a:r>
              <a:rPr b="1" dirty="0" sz="2000" lang="en-US">
                <a:solidFill>
                  <a:srgbClr val="7030A0"/>
                </a:solidFill>
              </a:rPr>
              <a:t>disk  pathology</a:t>
            </a:r>
            <a:r>
              <a:rPr dirty="0" sz="2000" lang="en-US"/>
              <a:t>  and larger  contributions  from  </a:t>
            </a:r>
            <a:r>
              <a:rPr b="1" dirty="0" sz="2000" lang="en-US">
                <a:solidFill>
                  <a:srgbClr val="7030A0"/>
                </a:solidFill>
              </a:rPr>
              <a:t>facet  </a:t>
            </a:r>
            <a:r>
              <a:rPr b="1" dirty="0" sz="2000" lang="en-US" err="1">
                <a:solidFill>
                  <a:srgbClr val="7030A0"/>
                </a:solidFill>
              </a:rPr>
              <a:t>arthropathy</a:t>
            </a:r>
            <a:r>
              <a:rPr dirty="0" sz="2000" lang="en-US"/>
              <a:t>  and  most  notably </a:t>
            </a:r>
            <a:r>
              <a:rPr b="1" dirty="0" sz="2000" lang="en-US" err="1">
                <a:solidFill>
                  <a:srgbClr val="7030A0"/>
                </a:solidFill>
              </a:rPr>
              <a:t>uncovertebral</a:t>
            </a:r>
            <a:r>
              <a:rPr b="1" dirty="0" sz="2000" lang="en-US">
                <a:solidFill>
                  <a:srgbClr val="7030A0"/>
                </a:solidFill>
              </a:rPr>
              <a:t>  osteophytes</a:t>
            </a:r>
            <a:r>
              <a:rPr dirty="0" sz="2000" lang="en-US"/>
              <a:t>.  </a:t>
            </a:r>
          </a:p>
          <a:p>
            <a:pPr lvl="1">
              <a:buFont typeface="Wingdings" pitchFamily="2" charset="2"/>
              <a:buChar char="ü"/>
            </a:pPr>
            <a:r>
              <a:rPr dirty="0" sz="2000" lang="en-US"/>
              <a:t>The  exact  symptoms  will  depend  on the  laterality  and  level  of  nerve  root  compression.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0" name=""/>
        <p:cNvGrpSpPr/>
        <p:nvPr/>
      </p:nvGrpSpPr>
      <p:grpSpPr>
        <a:xfrm>
          <a:off x="0" y="0"/>
          <a:ext cx="0" cy="0"/>
          <a:chOff x="0" y="0"/>
          <a:chExt cx="0" cy="0"/>
        </a:xfrm>
      </p:grpSpPr>
      <p:sp>
        <p:nvSpPr>
          <p:cNvPr id="1048604" name="Content Placeholder 2"/>
          <p:cNvSpPr>
            <a:spLocks noGrp="1"/>
          </p:cNvSpPr>
          <p:nvPr>
            <p:ph idx="1"/>
          </p:nvPr>
        </p:nvSpPr>
        <p:spPr>
          <a:xfrm>
            <a:off x="97558" y="82261"/>
            <a:ext cx="8954077" cy="6671830"/>
          </a:xfrm>
        </p:spPr>
        <p:txBody>
          <a:bodyPr>
            <a:normAutofit/>
          </a:bodyPr>
          <a:p>
            <a:pPr>
              <a:buFont typeface="Wingdings" pitchFamily="2" charset="2"/>
              <a:buChar char="v"/>
            </a:pPr>
            <a:r>
              <a:rPr b="1" dirty="0" sz="2000" lang="en-US" u="sng"/>
              <a:t>Neurological examination</a:t>
            </a:r>
          </a:p>
          <a:p>
            <a:pPr>
              <a:buFont typeface="Wingdings" pitchFamily="2" charset="2"/>
              <a:buChar char="Ø"/>
            </a:pPr>
            <a:r>
              <a:rPr dirty="0" sz="2000" lang="en-US"/>
              <a:t>Motor </a:t>
            </a:r>
          </a:p>
          <a:p>
            <a:pPr>
              <a:buFont typeface="Wingdings" pitchFamily="2" charset="2"/>
              <a:buChar char="Ø"/>
            </a:pPr>
            <a:r>
              <a:rPr dirty="0" sz="2000" lang="en-US"/>
              <a:t>Sensory</a:t>
            </a:r>
          </a:p>
          <a:p>
            <a:pPr>
              <a:buFont typeface="Wingdings" pitchFamily="2" charset="2"/>
              <a:buChar char="Ø"/>
            </a:pPr>
            <a:r>
              <a:rPr dirty="0" sz="2000" lang="en-US"/>
              <a:t>Reﬂex changes</a:t>
            </a:r>
          </a:p>
          <a:p>
            <a:pPr>
              <a:buFont typeface="Wingdings" pitchFamily="2" charset="2"/>
              <a:buChar char="Ø"/>
            </a:pPr>
            <a:r>
              <a:rPr dirty="0" sz="2000" lang="en-US"/>
              <a:t>Provocative  maneuvers</a:t>
            </a:r>
          </a:p>
          <a:p>
            <a:pPr indent="-342900" lvl="1" marL="800100">
              <a:buFont typeface="+mj-lt"/>
              <a:buAutoNum type="arabicParenR"/>
            </a:pPr>
            <a:r>
              <a:rPr b="1" dirty="0" sz="2000" lang="en-US">
                <a:solidFill>
                  <a:srgbClr val="C00000"/>
                </a:solidFill>
              </a:rPr>
              <a:t>Spurling’s maneuver : </a:t>
            </a:r>
          </a:p>
          <a:p>
            <a:pPr indent="0" lvl="2" marL="914400">
              <a:buNone/>
            </a:pPr>
            <a:r>
              <a:rPr dirty="0" lang="en-US"/>
              <a:t>in which the  neck  is  placed  in  slight  extension  with  lateral  bending toward  the  symptomatic  side  as  the  clinician  applies  manual  axial compression,  can  re-create  symptoms  along  the  compromised nerve  root.  </a:t>
            </a:r>
          </a:p>
          <a:p>
            <a:pPr indent="0" lvl="2" marL="914400">
              <a:buNone/>
            </a:pPr>
            <a:r>
              <a:rPr dirty="0" lang="en-US"/>
              <a:t>It  is  important  to  consider  C3  and  C4  </a:t>
            </a:r>
            <a:r>
              <a:rPr dirty="0" lang="en-US" err="1"/>
              <a:t>radiculopathy</a:t>
            </a:r>
            <a:r>
              <a:rPr dirty="0" lang="en-US"/>
              <a:t> as  a  potential  cause  of  trapezoidal  and  posterior  scapular  pain because  it  can  be  overlooked  and  grouped  into  chronic  axial  neck  pain.</a:t>
            </a:r>
          </a:p>
          <a:p>
            <a:pPr indent="-342900" lvl="1" marL="800100">
              <a:buFont typeface="+mj-lt"/>
              <a:buAutoNum type="arabicParenR"/>
            </a:pPr>
            <a:r>
              <a:rPr b="1" dirty="0" sz="2000" lang="en-US">
                <a:solidFill>
                  <a:srgbClr val="C00000"/>
                </a:solidFill>
              </a:rPr>
              <a:t>Shoulder abduction test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2" name=""/>
        <p:cNvGrpSpPr/>
        <p:nvPr/>
      </p:nvGrpSpPr>
      <p:grpSpPr>
        <a:xfrm>
          <a:off x="0" y="0"/>
          <a:ext cx="0" cy="0"/>
          <a:chOff x="0" y="0"/>
          <a:chExt cx="0" cy="0"/>
        </a:xfrm>
      </p:grpSpPr>
      <p:sp>
        <p:nvSpPr>
          <p:cNvPr id="1048606" name="Content Placeholder 2"/>
          <p:cNvSpPr>
            <a:spLocks noGrp="1"/>
          </p:cNvSpPr>
          <p:nvPr>
            <p:ph idx="1"/>
          </p:nvPr>
        </p:nvSpPr>
        <p:spPr>
          <a:xfrm>
            <a:off x="86013" y="95772"/>
            <a:ext cx="8954078" cy="6669864"/>
          </a:xfrm>
        </p:spPr>
        <p:txBody>
          <a:bodyPr>
            <a:noAutofit/>
          </a:bodyPr>
          <a:p>
            <a:pPr>
              <a:buFont typeface="Wingdings" pitchFamily="2" charset="2"/>
              <a:buChar char="Ø"/>
            </a:pPr>
            <a:r>
              <a:rPr b="1" dirty="0" sz="2400" lang="en-US" u="sng"/>
              <a:t>Myelopathy</a:t>
            </a:r>
            <a:r>
              <a:rPr dirty="0" sz="1700" lang="en-US" u="sng"/>
              <a:t> </a:t>
            </a:r>
          </a:p>
          <a:p>
            <a:pPr indent="0" marL="0">
              <a:buNone/>
            </a:pPr>
            <a:r>
              <a:rPr dirty="0" sz="1800" lang="en-US"/>
              <a:t>The pathophysiology of myelopathy can resulting from three distinct components: </a:t>
            </a:r>
          </a:p>
          <a:p>
            <a:pPr indent="-457200" marL="457200">
              <a:buFont typeface="+mj-lt"/>
              <a:buAutoNum type="arabicParenR"/>
            </a:pPr>
            <a:r>
              <a:rPr b="1" dirty="0" sz="1800" lang="en-US">
                <a:solidFill>
                  <a:srgbClr val="C00000"/>
                </a:solidFill>
              </a:rPr>
              <a:t>Static : </a:t>
            </a:r>
          </a:p>
          <a:p>
            <a:pPr lvl="1">
              <a:buFont typeface="Wingdings" pitchFamily="2" charset="2"/>
              <a:buChar char="ü"/>
            </a:pPr>
            <a:r>
              <a:rPr dirty="0" sz="1800" lang="en-US"/>
              <a:t>Most  directly  correlates  with  the  </a:t>
            </a:r>
            <a:r>
              <a:rPr b="1" dirty="0" sz="1800" lang="en-US">
                <a:solidFill>
                  <a:srgbClr val="0070C0"/>
                </a:solidFill>
              </a:rPr>
              <a:t>degenerative  changes</a:t>
            </a:r>
            <a:r>
              <a:rPr dirty="0" sz="1800" lang="en-US"/>
              <a:t>  associated  with  cervical spondylosis (Spinal cord  compression  can  result  from  any  of  the  </a:t>
            </a:r>
            <a:r>
              <a:rPr dirty="0" sz="1800" lang="en-US" err="1"/>
              <a:t>diskogenic</a:t>
            </a:r>
            <a:r>
              <a:rPr dirty="0" sz="1800" lang="en-US"/>
              <a:t>,  ligamentous,  or  osteophytic  degenerative  processes).</a:t>
            </a:r>
          </a:p>
          <a:p>
            <a:pPr lvl="1">
              <a:buFont typeface="Wingdings" pitchFamily="2" charset="2"/>
              <a:buChar char="ü"/>
            </a:pPr>
            <a:r>
              <a:rPr dirty="0" sz="1800" lang="en-US"/>
              <a:t>The  normal  sagittal  cervical  canal  diameter  is  </a:t>
            </a:r>
            <a:r>
              <a:rPr dirty="0" sz="1800" lang="en-US" u="sng">
                <a:solidFill>
                  <a:srgbClr val="002060"/>
                </a:solidFill>
              </a:rPr>
              <a:t>17  to  18  mm.</a:t>
            </a:r>
          </a:p>
          <a:p>
            <a:pPr lvl="1">
              <a:buFont typeface="Wingdings" pitchFamily="2" charset="2"/>
              <a:buChar char="ü"/>
            </a:pPr>
            <a:r>
              <a:rPr dirty="0" sz="1800" lang="en-US"/>
              <a:t>High  risk  for  the  development  of </a:t>
            </a:r>
            <a:r>
              <a:rPr dirty="0" sz="1800" lang="en-US" err="1"/>
              <a:t>myelopathic</a:t>
            </a:r>
            <a:r>
              <a:rPr dirty="0" sz="1800" lang="en-US"/>
              <a:t> occur  with  a  reduction  in  canal  diameter  to </a:t>
            </a:r>
            <a:r>
              <a:rPr dirty="0" sz="1800" lang="en-US" u="sng">
                <a:solidFill>
                  <a:srgbClr val="002060"/>
                </a:solidFill>
              </a:rPr>
              <a:t>13  mm.</a:t>
            </a:r>
          </a:p>
          <a:p>
            <a:pPr indent="-457200" marL="457200">
              <a:buFont typeface="+mj-lt"/>
              <a:buAutoNum type="arabicParenR"/>
            </a:pPr>
            <a:r>
              <a:rPr b="1" dirty="0" sz="1800" lang="en-US">
                <a:solidFill>
                  <a:srgbClr val="C00000"/>
                </a:solidFill>
              </a:rPr>
              <a:t>Dynamic :</a:t>
            </a:r>
          </a:p>
          <a:p>
            <a:pPr lvl="1">
              <a:buFont typeface="Wingdings" pitchFamily="2" charset="2"/>
              <a:buChar char="ü"/>
            </a:pPr>
            <a:r>
              <a:rPr dirty="0" sz="1800" lang="en-US"/>
              <a:t>Secondary  to  </a:t>
            </a:r>
            <a:r>
              <a:rPr b="1" dirty="0" sz="1800" lang="en-US">
                <a:solidFill>
                  <a:srgbClr val="0070C0"/>
                </a:solidFill>
              </a:rPr>
              <a:t>repetitive  movement</a:t>
            </a:r>
            <a:r>
              <a:rPr dirty="0" sz="1800" lang="en-US"/>
              <a:t>  of the  compressed  spinal  cord  leading  to  chronic  injury.  </a:t>
            </a:r>
          </a:p>
          <a:p>
            <a:pPr lvl="1">
              <a:buFont typeface="Wingdings" pitchFamily="2" charset="2"/>
              <a:buChar char="ü"/>
            </a:pPr>
            <a:r>
              <a:rPr dirty="0" sz="1800" lang="en-US"/>
              <a:t>Flexion  of the  cervical  spine  stretches  the  cord  and  can  lead  to  injury  in  the presence  of  ventral  osteophytes  or  in  the  setting  of  cervical  kyphosis.  </a:t>
            </a:r>
          </a:p>
          <a:p>
            <a:pPr lvl="1">
              <a:buFont typeface="Wingdings" pitchFamily="2" charset="2"/>
              <a:buChar char="ü"/>
            </a:pPr>
            <a:r>
              <a:rPr dirty="0" sz="1800" lang="en-US"/>
              <a:t>Cervical  extension  causes  buckling  of  the  </a:t>
            </a:r>
            <a:r>
              <a:rPr dirty="0" sz="1800" lang="en-US" err="1"/>
              <a:t>ligamentum</a:t>
            </a:r>
            <a:r>
              <a:rPr dirty="0" sz="1800" lang="en-US"/>
              <a:t> </a:t>
            </a:r>
            <a:r>
              <a:rPr dirty="0" sz="1800" lang="en-US" err="1"/>
              <a:t>flavum</a:t>
            </a:r>
            <a:r>
              <a:rPr dirty="0" sz="1800" lang="en-US"/>
              <a:t>  posteriorly  and  can  result  in  dynamic  compression.</a:t>
            </a:r>
          </a:p>
          <a:p>
            <a:pPr indent="-457200" marL="457200">
              <a:buFont typeface="+mj-lt"/>
              <a:buAutoNum type="arabicParenR"/>
            </a:pPr>
            <a:r>
              <a:rPr b="1" dirty="0" sz="1800" lang="en-US">
                <a:solidFill>
                  <a:srgbClr val="C00000"/>
                </a:solidFill>
              </a:rPr>
              <a:t>Ischemic : </a:t>
            </a:r>
          </a:p>
          <a:p>
            <a:pPr lvl="1">
              <a:buFont typeface="Wingdings" pitchFamily="2" charset="2"/>
              <a:buChar char="ü"/>
            </a:pPr>
            <a:r>
              <a:rPr dirty="0" sz="1800" lang="en-US"/>
              <a:t>Secondary  to  </a:t>
            </a:r>
            <a:r>
              <a:rPr b="1" dirty="0" sz="1800" lang="en-US">
                <a:solidFill>
                  <a:srgbClr val="0070C0"/>
                </a:solidFill>
              </a:rPr>
              <a:t>compression  of  the  small </a:t>
            </a:r>
            <a:r>
              <a:rPr b="1" dirty="0" sz="1800" lang="en-US" err="1">
                <a:solidFill>
                  <a:srgbClr val="0070C0"/>
                </a:solidFill>
              </a:rPr>
              <a:t>pial</a:t>
            </a:r>
            <a:r>
              <a:rPr b="1" dirty="0" sz="1800" lang="en-US">
                <a:solidFill>
                  <a:srgbClr val="0070C0"/>
                </a:solidFill>
              </a:rPr>
              <a:t>  and  </a:t>
            </a:r>
            <a:r>
              <a:rPr b="1" dirty="0" sz="1800" lang="en-US" err="1">
                <a:solidFill>
                  <a:srgbClr val="0070C0"/>
                </a:solidFill>
              </a:rPr>
              <a:t>intramedullary</a:t>
            </a:r>
            <a:r>
              <a:rPr b="1" dirty="0" sz="1800" lang="en-US">
                <a:solidFill>
                  <a:srgbClr val="0070C0"/>
                </a:solidFill>
              </a:rPr>
              <a:t>  arterioles</a:t>
            </a:r>
            <a:r>
              <a:rPr dirty="0" sz="1800" lang="en-US"/>
              <a:t>  or  the  larger  anterior  spinal artery,  although  venous  congestion  may  also  play  a  role.  </a:t>
            </a:r>
          </a:p>
          <a:p>
            <a:pPr lvl="1">
              <a:buFont typeface="Wingdings" pitchFamily="2" charset="2"/>
              <a:buChar char="ü"/>
            </a:pPr>
            <a:r>
              <a:rPr dirty="0" sz="1800" lang="en-US"/>
              <a:t>The pathologic  butterfly  pattern  of  cord  ischemia  involving  the  gray and  medial  white  matter  seen  in  myelopathy  further  supports  a vascular  role.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3" name=""/>
        <p:cNvGrpSpPr/>
        <p:nvPr/>
      </p:nvGrpSpPr>
      <p:grpSpPr>
        <a:xfrm>
          <a:off x="0" y="0"/>
          <a:ext cx="0" cy="0"/>
          <a:chOff x="0" y="0"/>
          <a:chExt cx="0" cy="0"/>
        </a:xfrm>
      </p:grpSpPr>
      <p:sp>
        <p:nvSpPr>
          <p:cNvPr id="1048607" name="Content Placeholder 2"/>
          <p:cNvSpPr>
            <a:spLocks noGrp="1"/>
          </p:cNvSpPr>
          <p:nvPr>
            <p:ph idx="1"/>
          </p:nvPr>
        </p:nvSpPr>
        <p:spPr>
          <a:xfrm>
            <a:off x="92067" y="98450"/>
            <a:ext cx="8948024" cy="6667186"/>
          </a:xfrm>
        </p:spPr>
        <p:txBody>
          <a:bodyPr>
            <a:normAutofit fontScale="94444" lnSpcReduction="20000"/>
          </a:bodyPr>
          <a:p>
            <a:pPr>
              <a:buFont typeface="Wingdings" pitchFamily="2" charset="2"/>
              <a:buChar char="§"/>
            </a:pPr>
            <a:r>
              <a:rPr b="1" dirty="0" sz="1800" lang="en-US" u="sng">
                <a:solidFill>
                  <a:srgbClr val="002060"/>
                </a:solidFill>
              </a:rPr>
              <a:t>Cervical myelopathy can be subdivided into :</a:t>
            </a:r>
          </a:p>
          <a:p>
            <a:r>
              <a:rPr b="1" dirty="0" sz="1800" lang="en-US" u="sng">
                <a:solidFill>
                  <a:srgbClr val="C00000"/>
                </a:solidFill>
              </a:rPr>
              <a:t>The  lower  motoneuron  component  </a:t>
            </a:r>
          </a:p>
          <a:p>
            <a:pPr lvl="1">
              <a:buFont typeface="Wingdings" pitchFamily="2" charset="2"/>
              <a:buChar char="Ø"/>
            </a:pPr>
            <a:r>
              <a:rPr b="1" dirty="0" sz="1800" lang="en-US"/>
              <a:t>2ry  to</a:t>
            </a:r>
            <a:r>
              <a:rPr dirty="0" sz="1800" lang="en-US"/>
              <a:t>  </a:t>
            </a:r>
            <a:r>
              <a:rPr b="1" dirty="0" sz="1800" lang="en-US">
                <a:solidFill>
                  <a:srgbClr val="0070C0"/>
                </a:solidFill>
              </a:rPr>
              <a:t>alpha  motoneuron  injury  or  nerve  root  injury</a:t>
            </a:r>
            <a:r>
              <a:rPr dirty="0" sz="1800" lang="en-US"/>
              <a:t>  when there  is  concomitant  nerve  root  compression.  </a:t>
            </a:r>
          </a:p>
          <a:p>
            <a:pPr lvl="1">
              <a:buFont typeface="Wingdings" pitchFamily="2" charset="2"/>
              <a:buChar char="Ø"/>
            </a:pPr>
            <a:r>
              <a:rPr dirty="0" sz="1800" lang="en-US"/>
              <a:t>Patients  complain of  </a:t>
            </a:r>
            <a:r>
              <a:rPr dirty="0" sz="1800" lang="en-US" err="1"/>
              <a:t>dermatomal</a:t>
            </a:r>
            <a:r>
              <a:rPr dirty="0" sz="1800" lang="en-US"/>
              <a:t>  weakness,  tingling,  numbness,  and  decreased  fine motor  coordination.  </a:t>
            </a:r>
          </a:p>
          <a:p>
            <a:pPr lvl="1">
              <a:buFont typeface="Wingdings" pitchFamily="2" charset="2"/>
              <a:buChar char="Ø"/>
            </a:pPr>
            <a:r>
              <a:rPr dirty="0" sz="1800" lang="en-US"/>
              <a:t>Patients  may  have  muscle  atrophy,  focal motor  weakness  attributable  to  the  involved  level,  decreased  pinprick  sensation,  and  hypoactive  reflexes.  </a:t>
            </a:r>
          </a:p>
          <a:p>
            <a:r>
              <a:rPr b="1" dirty="0" sz="1800" lang="en-US" u="sng">
                <a:solidFill>
                  <a:srgbClr val="C00000"/>
                </a:solidFill>
              </a:rPr>
              <a:t>The  upper  motoneuron injury  </a:t>
            </a:r>
          </a:p>
          <a:p>
            <a:pPr lvl="1">
              <a:buFont typeface="Wingdings" pitchFamily="2" charset="2"/>
              <a:buChar char="Ø"/>
            </a:pPr>
            <a:r>
              <a:rPr b="1" dirty="0" sz="1800" lang="en-US"/>
              <a:t>2ry  to</a:t>
            </a:r>
            <a:r>
              <a:rPr dirty="0" sz="1800" lang="en-US"/>
              <a:t>  </a:t>
            </a:r>
            <a:r>
              <a:rPr b="1" dirty="0" sz="1800" lang="en-US">
                <a:solidFill>
                  <a:srgbClr val="0070C0"/>
                </a:solidFill>
              </a:rPr>
              <a:t>long-tract  dysfunction</a:t>
            </a:r>
            <a:r>
              <a:rPr dirty="0" sz="1800" lang="en-US"/>
              <a:t>.  </a:t>
            </a:r>
          </a:p>
          <a:p>
            <a:pPr lvl="1">
              <a:buFont typeface="Wingdings" pitchFamily="2" charset="2"/>
              <a:buChar char="Ø"/>
            </a:pPr>
            <a:r>
              <a:rPr dirty="0" sz="1800" lang="en-US"/>
              <a:t>The  primary  tracts responsible  for  symptoms  in  patients  with  cervical  </a:t>
            </a:r>
            <a:r>
              <a:rPr dirty="0" sz="1800" lang="en-US" err="1"/>
              <a:t>spondylotic</a:t>
            </a:r>
            <a:r>
              <a:rPr dirty="0" sz="1800" lang="en-US"/>
              <a:t> myelopathy  are  </a:t>
            </a:r>
          </a:p>
          <a:p>
            <a:pPr lvl="2"/>
            <a:r>
              <a:rPr dirty="0" sz="1800" lang="en-US" err="1"/>
              <a:t>Corticospinal</a:t>
            </a:r>
            <a:r>
              <a:rPr dirty="0" sz="1800" lang="en-US"/>
              <a:t>  (motor).</a:t>
            </a:r>
          </a:p>
          <a:p>
            <a:pPr lvl="2"/>
            <a:r>
              <a:rPr dirty="0" sz="1800" lang="en-US" err="1"/>
              <a:t>Spinothalamic</a:t>
            </a:r>
            <a:r>
              <a:rPr dirty="0" sz="1800" lang="en-US"/>
              <a:t>  (pain and  temperature). </a:t>
            </a:r>
          </a:p>
          <a:p>
            <a:pPr lvl="2"/>
            <a:r>
              <a:rPr dirty="0" sz="1800" lang="en-US"/>
              <a:t>Dorsal  column  (vibration  and  proprioception). </a:t>
            </a:r>
          </a:p>
          <a:p>
            <a:pPr lvl="2"/>
            <a:r>
              <a:rPr dirty="0" sz="1800" lang="en-US" err="1"/>
              <a:t>Spinocerebellar</a:t>
            </a:r>
            <a:r>
              <a:rPr dirty="0" sz="1800" lang="en-US"/>
              <a:t>  tracts (motor  tone  and  coordination).</a:t>
            </a:r>
          </a:p>
          <a:p>
            <a:pPr lvl="1">
              <a:buFont typeface="Wingdings" pitchFamily="2" charset="2"/>
              <a:buChar char="Ø"/>
            </a:pPr>
            <a:r>
              <a:rPr dirty="0" sz="1800" lang="en-US"/>
              <a:t>Patient may have </a:t>
            </a:r>
          </a:p>
          <a:p>
            <a:pPr indent="-457200" lvl="2" marL="1371600">
              <a:buFont typeface="+mj-lt"/>
              <a:buAutoNum type="arabicParenR"/>
            </a:pPr>
            <a:r>
              <a:rPr dirty="0" sz="1800" lang="en-US"/>
              <a:t>Increased  leg  rigidity and  balance  impairment.</a:t>
            </a:r>
          </a:p>
          <a:p>
            <a:pPr indent="-457200" lvl="2" marL="1371600">
              <a:buFont typeface="+mj-lt"/>
              <a:buAutoNum type="arabicParenR"/>
            </a:pPr>
            <a:r>
              <a:rPr dirty="0" sz="1800" lang="en-US" err="1"/>
              <a:t>Hyperreflexia</a:t>
            </a:r>
            <a:r>
              <a:rPr dirty="0" sz="1800" lang="en-US"/>
              <a:t>  below  the level  of  compression  with  the  possible  presence  of  </a:t>
            </a:r>
            <a:r>
              <a:rPr dirty="0" sz="1800" lang="en-US" err="1"/>
              <a:t>Babinski’s</a:t>
            </a:r>
            <a:r>
              <a:rPr dirty="0" sz="1800" lang="en-US"/>
              <a:t> reflex  or  Hoffmann’s  phenomenon  and  pathologic  clonus.  </a:t>
            </a:r>
          </a:p>
          <a:p>
            <a:pPr indent="-457200" lvl="2" marL="1371600">
              <a:buFont typeface="+mj-lt"/>
              <a:buAutoNum type="arabicParenR"/>
            </a:pPr>
            <a:r>
              <a:rPr dirty="0" sz="1800" lang="en-US"/>
              <a:t>Close inspection  of  the  hands  may  demonstrate  visible  hand  intrinsic atrophy  and  flattening  of  the  </a:t>
            </a:r>
            <a:r>
              <a:rPr dirty="0" sz="1800" lang="en-US" err="1"/>
              <a:t>thenar</a:t>
            </a:r>
            <a:r>
              <a:rPr dirty="0" sz="1800" lang="en-US"/>
              <a:t>  eminence.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4" name=""/>
        <p:cNvGrpSpPr/>
        <p:nvPr/>
      </p:nvGrpSpPr>
      <p:grpSpPr>
        <a:xfrm>
          <a:off x="0" y="0"/>
          <a:ext cx="0" cy="0"/>
          <a:chOff x="0" y="0"/>
          <a:chExt cx="0" cy="0"/>
        </a:xfrm>
      </p:grpSpPr>
      <p:sp>
        <p:nvSpPr>
          <p:cNvPr id="1048608" name="Content Placeholder 2"/>
          <p:cNvSpPr>
            <a:spLocks noGrp="1"/>
          </p:cNvSpPr>
          <p:nvPr>
            <p:ph idx="1"/>
          </p:nvPr>
        </p:nvSpPr>
        <p:spPr>
          <a:xfrm>
            <a:off x="86012" y="93807"/>
            <a:ext cx="8977169" cy="6660284"/>
          </a:xfrm>
        </p:spPr>
        <p:txBody>
          <a:bodyPr>
            <a:normAutofit/>
          </a:bodyPr>
          <a:p>
            <a:r>
              <a:rPr dirty="0" sz="2000" lang="en-US"/>
              <a:t>May  complain  of  decreased  manual  dexterity  in  the  form  of changes  in  handwriting,  typing,  buttoning  shirts,  or  occupation related  fine  motor  movements.  </a:t>
            </a:r>
          </a:p>
          <a:p>
            <a:r>
              <a:rPr dirty="0" sz="2000" lang="en-US"/>
              <a:t>Altered  sensation  is  a  common complaint  of  patients  and  often  involves  the  fingertips.  </a:t>
            </a:r>
          </a:p>
          <a:p>
            <a:r>
              <a:rPr b="1" dirty="0" sz="2000" lang="en-US">
                <a:solidFill>
                  <a:srgbClr val="002060"/>
                </a:solidFill>
              </a:rPr>
              <a:t>Balance impairment </a:t>
            </a:r>
            <a:r>
              <a:rPr dirty="0" sz="2000" lang="en-US"/>
              <a:t> is  an  important  part  of  the  history  in  patients  suspected  of  having  cervical  </a:t>
            </a:r>
            <a:r>
              <a:rPr dirty="0" sz="2000" lang="en-US" err="1"/>
              <a:t>spondylotic</a:t>
            </a:r>
            <a:r>
              <a:rPr dirty="0" sz="2000" lang="en-US"/>
              <a:t>  myelopathy  </a:t>
            </a:r>
            <a:r>
              <a:rPr dirty="0" sz="2000" lang="en-US" u="sng">
                <a:solidFill>
                  <a:srgbClr val="C00000"/>
                </a:solidFill>
              </a:rPr>
              <a:t>because  it  not only  is  a  symptom  but  raises  the  risk  of  a  fall  with  subsequent spinal  cord  injury</a:t>
            </a:r>
            <a:r>
              <a:rPr dirty="0" sz="2000" lang="en-US"/>
              <a:t>.  </a:t>
            </a:r>
          </a:p>
          <a:p>
            <a:pPr lvl="1">
              <a:buFont typeface="Wingdings" pitchFamily="2" charset="2"/>
              <a:buChar char="ü"/>
            </a:pPr>
            <a:r>
              <a:rPr b="1" dirty="0" sz="2000" lang="en-US">
                <a:solidFill>
                  <a:srgbClr val="0070C0"/>
                </a:solidFill>
              </a:rPr>
              <a:t>Walking  tests</a:t>
            </a:r>
            <a:r>
              <a:rPr dirty="0" sz="2000" lang="en-US"/>
              <a:t>  such  as  the  30-m  walking  test represent  a  reliable  and  quantifiable  metric  to  assess  functional impairment  in  ambulation  in  patients  with  cervical  </a:t>
            </a:r>
            <a:r>
              <a:rPr dirty="0" sz="2000" lang="en-US" err="1"/>
              <a:t>spondylotic</a:t>
            </a:r>
            <a:r>
              <a:rPr dirty="0" sz="2000" lang="en-US"/>
              <a:t> myelopathy. </a:t>
            </a:r>
          </a:p>
          <a:p>
            <a:r>
              <a:rPr dirty="0" sz="2000" lang="en-US"/>
              <a:t>In  more  severe  cases  patients  may  become  unable to  ambulate  without  mechanical  assistance,  or  at  all.  </a:t>
            </a:r>
          </a:p>
          <a:p>
            <a:r>
              <a:rPr b="1" dirty="0" sz="2000" lang="en-US"/>
              <a:t>Bowel  and  bladder  dysfunction</a:t>
            </a:r>
            <a:r>
              <a:rPr dirty="0" sz="2000" lang="en-US"/>
              <a:t>  can  also  be  seen  </a:t>
            </a:r>
            <a:r>
              <a:rPr b="1" dirty="0" sz="2000" lang="en-US">
                <a:solidFill>
                  <a:srgbClr val="C00000"/>
                </a:solidFill>
              </a:rPr>
              <a:t>late</a:t>
            </a:r>
            <a:r>
              <a:rPr dirty="0" sz="2000" lang="en-US"/>
              <a:t> in  the  disease.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5" name=""/>
        <p:cNvGrpSpPr/>
        <p:nvPr/>
      </p:nvGrpSpPr>
      <p:grpSpPr>
        <a:xfrm>
          <a:off x="0" y="0"/>
          <a:ext cx="0" cy="0"/>
          <a:chOff x="0" y="0"/>
          <a:chExt cx="0" cy="0"/>
        </a:xfrm>
      </p:grpSpPr>
      <p:sp>
        <p:nvSpPr>
          <p:cNvPr id="1048609" name="Title 1"/>
          <p:cNvSpPr>
            <a:spLocks noGrp="1"/>
          </p:cNvSpPr>
          <p:nvPr>
            <p:ph type="title"/>
          </p:nvPr>
        </p:nvSpPr>
        <p:spPr>
          <a:xfrm>
            <a:off x="84984" y="80819"/>
            <a:ext cx="7765321" cy="554181"/>
          </a:xfrm>
        </p:spPr>
        <p:txBody>
          <a:bodyPr>
            <a:normAutofit/>
          </a:bodyPr>
          <a:p>
            <a:pPr indent="-342900" marL="342900">
              <a:buFont typeface="Wingdings" pitchFamily="2" charset="2"/>
              <a:buChar char="q"/>
            </a:pPr>
            <a:r>
              <a:rPr b="1" dirty="0" sz="2400" lang="en-US" u="sng">
                <a:solidFill>
                  <a:srgbClr val="C00000"/>
                </a:solidFill>
                <a:latin typeface="+mn-lt"/>
              </a:rPr>
              <a:t>DIAGNOSTIC  STUDIES</a:t>
            </a:r>
          </a:p>
        </p:txBody>
      </p:sp>
      <p:sp>
        <p:nvSpPr>
          <p:cNvPr id="1048610" name="Content Placeholder 2"/>
          <p:cNvSpPr>
            <a:spLocks noGrp="1"/>
          </p:cNvSpPr>
          <p:nvPr>
            <p:ph idx="1"/>
          </p:nvPr>
        </p:nvSpPr>
        <p:spPr>
          <a:xfrm>
            <a:off x="84984" y="634999"/>
            <a:ext cx="8974032" cy="6142181"/>
          </a:xfrm>
        </p:spPr>
        <p:txBody>
          <a:bodyPr>
            <a:normAutofit fontScale="95000" lnSpcReduction="20000"/>
          </a:bodyPr>
          <a:p>
            <a:pPr>
              <a:buFont typeface="Wingdings" pitchFamily="2" charset="2"/>
              <a:buChar char="v"/>
            </a:pPr>
            <a:r>
              <a:rPr b="1" dirty="0" sz="2000" lang="en-US" u="sng">
                <a:solidFill>
                  <a:srgbClr val="002060"/>
                </a:solidFill>
              </a:rPr>
              <a:t>Plain Radiographs: </a:t>
            </a:r>
          </a:p>
          <a:p>
            <a:pPr lvl="1"/>
            <a:r>
              <a:rPr dirty="0" sz="2000" lang="en-US"/>
              <a:t>They can provide information regarding the extent of degenerative disease, such as disk space collapse, osteophyte formation, and </a:t>
            </a:r>
            <a:r>
              <a:rPr dirty="0" sz="2000" lang="en-US" err="1"/>
              <a:t>spondylolisthesis</a:t>
            </a:r>
            <a:r>
              <a:rPr dirty="0" sz="2000" lang="en-US"/>
              <a:t>.</a:t>
            </a:r>
          </a:p>
          <a:p>
            <a:pPr lvl="1"/>
            <a:r>
              <a:rPr dirty="0" sz="2000" lang="en-US"/>
              <a:t>Dynamic X-ray (Flexion  and  extension), they  can  be  used  to  identify  any  area  of  segmental  instability.</a:t>
            </a:r>
          </a:p>
          <a:p>
            <a:pPr>
              <a:buFont typeface="Wingdings" pitchFamily="2" charset="2"/>
              <a:buChar char="v"/>
            </a:pPr>
            <a:r>
              <a:rPr b="1" dirty="0" sz="2000" lang="en-US" u="sng">
                <a:solidFill>
                  <a:srgbClr val="002060"/>
                </a:solidFill>
              </a:rPr>
              <a:t>Computed Tomography: </a:t>
            </a:r>
          </a:p>
          <a:p>
            <a:pPr lvl="1"/>
            <a:r>
              <a:rPr dirty="0" sz="2000" lang="en-US"/>
              <a:t>Useful  in  patients  who  have  undergone  prior cervical  spine  surgery.</a:t>
            </a:r>
          </a:p>
          <a:p>
            <a:pPr lvl="1"/>
            <a:r>
              <a:rPr dirty="0" sz="2000" lang="en-US"/>
              <a:t>Important  modality  in  the  event  that  ossification of  the  PLL  is  suspected.</a:t>
            </a:r>
          </a:p>
          <a:p>
            <a:pPr lvl="1"/>
            <a:r>
              <a:rPr dirty="0" sz="2000" lang="en-US"/>
              <a:t>Assess the relative contribution of osteophytes to stenosis.</a:t>
            </a:r>
          </a:p>
          <a:p>
            <a:pPr>
              <a:buFont typeface="Wingdings" pitchFamily="2" charset="2"/>
              <a:buChar char="v"/>
            </a:pPr>
            <a:r>
              <a:rPr b="1" dirty="0" sz="2000" lang="en-US" u="sng">
                <a:solidFill>
                  <a:srgbClr val="002060"/>
                </a:solidFill>
              </a:rPr>
              <a:t>MRI: </a:t>
            </a:r>
          </a:p>
          <a:p>
            <a:pPr lvl="1"/>
            <a:r>
              <a:rPr dirty="0" sz="2000" lang="en-US"/>
              <a:t>Visualization of the spinal cord and nerve roots.</a:t>
            </a:r>
          </a:p>
          <a:p>
            <a:pPr>
              <a:buFont typeface="Wingdings" pitchFamily="2" charset="2"/>
              <a:buChar char="v"/>
            </a:pPr>
            <a:r>
              <a:rPr b="1" dirty="0" sz="2000" lang="en-US" u="sng">
                <a:solidFill>
                  <a:srgbClr val="002060"/>
                </a:solidFill>
              </a:rPr>
              <a:t>Neurophysiologic Studies:</a:t>
            </a:r>
            <a:r>
              <a:rPr dirty="0" sz="2000" lang="en-US"/>
              <a:t> </a:t>
            </a:r>
          </a:p>
          <a:p>
            <a:pPr lvl="1"/>
            <a:r>
              <a:rPr dirty="0" sz="2000" lang="en-US"/>
              <a:t>Patients  who do not present with a clear </a:t>
            </a:r>
            <a:r>
              <a:rPr dirty="0" sz="2000" lang="en-US" err="1"/>
              <a:t>dermatomal</a:t>
            </a:r>
            <a:r>
              <a:rPr dirty="0" sz="2000" lang="en-US"/>
              <a:t> pattern of symptoms and have inconclusive imaging findings.</a:t>
            </a:r>
          </a:p>
          <a:p>
            <a:pPr>
              <a:buFont typeface="Wingdings" pitchFamily="2" charset="2"/>
              <a:buChar char="v"/>
            </a:pPr>
            <a:r>
              <a:rPr b="1" dirty="0" sz="2000" lang="en-US" u="sng">
                <a:solidFill>
                  <a:srgbClr val="002060"/>
                </a:solidFill>
              </a:rPr>
              <a:t>Interventional Techniques: </a:t>
            </a:r>
            <a:r>
              <a:rPr b="1" dirty="0" sz="2000" lang="en-US" err="1" u="sng">
                <a:solidFill>
                  <a:srgbClr val="002060"/>
                </a:solidFill>
              </a:rPr>
              <a:t>Diskography</a:t>
            </a:r>
            <a:endParaRPr b="1" dirty="0" sz="2000" lang="en-US" u="sng">
              <a:solidFill>
                <a:srgbClr val="002060"/>
              </a:solidFill>
            </a:endParaRPr>
          </a:p>
          <a:p>
            <a:pPr lvl="1"/>
            <a:r>
              <a:rPr dirty="0" sz="2000" lang="en-US"/>
              <a:t>Used to  confirm  or  evaluate  suspected  one-  or  two-level  disk  disease, generally  in  patients  with  de  novo  axial  neck  pain  that  fails  conservative  treatment. </a:t>
            </a:r>
          </a:p>
          <a:p>
            <a:endParaRPr dirty="0" sz="2000"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6" name=""/>
        <p:cNvGrpSpPr/>
        <p:nvPr/>
      </p:nvGrpSpPr>
      <p:grpSpPr>
        <a:xfrm>
          <a:off x="0" y="0"/>
          <a:ext cx="0" cy="0"/>
          <a:chOff x="0" y="0"/>
          <a:chExt cx="0" cy="0"/>
        </a:xfrm>
      </p:grpSpPr>
      <p:sp>
        <p:nvSpPr>
          <p:cNvPr id="1048611" name="Title 1"/>
          <p:cNvSpPr>
            <a:spLocks noGrp="1"/>
          </p:cNvSpPr>
          <p:nvPr>
            <p:ph type="title"/>
          </p:nvPr>
        </p:nvSpPr>
        <p:spPr>
          <a:xfrm>
            <a:off x="80818" y="1"/>
            <a:ext cx="7886700" cy="600364"/>
          </a:xfrm>
        </p:spPr>
        <p:txBody>
          <a:bodyPr>
            <a:normAutofit/>
          </a:bodyPr>
          <a:p>
            <a:pPr indent="-342900" marL="342900">
              <a:buFont typeface="Wingdings" pitchFamily="2" charset="2"/>
              <a:buChar char="q"/>
            </a:pPr>
            <a:r>
              <a:rPr b="1" dirty="0" sz="2400" lang="en-US" u="sng">
                <a:solidFill>
                  <a:srgbClr val="C00000"/>
                </a:solidFill>
                <a:latin typeface="+mn-lt"/>
              </a:rPr>
              <a:t>CONSERVATIVE MANAGEMENT</a:t>
            </a:r>
            <a:endParaRPr dirty="0" sz="2400" lang="en-US" u="sng">
              <a:solidFill>
                <a:srgbClr val="C00000"/>
              </a:solidFill>
              <a:latin typeface="+mn-lt"/>
            </a:endParaRPr>
          </a:p>
        </p:txBody>
      </p:sp>
      <p:sp>
        <p:nvSpPr>
          <p:cNvPr id="1048612" name="Content Placeholder 2"/>
          <p:cNvSpPr>
            <a:spLocks noGrp="1"/>
          </p:cNvSpPr>
          <p:nvPr>
            <p:ph idx="1"/>
          </p:nvPr>
        </p:nvSpPr>
        <p:spPr>
          <a:xfrm>
            <a:off x="80818" y="517536"/>
            <a:ext cx="8982364" cy="6248100"/>
          </a:xfrm>
        </p:spPr>
        <p:txBody>
          <a:bodyPr>
            <a:normAutofit/>
          </a:bodyPr>
          <a:p>
            <a:pPr indent="0" marL="0">
              <a:buNone/>
            </a:pPr>
            <a:r>
              <a:rPr b="1" dirty="0" sz="2000" lang="en-US">
                <a:solidFill>
                  <a:srgbClr val="002060"/>
                </a:solidFill>
              </a:rPr>
              <a:t>Axial Neck Pain</a:t>
            </a:r>
          </a:p>
          <a:p>
            <a:r>
              <a:rPr dirty="0" sz="2000" lang="en-US"/>
              <a:t>(NSAIDs) </a:t>
            </a:r>
          </a:p>
          <a:p>
            <a:r>
              <a:rPr dirty="0" sz="2000" lang="en-US"/>
              <a:t>Isometric exercises</a:t>
            </a:r>
          </a:p>
          <a:p>
            <a:r>
              <a:rPr dirty="0" sz="2000" lang="en-US"/>
              <a:t>Muscle relaxant or opioid pain medication. </a:t>
            </a:r>
          </a:p>
          <a:p>
            <a:r>
              <a:rPr dirty="0" sz="2000" lang="en-US"/>
              <a:t>Facet  joint injection</a:t>
            </a:r>
            <a:br>
              <a:rPr dirty="0" sz="2000" lang="en-US"/>
            </a:br>
            <a:endParaRPr dirty="0" sz="2000" lang="en-US"/>
          </a:p>
          <a:p>
            <a:pPr indent="0" marL="0">
              <a:buNone/>
            </a:pPr>
            <a:r>
              <a:rPr b="1" dirty="0" sz="2000" lang="en-US">
                <a:solidFill>
                  <a:srgbClr val="002060"/>
                </a:solidFill>
              </a:rPr>
              <a:t>Radiculopathy</a:t>
            </a:r>
            <a:r>
              <a:rPr dirty="0" sz="2000" lang="en-US"/>
              <a:t> </a:t>
            </a:r>
          </a:p>
          <a:p>
            <a:r>
              <a:rPr dirty="0" sz="2000" lang="en-US"/>
              <a:t>NSAIDs</a:t>
            </a:r>
          </a:p>
          <a:p>
            <a:r>
              <a:rPr dirty="0" sz="2000" lang="en-US"/>
              <a:t>Short steroid taper targeting the inﬂammatory component of nerve root compression</a:t>
            </a:r>
          </a:p>
          <a:p>
            <a:r>
              <a:rPr dirty="0" sz="2000" lang="en-US"/>
              <a:t>Cervical collar</a:t>
            </a:r>
          </a:p>
          <a:p>
            <a:r>
              <a:rPr dirty="0" sz="2000" lang="en-US"/>
              <a:t>Isometric exercises </a:t>
            </a:r>
          </a:p>
          <a:p>
            <a:r>
              <a:rPr dirty="0" sz="2000" lang="en-US"/>
              <a:t>Cervical traction </a:t>
            </a:r>
          </a:p>
          <a:p>
            <a:r>
              <a:rPr dirty="0" sz="2000" lang="en-US"/>
              <a:t>Neuropathic medication such as </a:t>
            </a:r>
            <a:r>
              <a:rPr dirty="0" sz="2000" lang="en-US" err="1"/>
              <a:t>Gabapentin</a:t>
            </a:r>
            <a:endParaRPr dirty="0" sz="2000"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7" name=""/>
        <p:cNvGrpSpPr/>
        <p:nvPr/>
      </p:nvGrpSpPr>
      <p:grpSpPr>
        <a:xfrm>
          <a:off x="0" y="0"/>
          <a:ext cx="0" cy="0"/>
          <a:chOff x="0" y="0"/>
          <a:chExt cx="0" cy="0"/>
        </a:xfrm>
      </p:grpSpPr>
      <p:sp>
        <p:nvSpPr>
          <p:cNvPr id="1048613" name="Title 1"/>
          <p:cNvSpPr>
            <a:spLocks noGrp="1"/>
          </p:cNvSpPr>
          <p:nvPr>
            <p:ph type="title"/>
          </p:nvPr>
        </p:nvSpPr>
        <p:spPr>
          <a:xfrm>
            <a:off x="127001" y="0"/>
            <a:ext cx="7886700" cy="523874"/>
          </a:xfrm>
        </p:spPr>
        <p:txBody>
          <a:bodyPr>
            <a:normAutofit/>
          </a:bodyPr>
          <a:p>
            <a:pPr indent="-342900" marL="342900">
              <a:buFont typeface="Wingdings" pitchFamily="2" charset="2"/>
              <a:buChar char="q"/>
            </a:pPr>
            <a:r>
              <a:rPr b="1" dirty="0" sz="2400" lang="en-US" u="sng">
                <a:solidFill>
                  <a:srgbClr val="C00000"/>
                </a:solidFill>
                <a:latin typeface="+mn-lt"/>
              </a:rPr>
              <a:t>Anterior approach</a:t>
            </a:r>
          </a:p>
        </p:txBody>
      </p:sp>
      <p:sp>
        <p:nvSpPr>
          <p:cNvPr id="1048614" name="Content Placeholder 2"/>
          <p:cNvSpPr>
            <a:spLocks noGrp="1"/>
          </p:cNvSpPr>
          <p:nvPr>
            <p:ph idx="1"/>
          </p:nvPr>
        </p:nvSpPr>
        <p:spPr>
          <a:xfrm>
            <a:off x="112279" y="490682"/>
            <a:ext cx="8919441" cy="6228773"/>
          </a:xfrm>
        </p:spPr>
        <p:txBody>
          <a:bodyPr>
            <a:normAutofit fontScale="85000" lnSpcReduction="20000"/>
          </a:bodyPr>
          <a:p>
            <a:pPr>
              <a:buFont typeface="Wingdings" pitchFamily="2" charset="2"/>
              <a:buChar char="v"/>
            </a:pPr>
            <a:r>
              <a:rPr b="1" dirty="0" sz="2000" lang="en-US" u="sng">
                <a:solidFill>
                  <a:srgbClr val="002060"/>
                </a:solidFill>
              </a:rPr>
              <a:t>Indications :</a:t>
            </a:r>
          </a:p>
          <a:p>
            <a:pPr indent="-457200" marL="457200">
              <a:buFont typeface="+mj-lt"/>
              <a:buAutoNum type="arabicParenR"/>
            </a:pPr>
            <a:r>
              <a:rPr dirty="0" sz="2000" lang="en-US" err="1"/>
              <a:t>Radiculopathy</a:t>
            </a:r>
            <a:r>
              <a:rPr dirty="0" sz="2000" lang="en-US"/>
              <a:t>/myelopathy from spondylosis or disk herniation</a:t>
            </a:r>
          </a:p>
          <a:p>
            <a:pPr indent="-457200" marL="457200">
              <a:buFont typeface="+mj-lt"/>
              <a:buAutoNum type="arabicParenR"/>
            </a:pPr>
            <a:r>
              <a:rPr dirty="0" sz="2000" lang="en-US"/>
              <a:t>Degenerative instability</a:t>
            </a:r>
          </a:p>
          <a:p>
            <a:pPr indent="-457200" marL="457200">
              <a:buFont typeface="+mj-lt"/>
              <a:buAutoNum type="arabicParenR"/>
            </a:pPr>
            <a:r>
              <a:rPr dirty="0" sz="2000" lang="en-US"/>
              <a:t>Kyphosis</a:t>
            </a:r>
          </a:p>
          <a:p>
            <a:pPr indent="-457200" marL="457200">
              <a:buFont typeface="+mj-lt"/>
              <a:buAutoNum type="arabicParenR"/>
            </a:pPr>
            <a:r>
              <a:rPr dirty="0" sz="2000" lang="en-US"/>
              <a:t>Trauma</a:t>
            </a:r>
          </a:p>
          <a:p>
            <a:pPr indent="-457200" marL="457200">
              <a:buFont typeface="+mj-lt"/>
              <a:buAutoNum type="arabicParenR"/>
            </a:pPr>
            <a:r>
              <a:rPr dirty="0" sz="2000" lang="en-US"/>
              <a:t>Tumor</a:t>
            </a:r>
          </a:p>
          <a:p>
            <a:pPr indent="-457200" marL="457200">
              <a:buFont typeface="+mj-lt"/>
              <a:buAutoNum type="arabicParenR"/>
            </a:pPr>
            <a:r>
              <a:rPr dirty="0" sz="2000" lang="en-US"/>
              <a:t>Infection</a:t>
            </a:r>
          </a:p>
          <a:p>
            <a:endParaRPr dirty="0" sz="2000" lang="en-US"/>
          </a:p>
          <a:p>
            <a:pPr>
              <a:buFont typeface="Wingdings" pitchFamily="2" charset="2"/>
              <a:buChar char="v"/>
            </a:pPr>
            <a:r>
              <a:rPr b="1" dirty="0" sz="2000" lang="en-US" u="sng">
                <a:solidFill>
                  <a:srgbClr val="002060"/>
                </a:solidFill>
              </a:rPr>
              <a:t>Contraindications :</a:t>
            </a:r>
          </a:p>
          <a:p>
            <a:pPr indent="-457200" marL="457200">
              <a:buFont typeface="+mj-lt"/>
              <a:buAutoNum type="arabicParenR"/>
            </a:pPr>
            <a:r>
              <a:rPr dirty="0" sz="2000" lang="en-US"/>
              <a:t>Prior anterior neck infection/scarring</a:t>
            </a:r>
          </a:p>
          <a:p>
            <a:pPr indent="-457200" marL="457200">
              <a:buFont typeface="+mj-lt"/>
              <a:buAutoNum type="arabicParenR"/>
            </a:pPr>
            <a:r>
              <a:rPr dirty="0" sz="2000" lang="en-US"/>
              <a:t>Previous radiation to the anterior neck obscures dissection planes.</a:t>
            </a:r>
          </a:p>
          <a:p>
            <a:pPr indent="-457200" marL="457200">
              <a:buFont typeface="+mj-lt"/>
              <a:buAutoNum type="arabicParenR"/>
            </a:pPr>
            <a:r>
              <a:rPr dirty="0" sz="2000" lang="en-US"/>
              <a:t>Aberrant vertebral artery anatomy is a relative contraindication.</a:t>
            </a:r>
          </a:p>
          <a:p>
            <a:pPr indent="-457200" marL="457200">
              <a:buFont typeface="+mj-lt"/>
              <a:buAutoNum type="arabicParenR"/>
            </a:pPr>
            <a:r>
              <a:rPr dirty="0" sz="2000" lang="en-US"/>
              <a:t>Chin on chest deformity is best treated with </a:t>
            </a:r>
            <a:r>
              <a:rPr dirty="0" sz="2000" lang="en-US" err="1"/>
              <a:t>cervicothoracic</a:t>
            </a:r>
            <a:r>
              <a:rPr dirty="0" sz="2000" lang="en-US"/>
              <a:t> fusion and T1 osteotomy.</a:t>
            </a:r>
          </a:p>
          <a:p>
            <a:pPr indent="-457200" marL="457200">
              <a:buFont typeface="+mj-lt"/>
              <a:buAutoNum type="arabicParenR"/>
            </a:pPr>
            <a:r>
              <a:rPr dirty="0" sz="2000" lang="en-US"/>
              <a:t>Severe </a:t>
            </a:r>
            <a:r>
              <a:rPr dirty="0" sz="2000" lang="en-US" err="1"/>
              <a:t>ligamentum</a:t>
            </a:r>
            <a:r>
              <a:rPr dirty="0" sz="2000" lang="en-US"/>
              <a:t> </a:t>
            </a:r>
            <a:r>
              <a:rPr dirty="0" sz="2000" lang="en-US" err="1"/>
              <a:t>flavum</a:t>
            </a:r>
            <a:r>
              <a:rPr dirty="0" sz="2000" lang="en-US"/>
              <a:t> hypertrophy</a:t>
            </a:r>
          </a:p>
          <a:p>
            <a:pPr indent="-457200" marL="457200">
              <a:buFont typeface="+mj-lt"/>
              <a:buAutoNum type="arabicParenR"/>
            </a:pPr>
            <a:r>
              <a:rPr dirty="0" sz="2000" lang="en-US"/>
              <a:t>Anterior bony ankylosis secondary to degenerative or inflammatory disease.</a:t>
            </a:r>
          </a:p>
          <a:p>
            <a:pPr indent="-457200" marL="457200">
              <a:buFont typeface="+mj-lt"/>
              <a:buAutoNum type="arabicParenR"/>
            </a:pPr>
            <a:r>
              <a:rPr dirty="0" sz="2000" lang="en-US"/>
              <a:t>Vocal cord dysfunction</a:t>
            </a:r>
          </a:p>
          <a:p>
            <a:pPr indent="-457200" marL="457200">
              <a:buFont typeface="+mj-lt"/>
              <a:buAutoNum type="arabicParenR"/>
            </a:pPr>
            <a:r>
              <a:rPr dirty="0" sz="2000" lang="en-US"/>
              <a:t>Medically unfit to general anesthesia.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8" name=""/>
        <p:cNvGrpSpPr/>
        <p:nvPr/>
      </p:nvGrpSpPr>
      <p:grpSpPr>
        <a:xfrm>
          <a:off x="0" y="0"/>
          <a:ext cx="0" cy="0"/>
          <a:chOff x="0" y="0"/>
          <a:chExt cx="0" cy="0"/>
        </a:xfrm>
      </p:grpSpPr>
      <p:sp>
        <p:nvSpPr>
          <p:cNvPr id="1048615" name="Content Placeholder 2"/>
          <p:cNvSpPr>
            <a:spLocks noGrp="1"/>
          </p:cNvSpPr>
          <p:nvPr>
            <p:ph idx="1"/>
          </p:nvPr>
        </p:nvSpPr>
        <p:spPr>
          <a:xfrm>
            <a:off x="97559" y="93806"/>
            <a:ext cx="8942532" cy="6683375"/>
          </a:xfrm>
        </p:spPr>
        <p:txBody>
          <a:bodyPr>
            <a:normAutofit/>
          </a:bodyPr>
          <a:p>
            <a:pPr>
              <a:buFont typeface="Wingdings" pitchFamily="2" charset="2"/>
              <a:buChar char="v"/>
            </a:pPr>
            <a:r>
              <a:rPr b="1" dirty="0" sz="2000" lang="en-US" u="sng">
                <a:solidFill>
                  <a:srgbClr val="002060"/>
                </a:solidFill>
              </a:rPr>
              <a:t>Advantages :</a:t>
            </a:r>
          </a:p>
          <a:p>
            <a:pPr indent="-457200" marL="457200">
              <a:buFont typeface="+mj-lt"/>
              <a:buAutoNum type="arabicPeriod"/>
            </a:pPr>
            <a:r>
              <a:rPr dirty="0" sz="2000" lang="en-US"/>
              <a:t>Familiar, reproducible approach</a:t>
            </a:r>
          </a:p>
          <a:p>
            <a:pPr indent="-457200" marL="457200">
              <a:buFont typeface="+mj-lt"/>
              <a:buAutoNum type="arabicPeriod"/>
            </a:pPr>
            <a:r>
              <a:rPr dirty="0" sz="2000" lang="en-US"/>
              <a:t>Successful outcomes in pain relief and resolution of neurologic symptoms</a:t>
            </a:r>
          </a:p>
          <a:p>
            <a:pPr indent="-457200" marL="457200">
              <a:buFont typeface="+mj-lt"/>
              <a:buAutoNum type="arabicPeriod"/>
            </a:pPr>
            <a:r>
              <a:rPr dirty="0" sz="2000" lang="en-US"/>
              <a:t>Applicable to a variety of pathological conditions</a:t>
            </a:r>
          </a:p>
          <a:p>
            <a:endParaRPr dirty="0" sz="2000" lang="en-US"/>
          </a:p>
          <a:p>
            <a:endParaRPr dirty="0" sz="2000" lang="en-US"/>
          </a:p>
          <a:p>
            <a:pPr>
              <a:buFont typeface="Wingdings" pitchFamily="2" charset="2"/>
              <a:buChar char="v"/>
            </a:pPr>
            <a:r>
              <a:rPr b="1" dirty="0" sz="2000" lang="en-US" u="sng">
                <a:solidFill>
                  <a:srgbClr val="002060"/>
                </a:solidFill>
              </a:rPr>
              <a:t>Disadvantages :</a:t>
            </a:r>
          </a:p>
          <a:p>
            <a:pPr indent="-457200" marL="457200">
              <a:buFont typeface="+mj-lt"/>
              <a:buAutoNum type="arabicPeriod"/>
            </a:pPr>
            <a:r>
              <a:rPr dirty="0" sz="2000" lang="en-US"/>
              <a:t>Adjacent segment disease</a:t>
            </a:r>
          </a:p>
          <a:p>
            <a:pPr indent="-457200" marL="457200">
              <a:buFont typeface="+mj-lt"/>
              <a:buAutoNum type="arabicPeriod"/>
            </a:pPr>
            <a:r>
              <a:rPr dirty="0" sz="2000" lang="en-US"/>
              <a:t>Neurologic/vascular injury</a:t>
            </a:r>
          </a:p>
          <a:p>
            <a:pPr indent="-457200" marL="457200">
              <a:buFont typeface="+mj-lt"/>
              <a:buAutoNum type="arabicPeriod"/>
            </a:pPr>
            <a:r>
              <a:rPr dirty="0" sz="2000" lang="en-US"/>
              <a:t>Dysphagia, dysphonia</a:t>
            </a:r>
          </a:p>
          <a:p>
            <a:pPr indent="-457200" marL="457200">
              <a:buFont typeface="+mj-lt"/>
              <a:buAutoNum type="arabicPeriod"/>
            </a:pPr>
            <a:r>
              <a:rPr dirty="0" sz="2000" lang="en-US"/>
              <a:t>Airway risks including </a:t>
            </a:r>
            <a:r>
              <a:rPr dirty="0" sz="2000" lang="en-US" err="1"/>
              <a:t>reintubation</a:t>
            </a:r>
            <a:endParaRPr dirty="0" sz="2000" lang="en-US"/>
          </a:p>
          <a:p>
            <a:pPr indent="-457200" marL="457200">
              <a:buFont typeface="+mj-lt"/>
              <a:buAutoNum type="arabicPeriod"/>
            </a:pPr>
            <a:r>
              <a:rPr dirty="0" sz="2000" lang="en-US"/>
              <a:t>Inability to address posterior spinal pathology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sp>
        <p:nvSpPr>
          <p:cNvPr id="1048592" name="Title 1"/>
          <p:cNvSpPr>
            <a:spLocks noGrp="1"/>
          </p:cNvSpPr>
          <p:nvPr>
            <p:ph type="title"/>
          </p:nvPr>
        </p:nvSpPr>
        <p:spPr>
          <a:xfrm>
            <a:off x="97558" y="1"/>
            <a:ext cx="8238259" cy="588818"/>
          </a:xfrm>
        </p:spPr>
        <p:txBody>
          <a:bodyPr>
            <a:normAutofit/>
          </a:bodyPr>
          <a:p>
            <a:pPr indent="-342900" marL="342900">
              <a:buFont typeface="Wingdings" pitchFamily="2" charset="2"/>
              <a:buChar char="q"/>
            </a:pPr>
            <a:r>
              <a:rPr b="1" dirty="0" sz="2400" lang="en-US" u="sng">
                <a:solidFill>
                  <a:srgbClr val="C00000"/>
                </a:solidFill>
                <a:latin typeface="+mn-lt"/>
              </a:rPr>
              <a:t>ANATOMY AND PATHOPHYSIOLOGY</a:t>
            </a:r>
            <a:r>
              <a:rPr dirty="0" sz="2400" lang="en-US" u="sng">
                <a:solidFill>
                  <a:srgbClr val="C00000"/>
                </a:solidFill>
                <a:latin typeface="+mn-lt"/>
              </a:rPr>
              <a:t> </a:t>
            </a:r>
          </a:p>
        </p:txBody>
      </p:sp>
      <p:sp>
        <p:nvSpPr>
          <p:cNvPr id="1048593" name="Content Placeholder 2"/>
          <p:cNvSpPr>
            <a:spLocks noGrp="1"/>
          </p:cNvSpPr>
          <p:nvPr>
            <p:ph idx="1"/>
          </p:nvPr>
        </p:nvSpPr>
        <p:spPr>
          <a:xfrm>
            <a:off x="97558" y="588819"/>
            <a:ext cx="8948884" cy="6153726"/>
          </a:xfrm>
        </p:spPr>
        <p:txBody>
          <a:bodyPr>
            <a:noAutofit/>
          </a:bodyPr>
          <a:p>
            <a:r>
              <a:rPr dirty="0" sz="2000" lang="en-US"/>
              <a:t>The cervical region of the spine consists of seven cervical vertebrae. </a:t>
            </a:r>
          </a:p>
          <a:p>
            <a:r>
              <a:rPr dirty="0" sz="2000" lang="en-US"/>
              <a:t>The cervical vertebrae have relatively small bodies with respect to the arch and transverse processes. </a:t>
            </a:r>
          </a:p>
          <a:p>
            <a:r>
              <a:rPr dirty="0" sz="2000" lang="en-US"/>
              <a:t>The transverse foramina perforate the transverse processes and contain</a:t>
            </a:r>
            <a:br>
              <a:rPr dirty="0" sz="2000" lang="en-US"/>
            </a:br>
            <a:r>
              <a:rPr dirty="0" sz="2000" lang="en-US"/>
              <a:t>the vertebral artery from C6 to the skull base. </a:t>
            </a:r>
          </a:p>
          <a:p>
            <a:r>
              <a:rPr b="1" dirty="0" sz="2000" lang="en-US">
                <a:solidFill>
                  <a:srgbClr val="0070C0"/>
                </a:solidFill>
              </a:rPr>
              <a:t>The nerves lie posterior to the vertebral artery. </a:t>
            </a:r>
          </a:p>
          <a:p>
            <a:r>
              <a:rPr dirty="0" sz="2000" lang="en-US"/>
              <a:t>Articulations of the </a:t>
            </a:r>
            <a:r>
              <a:rPr dirty="0" sz="2000" lang="en-US" err="1"/>
              <a:t>subaxial</a:t>
            </a:r>
            <a:r>
              <a:rPr dirty="0" sz="2000" lang="en-US"/>
              <a:t> cervical spine include the intervertebral disk and facet joints posteriorly. </a:t>
            </a:r>
          </a:p>
          <a:p>
            <a:r>
              <a:rPr dirty="0" sz="2000" lang="en-US"/>
              <a:t>There are eight cervical nerve roots and seven cervical vertebral bodies; therefore the respective nerve exits above its named pedicle down through C7. </a:t>
            </a:r>
          </a:p>
          <a:p>
            <a:r>
              <a:rPr dirty="0" sz="2000" lang="en-US"/>
              <a:t>The C8 nerve root exits below the C7 pedicle. </a:t>
            </a:r>
          </a:p>
          <a:p>
            <a:r>
              <a:rPr b="1" dirty="0" sz="2000" lang="en-US">
                <a:solidFill>
                  <a:srgbClr val="002060"/>
                </a:solidFill>
              </a:rPr>
              <a:t>Cervical nerve roots exit through a neural foramen in a shorter, more direct transverse trajectory and occupy most of the foramen, in contrast to lumbar</a:t>
            </a:r>
            <a:br>
              <a:rPr b="1" dirty="0" sz="2000" lang="en-US">
                <a:solidFill>
                  <a:srgbClr val="002060"/>
                </a:solidFill>
              </a:rPr>
            </a:br>
            <a:r>
              <a:rPr b="1" dirty="0" sz="2000" lang="en-US">
                <a:solidFill>
                  <a:srgbClr val="002060"/>
                </a:solidFill>
              </a:rPr>
              <a:t>nerve roots, which have a more oblique path and capacious foramina. </a:t>
            </a:r>
            <a:endParaRPr b="1" dirty="0" sz="2000" lang="en-US">
              <a:solidFill>
                <a:srgbClr val="002060"/>
              </a:solidFill>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9" name=""/>
        <p:cNvGrpSpPr/>
        <p:nvPr/>
      </p:nvGrpSpPr>
      <p:grpSpPr>
        <a:xfrm>
          <a:off x="0" y="0"/>
          <a:ext cx="0" cy="0"/>
          <a:chOff x="0" y="0"/>
          <a:chExt cx="0" cy="0"/>
        </a:xfrm>
      </p:grpSpPr>
      <p:sp>
        <p:nvSpPr>
          <p:cNvPr id="1048616" name="Title 1"/>
          <p:cNvSpPr>
            <a:spLocks noGrp="1"/>
          </p:cNvSpPr>
          <p:nvPr>
            <p:ph type="title"/>
          </p:nvPr>
        </p:nvSpPr>
        <p:spPr>
          <a:xfrm>
            <a:off x="97559" y="18256"/>
            <a:ext cx="7886700" cy="547472"/>
          </a:xfrm>
        </p:spPr>
        <p:txBody>
          <a:bodyPr>
            <a:normAutofit/>
          </a:bodyPr>
          <a:p>
            <a:pPr indent="-342900" marL="342900">
              <a:buFont typeface="Wingdings" pitchFamily="2" charset="2"/>
              <a:buChar char="q"/>
            </a:pPr>
            <a:r>
              <a:rPr b="1" dirty="0" sz="2400" lang="en-US" u="sng">
                <a:solidFill>
                  <a:srgbClr val="C00000"/>
                </a:solidFill>
                <a:latin typeface="+mn-lt"/>
              </a:rPr>
              <a:t>SURGICAL ANATOMY</a:t>
            </a:r>
          </a:p>
        </p:txBody>
      </p:sp>
      <p:sp>
        <p:nvSpPr>
          <p:cNvPr id="1048617" name="Content Placeholder 2"/>
          <p:cNvSpPr>
            <a:spLocks noGrp="1"/>
          </p:cNvSpPr>
          <p:nvPr>
            <p:ph idx="1"/>
          </p:nvPr>
        </p:nvSpPr>
        <p:spPr>
          <a:xfrm>
            <a:off x="97559" y="565728"/>
            <a:ext cx="8948882" cy="6274016"/>
          </a:xfrm>
        </p:spPr>
        <p:txBody>
          <a:bodyPr>
            <a:normAutofit fontScale="95000" lnSpcReduction="20000"/>
          </a:bodyPr>
          <a:p>
            <a:r>
              <a:rPr dirty="0" sz="2000" lang="en-US"/>
              <a:t>The anterior approach is performed through a plane between </a:t>
            </a:r>
          </a:p>
          <a:p>
            <a:pPr lvl="1">
              <a:buFont typeface="Wingdings" pitchFamily="2" charset="2"/>
              <a:buChar char="Ø"/>
            </a:pPr>
            <a:r>
              <a:rPr dirty="0" sz="2000" lang="en-US"/>
              <a:t>the sternocleidomastoid muscle (SCM) and carotid sheath </a:t>
            </a:r>
            <a:r>
              <a:rPr b="1" dirty="0" sz="2000" lang="en-US"/>
              <a:t>laterally</a:t>
            </a:r>
            <a:r>
              <a:rPr dirty="0" sz="2000" lang="en-US"/>
              <a:t>.</a:t>
            </a:r>
          </a:p>
          <a:p>
            <a:pPr lvl="1">
              <a:buFont typeface="Wingdings" pitchFamily="2" charset="2"/>
              <a:buChar char="Ø"/>
            </a:pPr>
            <a:r>
              <a:rPr dirty="0" sz="2000" lang="en-US"/>
              <a:t>the strap muscles and </a:t>
            </a:r>
            <a:r>
              <a:rPr dirty="0" sz="2000" lang="en-US" err="1"/>
              <a:t>tracheoesophageal</a:t>
            </a:r>
            <a:r>
              <a:rPr dirty="0" sz="2000" lang="en-US"/>
              <a:t> viscera </a:t>
            </a:r>
            <a:r>
              <a:rPr b="1" dirty="0" sz="2000" lang="en-US"/>
              <a:t>medially</a:t>
            </a:r>
            <a:r>
              <a:rPr dirty="0" sz="2000" lang="en-US"/>
              <a:t>.</a:t>
            </a:r>
          </a:p>
          <a:p>
            <a:r>
              <a:rPr dirty="0" sz="2000" lang="en-US"/>
              <a:t>At-risk structures during dissection of the platysma and opening of the cervical fascia include </a:t>
            </a:r>
          </a:p>
          <a:p>
            <a:pPr lvl="1">
              <a:buFont typeface="Wingdings" pitchFamily="2" charset="2"/>
              <a:buChar char="Ø"/>
            </a:pPr>
            <a:r>
              <a:rPr dirty="0" sz="2000" lang="en-US"/>
              <a:t>The external jugular vein. </a:t>
            </a:r>
          </a:p>
          <a:p>
            <a:pPr lvl="1">
              <a:buFont typeface="Wingdings" pitchFamily="2" charset="2"/>
              <a:buChar char="Ø"/>
            </a:pPr>
            <a:r>
              <a:rPr dirty="0" sz="2000" lang="en-US"/>
              <a:t>The 11</a:t>
            </a:r>
            <a:r>
              <a:rPr baseline="30000" dirty="0" sz="2000" lang="en-US"/>
              <a:t>th</a:t>
            </a:r>
            <a:r>
              <a:rPr dirty="0" sz="2000" lang="en-US"/>
              <a:t> C.N is at risk during the retraction of the SCM.</a:t>
            </a:r>
          </a:p>
          <a:p>
            <a:r>
              <a:rPr dirty="0" sz="2000" lang="en-US"/>
              <a:t>Once the plane is established between the SCM laterally and the strap muscles medially, structures at risk include the larynx and trachea, esophagus and pharynx, laryngeal nerves, and the carotid sheath.</a:t>
            </a:r>
          </a:p>
          <a:p>
            <a:endParaRPr dirty="0" sz="2000" lang="en-US"/>
          </a:p>
          <a:p>
            <a:pPr>
              <a:buFont typeface="Wingdings" pitchFamily="2" charset="2"/>
              <a:buChar char="ü"/>
            </a:pPr>
            <a:r>
              <a:rPr b="1" dirty="0" sz="2000" lang="en-US" u="sng">
                <a:solidFill>
                  <a:srgbClr val="002060"/>
                </a:solidFill>
              </a:rPr>
              <a:t>Notes</a:t>
            </a:r>
          </a:p>
          <a:p>
            <a:pPr lvl="1">
              <a:buFont typeface="Wingdings" pitchFamily="2" charset="2"/>
              <a:buChar char="Ø"/>
            </a:pPr>
            <a:r>
              <a:rPr dirty="0" sz="2000" lang="en-US"/>
              <a:t>The right RLN makes a more oblique angle than the left RLN in the sagittal plane after looping around the subclavian artery traveling toward the midline, </a:t>
            </a:r>
            <a:r>
              <a:rPr dirty="0" sz="2000" lang="en-US" u="sng">
                <a:solidFill>
                  <a:srgbClr val="C00000"/>
                </a:solidFill>
              </a:rPr>
              <a:t>deflating  endotracheal cuff pressure during retractor placement decreases damage to the RLN</a:t>
            </a:r>
            <a:r>
              <a:rPr dirty="0" sz="2000" lang="en-US"/>
              <a:t>.</a:t>
            </a:r>
          </a:p>
          <a:p>
            <a:pPr lvl="1">
              <a:buFont typeface="Wingdings" pitchFamily="2" charset="2"/>
              <a:buChar char="Ø"/>
            </a:pPr>
            <a:r>
              <a:rPr dirty="0" sz="2000" lang="en-US"/>
              <a:t>On  the  left sided </a:t>
            </a:r>
            <a:r>
              <a:rPr dirty="0" sz="2000" lang="en-US" err="1"/>
              <a:t>opproach</a:t>
            </a:r>
            <a:r>
              <a:rPr dirty="0" sz="2000" lang="en-US"/>
              <a:t>  the  thoracic  duct  can  be  injured  in  the  lower cervical  spine and may result in </a:t>
            </a:r>
            <a:r>
              <a:rPr dirty="0" sz="2000" lang="en-US" err="1"/>
              <a:t>chylothorax</a:t>
            </a:r>
            <a:r>
              <a:rPr dirty="0" sz="2000" lang="en-US"/>
              <a:t> and severe metabolic derangements.</a:t>
            </a:r>
            <a:endParaRPr dirty="0" lang="en-US"/>
          </a:p>
          <a:p>
            <a:endParaRPr dirty="0" sz="2000" lang="en-US"/>
          </a:p>
          <a:p>
            <a:endParaRPr dirty="0" sz="2000"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00" name=""/>
        <p:cNvGrpSpPr/>
        <p:nvPr/>
      </p:nvGrpSpPr>
      <p:grpSpPr>
        <a:xfrm>
          <a:off x="0" y="0"/>
          <a:ext cx="0" cy="0"/>
          <a:chOff x="0" y="0"/>
          <a:chExt cx="0" cy="0"/>
        </a:xfrm>
      </p:grpSpPr>
      <p:pic>
        <p:nvPicPr>
          <p:cNvPr id="2097158" name="Picture 4"/>
          <p:cNvPicPr>
            <a:picLocks noChangeAspect="1" noGrp="1"/>
          </p:cNvPicPr>
          <p:nvPr>
            <p:ph idx="1"/>
          </p:nvPr>
        </p:nvPicPr>
        <p:blipFill rotWithShape="1">
          <a:blip xmlns:r="http://schemas.openxmlformats.org/officeDocument/2006/relationships" r:embed="rId1"/>
          <a:srcRect l="6955" t="4882" r="8873" b="5724"/>
          <a:stretch>
            <a:fillRect/>
          </a:stretch>
        </p:blipFill>
        <p:spPr>
          <a:xfrm>
            <a:off x="4572001" y="0"/>
            <a:ext cx="4572000" cy="6858000"/>
          </a:xfrm>
          <a:prstGeom prst="rect"/>
        </p:spPr>
      </p:pic>
      <p:sp>
        <p:nvSpPr>
          <p:cNvPr id="1048618" name="TextBox 6"/>
          <p:cNvSpPr txBox="1"/>
          <p:nvPr/>
        </p:nvSpPr>
        <p:spPr>
          <a:xfrm>
            <a:off x="0" y="1270000"/>
            <a:ext cx="4572000" cy="2529840"/>
          </a:xfrm>
          <a:prstGeom prst="rect"/>
          <a:noFill/>
        </p:spPr>
        <p:txBody>
          <a:bodyPr wrap="square">
            <a:spAutoFit/>
          </a:bodyPr>
          <a:p>
            <a:r>
              <a:rPr b="1" dirty="0" sz="2000" lang="en-US" u="sng">
                <a:solidFill>
                  <a:srgbClr val="C00000"/>
                </a:solidFill>
              </a:rPr>
              <a:t>Levels of pathology are as follows:</a:t>
            </a:r>
          </a:p>
          <a:p>
            <a:pPr>
              <a:buFont typeface="Wingdings" pitchFamily="2" charset="2"/>
              <a:buChar char="Ø"/>
            </a:pPr>
            <a:r>
              <a:rPr dirty="0" sz="2000" lang="en-US"/>
              <a:t>C1-3 </a:t>
            </a:r>
            <a:r>
              <a:rPr dirty="0" sz="2000" lang="en-US">
                <a:sym typeface="Wingdings" pitchFamily="2" charset="2"/>
              </a:rPr>
              <a:t> </a:t>
            </a:r>
            <a:r>
              <a:rPr dirty="0" sz="2000" lang="en-US"/>
              <a:t>1 cm below the angle of the jaw</a:t>
            </a:r>
          </a:p>
          <a:p>
            <a:pPr>
              <a:buFont typeface="Wingdings" pitchFamily="2" charset="2"/>
              <a:buChar char="Ø"/>
            </a:pPr>
            <a:r>
              <a:rPr dirty="0" sz="2000" lang="en-US"/>
              <a:t>C3-4 </a:t>
            </a:r>
            <a:r>
              <a:rPr dirty="0" sz="2000" lang="en-US">
                <a:sym typeface="Wingdings" pitchFamily="2" charset="2"/>
              </a:rPr>
              <a:t> </a:t>
            </a:r>
            <a:r>
              <a:rPr dirty="0" sz="2000" lang="en-US"/>
              <a:t>hyoid bone</a:t>
            </a:r>
          </a:p>
          <a:p>
            <a:pPr>
              <a:buFont typeface="Wingdings" pitchFamily="2" charset="2"/>
              <a:buChar char="Ø"/>
            </a:pPr>
            <a:r>
              <a:rPr dirty="0" sz="2000" lang="en-US"/>
              <a:t>C4-5 </a:t>
            </a:r>
            <a:r>
              <a:rPr dirty="0" sz="2000" lang="en-US">
                <a:sym typeface="Wingdings" pitchFamily="2" charset="2"/>
              </a:rPr>
              <a:t> </a:t>
            </a:r>
            <a:r>
              <a:rPr dirty="0" sz="2000" lang="en-US"/>
              <a:t>top of the thyroid cartilage</a:t>
            </a:r>
          </a:p>
          <a:p>
            <a:pPr>
              <a:buFont typeface="Wingdings" pitchFamily="2" charset="2"/>
              <a:buChar char="Ø"/>
            </a:pPr>
            <a:r>
              <a:rPr dirty="0" sz="2000" lang="en-US"/>
              <a:t>C5-6 </a:t>
            </a:r>
            <a:r>
              <a:rPr dirty="0" sz="2000" lang="en-US">
                <a:sym typeface="Wingdings" pitchFamily="2" charset="2"/>
              </a:rPr>
              <a:t> </a:t>
            </a:r>
            <a:r>
              <a:rPr dirty="0" sz="2000" lang="en-US"/>
              <a:t>bottom of thyroid cartilage</a:t>
            </a:r>
          </a:p>
          <a:p>
            <a:pPr>
              <a:buFont typeface="Wingdings" pitchFamily="2" charset="2"/>
              <a:buChar char="Ø"/>
            </a:pPr>
            <a:r>
              <a:rPr dirty="0" sz="2000" lang="en-US"/>
              <a:t>C6-7 </a:t>
            </a:r>
            <a:r>
              <a:rPr dirty="0" sz="2000" lang="en-US">
                <a:sym typeface="Wingdings" pitchFamily="2" charset="2"/>
              </a:rPr>
              <a:t> </a:t>
            </a:r>
            <a:r>
              <a:rPr dirty="0" sz="2000" lang="en-US"/>
              <a:t>top of cricoid cartilage</a:t>
            </a:r>
          </a:p>
          <a:p>
            <a:pPr>
              <a:buFont typeface="Wingdings" pitchFamily="2" charset="2"/>
              <a:buChar char="Ø"/>
            </a:pPr>
            <a:r>
              <a:rPr dirty="0" sz="2000" lang="en-US"/>
              <a:t>C7-T1</a:t>
            </a:r>
            <a:r>
              <a:rPr dirty="0" sz="2000" lang="en-US">
                <a:sym typeface="Wingdings" pitchFamily="2" charset="2"/>
              </a:rPr>
              <a:t></a:t>
            </a:r>
            <a:r>
              <a:rPr dirty="0" sz="2000" lang="en-US"/>
              <a:t>bottom of cricoid cartilage</a:t>
            </a:r>
            <a:endParaRPr dirty="0"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159" name="Picture 4"/>
          <p:cNvPicPr>
            <a:picLocks noChangeAspect="1" noGrp="1"/>
          </p:cNvPicPr>
          <p:nvPr>
            <p:ph idx="1"/>
          </p:nvPr>
        </p:nvPicPr>
        <p:blipFill>
          <a:blip xmlns:r="http://schemas.openxmlformats.org/officeDocument/2006/relationships" r:embed="rId1"/>
          <a:stretch>
            <a:fillRect/>
          </a:stretch>
        </p:blipFill>
        <p:spPr>
          <a:xfrm>
            <a:off x="1067954" y="0"/>
            <a:ext cx="7008091" cy="6858000"/>
          </a:xfrm>
          <a:prstGeom prst="rec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2" name=""/>
        <p:cNvGrpSpPr/>
        <p:nvPr/>
      </p:nvGrpSpPr>
      <p:grpSpPr>
        <a:xfrm>
          <a:off x="0" y="0"/>
          <a:ext cx="0" cy="0"/>
          <a:chOff x="0" y="0"/>
          <a:chExt cx="0" cy="0"/>
        </a:xfrm>
      </p:grpSpPr>
      <p:sp>
        <p:nvSpPr>
          <p:cNvPr id="1048619" name="Title 1"/>
          <p:cNvSpPr>
            <a:spLocks noGrp="1"/>
          </p:cNvSpPr>
          <p:nvPr>
            <p:ph type="title"/>
          </p:nvPr>
        </p:nvSpPr>
        <p:spPr>
          <a:xfrm>
            <a:off x="84687" y="0"/>
            <a:ext cx="8641080" cy="867578"/>
          </a:xfrm>
        </p:spPr>
        <p:txBody>
          <a:bodyPr>
            <a:normAutofit/>
          </a:bodyPr>
          <a:p>
            <a:pPr indent="-342900" marL="342900">
              <a:buFont typeface="Wingdings" pitchFamily="2" charset="2"/>
              <a:buChar char="q"/>
            </a:pPr>
            <a:r>
              <a:rPr b="1" dirty="0" sz="2400" lang="en-US" u="sng">
                <a:solidFill>
                  <a:srgbClr val="C00000"/>
                </a:solidFill>
                <a:latin typeface="+mn-lt"/>
              </a:rPr>
              <a:t>OPERATIVE MANAGEMENT </a:t>
            </a:r>
            <a:br>
              <a:rPr b="1" dirty="0" sz="2400" lang="en-US" u="sng">
                <a:solidFill>
                  <a:srgbClr val="C00000"/>
                </a:solidFill>
                <a:latin typeface="+mn-lt"/>
              </a:rPr>
            </a:br>
            <a:r>
              <a:rPr b="1" dirty="0" sz="2400" lang="en-US" u="sng">
                <a:solidFill>
                  <a:srgbClr val="C00000"/>
                </a:solidFill>
                <a:latin typeface="+mn-lt"/>
              </a:rPr>
              <a:t>Planning for Surgical Treatment </a:t>
            </a:r>
          </a:p>
        </p:txBody>
      </p:sp>
      <p:sp>
        <p:nvSpPr>
          <p:cNvPr id="1048620" name="Content Placeholder 2"/>
          <p:cNvSpPr>
            <a:spLocks noGrp="1"/>
          </p:cNvSpPr>
          <p:nvPr>
            <p:ph idx="1"/>
          </p:nvPr>
        </p:nvSpPr>
        <p:spPr>
          <a:xfrm>
            <a:off x="84687" y="867578"/>
            <a:ext cx="8955404" cy="5898058"/>
          </a:xfrm>
        </p:spPr>
        <p:txBody>
          <a:bodyPr>
            <a:noAutofit/>
          </a:bodyPr>
          <a:p>
            <a:pPr indent="-457200" marL="457200">
              <a:buFont typeface="+mj-lt"/>
              <a:buAutoNum type="arabicParenR"/>
            </a:pPr>
            <a:r>
              <a:rPr dirty="0" sz="2000" lang="en-US"/>
              <a:t>Anterior Cervical Discectomy and </a:t>
            </a:r>
            <a:r>
              <a:rPr dirty="0" sz="2000" lang="en-US" err="1"/>
              <a:t>Corpectomy</a:t>
            </a:r>
            <a:endParaRPr dirty="0" sz="2000" lang="en-US"/>
          </a:p>
          <a:p>
            <a:pPr indent="-457200" marL="457200">
              <a:buFont typeface="+mj-lt"/>
              <a:buAutoNum type="arabicParenR"/>
            </a:pPr>
            <a:r>
              <a:rPr dirty="0" sz="2000" lang="en-US"/>
              <a:t>Arthroplasty</a:t>
            </a:r>
          </a:p>
          <a:p>
            <a:pPr indent="-457200" marL="457200">
              <a:buFont typeface="+mj-lt"/>
              <a:buAutoNum type="arabicParenR"/>
            </a:pPr>
            <a:r>
              <a:rPr dirty="0" sz="2000" lang="en-US"/>
              <a:t>Fusion </a:t>
            </a:r>
          </a:p>
          <a:p>
            <a:pPr indent="-457200" marL="457200">
              <a:buFont typeface="+mj-lt"/>
              <a:buAutoNum type="arabicParenR"/>
            </a:pPr>
            <a:r>
              <a:rPr dirty="0" sz="2000" lang="en-US"/>
              <a:t>Anterior cervical instrumentation</a:t>
            </a:r>
          </a:p>
          <a:p>
            <a:pPr indent="-457200" marL="457200">
              <a:buFont typeface="+mj-lt"/>
              <a:buAutoNum type="arabicParenR"/>
            </a:pPr>
            <a:endParaRPr dirty="0" sz="2000" lang="en-US"/>
          </a:p>
          <a:p>
            <a:pPr indent="-457200" marL="457200">
              <a:buFont typeface="+mj-lt"/>
              <a:buAutoNum type="arabicParenR"/>
            </a:pPr>
            <a:endParaRPr dirty="0" sz="2000" lang="en-US"/>
          </a:p>
          <a:p>
            <a:pPr>
              <a:buFont typeface="Wingdings" pitchFamily="2" charset="2"/>
              <a:buChar char="v"/>
            </a:pPr>
            <a:r>
              <a:rPr b="1" dirty="0" sz="2000" lang="en-US"/>
              <a:t>The core principles of spine surgery</a:t>
            </a:r>
          </a:p>
          <a:p>
            <a:r>
              <a:rPr dirty="0" sz="2000" lang="en-US"/>
              <a:t> Decompression of the neural elements</a:t>
            </a:r>
          </a:p>
          <a:p>
            <a:r>
              <a:rPr dirty="0" sz="2000" lang="en-US"/>
              <a:t> Restoration of normal alignment</a:t>
            </a:r>
          </a:p>
          <a:p>
            <a:r>
              <a:rPr dirty="0" sz="2000" lang="en-US"/>
              <a:t> Stabilization of pathologic segments </a:t>
            </a:r>
          </a:p>
          <a:p>
            <a:r>
              <a:rPr dirty="0" sz="2000" lang="en-US"/>
              <a:t> Prevention of further deformity </a:t>
            </a:r>
            <a:br>
              <a:rPr dirty="0" sz="2000" lang="en-US"/>
            </a:br>
            <a:endParaRPr dirty="0" sz="2000" lang="en-US"/>
          </a:p>
          <a:p>
            <a:pPr>
              <a:buFont typeface="Wingdings" panose="05000000000000000000" pitchFamily="2" charset="2"/>
              <a:buChar char="Ø"/>
            </a:pPr>
            <a:endParaRPr dirty="0" sz="2000"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3" name=""/>
        <p:cNvGrpSpPr/>
        <p:nvPr/>
      </p:nvGrpSpPr>
      <p:grpSpPr>
        <a:xfrm>
          <a:off x="0" y="0"/>
          <a:ext cx="0" cy="0"/>
          <a:chOff x="0" y="0"/>
          <a:chExt cx="0" cy="0"/>
        </a:xfrm>
      </p:grpSpPr>
      <p:sp>
        <p:nvSpPr>
          <p:cNvPr id="1048621" name="Content Placeholder 2"/>
          <p:cNvSpPr>
            <a:spLocks noGrp="1"/>
          </p:cNvSpPr>
          <p:nvPr>
            <p:ph idx="1"/>
          </p:nvPr>
        </p:nvSpPr>
        <p:spPr>
          <a:xfrm>
            <a:off x="89189" y="57727"/>
            <a:ext cx="8965622" cy="6742545"/>
          </a:xfrm>
        </p:spPr>
        <p:txBody>
          <a:bodyPr>
            <a:normAutofit fontScale="95000" lnSpcReduction="20000"/>
          </a:bodyPr>
          <a:p>
            <a:pPr>
              <a:buFont typeface="Wingdings" pitchFamily="2" charset="2"/>
              <a:buChar char="v"/>
            </a:pPr>
            <a:r>
              <a:rPr b="1" dirty="0" sz="2000" lang="en-US">
                <a:solidFill>
                  <a:srgbClr val="002060"/>
                </a:solidFill>
              </a:rPr>
              <a:t>The decision to use an anterior approach versus a posterior approach depends on a multitude of factors. </a:t>
            </a:r>
          </a:p>
          <a:p>
            <a:pPr>
              <a:buFont typeface="Wingdings" pitchFamily="2" charset="2"/>
              <a:buChar char="§"/>
            </a:pPr>
            <a:r>
              <a:rPr b="1" dirty="0" sz="2000" lang="en-US"/>
              <a:t>An anterior approach for</a:t>
            </a:r>
          </a:p>
          <a:p>
            <a:pPr indent="-342900" lvl="1" marL="800100">
              <a:buFont typeface="+mj-lt"/>
              <a:buAutoNum type="arabicPeriod"/>
            </a:pPr>
            <a:r>
              <a:rPr dirty="0" sz="2000" lang="en-US"/>
              <a:t>Central and </a:t>
            </a:r>
            <a:r>
              <a:rPr dirty="0" sz="2000" lang="en-US" err="1"/>
              <a:t>posterolateral</a:t>
            </a:r>
            <a:r>
              <a:rPr dirty="0" sz="2000" lang="en-US"/>
              <a:t> disk herniation.</a:t>
            </a:r>
          </a:p>
          <a:p>
            <a:pPr indent="-342900" lvl="1" marL="800100">
              <a:buFont typeface="+mj-lt"/>
              <a:buAutoNum type="arabicPeriod"/>
            </a:pPr>
            <a:r>
              <a:rPr dirty="0" sz="2000" lang="en-US"/>
              <a:t>Cervical kyphosis is present, for restoration of lordosis and improved sagittal balance.</a:t>
            </a:r>
          </a:p>
          <a:p>
            <a:r>
              <a:rPr dirty="0" sz="2000" lang="en-US"/>
              <a:t>Posterior approaches rely on an indirect decompression with the spinal cord drifting away from anterior pathology.</a:t>
            </a:r>
          </a:p>
          <a:p>
            <a:pPr>
              <a:buFont typeface="Wingdings" pitchFamily="2" charset="2"/>
              <a:buChar char="Ø"/>
            </a:pPr>
            <a:r>
              <a:rPr b="1" dirty="0" sz="2000" lang="en-US">
                <a:solidFill>
                  <a:srgbClr val="C00000"/>
                </a:solidFill>
              </a:rPr>
              <a:t>Complication of Ant. Approach:  </a:t>
            </a:r>
          </a:p>
          <a:p>
            <a:pPr indent="-457200" lvl="1" marL="914400">
              <a:buFont typeface="+mj-lt"/>
              <a:buAutoNum type="arabicPeriod"/>
            </a:pPr>
            <a:r>
              <a:rPr dirty="0" sz="2000" lang="en-US"/>
              <a:t>The most common complication was a transient dysphagia</a:t>
            </a:r>
          </a:p>
          <a:p>
            <a:pPr indent="-457200" lvl="1" marL="914400">
              <a:buFont typeface="+mj-lt"/>
              <a:buAutoNum type="arabicPeriod"/>
            </a:pPr>
            <a:r>
              <a:rPr dirty="0" sz="2000" lang="en-US"/>
              <a:t>Hoarseness, vocal cord paralysis</a:t>
            </a:r>
          </a:p>
          <a:p>
            <a:pPr indent="-457200" lvl="1" marL="914400">
              <a:buFont typeface="+mj-lt"/>
              <a:buAutoNum type="arabicPeriod"/>
            </a:pPr>
            <a:r>
              <a:rPr dirty="0" sz="2000" lang="en-US"/>
              <a:t>Anterior vascular injury</a:t>
            </a:r>
          </a:p>
          <a:p>
            <a:pPr indent="-457200" lvl="1" marL="914400">
              <a:buFont typeface="+mj-lt"/>
              <a:buAutoNum type="arabicPeriod"/>
            </a:pPr>
            <a:r>
              <a:rPr dirty="0" sz="2000" lang="en-US"/>
              <a:t>Injury to the trachea or esophagus</a:t>
            </a:r>
          </a:p>
          <a:p>
            <a:pPr indent="-457200" lvl="1" marL="914400">
              <a:buFont typeface="+mj-lt"/>
              <a:buAutoNum type="arabicPeriod"/>
            </a:pPr>
            <a:r>
              <a:rPr dirty="0" sz="2000" lang="en-US"/>
              <a:t>Horner syndrome due to sympathetic chain injury</a:t>
            </a:r>
          </a:p>
          <a:p>
            <a:pPr indent="-457200" lvl="1" marL="914400">
              <a:buFont typeface="+mj-lt"/>
              <a:buAutoNum type="arabicPeriod"/>
            </a:pPr>
            <a:r>
              <a:rPr dirty="0" sz="2000" lang="en-US"/>
              <a:t>Spinal cord injury</a:t>
            </a:r>
          </a:p>
          <a:p>
            <a:pPr indent="-457200" lvl="1" marL="914400">
              <a:buFont typeface="+mj-lt"/>
              <a:buAutoNum type="arabicPeriod"/>
            </a:pPr>
            <a:r>
              <a:rPr dirty="0" sz="2000" lang="en-US"/>
              <a:t>CSF leak </a:t>
            </a:r>
          </a:p>
          <a:p>
            <a:pPr indent="-457200" lvl="1" marL="914400">
              <a:buFont typeface="+mj-lt"/>
              <a:buAutoNum type="arabicPeriod"/>
            </a:pPr>
            <a:r>
              <a:rPr dirty="0" sz="2000" lang="en-US"/>
              <a:t>Wound infection</a:t>
            </a:r>
          </a:p>
          <a:p>
            <a:pPr indent="-457200" lvl="1" marL="914400">
              <a:buFont typeface="+mj-lt"/>
              <a:buAutoNum type="arabicPeriod"/>
            </a:pPr>
            <a:r>
              <a:rPr dirty="0" sz="2000" lang="en-US"/>
              <a:t>Hematoma </a:t>
            </a:r>
          </a:p>
          <a:p>
            <a:pPr indent="-457200" lvl="1" marL="914400">
              <a:buFont typeface="+mj-lt"/>
              <a:buAutoNum type="arabicPeriod"/>
            </a:pPr>
            <a:r>
              <a:rPr dirty="0" sz="2000" lang="en-US"/>
              <a:t>Injury to the vagal innervation of the larynx can result in silent aspiration (superior laryngeal branch)</a:t>
            </a:r>
          </a:p>
          <a:p>
            <a:pPr indent="-342900" lvl="1" marL="800100">
              <a:buFont typeface="+mj-lt"/>
              <a:buAutoNum type="arabicPeriod"/>
            </a:pPr>
            <a:endParaRPr dirty="0" sz="2000"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4" name=""/>
        <p:cNvGrpSpPr/>
        <p:nvPr/>
      </p:nvGrpSpPr>
      <p:grpSpPr>
        <a:xfrm>
          <a:off x="0" y="0"/>
          <a:ext cx="0" cy="0"/>
          <a:chOff x="0" y="0"/>
          <a:chExt cx="0" cy="0"/>
        </a:xfrm>
      </p:grpSpPr>
      <p:sp>
        <p:nvSpPr>
          <p:cNvPr id="1048622" name="Title 1"/>
          <p:cNvSpPr>
            <a:spLocks noGrp="1"/>
          </p:cNvSpPr>
          <p:nvPr>
            <p:ph type="title"/>
          </p:nvPr>
        </p:nvSpPr>
        <p:spPr>
          <a:xfrm>
            <a:off x="86014" y="18256"/>
            <a:ext cx="7886700" cy="489744"/>
          </a:xfrm>
        </p:spPr>
        <p:txBody>
          <a:bodyPr>
            <a:normAutofit/>
          </a:bodyPr>
          <a:p>
            <a:pPr indent="-457200" marL="457200">
              <a:buFont typeface="Wingdings" pitchFamily="2" charset="2"/>
              <a:buChar char="q"/>
            </a:pPr>
            <a:r>
              <a:rPr b="1" dirty="0" sz="2400" lang="en-US">
                <a:solidFill>
                  <a:srgbClr val="C00000"/>
                </a:solidFill>
                <a:latin typeface="+mn-lt"/>
              </a:rPr>
              <a:t>Anterior Cervical Discectomy and </a:t>
            </a:r>
            <a:r>
              <a:rPr b="1" dirty="0" sz="2400" lang="en-US" err="1">
                <a:solidFill>
                  <a:srgbClr val="C00000"/>
                </a:solidFill>
                <a:latin typeface="+mn-lt"/>
              </a:rPr>
              <a:t>Corpectomy</a:t>
            </a:r>
            <a:endParaRPr b="1" dirty="0" sz="2400" lang="en-US">
              <a:solidFill>
                <a:srgbClr val="C00000"/>
              </a:solidFill>
              <a:latin typeface="+mn-lt"/>
            </a:endParaRPr>
          </a:p>
        </p:txBody>
      </p:sp>
      <p:sp>
        <p:nvSpPr>
          <p:cNvPr id="1048623" name="Content Placeholder 2"/>
          <p:cNvSpPr>
            <a:spLocks noGrp="1"/>
          </p:cNvSpPr>
          <p:nvPr>
            <p:ph idx="1"/>
          </p:nvPr>
        </p:nvSpPr>
        <p:spPr>
          <a:xfrm>
            <a:off x="86014" y="508000"/>
            <a:ext cx="8971972" cy="6223000"/>
          </a:xfrm>
        </p:spPr>
        <p:txBody>
          <a:bodyPr>
            <a:noAutofit/>
          </a:bodyPr>
          <a:p>
            <a:pPr>
              <a:buFont typeface="Wingdings" pitchFamily="2" charset="2"/>
              <a:buChar char="v"/>
            </a:pPr>
            <a:r>
              <a:rPr b="1" dirty="0" sz="2000" lang="en-US" u="sng">
                <a:solidFill>
                  <a:srgbClr val="002060"/>
                </a:solidFill>
              </a:rPr>
              <a:t>Anesthesia</a:t>
            </a:r>
            <a:r>
              <a:rPr b="1" dirty="0" sz="2000" lang="ar-SA" u="sng">
                <a:solidFill>
                  <a:srgbClr val="002060"/>
                </a:solidFill>
              </a:rPr>
              <a:t> </a:t>
            </a:r>
            <a:r>
              <a:rPr b="1" dirty="0" sz="2000" lang="en-US" u="sng">
                <a:solidFill>
                  <a:srgbClr val="002060"/>
                </a:solidFill>
              </a:rPr>
              <a:t>and</a:t>
            </a:r>
            <a:r>
              <a:rPr b="1" dirty="0" sz="2000" lang="ar-SA" u="sng">
                <a:solidFill>
                  <a:srgbClr val="002060"/>
                </a:solidFill>
              </a:rPr>
              <a:t> </a:t>
            </a:r>
            <a:r>
              <a:rPr b="1" dirty="0" sz="2000" lang="en-US" u="sng">
                <a:solidFill>
                  <a:srgbClr val="002060"/>
                </a:solidFill>
              </a:rPr>
              <a:t>Positioning</a:t>
            </a:r>
            <a:endParaRPr b="1" dirty="0" sz="2000" lang="ar-SA" u="sng">
              <a:solidFill>
                <a:srgbClr val="002060"/>
              </a:solidFill>
            </a:endParaRPr>
          </a:p>
          <a:p>
            <a:r>
              <a:rPr dirty="0" sz="2000" lang="en-US"/>
              <a:t>Ask  the  patient  to  flex  and extend  the  neck  voluntarily.</a:t>
            </a:r>
            <a:endParaRPr dirty="0" sz="2000" lang="ar-SA"/>
          </a:p>
          <a:p>
            <a:r>
              <a:rPr dirty="0" sz="2000" lang="en-US"/>
              <a:t>The patient is placed in the supine position.</a:t>
            </a:r>
          </a:p>
          <a:p>
            <a:r>
              <a:rPr dirty="0" sz="2000" lang="en-US"/>
              <a:t>Mechanical injury as a result of neck hyperextension during intubation must be avoided, especially in the setting of preexisting myelopathy.</a:t>
            </a:r>
          </a:p>
          <a:p>
            <a:r>
              <a:rPr dirty="0" sz="2000" lang="en-US"/>
              <a:t>In an unstable cervical spine, the neck is kept in a neutral position and may require fiberoptic intubation. </a:t>
            </a:r>
          </a:p>
          <a:p>
            <a:r>
              <a:rPr dirty="0" sz="2000" lang="en-US"/>
              <a:t>The head can be stabilized using a Mayfield horseshoe headrest.</a:t>
            </a:r>
          </a:p>
          <a:p>
            <a:r>
              <a:rPr dirty="0" sz="2000" lang="en-US"/>
              <a:t>A rolled towel is placed between the scapulae to increase accessibility to the anterior spine. </a:t>
            </a:r>
          </a:p>
          <a:p>
            <a:r>
              <a:rPr dirty="0" sz="2000" lang="en-US"/>
              <a:t>Gardner-Wells tongs may be utilized in situations where distraction is required (</a:t>
            </a:r>
            <a:r>
              <a:rPr dirty="0" sz="2000" lang="en-US" err="1"/>
              <a:t>corpectomy</a:t>
            </a:r>
            <a:r>
              <a:rPr dirty="0" sz="2000" lang="en-US"/>
              <a:t>). </a:t>
            </a:r>
          </a:p>
          <a:p>
            <a:r>
              <a:rPr dirty="0" sz="2000" lang="en-US"/>
              <a:t>After adequate padding, the arms are tucked to the sides. </a:t>
            </a:r>
          </a:p>
          <a:p>
            <a:r>
              <a:rPr dirty="0" sz="2000" lang="en-US"/>
              <a:t>The shoulders are then pulled caudally and secured to the operating table with broad cloth tape, which </a:t>
            </a:r>
            <a:r>
              <a:rPr dirty="0" sz="2000" lang="en-US" err="1"/>
              <a:t>intraoperative</a:t>
            </a:r>
            <a:r>
              <a:rPr dirty="0" sz="2000" lang="en-US"/>
              <a:t> lateral radiography of the cervical spine, especially at C6-C7 and C7-T1 levels.</a:t>
            </a:r>
          </a:p>
          <a:p>
            <a:r>
              <a:rPr dirty="0" sz="2000" lang="en-US"/>
              <a:t>Excessive shoulder traction may cause a C5 nerve root injury or brachial </a:t>
            </a:r>
            <a:r>
              <a:rPr dirty="0" sz="2000" lang="en-US" err="1"/>
              <a:t>plexopathy</a:t>
            </a:r>
            <a:r>
              <a:rPr dirty="0" sz="2000" lang="en-US"/>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5" name=""/>
        <p:cNvGrpSpPr/>
        <p:nvPr/>
      </p:nvGrpSpPr>
      <p:grpSpPr>
        <a:xfrm>
          <a:off x="0" y="0"/>
          <a:ext cx="0" cy="0"/>
          <a:chOff x="0" y="0"/>
          <a:chExt cx="0" cy="0"/>
        </a:xfrm>
      </p:grpSpPr>
      <p:sp>
        <p:nvSpPr>
          <p:cNvPr id="1048624" name="Content Placeholder 2"/>
          <p:cNvSpPr>
            <a:spLocks noGrp="1"/>
          </p:cNvSpPr>
          <p:nvPr>
            <p:ph idx="1"/>
          </p:nvPr>
        </p:nvSpPr>
        <p:spPr>
          <a:xfrm>
            <a:off x="86013" y="92363"/>
            <a:ext cx="8954077" cy="6684819"/>
          </a:xfrm>
        </p:spPr>
        <p:txBody>
          <a:bodyPr>
            <a:normAutofit fontScale="95000" lnSpcReduction="20000"/>
          </a:bodyPr>
          <a:p>
            <a:pPr>
              <a:buFont typeface="Wingdings" pitchFamily="2" charset="2"/>
              <a:buChar char="v"/>
            </a:pPr>
            <a:r>
              <a:rPr b="1" dirty="0" sz="2000" lang="en-US" u="sng">
                <a:solidFill>
                  <a:srgbClr val="002060"/>
                </a:solidFill>
              </a:rPr>
              <a:t>Exposure</a:t>
            </a:r>
          </a:p>
          <a:p>
            <a:pPr indent="-457200" marL="457200">
              <a:buFont typeface="+mj-lt"/>
              <a:buAutoNum type="arabicParenR"/>
            </a:pPr>
            <a:r>
              <a:rPr dirty="0" sz="2000" lang="en-US">
                <a:solidFill>
                  <a:srgbClr val="C00000"/>
                </a:solidFill>
              </a:rPr>
              <a:t>Transverse  incision</a:t>
            </a:r>
            <a:r>
              <a:rPr dirty="0" sz="2000" lang="en-US"/>
              <a:t> (from  the  medial  border  of  the  sternocleidomastoid muscle  to  midline  along  the  path  of  a  skin  crease).</a:t>
            </a:r>
          </a:p>
          <a:p>
            <a:pPr lvl="1">
              <a:buFont typeface="Wingdings" pitchFamily="2" charset="2"/>
              <a:buChar char="ü"/>
            </a:pPr>
            <a:r>
              <a:rPr dirty="0" sz="2000" lang="en-US"/>
              <a:t>For  simple  one  or  two-level  </a:t>
            </a:r>
            <a:r>
              <a:rPr dirty="0" sz="2000" lang="en-US" err="1"/>
              <a:t>discectomies</a:t>
            </a:r>
            <a:r>
              <a:rPr dirty="0" sz="2000" lang="en-US"/>
              <a:t>.</a:t>
            </a:r>
          </a:p>
          <a:p>
            <a:pPr lvl="1">
              <a:buFont typeface="Wingdings" pitchFamily="2" charset="2"/>
              <a:buChar char="ü"/>
            </a:pPr>
            <a:r>
              <a:rPr dirty="0" sz="2000" lang="en-US"/>
              <a:t>In  some  patients  a  three-level  discectomy,  </a:t>
            </a:r>
            <a:r>
              <a:rPr dirty="0" sz="2000" lang="en-US" err="1"/>
              <a:t>corpectomies</a:t>
            </a:r>
            <a:r>
              <a:rPr dirty="0" sz="2000" lang="en-US"/>
              <a:t>,  and  even four-level  discectomy ,improving  </a:t>
            </a:r>
            <a:r>
              <a:rPr dirty="0" sz="2000" lang="en-US" err="1"/>
              <a:t>cosmesis</a:t>
            </a:r>
            <a:r>
              <a:rPr dirty="0" sz="2000" lang="en-US"/>
              <a:t>. </a:t>
            </a:r>
          </a:p>
          <a:p>
            <a:pPr lvl="1">
              <a:buFont typeface="Wingdings" pitchFamily="2" charset="2"/>
              <a:buChar char="ü"/>
            </a:pPr>
            <a:r>
              <a:rPr dirty="0" sz="2000" lang="en-US"/>
              <a:t>For  more  than  two  levels, the  incision  can  be extended  past  midline.</a:t>
            </a:r>
          </a:p>
          <a:p>
            <a:pPr indent="-457200" marL="457200">
              <a:buFont typeface="+mj-lt"/>
              <a:buAutoNum type="arabicParenR"/>
            </a:pPr>
            <a:r>
              <a:rPr dirty="0" sz="2000" lang="en-US">
                <a:solidFill>
                  <a:srgbClr val="C00000"/>
                </a:solidFill>
              </a:rPr>
              <a:t>Oblique   incision</a:t>
            </a:r>
            <a:r>
              <a:rPr dirty="0" sz="2000" lang="en-US"/>
              <a:t>  along  the  medial  border  of  the sternocleidomastoid  muscle  can  be  utilized  to  have  adequate  surgical  access.</a:t>
            </a:r>
          </a:p>
          <a:p>
            <a:endParaRPr dirty="0" sz="2000" lang="en-US"/>
          </a:p>
          <a:p>
            <a:r>
              <a:rPr dirty="0" sz="2000" lang="en-US"/>
              <a:t>The  platysma  muscle  is  then  divided  sharply  either  </a:t>
            </a:r>
          </a:p>
          <a:p>
            <a:pPr lvl="1"/>
            <a:r>
              <a:rPr dirty="0" sz="2000" lang="en-US"/>
              <a:t>Along  the course  of  the  fibers  near  the  medial  aspect  of  the  sternocleidomastoid  muscle  </a:t>
            </a:r>
          </a:p>
          <a:p>
            <a:pPr lvl="1"/>
            <a:r>
              <a:rPr dirty="0" sz="2000" lang="en-US"/>
              <a:t>Or  transversely  along  the  course  of  the  skin  incision.  </a:t>
            </a:r>
          </a:p>
          <a:p>
            <a:r>
              <a:rPr dirty="0" sz="2000" lang="en-US"/>
              <a:t>It  is  important  to  undermine  the  platysma  muscle  in  order to  reduce  superficial  tension  and  a  restricted  surgical  field.</a:t>
            </a:r>
          </a:p>
          <a:p>
            <a:r>
              <a:rPr dirty="0" sz="2000" lang="en-US"/>
              <a:t>The outer  cervical  fascia  is  then  incised  sharply  along  the  medial aspect  of  the  sternocleidomastoid  muscle  and  the  lateral  aspect of  the  laryngeal  strap  muscles.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6" name=""/>
        <p:cNvGrpSpPr/>
        <p:nvPr/>
      </p:nvGrpSpPr>
      <p:grpSpPr>
        <a:xfrm>
          <a:off x="0" y="0"/>
          <a:ext cx="0" cy="0"/>
          <a:chOff x="0" y="0"/>
          <a:chExt cx="0" cy="0"/>
        </a:xfrm>
      </p:grpSpPr>
      <p:sp>
        <p:nvSpPr>
          <p:cNvPr id="1048625" name="Content Placeholder 2"/>
          <p:cNvSpPr>
            <a:spLocks noGrp="1"/>
          </p:cNvSpPr>
          <p:nvPr>
            <p:ph idx="1"/>
          </p:nvPr>
        </p:nvSpPr>
        <p:spPr>
          <a:xfrm>
            <a:off x="109105" y="116897"/>
            <a:ext cx="8930986" cy="6625647"/>
          </a:xfrm>
        </p:spPr>
        <p:txBody>
          <a:bodyPr>
            <a:noAutofit/>
          </a:bodyPr>
          <a:p>
            <a:r>
              <a:rPr dirty="0" sz="2000" lang="en-US"/>
              <a:t>Blunt  dissection  is  utilized,  and carotid  pulsations  can  be  palpated  deep  to  the  sternocleidomastoid  muscle.  </a:t>
            </a:r>
            <a:endParaRPr dirty="0" sz="2000" lang="ar-SA"/>
          </a:p>
          <a:p>
            <a:r>
              <a:rPr dirty="0" sz="2000" lang="en-US"/>
              <a:t>Using  a  </a:t>
            </a:r>
            <a:r>
              <a:rPr dirty="0" sz="2000" lang="en-US" err="1"/>
              <a:t>Cloward</a:t>
            </a:r>
            <a:r>
              <a:rPr dirty="0" sz="2000" lang="en-US"/>
              <a:t>  handheld  retractor,  </a:t>
            </a:r>
            <a:endParaRPr dirty="0" sz="2000" lang="ar-SA"/>
          </a:p>
          <a:p>
            <a:pPr lvl="1"/>
            <a:r>
              <a:rPr dirty="0" sz="2000" lang="en-US"/>
              <a:t>the  trachea  and esophagus  are  retracted  medially</a:t>
            </a:r>
            <a:endParaRPr dirty="0" sz="2000" lang="ar-SA"/>
          </a:p>
          <a:p>
            <a:pPr lvl="1"/>
            <a:r>
              <a:rPr dirty="0" sz="2000" lang="en-US"/>
              <a:t>the  carotid  sheath  retracted laterally. </a:t>
            </a:r>
          </a:p>
          <a:p>
            <a:endParaRPr dirty="0" sz="2000" lang="en-US"/>
          </a:p>
          <a:p>
            <a:r>
              <a:rPr dirty="0" sz="2000" lang="en-US"/>
              <a:t>The </a:t>
            </a:r>
            <a:r>
              <a:rPr dirty="0" sz="2000" lang="en-US" err="1"/>
              <a:t>prevertebral</a:t>
            </a:r>
            <a:r>
              <a:rPr dirty="0" sz="2000" lang="en-US"/>
              <a:t> fascia, which directly lies over the cervical spine, can be bluntly stripped away to expose the medial edge of the </a:t>
            </a:r>
            <a:r>
              <a:rPr dirty="0" sz="2000" lang="en-US" err="1"/>
              <a:t>longus</a:t>
            </a:r>
            <a:r>
              <a:rPr dirty="0" sz="2000" lang="en-US"/>
              <a:t> </a:t>
            </a:r>
            <a:r>
              <a:rPr dirty="0" sz="2000" lang="en-US" err="1"/>
              <a:t>colli</a:t>
            </a:r>
            <a:r>
              <a:rPr dirty="0" sz="2000" lang="en-US"/>
              <a:t> muscles. </a:t>
            </a:r>
          </a:p>
          <a:p>
            <a:r>
              <a:rPr dirty="0" sz="2000" lang="en-US"/>
              <a:t>These muscles can then be resected laterally with electrocautery on the surface of the vertebral body, enabling </a:t>
            </a:r>
            <a:r>
              <a:rPr dirty="0" sz="2000" lang="en-US" err="1"/>
              <a:t>subperiosteal</a:t>
            </a:r>
            <a:r>
              <a:rPr dirty="0" sz="2000" lang="en-US"/>
              <a:t> placement of a self-retaining retractor beneath the </a:t>
            </a:r>
            <a:r>
              <a:rPr dirty="0" sz="2000" lang="en-US" err="1"/>
              <a:t>longus</a:t>
            </a:r>
            <a:r>
              <a:rPr dirty="0" sz="2000" lang="en-US"/>
              <a:t> </a:t>
            </a:r>
            <a:r>
              <a:rPr dirty="0" sz="2000" lang="en-US" err="1"/>
              <a:t>colli</a:t>
            </a:r>
            <a:r>
              <a:rPr dirty="0" sz="2000" lang="en-US"/>
              <a:t>. </a:t>
            </a:r>
          </a:p>
          <a:p>
            <a:r>
              <a:rPr dirty="0" sz="2000" lang="en-US"/>
              <a:t>Sharp dissection should halt when the vertebral body begins to slope downward to the edge of the </a:t>
            </a:r>
            <a:r>
              <a:rPr dirty="0" sz="2000" lang="en-US" err="1"/>
              <a:t>transversarium</a:t>
            </a:r>
            <a:r>
              <a:rPr dirty="0" sz="2000" lang="en-US"/>
              <a:t> foramen. </a:t>
            </a:r>
          </a:p>
          <a:p>
            <a:r>
              <a:rPr b="1" dirty="0" sz="2000" lang="en-US">
                <a:solidFill>
                  <a:srgbClr val="002060"/>
                </a:solidFill>
              </a:rPr>
              <a:t>Straying lateral to the </a:t>
            </a:r>
            <a:r>
              <a:rPr b="1" dirty="0" sz="2000" lang="en-US" err="1">
                <a:solidFill>
                  <a:srgbClr val="002060"/>
                </a:solidFill>
              </a:rPr>
              <a:t>longus</a:t>
            </a:r>
            <a:r>
              <a:rPr b="1" dirty="0" sz="2000" lang="en-US">
                <a:solidFill>
                  <a:srgbClr val="002060"/>
                </a:solidFill>
              </a:rPr>
              <a:t> </a:t>
            </a:r>
            <a:r>
              <a:rPr b="1" dirty="0" sz="2000" lang="en-US" err="1">
                <a:solidFill>
                  <a:srgbClr val="002060"/>
                </a:solidFill>
              </a:rPr>
              <a:t>colli</a:t>
            </a:r>
            <a:r>
              <a:rPr b="1" dirty="0" sz="2000" lang="en-US">
                <a:solidFill>
                  <a:srgbClr val="002060"/>
                </a:solidFill>
              </a:rPr>
              <a:t> muscle places the sympathetic chain at risk</a:t>
            </a:r>
            <a:r>
              <a:rPr dirty="0" sz="2000" lang="en-US"/>
              <a:t>, </a:t>
            </a:r>
            <a:r>
              <a:rPr b="1" dirty="0" sz="2000" lang="en-US">
                <a:solidFill>
                  <a:srgbClr val="0070C0"/>
                </a:solidFill>
              </a:rPr>
              <a:t>leading to a possible Horner’s syndrome</a:t>
            </a:r>
            <a:r>
              <a:rPr dirty="0" sz="2000" lang="en-US"/>
              <a:t>, which is a neurologic condition characterized by ptosis, </a:t>
            </a:r>
            <a:r>
              <a:rPr dirty="0" sz="2000" lang="en-US" err="1"/>
              <a:t>miosis</a:t>
            </a:r>
            <a:r>
              <a:rPr dirty="0" sz="2000" lang="en-US"/>
              <a:t>, and </a:t>
            </a:r>
            <a:r>
              <a:rPr dirty="0" sz="2000" lang="en-US" err="1"/>
              <a:t>anhidrosis</a:t>
            </a:r>
            <a:r>
              <a:rPr dirty="0" sz="2000" lang="en-US"/>
              <a:t>.</a:t>
            </a:r>
          </a:p>
          <a:p>
            <a:r>
              <a:rPr dirty="0" sz="2000" lang="en-US"/>
              <a:t>Caspar  distraction  pins  can  be placed  midline  at  the  midpoint  of  the  vertebral  body  to  assist  in exposure  and  help  distract  the  intervertebral  disk  space.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7" name=""/>
        <p:cNvGrpSpPr/>
        <p:nvPr/>
      </p:nvGrpSpPr>
      <p:grpSpPr>
        <a:xfrm>
          <a:off x="0" y="0"/>
          <a:ext cx="0" cy="0"/>
          <a:chOff x="0" y="0"/>
          <a:chExt cx="0" cy="0"/>
        </a:xfrm>
      </p:grpSpPr>
      <p:sp>
        <p:nvSpPr>
          <p:cNvPr id="1048626" name="Title 1"/>
          <p:cNvSpPr>
            <a:spLocks noGrp="1"/>
          </p:cNvSpPr>
          <p:nvPr>
            <p:ph type="title"/>
          </p:nvPr>
        </p:nvSpPr>
        <p:spPr>
          <a:xfrm>
            <a:off x="86014" y="18256"/>
            <a:ext cx="7886700" cy="547472"/>
          </a:xfrm>
        </p:spPr>
        <p:txBody>
          <a:bodyPr>
            <a:normAutofit/>
          </a:bodyPr>
          <a:p>
            <a:pPr indent="-342900" marL="342900">
              <a:buFont typeface="Wingdings" pitchFamily="2" charset="2"/>
              <a:buChar char="q"/>
            </a:pPr>
            <a:r>
              <a:rPr b="1" dirty="0" sz="2400" lang="en-US" u="sng">
                <a:solidFill>
                  <a:srgbClr val="C00000"/>
                </a:solidFill>
                <a:latin typeface="+mn-lt"/>
              </a:rPr>
              <a:t>Anterior</a:t>
            </a:r>
            <a:r>
              <a:rPr b="1" dirty="0" sz="2400" lang="ar-SA" u="sng">
                <a:solidFill>
                  <a:srgbClr val="C00000"/>
                </a:solidFill>
                <a:latin typeface="+mn-lt"/>
              </a:rPr>
              <a:t> </a:t>
            </a:r>
            <a:r>
              <a:rPr b="1" dirty="0" sz="2400" lang="en-US" u="sng">
                <a:solidFill>
                  <a:srgbClr val="C00000"/>
                </a:solidFill>
                <a:latin typeface="+mn-lt"/>
              </a:rPr>
              <a:t>Cervical</a:t>
            </a:r>
            <a:r>
              <a:rPr b="1" dirty="0" sz="2400" lang="ar-SA" u="sng">
                <a:solidFill>
                  <a:srgbClr val="C00000"/>
                </a:solidFill>
                <a:latin typeface="+mn-lt"/>
              </a:rPr>
              <a:t> </a:t>
            </a:r>
            <a:r>
              <a:rPr b="1" dirty="0" sz="2400" lang="en-US" u="sng">
                <a:solidFill>
                  <a:srgbClr val="C00000"/>
                </a:solidFill>
                <a:latin typeface="+mn-lt"/>
              </a:rPr>
              <a:t>Discectomy</a:t>
            </a:r>
            <a:r>
              <a:rPr b="1" dirty="0" sz="2400" lang="ar-SA" u="sng">
                <a:solidFill>
                  <a:srgbClr val="C00000"/>
                </a:solidFill>
                <a:latin typeface="+mn-lt"/>
              </a:rPr>
              <a:t> </a:t>
            </a:r>
            <a:r>
              <a:rPr b="1" dirty="0" sz="2400" lang="en-US" u="sng">
                <a:solidFill>
                  <a:srgbClr val="C00000"/>
                </a:solidFill>
                <a:latin typeface="+mn-lt"/>
              </a:rPr>
              <a:t>and</a:t>
            </a:r>
            <a:r>
              <a:rPr b="1" dirty="0" sz="2400" lang="ar-SA" u="sng">
                <a:solidFill>
                  <a:srgbClr val="C00000"/>
                </a:solidFill>
                <a:latin typeface="+mn-lt"/>
              </a:rPr>
              <a:t> </a:t>
            </a:r>
            <a:r>
              <a:rPr b="1" dirty="0" sz="2400" lang="en-US" err="1" u="sng">
                <a:solidFill>
                  <a:srgbClr val="C00000"/>
                </a:solidFill>
                <a:latin typeface="+mn-lt"/>
              </a:rPr>
              <a:t>Corpectomy</a:t>
            </a:r>
            <a:endParaRPr b="1" dirty="0" sz="2400" lang="en-US" u="sng">
              <a:solidFill>
                <a:srgbClr val="C00000"/>
              </a:solidFill>
              <a:latin typeface="+mn-lt"/>
            </a:endParaRPr>
          </a:p>
        </p:txBody>
      </p:sp>
      <p:sp>
        <p:nvSpPr>
          <p:cNvPr id="1048627" name="Content Placeholder 2"/>
          <p:cNvSpPr>
            <a:spLocks noGrp="1"/>
          </p:cNvSpPr>
          <p:nvPr>
            <p:ph idx="1"/>
          </p:nvPr>
        </p:nvSpPr>
        <p:spPr>
          <a:xfrm>
            <a:off x="86014" y="565728"/>
            <a:ext cx="8971972" cy="6274016"/>
          </a:xfrm>
        </p:spPr>
        <p:txBody>
          <a:bodyPr>
            <a:normAutofit fontScale="95000" lnSpcReduction="20000"/>
          </a:bodyPr>
          <a:p>
            <a:pPr>
              <a:buFont typeface="Wingdings" pitchFamily="2" charset="2"/>
              <a:buChar char="Ø"/>
            </a:pPr>
            <a:r>
              <a:rPr b="1" dirty="0" sz="2000" lang="en-US" u="sng">
                <a:solidFill>
                  <a:srgbClr val="002060"/>
                </a:solidFill>
              </a:rPr>
              <a:t>Retraction</a:t>
            </a:r>
            <a:r>
              <a:rPr dirty="0" sz="2000" lang="en-US"/>
              <a:t> : Caspar pins are placed in the vertebral bodies cranial and caudal to the corresponding disk.</a:t>
            </a:r>
          </a:p>
          <a:p>
            <a:pPr>
              <a:buFont typeface="Wingdings" pitchFamily="2" charset="2"/>
              <a:buChar char="Ø"/>
            </a:pPr>
            <a:r>
              <a:rPr b="1" dirty="0" sz="2000" lang="en-US" u="sng">
                <a:solidFill>
                  <a:srgbClr val="002060"/>
                </a:solidFill>
              </a:rPr>
              <a:t>Disk removal</a:t>
            </a:r>
            <a:r>
              <a:rPr dirty="0" sz="2000" lang="en-US"/>
              <a:t> : </a:t>
            </a:r>
          </a:p>
          <a:p>
            <a:pPr lvl="1"/>
            <a:r>
              <a:rPr dirty="0" sz="2000" lang="en-US"/>
              <a:t>The  disk space  is  incised  circumferentially  from  the  lateral  margins  along both  end  plates.  </a:t>
            </a:r>
          </a:p>
          <a:p>
            <a:pPr lvl="1"/>
            <a:r>
              <a:rPr dirty="0" sz="2000" lang="en-US"/>
              <a:t>A  pituitary  </a:t>
            </a:r>
            <a:r>
              <a:rPr dirty="0" sz="2000" lang="en-US" err="1"/>
              <a:t>rongeur</a:t>
            </a:r>
            <a:r>
              <a:rPr dirty="0" sz="2000" lang="en-US"/>
              <a:t>  and  curets  are  used  to  resect the  superficial  disk  material.  </a:t>
            </a:r>
          </a:p>
          <a:p>
            <a:pPr>
              <a:buFont typeface="Wingdings" pitchFamily="2" charset="2"/>
              <a:buChar char="Ø"/>
            </a:pPr>
            <a:r>
              <a:rPr b="1" dirty="0" sz="2000" lang="en-US" u="sng">
                <a:solidFill>
                  <a:srgbClr val="002060"/>
                </a:solidFill>
              </a:rPr>
              <a:t>Drilling</a:t>
            </a:r>
            <a:r>
              <a:rPr dirty="0" sz="2000" lang="en-US"/>
              <a:t> : </a:t>
            </a:r>
          </a:p>
          <a:p>
            <a:pPr lvl="1">
              <a:buFont typeface="Wingdings" pitchFamily="2" charset="2"/>
              <a:buChar char="Ø"/>
            </a:pPr>
            <a:r>
              <a:rPr dirty="0" sz="2000" lang="en-US"/>
              <a:t>utilized for  significant  osteophyte  formation,  </a:t>
            </a:r>
          </a:p>
          <a:p>
            <a:pPr lvl="1"/>
            <a:r>
              <a:rPr dirty="0" sz="2000" lang="en-US"/>
              <a:t>utilized right  down  onto  the  PLL  with  careful  attention  to  respect  the lateral  margins  of  the  disk  space  and  not  to  exert  any  downward force.  </a:t>
            </a:r>
          </a:p>
          <a:p>
            <a:pPr lvl="1"/>
            <a:r>
              <a:rPr dirty="0" sz="2000" lang="en-US"/>
              <a:t>The  joints  of  </a:t>
            </a:r>
            <a:r>
              <a:rPr dirty="0" sz="2000" lang="en-US" err="1"/>
              <a:t>Luschka</a:t>
            </a:r>
            <a:r>
              <a:rPr dirty="0" sz="2000" lang="en-US"/>
              <a:t>  are  a  good  lateral  landmark  that helps  the  surgeon  avoid  extending  the  drilling  too  laterally  and potentially  injuring  the  vertebral  artery.  </a:t>
            </a:r>
          </a:p>
          <a:p>
            <a:pPr lvl="1"/>
            <a:r>
              <a:rPr dirty="0" sz="2000" lang="en-US"/>
              <a:t>Once  the  PLL  is  identified ,  any  residual  osteophytes  are  drilled  away  prior  to  resection. </a:t>
            </a:r>
          </a:p>
          <a:p>
            <a:pPr>
              <a:buFont typeface="Wingdings" pitchFamily="2" charset="2"/>
              <a:buChar char="Ø"/>
            </a:pPr>
            <a:r>
              <a:rPr b="1" dirty="0" sz="2000" lang="en-US" u="sng">
                <a:solidFill>
                  <a:srgbClr val="002060"/>
                </a:solidFill>
              </a:rPr>
              <a:t>Resection of PLL</a:t>
            </a:r>
            <a:r>
              <a:rPr dirty="0" sz="2000" lang="en-US"/>
              <a:t> : </a:t>
            </a:r>
          </a:p>
          <a:p>
            <a:pPr lvl="1"/>
            <a:r>
              <a:rPr dirty="0" sz="2000" lang="en-US"/>
              <a:t>The  PLL  is  then  elevated  laterally,  where  it  is  thinnest  and weakest,  with  a  blunt-tip  nerve  hook  and  resected  with  a  small </a:t>
            </a:r>
            <a:r>
              <a:rPr dirty="0" sz="2000" lang="en-US" err="1"/>
              <a:t>Kerrison</a:t>
            </a:r>
            <a:r>
              <a:rPr dirty="0" sz="2000" lang="en-US"/>
              <a:t>  punch.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8" name=""/>
        <p:cNvGrpSpPr/>
        <p:nvPr/>
      </p:nvGrpSpPr>
      <p:grpSpPr>
        <a:xfrm>
          <a:off x="0" y="0"/>
          <a:ext cx="0" cy="0"/>
          <a:chOff x="0" y="0"/>
          <a:chExt cx="0" cy="0"/>
        </a:xfrm>
      </p:grpSpPr>
      <p:sp>
        <p:nvSpPr>
          <p:cNvPr id="1048628" name="Content Placeholder 2"/>
          <p:cNvSpPr>
            <a:spLocks noGrp="1"/>
          </p:cNvSpPr>
          <p:nvPr>
            <p:ph idx="1"/>
          </p:nvPr>
        </p:nvSpPr>
        <p:spPr>
          <a:xfrm>
            <a:off x="80818" y="115455"/>
            <a:ext cx="8970818" cy="6615544"/>
          </a:xfrm>
        </p:spPr>
        <p:txBody>
          <a:bodyPr>
            <a:normAutofit/>
          </a:bodyPr>
          <a:p>
            <a:pPr>
              <a:buFont typeface="Wingdings" pitchFamily="2" charset="2"/>
              <a:buChar char="Ø"/>
            </a:pPr>
            <a:r>
              <a:rPr b="1" dirty="0" sz="2000" lang="en-US" err="1" u="sng">
                <a:solidFill>
                  <a:srgbClr val="002060"/>
                </a:solidFill>
              </a:rPr>
              <a:t>Formainatomy</a:t>
            </a:r>
            <a:r>
              <a:rPr dirty="0" sz="2000" lang="en-US"/>
              <a:t> : </a:t>
            </a:r>
          </a:p>
          <a:p>
            <a:pPr lvl="1"/>
            <a:r>
              <a:rPr dirty="0" sz="2000" lang="en-US"/>
              <a:t>If  the  patient  has  radicular  symptoms,  a  wide </a:t>
            </a:r>
            <a:r>
              <a:rPr dirty="0" sz="2000" lang="en-US" err="1"/>
              <a:t>foraminotomy</a:t>
            </a:r>
            <a:r>
              <a:rPr dirty="0" sz="2000" lang="en-US"/>
              <a:t>  is  performed.  </a:t>
            </a:r>
          </a:p>
          <a:p>
            <a:pPr lvl="1"/>
            <a:r>
              <a:rPr dirty="0" sz="2000" lang="en-US"/>
              <a:t>An  adequate  decompression  is  confirmed  with  the  use  of  a  small nerve  hook.  </a:t>
            </a:r>
          </a:p>
          <a:p>
            <a:pPr>
              <a:buFont typeface="Wingdings" pitchFamily="2" charset="2"/>
              <a:buChar char="Ø"/>
            </a:pPr>
            <a:r>
              <a:rPr b="1" dirty="0" sz="2000" lang="en-US" u="sng">
                <a:solidFill>
                  <a:srgbClr val="002060"/>
                </a:solidFill>
              </a:rPr>
              <a:t>Hemostasis</a:t>
            </a:r>
            <a:r>
              <a:rPr dirty="0" sz="2000" lang="en-US"/>
              <a:t>  is  accomplished  with  the  use  bipolar electrocautery  or  other  available  hemostatic  agents.</a:t>
            </a:r>
          </a:p>
          <a:p>
            <a:pPr>
              <a:buFont typeface="Wingdings" pitchFamily="2" charset="2"/>
              <a:buChar char="Ø"/>
            </a:pPr>
            <a:endParaRPr dirty="0" sz="2000" lang="en-US"/>
          </a:p>
        </p:txBody>
      </p:sp>
      <p:pic>
        <p:nvPicPr>
          <p:cNvPr id="2097160" name="Picture 3"/>
          <p:cNvPicPr>
            <a:picLocks noChangeAspect="1"/>
          </p:cNvPicPr>
          <p:nvPr/>
        </p:nvPicPr>
        <p:blipFill>
          <a:blip xmlns:r="http://schemas.openxmlformats.org/officeDocument/2006/relationships" r:embed="rId1"/>
          <a:stretch>
            <a:fillRect/>
          </a:stretch>
        </p:blipFill>
        <p:spPr>
          <a:xfrm>
            <a:off x="1431636" y="2505364"/>
            <a:ext cx="6269182" cy="4225635"/>
          </a:xfrm>
          <a:prstGeom prst="rect"/>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1" name=""/>
        <p:cNvGrpSpPr/>
        <p:nvPr/>
      </p:nvGrpSpPr>
      <p:grpSpPr>
        <a:xfrm>
          <a:off x="0" y="0"/>
          <a:ext cx="0" cy="0"/>
          <a:chOff x="0" y="0"/>
          <a:chExt cx="0" cy="0"/>
        </a:xfrm>
      </p:grpSpPr>
      <p:sp>
        <p:nvSpPr>
          <p:cNvPr id="1048594" name="Content Placeholder 2"/>
          <p:cNvSpPr>
            <a:spLocks noGrp="1"/>
          </p:cNvSpPr>
          <p:nvPr>
            <p:ph idx="1"/>
          </p:nvPr>
        </p:nvSpPr>
        <p:spPr>
          <a:xfrm>
            <a:off x="96528" y="92969"/>
            <a:ext cx="8966654" cy="6614940"/>
          </a:xfrm>
        </p:spPr>
        <p:txBody>
          <a:bodyPr>
            <a:normAutofit/>
          </a:bodyPr>
          <a:p>
            <a:pPr>
              <a:buFont typeface="Wingdings" pitchFamily="2" charset="2"/>
              <a:buChar char="v"/>
            </a:pPr>
            <a:r>
              <a:rPr b="1" dirty="0" sz="2000" lang="en-US" u="sng"/>
              <a:t>The cervical spine can be divided into functional groups:</a:t>
            </a:r>
          </a:p>
          <a:p>
            <a:pPr>
              <a:buFont typeface="Wingdings" pitchFamily="2" charset="2"/>
              <a:buChar char="Ø"/>
            </a:pPr>
            <a:r>
              <a:rPr b="1" dirty="0" sz="2000" lang="en-US">
                <a:solidFill>
                  <a:srgbClr val="002060"/>
                </a:solidFill>
              </a:rPr>
              <a:t>Rotation</a:t>
            </a:r>
            <a:r>
              <a:rPr dirty="0" sz="2000" lang="en-US"/>
              <a:t> </a:t>
            </a:r>
          </a:p>
          <a:p>
            <a:pPr lvl="1"/>
            <a:r>
              <a:rPr dirty="0" sz="2000" lang="en-US"/>
              <a:t>Approximately 40% of axial rotation occurring at C1-2. </a:t>
            </a:r>
          </a:p>
          <a:p>
            <a:pPr lvl="1"/>
            <a:r>
              <a:rPr dirty="0" sz="2000" lang="en-US"/>
              <a:t>The anatomic configuration of the atlantoaxial joint permits only rotation. </a:t>
            </a:r>
          </a:p>
          <a:p>
            <a:pPr lvl="1"/>
            <a:r>
              <a:rPr dirty="0" sz="2000" lang="en-US"/>
              <a:t>The remaining axial rotation is evenly distributed throughout the subaxial cervical spine, with the C4-7 levels providing the most motion. </a:t>
            </a:r>
          </a:p>
          <a:p>
            <a:pPr>
              <a:buFont typeface="Wingdings" pitchFamily="2" charset="2"/>
              <a:buChar char="Ø"/>
            </a:pPr>
            <a:r>
              <a:rPr b="1" dirty="0" sz="2000" lang="en-US">
                <a:solidFill>
                  <a:srgbClr val="002060"/>
                </a:solidFill>
              </a:rPr>
              <a:t>Flexion / Extension</a:t>
            </a:r>
          </a:p>
          <a:p>
            <a:pPr lvl="1"/>
            <a:r>
              <a:rPr dirty="0" sz="2000" lang="en-US"/>
              <a:t>Nearly 50% of ﬂexion occurs in the occipital to C2 region, with the greatest contribution coming from the occipitocervical junction. </a:t>
            </a:r>
          </a:p>
          <a:p>
            <a:pPr lvl="1"/>
            <a:r>
              <a:rPr dirty="0" sz="2000" lang="en-US"/>
              <a:t>The  remainder  of  flexion  is  spread  throughout the  </a:t>
            </a:r>
            <a:r>
              <a:rPr dirty="0" sz="2000" lang="en-US" err="1"/>
              <a:t>subaxial</a:t>
            </a:r>
            <a:r>
              <a:rPr dirty="0" sz="2000" lang="en-US"/>
              <a:t>  cervical  spine,  with  the  lower  cervical  segments  contributing  most.</a:t>
            </a:r>
            <a:br>
              <a:rPr dirty="0" sz="2000" lang="en-US"/>
            </a:br>
            <a:endParaRPr dirty="0" sz="2000"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pic>
        <p:nvPicPr>
          <p:cNvPr id="2097161" name="Picture 7"/>
          <p:cNvPicPr>
            <a:picLocks noChangeAspect="1"/>
          </p:cNvPicPr>
          <p:nvPr/>
        </p:nvPicPr>
        <p:blipFill>
          <a:blip xmlns:r="http://schemas.openxmlformats.org/officeDocument/2006/relationships" r:embed="rId1"/>
          <a:stretch>
            <a:fillRect/>
          </a:stretch>
        </p:blipFill>
        <p:spPr>
          <a:xfrm>
            <a:off x="2032000" y="2650324"/>
            <a:ext cx="5080000" cy="4207676"/>
          </a:xfrm>
          <a:prstGeom prst="rect"/>
        </p:spPr>
      </p:pic>
      <p:pic>
        <p:nvPicPr>
          <p:cNvPr id="2097162" name="Picture 4"/>
          <p:cNvPicPr>
            <a:picLocks noChangeAspect="1" noGrp="1"/>
          </p:cNvPicPr>
          <p:nvPr>
            <p:ph idx="1"/>
          </p:nvPr>
        </p:nvPicPr>
        <p:blipFill rotWithShape="1">
          <a:blip xmlns:r="http://schemas.openxmlformats.org/officeDocument/2006/relationships" r:embed="rId2"/>
          <a:srcRect l="13750" t="17988" r="6061" b="24390"/>
          <a:stretch>
            <a:fillRect/>
          </a:stretch>
        </p:blipFill>
        <p:spPr>
          <a:xfrm>
            <a:off x="4102901" y="0"/>
            <a:ext cx="5049759" cy="2650324"/>
          </a:xfrm>
        </p:spPr>
      </p:pic>
      <p:sp>
        <p:nvSpPr>
          <p:cNvPr id="1048629" name="TextBox 5"/>
          <p:cNvSpPr txBox="1"/>
          <p:nvPr/>
        </p:nvSpPr>
        <p:spPr>
          <a:xfrm>
            <a:off x="3521364" y="3429000"/>
            <a:ext cx="2646218" cy="929640"/>
          </a:xfrm>
          <a:prstGeom prst="rect"/>
          <a:noFill/>
        </p:spPr>
        <p:txBody>
          <a:bodyPr rtlCol="0" wrap="square">
            <a:spAutoFit/>
          </a:bodyPr>
          <a:p>
            <a:pPr algn="l"/>
            <a:r>
              <a:rPr b="1" dirty="0" sz="2800" lang="en-US"/>
              <a:t>ACDF PEEK cage</a:t>
            </a:r>
            <a:endParaRPr b="1" dirty="0" sz="2800" lang="en-IQ"/>
          </a:p>
        </p:txBody>
      </p:sp>
      <p:pic>
        <p:nvPicPr>
          <p:cNvPr id="2097163" name="Picture 4"/>
          <p:cNvPicPr>
            <a:picLocks noChangeAspect="1"/>
          </p:cNvPicPr>
          <p:nvPr/>
        </p:nvPicPr>
        <p:blipFill rotWithShape="1">
          <a:blip xmlns:r="http://schemas.openxmlformats.org/officeDocument/2006/relationships" r:embed="rId3"/>
          <a:srcRect l="19359" t="7375" r="21612" b="13021"/>
          <a:stretch>
            <a:fillRect/>
          </a:stretch>
        </p:blipFill>
        <p:spPr>
          <a:xfrm>
            <a:off x="0" y="0"/>
            <a:ext cx="3521364" cy="2650324"/>
          </a:xfrm>
          <a:prstGeom prst="rec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0" name=""/>
        <p:cNvGrpSpPr/>
        <p:nvPr/>
      </p:nvGrpSpPr>
      <p:grpSpPr>
        <a:xfrm>
          <a:off x="0" y="0"/>
          <a:ext cx="0" cy="0"/>
          <a:chOff x="0" y="0"/>
          <a:chExt cx="0" cy="0"/>
        </a:xfrm>
      </p:grpSpPr>
      <p:sp>
        <p:nvSpPr>
          <p:cNvPr id="1048630" name="Content Placeholder 2"/>
          <p:cNvSpPr>
            <a:spLocks noGrp="1"/>
          </p:cNvSpPr>
          <p:nvPr>
            <p:ph idx="1"/>
          </p:nvPr>
        </p:nvSpPr>
        <p:spPr>
          <a:xfrm>
            <a:off x="86013" y="93807"/>
            <a:ext cx="8954078" cy="6660284"/>
          </a:xfrm>
        </p:spPr>
        <p:txBody>
          <a:bodyPr>
            <a:normAutofit/>
          </a:bodyPr>
          <a:p>
            <a:pPr>
              <a:buFont typeface="Wingdings" pitchFamily="2" charset="2"/>
              <a:buChar char="Ø"/>
            </a:pPr>
            <a:r>
              <a:rPr b="1" dirty="0" sz="2000" lang="en-US" u="sng">
                <a:solidFill>
                  <a:srgbClr val="002060"/>
                </a:solidFill>
              </a:rPr>
              <a:t>Regarding </a:t>
            </a:r>
            <a:r>
              <a:rPr b="1" dirty="0" sz="2000" lang="en-US" err="1" u="sng">
                <a:solidFill>
                  <a:srgbClr val="002060"/>
                </a:solidFill>
              </a:rPr>
              <a:t>Corpectomy</a:t>
            </a:r>
            <a:endParaRPr b="1" dirty="0" sz="2000" lang="en-US" u="sng">
              <a:solidFill>
                <a:srgbClr val="002060"/>
              </a:solidFill>
            </a:endParaRPr>
          </a:p>
          <a:p>
            <a:r>
              <a:rPr b="1" dirty="0" sz="2000" lang="en-US"/>
              <a:t>Indications</a:t>
            </a:r>
            <a:r>
              <a:rPr dirty="0" sz="2000" lang="en-US"/>
              <a:t> </a:t>
            </a:r>
          </a:p>
          <a:p>
            <a:pPr lvl="1">
              <a:buFont typeface="Wingdings" pitchFamily="2" charset="2"/>
              <a:buChar char="ü"/>
            </a:pPr>
            <a:r>
              <a:rPr dirty="0" sz="2000" lang="en-US"/>
              <a:t>When the extent of epidural compression extends beyond the level of the disk space.</a:t>
            </a:r>
          </a:p>
          <a:p>
            <a:pPr lvl="1">
              <a:buFont typeface="Wingdings" pitchFamily="2" charset="2"/>
              <a:buChar char="ü"/>
            </a:pPr>
            <a:r>
              <a:rPr dirty="0" sz="2000" lang="en-US"/>
              <a:t>For significant  </a:t>
            </a:r>
            <a:r>
              <a:rPr dirty="0" sz="2000" lang="en-US" err="1"/>
              <a:t>retrovertebral</a:t>
            </a:r>
            <a:r>
              <a:rPr dirty="0" sz="2000" lang="en-US"/>
              <a:t>  compression  that would  not  be  decompressed  through  a  standard  discectomy.</a:t>
            </a:r>
          </a:p>
          <a:p>
            <a:pPr lvl="1">
              <a:buFont typeface="Wingdings" pitchFamily="2" charset="2"/>
              <a:buChar char="ü"/>
            </a:pPr>
            <a:endParaRPr dirty="0" sz="2000" lang="en-US"/>
          </a:p>
          <a:p>
            <a:pPr indent="-457200" marL="457200">
              <a:buFont typeface="+mj-lt"/>
              <a:buAutoNum type="arabicParenR"/>
            </a:pPr>
            <a:r>
              <a:rPr dirty="0" sz="2000" lang="en-US"/>
              <a:t>Discectomy  is  performed  above  and  below  the  involved vertebral  body.  </a:t>
            </a:r>
          </a:p>
          <a:p>
            <a:pPr indent="-457200" marL="457200">
              <a:buFont typeface="+mj-lt"/>
              <a:buAutoNum type="arabicParenR"/>
            </a:pPr>
            <a:r>
              <a:rPr dirty="0" sz="2000" lang="en-US"/>
              <a:t>The  PLL  need  not  be  resected  during  the  initial </a:t>
            </a:r>
            <a:r>
              <a:rPr dirty="0" sz="2000" lang="en-US" err="1"/>
              <a:t>discectomies</a:t>
            </a:r>
            <a:r>
              <a:rPr dirty="0" sz="2000" lang="en-US"/>
              <a:t>.  </a:t>
            </a:r>
          </a:p>
          <a:p>
            <a:pPr indent="-457200" marL="457200">
              <a:buFont typeface="+mj-lt"/>
              <a:buAutoNum type="arabicParenR"/>
            </a:pPr>
            <a:r>
              <a:rPr dirty="0" sz="2000" lang="en-US"/>
              <a:t>Bone work by  </a:t>
            </a:r>
            <a:r>
              <a:rPr dirty="0" sz="2000" lang="en-US" err="1"/>
              <a:t>Leksell</a:t>
            </a:r>
            <a:r>
              <a:rPr dirty="0" sz="2000" lang="en-US"/>
              <a:t>  </a:t>
            </a:r>
            <a:r>
              <a:rPr dirty="0" sz="2000" lang="en-US" err="1"/>
              <a:t>rongeur</a:t>
            </a:r>
            <a:r>
              <a:rPr dirty="0" sz="2000" lang="en-US"/>
              <a:t>   to  remove  the  central portion  of  the  vertebral  body,  and  it  is  saved  for  local  autograft. </a:t>
            </a:r>
          </a:p>
          <a:p>
            <a:r>
              <a:rPr dirty="0" sz="2000" lang="en-US"/>
              <a:t>A  high-speed  drill  is  then  used  to  drill  the  remaining  bone  down onto  the  PLL.</a:t>
            </a:r>
          </a:p>
          <a:p>
            <a:r>
              <a:rPr dirty="0" sz="2000" lang="en-US"/>
              <a:t>The  drilling  trajectory  must  be  kept  perpendicular  to  the  vertebral  body  to  avoid  skating  obliquely  and injuring  the  vertebral  artery.  </a:t>
            </a:r>
          </a:p>
          <a:p>
            <a:r>
              <a:rPr dirty="0" sz="2000" lang="en-US"/>
              <a:t>The  width  of  the  decompression need  not  extend  more  than  18  mm,  because  any  radicular  symptoms  would  be  addressed  at  the  level  of  the  disk.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0" y="1027907"/>
            <a:ext cx="9144000" cy="4341091"/>
          </a:xfrm>
          <a:prstGeom prst="rec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631" name="Title 1"/>
          <p:cNvSpPr>
            <a:spLocks noGrp="1"/>
          </p:cNvSpPr>
          <p:nvPr>
            <p:ph type="title"/>
          </p:nvPr>
        </p:nvSpPr>
        <p:spPr/>
        <p:txBody>
          <a:bodyPr/>
          <a:p>
            <a:endParaRPr lang="en-US"/>
          </a:p>
        </p:txBody>
      </p:sp>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0"/>
            <a:ext cx="4572000" cy="6858000"/>
          </a:xfrm>
          <a:prstGeom prst="rect"/>
        </p:spPr>
      </p:pic>
      <p:pic>
        <p:nvPicPr>
          <p:cNvPr id="2097166" name="Picture 6"/>
          <p:cNvPicPr>
            <a:picLocks noChangeAspect="1"/>
          </p:cNvPicPr>
          <p:nvPr/>
        </p:nvPicPr>
        <p:blipFill>
          <a:blip xmlns:r="http://schemas.openxmlformats.org/officeDocument/2006/relationships" r:embed="rId2"/>
          <a:stretch>
            <a:fillRect/>
          </a:stretch>
        </p:blipFill>
        <p:spPr>
          <a:xfrm>
            <a:off x="4572000" y="0"/>
            <a:ext cx="4572000" cy="6858000"/>
          </a:xfrm>
          <a:prstGeom prst="rec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3" name=""/>
        <p:cNvGrpSpPr/>
        <p:nvPr/>
      </p:nvGrpSpPr>
      <p:grpSpPr>
        <a:xfrm>
          <a:off x="0" y="0"/>
          <a:ext cx="0" cy="0"/>
          <a:chOff x="0" y="0"/>
          <a:chExt cx="0" cy="0"/>
        </a:xfrm>
      </p:grpSpPr>
      <p:sp>
        <p:nvSpPr>
          <p:cNvPr id="1048632" name="Content Placeholder 2"/>
          <p:cNvSpPr>
            <a:spLocks noGrp="1"/>
          </p:cNvSpPr>
          <p:nvPr>
            <p:ph idx="1"/>
          </p:nvPr>
        </p:nvSpPr>
        <p:spPr>
          <a:xfrm>
            <a:off x="51954" y="57727"/>
            <a:ext cx="9040091" cy="6742545"/>
          </a:xfrm>
        </p:spPr>
        <p:txBody>
          <a:bodyPr>
            <a:normAutofit/>
          </a:bodyPr>
          <a:p>
            <a:pPr>
              <a:buFont typeface="Wingdings" pitchFamily="2" charset="2"/>
              <a:buChar char="q"/>
            </a:pPr>
            <a:r>
              <a:rPr b="1" dirty="0" sz="2000" lang="en-US" u="sng">
                <a:solidFill>
                  <a:srgbClr val="C00000"/>
                </a:solidFill>
              </a:rPr>
              <a:t>Fusions</a:t>
            </a:r>
          </a:p>
          <a:p>
            <a:r>
              <a:rPr dirty="0" sz="2000" lang="en-US"/>
              <a:t>The most commonly utilized techniques are a modification of the Smith-Robinson technique that seats the graft on the stronger </a:t>
            </a:r>
            <a:r>
              <a:rPr dirty="0" sz="2000" lang="en-US" err="1"/>
              <a:t>subchondral</a:t>
            </a:r>
            <a:r>
              <a:rPr dirty="0" sz="2000" lang="en-US"/>
              <a:t> bone, thereby limiting subsidence.</a:t>
            </a:r>
          </a:p>
          <a:p>
            <a:endParaRPr dirty="0" sz="2000" lang="en-US"/>
          </a:p>
          <a:p>
            <a:pPr>
              <a:buFont typeface="Wingdings" pitchFamily="2" charset="2"/>
              <a:buChar char="v"/>
            </a:pPr>
            <a:r>
              <a:rPr b="1" dirty="0" sz="2000" lang="en-US">
                <a:solidFill>
                  <a:srgbClr val="002060"/>
                </a:solidFill>
              </a:rPr>
              <a:t>Available </a:t>
            </a:r>
            <a:r>
              <a:rPr b="1" dirty="0" sz="2000" lang="en-US" err="1">
                <a:solidFill>
                  <a:srgbClr val="002060"/>
                </a:solidFill>
              </a:rPr>
              <a:t>interbody</a:t>
            </a:r>
            <a:r>
              <a:rPr b="1" dirty="0" sz="2000" lang="en-US">
                <a:solidFill>
                  <a:srgbClr val="002060"/>
                </a:solidFill>
              </a:rPr>
              <a:t> materials include </a:t>
            </a:r>
          </a:p>
          <a:p>
            <a:pPr lvl="1">
              <a:buFont typeface="Wingdings" pitchFamily="2" charset="2"/>
              <a:buChar char="ü"/>
            </a:pPr>
            <a:r>
              <a:rPr dirty="0" sz="2000" lang="en-US"/>
              <a:t>Cadaveric allograft</a:t>
            </a:r>
          </a:p>
          <a:p>
            <a:pPr lvl="1">
              <a:buFont typeface="Wingdings" pitchFamily="2" charset="2"/>
              <a:buChar char="ü"/>
            </a:pPr>
            <a:r>
              <a:rPr dirty="0" sz="2000" lang="en-US"/>
              <a:t>Titanium </a:t>
            </a:r>
          </a:p>
          <a:p>
            <a:pPr lvl="1">
              <a:buFont typeface="Wingdings" pitchFamily="2" charset="2"/>
              <a:buChar char="ü"/>
            </a:pPr>
            <a:r>
              <a:rPr dirty="0" sz="2000" lang="en-US" err="1"/>
              <a:t>Polyetheretherketone</a:t>
            </a:r>
            <a:r>
              <a:rPr dirty="0" sz="2000" lang="en-US"/>
              <a:t> (PEEK)</a:t>
            </a:r>
          </a:p>
          <a:p>
            <a:pPr lvl="1">
              <a:buFont typeface="Wingdings" pitchFamily="2" charset="2"/>
              <a:buChar char="ü"/>
            </a:pPr>
            <a:r>
              <a:rPr dirty="0" sz="2000" lang="en-US"/>
              <a:t>Hydroxyapatite</a:t>
            </a:r>
          </a:p>
          <a:p>
            <a:pPr lvl="1">
              <a:buFont typeface="Wingdings" pitchFamily="2" charset="2"/>
              <a:buChar char="ü"/>
            </a:pPr>
            <a:r>
              <a:rPr dirty="0" sz="2000" lang="en-US"/>
              <a:t>Tantalum</a:t>
            </a:r>
          </a:p>
          <a:p>
            <a:endParaRPr dirty="0" sz="2000" lang="en-US"/>
          </a:p>
          <a:p>
            <a:endParaRPr dirty="0" sz="2000" lang="en-US"/>
          </a:p>
          <a:p>
            <a:pPr>
              <a:buFont typeface="Wingdings" pitchFamily="2" charset="2"/>
              <a:buChar char="§"/>
            </a:pPr>
            <a:r>
              <a:rPr b="1" dirty="0" sz="2000" lang="en-US">
                <a:solidFill>
                  <a:srgbClr val="0070C0"/>
                </a:solidFill>
              </a:rPr>
              <a:t>Iliac crest autograft</a:t>
            </a:r>
            <a:r>
              <a:rPr dirty="0" sz="2000" lang="en-US"/>
              <a:t> associated with morbidity and has discouraged.</a:t>
            </a:r>
          </a:p>
          <a:p>
            <a:pPr>
              <a:buFont typeface="Wingdings" pitchFamily="2" charset="2"/>
              <a:buChar char="§"/>
            </a:pPr>
            <a:r>
              <a:rPr b="1" dirty="0" sz="2000" lang="en-US">
                <a:solidFill>
                  <a:srgbClr val="0070C0"/>
                </a:solidFill>
              </a:rPr>
              <a:t>The use of allograft </a:t>
            </a:r>
            <a:r>
              <a:rPr dirty="0" sz="2000" lang="en-US"/>
              <a:t>with an anterior plate demonstrated fusion rates comparable to those of iliac crest autograft without the associated morbidity.</a:t>
            </a:r>
            <a:endParaRPr dirty="0" sz="2000" lang="en-IQ"/>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4" name=""/>
        <p:cNvGrpSpPr/>
        <p:nvPr/>
      </p:nvGrpSpPr>
      <p:grpSpPr>
        <a:xfrm>
          <a:off x="0" y="0"/>
          <a:ext cx="0" cy="0"/>
          <a:chOff x="0" y="0"/>
          <a:chExt cx="0" cy="0"/>
        </a:xfrm>
      </p:grpSpPr>
      <p:pic>
        <p:nvPicPr>
          <p:cNvPr id="2097167" name="Picture 4"/>
          <p:cNvPicPr>
            <a:picLocks noChangeAspect="1" noGrp="1"/>
          </p:cNvPicPr>
          <p:nvPr>
            <p:ph idx="1"/>
          </p:nvPr>
        </p:nvPicPr>
        <p:blipFill>
          <a:blip xmlns:r="http://schemas.openxmlformats.org/officeDocument/2006/relationships" r:embed="rId1"/>
          <a:stretch>
            <a:fillRect/>
          </a:stretch>
        </p:blipFill>
        <p:spPr>
          <a:xfrm>
            <a:off x="617838" y="0"/>
            <a:ext cx="7908324" cy="6858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5" name=""/>
        <p:cNvGrpSpPr/>
        <p:nvPr/>
      </p:nvGrpSpPr>
      <p:grpSpPr>
        <a:xfrm>
          <a:off x="0" y="0"/>
          <a:ext cx="0" cy="0"/>
          <a:chOff x="0" y="0"/>
          <a:chExt cx="0" cy="0"/>
        </a:xfrm>
      </p:grpSpPr>
      <p:pic>
        <p:nvPicPr>
          <p:cNvPr id="2097168" name="Picture 4"/>
          <p:cNvPicPr>
            <a:picLocks noChangeAspect="1" noGrp="1"/>
          </p:cNvPicPr>
          <p:nvPr>
            <p:ph idx="1"/>
          </p:nvPr>
        </p:nvPicPr>
        <p:blipFill>
          <a:blip xmlns:r="http://schemas.openxmlformats.org/officeDocument/2006/relationships" r:embed="rId1"/>
          <a:stretch>
            <a:fillRect/>
          </a:stretch>
        </p:blipFill>
        <p:spPr>
          <a:xfrm>
            <a:off x="1194954" y="0"/>
            <a:ext cx="6754091" cy="6858001"/>
          </a:xfrm>
          <a:prstGeom prst="rect"/>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6" name=""/>
        <p:cNvGrpSpPr/>
        <p:nvPr/>
      </p:nvGrpSpPr>
      <p:grpSpPr>
        <a:xfrm>
          <a:off x="0" y="0"/>
          <a:ext cx="0" cy="0"/>
          <a:chOff x="0" y="0"/>
          <a:chExt cx="0" cy="0"/>
        </a:xfrm>
      </p:grpSpPr>
      <p:pic>
        <p:nvPicPr>
          <p:cNvPr id="2097169" name="Picture 4"/>
          <p:cNvPicPr>
            <a:picLocks noChangeAspect="1" noGrp="1"/>
          </p:cNvPicPr>
          <p:nvPr>
            <p:ph idx="1"/>
          </p:nvPr>
        </p:nvPicPr>
        <p:blipFill>
          <a:blip xmlns:r="http://schemas.openxmlformats.org/officeDocument/2006/relationships" r:embed="rId1"/>
          <a:stretch>
            <a:fillRect/>
          </a:stretch>
        </p:blipFill>
        <p:spPr>
          <a:xfrm>
            <a:off x="0" y="363682"/>
            <a:ext cx="9144001" cy="6130636"/>
          </a:xfrm>
          <a:prstGeom prst="rect"/>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7" name=""/>
        <p:cNvGrpSpPr/>
        <p:nvPr/>
      </p:nvGrpSpPr>
      <p:grpSpPr>
        <a:xfrm>
          <a:off x="0" y="0"/>
          <a:ext cx="0" cy="0"/>
          <a:chOff x="0" y="0"/>
          <a:chExt cx="0" cy="0"/>
        </a:xfrm>
      </p:grpSpPr>
      <p:sp>
        <p:nvSpPr>
          <p:cNvPr id="1048633" name="Title 1"/>
          <p:cNvSpPr>
            <a:spLocks noGrp="1"/>
          </p:cNvSpPr>
          <p:nvPr>
            <p:ph type="title"/>
          </p:nvPr>
        </p:nvSpPr>
        <p:spPr>
          <a:xfrm>
            <a:off x="97559" y="18255"/>
            <a:ext cx="7886700" cy="489745"/>
          </a:xfrm>
        </p:spPr>
        <p:txBody>
          <a:bodyPr>
            <a:normAutofit/>
          </a:bodyPr>
          <a:p>
            <a:pPr indent="-342900" marL="342900">
              <a:buFont typeface="Wingdings" pitchFamily="2" charset="2"/>
              <a:buChar char="q"/>
            </a:pPr>
            <a:r>
              <a:rPr b="1" dirty="0" sz="2400" lang="en-US" u="sng">
                <a:solidFill>
                  <a:srgbClr val="C00000"/>
                </a:solidFill>
                <a:latin typeface="+mn-lt"/>
              </a:rPr>
              <a:t>Cervical  arthroplasty</a:t>
            </a:r>
          </a:p>
        </p:txBody>
      </p:sp>
      <p:sp>
        <p:nvSpPr>
          <p:cNvPr id="1048634" name="Content Placeholder 2"/>
          <p:cNvSpPr>
            <a:spLocks noGrp="1"/>
          </p:cNvSpPr>
          <p:nvPr>
            <p:ph idx="1"/>
          </p:nvPr>
        </p:nvSpPr>
        <p:spPr>
          <a:xfrm>
            <a:off x="97559" y="507999"/>
            <a:ext cx="8948882" cy="6331745"/>
          </a:xfrm>
        </p:spPr>
        <p:txBody>
          <a:bodyPr>
            <a:normAutofit/>
          </a:bodyPr>
          <a:p>
            <a:pPr>
              <a:buFont typeface="Wingdings" pitchFamily="2" charset="2"/>
              <a:buChar char="v"/>
            </a:pPr>
            <a:r>
              <a:rPr b="1" dirty="0" sz="2000" lang="en-US"/>
              <a:t>Indications :</a:t>
            </a:r>
          </a:p>
          <a:p>
            <a:pPr indent="-457200" marL="457200">
              <a:buFont typeface="+mj-lt"/>
              <a:buAutoNum type="arabicParenR"/>
            </a:pPr>
            <a:r>
              <a:rPr dirty="0" sz="2000" lang="en-US"/>
              <a:t>Patient  with  one-  or  two-level  symptomatic  cervical  disk protrusion  between  C3  and  C7,  causing  </a:t>
            </a:r>
            <a:r>
              <a:rPr dirty="0" sz="2000" lang="en-US" err="1"/>
              <a:t>radiculopathy</a:t>
            </a:r>
            <a:r>
              <a:rPr dirty="0" sz="2000" lang="en-US"/>
              <a:t>  or  mild myelopathy  refractory  to  medical  management.  </a:t>
            </a:r>
          </a:p>
          <a:p>
            <a:pPr indent="-457200" marL="457200">
              <a:buFont typeface="+mj-lt"/>
              <a:buAutoNum type="arabicParenR"/>
            </a:pPr>
            <a:r>
              <a:rPr dirty="0" sz="2000" lang="en-US"/>
              <a:t>Patients  who  have  </a:t>
            </a:r>
            <a:r>
              <a:rPr dirty="0" sz="2000" lang="en-US" err="1"/>
              <a:t>radiculopathy</a:t>
            </a:r>
            <a:r>
              <a:rPr dirty="0" sz="2000" lang="en-US"/>
              <a:t>  due  to  herniated  disk  </a:t>
            </a:r>
            <a:r>
              <a:rPr dirty="0" sz="2000" lang="en-US">
                <a:solidFill>
                  <a:srgbClr val="C00000"/>
                </a:solidFill>
              </a:rPr>
              <a:t>without</a:t>
            </a:r>
            <a:r>
              <a:rPr dirty="0" sz="2000" lang="en-US"/>
              <a:t>  </a:t>
            </a:r>
            <a:r>
              <a:rPr dirty="0" sz="2000" lang="en-US">
                <a:solidFill>
                  <a:srgbClr val="002060"/>
                </a:solidFill>
              </a:rPr>
              <a:t>facet  joint  </a:t>
            </a:r>
            <a:r>
              <a:rPr dirty="0" sz="2000" lang="en-US" err="1">
                <a:solidFill>
                  <a:srgbClr val="002060"/>
                </a:solidFill>
              </a:rPr>
              <a:t>arthropathy</a:t>
            </a:r>
            <a:r>
              <a:rPr dirty="0" sz="2000" lang="en-US">
                <a:solidFill>
                  <a:srgbClr val="002060"/>
                </a:solidFill>
              </a:rPr>
              <a:t>.  </a:t>
            </a:r>
          </a:p>
          <a:p>
            <a:pPr indent="-457200" marL="457200">
              <a:buFont typeface="+mj-lt"/>
              <a:buAutoNum type="arabicParenR"/>
            </a:pPr>
            <a:endParaRPr dirty="0" sz="2000" lang="en-US">
              <a:solidFill>
                <a:srgbClr val="002060"/>
              </a:solidFill>
            </a:endParaRPr>
          </a:p>
          <a:p>
            <a:pPr>
              <a:buFont typeface="Wingdings" pitchFamily="2" charset="2"/>
              <a:buChar char="v"/>
            </a:pPr>
            <a:r>
              <a:rPr b="1" dirty="0" sz="2000" lang="en-US"/>
              <a:t>Contraindications :</a:t>
            </a:r>
          </a:p>
          <a:p>
            <a:pPr indent="-457200" lvl="1" marL="914400">
              <a:buFont typeface="+mj-lt"/>
              <a:buAutoNum type="arabicParenR"/>
            </a:pPr>
            <a:r>
              <a:rPr dirty="0" sz="2000" lang="en-US"/>
              <a:t>Cervical  spine  kyphosis  or  deformity.</a:t>
            </a:r>
          </a:p>
          <a:p>
            <a:pPr indent="-457200" lvl="1" marL="914400">
              <a:buFont typeface="+mj-lt"/>
              <a:buAutoNum type="arabicParenR"/>
            </a:pPr>
            <a:r>
              <a:rPr dirty="0" sz="2000" lang="en-US"/>
              <a:t>Severe  spondylosis  of  the  facet joints.</a:t>
            </a:r>
          </a:p>
          <a:p>
            <a:pPr indent="-457200" lvl="1" marL="914400">
              <a:buFont typeface="+mj-lt"/>
              <a:buAutoNum type="arabicParenR"/>
            </a:pPr>
            <a:r>
              <a:rPr dirty="0" sz="2000" lang="en-US"/>
              <a:t>Trauma  with  ligamentous  or  facet  injury.</a:t>
            </a:r>
          </a:p>
          <a:p>
            <a:pPr indent="-457200" lvl="1" marL="914400">
              <a:buFont typeface="+mj-lt"/>
              <a:buAutoNum type="arabicParenR"/>
            </a:pPr>
            <a:r>
              <a:rPr dirty="0" sz="2000" lang="en-US"/>
              <a:t>Osteoporosis.</a:t>
            </a:r>
          </a:p>
          <a:p>
            <a:pPr indent="-457200" lvl="1" marL="914400">
              <a:buFont typeface="+mj-lt"/>
              <a:buAutoNum type="arabicParenR"/>
            </a:pPr>
            <a:r>
              <a:rPr dirty="0" sz="2000" lang="en-US"/>
              <a:t>Cervical  ankylosis  due  to  </a:t>
            </a:r>
            <a:r>
              <a:rPr dirty="0" sz="2000" lang="en-US" err="1"/>
              <a:t>spondyloarthropathy</a:t>
            </a:r>
            <a:r>
              <a:rPr dirty="0" sz="2000" lang="en-US"/>
              <a:t>.  </a:t>
            </a:r>
          </a:p>
          <a:p>
            <a:pPr indent="-457200" lvl="1" marL="914400">
              <a:buFont typeface="+mj-lt"/>
              <a:buAutoNum type="arabicParenR"/>
            </a:pPr>
            <a:r>
              <a:rPr dirty="0" sz="2000" lang="en-US"/>
              <a:t>Recent history of infection or osteomyelitis.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8" name=""/>
        <p:cNvGrpSpPr/>
        <p:nvPr/>
      </p:nvGrpSpPr>
      <p:grpSpPr>
        <a:xfrm>
          <a:off x="0" y="0"/>
          <a:ext cx="0" cy="0"/>
          <a:chOff x="0" y="0"/>
          <a:chExt cx="0" cy="0"/>
        </a:xfrm>
      </p:grpSpPr>
      <p:pic>
        <p:nvPicPr>
          <p:cNvPr id="2097170" name="Picture 8"/>
          <p:cNvPicPr>
            <a:picLocks noChangeAspect="1" noGrp="1"/>
          </p:cNvPicPr>
          <p:nvPr>
            <p:ph idx="1"/>
          </p:nvPr>
        </p:nvPicPr>
        <p:blipFill rotWithShape="1">
          <a:blip xmlns:r="http://schemas.openxmlformats.org/officeDocument/2006/relationships" r:embed="rId1"/>
          <a:srcRect l="885" t="1544" r="1262" b="965"/>
          <a:stretch>
            <a:fillRect/>
          </a:stretch>
        </p:blipFill>
        <p:spPr>
          <a:xfrm>
            <a:off x="0" y="531090"/>
            <a:ext cx="9144000" cy="5830455"/>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595" name="Title 1"/>
          <p:cNvSpPr>
            <a:spLocks noGrp="1"/>
          </p:cNvSpPr>
          <p:nvPr>
            <p:ph type="title"/>
          </p:nvPr>
        </p:nvSpPr>
        <p:spPr/>
        <p:txBody>
          <a:bodyPr/>
          <a:p>
            <a:endParaRPr lang="en-US"/>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171" name="Picture 4"/>
          <p:cNvPicPr>
            <a:picLocks noChangeAspect="1" noGrp="1"/>
          </p:cNvPicPr>
          <p:nvPr>
            <p:ph idx="1"/>
          </p:nvPr>
        </p:nvPicPr>
        <p:blipFill>
          <a:blip xmlns:r="http://schemas.openxmlformats.org/officeDocument/2006/relationships" r:embed="rId1"/>
          <a:stretch>
            <a:fillRect/>
          </a:stretch>
        </p:blipFill>
        <p:spPr>
          <a:xfrm>
            <a:off x="0" y="704272"/>
            <a:ext cx="9144000" cy="5449455"/>
          </a:xfrm>
          <a:prstGeom prst="rec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pic>
        <p:nvPicPr>
          <p:cNvPr id="2097172" name="Picture 4"/>
          <p:cNvPicPr>
            <a:picLocks noChangeAspect="1" noGrp="1"/>
          </p:cNvPicPr>
          <p:nvPr>
            <p:ph idx="1"/>
          </p:nvPr>
        </p:nvPicPr>
        <p:blipFill>
          <a:blip xmlns:r="http://schemas.openxmlformats.org/officeDocument/2006/relationships" r:embed="rId1"/>
          <a:stretch>
            <a:fillRect/>
          </a:stretch>
        </p:blipFill>
        <p:spPr>
          <a:xfrm>
            <a:off x="0" y="0"/>
            <a:ext cx="4572000" cy="6858000"/>
          </a:xfrm>
          <a:prstGeom prst="rect"/>
        </p:spPr>
      </p:pic>
      <p:pic>
        <p:nvPicPr>
          <p:cNvPr id="2097173" name="Picture 6"/>
          <p:cNvPicPr>
            <a:picLocks noChangeAspect="1"/>
          </p:cNvPicPr>
          <p:nvPr/>
        </p:nvPicPr>
        <p:blipFill>
          <a:blip xmlns:r="http://schemas.openxmlformats.org/officeDocument/2006/relationships" r:embed="rId2"/>
          <a:stretch>
            <a:fillRect/>
          </a:stretch>
        </p:blipFill>
        <p:spPr>
          <a:xfrm>
            <a:off x="4352636" y="877453"/>
            <a:ext cx="4791364" cy="3833091"/>
          </a:xfrm>
          <a:prstGeom prst="rec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635" name="Title 1"/>
          <p:cNvSpPr>
            <a:spLocks noGrp="1"/>
          </p:cNvSpPr>
          <p:nvPr>
            <p:ph type="title"/>
          </p:nvPr>
        </p:nvSpPr>
        <p:spPr/>
        <p:txBody>
          <a:bodyPr/>
          <a:p>
            <a:endParaRPr lang="en-US"/>
          </a:p>
        </p:txBody>
      </p:sp>
      <p:pic>
        <p:nvPicPr>
          <p:cNvPr id="2097174" name="Picture 8"/>
          <p:cNvPicPr>
            <a:picLocks noChangeAspect="1" noGrp="1"/>
          </p:cNvPicPr>
          <p:nvPr>
            <p:ph idx="1"/>
          </p:nvPr>
        </p:nvPicPr>
        <p:blipFill>
          <a:blip xmlns:r="http://schemas.openxmlformats.org/officeDocument/2006/relationships" r:embed="rId1"/>
          <a:stretch>
            <a:fillRect/>
          </a:stretch>
        </p:blipFill>
        <p:spPr>
          <a:xfrm>
            <a:off x="0" y="-1"/>
            <a:ext cx="9144000" cy="5530273"/>
          </a:xfrm>
          <a:prstGeom prst="rec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636" name="Title 1"/>
          <p:cNvSpPr>
            <a:spLocks noGrp="1"/>
          </p:cNvSpPr>
          <p:nvPr>
            <p:ph type="title"/>
          </p:nvPr>
        </p:nvSpPr>
        <p:spPr/>
        <p:txBody>
          <a:bodyPr/>
          <a:p>
            <a:endParaRPr lang="en-US"/>
          </a:p>
        </p:txBody>
      </p:sp>
      <p:pic>
        <p:nvPicPr>
          <p:cNvPr id="2097175" name="Picture 4"/>
          <p:cNvPicPr>
            <a:picLocks noChangeAspect="1" noGrp="1"/>
          </p:cNvPicPr>
          <p:nvPr>
            <p:ph idx="1"/>
          </p:nvPr>
        </p:nvPicPr>
        <p:blipFill>
          <a:blip xmlns:r="http://schemas.openxmlformats.org/officeDocument/2006/relationships" r:embed="rId1"/>
          <a:stretch>
            <a:fillRect/>
          </a:stretch>
        </p:blipFill>
        <p:spPr>
          <a:xfrm>
            <a:off x="0" y="-1"/>
            <a:ext cx="4762500" cy="4687453"/>
          </a:xfrm>
          <a:prstGeom prst="rect"/>
        </p:spPr>
      </p:pic>
      <p:pic>
        <p:nvPicPr>
          <p:cNvPr id="2097176" name="Picture 6"/>
          <p:cNvPicPr>
            <a:picLocks noChangeAspect="1"/>
          </p:cNvPicPr>
          <p:nvPr/>
        </p:nvPicPr>
        <p:blipFill>
          <a:blip xmlns:r="http://schemas.openxmlformats.org/officeDocument/2006/relationships" r:embed="rId2"/>
          <a:stretch>
            <a:fillRect/>
          </a:stretch>
        </p:blipFill>
        <p:spPr>
          <a:xfrm>
            <a:off x="4762500" y="1"/>
            <a:ext cx="4381500" cy="4768272"/>
          </a:xfrm>
          <a:prstGeom prst="rec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pic>
        <p:nvPicPr>
          <p:cNvPr id="2097177" name="Picture 4"/>
          <p:cNvPicPr>
            <a:picLocks noChangeAspect="1" noGrp="1"/>
          </p:cNvPicPr>
          <p:nvPr>
            <p:ph idx="1"/>
          </p:nvPr>
        </p:nvPicPr>
        <p:blipFill>
          <a:blip xmlns:r="http://schemas.openxmlformats.org/officeDocument/2006/relationships" r:embed="rId1"/>
          <a:stretch>
            <a:fillRect/>
          </a:stretch>
        </p:blipFill>
        <p:spPr>
          <a:xfrm>
            <a:off x="0" y="-32873"/>
            <a:ext cx="4385805" cy="3323328"/>
          </a:xfrm>
          <a:prstGeom prst="rect"/>
        </p:spPr>
      </p:pic>
      <p:pic>
        <p:nvPicPr>
          <p:cNvPr id="2097178" name="Picture 6"/>
          <p:cNvPicPr>
            <a:picLocks noChangeAspect="1"/>
          </p:cNvPicPr>
          <p:nvPr/>
        </p:nvPicPr>
        <p:blipFill>
          <a:blip xmlns:r="http://schemas.openxmlformats.org/officeDocument/2006/relationships" r:embed="rId2"/>
          <a:stretch>
            <a:fillRect/>
          </a:stretch>
        </p:blipFill>
        <p:spPr>
          <a:xfrm>
            <a:off x="4572000" y="-32873"/>
            <a:ext cx="4281030" cy="3323328"/>
          </a:xfrm>
          <a:prstGeom prst="rect"/>
        </p:spPr>
      </p:pic>
      <p:pic>
        <p:nvPicPr>
          <p:cNvPr id="2097179" name="Picture 8"/>
          <p:cNvPicPr>
            <a:picLocks noChangeAspect="1"/>
          </p:cNvPicPr>
          <p:nvPr/>
        </p:nvPicPr>
        <p:blipFill>
          <a:blip xmlns:r="http://schemas.openxmlformats.org/officeDocument/2006/relationships" r:embed="rId3"/>
          <a:stretch>
            <a:fillRect/>
          </a:stretch>
        </p:blipFill>
        <p:spPr>
          <a:xfrm>
            <a:off x="-1" y="3268326"/>
            <a:ext cx="4385805" cy="3589674"/>
          </a:xfrm>
          <a:prstGeom prst="rect"/>
        </p:spPr>
      </p:pic>
      <p:sp>
        <p:nvSpPr>
          <p:cNvPr id="1048637" name="TextBox 6"/>
          <p:cNvSpPr txBox="1"/>
          <p:nvPr/>
        </p:nvSpPr>
        <p:spPr>
          <a:xfrm>
            <a:off x="4572000" y="3544456"/>
            <a:ext cx="4572000" cy="3469640"/>
          </a:xfrm>
          <a:prstGeom prst="rect"/>
          <a:noFill/>
        </p:spPr>
        <p:txBody>
          <a:bodyPr wrap="square">
            <a:spAutoFit/>
          </a:bodyPr>
          <a:p>
            <a:r>
              <a:rPr dirty="0" sz="1600" lang="en-US"/>
              <a:t>Fig. 29.9 Schematic diagram showing the milling process. </a:t>
            </a:r>
          </a:p>
          <a:p>
            <a:r>
              <a:rPr dirty="0" sz="1600" lang="en-US"/>
              <a:t>(a) A sharp temporary pin is placed through the inferior hole in the guide and manually driven into the bone. </a:t>
            </a:r>
          </a:p>
          <a:p>
            <a:r>
              <a:rPr dirty="0" sz="1600" lang="en-US"/>
              <a:t>(b) The milling device is inserted into the superior hole of the guide until the tip of the mill touches the anterior cortex, which should be confirmed by lateral </a:t>
            </a:r>
            <a:r>
              <a:rPr dirty="0" sz="1600" lang="en-US" err="1"/>
              <a:t>fuoroscopy</a:t>
            </a:r>
            <a:r>
              <a:rPr dirty="0" sz="1600" lang="en-US"/>
              <a:t>. The bit is advanced into the vertebral body under full power until it reaches the positive stop in the guide. </a:t>
            </a:r>
          </a:p>
          <a:p>
            <a:r>
              <a:rPr dirty="0" sz="1600" lang="en-US"/>
              <a:t>(c) The bit is then swept toward the trial implant and then away from the trial to the full outer limit.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638" name="Title 1"/>
          <p:cNvSpPr>
            <a:spLocks noGrp="1"/>
          </p:cNvSpPr>
          <p:nvPr>
            <p:ph type="title"/>
          </p:nvPr>
        </p:nvSpPr>
        <p:spPr/>
        <p:txBody>
          <a:bodyPr/>
          <a:p>
            <a:endParaRPr lang="en-US"/>
          </a:p>
        </p:txBody>
      </p:sp>
      <p:pic>
        <p:nvPicPr>
          <p:cNvPr id="2097180" name="Picture 4"/>
          <p:cNvPicPr>
            <a:picLocks noChangeAspect="1" noGrp="1"/>
          </p:cNvPicPr>
          <p:nvPr>
            <p:ph idx="1"/>
          </p:nvPr>
        </p:nvPicPr>
        <p:blipFill>
          <a:blip xmlns:r="http://schemas.openxmlformats.org/officeDocument/2006/relationships" r:embed="rId1"/>
          <a:stretch>
            <a:fillRect/>
          </a:stretch>
        </p:blipFill>
        <p:spPr>
          <a:xfrm>
            <a:off x="0" y="1"/>
            <a:ext cx="9144000" cy="3429000"/>
          </a:xfrm>
          <a:prstGeom prst="rect"/>
        </p:spPr>
      </p:pic>
      <p:pic>
        <p:nvPicPr>
          <p:cNvPr id="2097181" name="Picture 6"/>
          <p:cNvPicPr>
            <a:picLocks noChangeAspect="1"/>
          </p:cNvPicPr>
          <p:nvPr/>
        </p:nvPicPr>
        <p:blipFill>
          <a:blip xmlns:r="http://schemas.openxmlformats.org/officeDocument/2006/relationships" r:embed="rId2"/>
          <a:stretch>
            <a:fillRect/>
          </a:stretch>
        </p:blipFill>
        <p:spPr>
          <a:xfrm>
            <a:off x="0" y="3428999"/>
            <a:ext cx="9144000" cy="3428999"/>
          </a:xfrm>
          <a:prstGeom prst="rec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5" name=""/>
        <p:cNvGrpSpPr/>
        <p:nvPr/>
      </p:nvGrpSpPr>
      <p:grpSpPr>
        <a:xfrm>
          <a:off x="0" y="0"/>
          <a:ext cx="0" cy="0"/>
          <a:chOff x="0" y="0"/>
          <a:chExt cx="0" cy="0"/>
        </a:xfrm>
      </p:grpSpPr>
      <p:pic>
        <p:nvPicPr>
          <p:cNvPr id="2097182" name="Picture 4"/>
          <p:cNvPicPr>
            <a:picLocks noChangeAspect="1" noGrp="1"/>
          </p:cNvPicPr>
          <p:nvPr>
            <p:ph idx="1"/>
          </p:nvPr>
        </p:nvPicPr>
        <p:blipFill>
          <a:blip xmlns:r="http://schemas.openxmlformats.org/officeDocument/2006/relationships" r:embed="rId1"/>
          <a:stretch>
            <a:fillRect/>
          </a:stretch>
        </p:blipFill>
        <p:spPr>
          <a:xfrm>
            <a:off x="0" y="1027907"/>
            <a:ext cx="9144000" cy="4213729"/>
          </a:xfrm>
          <a:prstGeom prst="rect"/>
          <a:ln>
            <a:noFill/>
          </a:ln>
          <a:effectLst>
            <a:softEdge rad="112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7" name=""/>
        <p:cNvGrpSpPr/>
        <p:nvPr/>
      </p:nvGrpSpPr>
      <p:grpSpPr>
        <a:xfrm>
          <a:off x="0" y="0"/>
          <a:ext cx="0" cy="0"/>
          <a:chOff x="0" y="0"/>
          <a:chExt cx="0" cy="0"/>
        </a:xfrm>
      </p:grpSpPr>
      <p:sp>
        <p:nvSpPr>
          <p:cNvPr id="1048640" name="Title 1"/>
          <p:cNvSpPr>
            <a:spLocks noGrp="1"/>
          </p:cNvSpPr>
          <p:nvPr>
            <p:ph type="title"/>
          </p:nvPr>
        </p:nvSpPr>
        <p:spPr>
          <a:xfrm>
            <a:off x="97559" y="18256"/>
            <a:ext cx="7886700" cy="559018"/>
          </a:xfrm>
        </p:spPr>
        <p:txBody>
          <a:bodyPr>
            <a:normAutofit/>
          </a:bodyPr>
          <a:p>
            <a:pPr indent="-342900" marL="342900">
              <a:buFont typeface="Wingdings" pitchFamily="2" charset="2"/>
              <a:buChar char="q"/>
            </a:pPr>
            <a:r>
              <a:rPr b="1" dirty="0" sz="2400" lang="en-US" u="sng">
                <a:solidFill>
                  <a:srgbClr val="C00000"/>
                </a:solidFill>
                <a:latin typeface="+mn-lt"/>
              </a:rPr>
              <a:t>Anterior  Cervical  Instrumentation</a:t>
            </a:r>
          </a:p>
        </p:txBody>
      </p:sp>
      <p:sp>
        <p:nvSpPr>
          <p:cNvPr id="1048641" name="Content Placeholder 2"/>
          <p:cNvSpPr>
            <a:spLocks noGrp="1"/>
          </p:cNvSpPr>
          <p:nvPr>
            <p:ph idx="1"/>
          </p:nvPr>
        </p:nvSpPr>
        <p:spPr>
          <a:xfrm>
            <a:off x="97559" y="577273"/>
            <a:ext cx="8948882" cy="6176817"/>
          </a:xfrm>
        </p:spPr>
        <p:txBody>
          <a:bodyPr>
            <a:normAutofit/>
          </a:bodyPr>
          <a:p>
            <a:pPr>
              <a:buFont typeface="Wingdings" pitchFamily="2" charset="2"/>
              <a:buChar char="Ø"/>
            </a:pPr>
            <a:r>
              <a:rPr b="1" dirty="0" sz="2000" lang="en-US">
                <a:solidFill>
                  <a:srgbClr val="002060"/>
                </a:solidFill>
              </a:rPr>
              <a:t>Absolute criteria for cervical plate instrumentation include </a:t>
            </a:r>
          </a:p>
          <a:p>
            <a:pPr indent="-457200" lvl="1" marL="914400">
              <a:buFont typeface="+mj-lt"/>
              <a:buAutoNum type="arabicPeriod"/>
            </a:pPr>
            <a:r>
              <a:rPr dirty="0" sz="2000" lang="en-US"/>
              <a:t>Procedures that involve any extent of formal </a:t>
            </a:r>
            <a:r>
              <a:rPr dirty="0" sz="2000" lang="en-US" err="1"/>
              <a:t>corpectomy</a:t>
            </a:r>
            <a:endParaRPr dirty="0" sz="2000" lang="en-US"/>
          </a:p>
          <a:p>
            <a:pPr indent="-457200" lvl="1" marL="914400">
              <a:buFont typeface="+mj-lt"/>
              <a:buAutoNum type="arabicPeriod"/>
            </a:pPr>
            <a:r>
              <a:rPr dirty="0" sz="2000" lang="en-US"/>
              <a:t>Patients with </a:t>
            </a:r>
            <a:r>
              <a:rPr dirty="0" sz="2000" lang="en-US" err="1"/>
              <a:t>posttraumatic</a:t>
            </a:r>
            <a:r>
              <a:rPr dirty="0" sz="2000" lang="en-US"/>
              <a:t> spinal instability</a:t>
            </a:r>
          </a:p>
          <a:p>
            <a:pPr lvl="1">
              <a:buFont typeface="Wingdings" pitchFamily="2" charset="2"/>
              <a:buChar char="ü"/>
            </a:pPr>
            <a:endParaRPr dirty="0" sz="2000" lang="en-US"/>
          </a:p>
          <a:p>
            <a:pPr>
              <a:buFont typeface="Wingdings" pitchFamily="2" charset="2"/>
              <a:buChar char="v"/>
            </a:pPr>
            <a:r>
              <a:rPr b="1" dirty="0" sz="2000" lang="en-US">
                <a:solidFill>
                  <a:srgbClr val="002060"/>
                </a:solidFill>
              </a:rPr>
              <a:t>Agents should be stopped before surgery</a:t>
            </a:r>
          </a:p>
          <a:p>
            <a:pPr>
              <a:buFont typeface="Wingdings" pitchFamily="2" charset="2"/>
              <a:buChar char="§"/>
            </a:pPr>
            <a:r>
              <a:rPr dirty="0" sz="2000" lang="en-US">
                <a:solidFill>
                  <a:srgbClr val="002060"/>
                </a:solidFill>
              </a:rPr>
              <a:t>Should be stopped 10 days before surgery</a:t>
            </a:r>
          </a:p>
          <a:p>
            <a:pPr lvl="1">
              <a:buFont typeface="Wingdings" pitchFamily="2" charset="2"/>
              <a:buChar char="ü"/>
            </a:pPr>
            <a:r>
              <a:rPr dirty="0" sz="2000" lang="en-US"/>
              <a:t>Anticoagulant agents can cause excessive </a:t>
            </a:r>
            <a:r>
              <a:rPr dirty="0" sz="2000" lang="en-US" err="1"/>
              <a:t>intraoperative</a:t>
            </a:r>
            <a:r>
              <a:rPr dirty="0" sz="2000" lang="en-US"/>
              <a:t> bleeding. </a:t>
            </a:r>
          </a:p>
          <a:p>
            <a:pPr lvl="1">
              <a:buFont typeface="Wingdings" pitchFamily="2" charset="2"/>
              <a:buChar char="ü"/>
            </a:pPr>
            <a:r>
              <a:rPr dirty="0" sz="2000" lang="en-US"/>
              <a:t>Preoperative dependence on narcotic analgesics </a:t>
            </a:r>
            <a:r>
              <a:rPr dirty="0" sz="2000" lang="en-US">
                <a:sym typeface="Wingdings" pitchFamily="2" charset="2"/>
              </a:rPr>
              <a:t></a:t>
            </a:r>
            <a:r>
              <a:rPr dirty="0" sz="2000" lang="en-US"/>
              <a:t> poor outcomes. </a:t>
            </a:r>
          </a:p>
          <a:p>
            <a:pPr lvl="1">
              <a:buFont typeface="Wingdings" pitchFamily="2" charset="2"/>
              <a:buChar char="ü"/>
            </a:pPr>
            <a:r>
              <a:rPr dirty="0" sz="2000" lang="en-US"/>
              <a:t>The use of estrogen replacements or oral contraceptives </a:t>
            </a:r>
            <a:r>
              <a:rPr dirty="0" sz="2000" lang="en-US">
                <a:sym typeface="Wingdings" pitchFamily="2" charset="2"/>
              </a:rPr>
              <a:t> DVT.</a:t>
            </a:r>
            <a:endParaRPr dirty="0" sz="2000" lang="en-US"/>
          </a:p>
          <a:p>
            <a:pPr lvl="1">
              <a:buFont typeface="Wingdings" pitchFamily="2" charset="2"/>
              <a:buChar char="ü"/>
            </a:pPr>
            <a:r>
              <a:rPr dirty="0" sz="2000" lang="en-US"/>
              <a:t>Corticosteroids or NSAID can be related to a lower fusion rate.</a:t>
            </a:r>
          </a:p>
          <a:p>
            <a:pPr>
              <a:buFont typeface="Wingdings" pitchFamily="2" charset="2"/>
              <a:buChar char="§"/>
            </a:pPr>
            <a:r>
              <a:rPr dirty="0" sz="2000" lang="en-US">
                <a:solidFill>
                  <a:srgbClr val="002060"/>
                </a:solidFill>
              </a:rPr>
              <a:t>Stopped 2 month before surgery</a:t>
            </a:r>
          </a:p>
          <a:p>
            <a:pPr lvl="1">
              <a:buFont typeface="Wingdings" pitchFamily="2" charset="2"/>
              <a:buChar char="ü"/>
            </a:pPr>
            <a:r>
              <a:rPr dirty="0" sz="2000" lang="en-US"/>
              <a:t>Smoking inhibits the </a:t>
            </a:r>
            <a:r>
              <a:rPr dirty="0" sz="2000" lang="en-US" err="1"/>
              <a:t>neovasculization</a:t>
            </a:r>
            <a:r>
              <a:rPr dirty="0" sz="2000" lang="en-US"/>
              <a:t> necessary for incorporation of a bone graft. </a:t>
            </a:r>
          </a:p>
          <a:p>
            <a:pPr lvl="1">
              <a:buFont typeface="Wingdings" pitchFamily="2" charset="2"/>
              <a:buChar char="ü"/>
            </a:pPr>
            <a:r>
              <a:rPr dirty="0" sz="2000" lang="en-US"/>
              <a:t>Not begin smoking again for 3 to 6 months after surgery.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8" name=""/>
        <p:cNvGrpSpPr/>
        <p:nvPr/>
      </p:nvGrpSpPr>
      <p:grpSpPr>
        <a:xfrm>
          <a:off x="0" y="0"/>
          <a:ext cx="0" cy="0"/>
          <a:chOff x="0" y="0"/>
          <a:chExt cx="0" cy="0"/>
        </a:xfrm>
      </p:grpSpPr>
      <p:sp>
        <p:nvSpPr>
          <p:cNvPr id="1048642" name="Content Placeholder 2"/>
          <p:cNvSpPr>
            <a:spLocks noGrp="1"/>
          </p:cNvSpPr>
          <p:nvPr>
            <p:ph idx="1"/>
          </p:nvPr>
        </p:nvSpPr>
        <p:spPr>
          <a:xfrm>
            <a:off x="51954" y="57727"/>
            <a:ext cx="9040091" cy="6742545"/>
          </a:xfrm>
        </p:spPr>
        <p:txBody>
          <a:bodyPr>
            <a:normAutofit/>
          </a:bodyPr>
          <a:p>
            <a:pPr>
              <a:buFont typeface="Wingdings" pitchFamily="2" charset="2"/>
              <a:buChar char="v"/>
            </a:pPr>
            <a:r>
              <a:rPr b="1" dirty="0" sz="2000" lang="en-US">
                <a:solidFill>
                  <a:srgbClr val="002060"/>
                </a:solidFill>
              </a:rPr>
              <a:t>Advantages</a:t>
            </a:r>
          </a:p>
          <a:p>
            <a:pPr indent="-457200" marL="457200">
              <a:buFont typeface="+mj-lt"/>
              <a:buAutoNum type="arabicParenR"/>
            </a:pPr>
            <a:r>
              <a:rPr dirty="0" sz="2000" lang="en-US"/>
              <a:t>Enhance the natural capacity for bone healing to occur.</a:t>
            </a:r>
          </a:p>
          <a:p>
            <a:pPr indent="-457200" marL="457200">
              <a:buFont typeface="+mj-lt"/>
              <a:buAutoNum type="arabicParenR"/>
            </a:pPr>
            <a:r>
              <a:rPr dirty="0" sz="2000" lang="en-US"/>
              <a:t>Minimize the extent of </a:t>
            </a:r>
            <a:r>
              <a:rPr dirty="0" sz="2000" lang="en-US" err="1"/>
              <a:t>iatrogenically</a:t>
            </a:r>
            <a:r>
              <a:rPr dirty="0" sz="2000" lang="en-US"/>
              <a:t> induced impediments to bone graft incorporation.</a:t>
            </a:r>
          </a:p>
          <a:p>
            <a:pPr indent="-457200" marL="457200">
              <a:buFont typeface="+mj-lt"/>
              <a:buAutoNum type="arabicParenR"/>
            </a:pPr>
            <a:r>
              <a:rPr dirty="0" sz="2000" lang="en-US"/>
              <a:t>Maximize the </a:t>
            </a:r>
            <a:r>
              <a:rPr dirty="0" sz="2000" lang="en-US" err="1"/>
              <a:t>biomechanical</a:t>
            </a:r>
            <a:r>
              <a:rPr dirty="0" sz="2000" lang="en-US"/>
              <a:t> advantage of the hardware construct.</a:t>
            </a:r>
            <a:endParaRPr dirty="0" sz="2000" lang="en-IQ"/>
          </a:p>
        </p:txBody>
      </p:sp>
      <p:pic>
        <p:nvPicPr>
          <p:cNvPr id="2097184" name="Picture 4"/>
          <p:cNvPicPr>
            <a:picLocks noChangeAspect="1"/>
          </p:cNvPicPr>
          <p:nvPr/>
        </p:nvPicPr>
        <p:blipFill>
          <a:blip xmlns:r="http://schemas.openxmlformats.org/officeDocument/2006/relationships" r:embed="rId1"/>
          <a:stretch>
            <a:fillRect/>
          </a:stretch>
        </p:blipFill>
        <p:spPr>
          <a:xfrm>
            <a:off x="1200120" y="1956022"/>
            <a:ext cx="6743760" cy="484425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9" name=""/>
        <p:cNvGrpSpPr/>
        <p:nvPr/>
      </p:nvGrpSpPr>
      <p:grpSpPr>
        <a:xfrm>
          <a:off x="0" y="0"/>
          <a:ext cx="0" cy="0"/>
          <a:chOff x="0" y="0"/>
          <a:chExt cx="0" cy="0"/>
        </a:xfrm>
      </p:grpSpPr>
      <p:sp>
        <p:nvSpPr>
          <p:cNvPr id="1048643" name="Content Placeholder 2"/>
          <p:cNvSpPr>
            <a:spLocks noGrp="1"/>
          </p:cNvSpPr>
          <p:nvPr>
            <p:ph idx="1"/>
          </p:nvPr>
        </p:nvSpPr>
        <p:spPr>
          <a:xfrm>
            <a:off x="86014" y="82260"/>
            <a:ext cx="8977168" cy="6683375"/>
          </a:xfrm>
        </p:spPr>
        <p:txBody>
          <a:bodyPr>
            <a:normAutofit/>
          </a:bodyPr>
          <a:p>
            <a:pPr>
              <a:buFont typeface="Wingdings" pitchFamily="2" charset="2"/>
              <a:buChar char="v"/>
            </a:pPr>
            <a:r>
              <a:rPr b="1" dirty="0" sz="2000" lang="en-US" u="sng">
                <a:solidFill>
                  <a:srgbClr val="7030A0"/>
                </a:solidFill>
              </a:rPr>
              <a:t>A major concern for any spinal surgery (Late complications)</a:t>
            </a:r>
          </a:p>
          <a:p>
            <a:pPr indent="-457200" marL="457200">
              <a:buFont typeface="+mj-lt"/>
              <a:buAutoNum type="arabicPeriod"/>
            </a:pPr>
            <a:r>
              <a:rPr b="1" dirty="0" sz="2000" lang="en-US" err="1">
                <a:solidFill>
                  <a:srgbClr val="0070C0"/>
                </a:solidFill>
              </a:rPr>
              <a:t>Pseudarthrosis</a:t>
            </a:r>
            <a:r>
              <a:rPr dirty="0" sz="2000" lang="en-US"/>
              <a:t>. </a:t>
            </a:r>
          </a:p>
          <a:p>
            <a:pPr lvl="1"/>
            <a:r>
              <a:rPr dirty="0" sz="2000" lang="en-US"/>
              <a:t>Bony nonunion persisting more than 6 months after an anterior procedure that is accompanied by </a:t>
            </a:r>
            <a:r>
              <a:rPr b="1" dirty="0" sz="2000" lang="en-US"/>
              <a:t>persistent axial neck pain</a:t>
            </a:r>
            <a:r>
              <a:rPr dirty="0" sz="2000" lang="en-US"/>
              <a:t>.</a:t>
            </a:r>
          </a:p>
          <a:p>
            <a:pPr lvl="1"/>
            <a:r>
              <a:rPr dirty="0" sz="2000" lang="en-US"/>
              <a:t>Evidence of a radiographic lucency at the vertebral body–graft junction 6 or more months after surgery can be considered diagnostic.</a:t>
            </a:r>
          </a:p>
          <a:p>
            <a:pPr lvl="1"/>
            <a:r>
              <a:rPr dirty="0" sz="2000" lang="en-US"/>
              <a:t>When present, an anterior decompression using an ipsilateral or contralateral approach is indicated.</a:t>
            </a:r>
          </a:p>
          <a:p>
            <a:pPr lvl="1"/>
            <a:endParaRPr dirty="0" sz="2000" lang="en-US"/>
          </a:p>
          <a:p>
            <a:pPr indent="-457200" marL="457200">
              <a:buFont typeface="+mj-lt"/>
              <a:buAutoNum type="arabicPeriod"/>
            </a:pPr>
            <a:r>
              <a:rPr b="1" dirty="0" sz="2000" lang="en-US">
                <a:solidFill>
                  <a:srgbClr val="0070C0"/>
                </a:solidFill>
              </a:rPr>
              <a:t>Subsidence of the bone graft</a:t>
            </a:r>
          </a:p>
          <a:p>
            <a:pPr lvl="1"/>
            <a:r>
              <a:rPr dirty="0" sz="2000" lang="en-US"/>
              <a:t>Which is diagnosed by a loss of graft height of 2 mm or more detected on radiographs taken 1 year postoperatively. </a:t>
            </a:r>
          </a:p>
          <a:p>
            <a:pPr indent="-457200" marL="457200">
              <a:buFont typeface="+mj-lt"/>
              <a:buAutoNum type="arabicPeriod"/>
            </a:pPr>
            <a:r>
              <a:rPr b="1" dirty="0" sz="2000" lang="en-US">
                <a:solidFill>
                  <a:srgbClr val="0070C0"/>
                </a:solidFill>
              </a:rPr>
              <a:t>Loss of normal cervical curvature with development of a kyphotic deformity</a:t>
            </a:r>
          </a:p>
          <a:p>
            <a:pPr indent="-457200" marL="457200">
              <a:buFont typeface="+mj-lt"/>
              <a:buAutoNum type="arabicPeriod"/>
            </a:pPr>
            <a:r>
              <a:rPr b="1" dirty="0" sz="2000" lang="en-US">
                <a:solidFill>
                  <a:srgbClr val="0070C0"/>
                </a:solidFill>
              </a:rPr>
              <a:t>Chronic infections such as </a:t>
            </a:r>
            <a:r>
              <a:rPr b="1" dirty="0" sz="2000" lang="en-US" err="1">
                <a:solidFill>
                  <a:srgbClr val="0070C0"/>
                </a:solidFill>
              </a:rPr>
              <a:t>discitis</a:t>
            </a:r>
            <a:r>
              <a:rPr b="1" dirty="0" sz="2000" lang="en-US">
                <a:solidFill>
                  <a:srgbClr val="0070C0"/>
                </a:solidFill>
              </a:rPr>
              <a:t>, and osteomyelitis </a:t>
            </a:r>
          </a:p>
          <a:p>
            <a:pPr indent="-457200" marL="457200">
              <a:buFont typeface="+mj-lt"/>
              <a:buAutoNum type="arabicPeriod"/>
            </a:pPr>
            <a:r>
              <a:rPr b="1" dirty="0" sz="2000" lang="en-US">
                <a:solidFill>
                  <a:srgbClr val="0070C0"/>
                </a:solidFill>
              </a:rPr>
              <a:t>Adjacent segment disease</a:t>
            </a:r>
          </a:p>
          <a:p>
            <a:pPr lvl="1">
              <a:buFont typeface="Wingdings" pitchFamily="2" charset="2"/>
              <a:buChar char="ü"/>
            </a:pPr>
            <a:r>
              <a:rPr dirty="0" sz="2000" lang="en-US"/>
              <a:t>Occurs as disk degeneration at the levels immediately adjacent to the fused segments, </a:t>
            </a:r>
          </a:p>
          <a:p>
            <a:pPr lvl="1">
              <a:buFont typeface="Wingdings" pitchFamily="2" charset="2"/>
              <a:buChar char="ü"/>
            </a:pPr>
            <a:r>
              <a:rPr dirty="0" sz="2000" lang="en-US"/>
              <a:t>Usually </a:t>
            </a:r>
            <a:r>
              <a:rPr b="1" dirty="0" sz="2000" lang="en-US">
                <a:solidFill>
                  <a:srgbClr val="C00000"/>
                </a:solidFill>
              </a:rPr>
              <a:t>rostral to the fused level</a:t>
            </a:r>
            <a:endParaRPr b="1" dirty="0" sz="2000" lang="en-IQ">
              <a:solidFill>
                <a:srgbClr val="C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596"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pic>
        <p:nvPicPr>
          <p:cNvPr id="2097185" name="Picture 4"/>
          <p:cNvPicPr>
            <a:picLocks noChangeAspect="1" noGrp="1"/>
          </p:cNvPicPr>
          <p:nvPr>
            <p:ph idx="1"/>
          </p:nvPr>
        </p:nvPicPr>
        <p:blipFill>
          <a:blip xmlns:r="http://schemas.openxmlformats.org/officeDocument/2006/relationships" r:embed="rId1"/>
          <a:stretch>
            <a:fillRect/>
          </a:stretch>
        </p:blipFill>
        <p:spPr>
          <a:xfrm>
            <a:off x="3925455" y="2031090"/>
            <a:ext cx="5218545" cy="4826910"/>
          </a:xfrm>
        </p:spPr>
      </p:pic>
      <p:pic>
        <p:nvPicPr>
          <p:cNvPr id="2097186" name="Picture 8"/>
          <p:cNvPicPr>
            <a:picLocks noChangeAspect="1"/>
          </p:cNvPicPr>
          <p:nvPr/>
        </p:nvPicPr>
        <p:blipFill>
          <a:blip xmlns:r="http://schemas.openxmlformats.org/officeDocument/2006/relationships" r:embed="rId2"/>
          <a:stretch>
            <a:fillRect/>
          </a:stretch>
        </p:blipFill>
        <p:spPr>
          <a:xfrm>
            <a:off x="-1" y="0"/>
            <a:ext cx="4375727" cy="4831309"/>
          </a:xfrm>
          <a:prstGeom prst="rec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1" name=""/>
        <p:cNvGrpSpPr/>
        <p:nvPr/>
      </p:nvGrpSpPr>
      <p:grpSpPr>
        <a:xfrm>
          <a:off x="0" y="0"/>
          <a:ext cx="0" cy="0"/>
          <a:chOff x="0" y="0"/>
          <a:chExt cx="0" cy="0"/>
        </a:xfrm>
      </p:grpSpPr>
      <p:pic>
        <p:nvPicPr>
          <p:cNvPr id="2097187" name="Content Placeholder 5"/>
          <p:cNvPicPr>
            <a:picLocks noChangeAspect="1" noGrp="1"/>
          </p:cNvPicPr>
          <p:nvPr>
            <p:ph idx="1"/>
          </p:nvPr>
        </p:nvPicPr>
        <p:blipFill>
          <a:blip xmlns:r="http://schemas.openxmlformats.org/officeDocument/2006/relationships" r:embed="rId1"/>
          <a:stretch>
            <a:fillRect/>
          </a:stretch>
        </p:blipFill>
        <p:spPr>
          <a:xfrm>
            <a:off x="818248" y="0"/>
            <a:ext cx="7507503" cy="6858000"/>
          </a:xfrm>
          <a:prstGeom prst="rect"/>
          <a:ln>
            <a:noFill/>
          </a:ln>
          <a:effectLst>
            <a:softEdge rad="1125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2" name=""/>
        <p:cNvGrpSpPr/>
        <p:nvPr/>
      </p:nvGrpSpPr>
      <p:grpSpPr>
        <a:xfrm>
          <a:off x="0" y="0"/>
          <a:ext cx="0" cy="0"/>
          <a:chOff x="0" y="0"/>
          <a:chExt cx="0" cy="0"/>
        </a:xfrm>
      </p:grpSpPr>
      <p:sp>
        <p:nvSpPr>
          <p:cNvPr id="1048644" name="Title 1"/>
          <p:cNvSpPr>
            <a:spLocks noGrp="1"/>
          </p:cNvSpPr>
          <p:nvPr>
            <p:ph type="title"/>
          </p:nvPr>
        </p:nvSpPr>
        <p:spPr>
          <a:xfrm>
            <a:off x="80819" y="1"/>
            <a:ext cx="8486775" cy="808182"/>
          </a:xfrm>
        </p:spPr>
        <p:txBody>
          <a:bodyPr>
            <a:normAutofit/>
          </a:bodyPr>
          <a:p>
            <a:pPr indent="-342900" marL="342900">
              <a:buFont typeface="Wingdings" pitchFamily="2" charset="2"/>
              <a:buChar char="q"/>
            </a:pPr>
            <a:r>
              <a:rPr b="1" dirty="0" sz="2400" lang="en-US" u="sng">
                <a:solidFill>
                  <a:srgbClr val="C00000"/>
                </a:solidFill>
                <a:effectLst/>
                <a:latin typeface="+mn-lt"/>
              </a:rPr>
              <a:t>Posterior Approach for Cervical Degenerative Disease</a:t>
            </a:r>
            <a:br>
              <a:rPr b="1" dirty="0" sz="2400" lang="en-US" u="sng">
                <a:solidFill>
                  <a:srgbClr val="C00000"/>
                </a:solidFill>
                <a:effectLst/>
                <a:latin typeface="+mn-lt"/>
              </a:rPr>
            </a:br>
            <a:r>
              <a:rPr b="1" dirty="0" sz="2400" lang="en-US" u="sng">
                <a:solidFill>
                  <a:srgbClr val="C00000"/>
                </a:solidFill>
                <a:effectLst/>
                <a:latin typeface="+mn-lt"/>
              </a:rPr>
              <a:t>Indications for Surgical Treatment</a:t>
            </a:r>
            <a:r>
              <a:rPr b="1" dirty="0" sz="2400" lang="en-US" u="sng">
                <a:solidFill>
                  <a:srgbClr val="C00000"/>
                </a:solidFill>
                <a:latin typeface="+mn-lt"/>
              </a:rPr>
              <a:t> </a:t>
            </a:r>
          </a:p>
        </p:txBody>
      </p:sp>
      <p:sp>
        <p:nvSpPr>
          <p:cNvPr id="1048645" name="Content Placeholder 2"/>
          <p:cNvSpPr>
            <a:spLocks noGrp="1"/>
          </p:cNvSpPr>
          <p:nvPr>
            <p:ph idx="1"/>
          </p:nvPr>
        </p:nvSpPr>
        <p:spPr>
          <a:xfrm>
            <a:off x="80819" y="808183"/>
            <a:ext cx="8982362" cy="6049816"/>
          </a:xfrm>
        </p:spPr>
        <p:txBody>
          <a:bodyPr>
            <a:noAutofit/>
          </a:bodyPr>
          <a:p>
            <a:pPr indent="-342900" marL="342900">
              <a:buFont typeface="+mj-lt"/>
              <a:buAutoNum type="arabicParenR"/>
            </a:pPr>
            <a:r>
              <a:rPr dirty="0" sz="1800" lang="en-US">
                <a:effectLst/>
              </a:rPr>
              <a:t>Patients with multiple levels of cervical spinal cord compression (at least three levels) </a:t>
            </a:r>
          </a:p>
          <a:p>
            <a:pPr indent="-342900" marL="342900">
              <a:buFont typeface="+mj-lt"/>
              <a:buAutoNum type="arabicParenR"/>
            </a:pPr>
            <a:r>
              <a:rPr dirty="0" sz="1800" lang="en-US">
                <a:effectLst/>
              </a:rPr>
              <a:t>Cervical lordosis is relatively well maintained</a:t>
            </a:r>
          </a:p>
          <a:p>
            <a:pPr indent="-342900" marL="342900">
              <a:buFont typeface="+mj-lt"/>
              <a:buAutoNum type="arabicParenR"/>
            </a:pPr>
            <a:r>
              <a:rPr dirty="0" sz="1800" lang="en-US">
                <a:effectLst/>
              </a:rPr>
              <a:t>Patients with predominantly posterior compression</a:t>
            </a:r>
          </a:p>
          <a:p>
            <a:pPr indent="-342900" marL="342900">
              <a:buFont typeface="+mj-lt"/>
              <a:buAutoNum type="arabicParenR"/>
            </a:pPr>
            <a:r>
              <a:rPr dirty="0" sz="1800" lang="en-US">
                <a:effectLst/>
              </a:rPr>
              <a:t>Ossification of the PLL</a:t>
            </a:r>
          </a:p>
          <a:p>
            <a:pPr indent="-342900" marL="342900">
              <a:buFont typeface="+mj-lt"/>
              <a:buAutoNum type="arabicParenR"/>
            </a:pPr>
            <a:r>
              <a:rPr dirty="0" sz="1800" lang="en-US">
                <a:effectLst/>
              </a:rPr>
              <a:t>Contraindications to anterior surgery such as severe scarring from prior radiation. </a:t>
            </a:r>
            <a:endParaRPr dirty="0" sz="1800" lang="ar-SA">
              <a:effectLst/>
            </a:endParaRPr>
          </a:p>
          <a:p>
            <a:pPr indent="-342900" marL="342900">
              <a:buFont typeface="+mj-lt"/>
              <a:buAutoNum type="arabicParenR"/>
            </a:pPr>
            <a:r>
              <a:rPr dirty="0" sz="1800" lang="en-US"/>
              <a:t>In  patients  who  have  concurrent  </a:t>
            </a:r>
            <a:r>
              <a:rPr dirty="0" sz="1800" lang="en-US" err="1"/>
              <a:t>radiculopathy</a:t>
            </a:r>
            <a:r>
              <a:rPr dirty="0" sz="1800" lang="en-US"/>
              <a:t>,  unilateral  or bilateral  </a:t>
            </a:r>
            <a:r>
              <a:rPr dirty="0" sz="1800" lang="en-US" err="1"/>
              <a:t>foraminotomies</a:t>
            </a:r>
            <a:r>
              <a:rPr dirty="0" sz="1800" lang="en-US"/>
              <a:t>  can  be  added  to  the  central  decompression. </a:t>
            </a:r>
            <a:endParaRPr dirty="0" sz="1800" lang="ar-SA"/>
          </a:p>
          <a:p>
            <a:pPr indent="-342900" marL="342900">
              <a:buFont typeface="+mj-lt"/>
              <a:buAutoNum type="arabicParenR"/>
            </a:pPr>
            <a:endParaRPr dirty="0" sz="1800" lang="ar-SA"/>
          </a:p>
          <a:p>
            <a:pPr>
              <a:buFont typeface="Wingdings" pitchFamily="2" charset="2"/>
              <a:buChar char="v"/>
            </a:pPr>
            <a:r>
              <a:rPr dirty="0" sz="1800" lang="en-US"/>
              <a:t>In the  presence  of  segmental  kyphosis  at  the  site  of  compression, the  spinal  cord  is  unlikely  to  drift  away  from  ventral  disease  with a  posterior  laminectomy  and  an  anterior  approach  should  be considered.  </a:t>
            </a:r>
            <a:endParaRPr dirty="0" sz="1800" lang="ar-SA"/>
          </a:p>
          <a:p>
            <a:pPr>
              <a:buFont typeface="Wingdings" pitchFamily="2" charset="2"/>
              <a:buChar char="v"/>
            </a:pPr>
            <a:r>
              <a:rPr dirty="0" sz="1800" lang="en-US"/>
              <a:t>In  addition,  a  laminectomy  without  instrumentation in  patients  with  kyphosis  can  make  the  compression  worse  by disrupting  the  posterior  tension  band  and  subsequently  worsening  the  kyphosis. </a:t>
            </a:r>
            <a:br>
              <a:rPr dirty="0" sz="1800" lang="en-US"/>
            </a:br>
            <a:endParaRPr dirty="0" sz="1800" lang="ar-SA"/>
          </a:p>
          <a:p>
            <a:pPr>
              <a:buFont typeface="Wingdings" pitchFamily="2" charset="2"/>
              <a:buChar char="Ø"/>
            </a:pPr>
            <a:r>
              <a:rPr dirty="0" sz="1800" lang="en-US" err="1">
                <a:effectLst/>
              </a:rPr>
              <a:t>Foraminotomy</a:t>
            </a:r>
            <a:r>
              <a:rPr dirty="0" sz="1800" lang="en-US">
                <a:effectLst/>
              </a:rPr>
              <a:t>/Discectomy</a:t>
            </a:r>
          </a:p>
          <a:p>
            <a:pPr>
              <a:buFont typeface="Wingdings" pitchFamily="2" charset="2"/>
              <a:buChar char="Ø"/>
            </a:pPr>
            <a:r>
              <a:rPr dirty="0" sz="1800" lang="en-US">
                <a:effectLst/>
              </a:rPr>
              <a:t>Laminectomy/</a:t>
            </a:r>
            <a:r>
              <a:rPr dirty="0" sz="1800" lang="en-US" err="1">
                <a:effectLst/>
              </a:rPr>
              <a:t>Laminaplasty</a:t>
            </a:r>
            <a:endParaRPr dirty="0" sz="1800" lang="en-US">
              <a:effectLst/>
            </a:endParaRPr>
          </a:p>
          <a:p>
            <a:pPr>
              <a:buFont typeface="Wingdings" pitchFamily="2" charset="2"/>
              <a:buChar char="Ø"/>
            </a:pPr>
            <a:r>
              <a:rPr dirty="0" sz="1800" lang="en-US">
                <a:effectLst/>
              </a:rPr>
              <a:t>Cervical Posterior Segmental Instrumentation</a:t>
            </a:r>
            <a:br>
              <a:rPr dirty="0" sz="1800" lang="en-US"/>
            </a:br>
            <a:endParaRPr dirty="0" sz="1800"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pic>
        <p:nvPicPr>
          <p:cNvPr id="2097188" name="Picture 5"/>
          <p:cNvPicPr>
            <a:picLocks noChangeAspect="1" noGrp="1"/>
          </p:cNvPicPr>
          <p:nvPr>
            <p:ph idx="1"/>
          </p:nvPr>
        </p:nvPicPr>
        <p:blipFill>
          <a:blip xmlns:r="http://schemas.openxmlformats.org/officeDocument/2006/relationships" r:embed="rId1"/>
          <a:stretch>
            <a:fillRect/>
          </a:stretch>
        </p:blipFill>
        <p:spPr>
          <a:xfrm>
            <a:off x="0" y="300182"/>
            <a:ext cx="9146478" cy="6003636"/>
          </a:xfrm>
          <a:prstGeom prst="rec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4" name=""/>
        <p:cNvGrpSpPr/>
        <p:nvPr/>
      </p:nvGrpSpPr>
      <p:grpSpPr>
        <a:xfrm>
          <a:off x="0" y="0"/>
          <a:ext cx="0" cy="0"/>
          <a:chOff x="0" y="0"/>
          <a:chExt cx="0" cy="0"/>
        </a:xfrm>
      </p:grpSpPr>
      <p:sp>
        <p:nvSpPr>
          <p:cNvPr id="1048646" name="Title 1"/>
          <p:cNvSpPr>
            <a:spLocks noGrp="1"/>
          </p:cNvSpPr>
          <p:nvPr>
            <p:ph type="title"/>
          </p:nvPr>
        </p:nvSpPr>
        <p:spPr>
          <a:xfrm>
            <a:off x="86014" y="18255"/>
            <a:ext cx="7886700" cy="524381"/>
          </a:xfrm>
        </p:spPr>
        <p:txBody>
          <a:bodyPr>
            <a:normAutofit/>
          </a:bodyPr>
          <a:p>
            <a:pPr indent="-342900" marL="342900">
              <a:buFont typeface="Wingdings" pitchFamily="2" charset="2"/>
              <a:buChar char="q"/>
            </a:pPr>
            <a:r>
              <a:rPr b="1" dirty="0" sz="2400" lang="en-US" err="1" u="sng">
                <a:solidFill>
                  <a:srgbClr val="C00000"/>
                </a:solidFill>
                <a:latin typeface="+mn-lt"/>
              </a:rPr>
              <a:t>Foraminotomy</a:t>
            </a:r>
            <a:r>
              <a:rPr b="1" dirty="0" sz="2400" lang="ar-SA" u="sng">
                <a:solidFill>
                  <a:srgbClr val="C00000"/>
                </a:solidFill>
                <a:latin typeface="+mn-lt"/>
              </a:rPr>
              <a:t> </a:t>
            </a:r>
            <a:r>
              <a:rPr b="1" dirty="0" sz="2400" lang="en-US" u="sng">
                <a:solidFill>
                  <a:srgbClr val="C00000"/>
                </a:solidFill>
                <a:latin typeface="+mn-lt"/>
              </a:rPr>
              <a:t>/</a:t>
            </a:r>
            <a:r>
              <a:rPr b="1" dirty="0" sz="2400" lang="ar-SA" u="sng">
                <a:solidFill>
                  <a:srgbClr val="C00000"/>
                </a:solidFill>
                <a:latin typeface="+mn-lt"/>
              </a:rPr>
              <a:t> </a:t>
            </a:r>
            <a:r>
              <a:rPr b="1" dirty="0" sz="2400" lang="en-US" u="sng">
                <a:solidFill>
                  <a:srgbClr val="C00000"/>
                </a:solidFill>
                <a:latin typeface="+mn-lt"/>
              </a:rPr>
              <a:t>Discectomy</a:t>
            </a:r>
          </a:p>
        </p:txBody>
      </p:sp>
      <p:sp>
        <p:nvSpPr>
          <p:cNvPr id="1048647" name="Content Placeholder 2"/>
          <p:cNvSpPr>
            <a:spLocks noGrp="1"/>
          </p:cNvSpPr>
          <p:nvPr>
            <p:ph idx="1"/>
          </p:nvPr>
        </p:nvSpPr>
        <p:spPr>
          <a:xfrm>
            <a:off x="86014" y="542635"/>
            <a:ext cx="8971972" cy="6297109"/>
          </a:xfrm>
        </p:spPr>
        <p:txBody>
          <a:bodyPr>
            <a:normAutofit/>
          </a:bodyPr>
          <a:p>
            <a:pPr>
              <a:buFont typeface="Wingdings" pitchFamily="2" charset="2"/>
              <a:buChar char="v"/>
            </a:pPr>
            <a:r>
              <a:rPr dirty="0" sz="2000" lang="en-US"/>
              <a:t>Indications</a:t>
            </a:r>
          </a:p>
          <a:p>
            <a:pPr indent="-457200" marL="457200">
              <a:buFont typeface="+mj-lt"/>
              <a:buAutoNum type="arabicPeriod"/>
            </a:pPr>
            <a:r>
              <a:rPr dirty="0" sz="2000" lang="en-US"/>
              <a:t>For  unilateral  </a:t>
            </a:r>
            <a:r>
              <a:rPr dirty="0" sz="2000" lang="en-US" err="1"/>
              <a:t>radiculopathy</a:t>
            </a:r>
            <a:r>
              <a:rPr dirty="0" sz="2000" lang="en-US"/>
              <a:t>  with  one-  or  two-level  disk  herniations.</a:t>
            </a:r>
            <a:endParaRPr dirty="0" sz="2000" lang="ar-SA"/>
          </a:p>
          <a:p>
            <a:pPr indent="-457200" marL="457200">
              <a:buFont typeface="+mj-lt"/>
              <a:buAutoNum type="arabicPeriod"/>
            </a:pPr>
            <a:r>
              <a:rPr dirty="0" sz="2000" lang="en-US" err="1"/>
              <a:t>Foraminal</a:t>
            </a:r>
            <a:r>
              <a:rPr dirty="0" sz="2000" lang="en-US"/>
              <a:t>  stenosis  without  myelopathy  or  cord  compression.</a:t>
            </a:r>
          </a:p>
          <a:p>
            <a:pPr indent="-457200" marL="457200">
              <a:buFont typeface="+mj-lt"/>
              <a:buAutoNum type="arabicPeriod"/>
            </a:pPr>
            <a:endParaRPr dirty="0" sz="2000" lang="en-US"/>
          </a:p>
          <a:p>
            <a:endParaRPr dirty="0" sz="2000" lang="en-US"/>
          </a:p>
        </p:txBody>
      </p:sp>
      <p:pic>
        <p:nvPicPr>
          <p:cNvPr id="2097189" name="Picture 4"/>
          <p:cNvPicPr>
            <a:picLocks noChangeAspect="1"/>
          </p:cNvPicPr>
          <p:nvPr/>
        </p:nvPicPr>
        <p:blipFill>
          <a:blip xmlns:r="http://schemas.openxmlformats.org/officeDocument/2006/relationships" r:embed="rId1"/>
          <a:stretch>
            <a:fillRect/>
          </a:stretch>
        </p:blipFill>
        <p:spPr>
          <a:xfrm>
            <a:off x="1411143" y="1950833"/>
            <a:ext cx="6321713" cy="4907167"/>
          </a:xfrm>
          <a:prstGeom prst="rec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35" name=""/>
        <p:cNvGrpSpPr/>
        <p:nvPr/>
      </p:nvGrpSpPr>
      <p:grpSpPr>
        <a:xfrm>
          <a:off x="0" y="0"/>
          <a:ext cx="0" cy="0"/>
          <a:chOff x="0" y="0"/>
          <a:chExt cx="0" cy="0"/>
        </a:xfrm>
      </p:grpSpPr>
      <p:pic>
        <p:nvPicPr>
          <p:cNvPr id="2097190" name="Picture 6"/>
          <p:cNvPicPr>
            <a:picLocks noChangeAspect="1"/>
          </p:cNvPicPr>
          <p:nvPr/>
        </p:nvPicPr>
        <p:blipFill>
          <a:blip xmlns:r="http://schemas.openxmlformats.org/officeDocument/2006/relationships" r:embed="rId1"/>
          <a:stretch>
            <a:fillRect/>
          </a:stretch>
        </p:blipFill>
        <p:spPr>
          <a:xfrm>
            <a:off x="0" y="773956"/>
            <a:ext cx="4572000" cy="5310088"/>
          </a:xfrm>
          <a:prstGeom prst="rect"/>
        </p:spPr>
      </p:pic>
      <p:pic>
        <p:nvPicPr>
          <p:cNvPr id="2097191" name="Picture 10"/>
          <p:cNvPicPr>
            <a:picLocks noChangeAspect="1"/>
          </p:cNvPicPr>
          <p:nvPr/>
        </p:nvPicPr>
        <p:blipFill>
          <a:blip xmlns:r="http://schemas.openxmlformats.org/officeDocument/2006/relationships" r:embed="rId2"/>
          <a:stretch>
            <a:fillRect/>
          </a:stretch>
        </p:blipFill>
        <p:spPr>
          <a:xfrm>
            <a:off x="4572000" y="912553"/>
            <a:ext cx="4572000" cy="4998286"/>
          </a:xfrm>
          <a:prstGeom prst="rec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pic>
        <p:nvPicPr>
          <p:cNvPr id="2097192" name="Picture 4"/>
          <p:cNvPicPr>
            <a:picLocks noChangeAspect="1" noGrp="1"/>
          </p:cNvPicPr>
          <p:nvPr>
            <p:ph idx="1"/>
          </p:nvPr>
        </p:nvPicPr>
        <p:blipFill>
          <a:blip xmlns:r="http://schemas.openxmlformats.org/officeDocument/2006/relationships" r:embed="rId1"/>
          <a:stretch>
            <a:fillRect/>
          </a:stretch>
        </p:blipFill>
        <p:spPr>
          <a:xfrm>
            <a:off x="-1" y="704272"/>
            <a:ext cx="4564385" cy="5449455"/>
          </a:xfrm>
          <a:prstGeom prst="rect"/>
        </p:spPr>
      </p:pic>
      <p:pic>
        <p:nvPicPr>
          <p:cNvPr id="2097193" name="Picture 6"/>
          <p:cNvPicPr>
            <a:picLocks noChangeAspect="1"/>
          </p:cNvPicPr>
          <p:nvPr/>
        </p:nvPicPr>
        <p:blipFill>
          <a:blip xmlns:r="http://schemas.openxmlformats.org/officeDocument/2006/relationships" r:embed="rId2"/>
          <a:stretch>
            <a:fillRect/>
          </a:stretch>
        </p:blipFill>
        <p:spPr>
          <a:xfrm>
            <a:off x="4564384" y="704272"/>
            <a:ext cx="4572000" cy="5668818"/>
          </a:xfrm>
          <a:prstGeom prst="rec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37" name=""/>
        <p:cNvGrpSpPr/>
        <p:nvPr/>
      </p:nvGrpSpPr>
      <p:grpSpPr>
        <a:xfrm>
          <a:off x="0" y="0"/>
          <a:ext cx="0" cy="0"/>
          <a:chOff x="0" y="0"/>
          <a:chExt cx="0" cy="0"/>
        </a:xfrm>
      </p:grpSpPr>
      <p:sp>
        <p:nvSpPr>
          <p:cNvPr id="1048648" name="Title 1"/>
          <p:cNvSpPr>
            <a:spLocks noGrp="1"/>
          </p:cNvSpPr>
          <p:nvPr>
            <p:ph type="title"/>
          </p:nvPr>
        </p:nvSpPr>
        <p:spPr>
          <a:xfrm>
            <a:off x="97559" y="18256"/>
            <a:ext cx="7886700" cy="501289"/>
          </a:xfrm>
        </p:spPr>
        <p:txBody>
          <a:bodyPr>
            <a:normAutofit/>
          </a:bodyPr>
          <a:p>
            <a:pPr indent="-342900" marL="342900">
              <a:buFont typeface="Wingdings" pitchFamily="2" charset="2"/>
              <a:buChar char="q"/>
            </a:pPr>
            <a:r>
              <a:rPr b="1" dirty="0" sz="2400" lang="en-US" err="1" u="sng">
                <a:solidFill>
                  <a:srgbClr val="C00000"/>
                </a:solidFill>
                <a:latin typeface="+mn-lt"/>
              </a:rPr>
              <a:t>Laminoplasty</a:t>
            </a:r>
            <a:endParaRPr b="1" dirty="0" sz="2400" lang="en-US" u="sng">
              <a:solidFill>
                <a:srgbClr val="C00000"/>
              </a:solidFill>
              <a:latin typeface="+mn-lt"/>
            </a:endParaRPr>
          </a:p>
        </p:txBody>
      </p:sp>
      <p:sp>
        <p:nvSpPr>
          <p:cNvPr id="1048649" name="Content Placeholder 2"/>
          <p:cNvSpPr>
            <a:spLocks noGrp="1"/>
          </p:cNvSpPr>
          <p:nvPr>
            <p:ph idx="1"/>
          </p:nvPr>
        </p:nvSpPr>
        <p:spPr>
          <a:xfrm>
            <a:off x="97559" y="519545"/>
            <a:ext cx="8948882" cy="6223000"/>
          </a:xfrm>
        </p:spPr>
        <p:txBody>
          <a:bodyPr>
            <a:normAutofit fontScale="95000" lnSpcReduction="20000"/>
          </a:bodyPr>
          <a:p>
            <a:pPr>
              <a:buFont typeface="Wingdings" pitchFamily="2" charset="2"/>
              <a:buChar char="v"/>
            </a:pPr>
            <a:r>
              <a:rPr b="1" dirty="0" sz="2000" lang="en-US">
                <a:solidFill>
                  <a:srgbClr val="002060"/>
                </a:solidFill>
              </a:rPr>
              <a:t>Indications</a:t>
            </a:r>
          </a:p>
          <a:p>
            <a:pPr indent="-457200" marL="457200">
              <a:buFont typeface="+mj-lt"/>
              <a:buAutoNum type="arabicPeriod"/>
            </a:pPr>
            <a:r>
              <a:rPr dirty="0" sz="2000" lang="en-US"/>
              <a:t>Compressive cervical myelopathy due to developmental canal stenosis.</a:t>
            </a:r>
          </a:p>
          <a:p>
            <a:pPr indent="-457200" marL="457200">
              <a:buFont typeface="+mj-lt"/>
              <a:buAutoNum type="arabicPeriod"/>
            </a:pPr>
            <a:r>
              <a:rPr dirty="0" sz="2000" lang="en-US"/>
              <a:t>Multilevel spondylosis.</a:t>
            </a:r>
          </a:p>
          <a:p>
            <a:pPr indent="-457200" marL="457200">
              <a:buFont typeface="+mj-lt"/>
              <a:buAutoNum type="arabicPeriod"/>
            </a:pPr>
            <a:r>
              <a:rPr dirty="0" sz="2000" lang="en-US"/>
              <a:t>Continuous or mixed-type ossification of the posterior longitudinal ligament (OPLL) requiring multilevel decompression is a reasonable treatment strategy.</a:t>
            </a:r>
          </a:p>
          <a:p>
            <a:pPr>
              <a:buFont typeface="Wingdings" pitchFamily="2" charset="2"/>
              <a:buChar char="Ø"/>
            </a:pPr>
            <a:endParaRPr dirty="0" sz="2000" lang="en-US"/>
          </a:p>
          <a:p>
            <a:pPr>
              <a:buFont typeface="Wingdings" pitchFamily="2" charset="2"/>
              <a:buChar char="Ø"/>
            </a:pPr>
            <a:r>
              <a:rPr dirty="0" sz="2000" lang="en-US" err="1"/>
              <a:t>Laminoplasty</a:t>
            </a:r>
            <a:r>
              <a:rPr dirty="0" sz="2000" lang="en-US"/>
              <a:t> is an alternative to ACDF, especially in young patients with concomitant developmental canal stenosis, and can help avoid adjacent segment disease.</a:t>
            </a:r>
          </a:p>
          <a:p>
            <a:pPr>
              <a:buFont typeface="Wingdings" pitchFamily="2" charset="2"/>
              <a:buChar char="v"/>
            </a:pPr>
            <a:r>
              <a:rPr b="1" dirty="0" sz="2000" lang="en-US">
                <a:solidFill>
                  <a:srgbClr val="002060"/>
                </a:solidFill>
              </a:rPr>
              <a:t>Advantages</a:t>
            </a:r>
          </a:p>
          <a:p>
            <a:pPr lvl="1">
              <a:buFont typeface="Wingdings" pitchFamily="2" charset="2"/>
              <a:buChar char="ü"/>
            </a:pPr>
            <a:r>
              <a:rPr dirty="0" sz="2000" lang="en-US"/>
              <a:t>Enables simultaneous decompression for multilevel spinal cord compression</a:t>
            </a:r>
          </a:p>
          <a:p>
            <a:pPr lvl="1">
              <a:buFont typeface="Wingdings" pitchFamily="2" charset="2"/>
              <a:buChar char="ü"/>
            </a:pPr>
            <a:r>
              <a:rPr dirty="0" sz="2000" lang="en-US"/>
              <a:t>Low incidence of serious complications as compared with ACDF</a:t>
            </a:r>
          </a:p>
          <a:p>
            <a:pPr lvl="1">
              <a:buFont typeface="Wingdings" pitchFamily="2" charset="2"/>
              <a:buChar char="ü"/>
            </a:pPr>
            <a:r>
              <a:rPr dirty="0" sz="2000" lang="en-US"/>
              <a:t>Low incidence of adjacent segment disease as compared with ACDF</a:t>
            </a:r>
          </a:p>
          <a:p>
            <a:pPr lvl="1">
              <a:buFont typeface="Wingdings" pitchFamily="2" charset="2"/>
              <a:buChar char="ü"/>
            </a:pPr>
            <a:r>
              <a:rPr dirty="0" sz="2000" lang="en-US" err="1"/>
              <a:t>Foraminotomy</a:t>
            </a:r>
            <a:r>
              <a:rPr dirty="0" sz="2000" lang="en-US"/>
              <a:t> for </a:t>
            </a:r>
            <a:r>
              <a:rPr dirty="0" sz="2000" lang="en-US" err="1"/>
              <a:t>radiculopathy</a:t>
            </a:r>
            <a:r>
              <a:rPr dirty="0" sz="2000" lang="en-US"/>
              <a:t> can be performed if necessary.</a:t>
            </a:r>
          </a:p>
          <a:p>
            <a:pPr lvl="1">
              <a:buFont typeface="Wingdings" pitchFamily="2" charset="2"/>
              <a:buChar char="ü"/>
            </a:pPr>
            <a:r>
              <a:rPr dirty="0" sz="2000" lang="en-US"/>
              <a:t>Reduced incidence of </a:t>
            </a:r>
            <a:r>
              <a:rPr dirty="0" sz="2000" lang="en-US" err="1"/>
              <a:t>postlaminectomy</a:t>
            </a:r>
            <a:r>
              <a:rPr dirty="0" sz="2000" lang="en-US"/>
              <a:t> kyphosis.</a:t>
            </a:r>
          </a:p>
          <a:p>
            <a:pPr lvl="1">
              <a:buFont typeface="Wingdings" pitchFamily="2" charset="2"/>
              <a:buChar char="ü"/>
            </a:pPr>
            <a:r>
              <a:rPr dirty="0" sz="2000" lang="en-US"/>
              <a:t>Cervical range of motion can be preserved as compared with multilevel ACDF.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38" name=""/>
        <p:cNvGrpSpPr/>
        <p:nvPr/>
      </p:nvGrpSpPr>
      <p:grpSpPr>
        <a:xfrm>
          <a:off x="0" y="0"/>
          <a:ext cx="0" cy="0"/>
          <a:chOff x="0" y="0"/>
          <a:chExt cx="0" cy="0"/>
        </a:xfrm>
      </p:grpSpPr>
      <p:sp>
        <p:nvSpPr>
          <p:cNvPr id="1048650" name="Content Placeholder 2"/>
          <p:cNvSpPr>
            <a:spLocks noGrp="1"/>
          </p:cNvSpPr>
          <p:nvPr>
            <p:ph idx="1"/>
          </p:nvPr>
        </p:nvSpPr>
        <p:spPr>
          <a:xfrm>
            <a:off x="97558" y="82261"/>
            <a:ext cx="8965623" cy="1280103"/>
          </a:xfrm>
        </p:spPr>
        <p:txBody>
          <a:bodyPr/>
          <a:p>
            <a:pPr>
              <a:buFont typeface="Wingdings" pitchFamily="2" charset="2"/>
              <a:buChar char="v"/>
            </a:pPr>
            <a:r>
              <a:rPr dirty="0" sz="2000" lang="en-US">
                <a:solidFill>
                  <a:srgbClr val="002060"/>
                </a:solidFill>
              </a:rPr>
              <a:t>2 procedure </a:t>
            </a:r>
          </a:p>
          <a:p>
            <a:pPr>
              <a:buFont typeface="Wingdings" pitchFamily="2" charset="2"/>
              <a:buChar char="Ø"/>
            </a:pPr>
            <a:r>
              <a:rPr dirty="0" sz="2000" lang="en-US"/>
              <a:t>Open-Door </a:t>
            </a:r>
            <a:r>
              <a:rPr dirty="0" sz="2000" lang="en-US" err="1"/>
              <a:t>Laminoplasty</a:t>
            </a:r>
            <a:endParaRPr dirty="0" sz="2000" lang="en-US"/>
          </a:p>
          <a:p>
            <a:pPr>
              <a:buFont typeface="Wingdings" pitchFamily="2" charset="2"/>
              <a:buChar char="Ø"/>
            </a:pPr>
            <a:r>
              <a:rPr dirty="0" sz="2000" lang="en-US"/>
              <a:t>Double Open-Door </a:t>
            </a:r>
            <a:r>
              <a:rPr dirty="0" sz="2000" lang="en-US" err="1"/>
              <a:t>Laminoplasty</a:t>
            </a:r>
            <a:endParaRPr dirty="0" sz="2000" lang="en-US"/>
          </a:p>
        </p:txBody>
      </p:sp>
      <p:pic>
        <p:nvPicPr>
          <p:cNvPr id="2097194" name="Picture 4"/>
          <p:cNvPicPr>
            <a:picLocks noChangeAspect="1"/>
          </p:cNvPicPr>
          <p:nvPr/>
        </p:nvPicPr>
        <p:blipFill>
          <a:blip xmlns:r="http://schemas.openxmlformats.org/officeDocument/2006/relationships" r:embed="rId1"/>
          <a:stretch>
            <a:fillRect/>
          </a:stretch>
        </p:blipFill>
        <p:spPr>
          <a:xfrm>
            <a:off x="2472211" y="1326612"/>
            <a:ext cx="4199577" cy="5449127"/>
          </a:xfrm>
          <a:prstGeom prst="rec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651" name="Title 1"/>
          <p:cNvSpPr>
            <a:spLocks noGrp="1"/>
          </p:cNvSpPr>
          <p:nvPr>
            <p:ph type="title"/>
          </p:nvPr>
        </p:nvSpPr>
        <p:spPr/>
        <p:txBody>
          <a:bodyPr/>
          <a:p>
            <a:endParaRPr lang="en-US"/>
          </a:p>
        </p:txBody>
      </p:sp>
      <p:pic>
        <p:nvPicPr>
          <p:cNvPr id="209719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pic>
        <p:nvPicPr>
          <p:cNvPr id="2097196" name="Picture 4"/>
          <p:cNvPicPr>
            <a:picLocks noChangeAspect="1" noGrp="1"/>
          </p:cNvPicPr>
          <p:nvPr>
            <p:ph idx="1"/>
          </p:nvPr>
        </p:nvPicPr>
        <p:blipFill>
          <a:blip xmlns:r="http://schemas.openxmlformats.org/officeDocument/2006/relationships" r:embed="rId1"/>
          <a:stretch>
            <a:fillRect/>
          </a:stretch>
        </p:blipFill>
        <p:spPr>
          <a:xfrm>
            <a:off x="0" y="913660"/>
            <a:ext cx="9144000" cy="5030680"/>
          </a:xfrm>
          <a:prstGeom prst="rec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1" name=""/>
        <p:cNvGrpSpPr/>
        <p:nvPr/>
      </p:nvGrpSpPr>
      <p:grpSpPr>
        <a:xfrm>
          <a:off x="0" y="0"/>
          <a:ext cx="0" cy="0"/>
          <a:chOff x="0" y="0"/>
          <a:chExt cx="0" cy="0"/>
        </a:xfrm>
      </p:grpSpPr>
      <p:sp>
        <p:nvSpPr>
          <p:cNvPr id="1048652" name="Content Placeholder 2"/>
          <p:cNvSpPr>
            <a:spLocks noGrp="1"/>
          </p:cNvSpPr>
          <p:nvPr>
            <p:ph idx="1"/>
          </p:nvPr>
        </p:nvSpPr>
        <p:spPr>
          <a:xfrm>
            <a:off x="89188" y="57727"/>
            <a:ext cx="8965623" cy="6742545"/>
          </a:xfrm>
        </p:spPr>
        <p:txBody>
          <a:bodyPr>
            <a:normAutofit/>
          </a:bodyPr>
          <a:p>
            <a:pPr>
              <a:buFont typeface="Wingdings" pitchFamily="2" charset="2"/>
              <a:buChar char="q"/>
            </a:pPr>
            <a:r>
              <a:rPr b="1" dirty="0" sz="2000" lang="en-US" u="sng">
                <a:solidFill>
                  <a:srgbClr val="C00000"/>
                </a:solidFill>
              </a:rPr>
              <a:t>POSTOPERATIVE FOLLOW-UP</a:t>
            </a:r>
          </a:p>
          <a:p>
            <a:r>
              <a:rPr b="1" dirty="0" sz="2000" lang="en-US"/>
              <a:t>Postoperative immobilization is controversial</a:t>
            </a:r>
          </a:p>
          <a:p>
            <a:pPr lvl="1">
              <a:buFont typeface="Wingdings" pitchFamily="2" charset="2"/>
              <a:buChar char="ü"/>
            </a:pPr>
            <a:r>
              <a:rPr dirty="0" sz="2000" lang="en-US"/>
              <a:t>Some recommend no bracing after a single-level fixation</a:t>
            </a:r>
          </a:p>
          <a:p>
            <a:pPr lvl="1">
              <a:buFont typeface="Wingdings" pitchFamily="2" charset="2"/>
              <a:buChar char="ü"/>
            </a:pPr>
            <a:r>
              <a:rPr dirty="0" sz="2000" lang="en-US"/>
              <a:t>Some recommend a collar for 6 to 12 weeks.</a:t>
            </a:r>
          </a:p>
          <a:p>
            <a:endParaRPr dirty="0" sz="2000" lang="en-US"/>
          </a:p>
          <a:p>
            <a:r>
              <a:rPr dirty="0" sz="2000" lang="en-US"/>
              <a:t>Plain film radiography is repeated 4 to 6 weeks after surgery and include dynamic views (flexion and extension) if there is evidence of graft incorporation and stable hardware position. </a:t>
            </a:r>
          </a:p>
          <a:p>
            <a:r>
              <a:rPr dirty="0" sz="2000" lang="en-US"/>
              <a:t>When evidence of a fusion response (</a:t>
            </a:r>
            <a:r>
              <a:rPr b="1" dirty="0" sz="2000" lang="en-US">
                <a:solidFill>
                  <a:srgbClr val="0070C0"/>
                </a:solidFill>
              </a:rPr>
              <a:t>bridging </a:t>
            </a:r>
            <a:r>
              <a:rPr b="1" dirty="0" sz="2000" lang="en-US" err="1">
                <a:solidFill>
                  <a:srgbClr val="0070C0"/>
                </a:solidFill>
              </a:rPr>
              <a:t>trabeculated</a:t>
            </a:r>
            <a:r>
              <a:rPr b="1" dirty="0" sz="2000" lang="en-US">
                <a:solidFill>
                  <a:srgbClr val="0070C0"/>
                </a:solidFill>
              </a:rPr>
              <a:t> bone across the graft vertebral body interface</a:t>
            </a:r>
            <a:r>
              <a:rPr dirty="0" sz="2000" lang="en-US"/>
              <a:t>) </a:t>
            </a:r>
          </a:p>
          <a:p>
            <a:r>
              <a:rPr dirty="0" sz="2000" lang="en-US"/>
              <a:t>Patients are instructed in neck-strengthening exercises.</a:t>
            </a:r>
          </a:p>
          <a:p>
            <a:endParaRPr dirty="0" sz="2000" lang="en-IQ"/>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598"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599"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7" name=""/>
        <p:cNvGrpSpPr/>
        <p:nvPr/>
      </p:nvGrpSpPr>
      <p:grpSpPr>
        <a:xfrm>
          <a:off x="0" y="0"/>
          <a:ext cx="0" cy="0"/>
          <a:chOff x="0" y="0"/>
          <a:chExt cx="0" cy="0"/>
        </a:xfrm>
      </p:grpSpPr>
      <p:sp>
        <p:nvSpPr>
          <p:cNvPr id="1048600" name="Content Placeholder 2"/>
          <p:cNvSpPr>
            <a:spLocks noGrp="1"/>
          </p:cNvSpPr>
          <p:nvPr>
            <p:ph idx="1"/>
          </p:nvPr>
        </p:nvSpPr>
        <p:spPr>
          <a:xfrm>
            <a:off x="92365" y="106497"/>
            <a:ext cx="8947726" cy="6647593"/>
          </a:xfrm>
        </p:spPr>
        <p:txBody>
          <a:bodyPr>
            <a:noAutofit/>
          </a:bodyPr>
          <a:p>
            <a:pPr>
              <a:buFont typeface="Wingdings" pitchFamily="2" charset="2"/>
              <a:buChar char="v"/>
            </a:pPr>
            <a:r>
              <a:rPr dirty="0" sz="2000" lang="en-US"/>
              <a:t>Cervical spondylosis is a progressive pathologic process that is secondary to biomechanical stress and strain. The process includes :</a:t>
            </a:r>
          </a:p>
          <a:p>
            <a:pPr lvl="1"/>
            <a:r>
              <a:rPr dirty="0" sz="2000" lang="en-US"/>
              <a:t>Disk degeneration.</a:t>
            </a:r>
          </a:p>
          <a:p>
            <a:pPr lvl="1"/>
            <a:r>
              <a:rPr dirty="0" sz="2000" lang="en-US"/>
              <a:t>Facet </a:t>
            </a:r>
            <a:r>
              <a:rPr dirty="0" sz="2000" lang="en-US" err="1"/>
              <a:t>arthropathy</a:t>
            </a:r>
            <a:r>
              <a:rPr dirty="0" sz="2000" lang="en-US"/>
              <a:t>.</a:t>
            </a:r>
          </a:p>
          <a:p>
            <a:pPr lvl="1"/>
            <a:r>
              <a:rPr dirty="0" sz="2000" lang="en-US"/>
              <a:t>Hypertrophy and ossification within both the posterior longitudinal ligament (PLL) and the ligamentum ﬂavum. </a:t>
            </a:r>
            <a:br>
              <a:rPr dirty="0" sz="1600" lang="en-US"/>
            </a:br>
            <a:endParaRPr dirty="0" sz="1600" lang="en-US"/>
          </a:p>
          <a:p>
            <a:pPr>
              <a:buFont typeface="Wingdings" pitchFamily="2" charset="2"/>
              <a:buChar char="Ø"/>
            </a:pPr>
            <a:r>
              <a:rPr dirty="0" sz="2000" lang="en-US"/>
              <a:t>The  C4-5  and  C5-6  segments  were  shown  to  contribute  most  of  the  total  angular mobility, but their  contribution to total  angular  mobility decreased significantly  after  severe  degeneration.  </a:t>
            </a:r>
          </a:p>
          <a:p>
            <a:pPr>
              <a:buFont typeface="Wingdings" pitchFamily="2" charset="2"/>
              <a:buChar char="Ø"/>
            </a:pPr>
            <a:r>
              <a:rPr dirty="0" sz="2000" lang="en-US"/>
              <a:t>This  degenerative  cascade eventually  leads  to  </a:t>
            </a:r>
            <a:r>
              <a:rPr dirty="0" sz="2000" lang="en-US" err="1"/>
              <a:t>neuroforaminal</a:t>
            </a:r>
            <a:r>
              <a:rPr dirty="0" sz="2000" lang="en-US"/>
              <a:t>  or  spinal  canal  stenosis,  or  both.</a:t>
            </a:r>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Windows User</dc:creator>
  <cp:lastModifiedBy>Ahmed Maan</cp:lastModifiedBy>
  <dcterms:created xsi:type="dcterms:W3CDTF">2017-12-20T02:39:01Z</dcterms:created>
  <dcterms:modified xsi:type="dcterms:W3CDTF">2022-11-29T17:24:40Z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4d5a116a977044499fe90a0299b8ea88</vt:lpwstr>
  </property>
</Properties>
</file>