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ink/ink1.xml" ContentType="application/inkml+xml"/>
  <Override PartName="/ppt/ink/ink2.xml" ContentType="application/inkml+xml"/>
  <Override PartName="/ppt/ink/ink3.xml" ContentType="application/inkml+xml"/>
  <Override PartName="/ppt/ink/ink4.xml" ContentType="application/inkml+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2.xml" ContentType="application/vnd.openxmlformats-officedocument.presentationml.notesSlide+xml"/>
  <Override PartName="/ppt/slides/slide21.xml" ContentType="application/vnd.openxmlformats-officedocument.presentationml.slide+xml"/>
  <Override PartName="/ppt/slides/slide22.xml" ContentType="application/vnd.openxmlformats-officedocument.presentationml.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84" r:id="rId1"/>
  </p:sldMasterIdLst>
  <p:notesMasterIdLst>
    <p:notesMasterId r:id="rId2"/>
  </p:notesMasterIdLst>
  <p:sldIdLst>
    <p:sldId id="350" r:id="rId3"/>
    <p:sldId id="351" r:id="rId4"/>
    <p:sldId id="352" r:id="rId5"/>
    <p:sldId id="353" r:id="rId6"/>
    <p:sldId id="354" r:id="rId7"/>
    <p:sldId id="355" r:id="rId8"/>
    <p:sldId id="356" r:id="rId9"/>
    <p:sldId id="357" r:id="rId10"/>
    <p:sldId id="358" r:id="rId11"/>
    <p:sldId id="359" r:id="rId12"/>
    <p:sldId id="361" r:id="rId13"/>
    <p:sldId id="362" r:id="rId14"/>
    <p:sldId id="363" r:id="rId15"/>
    <p:sldId id="364" r:id="rId16"/>
    <p:sldId id="365" r:id="rId17"/>
    <p:sldId id="366" r:id="rId18"/>
    <p:sldId id="367" r:id="rId19"/>
    <p:sldId id="368" r:id="rId20"/>
    <p:sldId id="369" r:id="rId21"/>
    <p:sldId id="370" r:id="rId22"/>
    <p:sldId id="371" r:id="rId23"/>
    <p:sldId id="372" r:id="rId24"/>
    <p:sldId id="373" r:id="rId25"/>
    <p:sldId id="374" r:id="rId26"/>
    <p:sldId id="375" r:id="rId27"/>
    <p:sldId id="376" r:id="rId28"/>
    <p:sldId id="377" r:id="rId29"/>
    <p:sldId id="378" r:id="rId30"/>
    <p:sldId id="379" r:id="rId31"/>
    <p:sldId id="380" r:id="rId32"/>
    <p:sldId id="381" r:id="rId33"/>
    <p:sldId id="382" r:id="rId34"/>
    <p:sldId id="383" r:id="rId35"/>
    <p:sldId id="384" r:id="rId36"/>
    <p:sldId id="385" r:id="rId37"/>
    <p:sldId id="386"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Lst>
  <p:sldSz type="screen4x3" cy="6858000" cx="9144000"/>
  <p:notesSz cx="6858000" cy="9144000"/>
  <p:defaultTextStyle>
    <a:defPPr>
      <a:defRPr lang="ar-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6029" autoAdjust="0"/>
    <p:restoredTop sz="81920" autoAdjust="0"/>
  </p:normalViewPr>
  <p:slideViewPr>
    <p:cSldViewPr snapToGrid="0">
      <p:cViewPr varScale="1">
        <p:scale>
          <a:sx n="80" d="100"/>
          <a:sy n="80" d="100"/>
        </p:scale>
        <p:origin x="258" y="102"/>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tableStyles" Target="tableStyle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s>
</file>

<file path=ppt/ink/ink1.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67 1 24575, 125 1 24575, 181 1 24575, 234 1 24575, 287 1 24575, 348 1 24575, 402 1 24575, 451 1 24575, 512 1 24575, 569 1 24575, 633 1 24575, 697 1 24575, 761 1 24575, 815 1 24575, 863 1 24575, 897 1 24575, 940 1 24575, 972 1 24575, 1009 1 24575, 1043 1 24575, 1075 1 24575, 1114 1 24575, 1157 1 24575, 1201 1 24575, 1244 1 24575, 1278 1 24575, 1305 1 24575, 1332 1 24575, 1364 1 24575, 1390 1 24575, 1417 1 24575, 1442 1 24575, 1469 1 24575, 1503 1 24575, 1529 1 24575, 1569 1 24575, 1601 1 24575, 1642 1 24575, 1679 1 24575, 1722 1 24575, 1759 1 24575, 1797 1 24575, 1829 1 24575, 1866 1 24575, 1903 1 24575, 1946 1 24575, 1984 1 24575, 2030 1 24575, 2067 1 24575, 2110 1 24575, 2142 1 24575, 2167 1 24575, 2194 1 24575, 2224 1 24575, 2251 1 24575, 2288 1 24575, 2315 1 24575, 2351 1 24575, 2383 1 24575, 2404 1 24575, 2431 1 24575, 2454 1 24575, 2486 1 24575, 2518 1 24575, 2543 1 24575, 2568 1 24575, 2589 1 24575, 2614 1 24575, 2645 1 24575, 2671 1 24575, 2700 1 24575, 2721 1 24575, 2743 1 24575, 2759 1 24575, 2782 1 24575, 2809 1 24575, 2837 1 24575, 2864 1 24575, 2892 1 24575, 2914 1 24575, 2942 1 24575, 2969 1 24575, 3003 1 24575, 3035 1 24575, 3076 1 24575, 3108 1 24575, 3144 1 24575, 3176 1 24575, 3208 1 24575, 3240 1 24575, 3277 1 24575, 3315 1 24575, 3354 1 24575, 3391 1 24575, 3427 1 24575, 3470 1 24575, 3500 1 24575, 3532 1 24575, 3560 1 24575, 3593 1 24575, 3625 1 24575, 3657 1 24575, 3692 1 24575, 3724 1 24575, 3760 1 24575, 3787 1 24575, 3822 1 24575, 3860 1 24575, 3895 1 24575, 3933 1 24575, 3960 1 24575, 4002 1 24575, 4036 1 24575, 4079 1 24575, 4113 1 24575, 4156 1 24575, 4184 1 24575, 4227 1 24575, 4261 1 24575, 4303 1 24575, 4339 1 24575, 4376 1 24575, 4412 1 24575, 4450 1 24575, 4483 1 24575, 4521 1 24575, 4558 1 24575, 4590 1 24575, 4626 1 24575, 4653 1 24575, 4692 1 24575, 4729 1 24575, 4770 1 24575, 4797 1 24575, 4829 1 24575, 4866 1 24575, 4893 1 24575, 4920 1 24575, 4945 1 24575, 4966 1 24575, 4988 1 24575, 5004 1 24575, 5034 1 24575, 5068 1 24575</trace>
</ink>
</file>

<file path=ppt/ink/ink10.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97 1 24575, 172 1 24575, 225 1 24575, 274 1 24575, 327 1 24575, 380 1 24575, 436 1 24575, 489 1 24575, 539 1 24575, 593 1 24575, 641 1 24575, 683 1 24575, 730 1 24575, 772 1 24575, 815 1 24575, 863 1 24575, 904 1 24575, 958 1 24575, 999 1 24575, 1047 1 24575, 1090 1 24575, 1132 1 24575, 1184 1 24575, 1232 1 24575, 1277 1 24575, 1314 1 24575, 1346 1 24575, 1373 1 24575, 1403 1 24575, 1430 1 24575, 1460 1 24575, 1492 1 24575, 1523 1 24575, 1549 1 24575, 1580 1 24575, 1606 1 24575, 1629 1 24575, 1651 1 24575, 1674 1 24575, 1695 1 24575, 1717 1 24575, 1733 1 24575, 1754 1 24575, 1776 1 24575, 1793 1 24575, 1809 1 24575, 1822 1 24575, 1843 1 24575, 1861 1 24575, 1891 1 24575, 1925 1 24575, 2002 1 24575, 2086 1 24575</trace>
</ink>
</file>

<file path=ppt/ink/ink2.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56 0 24575, 111 0 24575, 209 0 24575, 257 0 24575, 305 0 24575, 359 0 24575, 412 0 24575, 471 0 24575, 524 0 24575, 574 0 24575, 622 0 24575, 669 0 24575, 727 0 24575, 788 0 24575, 858 0 24575, 923 0 24575, 993 0 24575, 1064 0 24575, 1134 0 24575, 1196 0 24575, 1249 0 24575, 1305 0 24575, 1358 0 24575, 1421 0 24575, 1474 0 24575, 1542 0 24575, 1595 0 24575, 1657 0 24575, 1711 0 24575, 1770 0 24575, 1823 0 24575, 1871 0 24575, 1914 0 24575, 1951 0 24575, 1994 0 24575, 2030 0 24575, 2067 0 24575, 2101 0 24575, 2133 0 24575, 2171 0 24575, 2208 0 24575, 2253 0 24575, 2295 0 24575, 2342 0 24575, 2390 0 24575, 2434 0 24575, 2482 0 24575, 2525 0 24575, 2573 0 24575, 2616 0 24575, 2653 0 24575, 2693 0 24575, 2735 0 24575, 2780 0 24575, 2817 0 24575, 2860 0 24575, 2898 0 24575, 2935 0 24575, 2967 0 24575, 2999 0 24575, 3031 0 24575, 3065 0 24575, 3102 0 24575, 3136 0 24575, 3174 0 24575, 3208 0 24575, 3240 0 24575, 3277 0 24575, 3314 0 24575, 3352 0 24575, 3384 0 24575, 3421 0 24575, 3459 0 24575, 3500 0 24575, 3532 0 24575, 3573 0 24575, 3605 0 24575, 3635 0 24575, 3662 0 24575, 3690 0 24575, 3728 0 24575, 3762 0 24575, 3799 0 24575, 3831 0 24575, 3858 0 24575, 3886 0 24575, 3908 0 24575, 3929 0 24575, 3945 0 24575, 3967 0 24575, 3988 0 24575, 4009 0 24575, 4025 0 24575, 4041 0 24575, 4057 0 24575, 4073 0 24575, 4090 0 24575, 4106 0 24575, 4122 0 24575, 4138 0 24575, 4154 0 24575, 4170 0 24575, 4207 0 24575, 4250 0 24575</trace>
</ink>
</file>

<file path=ppt/ink/ink3.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95 1 24575, 164 1 24575, 207 1 24575, 236 1 24575, 262 1 24575, 287 1 24575, 314 1 24575, 344 1 24575, 371 1 24575, 407 1 24575, 444 1 24575, 489 1 24575, 532 1 24575, 571 1 24575, 608 1 24575, 637 1 24575, 663 1 24575, 688 1 24575, 715 1 24575, 740 1 24575, 761 1 24575, 781 1 24575, 808 1 24575, 833 1 24575, 859 1 24575, 888 1 24575, 909 1 24575, 931 1 24575, 947 1 24575, 964 1 24575, 986 1 24575, 1004 1 24575, 1027 1 24575, 1043 1 24575, 1064 1 24575, 1086 1 24575, 1103 1 24575, 1119 1 24575, 1132 1 24575, 1153 1 24575, 1171 1 24575, 1189 1 24575, 1210 1 24575, 1228 1 24575, 1250 1 24575, 1262 1 24575, 1273 1 24575, 1289 1 24575, 1310 1 24575, 1332 1 24575, 1344 1 24575, 1360 1 24575, 1365 1 24575, 1394 1 24575, 1405 1 24575, 1435 1 24575, 1453 1 24575, 1474 1 24575, 1492 1 24575, 1508 1 24575, 1524 1 24575, 1540 1 24575, 1556 1 24575, 1572 1 24575, 1588 1 24575, 1604 1 24575, 1620 1 24575, 1636 1 24575, 1652 1 24575, 1675 1 24575, 1693 1 24575, 1716 1 24575, 1729 1 24575, 1743 1 24575, 1761 1 24575, 1788 1 24575, 1805 1 24575, 1829 1 24575, 1845 1 24575, 1861 1 24575, 1877 1 24575, 1893 1 24575, 1909 1 24575, 1925 1 24575, 1941 1 24575, 1957 1 24575, 1980 1 24575, 1991 1 24575, 2005 1 24575, 2005 1 24575</trace>
</ink>
</file>

<file path=ppt/ink/ink4.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23 0 24575, 47 0 24575, 73 0 24575, 104 0 24575, 130 0 24575, 162 0 24575, 200 0 24575, 235 0 24575, 278 0 24575, 316 0 24575, 358 0 24575, 399 0 24575, 442 0 24575, 487 0 24575, 524 0 24575, 572 0 24575, 615 0 24575, 665 0 24575, 708 0 24575, 759 0 24575, 813 0 24575, 866 0 24575, 914 0 24575, 961 0 24575, 1003 0 24575, 1043 0 24575, 1075 0 24575, 1107 0 24575, 1139 0 24575, 1167 0 24575, 1199 0 24575, 1223 0 24575, 1255 0 24575, 1283 0 24575, 1315 0 24575, 1340 0 24575, 1362 0 24575, 1379 0 24575, 1395 0 24575, 1411 0 24575, 1427 0 24575, 1445 0 24575, 1467 0 24575, 1479 0 24575, 1495 0 24575, 1509 0 24575, 1531 0 24575, 1549 0 24575, 1572 0 24575, 1588 0 24575, 1609 0 24575, 1631 0 24575, 1652 0 24575, 1668 0 24575, 1689 0 24575, 1711 0 24575, 1737 0 24575, 1759 0 24575, 1787 0 24575, 1814 0 24575, 1844 0 24575, 1876 0 24575, 1907 0 24575, 1933 0 24575, 1957 0 24575, 1973 0 24575, 1990 0 24575, 2012 0 24575, 2024 0 24575, 2040 0 24575, 2053 0 24575, 2069 0 24575, 2085 0 24575, 2101 0 24575, 2110 0 24575, 2117 0 24575, 2117 0 24575, 2117 0 24575</trace>
</ink>
</file>

<file path=ppt/ink/ink5.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88 1 24575, 159 1 24575, 216 1 24575, 273 1 24575, 309 1 24575, 361 1 24575, 387 1 24575, 419 1 24575, 457 1 24575, 483 1 24575, 510 1 24575, 535 1 24575, 557 1 24575, 580 1 24575, 601 1 24575, 619 1 24575, 640 1 24575, 653 1 24575, 663 1 24575, 674 1 24575, 690 1 24575, 706 1 24575, 729 1 24575, 749 1 24575, 776 1 24575, 795 1 24575, 818 1 24575, 834 1 24575, 851 1 24575, 867 1 24575, 883 1 24575, 899 1 24575, 915 1 24575, 931 1 24575, 947 1 24575, 968 1 24575, 989 1 24575, 1004 1 24575, 1018 1 24575, 1027 1 24575, 1043 1 24575, 1059 1 24575, 1068 1 24575, 1075 1 24575</trace>
</ink>
</file>

<file path=ppt/ink/ink6.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66 1 24575, 131 1 24575, 230 1 24575, 252 1 24575, 273 1 24575, 305 1 24575, 334 1 24575, 366 1 24575, 391 1 24575, 428 1 24575, 460 1 24575, 503 1 24575, 539 1 24575, 576 1 24575, 617 1 24575, 660 1 24575, 697 1 24575, 740 1 24575, 777 1 24575, 825 1 24575, 877 1 24575, 920 1 24575, 966 1 24575, 998 1 24575, 1036 1 24575, 1068 1 24575, 1102 1 24575, 1144 1 24575, 1180 1 24575, 1217 1 24575, 1251 1 24575, 1283 1 24575, 1310 1 24575, 1337 1 24575, 1362 1 24575, 1388 1 24575, 1419 1 24575, 1445 1 24575, 1472 1 24575, 1504 1 24575, 1529 1 24575, 1567 1 24575, 1592 1 24575, 1624 1 24575, 1658 1 24575, 1695 1 24575, 1727 1 24575, 1754 1 24575, 1779 1 24575, 1805 1 24575, 1836 1 24575, 1862 1 24575, 1893 1 24575, 1925 1 24575, 1950 1 24575, 1971 1 24575, 1994 1 24575, 2016 1 24575, 2039 1 24575, 2060 1 24575, 2078 1 24575, 2099 1 24575, 2112 1 24575, 2123 1 24575, 2133 1 24575, 2149 1 24575, 2165 1 24575, 2181 1 24575, 2197 1 24575, 2213 1 24575, 2229 1 24575, 2253 1 24575, 2270 1 24575, 2294 1 24575, 2310 1 24575, 2319 1 24575, 2333 1 24575, 2342 1 24575, 2352 1 24575, 2363 1 24575, 2374 1 24575, 2390 1 24575, 2406 1 24575, 2422 1 24575, 2438 1 24575, 2454 1 24575, 2470 1 24575, 2486 1 24575, 2502 1 24575, 2518 1 24575, 2527 1 24575, 2555 1 24575, 2582 1 24575</trace>
</ink>
</file>

<file path=ppt/ink/ink7.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91 1 24575, 160 1 24575, 201 1 24575, 239 1 24575, 276 1 24575, 308 1 24575, 349 1 24575, 381 1 24575, 422 1 24575, 460 1 24575, 497 1 24575, 529 1 24575, 561 1 24575, 593 1 24575, 625 1 24575, 657 1 24575, 690 1 24575, 722 1 24575, 754 1 24575, 786 1 24575, 818 1 24575, 843 1 24575, 868 1 24575, 889 1 24575, 912 1 24575, 939 1 24575, 962 1 24575, 978 1 24575, 994 1 24575, 1010 1 24575, 1021 1 24575, 1032 1 24575, 1042 1 24575, 1058 1 24575, 1074 1 24575, 1090 1 24575, 1128 1 24575, 1164 1 24575, 1219 1 24575</trace>
</ink>
</file>

<file path=ppt/ink/ink8.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95 1 24575, 184 1 24575, 227 1 24575, 273 1 24575, 321 1 24575, 369 1 24575, 418 1 24575, 460 1 24575, 503 1 24575, 540 1 24575, 583 1 24575, 615 1 24575, 653 1 24575, 678 1 24575, 710 1 24575, 736 1 24575, 763 1 24575, 793 1 24575, 820 1 24575, 845 1 24575, 872 1 24575, 899 1 24575, 931 1 24575, 966 1 24575, 998 1 24575, 1039 1 24575, 1071 1 24575, 1111 1 24575, 1143 1 24575, 1184 1 24575, 1216 1 24575, 1248 1 24575, 1280 1 24575, 1305 1 24575, 1342 1 24575, 1373 1 24575, 1410 1 24575, 1442 1 24575, 1469 1 24575, 1497 1 24575, 1519 1 24575, 1545 1 24575, 1567 1 24575, 1593 1 24575, 1615 1 24575, 1643 1 24575, 1670 1 24575, 1695 1 24575, 1722 1 24575, 1747 1 24575, 1773 1 24575, 1804 1 24575, 1830 1 24575, 1854 1 24575, 1875 1 24575, 1903 1 24575, 1930 1 24575, 1957 1 24575, 1973 1 24575, 1991 1 24575, 2012 1 24575, 2025 1 24575, 2041 1 24575, 2058 1 24575, 2080 1 24575, 2101 1 24575, 2117 1 24575, 2133 1 24575, 2149 1 24575, 2173 1 24575, 2190 1 24575, 2214 1 24575, 2230 1 24575, 2246 1 24575, 2262 1 24575, 2278 1 24575, 2294 1 24575, 2310 1 24575, 2326 1 24575, 2342 1 24575, 2358 1 24575, 2374 1 24575, 2390 1 24575, 2406 1 24575, 2422 1 24575, 2438 1 24575, 2461 1 24575, 2479 1 24575, 2502 1 24575, 2518 1 24575, 2541 1 24575, 2566 1 24575</trace>
</ink>
</file>

<file path=ppt/ink/ink9.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54 1 24575, 106 1 24575, 186 1 24575, 238 1 24575, 275 1 24575, 323 1 24575, 361 1 24575, 407 1 24575, 445 1 24575, 482 1 24575, 514 1 24575, 557 1 24575, 600 1 24575, 648 1 24575, 685 1 24575, 733 1 24575, 776 1 24575, 828 1 24575, 876 1 24575, 922 1 24575, 970 1 24575, 1022 1 24575, 1065 1 24575, 1118 1 24575, 1161 1 24575, 1209 1 24575, 1246 1 24575, 1291 1 24575, 1334 1 24575, 1376 1 24575, 1425 1 24575, 1464 1 24575, 1512 1 24575, 1551 1 24575, 1594 1 24575, 1631 1 24575, 1674 1 24575, 1710 1 24575, 1747 1 24575, 1781 1 24575, 1813 1 24575, 1843 1 24575, 1870 1 24575, 1899 1 24575, 1920 1 24575, 1941 1 24575, 1957 1 24575, 1973 1 24575, 1989 1 24575, 2005 1 24575, 2021 1 24575, 2039 1 24575, 2061 1 24575, 2086 1 24575, 2153 1 24575, 2230 1 24575</trace>
</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27" name=""/>
        <p:cNvGrpSpPr/>
        <p:nvPr/>
      </p:nvGrpSpPr>
      <p:grpSpPr>
        <a:xfrm>
          <a:off x="0" y="0"/>
          <a:ext cx="0" cy="0"/>
          <a:chOff x="0" y="0"/>
          <a:chExt cx="0" cy="0"/>
        </a:xfrm>
      </p:grpSpPr>
      <p:sp>
        <p:nvSpPr>
          <p:cNvPr id="1048696" name="Header Placeholder 1"/>
          <p:cNvSpPr>
            <a:spLocks noGrp="1"/>
          </p:cNvSpPr>
          <p:nvPr>
            <p:ph type="hdr" sz="quarter"/>
          </p:nvPr>
        </p:nvSpPr>
        <p:spPr>
          <a:xfrm>
            <a:off x="0" y="0"/>
            <a:ext cx="2971800" cy="458788"/>
          </a:xfrm>
          <a:prstGeom prst="rect"/>
        </p:spPr>
        <p:txBody>
          <a:bodyPr bIns="45720" lIns="91440" rIns="91440" rtlCol="0" tIns="45720" vert="horz"/>
          <a:lstStyle>
            <a:lvl1pPr algn="r">
              <a:defRPr sz="1200"/>
            </a:lvl1pPr>
          </a:lstStyle>
          <a:p>
            <a:endParaRPr lang="ar-IQ"/>
          </a:p>
        </p:txBody>
      </p:sp>
      <p:sp>
        <p:nvSpPr>
          <p:cNvPr id="1048697" name="Date Placeholder 2"/>
          <p:cNvSpPr>
            <a:spLocks noGrp="1"/>
          </p:cNvSpPr>
          <p:nvPr>
            <p:ph type="dt" idx="1"/>
          </p:nvPr>
        </p:nvSpPr>
        <p:spPr>
          <a:xfrm>
            <a:off x="3884613" y="0"/>
            <a:ext cx="2971800" cy="458788"/>
          </a:xfrm>
          <a:prstGeom prst="rect"/>
        </p:spPr>
        <p:txBody>
          <a:bodyPr bIns="45720" lIns="91440" rIns="91440" rtlCol="0" tIns="45720" vert="horz"/>
          <a:lstStyle>
            <a:lvl1pPr algn="l">
              <a:defRPr sz="1200"/>
            </a:lvl1pPr>
          </a:lstStyle>
          <a:p>
            <a:fld id="{10AE4677-F777-42D4-A952-C8B3CEDFD9AE}" type="datetimeFigureOut">
              <a:rPr lang="ar-IQ" smtClean="0"/>
              <a:t>19‏/2‏/1442</a:t>
            </a:fld>
            <a:endParaRPr lang="ar-IQ"/>
          </a:p>
        </p:txBody>
      </p:sp>
      <p:sp>
        <p:nvSpPr>
          <p:cNvPr id="1048698" name="Slide Image Placeholder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lang="ar-IQ"/>
          </a:p>
        </p:txBody>
      </p:sp>
      <p:sp>
        <p:nvSpPr>
          <p:cNvPr id="1048699" name="Notes Placeholder 4"/>
          <p:cNvSpPr>
            <a:spLocks noGrp="1"/>
          </p:cNvSpPr>
          <p:nvPr>
            <p:ph type="body" sz="quarter" idx="3"/>
          </p:nvPr>
        </p:nvSpPr>
        <p:spPr>
          <a:xfrm>
            <a:off x="685800" y="4400550"/>
            <a:ext cx="5486400" cy="3600450"/>
          </a:xfrm>
          <a:prstGeom prst="rect"/>
        </p:spPr>
        <p:txBody>
          <a:bodyPr bIns="45720" lIns="91440" rIns="91440" rtlCol="0" tIns="45720" vert="horz"/>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700" name="Footer Placeholder 5"/>
          <p:cNvSpPr>
            <a:spLocks noGrp="1"/>
          </p:cNvSpPr>
          <p:nvPr>
            <p:ph type="ftr" sz="quarter" idx="4"/>
          </p:nvPr>
        </p:nvSpPr>
        <p:spPr>
          <a:xfrm>
            <a:off x="0" y="8685213"/>
            <a:ext cx="2971800" cy="458787"/>
          </a:xfrm>
          <a:prstGeom prst="rect"/>
        </p:spPr>
        <p:txBody>
          <a:bodyPr anchor="b" bIns="45720" lIns="91440" rIns="91440" rtlCol="0" tIns="45720" vert="horz"/>
          <a:lstStyle>
            <a:lvl1pPr algn="r">
              <a:defRPr sz="1200"/>
            </a:lvl1pPr>
          </a:lstStyle>
          <a:p>
            <a:endParaRPr lang="ar-IQ"/>
          </a:p>
        </p:txBody>
      </p:sp>
      <p:sp>
        <p:nvSpPr>
          <p:cNvPr id="1048701" name="Slide Number Placeholder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l">
              <a:defRPr sz="1200"/>
            </a:lvl1pPr>
          </a:lstStyle>
          <a:p>
            <a:fld id="{E94CA71E-E7FE-45B6-B70A-35CF211BB697}" type="slidenum">
              <a:rPr lang="ar-IQ" smtClean="0"/>
              <a:t>‹#›</a:t>
            </a:fld>
            <a:endParaRPr lang="ar-IQ"/>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27" name=""/>
        <p:cNvGrpSpPr/>
        <p:nvPr/>
      </p:nvGrpSpPr>
      <p:grpSpPr>
        <a:xfrm>
          <a:off x="0" y="0"/>
          <a:ext cx="0" cy="0"/>
          <a:chOff x="0" y="0"/>
          <a:chExt cx="0" cy="0"/>
        </a:xfrm>
      </p:grpSpPr>
      <p:sp>
        <p:nvSpPr>
          <p:cNvPr id="1048585" name="Slide Image Placeholder 1"/>
          <p:cNvSpPr>
            <a:spLocks noChangeAspect="1" noRot="1" noGrp="1"/>
          </p:cNvSpPr>
          <p:nvPr>
            <p:ph type="sldImg"/>
          </p:nvPr>
        </p:nvSpPr>
        <p:spPr>
          <a:xfrm>
            <a:off x="1371600" y="1143000"/>
            <a:ext cx="4114800" cy="3086100"/>
          </a:xfrm>
        </p:spPr>
      </p:sp>
      <p:sp>
        <p:nvSpPr>
          <p:cNvPr id="1048586" name="Notes Placeholder 2"/>
          <p:cNvSpPr>
            <a:spLocks noGrp="1"/>
          </p:cNvSpPr>
          <p:nvPr>
            <p:ph type="body" idx="1"/>
          </p:nvPr>
        </p:nvSpPr>
        <p:spPr/>
        <p:txBody>
          <a:bodyPr/>
          <a:p>
            <a:endParaRPr dirty="0" lang="ar-IQ"/>
          </a:p>
        </p:txBody>
      </p:sp>
      <p:sp>
        <p:nvSpPr>
          <p:cNvPr id="1048587" name="Slide Number Placeholder 3"/>
          <p:cNvSpPr>
            <a:spLocks noGrp="1"/>
          </p:cNvSpPr>
          <p:nvPr>
            <p:ph type="sldNum" sz="quarter" idx="10"/>
          </p:nvPr>
        </p:nvSpPr>
        <p:spPr/>
        <p:txBody>
          <a:bodyPr/>
          <a:p>
            <a:fld id="{E94CA71E-E7FE-45B6-B70A-35CF211BB697}" type="slidenum">
              <a:rPr lang="ar-IQ" smtClean="0"/>
              <a:t>1</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616" name="Slide Image Placeholder 1"/>
          <p:cNvSpPr>
            <a:spLocks noChangeAspect="1" noRot="1" noGrp="1"/>
          </p:cNvSpPr>
          <p:nvPr>
            <p:ph type="sldImg"/>
          </p:nvPr>
        </p:nvSpPr>
        <p:spPr>
          <a:xfrm>
            <a:off x="1371600" y="1143000"/>
            <a:ext cx="4114800" cy="3086100"/>
          </a:xfrm>
        </p:spPr>
      </p:sp>
      <p:sp>
        <p:nvSpPr>
          <p:cNvPr id="1048617" name="Notes Placeholder 2"/>
          <p:cNvSpPr>
            <a:spLocks noGrp="1"/>
          </p:cNvSpPr>
          <p:nvPr>
            <p:ph type="body" idx="1"/>
          </p:nvPr>
        </p:nvSpPr>
        <p:spPr/>
        <p:txBody>
          <a:bodyPr/>
          <a:p>
            <a:endParaRPr dirty="0" lang="ar-IQ"/>
          </a:p>
        </p:txBody>
      </p:sp>
      <p:sp>
        <p:nvSpPr>
          <p:cNvPr id="1048618" name="Slide Number Placeholder 3"/>
          <p:cNvSpPr>
            <a:spLocks noGrp="1"/>
          </p:cNvSpPr>
          <p:nvPr>
            <p:ph type="sldNum" sz="quarter" idx="10"/>
          </p:nvPr>
        </p:nvSpPr>
        <p:spPr/>
        <p:txBody>
          <a:bodyPr/>
          <a:p>
            <a:fld id="{E94CA71E-E7FE-45B6-B70A-35CF211BB697}" type="slidenum">
              <a:rPr lang="ar-IQ" smtClean="0"/>
              <a:t>20</a:t>
            </a:fld>
            <a:endParaRPr lang="ar-IQ"/>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18" name=""/>
        <p:cNvGrpSpPr/>
        <p:nvPr/>
      </p:nvGrpSpPr>
      <p:grpSpPr>
        <a:xfrm>
          <a:off x="0" y="0"/>
          <a:ext cx="0" cy="0"/>
          <a:chOff x="0" y="0"/>
          <a:chExt cx="0" cy="0"/>
        </a:xfrm>
      </p:grpSpPr>
      <p:sp>
        <p:nvSpPr>
          <p:cNvPr id="1048646"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ar-IQ"/>
          </a:p>
        </p:txBody>
      </p:sp>
      <p:sp>
        <p:nvSpPr>
          <p:cNvPr id="1048647"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lang="ar-IQ"/>
          </a:p>
        </p:txBody>
      </p:sp>
      <p:sp>
        <p:nvSpPr>
          <p:cNvPr id="1048648" name="Date Placeholder 3"/>
          <p:cNvSpPr>
            <a:spLocks noGrp="1"/>
          </p:cNvSpPr>
          <p:nvPr>
            <p:ph type="dt" sz="half" idx="10"/>
          </p:nvPr>
        </p:nvSpPr>
        <p:spPr/>
        <p:txBody>
          <a:bodyPr/>
          <a:p>
            <a:fld id="{DAD8B6DA-80C3-4A7D-AA53-A51703A7652B}" type="datetimeFigureOut">
              <a:rPr lang="ar-IQ" smtClean="0"/>
              <a:t>19‏/2‏/1442</a:t>
            </a:fld>
            <a:endParaRPr lang="ar-IQ"/>
          </a:p>
        </p:txBody>
      </p:sp>
      <p:sp>
        <p:nvSpPr>
          <p:cNvPr id="1048649" name="Footer Placeholder 4"/>
          <p:cNvSpPr>
            <a:spLocks noGrp="1"/>
          </p:cNvSpPr>
          <p:nvPr>
            <p:ph type="ftr" sz="quarter" idx="11"/>
          </p:nvPr>
        </p:nvSpPr>
        <p:spPr/>
        <p:txBody>
          <a:bodyPr/>
          <a:p>
            <a:endParaRPr lang="ar-IQ"/>
          </a:p>
        </p:txBody>
      </p:sp>
      <p:sp>
        <p:nvSpPr>
          <p:cNvPr id="1048650" name="Slide Number Placeholder 5"/>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22" name=""/>
        <p:cNvGrpSpPr/>
        <p:nvPr/>
      </p:nvGrpSpPr>
      <p:grpSpPr>
        <a:xfrm>
          <a:off x="0" y="0"/>
          <a:ext cx="0" cy="0"/>
          <a:chOff x="0" y="0"/>
          <a:chExt cx="0" cy="0"/>
        </a:xfrm>
      </p:grpSpPr>
      <p:sp>
        <p:nvSpPr>
          <p:cNvPr id="1048666" name="Title 1"/>
          <p:cNvSpPr>
            <a:spLocks noGrp="1"/>
          </p:cNvSpPr>
          <p:nvPr>
            <p:ph type="title"/>
          </p:nvPr>
        </p:nvSpPr>
        <p:spPr/>
        <p:txBody>
          <a:bodyPr/>
          <a:p>
            <a:r>
              <a:rPr lang="en-US"/>
              <a:t>Click to edit Master title style</a:t>
            </a:r>
            <a:endParaRPr lang="ar-IQ"/>
          </a:p>
        </p:txBody>
      </p:sp>
      <p:sp>
        <p:nvSpPr>
          <p:cNvPr id="1048667"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68" name="Date Placeholder 3"/>
          <p:cNvSpPr>
            <a:spLocks noGrp="1"/>
          </p:cNvSpPr>
          <p:nvPr>
            <p:ph type="dt" sz="half" idx="10"/>
          </p:nvPr>
        </p:nvSpPr>
        <p:spPr/>
        <p:txBody>
          <a:bodyPr/>
          <a:p>
            <a:fld id="{DAD8B6DA-80C3-4A7D-AA53-A51703A7652B}" type="datetimeFigureOut">
              <a:rPr lang="ar-IQ" smtClean="0"/>
              <a:t>19‏/2‏/1442</a:t>
            </a:fld>
            <a:endParaRPr lang="ar-IQ"/>
          </a:p>
        </p:txBody>
      </p:sp>
      <p:sp>
        <p:nvSpPr>
          <p:cNvPr id="1048669" name="Footer Placeholder 4"/>
          <p:cNvSpPr>
            <a:spLocks noGrp="1"/>
          </p:cNvSpPr>
          <p:nvPr>
            <p:ph type="ftr" sz="quarter" idx="11"/>
          </p:nvPr>
        </p:nvSpPr>
        <p:spPr/>
        <p:txBody>
          <a:bodyPr/>
          <a:p>
            <a:endParaRPr lang="ar-IQ"/>
          </a:p>
        </p:txBody>
      </p:sp>
      <p:sp>
        <p:nvSpPr>
          <p:cNvPr id="1048670" name="Slide Number Placeholder 5"/>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20" name=""/>
        <p:cNvGrpSpPr/>
        <p:nvPr/>
      </p:nvGrpSpPr>
      <p:grpSpPr>
        <a:xfrm>
          <a:off x="0" y="0"/>
          <a:ext cx="0" cy="0"/>
          <a:chOff x="0" y="0"/>
          <a:chExt cx="0" cy="0"/>
        </a:xfrm>
      </p:grpSpPr>
      <p:sp>
        <p:nvSpPr>
          <p:cNvPr id="1048655" name="Vertical Title 1"/>
          <p:cNvSpPr>
            <a:spLocks noGrp="1"/>
          </p:cNvSpPr>
          <p:nvPr>
            <p:ph type="title" orient="vert"/>
          </p:nvPr>
        </p:nvSpPr>
        <p:spPr>
          <a:xfrm>
            <a:off x="6543675" y="365125"/>
            <a:ext cx="1971675" cy="5811838"/>
          </a:xfrm>
        </p:spPr>
        <p:txBody>
          <a:bodyPr vert="eaVert"/>
          <a:p>
            <a:r>
              <a:rPr lang="en-US"/>
              <a:t>Click to edit Master title style</a:t>
            </a:r>
            <a:endParaRPr lang="ar-IQ"/>
          </a:p>
        </p:txBody>
      </p:sp>
      <p:sp>
        <p:nvSpPr>
          <p:cNvPr id="1048656"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57" name="Date Placeholder 3"/>
          <p:cNvSpPr>
            <a:spLocks noGrp="1"/>
          </p:cNvSpPr>
          <p:nvPr>
            <p:ph type="dt" sz="half" idx="10"/>
          </p:nvPr>
        </p:nvSpPr>
        <p:spPr/>
        <p:txBody>
          <a:bodyPr/>
          <a:p>
            <a:fld id="{DAD8B6DA-80C3-4A7D-AA53-A51703A7652B}" type="datetimeFigureOut">
              <a:rPr lang="ar-IQ" smtClean="0"/>
              <a:t>19‏/2‏/1442</a:t>
            </a:fld>
            <a:endParaRPr lang="ar-IQ"/>
          </a:p>
        </p:txBody>
      </p:sp>
      <p:sp>
        <p:nvSpPr>
          <p:cNvPr id="1048658" name="Footer Placeholder 4"/>
          <p:cNvSpPr>
            <a:spLocks noGrp="1"/>
          </p:cNvSpPr>
          <p:nvPr>
            <p:ph type="ftr" sz="quarter" idx="11"/>
          </p:nvPr>
        </p:nvSpPr>
        <p:spPr/>
        <p:txBody>
          <a:bodyPr/>
          <a:p>
            <a:endParaRPr lang="ar-IQ"/>
          </a:p>
        </p:txBody>
      </p:sp>
      <p:sp>
        <p:nvSpPr>
          <p:cNvPr id="1048659" name="Slide Number Placeholder 5"/>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67" name=""/>
        <p:cNvGrpSpPr/>
        <p:nvPr/>
      </p:nvGrpSpPr>
      <p:grpSpPr>
        <a:xfrm>
          <a:off x="0" y="0"/>
          <a:ext cx="0" cy="0"/>
          <a:chOff x="0" y="0"/>
          <a:chExt cx="0" cy="0"/>
        </a:xfrm>
      </p:grpSpPr>
      <p:sp>
        <p:nvSpPr>
          <p:cNvPr id="1048588" name="Title 1"/>
          <p:cNvSpPr>
            <a:spLocks noGrp="1"/>
          </p:cNvSpPr>
          <p:nvPr>
            <p:ph type="title"/>
          </p:nvPr>
        </p:nvSpPr>
        <p:spPr/>
        <p:txBody>
          <a:bodyPr/>
          <a:p>
            <a:r>
              <a:rPr lang="en-US"/>
              <a:t>Click to edit Master title style</a:t>
            </a:r>
            <a:endParaRPr lang="ar-IQ"/>
          </a:p>
        </p:txBody>
      </p:sp>
      <p:sp>
        <p:nvSpPr>
          <p:cNvPr id="1048589"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590" name="Date Placeholder 3"/>
          <p:cNvSpPr>
            <a:spLocks noGrp="1"/>
          </p:cNvSpPr>
          <p:nvPr>
            <p:ph type="dt" sz="half" idx="10"/>
          </p:nvPr>
        </p:nvSpPr>
        <p:spPr/>
        <p:txBody>
          <a:bodyPr/>
          <a:p>
            <a:fld id="{DAD8B6DA-80C3-4A7D-AA53-A51703A7652B}" type="datetimeFigureOut">
              <a:rPr lang="ar-IQ" smtClean="0"/>
              <a:t>19‏/2‏/1442</a:t>
            </a:fld>
            <a:endParaRPr lang="ar-IQ"/>
          </a:p>
        </p:txBody>
      </p:sp>
      <p:sp>
        <p:nvSpPr>
          <p:cNvPr id="1048591" name="Footer Placeholder 4"/>
          <p:cNvSpPr>
            <a:spLocks noGrp="1"/>
          </p:cNvSpPr>
          <p:nvPr>
            <p:ph type="ftr" sz="quarter" idx="11"/>
          </p:nvPr>
        </p:nvSpPr>
        <p:spPr/>
        <p:txBody>
          <a:bodyPr/>
          <a:p>
            <a:endParaRPr lang="ar-IQ"/>
          </a:p>
        </p:txBody>
      </p:sp>
      <p:sp>
        <p:nvSpPr>
          <p:cNvPr id="1048592" name="Slide Number Placeholder 5"/>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23" name=""/>
        <p:cNvGrpSpPr/>
        <p:nvPr/>
      </p:nvGrpSpPr>
      <p:grpSpPr>
        <a:xfrm>
          <a:off x="0" y="0"/>
          <a:ext cx="0" cy="0"/>
          <a:chOff x="0" y="0"/>
          <a:chExt cx="0" cy="0"/>
        </a:xfrm>
      </p:grpSpPr>
      <p:sp>
        <p:nvSpPr>
          <p:cNvPr id="1048671"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ar-IQ"/>
          </a:p>
        </p:txBody>
      </p:sp>
      <p:sp>
        <p:nvSpPr>
          <p:cNvPr id="1048672"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Edit Master text styles</a:t>
            </a:r>
          </a:p>
        </p:txBody>
      </p:sp>
      <p:sp>
        <p:nvSpPr>
          <p:cNvPr id="1048673" name="Date Placeholder 3"/>
          <p:cNvSpPr>
            <a:spLocks noGrp="1"/>
          </p:cNvSpPr>
          <p:nvPr>
            <p:ph type="dt" sz="half" idx="10"/>
          </p:nvPr>
        </p:nvSpPr>
        <p:spPr/>
        <p:txBody>
          <a:bodyPr/>
          <a:p>
            <a:fld id="{DAD8B6DA-80C3-4A7D-AA53-A51703A7652B}" type="datetimeFigureOut">
              <a:rPr lang="ar-IQ" smtClean="0"/>
              <a:t>19‏/2‏/1442</a:t>
            </a:fld>
            <a:endParaRPr lang="ar-IQ"/>
          </a:p>
        </p:txBody>
      </p:sp>
      <p:sp>
        <p:nvSpPr>
          <p:cNvPr id="1048674" name="Footer Placeholder 4"/>
          <p:cNvSpPr>
            <a:spLocks noGrp="1"/>
          </p:cNvSpPr>
          <p:nvPr>
            <p:ph type="ftr" sz="quarter" idx="11"/>
          </p:nvPr>
        </p:nvSpPr>
        <p:spPr/>
        <p:txBody>
          <a:bodyPr/>
          <a:p>
            <a:endParaRPr lang="ar-IQ"/>
          </a:p>
        </p:txBody>
      </p:sp>
      <p:sp>
        <p:nvSpPr>
          <p:cNvPr id="1048675" name="Slide Number Placeholder 5"/>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24" name=""/>
        <p:cNvGrpSpPr/>
        <p:nvPr/>
      </p:nvGrpSpPr>
      <p:grpSpPr>
        <a:xfrm>
          <a:off x="0" y="0"/>
          <a:ext cx="0" cy="0"/>
          <a:chOff x="0" y="0"/>
          <a:chExt cx="0" cy="0"/>
        </a:xfrm>
      </p:grpSpPr>
      <p:sp>
        <p:nvSpPr>
          <p:cNvPr id="1048676" name="Title 1"/>
          <p:cNvSpPr>
            <a:spLocks noGrp="1"/>
          </p:cNvSpPr>
          <p:nvPr>
            <p:ph type="title"/>
          </p:nvPr>
        </p:nvSpPr>
        <p:spPr/>
        <p:txBody>
          <a:bodyPr/>
          <a:p>
            <a:r>
              <a:rPr lang="en-US"/>
              <a:t>Click to edit Master title style</a:t>
            </a:r>
            <a:endParaRPr lang="ar-IQ"/>
          </a:p>
        </p:txBody>
      </p:sp>
      <p:sp>
        <p:nvSpPr>
          <p:cNvPr id="1048677"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78"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79" name="Date Placeholder 4"/>
          <p:cNvSpPr>
            <a:spLocks noGrp="1"/>
          </p:cNvSpPr>
          <p:nvPr>
            <p:ph type="dt" sz="half" idx="10"/>
          </p:nvPr>
        </p:nvSpPr>
        <p:spPr/>
        <p:txBody>
          <a:bodyPr/>
          <a:p>
            <a:fld id="{DAD8B6DA-80C3-4A7D-AA53-A51703A7652B}" type="datetimeFigureOut">
              <a:rPr lang="ar-IQ" smtClean="0"/>
              <a:t>19‏/2‏/1442</a:t>
            </a:fld>
            <a:endParaRPr lang="ar-IQ"/>
          </a:p>
        </p:txBody>
      </p:sp>
      <p:sp>
        <p:nvSpPr>
          <p:cNvPr id="1048680" name="Footer Placeholder 5"/>
          <p:cNvSpPr>
            <a:spLocks noGrp="1"/>
          </p:cNvSpPr>
          <p:nvPr>
            <p:ph type="ftr" sz="quarter" idx="11"/>
          </p:nvPr>
        </p:nvSpPr>
        <p:spPr/>
        <p:txBody>
          <a:bodyPr/>
          <a:p>
            <a:endParaRPr lang="ar-IQ"/>
          </a:p>
        </p:txBody>
      </p:sp>
      <p:sp>
        <p:nvSpPr>
          <p:cNvPr id="1048681" name="Slide Number Placeholder 6"/>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25" name=""/>
        <p:cNvGrpSpPr/>
        <p:nvPr/>
      </p:nvGrpSpPr>
      <p:grpSpPr>
        <a:xfrm>
          <a:off x="0" y="0"/>
          <a:ext cx="0" cy="0"/>
          <a:chOff x="0" y="0"/>
          <a:chExt cx="0" cy="0"/>
        </a:xfrm>
      </p:grpSpPr>
      <p:sp>
        <p:nvSpPr>
          <p:cNvPr id="1048682" name="Title 1"/>
          <p:cNvSpPr>
            <a:spLocks noGrp="1"/>
          </p:cNvSpPr>
          <p:nvPr>
            <p:ph type="title"/>
          </p:nvPr>
        </p:nvSpPr>
        <p:spPr>
          <a:xfrm>
            <a:off x="629841" y="365126"/>
            <a:ext cx="7886700" cy="1325563"/>
          </a:xfrm>
        </p:spPr>
        <p:txBody>
          <a:bodyPr/>
          <a:p>
            <a:r>
              <a:rPr lang="en-US"/>
              <a:t>Click to edit Master title style</a:t>
            </a:r>
            <a:endParaRPr lang="ar-IQ"/>
          </a:p>
        </p:txBody>
      </p:sp>
      <p:sp>
        <p:nvSpPr>
          <p:cNvPr id="1048683"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84"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85"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86"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87" name="Date Placeholder 6"/>
          <p:cNvSpPr>
            <a:spLocks noGrp="1"/>
          </p:cNvSpPr>
          <p:nvPr>
            <p:ph type="dt" sz="half" idx="10"/>
          </p:nvPr>
        </p:nvSpPr>
        <p:spPr/>
        <p:txBody>
          <a:bodyPr/>
          <a:p>
            <a:fld id="{DAD8B6DA-80C3-4A7D-AA53-A51703A7652B}" type="datetimeFigureOut">
              <a:rPr lang="ar-IQ" smtClean="0"/>
              <a:t>19‏/2‏/1442</a:t>
            </a:fld>
            <a:endParaRPr lang="ar-IQ"/>
          </a:p>
        </p:txBody>
      </p:sp>
      <p:sp>
        <p:nvSpPr>
          <p:cNvPr id="1048688" name="Footer Placeholder 7"/>
          <p:cNvSpPr>
            <a:spLocks noGrp="1"/>
          </p:cNvSpPr>
          <p:nvPr>
            <p:ph type="ftr" sz="quarter" idx="11"/>
          </p:nvPr>
        </p:nvSpPr>
        <p:spPr/>
        <p:txBody>
          <a:bodyPr/>
          <a:p>
            <a:endParaRPr lang="ar-IQ"/>
          </a:p>
        </p:txBody>
      </p:sp>
      <p:sp>
        <p:nvSpPr>
          <p:cNvPr id="1048689" name="Slide Number Placeholder 8"/>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19" name=""/>
        <p:cNvGrpSpPr/>
        <p:nvPr/>
      </p:nvGrpSpPr>
      <p:grpSpPr>
        <a:xfrm>
          <a:off x="0" y="0"/>
          <a:ext cx="0" cy="0"/>
          <a:chOff x="0" y="0"/>
          <a:chExt cx="0" cy="0"/>
        </a:xfrm>
      </p:grpSpPr>
      <p:sp>
        <p:nvSpPr>
          <p:cNvPr id="1048651" name="Title 1"/>
          <p:cNvSpPr>
            <a:spLocks noGrp="1"/>
          </p:cNvSpPr>
          <p:nvPr>
            <p:ph type="title"/>
          </p:nvPr>
        </p:nvSpPr>
        <p:spPr/>
        <p:txBody>
          <a:bodyPr/>
          <a:p>
            <a:r>
              <a:rPr lang="en-US"/>
              <a:t>Click to edit Master title style</a:t>
            </a:r>
            <a:endParaRPr lang="ar-IQ"/>
          </a:p>
        </p:txBody>
      </p:sp>
      <p:sp>
        <p:nvSpPr>
          <p:cNvPr id="1048652" name="Date Placeholder 2"/>
          <p:cNvSpPr>
            <a:spLocks noGrp="1"/>
          </p:cNvSpPr>
          <p:nvPr>
            <p:ph type="dt" sz="half" idx="10"/>
          </p:nvPr>
        </p:nvSpPr>
        <p:spPr/>
        <p:txBody>
          <a:bodyPr/>
          <a:p>
            <a:fld id="{DAD8B6DA-80C3-4A7D-AA53-A51703A7652B}" type="datetimeFigureOut">
              <a:rPr lang="ar-IQ" smtClean="0"/>
              <a:t>19‏/2‏/1442</a:t>
            </a:fld>
            <a:endParaRPr lang="ar-IQ"/>
          </a:p>
        </p:txBody>
      </p:sp>
      <p:sp>
        <p:nvSpPr>
          <p:cNvPr id="1048653" name="Footer Placeholder 3"/>
          <p:cNvSpPr>
            <a:spLocks noGrp="1"/>
          </p:cNvSpPr>
          <p:nvPr>
            <p:ph type="ftr" sz="quarter" idx="11"/>
          </p:nvPr>
        </p:nvSpPr>
        <p:spPr/>
        <p:txBody>
          <a:bodyPr/>
          <a:p>
            <a:endParaRPr lang="ar-IQ"/>
          </a:p>
        </p:txBody>
      </p:sp>
      <p:sp>
        <p:nvSpPr>
          <p:cNvPr id="1048654" name="Slide Number Placeholder 4"/>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24" name=""/>
        <p:cNvGrpSpPr/>
        <p:nvPr/>
      </p:nvGrpSpPr>
      <p:grpSpPr>
        <a:xfrm>
          <a:off x="0" y="0"/>
          <a:ext cx="0" cy="0"/>
          <a:chOff x="0" y="0"/>
          <a:chExt cx="0" cy="0"/>
        </a:xfrm>
      </p:grpSpPr>
      <p:sp>
        <p:nvSpPr>
          <p:cNvPr id="1048581" name="Date Placeholder 1"/>
          <p:cNvSpPr>
            <a:spLocks noGrp="1"/>
          </p:cNvSpPr>
          <p:nvPr>
            <p:ph type="dt" sz="half" idx="10"/>
          </p:nvPr>
        </p:nvSpPr>
        <p:spPr/>
        <p:txBody>
          <a:bodyPr/>
          <a:p>
            <a:fld id="{DAD8B6DA-80C3-4A7D-AA53-A51703A7652B}" type="datetimeFigureOut">
              <a:rPr lang="ar-IQ" smtClean="0"/>
              <a:t>19‏/2‏/1442</a:t>
            </a:fld>
            <a:endParaRPr lang="ar-IQ"/>
          </a:p>
        </p:txBody>
      </p:sp>
      <p:sp>
        <p:nvSpPr>
          <p:cNvPr id="1048582" name="Footer Placeholder 2"/>
          <p:cNvSpPr>
            <a:spLocks noGrp="1"/>
          </p:cNvSpPr>
          <p:nvPr>
            <p:ph type="ftr" sz="quarter" idx="11"/>
          </p:nvPr>
        </p:nvSpPr>
        <p:spPr/>
        <p:txBody>
          <a:bodyPr/>
          <a:p>
            <a:endParaRPr lang="ar-IQ"/>
          </a:p>
        </p:txBody>
      </p:sp>
      <p:sp>
        <p:nvSpPr>
          <p:cNvPr id="1048583" name="Slide Number Placeholder 3"/>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26" name=""/>
        <p:cNvGrpSpPr/>
        <p:nvPr/>
      </p:nvGrpSpPr>
      <p:grpSpPr>
        <a:xfrm>
          <a:off x="0" y="0"/>
          <a:ext cx="0" cy="0"/>
          <a:chOff x="0" y="0"/>
          <a:chExt cx="0" cy="0"/>
        </a:xfrm>
      </p:grpSpPr>
      <p:sp>
        <p:nvSpPr>
          <p:cNvPr id="1048690"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IQ"/>
          </a:p>
        </p:txBody>
      </p:sp>
      <p:sp>
        <p:nvSpPr>
          <p:cNvPr id="1048691"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92"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93" name="Date Placeholder 4"/>
          <p:cNvSpPr>
            <a:spLocks noGrp="1"/>
          </p:cNvSpPr>
          <p:nvPr>
            <p:ph type="dt" sz="half" idx="10"/>
          </p:nvPr>
        </p:nvSpPr>
        <p:spPr/>
        <p:txBody>
          <a:bodyPr/>
          <a:p>
            <a:fld id="{DAD8B6DA-80C3-4A7D-AA53-A51703A7652B}" type="datetimeFigureOut">
              <a:rPr lang="ar-IQ" smtClean="0"/>
              <a:t>19‏/2‏/1442</a:t>
            </a:fld>
            <a:endParaRPr lang="ar-IQ"/>
          </a:p>
        </p:txBody>
      </p:sp>
      <p:sp>
        <p:nvSpPr>
          <p:cNvPr id="1048694" name="Footer Placeholder 5"/>
          <p:cNvSpPr>
            <a:spLocks noGrp="1"/>
          </p:cNvSpPr>
          <p:nvPr>
            <p:ph type="ftr" sz="quarter" idx="11"/>
          </p:nvPr>
        </p:nvSpPr>
        <p:spPr/>
        <p:txBody>
          <a:bodyPr/>
          <a:p>
            <a:endParaRPr lang="ar-IQ"/>
          </a:p>
        </p:txBody>
      </p:sp>
      <p:sp>
        <p:nvSpPr>
          <p:cNvPr id="1048695" name="Slide Number Placeholder 6"/>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21" name=""/>
        <p:cNvGrpSpPr/>
        <p:nvPr/>
      </p:nvGrpSpPr>
      <p:grpSpPr>
        <a:xfrm>
          <a:off x="0" y="0"/>
          <a:ext cx="0" cy="0"/>
          <a:chOff x="0" y="0"/>
          <a:chExt cx="0" cy="0"/>
        </a:xfrm>
      </p:grpSpPr>
      <p:sp>
        <p:nvSpPr>
          <p:cNvPr id="1048660"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IQ"/>
          </a:p>
        </p:txBody>
      </p:sp>
      <p:sp>
        <p:nvSpPr>
          <p:cNvPr id="1048661"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ar-IQ"/>
          </a:p>
        </p:txBody>
      </p:sp>
      <p:sp>
        <p:nvSpPr>
          <p:cNvPr id="1048662"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63" name="Date Placeholder 4"/>
          <p:cNvSpPr>
            <a:spLocks noGrp="1"/>
          </p:cNvSpPr>
          <p:nvPr>
            <p:ph type="dt" sz="half" idx="10"/>
          </p:nvPr>
        </p:nvSpPr>
        <p:spPr/>
        <p:txBody>
          <a:bodyPr/>
          <a:p>
            <a:fld id="{DAD8B6DA-80C3-4A7D-AA53-A51703A7652B}" type="datetimeFigureOut">
              <a:rPr lang="ar-IQ" smtClean="0"/>
              <a:t>19‏/2‏/1442</a:t>
            </a:fld>
            <a:endParaRPr lang="ar-IQ"/>
          </a:p>
        </p:txBody>
      </p:sp>
      <p:sp>
        <p:nvSpPr>
          <p:cNvPr id="1048664" name="Footer Placeholder 5"/>
          <p:cNvSpPr>
            <a:spLocks noGrp="1"/>
          </p:cNvSpPr>
          <p:nvPr>
            <p:ph type="ftr" sz="quarter" idx="11"/>
          </p:nvPr>
        </p:nvSpPr>
        <p:spPr/>
        <p:txBody>
          <a:bodyPr/>
          <a:p>
            <a:endParaRPr lang="ar-IQ"/>
          </a:p>
        </p:txBody>
      </p:sp>
      <p:sp>
        <p:nvSpPr>
          <p:cNvPr id="1048665" name="Slide Number Placeholder 6"/>
          <p:cNvSpPr>
            <a:spLocks noGrp="1"/>
          </p:cNvSpPr>
          <p:nvPr>
            <p:ph type="sldNum" sz="quarter" idx="12"/>
          </p:nvPr>
        </p:nvSpPr>
        <p:spPr/>
        <p:txBody>
          <a:bodyPr/>
          <a:p>
            <a:fld id="{D0A0C03E-93D7-411B-AB33-716467574286}"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lang="ar-IQ"/>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DAD8B6DA-80C3-4A7D-AA53-A51703A7652B}" type="datetimeFigureOut">
              <a:rPr lang="ar-IQ" smtClean="0"/>
              <a:t>19‏/2‏/1442</a:t>
            </a:fld>
            <a:endParaRPr lang="ar-IQ"/>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ar-IQ"/>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D0A0C03E-93D7-411B-AB33-716467574286}" type="slidenum">
              <a:rPr lang="ar-IQ" smtClean="0"/>
              <a:t>‹#›</a:t>
            </a:fld>
            <a:endParaRPr lang="ar-IQ"/>
          </a:p>
        </p:txBody>
      </p:sp>
    </p:spTree>
  </p:cSld>
  <p:clrMap accent1="accent1" accent2="accent2" accent3="accent3" accent4="accent4" accent5="accent5" accent6="accent6" bg1="lt1" bg2="lt2" tx1="dk1" tx2="dk2"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 Id="rId3" Type="http://schemas.openxmlformats.org/officeDocument/2006/relationships/image" Target="../media/image10.em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emf"/><Relationship Id="rId3" Type="http://schemas.openxmlformats.org/officeDocument/2006/relationships/image" Target="../media/image13.emf"/><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customXml" Target="../ink/ink5.xml"/><Relationship Id="rId3" Type="http://schemas.openxmlformats.org/officeDocument/2006/relationships/image" Target="../media/image19.png"/><Relationship Id="rId4" Type="http://schemas.openxmlformats.org/officeDocument/2006/relationships/customXml" Target="../ink/ink6.xml"/><Relationship Id="rId5" Type="http://schemas.openxmlformats.org/officeDocument/2006/relationships/image" Target="../media/image20.png"/><Relationship Id="rId6" Type="http://schemas.openxmlformats.org/officeDocument/2006/relationships/customXml" Target="../ink/ink7.xml"/><Relationship Id="rId7" Type="http://schemas.openxmlformats.org/officeDocument/2006/relationships/image" Target="../media/image21.png"/><Relationship Id="rId8" Type="http://schemas.openxmlformats.org/officeDocument/2006/relationships/customXml" Target="../ink/ink8.xml"/><Relationship Id="rId9" Type="http://schemas.openxmlformats.org/officeDocument/2006/relationships/image" Target="../media/image22.png"/><Relationship Id="rId10" Type="http://schemas.openxmlformats.org/officeDocument/2006/relationships/customXml" Target="../ink/ink9.xml"/><Relationship Id="rId11" Type="http://schemas.openxmlformats.org/officeDocument/2006/relationships/image" Target="../media/image23.png"/><Relationship Id="rId12" Type="http://schemas.openxmlformats.org/officeDocument/2006/relationships/customXml" Target="../ink/ink10.xml"/><Relationship Id="rId13" Type="http://schemas.openxmlformats.org/officeDocument/2006/relationships/image" Target="../media/image24.png"/><Relationship Id="rId1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customXml" Target="../ink/ink1.xml"/><Relationship Id="rId3" Type="http://schemas.openxmlformats.org/officeDocument/2006/relationships/image" Target="../media/image3.png"/><Relationship Id="rId4" Type="http://schemas.openxmlformats.org/officeDocument/2006/relationships/customXml" Target="../ink/ink2.xml"/><Relationship Id="rId5" Type="http://schemas.openxmlformats.org/officeDocument/2006/relationships/image" Target="../media/image4.png"/><Relationship Id="rId6" Type="http://schemas.openxmlformats.org/officeDocument/2006/relationships/customXml" Target="../ink/ink3.xml"/><Relationship Id="rId7" Type="http://schemas.openxmlformats.org/officeDocument/2006/relationships/image" Target="../media/image5.png"/><Relationship Id="rId8" Type="http://schemas.openxmlformats.org/officeDocument/2006/relationships/customXml" Target="../ink/ink4.xml"/><Relationship Id="rId9" Type="http://schemas.openxmlformats.org/officeDocument/2006/relationships/image" Target="../media/image6.png"/><Relationship Id="rId10"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5" name=""/>
        <p:cNvGrpSpPr/>
        <p:nvPr/>
      </p:nvGrpSpPr>
      <p:grpSpPr>
        <a:xfrm>
          <a:off x="0" y="0"/>
          <a:ext cx="0" cy="0"/>
          <a:chOff x="0" y="0"/>
          <a:chExt cx="0" cy="0"/>
        </a:xfrm>
      </p:grpSpPr>
      <p:sp>
        <p:nvSpPr>
          <p:cNvPr id="1048584" name="Rectangle 2"/>
          <p:cNvSpPr/>
          <p:nvPr/>
        </p:nvSpPr>
        <p:spPr>
          <a:xfrm>
            <a:off x="1406794" y="1336119"/>
            <a:ext cx="6330411" cy="2021841"/>
          </a:xfrm>
          <a:prstGeom prst="rect"/>
        </p:spPr>
        <p:txBody>
          <a:bodyPr wrap="square">
            <a:spAutoFit/>
          </a:bodyPr>
          <a:p>
            <a:pPr algn="ctr"/>
            <a:r>
              <a:rPr dirty="0" sz="5500" lang="en-US" err="1">
                <a:solidFill>
                  <a:srgbClr val="002060"/>
                </a:solidFill>
                <a:latin typeface="Algerian" pitchFamily="82" charset="77"/>
                <a:ea typeface="Baskerville" panose="02020502070401020303" pitchFamily="18" charset="0"/>
                <a:cs typeface="Farah" pitchFamily="2" charset="0"/>
              </a:rPr>
              <a:t>Craniopharyngiomas</a:t>
            </a:r>
            <a:endParaRPr dirty="0" sz="5500" lang="ar-SA">
              <a:solidFill>
                <a:srgbClr val="002060"/>
              </a:solidFill>
              <a:latin typeface="Algerian" pitchFamily="82" charset="77"/>
              <a:ea typeface="Baskerville" panose="02020502070401020303" pitchFamily="18" charset="0"/>
              <a:cs typeface="Farah" pitchFamily="2" charset="0"/>
            </a:endParaRPr>
          </a:p>
          <a:p>
            <a:pPr algn="ctr"/>
            <a:r>
              <a:rPr b="1" dirty="0" sz="2000" lang="en-US"/>
              <a:t>Chapter 151-210</a:t>
            </a:r>
            <a:endParaRPr b="1" dirty="0" sz="2000" lang="ar-IQ"/>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pic>
        <p:nvPicPr>
          <p:cNvPr id="2097159" name="Content Placeholder 3"/>
          <p:cNvPicPr>
            <a:picLocks noChangeAspect="1" noGrp="1"/>
          </p:cNvPicPr>
          <p:nvPr>
            <p:ph idx="1"/>
          </p:nvPr>
        </p:nvPicPr>
        <p:blipFill>
          <a:blip xmlns:r="http://schemas.openxmlformats.org/officeDocument/2006/relationships" r:embed="rId1"/>
          <a:stretch>
            <a:fillRect/>
          </a:stretch>
        </p:blipFill>
        <p:spPr>
          <a:xfrm>
            <a:off x="0" y="0"/>
            <a:ext cx="2944091" cy="3867727"/>
          </a:xfrm>
          <a:prstGeom prst="rect"/>
        </p:spPr>
      </p:pic>
      <p:pic>
        <p:nvPicPr>
          <p:cNvPr id="2097160" name="Picture 4"/>
          <p:cNvPicPr>
            <a:picLocks noChangeAspect="1"/>
          </p:cNvPicPr>
          <p:nvPr/>
        </p:nvPicPr>
        <p:blipFill>
          <a:blip xmlns:r="http://schemas.openxmlformats.org/officeDocument/2006/relationships" r:embed="rId2"/>
          <a:stretch>
            <a:fillRect/>
          </a:stretch>
        </p:blipFill>
        <p:spPr>
          <a:xfrm>
            <a:off x="2840182" y="0"/>
            <a:ext cx="3359729" cy="3867727"/>
          </a:xfrm>
          <a:prstGeom prst="rect"/>
        </p:spPr>
      </p:pic>
      <p:pic>
        <p:nvPicPr>
          <p:cNvPr id="2097161" name="Picture 5"/>
          <p:cNvPicPr>
            <a:picLocks noChangeAspect="1"/>
          </p:cNvPicPr>
          <p:nvPr/>
        </p:nvPicPr>
        <p:blipFill>
          <a:blip xmlns:r="http://schemas.openxmlformats.org/officeDocument/2006/relationships" r:embed="rId3"/>
          <a:stretch>
            <a:fillRect/>
          </a:stretch>
        </p:blipFill>
        <p:spPr>
          <a:xfrm>
            <a:off x="6102715" y="0"/>
            <a:ext cx="3041285" cy="3867727"/>
          </a:xfrm>
          <a:prstGeom prst="rect"/>
        </p:spPr>
      </p:pic>
      <p:sp>
        <p:nvSpPr>
          <p:cNvPr id="1048601" name="Rectangle 6"/>
          <p:cNvSpPr/>
          <p:nvPr/>
        </p:nvSpPr>
        <p:spPr>
          <a:xfrm>
            <a:off x="0" y="4579677"/>
            <a:ext cx="3146102" cy="472439"/>
          </a:xfrm>
          <a:prstGeom prst="rect"/>
        </p:spPr>
        <p:txBody>
          <a:bodyPr wrap="square">
            <a:spAutoFit/>
          </a:bodyPr>
          <a:p>
            <a:r>
              <a:rPr dirty="0" sz="1350" lang="en-US">
                <a:solidFill>
                  <a:srgbClr val="000000"/>
                </a:solidFill>
                <a:latin typeface="Avenir-Light"/>
              </a:rPr>
              <a:t>CT shows calcification within the cyst wall. </a:t>
            </a:r>
            <a:endParaRPr dirty="0" sz="1350" lang="ar-IQ"/>
          </a:p>
        </p:txBody>
      </p:sp>
      <p:sp>
        <p:nvSpPr>
          <p:cNvPr id="1048602" name="Rectangle 7"/>
          <p:cNvSpPr/>
          <p:nvPr/>
        </p:nvSpPr>
        <p:spPr>
          <a:xfrm>
            <a:off x="3296750" y="4579677"/>
            <a:ext cx="2903161" cy="300082"/>
          </a:xfrm>
          <a:prstGeom prst="rect"/>
        </p:spPr>
        <p:txBody>
          <a:bodyPr wrap="square">
            <a:spAutoFit/>
          </a:bodyPr>
          <a:p>
            <a:r>
              <a:rPr dirty="0" sz="1350" lang="en-US">
                <a:solidFill>
                  <a:srgbClr val="000000"/>
                </a:solidFill>
                <a:latin typeface="Avenir-Light"/>
              </a:rPr>
              <a:t>T1- (MRI) shows a large cyst </a:t>
            </a:r>
            <a:endParaRPr dirty="0" sz="1350" lang="ar-IQ"/>
          </a:p>
        </p:txBody>
      </p:sp>
      <p:sp>
        <p:nvSpPr>
          <p:cNvPr id="1048603" name="Rectangle 8"/>
          <p:cNvSpPr/>
          <p:nvPr/>
        </p:nvSpPr>
        <p:spPr>
          <a:xfrm>
            <a:off x="6247098" y="4475802"/>
            <a:ext cx="2752518" cy="662939"/>
          </a:xfrm>
          <a:prstGeom prst="rect"/>
        </p:spPr>
        <p:txBody>
          <a:bodyPr wrap="square">
            <a:spAutoFit/>
          </a:bodyPr>
          <a:p>
            <a:r>
              <a:rPr dirty="0" sz="1350" lang="en-US">
                <a:solidFill>
                  <a:srgbClr val="000000"/>
                </a:solidFill>
                <a:latin typeface="Avenir-Light"/>
              </a:rPr>
              <a:t>T2-weighted MRI shows the dome of the cyst and acute hydrocephalus. </a:t>
            </a:r>
            <a:endParaRPr dirty="0" sz="1350" lang="ar-IQ"/>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77" name=""/>
        <p:cNvGrpSpPr/>
        <p:nvPr/>
      </p:nvGrpSpPr>
      <p:grpSpPr>
        <a:xfrm>
          <a:off x="0" y="0"/>
          <a:ext cx="0" cy="0"/>
          <a:chOff x="0" y="0"/>
          <a:chExt cx="0" cy="0"/>
        </a:xfrm>
      </p:grpSpPr>
      <p:sp>
        <p:nvSpPr>
          <p:cNvPr id="1048604" name="Title 1"/>
          <p:cNvSpPr>
            <a:spLocks noGrp="1"/>
          </p:cNvSpPr>
          <p:nvPr>
            <p:ph type="title"/>
          </p:nvPr>
        </p:nvSpPr>
        <p:spPr/>
        <p:txBody>
          <a:bodyPr/>
          <a:p>
            <a:endParaRPr lang="ar-IQ"/>
          </a:p>
        </p:txBody>
      </p:sp>
      <p:pic>
        <p:nvPicPr>
          <p:cNvPr id="2097162" name="Content Placeholder 3"/>
          <p:cNvPicPr>
            <a:picLocks noChangeAspect="1" noGrp="1"/>
          </p:cNvPicPr>
          <p:nvPr>
            <p:ph idx="1"/>
          </p:nvPr>
        </p:nvPicPr>
        <p:blipFill>
          <a:blip xmlns:r="http://schemas.openxmlformats.org/officeDocument/2006/relationships" r:embed="rId1"/>
          <a:stretch>
            <a:fillRect/>
          </a:stretch>
        </p:blipFill>
        <p:spPr>
          <a:xfrm>
            <a:off x="1" y="0"/>
            <a:ext cx="3278910" cy="3957638"/>
          </a:xfrm>
          <a:prstGeom prst="rect"/>
        </p:spPr>
      </p:pic>
      <p:pic>
        <p:nvPicPr>
          <p:cNvPr id="2097163" name="Picture 4"/>
          <p:cNvPicPr>
            <a:picLocks noChangeAspect="1"/>
          </p:cNvPicPr>
          <p:nvPr/>
        </p:nvPicPr>
        <p:blipFill>
          <a:blip xmlns:r="http://schemas.openxmlformats.org/officeDocument/2006/relationships" r:embed="rId2"/>
          <a:stretch>
            <a:fillRect/>
          </a:stretch>
        </p:blipFill>
        <p:spPr>
          <a:xfrm>
            <a:off x="3198092" y="0"/>
            <a:ext cx="3013364" cy="3957638"/>
          </a:xfrm>
          <a:prstGeom prst="rect"/>
        </p:spPr>
      </p:pic>
      <p:pic>
        <p:nvPicPr>
          <p:cNvPr id="2097164" name="Picture 5"/>
          <p:cNvPicPr>
            <a:picLocks noChangeAspect="1"/>
          </p:cNvPicPr>
          <p:nvPr/>
        </p:nvPicPr>
        <p:blipFill>
          <a:blip xmlns:r="http://schemas.openxmlformats.org/officeDocument/2006/relationships" r:embed="rId3"/>
          <a:stretch>
            <a:fillRect/>
          </a:stretch>
        </p:blipFill>
        <p:spPr>
          <a:xfrm>
            <a:off x="6211455" y="0"/>
            <a:ext cx="2932545" cy="3957638"/>
          </a:xfrm>
          <a:prstGeom prst="rect"/>
        </p:spPr>
      </p:pic>
      <p:sp>
        <p:nvSpPr>
          <p:cNvPr id="1048605" name="Rectangle 6"/>
          <p:cNvSpPr/>
          <p:nvPr/>
        </p:nvSpPr>
        <p:spPr>
          <a:xfrm>
            <a:off x="178378" y="4068848"/>
            <a:ext cx="2725341" cy="472440"/>
          </a:xfrm>
          <a:prstGeom prst="rect"/>
        </p:spPr>
        <p:txBody>
          <a:bodyPr wrap="square">
            <a:spAutoFit/>
          </a:bodyPr>
          <a:p>
            <a:r>
              <a:rPr dirty="0" sz="1350" lang="en-US">
                <a:solidFill>
                  <a:srgbClr val="000000"/>
                </a:solidFill>
                <a:latin typeface="Avenir-Light"/>
              </a:rPr>
              <a:t>Sagittal T1- (MRI) without contrast. </a:t>
            </a:r>
          </a:p>
          <a:p>
            <a:r>
              <a:rPr dirty="0" sz="1350" lang="en-US">
                <a:solidFill>
                  <a:srgbClr val="000000"/>
                </a:solidFill>
                <a:latin typeface="Avenir-Black"/>
              </a:rPr>
              <a:t> </a:t>
            </a:r>
            <a:endParaRPr dirty="0" sz="1350" lang="ar-IQ"/>
          </a:p>
        </p:txBody>
      </p:sp>
      <p:sp>
        <p:nvSpPr>
          <p:cNvPr id="1048606" name="Rectangle 7"/>
          <p:cNvSpPr/>
          <p:nvPr/>
        </p:nvSpPr>
        <p:spPr>
          <a:xfrm>
            <a:off x="3278911" y="4068848"/>
            <a:ext cx="2286000" cy="853441"/>
          </a:xfrm>
          <a:prstGeom prst="rect"/>
        </p:spPr>
        <p:txBody>
          <a:bodyPr wrap="square">
            <a:spAutoFit/>
          </a:bodyPr>
          <a:p>
            <a:r>
              <a:rPr dirty="0" sz="1350" lang="en-US">
                <a:solidFill>
                  <a:srgbClr val="000000"/>
                </a:solidFill>
                <a:latin typeface="Avenir-Light"/>
              </a:rPr>
              <a:t>Sagittal T1- MRI with gadolinium shows patchy enhancement with multiple small cysts</a:t>
            </a:r>
            <a:endParaRPr dirty="0" sz="1350" lang="ar-IQ"/>
          </a:p>
        </p:txBody>
      </p:sp>
      <p:sp>
        <p:nvSpPr>
          <p:cNvPr id="1048607" name="Rectangle 8"/>
          <p:cNvSpPr/>
          <p:nvPr/>
        </p:nvSpPr>
        <p:spPr>
          <a:xfrm>
            <a:off x="6436501" y="4068848"/>
            <a:ext cx="2482452" cy="472440"/>
          </a:xfrm>
          <a:prstGeom prst="rect"/>
        </p:spPr>
        <p:txBody>
          <a:bodyPr wrap="square">
            <a:spAutoFit/>
          </a:bodyPr>
          <a:p>
            <a:r>
              <a:rPr dirty="0" sz="1350" lang="en-US">
                <a:solidFill>
                  <a:srgbClr val="000000"/>
                </a:solidFill>
                <a:latin typeface="Avenir-Light"/>
              </a:rPr>
              <a:t>Axial T2- MRI demonstrates a solid tumor portion and a cyst. </a:t>
            </a:r>
            <a:endParaRPr dirty="0" sz="1350" lang="ar-IQ"/>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sp>
        <p:nvSpPr>
          <p:cNvPr id="1048608" name="Title 1"/>
          <p:cNvSpPr>
            <a:spLocks noGrp="1"/>
          </p:cNvSpPr>
          <p:nvPr>
            <p:ph type="title"/>
          </p:nvPr>
        </p:nvSpPr>
        <p:spPr/>
        <p:txBody>
          <a:bodyPr/>
          <a:p>
            <a:endParaRPr lang="en-US"/>
          </a:p>
        </p:txBody>
      </p:sp>
      <p:pic>
        <p:nvPicPr>
          <p:cNvPr id="209716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sp>
        <p:nvSpPr>
          <p:cNvPr id="1048609" name="Title 1"/>
          <p:cNvSpPr>
            <a:spLocks noGrp="1"/>
          </p:cNvSpPr>
          <p:nvPr>
            <p:ph type="title"/>
          </p:nvPr>
        </p:nvSpPr>
        <p:spPr/>
        <p:txBody>
          <a:bodyPr/>
          <a:p>
            <a:endParaRPr lang="en-US"/>
          </a:p>
        </p:txBody>
      </p:sp>
      <p:pic>
        <p:nvPicPr>
          <p:cNvPr id="2097166"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80" name=""/>
        <p:cNvGrpSpPr/>
        <p:nvPr/>
      </p:nvGrpSpPr>
      <p:grpSpPr>
        <a:xfrm>
          <a:off x="0" y="0"/>
          <a:ext cx="0" cy="0"/>
          <a:chOff x="0" y="0"/>
          <a:chExt cx="0" cy="0"/>
        </a:xfrm>
      </p:grpSpPr>
      <p:sp>
        <p:nvSpPr>
          <p:cNvPr id="1048610" name="Content Placeholder 2"/>
          <p:cNvSpPr>
            <a:spLocks noGrp="1"/>
          </p:cNvSpPr>
          <p:nvPr>
            <p:ph idx="1"/>
          </p:nvPr>
        </p:nvSpPr>
        <p:spPr>
          <a:xfrm>
            <a:off x="115455" y="103909"/>
            <a:ext cx="8913090" cy="6615546"/>
          </a:xfrm>
        </p:spPr>
        <p:txBody>
          <a:bodyPr>
            <a:normAutofit/>
          </a:bodyPr>
          <a:p>
            <a:pPr>
              <a:buFont typeface="Wingdings" pitchFamily="2" charset="2"/>
              <a:buChar char="q"/>
            </a:pPr>
            <a:r>
              <a:rPr b="1" dirty="0" sz="2400" lang="en-US" err="1">
                <a:solidFill>
                  <a:srgbClr val="C00000"/>
                </a:solidFill>
              </a:rPr>
              <a:t>Samii</a:t>
            </a:r>
            <a:r>
              <a:rPr b="1" dirty="0" sz="2400" lang="en-US">
                <a:solidFill>
                  <a:srgbClr val="C00000"/>
                </a:solidFill>
              </a:rPr>
              <a:t> </a:t>
            </a:r>
            <a:r>
              <a:rPr b="1" dirty="0" sz="2400" lang="en-US">
                <a:solidFill>
                  <a:srgbClr val="002060"/>
                </a:solidFill>
              </a:rPr>
              <a:t>Classification  system  of </a:t>
            </a:r>
            <a:r>
              <a:rPr b="1" dirty="0" sz="2400" lang="en-US" err="1">
                <a:solidFill>
                  <a:srgbClr val="002060"/>
                </a:solidFill>
              </a:rPr>
              <a:t>craniopharyngiomas</a:t>
            </a:r>
            <a:r>
              <a:rPr b="1" dirty="0" sz="2400" lang="en-US">
                <a:solidFill>
                  <a:srgbClr val="002060"/>
                </a:solidFill>
              </a:rPr>
              <a:t>  based  on  their  position  along  the vertical  hypophyseal  axis: </a:t>
            </a:r>
          </a:p>
          <a:p>
            <a:endParaRPr b="1" dirty="0" sz="2000" lang="en-US" u="sng"/>
          </a:p>
          <a:p>
            <a:r>
              <a:rPr b="1" dirty="0" sz="2000" lang="en-US"/>
              <a:t>Grade  I: </a:t>
            </a:r>
            <a:r>
              <a:rPr dirty="0" sz="2000" lang="en-US"/>
              <a:t>   Tumor  isolated  to  </a:t>
            </a:r>
            <a:r>
              <a:rPr dirty="0" sz="2000" lang="en-US" err="1"/>
              <a:t>intrasellar</a:t>
            </a:r>
            <a:r>
              <a:rPr dirty="0" sz="2000" lang="en-US"/>
              <a:t>/ </a:t>
            </a:r>
            <a:r>
              <a:rPr dirty="0" sz="2000" lang="en-US" err="1"/>
              <a:t>infradiaphragmatic</a:t>
            </a:r>
            <a:r>
              <a:rPr dirty="0" sz="2000" lang="en-US"/>
              <a:t>  region</a:t>
            </a:r>
          </a:p>
          <a:p>
            <a:r>
              <a:rPr b="1" dirty="0" sz="2000" lang="en-US"/>
              <a:t>Grade  II:</a:t>
            </a:r>
            <a:r>
              <a:rPr dirty="0" sz="2000" lang="en-US"/>
              <a:t>   Tumor  isolated  in  cistern  with  or  without </a:t>
            </a:r>
            <a:r>
              <a:rPr dirty="0" sz="2000" lang="en-US" err="1"/>
              <a:t>intrasellar</a:t>
            </a:r>
            <a:r>
              <a:rPr dirty="0" sz="2000" lang="en-US"/>
              <a:t>  extension </a:t>
            </a:r>
          </a:p>
          <a:p>
            <a:r>
              <a:rPr b="1" dirty="0" sz="2000" lang="en-US"/>
              <a:t>Grade  III: </a:t>
            </a:r>
            <a:r>
              <a:rPr dirty="0" sz="2000" lang="en-US"/>
              <a:t> Tumor  reaches  inferior  third  ventricle </a:t>
            </a:r>
          </a:p>
          <a:p>
            <a:r>
              <a:rPr b="1" dirty="0" sz="2000" lang="en-US"/>
              <a:t>Grade  IV:</a:t>
            </a:r>
            <a:r>
              <a:rPr dirty="0" sz="2000" lang="en-US"/>
              <a:t>  Tumor  reaches  superior  third  ventricle </a:t>
            </a:r>
          </a:p>
          <a:p>
            <a:r>
              <a:rPr b="1" dirty="0" sz="2000" lang="en-US"/>
              <a:t>Grade  V: </a:t>
            </a:r>
            <a:r>
              <a:rPr dirty="0" sz="2000" lang="en-US"/>
              <a:t>  Tumor  extends  to  septum  </a:t>
            </a:r>
            <a:r>
              <a:rPr dirty="0" sz="2000" lang="en-US" err="1"/>
              <a:t>pellucidum</a:t>
            </a:r>
            <a:r>
              <a:rPr dirty="0" sz="2000" lang="en-US"/>
              <a:t>  or  lateral ventricles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1" name=""/>
        <p:cNvGrpSpPr/>
        <p:nvPr/>
      </p:nvGrpSpPr>
      <p:grpSpPr>
        <a:xfrm>
          <a:off x="0" y="0"/>
          <a:ext cx="0" cy="0"/>
          <a:chOff x="0" y="0"/>
          <a:chExt cx="0" cy="0"/>
        </a:xfrm>
      </p:grpSpPr>
      <p:sp>
        <p:nvSpPr>
          <p:cNvPr id="1048611" name="Content Placeholder 2"/>
          <p:cNvSpPr>
            <a:spLocks noGrp="1"/>
          </p:cNvSpPr>
          <p:nvPr>
            <p:ph idx="1"/>
          </p:nvPr>
        </p:nvSpPr>
        <p:spPr>
          <a:xfrm>
            <a:off x="80819" y="80818"/>
            <a:ext cx="8982362" cy="6712889"/>
          </a:xfrm>
        </p:spPr>
        <p:txBody>
          <a:bodyPr>
            <a:normAutofit/>
          </a:bodyPr>
          <a:p>
            <a:pPr>
              <a:buFont typeface="Wingdings" pitchFamily="2" charset="2"/>
              <a:buChar char="q"/>
            </a:pPr>
            <a:r>
              <a:rPr b="1" dirty="0" sz="2400" lang="en-US" u="sng">
                <a:solidFill>
                  <a:srgbClr val="C00000"/>
                </a:solidFill>
              </a:rPr>
              <a:t>CLINICAL PRESENTATION </a:t>
            </a:r>
            <a:endParaRPr b="1" dirty="0" sz="2400" lang="ar-IQ" u="sng">
              <a:solidFill>
                <a:srgbClr val="C00000"/>
              </a:solidFill>
            </a:endParaRPr>
          </a:p>
          <a:p>
            <a:pPr indent="-385763" marL="385763">
              <a:buFont typeface="+mj-lt"/>
              <a:buAutoNum type="arabicPeriod"/>
            </a:pPr>
            <a:r>
              <a:rPr dirty="0" sz="2000" lang="en-US"/>
              <a:t>Raised intracranial pressure.</a:t>
            </a:r>
          </a:p>
          <a:p>
            <a:pPr indent="-385763" marL="385763">
              <a:buFont typeface="+mj-lt"/>
              <a:buAutoNum type="arabicPeriod"/>
            </a:pPr>
            <a:r>
              <a:rPr dirty="0" sz="2000" lang="en-US"/>
              <a:t>Visual disturbances.</a:t>
            </a:r>
          </a:p>
          <a:p>
            <a:pPr indent="-385763" marL="385763">
              <a:buFont typeface="+mj-lt"/>
              <a:buAutoNum type="arabicPeriod"/>
            </a:pPr>
            <a:r>
              <a:rPr dirty="0" sz="2000" lang="en-US"/>
              <a:t>Hypothalamic and endocrine dysfunction.</a:t>
            </a:r>
          </a:p>
          <a:p>
            <a:pPr indent="-385763" marL="385763">
              <a:buFont typeface="+mj-lt"/>
              <a:buAutoNum type="arabicPeriod"/>
            </a:pPr>
            <a:endParaRPr dirty="0" sz="2000" lang="en-US"/>
          </a:p>
          <a:p>
            <a:r>
              <a:rPr dirty="0" sz="2000" lang="en-US"/>
              <a:t>The slow growth of craniopharyngiomas often results in a delay between onset of symptoms and diagnosis.</a:t>
            </a:r>
          </a:p>
          <a:p>
            <a:r>
              <a:rPr dirty="0" sz="2000" lang="en-US"/>
              <a:t>The main presenting signs and symptoms of craniopharyngiomas are secondary to pressure on adjacent neural structures.</a:t>
            </a:r>
          </a:p>
          <a:p>
            <a:r>
              <a:rPr dirty="0" sz="2000" lang="en-US"/>
              <a:t>Preoperative neuro-ophthalmologic, </a:t>
            </a:r>
            <a:r>
              <a:rPr dirty="0" sz="2000" lang="en-US" err="1"/>
              <a:t>endocrinologic</a:t>
            </a:r>
            <a:r>
              <a:rPr dirty="0" sz="2000" lang="en-US"/>
              <a:t>, and neuropsychological evaluations are mandatory.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2" name=""/>
        <p:cNvGrpSpPr/>
        <p:nvPr/>
      </p:nvGrpSpPr>
      <p:grpSpPr>
        <a:xfrm>
          <a:off x="0" y="0"/>
          <a:ext cx="0" cy="0"/>
          <a:chOff x="0" y="0"/>
          <a:chExt cx="0" cy="0"/>
        </a:xfrm>
      </p:grpSpPr>
      <p:sp>
        <p:nvSpPr>
          <p:cNvPr id="1048612" name="Content Placeholder 2"/>
          <p:cNvSpPr>
            <a:spLocks noGrp="1"/>
          </p:cNvSpPr>
          <p:nvPr>
            <p:ph idx="1"/>
          </p:nvPr>
        </p:nvSpPr>
        <p:spPr>
          <a:xfrm>
            <a:off x="103909" y="115456"/>
            <a:ext cx="8936181" cy="6627090"/>
          </a:xfrm>
        </p:spPr>
        <p:txBody>
          <a:bodyPr>
            <a:normAutofit/>
          </a:bodyPr>
          <a:p>
            <a:r>
              <a:rPr b="1" dirty="0" sz="2400" lang="en-US" u="sng"/>
              <a:t>Raised intracranial pressure </a:t>
            </a:r>
          </a:p>
          <a:p>
            <a:pPr lvl="1"/>
            <a:r>
              <a:rPr dirty="0" sz="2200" lang="en-US"/>
              <a:t>Headache from raised intracranial pressure is the most common complaint, occurring in 60% to 75% of patients.</a:t>
            </a:r>
          </a:p>
          <a:p>
            <a:pPr lvl="1"/>
            <a:endParaRPr dirty="0" sz="2100" lang="en-US"/>
          </a:p>
          <a:p>
            <a:r>
              <a:rPr b="1" dirty="0" sz="2400" lang="en-US" u="sng"/>
              <a:t>Visual symptoms</a:t>
            </a:r>
          </a:p>
          <a:p>
            <a:pPr lvl="1"/>
            <a:r>
              <a:rPr dirty="0" sz="2200" lang="en-US"/>
              <a:t>noted in approximately </a:t>
            </a:r>
            <a:r>
              <a:rPr b="1" dirty="0" sz="2200" lang="en-US">
                <a:solidFill>
                  <a:srgbClr val="0070C0"/>
                </a:solidFill>
              </a:rPr>
              <a:t>half</a:t>
            </a:r>
            <a:r>
              <a:rPr dirty="0" sz="2200" lang="en-US"/>
              <a:t> of children</a:t>
            </a:r>
          </a:p>
          <a:p>
            <a:pPr lvl="1"/>
            <a:r>
              <a:rPr dirty="0" sz="2200" lang="en-US"/>
              <a:t>70% - 80% of children have abnormal visual acuity or fields on preoperative.</a:t>
            </a:r>
          </a:p>
          <a:p>
            <a:pPr lvl="1"/>
            <a:r>
              <a:rPr b="1" dirty="0" sz="2200" lang="en-US"/>
              <a:t>Frank papilledema</a:t>
            </a:r>
            <a:r>
              <a:rPr dirty="0" sz="2200" lang="en-US"/>
              <a:t> is present in </a:t>
            </a:r>
            <a:r>
              <a:rPr b="1" dirty="0" sz="2200" lang="en-US">
                <a:solidFill>
                  <a:srgbClr val="C00000"/>
                </a:solidFill>
              </a:rPr>
              <a:t>20%</a:t>
            </a:r>
            <a:r>
              <a:rPr dirty="0" sz="2200" lang="en-US"/>
              <a:t> of children .</a:t>
            </a:r>
          </a:p>
          <a:p>
            <a:pPr lvl="1"/>
            <a:r>
              <a:rPr dirty="0" sz="2200" lang="en-US"/>
              <a:t>Adult patients present more commonly with visual disturbances, whereas pediatric patients present more with endocrine dysfunction.</a:t>
            </a:r>
          </a:p>
          <a:p>
            <a:pPr lvl="1">
              <a:buFont typeface="Wingdings" pitchFamily="2" charset="2"/>
              <a:buChar char="Ø"/>
            </a:pPr>
            <a:endParaRPr b="1" dirty="0" sz="2200" lang="en-US">
              <a:solidFill>
                <a:srgbClr val="7030A0"/>
              </a:solidFill>
            </a:endParaRPr>
          </a:p>
          <a:p>
            <a:pPr lvl="1">
              <a:buFont typeface="Wingdings" pitchFamily="2" charset="2"/>
              <a:buChar char="Ø"/>
            </a:pPr>
            <a:r>
              <a:rPr b="1" dirty="0" sz="2200" lang="en-US" err="1">
                <a:solidFill>
                  <a:srgbClr val="7030A0"/>
                </a:solidFill>
              </a:rPr>
              <a:t>Prechiasmatic</a:t>
            </a:r>
            <a:r>
              <a:rPr b="1" dirty="0" sz="2200" lang="en-US">
                <a:solidFill>
                  <a:srgbClr val="7030A0"/>
                </a:solidFill>
              </a:rPr>
              <a:t>  extension</a:t>
            </a:r>
            <a:r>
              <a:rPr dirty="0" sz="2200" lang="en-US"/>
              <a:t>  will  compress  optic  nerves  with  loss  of visual  acuity.</a:t>
            </a:r>
          </a:p>
          <a:p>
            <a:pPr lvl="1">
              <a:buFont typeface="Wingdings" pitchFamily="2" charset="2"/>
              <a:buChar char="Ø"/>
            </a:pPr>
            <a:r>
              <a:rPr b="1" dirty="0" sz="2200" lang="en-US" err="1">
                <a:solidFill>
                  <a:srgbClr val="7030A0"/>
                </a:solidFill>
              </a:rPr>
              <a:t>Postchiasmatic</a:t>
            </a:r>
            <a:r>
              <a:rPr b="1" dirty="0" sz="2200" lang="en-US">
                <a:solidFill>
                  <a:srgbClr val="7030A0"/>
                </a:solidFill>
              </a:rPr>
              <a:t> ( posterior  tumors  )</a:t>
            </a:r>
            <a:r>
              <a:rPr dirty="0" sz="2200" lang="en-US"/>
              <a:t> cause  </a:t>
            </a:r>
            <a:r>
              <a:rPr dirty="0" sz="2200" lang="en-US" err="1"/>
              <a:t>chiasmatic</a:t>
            </a:r>
            <a:r>
              <a:rPr dirty="0" sz="2200" lang="en-US"/>
              <a:t>  compression  with  complex  visual  field  defects.  </a:t>
            </a:r>
            <a:endParaRPr dirty="0" sz="2200" lang="ar-IQ"/>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3" name=""/>
        <p:cNvGrpSpPr/>
        <p:nvPr/>
      </p:nvGrpSpPr>
      <p:grpSpPr>
        <a:xfrm>
          <a:off x="0" y="0"/>
          <a:ext cx="0" cy="0"/>
          <a:chOff x="0" y="0"/>
          <a:chExt cx="0" cy="0"/>
        </a:xfrm>
      </p:grpSpPr>
      <p:sp>
        <p:nvSpPr>
          <p:cNvPr id="1048613" name="Content Placeholder 2"/>
          <p:cNvSpPr>
            <a:spLocks noGrp="1"/>
          </p:cNvSpPr>
          <p:nvPr>
            <p:ph idx="1"/>
          </p:nvPr>
        </p:nvSpPr>
        <p:spPr>
          <a:xfrm>
            <a:off x="115456" y="127001"/>
            <a:ext cx="8901544" cy="6580908"/>
          </a:xfrm>
        </p:spPr>
        <p:txBody>
          <a:bodyPr>
            <a:normAutofit/>
          </a:bodyPr>
          <a:p>
            <a:r>
              <a:rPr b="1" dirty="0" sz="2400" lang="en-US" u="sng"/>
              <a:t>Hypothalamic and endocrine dysfunction</a:t>
            </a:r>
          </a:p>
          <a:p>
            <a:pPr lvl="1"/>
            <a:r>
              <a:rPr b="1" dirty="0" sz="2200" lang="en-US">
                <a:solidFill>
                  <a:srgbClr val="002060"/>
                </a:solidFill>
              </a:rPr>
              <a:t>&lt;30%</a:t>
            </a:r>
            <a:r>
              <a:rPr dirty="0" sz="2200" lang="en-US"/>
              <a:t>  of  children  are  </a:t>
            </a:r>
            <a:r>
              <a:rPr b="1" dirty="0" sz="2200" lang="en-US" err="1" u="sng">
                <a:solidFill>
                  <a:srgbClr val="0070C0"/>
                </a:solidFill>
              </a:rPr>
              <a:t>endocrinologically</a:t>
            </a:r>
            <a:r>
              <a:rPr b="1" dirty="0" sz="2200" lang="en-US" u="sng">
                <a:solidFill>
                  <a:srgbClr val="0070C0"/>
                </a:solidFill>
              </a:rPr>
              <a:t>  normal</a:t>
            </a:r>
            <a:r>
              <a:rPr dirty="0" sz="2200" lang="en-US"/>
              <a:t>  at diagnosis.</a:t>
            </a:r>
          </a:p>
          <a:p>
            <a:pPr lvl="1"/>
            <a:r>
              <a:rPr b="1" dirty="0" sz="2200" lang="en-US">
                <a:solidFill>
                  <a:srgbClr val="C00000"/>
                </a:solidFill>
              </a:rPr>
              <a:t>(GH) deficiency</a:t>
            </a:r>
            <a:r>
              <a:rPr dirty="0" sz="2200" lang="en-US"/>
              <a:t> is </a:t>
            </a:r>
            <a:r>
              <a:rPr b="1" dirty="0" sz="2200" lang="en-US" u="sng">
                <a:solidFill>
                  <a:srgbClr val="0070C0"/>
                </a:solidFill>
              </a:rPr>
              <a:t>the most common finding</a:t>
            </a:r>
            <a:r>
              <a:rPr dirty="0" sz="2200" lang="en-US"/>
              <a:t>, up to75% of children,Gonadotropin ,thyroid or adrenal.</a:t>
            </a:r>
          </a:p>
          <a:p>
            <a:pPr lvl="1"/>
            <a:r>
              <a:rPr dirty="0" sz="2200" lang="en-US"/>
              <a:t>DI is relatively uncommon preoperatively.</a:t>
            </a:r>
          </a:p>
          <a:p>
            <a:pPr lvl="1"/>
            <a:endParaRPr dirty="0" sz="2200" lang="en-US"/>
          </a:p>
          <a:p>
            <a:pPr lvl="1"/>
            <a:r>
              <a:rPr dirty="0" sz="2200" lang="en-US"/>
              <a:t>Growth failure (short stature), delayed sexual maturation, excessive weight gain, and diabetes </a:t>
            </a:r>
            <a:r>
              <a:rPr dirty="0" sz="2200" lang="en-US" err="1"/>
              <a:t>insipidus</a:t>
            </a:r>
            <a:r>
              <a:rPr dirty="0" sz="2200" lang="en-US"/>
              <a:t> (DI) are present in 20% to 50% of the children at diagnosis.</a:t>
            </a:r>
          </a:p>
          <a:p>
            <a:pPr lvl="1"/>
            <a:endParaRPr dirty="0" sz="2200" lang="en-US"/>
          </a:p>
          <a:p>
            <a:pPr lvl="1"/>
            <a:r>
              <a:rPr dirty="0" sz="2200" lang="en-US"/>
              <a:t>Failure to preoperatively recognize and correct adrenocorticotropic hormone or thyroid deficiency or appropriately manage DI can result in severe morbidity or death. </a:t>
            </a:r>
          </a:p>
          <a:p>
            <a:endParaRPr dirty="0" lang="ar-IQ"/>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84" name=""/>
        <p:cNvGrpSpPr/>
        <p:nvPr/>
      </p:nvGrpSpPr>
      <p:grpSpPr>
        <a:xfrm>
          <a:off x="0" y="0"/>
          <a:ext cx="0" cy="0"/>
          <a:chOff x="0" y="0"/>
          <a:chExt cx="0" cy="0"/>
        </a:xfrm>
      </p:grpSpPr>
      <p:sp>
        <p:nvSpPr>
          <p:cNvPr id="1048614" name="Title 1"/>
          <p:cNvSpPr>
            <a:spLocks noGrp="1"/>
          </p:cNvSpPr>
          <p:nvPr>
            <p:ph type="title"/>
          </p:nvPr>
        </p:nvSpPr>
        <p:spPr/>
        <p:txBody>
          <a:bodyPr/>
          <a:p>
            <a:endParaRPr lang="en-US"/>
          </a:p>
        </p:txBody>
      </p:sp>
      <p:pic>
        <p:nvPicPr>
          <p:cNvPr id="2097167" name="Picture 4"/>
          <p:cNvPicPr>
            <a:picLocks noChangeAspect="1" noGrp="1"/>
          </p:cNvPicPr>
          <p:nvPr>
            <p:ph idx="1"/>
          </p:nvPr>
        </p:nvPicPr>
        <p:blipFill>
          <a:blip xmlns:r="http://schemas.openxmlformats.org/officeDocument/2006/relationships" r:embed="rId1"/>
          <a:stretch>
            <a:fillRect/>
          </a:stretch>
        </p:blipFill>
        <p:spPr>
          <a:xfrm>
            <a:off x="0" y="0"/>
            <a:ext cx="9143999" cy="6858000"/>
          </a:xfrm>
          <a:prstGeom prst="rec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5" name=""/>
        <p:cNvGrpSpPr/>
        <p:nvPr/>
      </p:nvGrpSpPr>
      <p:grpSpPr>
        <a:xfrm>
          <a:off x="0" y="0"/>
          <a:ext cx="0" cy="0"/>
          <a:chOff x="0" y="0"/>
          <a:chExt cx="0" cy="0"/>
        </a:xfrm>
      </p:grpSpPr>
      <p:sp>
        <p:nvSpPr>
          <p:cNvPr id="1048615" name="Content Placeholder 2"/>
          <p:cNvSpPr>
            <a:spLocks noGrp="1"/>
          </p:cNvSpPr>
          <p:nvPr>
            <p:ph idx="1"/>
          </p:nvPr>
        </p:nvSpPr>
        <p:spPr>
          <a:xfrm>
            <a:off x="46182" y="51954"/>
            <a:ext cx="9051636" cy="6754091"/>
          </a:xfrm>
        </p:spPr>
        <p:txBody>
          <a:bodyPr>
            <a:normAutofit fontScale="95455" lnSpcReduction="10000"/>
          </a:bodyPr>
          <a:p>
            <a:pPr>
              <a:buFont typeface="Wingdings" pitchFamily="2" charset="2"/>
              <a:buChar char="q"/>
            </a:pPr>
            <a:r>
              <a:rPr b="1" dirty="0" lang="en-US" u="sng">
                <a:solidFill>
                  <a:srgbClr val="C00000"/>
                </a:solidFill>
              </a:rPr>
              <a:t>TREATMENT</a:t>
            </a:r>
            <a:r>
              <a:rPr dirty="0" lang="en-US"/>
              <a:t> </a:t>
            </a:r>
            <a:endParaRPr dirty="0" lang="ar-IQ"/>
          </a:p>
          <a:p>
            <a:pPr>
              <a:buFont typeface="Wingdings" pitchFamily="2" charset="2"/>
              <a:buChar char="Ø"/>
            </a:pPr>
            <a:r>
              <a:rPr dirty="0" sz="2200" lang="en-US"/>
              <a:t>Tumor  size  is  graded  as  </a:t>
            </a:r>
          </a:p>
          <a:p>
            <a:pPr lvl="1"/>
            <a:r>
              <a:rPr dirty="0" sz="2200" lang="en-US"/>
              <a:t>Small          (2  cm)</a:t>
            </a:r>
          </a:p>
          <a:p>
            <a:pPr lvl="1"/>
            <a:r>
              <a:rPr dirty="0" sz="2200" lang="en-US"/>
              <a:t>Medium    (2-4  cm)</a:t>
            </a:r>
          </a:p>
          <a:p>
            <a:pPr lvl="1"/>
            <a:r>
              <a:rPr dirty="0" sz="2200" lang="en-US"/>
              <a:t>Large          (4-6  cm)</a:t>
            </a:r>
          </a:p>
          <a:p>
            <a:pPr lvl="1"/>
            <a:r>
              <a:rPr dirty="0" sz="2200" lang="en-US"/>
              <a:t>Giant          (&gt;6  cm)</a:t>
            </a:r>
          </a:p>
          <a:p>
            <a:r>
              <a:rPr dirty="0" sz="2200" lang="en-US"/>
              <a:t>Giant tumors  may  extend  into  multiple  or  all  compartments,  extending from  the  medulla  to  the  foramen  of  </a:t>
            </a:r>
            <a:r>
              <a:rPr dirty="0" sz="2200" lang="en-US" err="1"/>
              <a:t>Monro</a:t>
            </a:r>
            <a:r>
              <a:rPr dirty="0" sz="2200" lang="en-US"/>
              <a:t>.</a:t>
            </a:r>
          </a:p>
          <a:p>
            <a:endParaRPr dirty="0" sz="2200" lang="en-US"/>
          </a:p>
          <a:p>
            <a:pPr>
              <a:buFont typeface="Wingdings" pitchFamily="2" charset="2"/>
              <a:buChar char="Ø"/>
            </a:pPr>
            <a:r>
              <a:rPr dirty="0" sz="2200" lang="en-US"/>
              <a:t>Complete removal is desirable for a benign tumor.</a:t>
            </a:r>
          </a:p>
          <a:p>
            <a:pPr>
              <a:buFont typeface="Wingdings" pitchFamily="2" charset="2"/>
              <a:buChar char="Ø"/>
            </a:pPr>
            <a:r>
              <a:rPr dirty="0" sz="2200" lang="en-US"/>
              <a:t>To avoid perioperative hypothalamic damage, some surgeons prefer to perform a subtotal resection (STR) or limited surgery. </a:t>
            </a:r>
          </a:p>
          <a:p>
            <a:endParaRPr dirty="0" sz="2200" lang="en-US"/>
          </a:p>
          <a:p>
            <a:pPr>
              <a:buFont typeface="Wingdings" pitchFamily="2" charset="2"/>
              <a:buChar char="v"/>
            </a:pPr>
            <a:r>
              <a:rPr dirty="0" sz="2200" lang="en-US" u="sng"/>
              <a:t>Surgery: success of such radical resection is dependent on:</a:t>
            </a:r>
          </a:p>
          <a:p>
            <a:pPr indent="-385763" marL="385763">
              <a:buFont typeface="+mj-lt"/>
              <a:buAutoNum type="arabicPeriod"/>
            </a:pPr>
            <a:r>
              <a:rPr dirty="0" sz="2200" lang="en-US"/>
              <a:t>The size and extent of the tumor</a:t>
            </a:r>
          </a:p>
          <a:p>
            <a:pPr indent="-385763" marL="385763">
              <a:buFont typeface="+mj-lt"/>
              <a:buAutoNum type="arabicPeriod"/>
            </a:pPr>
            <a:r>
              <a:rPr dirty="0" sz="2200" lang="en-US"/>
              <a:t>Whether the tumor is primary or recurrent</a:t>
            </a:r>
          </a:p>
          <a:p>
            <a:pPr indent="-385763" marL="385763">
              <a:buFont typeface="+mj-lt"/>
              <a:buAutoNum type="arabicPeriod"/>
            </a:pPr>
            <a:r>
              <a:rPr dirty="0" sz="2200" lang="en-US"/>
              <a:t>The availability of surgeons with expertise</a:t>
            </a:r>
          </a:p>
          <a:p>
            <a:pPr indent="-385763" marL="385763">
              <a:buFont typeface="+mj-lt"/>
              <a:buAutoNum type="arabicPeriod"/>
            </a:pPr>
            <a:r>
              <a:rPr dirty="0" sz="2200" lang="en-US"/>
              <a:t>Postoperative </a:t>
            </a:r>
            <a:r>
              <a:rPr dirty="0" sz="2200" lang="en-US" err="1"/>
              <a:t>endocrinologic</a:t>
            </a:r>
            <a:r>
              <a:rPr dirty="0" sz="2200" lang="en-US"/>
              <a:t> support</a:t>
            </a:r>
          </a:p>
          <a:p>
            <a:endParaRPr dirty="0" lang="ar-IQ"/>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8" name=""/>
        <p:cNvGrpSpPr/>
        <p:nvPr/>
      </p:nvGrpSpPr>
      <p:grpSpPr>
        <a:xfrm>
          <a:off x="0" y="0"/>
          <a:ext cx="0" cy="0"/>
          <a:chOff x="0" y="0"/>
          <a:chExt cx="0" cy="0"/>
        </a:xfrm>
      </p:grpSpPr>
      <p:sp>
        <p:nvSpPr>
          <p:cNvPr id="1048593" name="Content Placeholder 2"/>
          <p:cNvSpPr>
            <a:spLocks noGrp="1"/>
          </p:cNvSpPr>
          <p:nvPr>
            <p:ph idx="1"/>
          </p:nvPr>
        </p:nvSpPr>
        <p:spPr>
          <a:xfrm>
            <a:off x="92363" y="83704"/>
            <a:ext cx="8959273" cy="6681932"/>
          </a:xfrm>
        </p:spPr>
        <p:txBody>
          <a:bodyPr>
            <a:normAutofit/>
          </a:bodyPr>
          <a:p>
            <a:pPr>
              <a:buFont typeface="Wingdings" pitchFamily="2" charset="2"/>
              <a:buChar char="q"/>
            </a:pPr>
            <a:r>
              <a:rPr b="1" dirty="0" sz="2000" lang="en-US" u="sng">
                <a:solidFill>
                  <a:srgbClr val="C00000"/>
                </a:solidFill>
                <a:latin typeface="Baskerville" panose="02020502070401020303" pitchFamily="18" charset="0"/>
                <a:ea typeface="Baskerville" panose="02020502070401020303" pitchFamily="18" charset="0"/>
              </a:rPr>
              <a:t>EPIDEMIOLOGY</a:t>
            </a:r>
            <a:r>
              <a:rPr b="1" dirty="0" sz="2000" lang="en-US" u="sng">
                <a:latin typeface="Baskerville" panose="02020502070401020303" pitchFamily="18" charset="0"/>
                <a:ea typeface="Baskerville" panose="02020502070401020303" pitchFamily="18" charset="0"/>
              </a:rPr>
              <a:t> </a:t>
            </a:r>
            <a:endParaRPr b="1" dirty="0" sz="2000" lang="ar-IQ" u="sng">
              <a:latin typeface="Baskerville" panose="02020502070401020303" pitchFamily="18" charset="0"/>
              <a:ea typeface="Baskerville" panose="02020502070401020303" pitchFamily="18" charset="0"/>
            </a:endParaRPr>
          </a:p>
          <a:p>
            <a:r>
              <a:rPr dirty="0" sz="2000" lang="en-US" err="1"/>
              <a:t>Craniopharyngiomas</a:t>
            </a:r>
            <a:r>
              <a:rPr dirty="0" sz="2000" lang="en-US"/>
              <a:t> are relatively </a:t>
            </a:r>
            <a:r>
              <a:rPr b="1" dirty="0" sz="2000" lang="en-US"/>
              <a:t>rare</a:t>
            </a:r>
            <a:r>
              <a:rPr dirty="0" sz="2000" lang="en-US"/>
              <a:t> tumors.</a:t>
            </a:r>
          </a:p>
          <a:p>
            <a:r>
              <a:rPr b="1" dirty="0" sz="2000" lang="en-US"/>
              <a:t>Most common </a:t>
            </a:r>
            <a:r>
              <a:rPr b="1" dirty="0" sz="2000" lang="en-US" err="1">
                <a:solidFill>
                  <a:srgbClr val="0070C0"/>
                </a:solidFill>
              </a:rPr>
              <a:t>Nonglial</a:t>
            </a:r>
            <a:r>
              <a:rPr b="1" dirty="0" sz="2000" lang="en-US">
                <a:solidFill>
                  <a:srgbClr val="0070C0"/>
                </a:solidFill>
              </a:rPr>
              <a:t> tumor</a:t>
            </a:r>
            <a:r>
              <a:rPr b="1" dirty="0" sz="2000" lang="en-US"/>
              <a:t> of childhood</a:t>
            </a:r>
            <a:r>
              <a:rPr dirty="0" sz="2000" lang="en-US"/>
              <a:t>.</a:t>
            </a:r>
          </a:p>
          <a:p>
            <a:r>
              <a:rPr dirty="0" sz="2000" lang="en-US"/>
              <a:t>Slightly more often in males</a:t>
            </a:r>
          </a:p>
          <a:p>
            <a:endParaRPr dirty="0" sz="2000" lang="en-US"/>
          </a:p>
          <a:p>
            <a:r>
              <a:rPr dirty="0" sz="2000" lang="en-US"/>
              <a:t>3% of all intracranial neoplasms.</a:t>
            </a:r>
          </a:p>
          <a:p>
            <a:r>
              <a:rPr dirty="0" sz="2000" lang="en-US"/>
              <a:t>6% to 9% of all pediatric brain tumors</a:t>
            </a:r>
          </a:p>
          <a:p>
            <a:endParaRPr b="1" dirty="0" sz="2000" lang="en-US">
              <a:solidFill>
                <a:srgbClr val="002060"/>
              </a:solidFill>
            </a:endParaRPr>
          </a:p>
          <a:p>
            <a:pPr>
              <a:buFont typeface="Wingdings" pitchFamily="2" charset="2"/>
              <a:buChar char="Ø"/>
            </a:pPr>
            <a:r>
              <a:rPr b="1" dirty="0" sz="2000" lang="en-US">
                <a:solidFill>
                  <a:srgbClr val="002060"/>
                </a:solidFill>
              </a:rPr>
              <a:t>A bimodal distribution by age :</a:t>
            </a:r>
          </a:p>
          <a:p>
            <a:pPr indent="-342900" lvl="1" marL="685800">
              <a:buFont typeface="+mj-lt"/>
              <a:buAutoNum type="arabicPeriod"/>
            </a:pPr>
            <a:r>
              <a:rPr dirty="0" sz="2000" lang="en-US"/>
              <a:t>late adulthood (ages 65-74 years) </a:t>
            </a:r>
          </a:p>
          <a:p>
            <a:pPr indent="-342900" lvl="1" marL="685800">
              <a:buFont typeface="+mj-lt"/>
              <a:buAutoNum type="arabicPeriod"/>
            </a:pPr>
            <a:r>
              <a:rPr dirty="0" sz="2000" lang="en-US"/>
              <a:t>larger peak in childhood (ages 5-14 years).</a:t>
            </a:r>
          </a:p>
          <a:p>
            <a:endParaRPr dirty="0" sz="2000" lang="en-US"/>
          </a:p>
          <a:p>
            <a:r>
              <a:rPr dirty="0" sz="2000" lang="en-US"/>
              <a:t>Their incidence is greatest at 6 to 10 years, followed by 11 to 15 years.</a:t>
            </a:r>
          </a:p>
          <a:p>
            <a:r>
              <a:rPr dirty="0" sz="2000" lang="en-US"/>
              <a:t>no racial or ethnic predilection for craniopharyngiomas.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6" name=""/>
        <p:cNvGrpSpPr/>
        <p:nvPr/>
      </p:nvGrpSpPr>
      <p:grpSpPr>
        <a:xfrm>
          <a:off x="0" y="0"/>
          <a:ext cx="0" cy="0"/>
          <a:chOff x="0" y="0"/>
          <a:chExt cx="0" cy="0"/>
        </a:xfrm>
      </p:grpSpPr>
      <p:graphicFrame>
        <p:nvGraphicFramePr>
          <p:cNvPr id="4194305" name="Table 1"/>
          <p:cNvGraphicFramePr>
            <a:graphicFrameLocks noGrp="1"/>
          </p:cNvGraphicFramePr>
          <p:nvPr/>
        </p:nvGraphicFramePr>
        <p:xfrm>
          <a:off x="0" y="0"/>
          <a:ext cx="9144000" cy="6857999"/>
        </p:xfrm>
        <a:graphic>
          <a:graphicData uri="http://schemas.openxmlformats.org/drawingml/2006/table">
            <a:tbl>
              <a:tblPr rtl="1" firstRow="1" bandRow="1">
                <a:tableStyleId>{5C22544A-7EE6-4342-B048-85BDC9FD1C3A}</a:tableStyleId>
              </a:tblPr>
              <a:tblGrid>
                <a:gridCol w="3955210"/>
                <a:gridCol w="4123350"/>
                <a:gridCol w="1065440"/>
              </a:tblGrid>
              <a:tr h="423211">
                <a:tc>
                  <a:txBody>
                    <a:bodyPr/>
                    <a:p>
                      <a:pPr algn="l" defTabSz="914400" eaLnBrk="1" hangingPunct="1" latinLnBrk="0" marL="0" rtl="1"/>
                      <a:r>
                        <a:rPr b="1" dirty="0" sz="1600" kern="1200" lang="en-US">
                          <a:solidFill>
                            <a:schemeClr val="tx1"/>
                          </a:solidFill>
                          <a:latin typeface="+mn-lt"/>
                          <a:ea typeface="+mn-ea"/>
                          <a:cs typeface="+mn-cs"/>
                        </a:rPr>
                        <a:t>Disadvantages </a:t>
                      </a:r>
                      <a:endParaRPr b="1" dirty="0" sz="1600" kern="1200" lang="ar-IQ">
                        <a:solidFill>
                          <a:schemeClr val="tx1"/>
                        </a:solidFill>
                        <a:latin typeface="+mn-lt"/>
                        <a:ea typeface="+mn-ea"/>
                        <a:cs typeface="+mn-cs"/>
                      </a:endParaRPr>
                    </a:p>
                  </a:txBody>
                  <a:tcPr marL="68580" marR="68580" marT="34290" marB="34290"/>
                </a:tc>
                <a:tc>
                  <a:txBody>
                    <a:bodyPr/>
                    <a:p>
                      <a:pPr algn="l" rtl="1"/>
                      <a:r>
                        <a:rPr b="1" dirty="0" sz="1600" kern="1200" lang="en-US">
                          <a:solidFill>
                            <a:schemeClr val="tx1"/>
                          </a:solidFill>
                          <a:latin typeface="+mn-lt"/>
                          <a:ea typeface="+mn-ea"/>
                          <a:cs typeface="+mn-cs"/>
                        </a:rPr>
                        <a:t>Advantages</a:t>
                      </a:r>
                      <a:r>
                        <a:rPr dirty="0" sz="1600" kern="1200" lang="en-US">
                          <a:solidFill>
                            <a:schemeClr val="tx1"/>
                          </a:solidFill>
                          <a:latin typeface="+mn-lt"/>
                          <a:ea typeface="+mn-ea"/>
                          <a:cs typeface="+mn-cs"/>
                        </a:rPr>
                        <a:t> </a:t>
                      </a:r>
                      <a:endParaRPr dirty="0" sz="1600" kern="1200" lang="ar-IQ">
                        <a:solidFill>
                          <a:schemeClr val="tx1"/>
                        </a:solidFill>
                        <a:latin typeface="+mn-lt"/>
                        <a:ea typeface="+mn-ea"/>
                        <a:cs typeface="+mn-cs"/>
                      </a:endParaRPr>
                    </a:p>
                  </a:txBody>
                  <a:tcPr marL="68580" marR="68580" marT="34290" marB="34290"/>
                </a:tc>
                <a:tc>
                  <a:txBody>
                    <a:bodyPr/>
                    <a:p>
                      <a:pPr algn="l" defTabSz="914400" eaLnBrk="1" hangingPunct="1" latinLnBrk="0" marL="0" rtl="1"/>
                      <a:r>
                        <a:rPr b="1" dirty="0" sz="1600" kern="1200" lang="en-US">
                          <a:solidFill>
                            <a:schemeClr val="tx1"/>
                          </a:solidFill>
                          <a:latin typeface="+mn-lt"/>
                          <a:ea typeface="+mn-ea"/>
                          <a:cs typeface="+mn-cs"/>
                        </a:rPr>
                        <a:t>Approach </a:t>
                      </a:r>
                      <a:endParaRPr b="1" dirty="0" sz="1600" kern="1200" lang="ar-IQ">
                        <a:solidFill>
                          <a:schemeClr val="tx1"/>
                        </a:solidFill>
                        <a:latin typeface="+mn-lt"/>
                        <a:ea typeface="+mn-ea"/>
                        <a:cs typeface="+mn-cs"/>
                      </a:endParaRPr>
                    </a:p>
                  </a:txBody>
                  <a:tcPr marL="68580" marR="68580" marT="34290" marB="34290"/>
                </a:tc>
              </a:tr>
              <a:tr h="850150">
                <a:tc>
                  <a:txBody>
                    <a:bodyPr/>
                    <a:p>
                      <a:pPr algn="l" rtl="1"/>
                      <a:r>
                        <a:rPr baseline="0" b="0" dirty="0" sz="1600" i="0" kern="1200" lang="en-US" strike="noStrike" u="none">
                          <a:solidFill>
                            <a:schemeClr val="dk1"/>
                          </a:solidFill>
                          <a:latin typeface="+mn-lt"/>
                          <a:ea typeface="+mn-ea"/>
                          <a:cs typeface="+mn-cs"/>
                        </a:rPr>
                        <a:t>Poor visualization of tumor within third ventricle, Poor visualization of undersurface of optic chiasm </a:t>
                      </a:r>
                      <a:endParaRPr dirty="0" sz="1600" lang="ar-IQ"/>
                    </a:p>
                  </a:txBody>
                  <a:tcPr marL="68580" marR="68580" marT="34290" marB="34290"/>
                </a:tc>
                <a:tc>
                  <a:txBody>
                    <a:bodyPr/>
                    <a:p>
                      <a:pPr algn="l" rtl="1"/>
                      <a:r>
                        <a:rPr baseline="0" b="0" dirty="0" sz="1600" i="0" kern="1200" lang="en-US" strike="noStrike" u="none">
                          <a:solidFill>
                            <a:schemeClr val="dk1"/>
                          </a:solidFill>
                          <a:latin typeface="+mn-lt"/>
                          <a:ea typeface="+mn-ea"/>
                          <a:cs typeface="+mn-cs"/>
                        </a:rPr>
                        <a:t>Good visualization of optic nerve and chiasm, Good visualization of ipsilateral carotid artery </a:t>
                      </a:r>
                      <a:endParaRPr dirty="0" sz="1600" lang="ar-IQ"/>
                    </a:p>
                  </a:txBody>
                  <a:tcPr marL="68580" marR="68580" marT="34290" marB="34290"/>
                </a:tc>
                <a:tc>
                  <a:txBody>
                    <a:bodyPr/>
                    <a:p>
                      <a:pPr algn="l" defTabSz="914400" eaLnBrk="1" hangingPunct="1" latinLnBrk="0" marL="0" rtl="1"/>
                      <a:r>
                        <a:rPr b="1" dirty="0" sz="1600" kern="1200" lang="en-US">
                          <a:solidFill>
                            <a:schemeClr val="tx1"/>
                          </a:solidFill>
                          <a:latin typeface="+mn-lt"/>
                          <a:ea typeface="+mn-ea"/>
                          <a:cs typeface="+mn-cs"/>
                        </a:rPr>
                        <a:t>Sub</a:t>
                      </a:r>
                    </a:p>
                    <a:p>
                      <a:pPr algn="l" defTabSz="914400" eaLnBrk="1" hangingPunct="1" latinLnBrk="0" marL="0" rtl="1"/>
                      <a:r>
                        <a:rPr b="1" dirty="0" sz="1600" kern="1200" lang="en-US">
                          <a:solidFill>
                            <a:schemeClr val="tx1"/>
                          </a:solidFill>
                          <a:latin typeface="+mn-lt"/>
                          <a:ea typeface="+mn-ea"/>
                          <a:cs typeface="+mn-cs"/>
                        </a:rPr>
                        <a:t>frontal </a:t>
                      </a:r>
                      <a:endParaRPr b="1" dirty="0" sz="1600" kern="1200" lang="ar-IQ">
                        <a:solidFill>
                          <a:schemeClr val="tx1"/>
                        </a:solidFill>
                        <a:latin typeface="+mn-lt"/>
                        <a:ea typeface="+mn-ea"/>
                        <a:cs typeface="+mn-cs"/>
                      </a:endParaRPr>
                    </a:p>
                  </a:txBody>
                  <a:tcPr marL="68580" marR="68580" marT="34290" marB="34290"/>
                </a:tc>
              </a:tr>
              <a:tr h="602862">
                <a:tc>
                  <a:txBody>
                    <a:bodyPr/>
                    <a:p>
                      <a:pPr algn="l"/>
                      <a:r>
                        <a:rPr baseline="0" b="0" dirty="0" sz="1600" i="0" kern="1200" lang="en-US" strike="noStrike" u="none">
                          <a:solidFill>
                            <a:schemeClr val="dk1"/>
                          </a:solidFill>
                          <a:latin typeface="+mn-lt"/>
                          <a:ea typeface="+mn-ea"/>
                          <a:cs typeface="+mn-cs"/>
                        </a:rPr>
                        <a:t>Unilateral approach, Poor visualization of undersurface of ventral ipsilateral optic nerve</a:t>
                      </a:r>
                      <a:endParaRPr dirty="0" sz="1600" lang="ar-IQ"/>
                    </a:p>
                  </a:txBody>
                  <a:tcPr marL="68580" marR="68580" marT="34290" marB="34290"/>
                </a:tc>
                <a:tc>
                  <a:txBody>
                    <a:bodyPr/>
                    <a:p>
                      <a:pPr algn="l" rtl="1"/>
                      <a:r>
                        <a:rPr baseline="0" b="0" dirty="0" sz="1600" i="0" kern="1200" lang="en-US" strike="noStrike" u="none">
                          <a:solidFill>
                            <a:schemeClr val="dk1"/>
                          </a:solidFill>
                          <a:latin typeface="+mn-lt"/>
                          <a:ea typeface="+mn-ea"/>
                          <a:cs typeface="+mn-cs"/>
                        </a:rPr>
                        <a:t>Short distance to </a:t>
                      </a:r>
                      <a:r>
                        <a:rPr baseline="0" b="0" dirty="0" sz="1600" i="0" kern="1200" lang="en-US" err="1" strike="noStrike" u="none">
                          <a:solidFill>
                            <a:schemeClr val="dk1"/>
                          </a:solidFill>
                          <a:latin typeface="+mn-lt"/>
                          <a:ea typeface="+mn-ea"/>
                          <a:cs typeface="+mn-cs"/>
                        </a:rPr>
                        <a:t>parasellar</a:t>
                      </a:r>
                      <a:r>
                        <a:rPr baseline="0" b="0" dirty="0" sz="1600" i="0" kern="1200" lang="en-US" strike="noStrike" u="none">
                          <a:solidFill>
                            <a:schemeClr val="dk1"/>
                          </a:solidFill>
                          <a:latin typeface="+mn-lt"/>
                          <a:ea typeface="+mn-ea"/>
                          <a:cs typeface="+mn-cs"/>
                        </a:rPr>
                        <a:t> region </a:t>
                      </a:r>
                      <a:endParaRPr dirty="0" sz="1600" lang="ar-IQ"/>
                    </a:p>
                  </a:txBody>
                  <a:tcPr marL="68580" marR="68580" marT="34290" marB="34290"/>
                </a:tc>
                <a:tc>
                  <a:txBody>
                    <a:bodyPr/>
                    <a:p>
                      <a:pPr algn="l" defTabSz="914400" eaLnBrk="1" hangingPunct="1" latinLnBrk="0" marL="0" rtl="1"/>
                      <a:r>
                        <a:rPr b="1" dirty="0" sz="1600" kern="1200" lang="en-US" err="1">
                          <a:solidFill>
                            <a:schemeClr val="tx1"/>
                          </a:solidFill>
                          <a:latin typeface="+mn-lt"/>
                          <a:ea typeface="+mn-ea"/>
                          <a:cs typeface="+mn-cs"/>
                        </a:rPr>
                        <a:t>Pterional</a:t>
                      </a:r>
                      <a:r>
                        <a:rPr b="1" dirty="0" sz="1600" kern="1200" lang="en-US">
                          <a:solidFill>
                            <a:schemeClr val="tx1"/>
                          </a:solidFill>
                          <a:latin typeface="+mn-lt"/>
                          <a:ea typeface="+mn-ea"/>
                          <a:cs typeface="+mn-cs"/>
                        </a:rPr>
                        <a:t> </a:t>
                      </a:r>
                      <a:endParaRPr b="1" dirty="0" sz="1600" kern="1200" lang="ar-IQ">
                        <a:solidFill>
                          <a:schemeClr val="tx1"/>
                        </a:solidFill>
                        <a:latin typeface="+mn-lt"/>
                        <a:ea typeface="+mn-ea"/>
                        <a:cs typeface="+mn-cs"/>
                      </a:endParaRPr>
                    </a:p>
                  </a:txBody>
                  <a:tcPr marL="68580" marR="68580" marT="34290" marB="34290"/>
                </a:tc>
              </a:tr>
              <a:tr h="1381946">
                <a:tc>
                  <a:txBody>
                    <a:bodyPr/>
                    <a:p>
                      <a:pPr algn="l" rtl="1"/>
                      <a:r>
                        <a:rPr baseline="0" b="0" dirty="0" sz="1600" i="0" kern="1200" lang="en-US" strike="noStrike" u="none">
                          <a:solidFill>
                            <a:schemeClr val="dk1"/>
                          </a:solidFill>
                          <a:latin typeface="+mn-lt"/>
                          <a:ea typeface="+mn-ea"/>
                          <a:cs typeface="+mn-cs"/>
                        </a:rPr>
                        <a:t>Similar to </a:t>
                      </a:r>
                      <a:r>
                        <a:rPr baseline="0" b="0" dirty="0" sz="1600" i="0" kern="1200" lang="en-US" err="1" strike="noStrike" u="none">
                          <a:solidFill>
                            <a:schemeClr val="dk1"/>
                          </a:solidFill>
                          <a:latin typeface="+mn-lt"/>
                          <a:ea typeface="+mn-ea"/>
                          <a:cs typeface="+mn-cs"/>
                        </a:rPr>
                        <a:t>subfrontal</a:t>
                      </a:r>
                      <a:r>
                        <a:rPr baseline="0" b="0" dirty="0" sz="1600" i="0" kern="1200" lang="en-US" strike="noStrike" u="none">
                          <a:solidFill>
                            <a:schemeClr val="dk1"/>
                          </a:solidFill>
                          <a:latin typeface="+mn-lt"/>
                          <a:ea typeface="+mn-ea"/>
                          <a:cs typeface="+mn-cs"/>
                        </a:rPr>
                        <a:t> and </a:t>
                      </a:r>
                      <a:r>
                        <a:rPr baseline="0" b="0" dirty="0" sz="1600" i="0" kern="1200" lang="en-US" err="1" strike="noStrike" u="none">
                          <a:solidFill>
                            <a:schemeClr val="dk1"/>
                          </a:solidFill>
                          <a:latin typeface="+mn-lt"/>
                          <a:ea typeface="+mn-ea"/>
                          <a:cs typeface="+mn-cs"/>
                        </a:rPr>
                        <a:t>pterional</a:t>
                      </a:r>
                      <a:r>
                        <a:rPr baseline="0" b="0" dirty="0" sz="1600" i="0" kern="1200" lang="en-US" strike="noStrike" u="none">
                          <a:solidFill>
                            <a:schemeClr val="dk1"/>
                          </a:solidFill>
                          <a:latin typeface="+mn-lt"/>
                          <a:ea typeface="+mn-ea"/>
                          <a:cs typeface="+mn-cs"/>
                        </a:rPr>
                        <a:t> approaches, Additional surgical risks from more extensive exposure and areas of retraction </a:t>
                      </a:r>
                      <a:endParaRPr dirty="0" sz="1600" lang="ar-IQ"/>
                    </a:p>
                  </a:txBody>
                  <a:tcPr marL="68580" marR="68580" marT="34290" marB="34290"/>
                </a:tc>
                <a:tc>
                  <a:txBody>
                    <a:bodyPr/>
                    <a:p>
                      <a:pPr algn="l" defTabSz="914400" eaLnBrk="1" fontAlgn="auto" hangingPunct="1" indent="0" latinLnBrk="0" lvl="0" marL="0" marR="0" rtl="1">
                        <a:lnSpc>
                          <a:spcPct val="100000"/>
                        </a:lnSpc>
                        <a:spcBef>
                          <a:spcPts val="0"/>
                        </a:spcBef>
                        <a:spcAft>
                          <a:spcPts val="0"/>
                        </a:spcAft>
                        <a:buClrTx/>
                        <a:buSzTx/>
                        <a:buFontTx/>
                        <a:buNone/>
                      </a:pPr>
                      <a:r>
                        <a:rPr baseline="0" b="0" dirty="0" sz="1600" i="0" kern="1200" lang="en-US" strike="noStrike" u="none">
                          <a:solidFill>
                            <a:schemeClr val="dk1"/>
                          </a:solidFill>
                          <a:latin typeface="+mn-lt"/>
                          <a:ea typeface="+mn-ea"/>
                          <a:cs typeface="+mn-cs"/>
                        </a:rPr>
                        <a:t>Combined advantages of </a:t>
                      </a:r>
                      <a:r>
                        <a:rPr baseline="0" b="0" dirty="0" sz="1600" i="0" kern="1200" lang="en-US" err="1" strike="noStrike" u="none">
                          <a:solidFill>
                            <a:schemeClr val="dk1"/>
                          </a:solidFill>
                          <a:latin typeface="+mn-lt"/>
                          <a:ea typeface="+mn-ea"/>
                          <a:cs typeface="+mn-cs"/>
                        </a:rPr>
                        <a:t>subfrontal</a:t>
                      </a:r>
                      <a:r>
                        <a:rPr baseline="0" b="0" dirty="0" sz="1600" i="0" kern="1200" lang="en-US" strike="noStrike" u="none">
                          <a:solidFill>
                            <a:schemeClr val="dk1"/>
                          </a:solidFill>
                          <a:latin typeface="+mn-lt"/>
                          <a:ea typeface="+mn-ea"/>
                          <a:cs typeface="+mn-cs"/>
                        </a:rPr>
                        <a:t> and </a:t>
                      </a:r>
                      <a:r>
                        <a:rPr baseline="0" b="0" dirty="0" sz="1600" i="0" kern="1200" lang="en-US" err="1" strike="noStrike" u="none">
                          <a:solidFill>
                            <a:schemeClr val="dk1"/>
                          </a:solidFill>
                          <a:latin typeface="+mn-lt"/>
                          <a:ea typeface="+mn-ea"/>
                          <a:cs typeface="+mn-cs"/>
                        </a:rPr>
                        <a:t>pterional</a:t>
                      </a:r>
                      <a:r>
                        <a:rPr baseline="0" b="0" dirty="0" sz="1600" i="0" kern="1200" lang="en-US" strike="noStrike" u="none">
                          <a:solidFill>
                            <a:schemeClr val="dk1"/>
                          </a:solidFill>
                          <a:latin typeface="+mn-lt"/>
                          <a:ea typeface="+mn-ea"/>
                          <a:cs typeface="+mn-cs"/>
                        </a:rPr>
                        <a:t> approaches ,Additional visualization and angles beyond those of either </a:t>
                      </a:r>
                      <a:r>
                        <a:rPr baseline="0" b="0" dirty="0" sz="1600" i="0" kern="1200" lang="en-US" err="1" strike="noStrike" u="none">
                          <a:solidFill>
                            <a:schemeClr val="dk1"/>
                          </a:solidFill>
                          <a:latin typeface="+mn-lt"/>
                          <a:ea typeface="+mn-ea"/>
                          <a:cs typeface="+mn-cs"/>
                        </a:rPr>
                        <a:t>subfrontal</a:t>
                      </a:r>
                      <a:r>
                        <a:rPr baseline="0" b="0" dirty="0" sz="1600" i="0" kern="1200" lang="en-US" strike="noStrike" u="none">
                          <a:solidFill>
                            <a:schemeClr val="dk1"/>
                          </a:solidFill>
                          <a:latin typeface="+mn-lt"/>
                          <a:ea typeface="+mn-ea"/>
                          <a:cs typeface="+mn-cs"/>
                        </a:rPr>
                        <a:t> or </a:t>
                      </a:r>
                      <a:r>
                        <a:rPr baseline="0" b="0" dirty="0" sz="1600" i="0" kern="1200" lang="en-US" err="1" strike="noStrike" u="none">
                          <a:solidFill>
                            <a:schemeClr val="dk1"/>
                          </a:solidFill>
                          <a:latin typeface="+mn-lt"/>
                          <a:ea typeface="+mn-ea"/>
                          <a:cs typeface="+mn-cs"/>
                        </a:rPr>
                        <a:t>pterional</a:t>
                      </a:r>
                      <a:r>
                        <a:rPr baseline="0" b="0" dirty="0" sz="1600" i="0" kern="1200" lang="en-US" strike="noStrike" u="none">
                          <a:solidFill>
                            <a:schemeClr val="dk1"/>
                          </a:solidFill>
                          <a:latin typeface="+mn-lt"/>
                          <a:ea typeface="+mn-ea"/>
                          <a:cs typeface="+mn-cs"/>
                        </a:rPr>
                        <a:t> approach alone </a:t>
                      </a:r>
                      <a:endParaRPr dirty="0" sz="1600" lang="ar-IQ"/>
                    </a:p>
                    <a:p>
                      <a:pPr algn="l" rtl="1"/>
                      <a:endParaRPr dirty="0" sz="1600" lang="ar-IQ"/>
                    </a:p>
                  </a:txBody>
                  <a:tcPr marL="68580" marR="68580" marT="34290" marB="34290"/>
                </a:tc>
                <a:tc>
                  <a:txBody>
                    <a:bodyPr/>
                    <a:p>
                      <a:pPr algn="l" defTabSz="914400" eaLnBrk="1" hangingPunct="1" latinLnBrk="0" marL="0" rtl="1"/>
                      <a:r>
                        <a:rPr b="1" dirty="0" sz="1600" kern="1200" lang="en-US" err="1">
                          <a:solidFill>
                            <a:schemeClr val="tx1"/>
                          </a:solidFill>
                          <a:latin typeface="+mn-lt"/>
                          <a:ea typeface="+mn-ea"/>
                          <a:cs typeface="+mn-cs"/>
                        </a:rPr>
                        <a:t>Orbito</a:t>
                      </a:r>
                      <a:endParaRPr b="1" dirty="0" sz="1600" kern="1200" lang="en-US">
                        <a:solidFill>
                          <a:schemeClr val="tx1"/>
                        </a:solidFill>
                        <a:latin typeface="+mn-lt"/>
                        <a:ea typeface="+mn-ea"/>
                        <a:cs typeface="+mn-cs"/>
                      </a:endParaRPr>
                    </a:p>
                    <a:p>
                      <a:pPr algn="l" defTabSz="914400" eaLnBrk="1" hangingPunct="1" latinLnBrk="0" marL="0" rtl="1"/>
                      <a:r>
                        <a:rPr b="1" dirty="0" sz="1600" kern="1200" lang="en-US">
                          <a:solidFill>
                            <a:schemeClr val="tx1"/>
                          </a:solidFill>
                          <a:latin typeface="+mn-lt"/>
                          <a:ea typeface="+mn-ea"/>
                          <a:cs typeface="+mn-cs"/>
                        </a:rPr>
                        <a:t>frontal </a:t>
                      </a:r>
                      <a:endParaRPr b="1" dirty="0" sz="1600" kern="1200" lang="ar-IQ">
                        <a:solidFill>
                          <a:schemeClr val="tx1"/>
                        </a:solidFill>
                        <a:latin typeface="+mn-lt"/>
                        <a:ea typeface="+mn-ea"/>
                        <a:cs typeface="+mn-cs"/>
                      </a:endParaRPr>
                    </a:p>
                  </a:txBody>
                  <a:tcPr marL="68580" marR="68580" marT="34290" marB="34290"/>
                </a:tc>
              </a:tr>
              <a:tr h="1122251">
                <a:tc>
                  <a:txBody>
                    <a:bodyPr/>
                    <a:p>
                      <a:pPr algn="l" rtl="1"/>
                      <a:r>
                        <a:rPr baseline="0" b="0" dirty="0" sz="1600" i="0" kern="1200" lang="en-US" strike="noStrike" u="none">
                          <a:solidFill>
                            <a:schemeClr val="dk1"/>
                          </a:solidFill>
                          <a:latin typeface="+mn-lt"/>
                          <a:ea typeface="+mn-ea"/>
                          <a:cs typeface="+mn-cs"/>
                        </a:rPr>
                        <a:t>Difficulty locating lateral landmarks High risk of hypothalamic injury </a:t>
                      </a:r>
                      <a:endParaRPr dirty="0" sz="1600" lang="ar-IQ"/>
                    </a:p>
                  </a:txBody>
                  <a:tcPr marL="68580" marR="68580" marT="34290" marB="34290"/>
                </a:tc>
                <a:tc>
                  <a:txBody>
                    <a:bodyPr/>
                    <a:p>
                      <a:pPr algn="l" rtl="1"/>
                      <a:r>
                        <a:rPr baseline="0" b="0" dirty="0" sz="1600" i="0" kern="1200" lang="en-US" strike="noStrike" u="none">
                          <a:solidFill>
                            <a:schemeClr val="dk1"/>
                          </a:solidFill>
                          <a:latin typeface="+mn-lt"/>
                          <a:ea typeface="+mn-ea"/>
                          <a:cs typeface="+mn-cs"/>
                        </a:rPr>
                        <a:t>Good visualization of </a:t>
                      </a:r>
                      <a:r>
                        <a:rPr baseline="0" b="0" dirty="0" sz="1600" i="0" kern="1200" lang="en-US" err="1" strike="noStrike" u="none">
                          <a:solidFill>
                            <a:schemeClr val="dk1"/>
                          </a:solidFill>
                          <a:latin typeface="+mn-lt"/>
                          <a:ea typeface="+mn-ea"/>
                          <a:cs typeface="+mn-cs"/>
                        </a:rPr>
                        <a:t>retrosellar</a:t>
                      </a:r>
                      <a:r>
                        <a:rPr baseline="0" b="0" dirty="0" sz="1600" i="0" kern="1200" lang="en-US" strike="noStrike" u="none">
                          <a:solidFill>
                            <a:schemeClr val="dk1"/>
                          </a:solidFill>
                          <a:latin typeface="+mn-lt"/>
                          <a:ea typeface="+mn-ea"/>
                          <a:cs typeface="+mn-cs"/>
                        </a:rPr>
                        <a:t> region, Good visualization of anterior third ventricle, Allows separation of tumor from choroid plexus and internal cerebral veins </a:t>
                      </a:r>
                      <a:endParaRPr dirty="0" sz="1600" lang="ar-IQ"/>
                    </a:p>
                  </a:txBody>
                  <a:tcPr marL="68580" marR="68580" marT="34290" marB="34290"/>
                </a:tc>
                <a:tc>
                  <a:txBody>
                    <a:bodyPr/>
                    <a:p>
                      <a:pPr algn="l" defTabSz="914400" eaLnBrk="1" hangingPunct="1" latinLnBrk="0" marL="0" rtl="1"/>
                      <a:r>
                        <a:rPr b="1" dirty="0" sz="1600" kern="1200" lang="en-US">
                          <a:solidFill>
                            <a:schemeClr val="tx1"/>
                          </a:solidFill>
                          <a:latin typeface="+mn-lt"/>
                          <a:ea typeface="+mn-ea"/>
                          <a:cs typeface="+mn-cs"/>
                        </a:rPr>
                        <a:t>Lamina terminalis </a:t>
                      </a:r>
                      <a:endParaRPr b="1" dirty="0" sz="1600" kern="1200" lang="ar-IQ">
                        <a:solidFill>
                          <a:schemeClr val="tx1"/>
                        </a:solidFill>
                        <a:latin typeface="+mn-lt"/>
                        <a:ea typeface="+mn-ea"/>
                        <a:cs typeface="+mn-cs"/>
                      </a:endParaRPr>
                    </a:p>
                  </a:txBody>
                  <a:tcPr marL="68580" marR="68580" marT="34290" marB="34290"/>
                </a:tc>
              </a:tr>
              <a:tr h="1109243">
                <a:tc>
                  <a:txBody>
                    <a:bodyPr/>
                    <a:p>
                      <a:pPr algn="l" rtl="1"/>
                      <a:r>
                        <a:rPr baseline="0" b="0" dirty="0" sz="1600" i="0" kern="1200" lang="en-US" strike="noStrike" u="none">
                          <a:solidFill>
                            <a:schemeClr val="dk1"/>
                          </a:solidFill>
                          <a:latin typeface="+mn-lt"/>
                          <a:ea typeface="+mn-ea"/>
                          <a:cs typeface="+mn-cs"/>
                        </a:rPr>
                        <a:t>Difficulty identifying landmarks Divides anterior corpus callosum ,Risk of bilateral </a:t>
                      </a:r>
                      <a:r>
                        <a:rPr baseline="0" b="0" dirty="0" sz="1600" i="0" kern="1200" lang="en-US" err="1" strike="noStrike" u="none">
                          <a:solidFill>
                            <a:schemeClr val="dk1"/>
                          </a:solidFill>
                          <a:latin typeface="+mn-lt"/>
                          <a:ea typeface="+mn-ea"/>
                          <a:cs typeface="+mn-cs"/>
                        </a:rPr>
                        <a:t>fornical</a:t>
                      </a:r>
                      <a:r>
                        <a:rPr baseline="0" b="0" dirty="0" sz="1600" i="0" kern="1200" lang="en-US" strike="noStrike" u="none">
                          <a:solidFill>
                            <a:schemeClr val="dk1"/>
                          </a:solidFill>
                          <a:latin typeface="+mn-lt"/>
                          <a:ea typeface="+mn-ea"/>
                          <a:cs typeface="+mn-cs"/>
                        </a:rPr>
                        <a:t> damage, Poor visualization of undersurface of chiasm </a:t>
                      </a:r>
                      <a:endParaRPr dirty="0" sz="1600" lang="ar-IQ"/>
                    </a:p>
                  </a:txBody>
                  <a:tcPr marL="68580" marR="68580" marT="34290" marB="34290"/>
                </a:tc>
                <a:tc>
                  <a:txBody>
                    <a:bodyPr/>
                    <a:p>
                      <a:pPr algn="l" rtl="1"/>
                      <a:r>
                        <a:rPr baseline="0" b="0" dirty="0" sz="1600" i="0" kern="1200" lang="en-US" strike="noStrike" u="none">
                          <a:solidFill>
                            <a:schemeClr val="dk1"/>
                          </a:solidFill>
                          <a:latin typeface="+mn-lt"/>
                          <a:ea typeface="+mn-ea"/>
                          <a:cs typeface="+mn-cs"/>
                        </a:rPr>
                        <a:t>Mostly extra-axial approach, Good visualization of third ventricular region </a:t>
                      </a:r>
                      <a:endParaRPr dirty="0" sz="1600" lang="ar-IQ"/>
                    </a:p>
                  </a:txBody>
                  <a:tcPr marL="68580" marR="68580" marT="34290" marB="34290"/>
                </a:tc>
                <a:tc>
                  <a:txBody>
                    <a:bodyPr/>
                    <a:p>
                      <a:pPr algn="l" defTabSz="914400" eaLnBrk="1" hangingPunct="1" latinLnBrk="0" marL="0" rtl="1"/>
                      <a:r>
                        <a:rPr b="1" dirty="0" sz="1600" kern="1200" lang="en-US">
                          <a:solidFill>
                            <a:schemeClr val="tx1"/>
                          </a:solidFill>
                          <a:latin typeface="+mn-lt"/>
                          <a:ea typeface="+mn-ea"/>
                          <a:cs typeface="+mn-cs"/>
                        </a:rPr>
                        <a:t>Trans</a:t>
                      </a:r>
                    </a:p>
                    <a:p>
                      <a:pPr algn="l" defTabSz="914400" eaLnBrk="1" hangingPunct="1" latinLnBrk="0" marL="0" rtl="1"/>
                      <a:r>
                        <a:rPr b="1" dirty="0" sz="1600" kern="1200" lang="en-US">
                          <a:solidFill>
                            <a:schemeClr val="tx1"/>
                          </a:solidFill>
                          <a:latin typeface="+mn-lt"/>
                          <a:ea typeface="+mn-ea"/>
                          <a:cs typeface="+mn-cs"/>
                        </a:rPr>
                        <a:t>callosal </a:t>
                      </a:r>
                      <a:endParaRPr b="1" dirty="0" sz="1600" kern="1200" lang="ar-IQ">
                        <a:solidFill>
                          <a:schemeClr val="tx1"/>
                        </a:solidFill>
                        <a:latin typeface="+mn-lt"/>
                        <a:ea typeface="+mn-ea"/>
                        <a:cs typeface="+mn-cs"/>
                      </a:endParaRPr>
                    </a:p>
                  </a:txBody>
                  <a:tcPr marL="68580" marR="68580" marT="34290" marB="34290"/>
                </a:tc>
              </a:tr>
              <a:tr h="1368336">
                <a:tc>
                  <a:txBody>
                    <a:bodyPr/>
                    <a:p>
                      <a:pPr algn="l" rtl="1"/>
                      <a:r>
                        <a:rPr baseline="0" b="0" dirty="0" sz="1600" i="0" kern="1200" lang="en-US" strike="noStrike" u="none">
                          <a:solidFill>
                            <a:schemeClr val="dk1"/>
                          </a:solidFill>
                          <a:latin typeface="+mn-lt"/>
                          <a:ea typeface="+mn-ea"/>
                          <a:cs typeface="+mn-cs"/>
                        </a:rPr>
                        <a:t>Disrupts normal frontal cortex, Requires hydrocephalus, Poor visualization of undersurface of chiasm, Increased postoperative seizure disorder </a:t>
                      </a:r>
                    </a:p>
                    <a:p>
                      <a:pPr algn="l" rtl="1"/>
                      <a:endParaRPr dirty="0" sz="1600" lang="ar-IQ"/>
                    </a:p>
                  </a:txBody>
                  <a:tcPr marL="68580" marR="68580" marT="34290" marB="34290"/>
                </a:tc>
                <a:tc>
                  <a:txBody>
                    <a:bodyPr/>
                    <a:p>
                      <a:pPr algn="l" rtl="1"/>
                      <a:r>
                        <a:rPr baseline="0" b="0" dirty="0" sz="1600" i="0" kern="1200" lang="en-US" strike="noStrike" u="none">
                          <a:solidFill>
                            <a:schemeClr val="dk1"/>
                          </a:solidFill>
                          <a:latin typeface="+mn-lt"/>
                          <a:ea typeface="+mn-ea"/>
                          <a:cs typeface="+mn-cs"/>
                        </a:rPr>
                        <a:t>Good visualization of ipsilateral foramen of </a:t>
                      </a:r>
                      <a:r>
                        <a:rPr baseline="0" b="0" dirty="0" sz="1600" i="0" kern="1200" lang="en-US" err="1" strike="noStrike" u="none">
                          <a:solidFill>
                            <a:schemeClr val="dk1"/>
                          </a:solidFill>
                          <a:latin typeface="+mn-lt"/>
                          <a:ea typeface="+mn-ea"/>
                          <a:cs typeface="+mn-cs"/>
                        </a:rPr>
                        <a:t>Monro</a:t>
                      </a:r>
                      <a:r>
                        <a:rPr baseline="0" b="0" dirty="0" sz="1600" i="0" kern="1200" lang="en-US" strike="noStrike" u="none">
                          <a:solidFill>
                            <a:schemeClr val="dk1"/>
                          </a:solidFill>
                          <a:latin typeface="+mn-lt"/>
                          <a:ea typeface="+mn-ea"/>
                          <a:cs typeface="+mn-cs"/>
                        </a:rPr>
                        <a:t>, Good visualization of anterior and contralateral third ventricle </a:t>
                      </a:r>
                      <a:endParaRPr dirty="0" sz="1600" lang="ar-IQ"/>
                    </a:p>
                  </a:txBody>
                  <a:tcPr marL="68580" marR="68580" marT="34290" marB="34290"/>
                </a:tc>
                <a:tc>
                  <a:txBody>
                    <a:bodyPr/>
                    <a:p>
                      <a:pPr algn="l" defTabSz="914400" eaLnBrk="1" hangingPunct="1" latinLnBrk="0" marL="0" rtl="1"/>
                      <a:r>
                        <a:rPr b="1" dirty="0" sz="1600" kern="1200" lang="en-US">
                          <a:solidFill>
                            <a:schemeClr val="tx1"/>
                          </a:solidFill>
                          <a:latin typeface="+mn-lt"/>
                          <a:ea typeface="+mn-ea"/>
                          <a:cs typeface="+mn-cs"/>
                        </a:rPr>
                        <a:t>Trans</a:t>
                      </a:r>
                    </a:p>
                    <a:p>
                      <a:pPr algn="l" defTabSz="914400" eaLnBrk="1" hangingPunct="1" latinLnBrk="0" marL="0" rtl="1"/>
                      <a:r>
                        <a:rPr b="1" dirty="0" sz="1600" kern="1200" lang="en-US">
                          <a:solidFill>
                            <a:schemeClr val="tx1"/>
                          </a:solidFill>
                          <a:latin typeface="+mn-lt"/>
                          <a:ea typeface="+mn-ea"/>
                          <a:cs typeface="+mn-cs"/>
                        </a:rPr>
                        <a:t>cortical </a:t>
                      </a:r>
                      <a:endParaRPr b="1" dirty="0" sz="1600" kern="1200" lang="ar-IQ">
                        <a:solidFill>
                          <a:schemeClr val="tx1"/>
                        </a:solidFill>
                        <a:latin typeface="+mn-lt"/>
                        <a:ea typeface="+mn-ea"/>
                        <a:cs typeface="+mn-cs"/>
                      </a:endParaRPr>
                    </a:p>
                  </a:txBody>
                  <a:tcPr marL="68580" marR="68580" marT="34290" marB="34290"/>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9" name=""/>
        <p:cNvGrpSpPr/>
        <p:nvPr/>
      </p:nvGrpSpPr>
      <p:grpSpPr>
        <a:xfrm>
          <a:off x="0" y="0"/>
          <a:ext cx="0" cy="0"/>
          <a:chOff x="0" y="0"/>
          <a:chExt cx="0" cy="0"/>
        </a:xfrm>
      </p:grpSpPr>
      <p:pic>
        <p:nvPicPr>
          <p:cNvPr id="2097168" name="Picture 2"/>
          <p:cNvPicPr>
            <a:picLocks noChangeAspect="1"/>
          </p:cNvPicPr>
          <p:nvPr/>
        </p:nvPicPr>
        <p:blipFill>
          <a:blip xmlns:r="http://schemas.openxmlformats.org/officeDocument/2006/relationships" r:embed="rId1"/>
          <a:stretch>
            <a:fillRect/>
          </a:stretch>
        </p:blipFill>
        <p:spPr>
          <a:xfrm>
            <a:off x="1" y="0"/>
            <a:ext cx="9143999" cy="5149273"/>
          </a:xfrm>
          <a:prstGeom prst="rect"/>
        </p:spPr>
      </p:pic>
      <p:sp>
        <p:nvSpPr>
          <p:cNvPr id="1048619" name="TextBox 3"/>
          <p:cNvSpPr txBox="1"/>
          <p:nvPr/>
        </p:nvSpPr>
        <p:spPr>
          <a:xfrm>
            <a:off x="2210955" y="5241637"/>
            <a:ext cx="4722090" cy="1615440"/>
          </a:xfrm>
          <a:prstGeom prst="rect"/>
          <a:noFill/>
        </p:spPr>
        <p:txBody>
          <a:bodyPr wrap="square">
            <a:spAutoFit/>
          </a:bodyPr>
          <a:p>
            <a:pPr>
              <a:buFont typeface="Wingdings" pitchFamily="2" charset="2"/>
              <a:buChar char="Ø"/>
            </a:pPr>
            <a:r>
              <a:rPr dirty="0" sz="2100" lang="en-US"/>
              <a:t>Surgical division of </a:t>
            </a:r>
            <a:r>
              <a:rPr dirty="0" sz="2100" lang="en-US" err="1"/>
              <a:t>CPs</a:t>
            </a:r>
            <a:r>
              <a:rPr dirty="0" sz="2100" lang="en-US"/>
              <a:t> into 3 groups</a:t>
            </a:r>
          </a:p>
          <a:p>
            <a:pPr indent="-514350" lvl="1" marL="971550">
              <a:buFont typeface="+mj-lt"/>
              <a:buAutoNum type="arabicParenR"/>
            </a:pPr>
            <a:r>
              <a:rPr dirty="0" sz="2100" lang="en-US" err="1"/>
              <a:t>Sellar</a:t>
            </a:r>
            <a:endParaRPr dirty="0" sz="2100" lang="en-US"/>
          </a:p>
          <a:p>
            <a:pPr indent="-514350" lvl="1" marL="971550">
              <a:buFont typeface="+mj-lt"/>
              <a:buAutoNum type="arabicParenR"/>
            </a:pPr>
            <a:r>
              <a:rPr dirty="0" sz="2100" lang="en-US" err="1"/>
              <a:t>Prechiasmatic</a:t>
            </a:r>
            <a:endParaRPr dirty="0" sz="2100" lang="en-US"/>
          </a:p>
          <a:p>
            <a:pPr indent="-514350" lvl="1" marL="971550">
              <a:buFont typeface="+mj-lt"/>
              <a:buAutoNum type="arabicParenR"/>
            </a:pPr>
            <a:r>
              <a:rPr dirty="0" sz="2100" lang="en-US" err="1"/>
              <a:t>Retrochiasmatic</a:t>
            </a:r>
            <a:endParaRPr dirty="0" lang="en-IQ"/>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0" name=""/>
        <p:cNvGrpSpPr/>
        <p:nvPr/>
      </p:nvGrpSpPr>
      <p:grpSpPr>
        <a:xfrm>
          <a:off x="0" y="0"/>
          <a:ext cx="0" cy="0"/>
          <a:chOff x="0" y="0"/>
          <a:chExt cx="0" cy="0"/>
        </a:xfrm>
      </p:grpSpPr>
      <p:sp>
        <p:nvSpPr>
          <p:cNvPr id="1048620" name="Title 1"/>
          <p:cNvSpPr>
            <a:spLocks noGrp="1"/>
          </p:cNvSpPr>
          <p:nvPr>
            <p:ph type="title"/>
          </p:nvPr>
        </p:nvSpPr>
        <p:spPr>
          <a:xfrm>
            <a:off x="80818" y="67933"/>
            <a:ext cx="8515350" cy="789317"/>
          </a:xfrm>
        </p:spPr>
        <p:txBody>
          <a:bodyPr>
            <a:normAutofit/>
          </a:bodyPr>
          <a:p>
            <a:pPr indent="-571500" marL="571500">
              <a:buFont typeface="Wingdings" pitchFamily="2" charset="2"/>
              <a:buChar char="v"/>
            </a:pPr>
            <a:r>
              <a:rPr b="1" dirty="0" sz="4000" lang="en-US" u="sng"/>
              <a:t>Transcranial Approaches </a:t>
            </a:r>
            <a:endParaRPr b="1" dirty="0" sz="4000" lang="ar-IQ" u="sng"/>
          </a:p>
        </p:txBody>
      </p:sp>
      <p:sp>
        <p:nvSpPr>
          <p:cNvPr id="1048621" name="Content Placeholder 2"/>
          <p:cNvSpPr>
            <a:spLocks noGrp="1"/>
          </p:cNvSpPr>
          <p:nvPr>
            <p:ph idx="1"/>
          </p:nvPr>
        </p:nvSpPr>
        <p:spPr>
          <a:xfrm>
            <a:off x="80818" y="776431"/>
            <a:ext cx="8982364" cy="6013636"/>
          </a:xfrm>
        </p:spPr>
        <p:txBody>
          <a:bodyPr>
            <a:noAutofit/>
          </a:bodyPr>
          <a:p>
            <a:r>
              <a:rPr dirty="0" sz="2000" lang="en-US"/>
              <a:t>For  a  right-sided  approach,  the  head  is  first  rotated  60  to  75 degrees  to  the  left  (more  rotation  for  anteriorly  displaced  “prefixed”  optic  </a:t>
            </a:r>
            <a:r>
              <a:rPr dirty="0" sz="2000" lang="en-US" err="1"/>
              <a:t>chiasm</a:t>
            </a:r>
            <a:r>
              <a:rPr dirty="0" sz="2000" lang="en-US"/>
              <a:t>  with  </a:t>
            </a:r>
            <a:r>
              <a:rPr dirty="0" sz="2000" lang="en-US" err="1"/>
              <a:t>retrochiasmatic</a:t>
            </a:r>
            <a:r>
              <a:rPr dirty="0" sz="2000" lang="en-US"/>
              <a:t>  tumors  and  less  rotation for  posteriorly  displaced  “postfixed”  optic  </a:t>
            </a:r>
            <a:r>
              <a:rPr dirty="0" sz="2000" lang="en-US" err="1"/>
              <a:t>chiasm</a:t>
            </a:r>
            <a:r>
              <a:rPr dirty="0" sz="2000" lang="en-US"/>
              <a:t>  as  with  </a:t>
            </a:r>
            <a:r>
              <a:rPr dirty="0" sz="2000" lang="en-US" err="1"/>
              <a:t>prechiasmatic</a:t>
            </a:r>
            <a:r>
              <a:rPr dirty="0" sz="2000" lang="en-US"/>
              <a:t>  tumors),  and  then  the  vertex  is  extended  toward  the ground  with  slight  forward  flexion  toward  the  chin.</a:t>
            </a:r>
          </a:p>
          <a:p>
            <a:endParaRPr dirty="0" sz="2200" lang="ar-IQ"/>
          </a:p>
        </p:txBody>
      </p:sp>
      <p:pic>
        <p:nvPicPr>
          <p:cNvPr id="2097169" name="Picture 4"/>
          <p:cNvPicPr>
            <a:picLocks noChangeAspect="1"/>
          </p:cNvPicPr>
          <p:nvPr/>
        </p:nvPicPr>
        <p:blipFill>
          <a:blip xmlns:r="http://schemas.openxmlformats.org/officeDocument/2006/relationships" r:embed="rId1"/>
          <a:stretch>
            <a:fillRect/>
          </a:stretch>
        </p:blipFill>
        <p:spPr>
          <a:xfrm>
            <a:off x="1262567" y="2290963"/>
            <a:ext cx="6618865" cy="4499104"/>
          </a:xfrm>
          <a:prstGeom prst="rect"/>
          <a:ln w="38100" cap="sq">
            <a:solidFill>
              <a:srgbClr val="000000"/>
            </a:solidFill>
            <a:prstDash val="solid"/>
            <a:miter lim="800000"/>
          </a:ln>
          <a:effectLst>
            <a:outerShdw algn="tl" blurRad="50800" dir="2700000" dist="38100" rotWithShape="0">
              <a:srgbClr val="000000">
                <a:alpha val="43000"/>
              </a:srgbClr>
            </a:outerShdw>
          </a:effectLst>
        </p:spPr>
      </p:pic>
      <mc:AlternateContent xmlns:mc="http://schemas.openxmlformats.org/markup-compatibility/2006">
        <mc:Choice xmlns:p14="http://schemas.microsoft.com/office/powerpoint/2010/main" Requires="p14">
          <p:contentPart p14:bwMode="auto" r:id="rId2">
            <p14:nvContentPartPr>
              <p14:cNvPr id="2097170" name="Ink 4"/>
              <p14:cNvContentPartPr/>
              <p14:nvPr/>
            </p14:nvContentPartPr>
            <p14:xfrm>
              <a:off x="4374342" y="4107887"/>
              <a:ext cx="387000" cy="360"/>
            </p14:xfrm>
          </p:contentPart>
        </mc:Choice>
        <mc:Fallback>
          <p:pic>
            <p:nvPicPr>
              <p:cNvPr id="2097170" name="Ink 4"/>
              <p:cNvPicPr>
                <a:picLocks/>
              </p:cNvPicPr>
              <p:nvPr/>
            </p:nvPicPr>
            <p:blipFill>
              <a:blip xmlns:r="http://schemas.openxmlformats.org/officeDocument/2006/relationships" r:embed="rId3"/>
              <a:stretch>
                <a:fillRect/>
              </a:stretch>
            </p:blipFill>
            <p:spPr>
              <a:xfrm>
                <a:off x="4374342" y="4107887"/>
                <a:ext cx="387000" cy="360"/>
              </a:xfrm>
              <a:prstGeom prst="rect"/>
            </p:spPr>
          </p:pic>
        </mc:Fallback>
      </mc:AlternateContent>
      <mc:AlternateContent xmlns:mc="http://schemas.openxmlformats.org/markup-compatibility/2006">
        <mc:Choice xmlns:p14="http://schemas.microsoft.com/office/powerpoint/2010/main" Requires="p14">
          <p:contentPart p14:bwMode="auto" r:id="rId4">
            <p14:nvContentPartPr>
              <p14:cNvPr id="2097171" name="Ink 5"/>
              <p14:cNvContentPartPr/>
              <p14:nvPr/>
            </p14:nvContentPartPr>
            <p14:xfrm>
              <a:off x="3537342" y="4269527"/>
              <a:ext cx="929880" cy="360"/>
            </p14:xfrm>
          </p:contentPart>
        </mc:Choice>
        <mc:Fallback>
          <p:pic>
            <p:nvPicPr>
              <p:cNvPr id="2097171" name="Ink 5"/>
              <p:cNvPicPr>
                <a:picLocks/>
              </p:cNvPicPr>
              <p:nvPr/>
            </p:nvPicPr>
            <p:blipFill>
              <a:blip xmlns:r="http://schemas.openxmlformats.org/officeDocument/2006/relationships" r:embed="rId5"/>
              <a:stretch>
                <a:fillRect/>
              </a:stretch>
            </p:blipFill>
            <p:spPr>
              <a:xfrm>
                <a:off x="3537342" y="4269527"/>
                <a:ext cx="929880" cy="360"/>
              </a:xfrm>
              <a:prstGeom prst="rect"/>
            </p:spPr>
          </p:pic>
        </mc:Fallback>
      </mc:AlternateContent>
      <mc:AlternateContent xmlns:mc="http://schemas.openxmlformats.org/markup-compatibility/2006">
        <mc:Choice xmlns:p14="http://schemas.microsoft.com/office/powerpoint/2010/main" Requires="p14">
          <p:contentPart p14:bwMode="auto" r:id="rId6">
            <p14:nvContentPartPr>
              <p14:cNvPr id="2097172" name="Ink 6"/>
              <p14:cNvContentPartPr/>
              <p14:nvPr/>
            </p14:nvContentPartPr>
            <p14:xfrm>
              <a:off x="3624102" y="4454207"/>
              <a:ext cx="439200" cy="360"/>
            </p14:xfrm>
          </p:contentPart>
        </mc:Choice>
        <mc:Fallback>
          <p:pic>
            <p:nvPicPr>
              <p:cNvPr id="2097172" name="Ink 6"/>
              <p:cNvPicPr>
                <a:picLocks/>
              </p:cNvPicPr>
              <p:nvPr/>
            </p:nvPicPr>
            <p:blipFill>
              <a:blip xmlns:r="http://schemas.openxmlformats.org/officeDocument/2006/relationships" r:embed="rId7"/>
              <a:stretch>
                <a:fillRect/>
              </a:stretch>
            </p:blipFill>
            <p:spPr>
              <a:xfrm>
                <a:off x="3624102" y="4454207"/>
                <a:ext cx="439200" cy="360"/>
              </a:xfrm>
              <a:prstGeom prst="rect"/>
            </p:spPr>
          </p:pic>
        </mc:Fallback>
      </mc:AlternateContent>
      <mc:AlternateContent xmlns:mc="http://schemas.openxmlformats.org/markup-compatibility/2006">
        <mc:Choice xmlns:p14="http://schemas.microsoft.com/office/powerpoint/2010/main" Requires="p14">
          <p:contentPart p14:bwMode="auto" r:id="rId8">
            <p14:nvContentPartPr>
              <p14:cNvPr id="2097173" name="Ink 7"/>
              <p14:cNvContentPartPr/>
              <p14:nvPr/>
            </p14:nvContentPartPr>
            <p14:xfrm>
              <a:off x="5840622" y="4309847"/>
              <a:ext cx="924120" cy="360"/>
            </p14:xfrm>
          </p:contentPart>
        </mc:Choice>
        <mc:Fallback>
          <p:pic>
            <p:nvPicPr>
              <p:cNvPr id="2097173" name="Ink 7"/>
              <p:cNvPicPr>
                <a:picLocks/>
              </p:cNvPicPr>
              <p:nvPr/>
            </p:nvPicPr>
            <p:blipFill>
              <a:blip xmlns:r="http://schemas.openxmlformats.org/officeDocument/2006/relationships" r:embed="rId9"/>
              <a:stretch>
                <a:fillRect/>
              </a:stretch>
            </p:blipFill>
            <p:spPr>
              <a:xfrm>
                <a:off x="5840622" y="4309847"/>
                <a:ext cx="924120" cy="360"/>
              </a:xfrm>
              <a:prstGeom prst="rect"/>
            </p:spPr>
          </p:pic>
        </mc:Fallback>
      </mc:AlternateContent>
      <mc:AlternateContent xmlns:mc="http://schemas.openxmlformats.org/markup-compatibility/2006">
        <mc:Choice xmlns:p14="http://schemas.microsoft.com/office/powerpoint/2010/main" Requires="p14">
          <p:contentPart p14:bwMode="auto" r:id="rId10">
            <p14:nvContentPartPr>
              <p14:cNvPr id="2097174" name="Ink 8"/>
              <p14:cNvContentPartPr/>
              <p14:nvPr/>
            </p14:nvContentPartPr>
            <p14:xfrm>
              <a:off x="2307582" y="3928967"/>
              <a:ext cx="802800" cy="360"/>
            </p14:xfrm>
          </p:contentPart>
        </mc:Choice>
        <mc:Fallback>
          <p:pic>
            <p:nvPicPr>
              <p:cNvPr id="2097174" name="Ink 8"/>
              <p:cNvPicPr>
                <a:picLocks/>
              </p:cNvPicPr>
              <p:nvPr/>
            </p:nvPicPr>
            <p:blipFill>
              <a:blip xmlns:r="http://schemas.openxmlformats.org/officeDocument/2006/relationships" r:embed="rId11"/>
              <a:stretch>
                <a:fillRect/>
              </a:stretch>
            </p:blipFill>
            <p:spPr>
              <a:xfrm>
                <a:off x="2307582" y="3928967"/>
                <a:ext cx="802800" cy="360"/>
              </a:xfrm>
              <a:prstGeom prst="rect"/>
            </p:spPr>
          </p:pic>
        </mc:Fallback>
      </mc:AlternateContent>
      <mc:AlternateContent xmlns:mc="http://schemas.openxmlformats.org/markup-compatibility/2006">
        <mc:Choice xmlns:p14="http://schemas.microsoft.com/office/powerpoint/2010/main" Requires="p14">
          <p:contentPart p14:bwMode="auto" r:id="rId12">
            <p14:nvContentPartPr>
              <p14:cNvPr id="2097175" name="Ink 9"/>
              <p14:cNvContentPartPr/>
              <p14:nvPr/>
            </p14:nvContentPartPr>
            <p14:xfrm>
              <a:off x="1326222" y="4090607"/>
              <a:ext cx="750960" cy="360"/>
            </p14:xfrm>
          </p:contentPart>
        </mc:Choice>
        <mc:Fallback>
          <p:pic>
            <p:nvPicPr>
              <p:cNvPr id="2097175" name="Ink 9"/>
              <p:cNvPicPr>
                <a:picLocks/>
              </p:cNvPicPr>
              <p:nvPr/>
            </p:nvPicPr>
            <p:blipFill>
              <a:blip xmlns:r="http://schemas.openxmlformats.org/officeDocument/2006/relationships" r:embed="rId13"/>
              <a:stretch>
                <a:fillRect/>
              </a:stretch>
            </p:blipFill>
            <p:spPr>
              <a:xfrm>
                <a:off x="1326222" y="4090607"/>
                <a:ext cx="750960" cy="360"/>
              </a:xfrm>
              <a:prstGeom prst="rect"/>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1" name=""/>
        <p:cNvGrpSpPr/>
        <p:nvPr/>
      </p:nvGrpSpPr>
      <p:grpSpPr>
        <a:xfrm>
          <a:off x="0" y="0"/>
          <a:ext cx="0" cy="0"/>
          <a:chOff x="0" y="0"/>
          <a:chExt cx="0" cy="0"/>
        </a:xfrm>
      </p:grpSpPr>
      <p:sp>
        <p:nvSpPr>
          <p:cNvPr id="1048622" name="Content Placeholder 2"/>
          <p:cNvSpPr>
            <a:spLocks noGrp="1"/>
          </p:cNvSpPr>
          <p:nvPr>
            <p:ph idx="1"/>
          </p:nvPr>
        </p:nvSpPr>
        <p:spPr>
          <a:xfrm>
            <a:off x="120650" y="116897"/>
            <a:ext cx="4278168" cy="6591011"/>
          </a:xfrm>
        </p:spPr>
        <p:txBody>
          <a:bodyPr>
            <a:normAutofit/>
          </a:bodyPr>
          <a:p>
            <a:pPr>
              <a:buFont typeface="Wingdings" pitchFamily="2" charset="2"/>
              <a:buChar char="v"/>
            </a:pPr>
            <a:r>
              <a:rPr b="1" dirty="0" sz="2000" lang="en-US">
                <a:solidFill>
                  <a:srgbClr val="002060"/>
                </a:solidFill>
                <a:latin typeface="Helvetica" pitchFamily="2" charset="0"/>
              </a:rPr>
              <a:t>Optic Nerve</a:t>
            </a:r>
          </a:p>
          <a:p>
            <a:r>
              <a:rPr b="0" dirty="0" sz="2000" i="0" lang="en-US" err="1">
                <a:effectLst/>
                <a:latin typeface="Helvetica" pitchFamily="2" charset="0"/>
              </a:rPr>
              <a:t>Intraocular</a:t>
            </a:r>
            <a:r>
              <a:rPr b="0" dirty="0" sz="2000" i="0" lang="en-US">
                <a:effectLst/>
                <a:latin typeface="Helvetica" pitchFamily="2" charset="0"/>
              </a:rPr>
              <a:t> (1mm)</a:t>
            </a:r>
          </a:p>
          <a:p>
            <a:r>
              <a:rPr b="0" dirty="0" sz="2000" i="0" lang="en-US" err="1">
                <a:effectLst/>
                <a:latin typeface="Helvetica" pitchFamily="2" charset="0"/>
              </a:rPr>
              <a:t>Intraorbital</a:t>
            </a:r>
            <a:r>
              <a:rPr b="0" dirty="0" sz="2000" i="0" lang="en-US">
                <a:effectLst/>
                <a:latin typeface="Helvetica" pitchFamily="2" charset="0"/>
              </a:rPr>
              <a:t> (30mm)</a:t>
            </a:r>
            <a:endParaRPr dirty="0" sz="2000" lang="en-US">
              <a:effectLst/>
            </a:endParaRPr>
          </a:p>
          <a:p>
            <a:r>
              <a:rPr b="0" dirty="0" sz="2000" i="0" lang="en-US" err="1">
                <a:effectLst/>
                <a:latin typeface="Helvetica" pitchFamily="2" charset="0"/>
              </a:rPr>
              <a:t>Intracanalicular</a:t>
            </a:r>
            <a:r>
              <a:rPr b="0" dirty="0" sz="2000" i="0" lang="en-US">
                <a:effectLst/>
                <a:latin typeface="Helvetica" pitchFamily="2" charset="0"/>
              </a:rPr>
              <a:t> (6-9mm)</a:t>
            </a:r>
            <a:endParaRPr dirty="0" sz="2000" lang="en-US">
              <a:effectLst/>
            </a:endParaRPr>
          </a:p>
          <a:p>
            <a:r>
              <a:rPr b="0" dirty="0" sz="2000" i="0" lang="en-US">
                <a:effectLst/>
                <a:latin typeface="Helvetica" pitchFamily="2" charset="0"/>
              </a:rPr>
              <a:t>Intracranial (10mm)</a:t>
            </a:r>
            <a:endParaRPr dirty="0" sz="2000" i="0" lang="en-US">
              <a:effectLst/>
            </a:endParaRPr>
          </a:p>
          <a:p>
            <a:pPr>
              <a:buFont typeface="Wingdings" pitchFamily="2" charset="2"/>
              <a:buChar char="v"/>
            </a:pPr>
            <a:endParaRPr b="1" dirty="0" sz="2000" lang="en-US">
              <a:solidFill>
                <a:srgbClr val="002060"/>
              </a:solidFill>
            </a:endParaRPr>
          </a:p>
          <a:p>
            <a:pPr>
              <a:buFont typeface="Wingdings" pitchFamily="2" charset="2"/>
              <a:buChar char="v"/>
            </a:pPr>
            <a:endParaRPr b="1" dirty="0" sz="2000" i="0" lang="en-US">
              <a:solidFill>
                <a:srgbClr val="002060"/>
              </a:solidFill>
              <a:effectLst/>
            </a:endParaRPr>
          </a:p>
          <a:p>
            <a:pPr>
              <a:buFont typeface="Wingdings" pitchFamily="2" charset="2"/>
              <a:buChar char="v"/>
            </a:pPr>
            <a:endParaRPr b="1" dirty="0" sz="2000" lang="en-US">
              <a:solidFill>
                <a:srgbClr val="002060"/>
              </a:solidFill>
            </a:endParaRPr>
          </a:p>
          <a:p>
            <a:pPr>
              <a:buFont typeface="Wingdings" pitchFamily="2" charset="2"/>
              <a:buChar char="v"/>
            </a:pPr>
            <a:endParaRPr b="1" dirty="0" sz="2000" lang="en-US">
              <a:solidFill>
                <a:srgbClr val="002060"/>
              </a:solidFill>
            </a:endParaRPr>
          </a:p>
          <a:p>
            <a:pPr>
              <a:buFont typeface="Wingdings" pitchFamily="2" charset="2"/>
              <a:buChar char="v"/>
            </a:pPr>
            <a:endParaRPr b="1" dirty="0" sz="2000" lang="en-US">
              <a:solidFill>
                <a:srgbClr val="002060"/>
              </a:solidFill>
            </a:endParaRPr>
          </a:p>
          <a:p>
            <a:pPr>
              <a:buFont typeface="Wingdings" pitchFamily="2" charset="2"/>
              <a:buChar char="v"/>
            </a:pPr>
            <a:r>
              <a:rPr b="1" dirty="0" sz="2000" i="0" lang="en-US">
                <a:solidFill>
                  <a:srgbClr val="002060"/>
                </a:solidFill>
                <a:effectLst/>
              </a:rPr>
              <a:t>OPTIC CHIASMA</a:t>
            </a:r>
            <a:endParaRPr b="1" dirty="0" sz="2000" lang="en-US">
              <a:solidFill>
                <a:srgbClr val="002060"/>
              </a:solidFill>
              <a:effectLst/>
            </a:endParaRPr>
          </a:p>
          <a:p>
            <a:r>
              <a:rPr b="0" dirty="0" sz="2000" i="0" lang="en-US">
                <a:effectLst/>
              </a:rPr>
              <a:t>Dorsoventrally flattened structure</a:t>
            </a:r>
            <a:endParaRPr dirty="0" sz="2000" lang="en-US">
              <a:effectLst/>
            </a:endParaRPr>
          </a:p>
          <a:p>
            <a:r>
              <a:rPr b="0" dirty="0" sz="2000" i="0" lang="en-US">
                <a:effectLst/>
              </a:rPr>
              <a:t>Lies in </a:t>
            </a:r>
            <a:r>
              <a:rPr b="0" dirty="0" sz="2000" i="0" lang="en-US" err="1">
                <a:effectLst/>
              </a:rPr>
              <a:t>suprasellar</a:t>
            </a:r>
            <a:r>
              <a:rPr b="0" dirty="0" sz="2000" i="0" lang="en-US">
                <a:effectLst/>
              </a:rPr>
              <a:t> cistern</a:t>
            </a:r>
            <a:endParaRPr dirty="0" sz="2000" lang="en-US">
              <a:effectLst/>
            </a:endParaRPr>
          </a:p>
          <a:p>
            <a:r>
              <a:rPr b="0" dirty="0" sz="2000" i="0" lang="en-US">
                <a:effectLst/>
              </a:rPr>
              <a:t>Anteroposterior - 8mm</a:t>
            </a:r>
            <a:endParaRPr dirty="0" sz="2000" lang="en-US">
              <a:effectLst/>
            </a:endParaRPr>
          </a:p>
          <a:p>
            <a:r>
              <a:rPr b="0" dirty="0" sz="2000" i="0" lang="en-US">
                <a:effectLst/>
              </a:rPr>
              <a:t>Horizontal - 15mm</a:t>
            </a:r>
            <a:endParaRPr dirty="0" sz="2000" lang="en-US">
              <a:effectLst/>
            </a:endParaRPr>
          </a:p>
          <a:p>
            <a:r>
              <a:rPr b="0" dirty="0" sz="2000" i="0" lang="en-US">
                <a:effectLst/>
              </a:rPr>
              <a:t>Height - 4mm</a:t>
            </a:r>
            <a:endParaRPr dirty="0" sz="2000" lang="en-US">
              <a:effectLst/>
            </a:endParaRPr>
          </a:p>
        </p:txBody>
      </p:sp>
      <p:pic>
        <p:nvPicPr>
          <p:cNvPr id="2097176" name="Picture 4"/>
          <p:cNvPicPr>
            <a:picLocks noChangeAspect="1"/>
          </p:cNvPicPr>
          <p:nvPr/>
        </p:nvPicPr>
        <p:blipFill rotWithShape="1">
          <a:blip xmlns:r="http://schemas.openxmlformats.org/officeDocument/2006/relationships" r:embed="rId1"/>
          <a:srcRect r="57818"/>
          <a:stretch>
            <a:fillRect/>
          </a:stretch>
        </p:blipFill>
        <p:spPr>
          <a:xfrm>
            <a:off x="4860636" y="3429000"/>
            <a:ext cx="4162714" cy="3278908"/>
          </a:xfrm>
          <a:prstGeom prst="rect"/>
          <a:ln>
            <a:noFill/>
          </a:ln>
          <a:effectLst>
            <a:softEdge rad="112500"/>
          </a:effectLst>
        </p:spPr>
      </p:pic>
      <p:pic>
        <p:nvPicPr>
          <p:cNvPr id="2097177" name="Picture 6"/>
          <p:cNvPicPr>
            <a:picLocks noChangeAspect="1"/>
          </p:cNvPicPr>
          <p:nvPr/>
        </p:nvPicPr>
        <p:blipFill rotWithShape="1">
          <a:blip xmlns:r="http://schemas.openxmlformats.org/officeDocument/2006/relationships" r:embed="rId2"/>
          <a:srcRect t="65332" r="48835"/>
          <a:stretch>
            <a:fillRect/>
          </a:stretch>
        </p:blipFill>
        <p:spPr>
          <a:xfrm>
            <a:off x="4860636" y="116897"/>
            <a:ext cx="4157519" cy="3278908"/>
          </a:xfrm>
          <a:prstGeom prst="rect"/>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2" name=""/>
        <p:cNvGrpSpPr/>
        <p:nvPr/>
      </p:nvGrpSpPr>
      <p:grpSpPr>
        <a:xfrm>
          <a:off x="0" y="0"/>
          <a:ext cx="0" cy="0"/>
          <a:chOff x="0" y="0"/>
          <a:chExt cx="0" cy="0"/>
        </a:xfrm>
      </p:grpSpPr>
      <p:sp>
        <p:nvSpPr>
          <p:cNvPr id="1048623" name="Content Placeholder 2"/>
          <p:cNvSpPr>
            <a:spLocks noGrp="1"/>
          </p:cNvSpPr>
          <p:nvPr>
            <p:ph idx="1"/>
          </p:nvPr>
        </p:nvSpPr>
        <p:spPr>
          <a:xfrm>
            <a:off x="51954" y="51954"/>
            <a:ext cx="9040091" cy="6754091"/>
          </a:xfrm>
        </p:spPr>
        <p:txBody>
          <a:bodyPr>
            <a:normAutofit/>
          </a:bodyPr>
          <a:p>
            <a:pPr algn="ctr" indent="0" marL="0">
              <a:buNone/>
            </a:pPr>
            <a:r>
              <a:rPr b="1" dirty="0" lang="en-US" u="sng">
                <a:solidFill>
                  <a:srgbClr val="C00000"/>
                </a:solidFill>
              </a:rPr>
              <a:t>Measures to reduce ICP </a:t>
            </a:r>
            <a:r>
              <a:rPr b="1" dirty="0" lang="en-US" err="1" u="sng">
                <a:solidFill>
                  <a:srgbClr val="C00000"/>
                </a:solidFill>
              </a:rPr>
              <a:t>INTRAOPERATIVE</a:t>
            </a:r>
            <a:endParaRPr b="1" dirty="0" lang="en-US" u="sng">
              <a:solidFill>
                <a:srgbClr val="C00000"/>
              </a:solidFill>
            </a:endParaRPr>
          </a:p>
          <a:p>
            <a:pPr>
              <a:buFont typeface="Courier New" panose="02070309020205020404" pitchFamily="49" charset="0"/>
              <a:buChar char="o"/>
            </a:pPr>
            <a:endParaRPr dirty="0" sz="2000" lang="ar-IQ"/>
          </a:p>
        </p:txBody>
      </p:sp>
      <p:pic>
        <p:nvPicPr>
          <p:cNvPr id="2097178" name="Picture 3"/>
          <p:cNvPicPr>
            <a:picLocks noChangeAspect="1"/>
          </p:cNvPicPr>
          <p:nvPr/>
        </p:nvPicPr>
        <p:blipFill rotWithShape="1">
          <a:blip xmlns:r="http://schemas.openxmlformats.org/officeDocument/2006/relationships" r:embed="rId1"/>
          <a:srcRect t="10959"/>
          <a:stretch>
            <a:fillRect/>
          </a:stretch>
        </p:blipFill>
        <p:spPr>
          <a:xfrm>
            <a:off x="51953" y="889000"/>
            <a:ext cx="9040091" cy="5484091"/>
          </a:xfrm>
          <a:prstGeom prst="rect"/>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3" name=""/>
        <p:cNvGrpSpPr/>
        <p:nvPr/>
      </p:nvGrpSpPr>
      <p:grpSpPr>
        <a:xfrm>
          <a:off x="0" y="0"/>
          <a:ext cx="0" cy="0"/>
          <a:chOff x="0" y="0"/>
          <a:chExt cx="0" cy="0"/>
        </a:xfrm>
      </p:grpSpPr>
      <p:sp>
        <p:nvSpPr>
          <p:cNvPr id="1048624" name="Content Placeholder 2"/>
          <p:cNvSpPr>
            <a:spLocks noGrp="1"/>
          </p:cNvSpPr>
          <p:nvPr>
            <p:ph idx="1"/>
          </p:nvPr>
        </p:nvSpPr>
        <p:spPr>
          <a:xfrm>
            <a:off x="51954" y="57727"/>
            <a:ext cx="9040091" cy="6742545"/>
          </a:xfrm>
        </p:spPr>
        <p:txBody>
          <a:bodyPr>
            <a:normAutofit/>
          </a:bodyPr>
          <a:p>
            <a:pPr>
              <a:buFont typeface="Wingdings" pitchFamily="2" charset="2"/>
              <a:buChar char="q"/>
            </a:pPr>
            <a:r>
              <a:rPr b="1" dirty="0" sz="2400" lang="en-US" u="sng">
                <a:solidFill>
                  <a:srgbClr val="C00000"/>
                </a:solidFill>
              </a:rPr>
              <a:t>Anatomical </a:t>
            </a:r>
            <a:r>
              <a:rPr b="1" dirty="0" sz="2400" lang="en-US" err="1" u="sng">
                <a:solidFill>
                  <a:srgbClr val="C00000"/>
                </a:solidFill>
              </a:rPr>
              <a:t>Consederations</a:t>
            </a:r>
            <a:r>
              <a:rPr b="1" dirty="0" sz="2400" lang="en-US" u="sng">
                <a:solidFill>
                  <a:srgbClr val="C00000"/>
                </a:solidFill>
              </a:rPr>
              <a:t> </a:t>
            </a:r>
          </a:p>
          <a:p>
            <a:r>
              <a:rPr dirty="0" sz="2000" lang="en-US"/>
              <a:t>Because  these  tumors  often  extend  diffusely  throughout  the </a:t>
            </a:r>
            <a:r>
              <a:rPr dirty="0" sz="2000" lang="en-US" err="1"/>
              <a:t>suprasellar</a:t>
            </a:r>
            <a:r>
              <a:rPr dirty="0" sz="2000" lang="en-US"/>
              <a:t>  cisterns,  displacing  and  distorting  normal  structures, identification  of  the  vascular  anatomy  provides  essential  landmarks.  </a:t>
            </a:r>
          </a:p>
          <a:p>
            <a:r>
              <a:rPr b="1" dirty="0" sz="2000" lang="en-US"/>
              <a:t>Starting  laterally</a:t>
            </a:r>
            <a:r>
              <a:rPr dirty="0" sz="2000" lang="en-US"/>
              <a:t>,  the  </a:t>
            </a:r>
            <a:r>
              <a:rPr dirty="0" sz="2000" lang="en-US" err="1"/>
              <a:t>sylvian</a:t>
            </a:r>
            <a:r>
              <a:rPr dirty="0" sz="2000" lang="en-US"/>
              <a:t>  fissure  is  widely  split  and  the </a:t>
            </a:r>
            <a:r>
              <a:rPr dirty="0" sz="2000" lang="en-US" u="sng">
                <a:solidFill>
                  <a:srgbClr val="C00000"/>
                </a:solidFill>
              </a:rPr>
              <a:t>distal  branches  of  the  middle  cerebral  artery  are  identified</a:t>
            </a:r>
            <a:r>
              <a:rPr dirty="0" sz="2000" lang="en-US"/>
              <a:t>.  </a:t>
            </a:r>
          </a:p>
          <a:p>
            <a:r>
              <a:rPr dirty="0" sz="2000" lang="en-US"/>
              <a:t>The dissection  proceeds  medially  to  the  main  trunk  of  the  middle cerebral  artery,  which  is  followed  proximally  to  the  ipsilateral carotid  bifurcation,  anterior  cerebral  artery,  and  internal  carotid artery.  </a:t>
            </a:r>
          </a:p>
          <a:p>
            <a:r>
              <a:rPr dirty="0" sz="2000" lang="en-US"/>
              <a:t>As  the  carotid  artery  is  followed  proximally  to  the  </a:t>
            </a:r>
            <a:r>
              <a:rPr dirty="0" sz="2000" lang="en-US" err="1"/>
              <a:t>clinoid</a:t>
            </a:r>
            <a:r>
              <a:rPr dirty="0" sz="2000" lang="en-US"/>
              <a:t>, the  optic  nerve,  </a:t>
            </a:r>
            <a:r>
              <a:rPr dirty="0" sz="2000" lang="en-US" err="1"/>
              <a:t>chiasm</a:t>
            </a:r>
            <a:r>
              <a:rPr dirty="0" sz="2000" lang="en-US"/>
              <a:t>,  and/or  tracts  are  identified  in  relation  to the  tumor.</a:t>
            </a:r>
          </a:p>
          <a:p>
            <a:endParaRPr dirty="0" sz="2000" lang="en-US"/>
          </a:p>
          <a:p>
            <a:r>
              <a:rPr b="1" dirty="0" sz="2000" lang="en-US"/>
              <a:t>Premature  decompression  of tumors  </a:t>
            </a:r>
            <a:r>
              <a:rPr dirty="0" sz="2000" lang="en-US" u="sng"/>
              <a:t>causes</a:t>
            </a:r>
            <a:r>
              <a:rPr dirty="0" sz="2000" lang="en-US"/>
              <a:t>  </a:t>
            </a:r>
            <a:r>
              <a:rPr dirty="0" sz="2000" lang="en-US">
                <a:solidFill>
                  <a:srgbClr val="0070C0"/>
                </a:solidFill>
              </a:rPr>
              <a:t>the  tumor  capsule  and  arachnoid  to  become redundant,  obscuring  the  planes  of  dissection</a:t>
            </a:r>
            <a:r>
              <a:rPr dirty="0" sz="2000" lang="en-US"/>
              <a:t>.</a:t>
            </a:r>
          </a:p>
          <a:p>
            <a:r>
              <a:rPr b="1" dirty="0" sz="2000" lang="en-US"/>
              <a:t>Working  in</a:t>
            </a:r>
            <a:r>
              <a:rPr dirty="0" sz="2000" lang="en-US"/>
              <a:t>  the </a:t>
            </a:r>
            <a:r>
              <a:rPr b="1" dirty="0" sz="2000" lang="en-US" err="1">
                <a:solidFill>
                  <a:srgbClr val="7030A0"/>
                </a:solidFill>
              </a:rPr>
              <a:t>prechiasmatic</a:t>
            </a:r>
            <a:r>
              <a:rPr dirty="0" sz="2000" lang="en-US"/>
              <a:t>,  </a:t>
            </a:r>
            <a:r>
              <a:rPr b="1" dirty="0" sz="2000" lang="en-US" err="1">
                <a:solidFill>
                  <a:srgbClr val="7030A0"/>
                </a:solidFill>
              </a:rPr>
              <a:t>opticocarotid</a:t>
            </a:r>
            <a:r>
              <a:rPr dirty="0" sz="2000" lang="en-US"/>
              <a:t>,  and  </a:t>
            </a:r>
            <a:r>
              <a:rPr b="1" dirty="0" sz="2000" lang="en-US" err="1">
                <a:solidFill>
                  <a:srgbClr val="7030A0"/>
                </a:solidFill>
              </a:rPr>
              <a:t>carotidotentorial</a:t>
            </a:r>
            <a:r>
              <a:rPr dirty="0" sz="2000" lang="en-US"/>
              <a:t>  triangles,  an arachnoid  plane  is  developed  and  maintained  between  the  intact tumor  and  the  branches  of  the  ipsilateral  carotid  artery, till  the  basilar  artery  is  identified.  </a:t>
            </a:r>
          </a:p>
          <a:p>
            <a:r>
              <a:rPr dirty="0" sz="2000" lang="en-US"/>
              <a:t>In  primary  tumors,  </a:t>
            </a:r>
            <a:r>
              <a:rPr b="1" dirty="0" sz="2000" lang="en-US">
                <a:solidFill>
                  <a:srgbClr val="C00000"/>
                </a:solidFill>
              </a:rPr>
              <a:t>the membrane  of  </a:t>
            </a:r>
            <a:r>
              <a:rPr b="1" dirty="0" sz="2000" lang="en-US" err="1">
                <a:solidFill>
                  <a:srgbClr val="C00000"/>
                </a:solidFill>
              </a:rPr>
              <a:t>Liliequist</a:t>
            </a:r>
            <a:r>
              <a:rPr dirty="0" sz="2000" lang="en-US"/>
              <a:t>  invariably  </a:t>
            </a:r>
            <a:r>
              <a:rPr dirty="0" sz="2000" lang="en-US" u="sng">
                <a:solidFill>
                  <a:srgbClr val="002060"/>
                </a:solidFill>
              </a:rPr>
              <a:t>separates  the  tumor  from  the basilar  artery</a:t>
            </a:r>
            <a:r>
              <a:rPr dirty="0" sz="2000" lang="en-US"/>
              <a:t>  and  </a:t>
            </a:r>
            <a:r>
              <a:rPr dirty="0" sz="2000" lang="en-US" u="sng">
                <a:solidFill>
                  <a:srgbClr val="002060"/>
                </a:solidFill>
              </a:rPr>
              <a:t>serves  as  a  posterior  landmark</a:t>
            </a:r>
            <a:r>
              <a:rPr dirty="0" sz="2000" lang="en-US"/>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pic>
        <p:nvPicPr>
          <p:cNvPr id="2097179" name="Picture 2"/>
          <p:cNvPicPr>
            <a:picLocks noChangeAspect="1"/>
          </p:cNvPicPr>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5" name=""/>
        <p:cNvGrpSpPr/>
        <p:nvPr/>
      </p:nvGrpSpPr>
      <p:grpSpPr>
        <a:xfrm>
          <a:off x="0" y="0"/>
          <a:ext cx="0" cy="0"/>
          <a:chOff x="0" y="0"/>
          <a:chExt cx="0" cy="0"/>
        </a:xfrm>
      </p:grpSpPr>
      <p:sp>
        <p:nvSpPr>
          <p:cNvPr id="1048625" name="Content Placeholder 2"/>
          <p:cNvSpPr>
            <a:spLocks noGrp="1"/>
          </p:cNvSpPr>
          <p:nvPr>
            <p:ph idx="1"/>
          </p:nvPr>
        </p:nvSpPr>
        <p:spPr>
          <a:xfrm>
            <a:off x="63500" y="51954"/>
            <a:ext cx="9017000" cy="6754091"/>
          </a:xfrm>
        </p:spPr>
        <p:txBody>
          <a:bodyPr>
            <a:normAutofit/>
          </a:bodyPr>
          <a:p>
            <a:pPr>
              <a:buFont typeface="Wingdings" pitchFamily="2" charset="2"/>
              <a:buChar char="v"/>
            </a:pPr>
            <a:r>
              <a:rPr b="1" dirty="0" sz="2000" lang="en-US" u="sng">
                <a:solidFill>
                  <a:srgbClr val="002060"/>
                </a:solidFill>
              </a:rPr>
              <a:t>If  the  tumor  extends  into  the  3</a:t>
            </a:r>
            <a:r>
              <a:rPr baseline="30000" b="1" dirty="0" sz="2000" lang="en-US" u="sng">
                <a:solidFill>
                  <a:srgbClr val="002060"/>
                </a:solidFill>
              </a:rPr>
              <a:t>rd</a:t>
            </a:r>
            <a:r>
              <a:rPr b="1" dirty="0" sz="2000" lang="en-US" u="sng">
                <a:solidFill>
                  <a:srgbClr val="002060"/>
                </a:solidFill>
              </a:rPr>
              <a:t>  ventricle  or  has  a  significant  </a:t>
            </a:r>
            <a:r>
              <a:rPr b="1" dirty="0" sz="2000" lang="en-US" err="1" u="sng">
                <a:solidFill>
                  <a:srgbClr val="002060"/>
                </a:solidFill>
              </a:rPr>
              <a:t>retrochiasmatic</a:t>
            </a:r>
            <a:r>
              <a:rPr b="1" dirty="0" sz="2000" lang="en-US" u="sng">
                <a:solidFill>
                  <a:srgbClr val="002060"/>
                </a:solidFill>
              </a:rPr>
              <a:t>  component.  </a:t>
            </a:r>
          </a:p>
          <a:p>
            <a:r>
              <a:rPr dirty="0" sz="2000" lang="en-US"/>
              <a:t>Third  ventricular  tumor  is  simultaneously  delivered  through  </a:t>
            </a:r>
          </a:p>
          <a:p>
            <a:pPr lvl="1">
              <a:buFont typeface="Wingdings" pitchFamily="2" charset="2"/>
              <a:buChar char="ü"/>
            </a:pPr>
            <a:r>
              <a:rPr dirty="0" sz="2000" lang="en-US"/>
              <a:t>The  lamina </a:t>
            </a:r>
            <a:r>
              <a:rPr dirty="0" sz="2000" lang="en-US" err="1"/>
              <a:t>terminalis</a:t>
            </a:r>
            <a:r>
              <a:rPr dirty="0" sz="2000" lang="en-US"/>
              <a:t> fenestration</a:t>
            </a:r>
          </a:p>
          <a:p>
            <a:pPr lvl="1">
              <a:buFont typeface="Wingdings" pitchFamily="2" charset="2"/>
              <a:buChar char="ü"/>
            </a:pPr>
            <a:r>
              <a:rPr dirty="0" sz="2000" lang="en-US"/>
              <a:t>Placement  of  a </a:t>
            </a:r>
            <a:r>
              <a:rPr dirty="0" sz="2000" lang="en-US" err="1"/>
              <a:t>neuroendoscope</a:t>
            </a:r>
            <a:r>
              <a:rPr dirty="0" sz="2000" lang="en-US"/>
              <a:t>  into  the  lateral  or  third  ventricle.</a:t>
            </a:r>
          </a:p>
          <a:p>
            <a:r>
              <a:rPr b="1" dirty="0" sz="2000" lang="en-US"/>
              <a:t>The  lamina  </a:t>
            </a:r>
            <a:r>
              <a:rPr b="1" dirty="0" sz="2000" lang="en-US" err="1"/>
              <a:t>terminalis</a:t>
            </a:r>
            <a:r>
              <a:rPr b="1" dirty="0" sz="2000" lang="en-US"/>
              <a:t>  is  distinguished  from  the  </a:t>
            </a:r>
            <a:r>
              <a:rPr b="1" dirty="0" sz="2000" lang="en-US" err="1"/>
              <a:t>chiasm</a:t>
            </a:r>
            <a:r>
              <a:rPr dirty="0" sz="2000" lang="en-US"/>
              <a:t>, appearing  </a:t>
            </a:r>
            <a:r>
              <a:rPr b="1" dirty="0" sz="2000" lang="en-US">
                <a:solidFill>
                  <a:srgbClr val="0070C0"/>
                </a:solidFill>
              </a:rPr>
              <a:t>pale</a:t>
            </a:r>
            <a:r>
              <a:rPr dirty="0" sz="2000" lang="en-US"/>
              <a:t>,  </a:t>
            </a:r>
            <a:r>
              <a:rPr b="1" dirty="0" sz="2000" lang="en-US">
                <a:solidFill>
                  <a:srgbClr val="0070C0"/>
                </a:solidFill>
              </a:rPr>
              <a:t>avascular</a:t>
            </a:r>
            <a:r>
              <a:rPr dirty="0" sz="2000" lang="en-US"/>
              <a:t>,  and  often  </a:t>
            </a:r>
            <a:r>
              <a:rPr b="1" dirty="0" sz="2000" lang="en-US">
                <a:solidFill>
                  <a:srgbClr val="0070C0"/>
                </a:solidFill>
              </a:rPr>
              <a:t>distended  by  tumor</a:t>
            </a:r>
            <a:r>
              <a:rPr dirty="0" sz="2000" lang="en-US"/>
              <a:t>.  </a:t>
            </a:r>
          </a:p>
          <a:p>
            <a:r>
              <a:rPr dirty="0" sz="2000" lang="en-US"/>
              <a:t>After removal of  </a:t>
            </a:r>
            <a:r>
              <a:rPr dirty="0" sz="2000" lang="en-US" err="1"/>
              <a:t>retrochiasmatic</a:t>
            </a:r>
            <a:r>
              <a:rPr dirty="0" sz="2000" lang="en-US"/>
              <a:t>  part,  the  </a:t>
            </a:r>
            <a:r>
              <a:rPr dirty="0" sz="2000" lang="en-US" err="1"/>
              <a:t>prechiasmatic</a:t>
            </a:r>
            <a:r>
              <a:rPr dirty="0" sz="2000" lang="en-US"/>
              <a:t>  space  may widen allowing  an  additional  avenue  for  dissection.  </a:t>
            </a:r>
          </a:p>
          <a:p>
            <a:endParaRPr dirty="0" sz="2000" lang="en-US"/>
          </a:p>
          <a:p>
            <a:pPr>
              <a:buFont typeface="Wingdings" pitchFamily="2" charset="2"/>
              <a:buChar char="v"/>
            </a:pPr>
            <a:r>
              <a:rPr b="1" dirty="0" sz="2000" lang="en-US" u="sng">
                <a:solidFill>
                  <a:srgbClr val="002060"/>
                </a:solidFill>
              </a:rPr>
              <a:t>When the tumor extends into the sella </a:t>
            </a:r>
            <a:r>
              <a:rPr b="1" dirty="0" sz="2000" lang="en-US" err="1" u="sng">
                <a:solidFill>
                  <a:srgbClr val="002060"/>
                </a:solidFill>
              </a:rPr>
              <a:t>turcica</a:t>
            </a:r>
            <a:r>
              <a:rPr b="1" dirty="0" sz="2000" lang="en-US" u="sng">
                <a:solidFill>
                  <a:srgbClr val="002060"/>
                </a:solidFill>
              </a:rPr>
              <a:t>,  </a:t>
            </a:r>
          </a:p>
          <a:p>
            <a:r>
              <a:rPr dirty="0" sz="2000" lang="en-US"/>
              <a:t>Removal of the posterior  </a:t>
            </a:r>
            <a:r>
              <a:rPr dirty="0" sz="2000" lang="en-US" err="1"/>
              <a:t>planum</a:t>
            </a:r>
            <a:r>
              <a:rPr dirty="0" sz="2000" lang="en-US"/>
              <a:t>  </a:t>
            </a:r>
            <a:r>
              <a:rPr dirty="0" sz="2000" lang="en-US" err="1"/>
              <a:t>sphenoidale</a:t>
            </a:r>
            <a:r>
              <a:rPr dirty="0" sz="2000" lang="en-US"/>
              <a:t>  and  </a:t>
            </a:r>
            <a:r>
              <a:rPr dirty="0" sz="2000" lang="en-US" err="1"/>
              <a:t>tuberculum</a:t>
            </a:r>
            <a:r>
              <a:rPr dirty="0" sz="2000" lang="en-US"/>
              <a:t>  </a:t>
            </a:r>
            <a:r>
              <a:rPr dirty="0" sz="2000" lang="en-US" err="1"/>
              <a:t>sellae</a:t>
            </a:r>
            <a:r>
              <a:rPr dirty="0" sz="2000" lang="en-US"/>
              <a:t>  may  be required  to  gain  adequate  </a:t>
            </a:r>
            <a:r>
              <a:rPr dirty="0" sz="2000" lang="en-US" err="1"/>
              <a:t>intrasellar</a:t>
            </a:r>
            <a:r>
              <a:rPr dirty="0" sz="2000" lang="en-US"/>
              <a:t>  exposure.</a:t>
            </a:r>
          </a:p>
          <a:p>
            <a:r>
              <a:rPr dirty="0" sz="2000" lang="en-US"/>
              <a:t>After  removal  of tumor,  any  defects  communicating  with  the  sphenoid  sinus  must be  obliterated  with  fat  and  </a:t>
            </a:r>
            <a:r>
              <a:rPr dirty="0" sz="2000" lang="en-US" err="1"/>
              <a:t>pericranial</a:t>
            </a:r>
            <a:r>
              <a:rPr dirty="0" sz="2000" lang="en-US"/>
              <a:t>  grafts.  </a:t>
            </a:r>
          </a:p>
          <a:p>
            <a:r>
              <a:rPr dirty="0" sz="2000" lang="en-US"/>
              <a:t>For  tumors  with significant  and  tenacious  </a:t>
            </a:r>
            <a:r>
              <a:rPr dirty="0" sz="2000" lang="en-US" err="1"/>
              <a:t>intrasellar</a:t>
            </a:r>
            <a:r>
              <a:rPr dirty="0" sz="2000" lang="en-US"/>
              <a:t>  components,  we  have  had success  with  staged  </a:t>
            </a:r>
            <a:r>
              <a:rPr dirty="0" sz="2000" lang="en-US" err="1"/>
              <a:t>transcranial</a:t>
            </a:r>
            <a:r>
              <a:rPr dirty="0" sz="2000" lang="en-US"/>
              <a:t>  approach  followed  by  delayed trans sphenoidal  surgery.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sp>
        <p:nvSpPr>
          <p:cNvPr id="1048626" name="Title 1"/>
          <p:cNvSpPr>
            <a:spLocks noGrp="1"/>
          </p:cNvSpPr>
          <p:nvPr>
            <p:ph type="title"/>
          </p:nvPr>
        </p:nvSpPr>
        <p:spPr/>
        <p:txBody>
          <a:bodyPr/>
          <a:p>
            <a:endParaRPr lang="en-US"/>
          </a:p>
        </p:txBody>
      </p:sp>
      <p:pic>
        <p:nvPicPr>
          <p:cNvPr id="2097180"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7" name=""/>
        <p:cNvGrpSpPr/>
        <p:nvPr/>
      </p:nvGrpSpPr>
      <p:grpSpPr>
        <a:xfrm>
          <a:off x="0" y="0"/>
          <a:ext cx="0" cy="0"/>
          <a:chOff x="0" y="0"/>
          <a:chExt cx="0" cy="0"/>
        </a:xfrm>
      </p:grpSpPr>
      <p:pic>
        <p:nvPicPr>
          <p:cNvPr id="2097181" name="Picture 4"/>
          <p:cNvPicPr>
            <a:picLocks noChangeAspect="1" noGrp="1"/>
          </p:cNvPicPr>
          <p:nvPr>
            <p:ph idx="1"/>
          </p:nvPr>
        </p:nvPicPr>
        <p:blipFill>
          <a:blip xmlns:r="http://schemas.openxmlformats.org/officeDocument/2006/relationships" r:embed="rId1"/>
          <a:stretch>
            <a:fillRect/>
          </a:stretch>
        </p:blipFill>
        <p:spPr>
          <a:xfrm>
            <a:off x="0" y="1027907"/>
            <a:ext cx="9144001" cy="4895272"/>
          </a:xfrm>
          <a:prstGeom prst="rect"/>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9" name=""/>
        <p:cNvGrpSpPr/>
        <p:nvPr/>
      </p:nvGrpSpPr>
      <p:grpSpPr>
        <a:xfrm>
          <a:off x="0" y="0"/>
          <a:ext cx="0" cy="0"/>
          <a:chOff x="0" y="0"/>
          <a:chExt cx="0" cy="0"/>
        </a:xfrm>
      </p:grpSpPr>
      <p:sp>
        <p:nvSpPr>
          <p:cNvPr id="1048594" name="Content Placeholder 2"/>
          <p:cNvSpPr>
            <a:spLocks noGrp="1"/>
          </p:cNvSpPr>
          <p:nvPr>
            <p:ph idx="1"/>
          </p:nvPr>
        </p:nvSpPr>
        <p:spPr>
          <a:xfrm>
            <a:off x="40409" y="51954"/>
            <a:ext cx="9063182" cy="6754091"/>
          </a:xfrm>
        </p:spPr>
        <p:txBody>
          <a:bodyPr>
            <a:noAutofit/>
          </a:bodyPr>
          <a:p>
            <a:pPr>
              <a:buFont typeface="Wingdings" pitchFamily="2" charset="2"/>
              <a:buChar char="q"/>
            </a:pPr>
            <a:r>
              <a:rPr b="1" dirty="0" sz="2400" lang="en-US" u="sng">
                <a:solidFill>
                  <a:srgbClr val="C00000"/>
                </a:solidFill>
                <a:ea typeface="Baskerville" panose="02020502070401020303" pitchFamily="18" charset="0"/>
              </a:rPr>
              <a:t>PATHOLOGY</a:t>
            </a:r>
            <a:r>
              <a:rPr b="1" dirty="0" sz="2000" lang="en-US" u="sng">
                <a:ea typeface="Baskerville" panose="02020502070401020303" pitchFamily="18" charset="0"/>
              </a:rPr>
              <a:t> </a:t>
            </a:r>
            <a:endParaRPr b="1" dirty="0" sz="2000" lang="ar-IQ" u="sng">
              <a:ea typeface="Baskerville" panose="02020502070401020303" pitchFamily="18" charset="0"/>
            </a:endParaRPr>
          </a:p>
          <a:p>
            <a:pPr>
              <a:buFont typeface="Wingdings" pitchFamily="2" charset="2"/>
              <a:buChar char="§"/>
            </a:pPr>
            <a:r>
              <a:rPr b="1" dirty="0" sz="2000" lang="en-US" u="sng"/>
              <a:t>Origin</a:t>
            </a:r>
            <a:r>
              <a:rPr dirty="0" sz="2000" lang="en-US"/>
              <a:t> develop from </a:t>
            </a:r>
            <a:r>
              <a:rPr b="1" dirty="0" sz="2000" lang="en-US">
                <a:solidFill>
                  <a:srgbClr val="0070C0"/>
                </a:solidFill>
              </a:rPr>
              <a:t>epithelial nests that are embryonic remnants of </a:t>
            </a:r>
            <a:r>
              <a:rPr b="1" dirty="0" sz="2000" lang="en-US" err="1">
                <a:solidFill>
                  <a:srgbClr val="0070C0"/>
                </a:solidFill>
              </a:rPr>
              <a:t>Rathke’s</a:t>
            </a:r>
            <a:r>
              <a:rPr b="1" dirty="0" sz="2000" lang="en-US">
                <a:solidFill>
                  <a:srgbClr val="0070C0"/>
                </a:solidFill>
              </a:rPr>
              <a:t> pouch</a:t>
            </a:r>
            <a:r>
              <a:rPr dirty="0" sz="2000" lang="en-US"/>
              <a:t>.</a:t>
            </a:r>
          </a:p>
          <a:p>
            <a:pPr>
              <a:buFont typeface="Wingdings" pitchFamily="2" charset="2"/>
              <a:buChar char="§"/>
            </a:pPr>
            <a:r>
              <a:rPr b="1" dirty="0" sz="2000" lang="en-US" u="sng"/>
              <a:t>Location</a:t>
            </a:r>
            <a:r>
              <a:rPr dirty="0" sz="2000" lang="en-US"/>
              <a:t> along  an  axis extending  from  the  sella  </a:t>
            </a:r>
            <a:r>
              <a:rPr dirty="0" sz="2000" lang="en-US" err="1"/>
              <a:t>turcica</a:t>
            </a:r>
            <a:r>
              <a:rPr dirty="0" sz="2000" lang="en-US"/>
              <a:t>  along  the  pituitary  stalk  to  the hypothalamus  and  the  floor  of  the  third  ventricle.</a:t>
            </a:r>
          </a:p>
          <a:p>
            <a:pPr lvl="1"/>
            <a:r>
              <a:rPr dirty="0" sz="2000" lang="en-US"/>
              <a:t>They extend  along  the  path  of  least  resistance  into  the  basal  cisterns  or invaginate  into  the  third  ventricle.  </a:t>
            </a:r>
          </a:p>
          <a:p>
            <a:pPr>
              <a:buFont typeface="Wingdings" pitchFamily="2" charset="2"/>
              <a:buChar char="§"/>
            </a:pPr>
            <a:r>
              <a:rPr b="1" dirty="0" sz="2000" lang="en-US" u="sng"/>
              <a:t>Gross Pathology</a:t>
            </a:r>
            <a:r>
              <a:rPr dirty="0" sz="2000" lang="en-US"/>
              <a:t> gradually enlarge as partially calcified, heterogeneous solid and cystic masses predominantly in the supra </a:t>
            </a:r>
            <a:r>
              <a:rPr dirty="0" sz="2000" lang="en-US" err="1"/>
              <a:t>sellar</a:t>
            </a:r>
            <a:r>
              <a:rPr dirty="0" sz="2000" lang="en-US"/>
              <a:t> region. </a:t>
            </a:r>
          </a:p>
          <a:p>
            <a:pPr>
              <a:buFont typeface="Wingdings" pitchFamily="2" charset="2"/>
              <a:buChar char="§"/>
            </a:pPr>
            <a:r>
              <a:rPr dirty="0" sz="2000" lang="en-US"/>
              <a:t>Hydrocephalus  can  result from  continued  growth  superiorly  into  the  third  ventricle.</a:t>
            </a:r>
          </a:p>
          <a:p>
            <a:pPr>
              <a:buFont typeface="Wingdings" pitchFamily="2" charset="2"/>
              <a:buChar char="§"/>
            </a:pPr>
            <a:endParaRPr dirty="0" sz="2000" lang="en-US"/>
          </a:p>
          <a:p>
            <a:pPr>
              <a:buFont typeface="Wingdings" pitchFamily="2" charset="2"/>
              <a:buChar char="v"/>
            </a:pPr>
            <a:r>
              <a:rPr dirty="0" sz="2000" lang="en-US" u="sng"/>
              <a:t>Basic patterns of cellular growth:</a:t>
            </a:r>
          </a:p>
          <a:p>
            <a:pPr lvl="1">
              <a:buFont typeface="Wingdings" pitchFamily="2" charset="2"/>
              <a:buChar char="Ø"/>
            </a:pPr>
            <a:r>
              <a:rPr dirty="0" sz="2000" lang="en-US" err="1"/>
              <a:t>Adamantinomatous</a:t>
            </a:r>
            <a:endParaRPr dirty="0" sz="2000" lang="en-US"/>
          </a:p>
          <a:p>
            <a:pPr lvl="1">
              <a:buFont typeface="Wingdings" pitchFamily="2" charset="2"/>
              <a:buChar char="Ø"/>
            </a:pPr>
            <a:r>
              <a:rPr dirty="0" sz="2000" lang="en-US"/>
              <a:t>Squamous papillary</a:t>
            </a:r>
          </a:p>
          <a:p>
            <a:pPr lvl="1">
              <a:buFont typeface="Wingdings" pitchFamily="2" charset="2"/>
              <a:buChar char="Ø"/>
            </a:pPr>
            <a:r>
              <a:rPr dirty="0" sz="2000" lang="en-US"/>
              <a:t>Mixed tumors with both </a:t>
            </a:r>
            <a:r>
              <a:rPr dirty="0" sz="2000" lang="en-US" err="1"/>
              <a:t>craniopharyngioma</a:t>
            </a:r>
            <a:r>
              <a:rPr dirty="0" sz="2000" lang="en-US"/>
              <a:t> and </a:t>
            </a:r>
            <a:r>
              <a:rPr dirty="0" sz="2000" lang="en-US" err="1"/>
              <a:t>Rathke’s</a:t>
            </a:r>
            <a:r>
              <a:rPr dirty="0" sz="2000" lang="en-US"/>
              <a:t> cleft cyst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8" name=""/>
        <p:cNvGrpSpPr/>
        <p:nvPr/>
      </p:nvGrpSpPr>
      <p:grpSpPr>
        <a:xfrm>
          <a:off x="0" y="0"/>
          <a:ext cx="0" cy="0"/>
          <a:chOff x="0" y="0"/>
          <a:chExt cx="0" cy="0"/>
        </a:xfrm>
      </p:grpSpPr>
      <p:sp>
        <p:nvSpPr>
          <p:cNvPr id="1048627" name="Content Placeholder 2"/>
          <p:cNvSpPr>
            <a:spLocks noGrp="1"/>
          </p:cNvSpPr>
          <p:nvPr>
            <p:ph idx="1"/>
          </p:nvPr>
        </p:nvSpPr>
        <p:spPr>
          <a:xfrm>
            <a:off x="46182" y="40409"/>
            <a:ext cx="9051636" cy="6777182"/>
          </a:xfrm>
        </p:spPr>
        <p:txBody>
          <a:bodyPr>
            <a:normAutofit fontScale="95000" lnSpcReduction="20000"/>
          </a:bodyPr>
          <a:p>
            <a:pPr>
              <a:buFont typeface="Wingdings" pitchFamily="2" charset="2"/>
              <a:buChar char="q"/>
            </a:pPr>
            <a:r>
              <a:rPr b="1" dirty="0" sz="2400" lang="en-US" u="sng">
                <a:solidFill>
                  <a:srgbClr val="C00000"/>
                </a:solidFill>
              </a:rPr>
              <a:t>Surgical Outcomes</a:t>
            </a:r>
            <a:endParaRPr b="1" dirty="0" sz="2400" lang="ar-IQ" u="sng">
              <a:solidFill>
                <a:srgbClr val="C00000"/>
              </a:solidFill>
            </a:endParaRPr>
          </a:p>
          <a:p>
            <a:pPr indent="0" marL="0">
              <a:buNone/>
            </a:pPr>
            <a:r>
              <a:rPr dirty="0" sz="2000" lang="en-US"/>
              <a:t>Total resection can be 60% to 100% of primary tumors in children and requires no adjuvant therapy.</a:t>
            </a:r>
          </a:p>
          <a:p>
            <a:pPr indent="-457200" marL="457200">
              <a:buFont typeface="+mj-lt"/>
              <a:buAutoNum type="arabicParenR"/>
            </a:pPr>
            <a:r>
              <a:rPr b="1" dirty="0" sz="2000" lang="en-US">
                <a:solidFill>
                  <a:srgbClr val="0070C0"/>
                </a:solidFill>
              </a:rPr>
              <a:t>Recurrence rates after total resection rare.</a:t>
            </a:r>
          </a:p>
          <a:p>
            <a:pPr lvl="1">
              <a:buFont typeface="Wingdings" pitchFamily="2" charset="2"/>
              <a:buChar char="Ø"/>
            </a:pPr>
            <a:r>
              <a:rPr b="1" dirty="0" sz="2000" lang="en-US">
                <a:solidFill>
                  <a:srgbClr val="7030A0"/>
                </a:solidFill>
              </a:rPr>
              <a:t>Ectopic  tumor  recurrence</a:t>
            </a:r>
            <a:r>
              <a:rPr dirty="0" sz="2000" lang="en-US"/>
              <a:t> distant  from  the  primary  site  as  a  result  of  implantation  at  the time  of  initial  resection  was  seen  in  7%  of  recurrent  tumors.</a:t>
            </a:r>
          </a:p>
          <a:p>
            <a:pPr indent="-457200" marL="457200">
              <a:buFont typeface="+mj-lt"/>
              <a:buAutoNum type="arabicParenR"/>
            </a:pPr>
            <a:r>
              <a:rPr b="1" dirty="0" sz="2000" lang="en-US">
                <a:solidFill>
                  <a:srgbClr val="0070C0"/>
                </a:solidFill>
              </a:rPr>
              <a:t>Endocrine morbidity</a:t>
            </a:r>
            <a:r>
              <a:rPr dirty="0" sz="2000" lang="en-US"/>
              <a:t> may be more severe when tumor resection involves bilateral manipulation of the hypothalamus. </a:t>
            </a:r>
          </a:p>
          <a:p>
            <a:pPr lvl="1"/>
            <a:r>
              <a:rPr dirty="0" sz="2000" lang="en-US"/>
              <a:t>Deaths: uncommon, if occur mostly due to pituitary insufficiency.</a:t>
            </a:r>
          </a:p>
          <a:p>
            <a:pPr lvl="1"/>
            <a:r>
              <a:rPr dirty="0" sz="2000" lang="en-US"/>
              <a:t>Hormonal replacement therapy is required in 80% of the children. Thyroid and cortisol replacement therapy is administered as necessary.</a:t>
            </a:r>
          </a:p>
          <a:p>
            <a:pPr lvl="1">
              <a:buFont typeface="Wingdings" pitchFamily="2" charset="2"/>
              <a:buChar char="Ø"/>
            </a:pPr>
            <a:r>
              <a:rPr b="1" dirty="0" sz="2000" lang="en-US">
                <a:solidFill>
                  <a:srgbClr val="7030A0"/>
                </a:solidFill>
              </a:rPr>
              <a:t>DI is universally present immediately after surgery.</a:t>
            </a:r>
          </a:p>
          <a:p>
            <a:pPr lvl="1">
              <a:buFont typeface="Wingdings" pitchFamily="2" charset="2"/>
              <a:buChar char="Ø"/>
            </a:pPr>
            <a:r>
              <a:rPr b="1" dirty="0" sz="2000" lang="en-US">
                <a:solidFill>
                  <a:srgbClr val="7030A0"/>
                </a:solidFill>
              </a:rPr>
              <a:t>GH deficient.</a:t>
            </a:r>
          </a:p>
          <a:p>
            <a:pPr indent="-457200" marL="457200">
              <a:buFont typeface="+mj-lt"/>
              <a:buAutoNum type="arabicParenR"/>
            </a:pPr>
            <a:r>
              <a:rPr b="1" dirty="0" sz="2000" lang="en-US">
                <a:solidFill>
                  <a:srgbClr val="0070C0"/>
                </a:solidFill>
              </a:rPr>
              <a:t>Weight gain without overt </a:t>
            </a:r>
            <a:r>
              <a:rPr b="1" dirty="0" sz="2000" lang="en-US" err="1">
                <a:solidFill>
                  <a:srgbClr val="0070C0"/>
                </a:solidFill>
              </a:rPr>
              <a:t>hyperphagia</a:t>
            </a:r>
            <a:r>
              <a:rPr dirty="0" sz="2000" lang="en-US"/>
              <a:t> may occur in half of all children. </a:t>
            </a:r>
          </a:p>
          <a:p>
            <a:pPr lvl="1"/>
            <a:r>
              <a:rPr dirty="0" sz="2000" lang="en-US"/>
              <a:t>Bilateral  hypothalamic  damage.</a:t>
            </a:r>
          </a:p>
          <a:p>
            <a:pPr indent="-457200" marL="457200">
              <a:buFont typeface="+mj-lt"/>
              <a:buAutoNum type="arabicParenR"/>
            </a:pPr>
            <a:r>
              <a:rPr b="1" dirty="0" sz="2000" lang="en-US">
                <a:solidFill>
                  <a:srgbClr val="0070C0"/>
                </a:solidFill>
              </a:rPr>
              <a:t>Deterioration  in visual function.</a:t>
            </a:r>
          </a:p>
          <a:p>
            <a:pPr indent="-457200" marL="457200">
              <a:buFont typeface="+mj-lt"/>
              <a:buAutoNum type="arabicParenR"/>
            </a:pPr>
            <a:r>
              <a:rPr b="1" dirty="0" sz="2000" lang="en-US">
                <a:solidFill>
                  <a:srgbClr val="0070C0"/>
                </a:solidFill>
              </a:rPr>
              <a:t>Fusiform dilation of the carotid artery (FDCA): </a:t>
            </a:r>
            <a:r>
              <a:rPr dirty="0" sz="2000" lang="en-US"/>
              <a:t>different  from  that  of radiation-induced  aneurysms,  which  are  usually  saccular  in  morphology,  not  fusiform.</a:t>
            </a:r>
            <a:endParaRPr b="1" dirty="0" sz="2000" lang="en-US">
              <a:solidFill>
                <a:srgbClr val="0070C0"/>
              </a:solidFill>
            </a:endParaRPr>
          </a:p>
          <a:p>
            <a:pPr indent="-457200" marL="457200">
              <a:buFont typeface="+mj-lt"/>
              <a:buAutoNum type="arabicParenR"/>
            </a:pPr>
            <a:endParaRPr b="1" dirty="0" sz="2000" lang="en-US">
              <a:solidFill>
                <a:srgbClr val="0070C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9" name=""/>
        <p:cNvGrpSpPr/>
        <p:nvPr/>
      </p:nvGrpSpPr>
      <p:grpSpPr>
        <a:xfrm>
          <a:off x="0" y="0"/>
          <a:ext cx="0" cy="0"/>
          <a:chOff x="0" y="0"/>
          <a:chExt cx="0" cy="0"/>
        </a:xfrm>
      </p:grpSpPr>
      <p:sp>
        <p:nvSpPr>
          <p:cNvPr id="1048628" name="Content Placeholder 2"/>
          <p:cNvSpPr>
            <a:spLocks noGrp="1"/>
          </p:cNvSpPr>
          <p:nvPr>
            <p:ph idx="1"/>
          </p:nvPr>
        </p:nvSpPr>
        <p:spPr>
          <a:xfrm>
            <a:off x="51954" y="46182"/>
            <a:ext cx="9040091" cy="6765636"/>
          </a:xfrm>
        </p:spPr>
        <p:txBody>
          <a:bodyPr>
            <a:normAutofit/>
          </a:bodyPr>
          <a:p>
            <a:pPr>
              <a:buFont typeface="Wingdings" pitchFamily="2" charset="2"/>
              <a:buChar char="q"/>
            </a:pPr>
            <a:r>
              <a:rPr b="1" dirty="0" lang="en-US" u="sng">
                <a:solidFill>
                  <a:srgbClr val="C00000"/>
                </a:solidFill>
              </a:rPr>
              <a:t>Trans sphenoidal Approach </a:t>
            </a:r>
            <a:endParaRPr b="1" dirty="0" lang="ar-IQ" u="sng">
              <a:solidFill>
                <a:srgbClr val="C00000"/>
              </a:solidFill>
            </a:endParaRPr>
          </a:p>
          <a:p>
            <a:pPr>
              <a:buFont typeface="Wingdings" pitchFamily="2" charset="2"/>
              <a:buChar char="Ø"/>
            </a:pPr>
            <a:r>
              <a:rPr b="1" dirty="0" sz="2000" lang="en-US" u="sng">
                <a:solidFill>
                  <a:srgbClr val="002060"/>
                </a:solidFill>
              </a:rPr>
              <a:t>Indication</a:t>
            </a:r>
            <a:r>
              <a:rPr dirty="0" sz="2000" lang="en-US">
                <a:solidFill>
                  <a:srgbClr val="002060"/>
                </a:solidFill>
              </a:rPr>
              <a:t> </a:t>
            </a:r>
          </a:p>
          <a:p>
            <a:pPr lvl="1"/>
            <a:r>
              <a:rPr dirty="0" sz="2000" lang="en-US"/>
              <a:t>small,  more  often  completely  or predominantly  </a:t>
            </a:r>
            <a:r>
              <a:rPr dirty="0" sz="2000" lang="en-US" err="1"/>
              <a:t>intrasellar</a:t>
            </a:r>
            <a:r>
              <a:rPr dirty="0" sz="2000" lang="en-US"/>
              <a:t>,  and  often  cystic  in  nature.</a:t>
            </a:r>
          </a:p>
          <a:p>
            <a:r>
              <a:rPr dirty="0" sz="2000" lang="en-US" err="1"/>
              <a:t>Transsphenoidal</a:t>
            </a:r>
            <a:r>
              <a:rPr dirty="0" sz="2000" lang="en-US"/>
              <a:t>  or  </a:t>
            </a:r>
            <a:r>
              <a:rPr dirty="0" sz="2000" lang="en-US" err="1"/>
              <a:t>transnasal</a:t>
            </a:r>
            <a:r>
              <a:rPr dirty="0" sz="2000" lang="en-US"/>
              <a:t>  surgery  in  young  children  may present  anatomic  difficulties  related  to  the  small  size  of  the  bony structures  and  to  the  lack  of  a  </a:t>
            </a:r>
            <a:r>
              <a:rPr dirty="0" sz="2000" lang="en-US" err="1"/>
              <a:t>pneumatized</a:t>
            </a:r>
            <a:r>
              <a:rPr dirty="0" sz="2000" lang="en-US"/>
              <a:t>  sphenoid  sinus.</a:t>
            </a:r>
          </a:p>
          <a:p>
            <a:r>
              <a:rPr dirty="0" sz="2000" lang="en-US"/>
              <a:t>With trans sphenoidal better </a:t>
            </a:r>
            <a:r>
              <a:rPr b="1" dirty="0" sz="2000" lang="en-US">
                <a:solidFill>
                  <a:srgbClr val="0070C0"/>
                </a:solidFill>
              </a:rPr>
              <a:t>visual, neurological, </a:t>
            </a:r>
            <a:r>
              <a:rPr b="1" dirty="0" sz="2000" lang="en-US" err="1">
                <a:solidFill>
                  <a:srgbClr val="0070C0"/>
                </a:solidFill>
              </a:rPr>
              <a:t>endocrinologic</a:t>
            </a:r>
            <a:r>
              <a:rPr b="1" dirty="0" sz="2000" lang="en-US">
                <a:solidFill>
                  <a:srgbClr val="0070C0"/>
                </a:solidFill>
              </a:rPr>
              <a:t>, and oncologic outcomes</a:t>
            </a:r>
            <a:r>
              <a:rPr dirty="0" sz="2000" lang="en-US"/>
              <a:t>.</a:t>
            </a:r>
          </a:p>
          <a:p>
            <a:r>
              <a:rPr dirty="0" sz="2000" lang="en-US"/>
              <a:t>The presence of a </a:t>
            </a:r>
            <a:r>
              <a:rPr dirty="0" sz="2000" lang="en-US" err="1"/>
              <a:t>conchal</a:t>
            </a:r>
            <a:r>
              <a:rPr dirty="0" sz="2000" lang="en-US"/>
              <a:t> or </a:t>
            </a:r>
            <a:r>
              <a:rPr dirty="0" sz="2000" lang="en-US" err="1"/>
              <a:t>prepneumatized</a:t>
            </a:r>
            <a:r>
              <a:rPr dirty="0" sz="2000" lang="en-US"/>
              <a:t> sphenoid sinus is not a contraindication to </a:t>
            </a:r>
            <a:r>
              <a:rPr dirty="0" sz="2000" lang="en-US" err="1"/>
              <a:t>transsphenoidal</a:t>
            </a:r>
            <a:r>
              <a:rPr dirty="0" sz="2000" lang="en-US"/>
              <a:t> surgery.</a:t>
            </a:r>
          </a:p>
          <a:p>
            <a:r>
              <a:rPr dirty="0" sz="2000" lang="en-US"/>
              <a:t>Total resection can be accomplished in </a:t>
            </a:r>
          </a:p>
          <a:p>
            <a:pPr lvl="1">
              <a:buFont typeface="Wingdings" pitchFamily="2" charset="2"/>
              <a:buChar char="ü"/>
            </a:pPr>
            <a:r>
              <a:rPr dirty="0" sz="2000" lang="en-US"/>
              <a:t>60% to 90% of primary tumors.</a:t>
            </a:r>
          </a:p>
          <a:p>
            <a:pPr lvl="1">
              <a:buFont typeface="Wingdings" pitchFamily="2" charset="2"/>
              <a:buChar char="ü"/>
            </a:pPr>
            <a:r>
              <a:rPr dirty="0" sz="2000" lang="en-US"/>
              <a:t>10% to 60% for recurrent tumors.</a:t>
            </a:r>
          </a:p>
          <a:p>
            <a:r>
              <a:rPr dirty="0" sz="2000" lang="en-US"/>
              <a:t>Operative mortality is very rare.</a:t>
            </a:r>
          </a:p>
          <a:p>
            <a:r>
              <a:rPr dirty="0" sz="2000" lang="en-US" err="1"/>
              <a:t>Nonendocrine</a:t>
            </a:r>
            <a:r>
              <a:rPr dirty="0" sz="2000" lang="en-US"/>
              <a:t> morbidity  in low percentage.</a:t>
            </a:r>
            <a:endParaRPr dirty="0" sz="2000" lang="ar-IQ"/>
          </a:p>
        </p:txBody>
      </p:sp>
      <p:pic>
        <p:nvPicPr>
          <p:cNvPr id="2097182" name="Picture 3"/>
          <p:cNvPicPr>
            <a:picLocks noChangeAspect="1"/>
          </p:cNvPicPr>
          <p:nvPr/>
        </p:nvPicPr>
        <p:blipFill>
          <a:blip xmlns:r="http://schemas.openxmlformats.org/officeDocument/2006/relationships" r:embed="rId1"/>
          <a:stretch>
            <a:fillRect/>
          </a:stretch>
        </p:blipFill>
        <p:spPr>
          <a:xfrm>
            <a:off x="4938567" y="3967595"/>
            <a:ext cx="4015111" cy="1320223"/>
          </a:xfrm>
          <a:prstGeom prst="rec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0" name=""/>
        <p:cNvGrpSpPr/>
        <p:nvPr/>
      </p:nvGrpSpPr>
      <p:grpSpPr>
        <a:xfrm>
          <a:off x="0" y="0"/>
          <a:ext cx="0" cy="0"/>
          <a:chOff x="0" y="0"/>
          <a:chExt cx="0" cy="0"/>
        </a:xfrm>
      </p:grpSpPr>
      <p:graphicFrame>
        <p:nvGraphicFramePr>
          <p:cNvPr id="4194306" name="Table 1"/>
          <p:cNvGraphicFramePr>
            <a:graphicFrameLocks noGrp="1"/>
          </p:cNvGraphicFramePr>
          <p:nvPr/>
        </p:nvGraphicFramePr>
        <p:xfrm>
          <a:off x="0" y="0"/>
          <a:ext cx="9144000" cy="6858001"/>
        </p:xfrm>
        <a:graphic>
          <a:graphicData uri="http://schemas.openxmlformats.org/drawingml/2006/table">
            <a:tbl>
              <a:tblPr rtl="1" firstRow="1" bandRow="1">
                <a:tableStyleId>{5C22544A-7EE6-4342-B048-85BDC9FD1C3A}</a:tableStyleId>
              </a:tblPr>
              <a:tblGrid>
                <a:gridCol w="4129897"/>
                <a:gridCol w="3234904"/>
                <a:gridCol w="1779199"/>
              </a:tblGrid>
              <a:tr h="768884">
                <a:tc>
                  <a:txBody>
                    <a:bodyPr/>
                    <a:p>
                      <a:pPr rtl="1"/>
                      <a:r>
                        <a:rPr baseline="0" dirty="0" sz="1600" kern="1200" lang="en-US" strike="noStrike" u="none">
                          <a:latin typeface="+mn-lt"/>
                        </a:rPr>
                        <a:t>Trans sphenoidal Approaches </a:t>
                      </a:r>
                      <a:endParaRPr b="1" dirty="0" sz="1600" lang="ar-IQ">
                        <a:latin typeface="+mn-lt"/>
                      </a:endParaRPr>
                    </a:p>
                  </a:txBody>
                  <a:tcPr marL="68580" marR="68580" marT="34290" marB="34290"/>
                </a:tc>
                <a:tc>
                  <a:txBody>
                    <a:bodyPr/>
                    <a:p>
                      <a:pPr algn="l" rtl="0"/>
                      <a:r>
                        <a:rPr baseline="0" dirty="0" sz="1600" kern="1200" lang="en-US" err="1" strike="noStrike" u="none">
                          <a:latin typeface="+mn-lt"/>
                        </a:rPr>
                        <a:t>Transcranial</a:t>
                      </a:r>
                      <a:r>
                        <a:rPr baseline="0" dirty="0" sz="1600" kern="1200" lang="en-US" strike="noStrike" u="none">
                          <a:latin typeface="+mn-lt"/>
                        </a:rPr>
                        <a:t> Approaches</a:t>
                      </a:r>
                      <a:endParaRPr b="1" dirty="0" sz="1600" lang="ar-IQ">
                        <a:latin typeface="+mn-lt"/>
                      </a:endParaRPr>
                    </a:p>
                  </a:txBody>
                  <a:tcPr marL="68580" marR="68580" marT="34290" marB="34290"/>
                </a:tc>
                <a:tc>
                  <a:txBody>
                    <a:bodyPr/>
                    <a:p>
                      <a:pPr rtl="1"/>
                      <a:endParaRPr dirty="0" sz="1600" lang="ar-IQ">
                        <a:latin typeface="+mn-lt"/>
                      </a:endParaRPr>
                    </a:p>
                  </a:txBody>
                  <a:tcPr marL="68580" marR="68580" marT="34290" marB="34290"/>
                </a:tc>
              </a:tr>
              <a:tr h="1379800">
                <a:tc>
                  <a:txBody>
                    <a:bodyPr/>
                    <a:p>
                      <a:pPr algn="l" indent="-342900" marL="342900" rtl="0">
                        <a:buFont typeface="Arial" panose="020B0604020202020204" pitchFamily="34" charset="0"/>
                        <a:buChar char="•"/>
                      </a:pPr>
                      <a:r>
                        <a:rPr baseline="0" dirty="0" sz="1600" kern="1200" lang="en-US" strike="noStrike" u="none">
                          <a:latin typeface="+mn-lt"/>
                        </a:rPr>
                        <a:t>Purely intrasellar tumors, </a:t>
                      </a:r>
                    </a:p>
                    <a:p>
                      <a:pPr algn="l" indent="-342900" marL="342900" rtl="0">
                        <a:buFont typeface="Arial" panose="020B0604020202020204" pitchFamily="34" charset="0"/>
                        <a:buChar char="•"/>
                      </a:pPr>
                      <a:r>
                        <a:rPr baseline="0" dirty="0" sz="1600" kern="1200" lang="en-US" err="1" strike="noStrike" u="none">
                          <a:latin typeface="+mn-lt"/>
                        </a:rPr>
                        <a:t>Intrasellar</a:t>
                      </a:r>
                      <a:r>
                        <a:rPr baseline="0" dirty="0" sz="1600" kern="1200" lang="en-US" strike="noStrike" u="none">
                          <a:latin typeface="+mn-lt"/>
                        </a:rPr>
                        <a:t> and </a:t>
                      </a:r>
                      <a:r>
                        <a:rPr baseline="0" dirty="0" sz="1600" kern="1200" lang="en-US" err="1" strike="noStrike" u="none">
                          <a:latin typeface="+mn-lt"/>
                        </a:rPr>
                        <a:t>suprasellar</a:t>
                      </a:r>
                      <a:r>
                        <a:rPr baseline="0" dirty="0" sz="1600" kern="1200" lang="en-US" strike="noStrike" u="none">
                          <a:latin typeface="+mn-lt"/>
                        </a:rPr>
                        <a:t> </a:t>
                      </a:r>
                      <a:r>
                        <a:rPr baseline="0" dirty="0" sz="1600" kern="1200" lang="en-US" err="1" strike="noStrike" u="none">
                          <a:latin typeface="+mn-lt"/>
                        </a:rPr>
                        <a:t>subdiaphragmatic</a:t>
                      </a:r>
                      <a:r>
                        <a:rPr baseline="0" dirty="0" sz="1600" kern="1200" lang="en-US" strike="noStrike" u="none">
                          <a:latin typeface="+mn-lt"/>
                        </a:rPr>
                        <a:t> tumors, </a:t>
                      </a:r>
                    </a:p>
                    <a:p>
                      <a:pPr algn="l" indent="-342900" marL="342900" rtl="0">
                        <a:buFont typeface="Arial" panose="020B0604020202020204" pitchFamily="34" charset="0"/>
                        <a:buChar char="•"/>
                      </a:pPr>
                      <a:r>
                        <a:rPr baseline="0" dirty="0" sz="1600" kern="1200" lang="en-US" strike="noStrike" u="none">
                          <a:latin typeface="+mn-lt"/>
                        </a:rPr>
                        <a:t>Predominantly cystic tumors </a:t>
                      </a:r>
                      <a:endParaRPr dirty="0" sz="1600" lang="ar-IQ">
                        <a:latin typeface="+mn-lt"/>
                      </a:endParaRPr>
                    </a:p>
                  </a:txBody>
                  <a:tcPr marL="68580" marR="68580" marT="34290" marB="34290"/>
                </a:tc>
                <a:tc>
                  <a:txBody>
                    <a:bodyPr/>
                    <a:p>
                      <a:pPr algn="l" indent="-285750" marL="285750" rtl="0">
                        <a:buFont typeface="Arial" panose="020B0604020202020204" pitchFamily="34" charset="0"/>
                        <a:buChar char="•"/>
                      </a:pPr>
                      <a:r>
                        <a:rPr baseline="0" dirty="0" sz="1600" kern="1200" lang="en-US" strike="noStrike" u="none">
                          <a:latin typeface="+mn-lt"/>
                        </a:rPr>
                        <a:t>Large or giant tumors, </a:t>
                      </a:r>
                    </a:p>
                    <a:p>
                      <a:pPr algn="l" indent="-285750" marL="285750" rtl="0">
                        <a:buFont typeface="Arial" panose="020B0604020202020204" pitchFamily="34" charset="0"/>
                        <a:buChar char="•"/>
                      </a:pPr>
                      <a:r>
                        <a:rPr baseline="0" dirty="0" sz="1600" kern="1200" lang="en-US" strike="noStrike" u="none">
                          <a:latin typeface="+mn-lt"/>
                        </a:rPr>
                        <a:t>Cystic or solid </a:t>
                      </a:r>
                      <a:r>
                        <a:rPr baseline="0" dirty="0" sz="1600" kern="1200" lang="en-US" err="1" strike="noStrike" u="none">
                          <a:latin typeface="+mn-lt"/>
                        </a:rPr>
                        <a:t>suprasellar</a:t>
                      </a:r>
                      <a:r>
                        <a:rPr baseline="0" dirty="0" sz="1600" kern="1200" lang="en-US" strike="noStrike" u="none">
                          <a:latin typeface="+mn-lt"/>
                        </a:rPr>
                        <a:t> tumors</a:t>
                      </a:r>
                    </a:p>
                    <a:p>
                      <a:pPr algn="l" indent="-285750" marL="285750" rtl="0">
                        <a:buFont typeface="Arial" panose="020B0604020202020204" pitchFamily="34" charset="0"/>
                        <a:buChar char="•"/>
                      </a:pPr>
                      <a:r>
                        <a:rPr baseline="0" dirty="0" sz="1600" kern="1200" lang="en-US" strike="noStrike" u="none">
                          <a:latin typeface="+mn-lt"/>
                        </a:rPr>
                        <a:t>Tumor entirely within the third ventricle  </a:t>
                      </a:r>
                      <a:endParaRPr dirty="0" sz="1600" lang="ar-IQ">
                        <a:latin typeface="+mn-lt"/>
                      </a:endParaRPr>
                    </a:p>
                  </a:txBody>
                  <a:tcPr marL="68580" marR="68580" marT="34290" marB="34290"/>
                </a:tc>
                <a:tc>
                  <a:txBody>
                    <a:bodyPr/>
                    <a:p>
                      <a:pPr rtl="1"/>
                      <a:r>
                        <a:rPr baseline="0" b="1" dirty="0" sz="1600" kern="1200" lang="en-US" strike="noStrike" u="sng">
                          <a:latin typeface="+mn-lt"/>
                        </a:rPr>
                        <a:t>Indications </a:t>
                      </a:r>
                      <a:endParaRPr baseline="0" b="1" dirty="0" sz="1600" i="0" kern="1200" lang="ar-IQ" strike="noStrike" u="sng">
                        <a:solidFill>
                          <a:schemeClr val="dk1"/>
                        </a:solidFill>
                        <a:latin typeface="+mn-lt"/>
                        <a:ea typeface="+mn-ea"/>
                        <a:cs typeface="+mn-cs"/>
                      </a:endParaRPr>
                    </a:p>
                  </a:txBody>
                  <a:tcPr marL="68580" marR="68580" marT="34290" marB="34290">
                    <a:solidFill>
                      <a:schemeClr val="accent6">
                        <a:lumMod val="20000"/>
                        <a:lumOff val="80000"/>
                      </a:schemeClr>
                    </a:solidFill>
                  </a:tcPr>
                </a:tc>
              </a:tr>
              <a:tr h="1443026">
                <a:tc>
                  <a:txBody>
                    <a:bodyPr/>
                    <a:p>
                      <a:pPr algn="l" indent="-342900" marL="342900" rtl="0">
                        <a:buFont typeface="Arial" panose="020B0604020202020204" pitchFamily="34" charset="0"/>
                        <a:buChar char="•"/>
                      </a:pPr>
                      <a:r>
                        <a:rPr baseline="0" dirty="0" sz="1600" kern="1200" lang="en-US" strike="noStrike" u="none">
                          <a:latin typeface="+mn-lt"/>
                        </a:rPr>
                        <a:t>Early decompression of tumor before optic apparatus manipulation ,</a:t>
                      </a:r>
                    </a:p>
                    <a:p>
                      <a:pPr algn="l" indent="-342900" marL="342900" rtl="0">
                        <a:buFont typeface="Arial" panose="020B0604020202020204" pitchFamily="34" charset="0"/>
                        <a:buChar char="•"/>
                      </a:pPr>
                      <a:r>
                        <a:rPr baseline="0" dirty="0" sz="1600" kern="1200" lang="en-US" strike="noStrike" u="none">
                          <a:latin typeface="+mn-lt"/>
                        </a:rPr>
                        <a:t>Shorter hospital stays, </a:t>
                      </a:r>
                    </a:p>
                    <a:p>
                      <a:pPr algn="l" indent="-342900" marL="342900" rtl="0">
                        <a:buFont typeface="Arial" panose="020B0604020202020204" pitchFamily="34" charset="0"/>
                        <a:buChar char="•"/>
                      </a:pPr>
                      <a:r>
                        <a:rPr baseline="0" dirty="0" sz="1600" kern="1200" lang="en-US" strike="noStrike" u="none">
                          <a:latin typeface="+mn-lt"/>
                        </a:rPr>
                        <a:t>Less tissue trauma, and brain retraction,</a:t>
                      </a:r>
                    </a:p>
                    <a:p>
                      <a:pPr algn="l" indent="-342900" marL="342900" rtl="0">
                        <a:buFont typeface="Arial" panose="020B0604020202020204" pitchFamily="34" charset="0"/>
                        <a:buChar char="•"/>
                      </a:pPr>
                      <a:r>
                        <a:rPr baseline="0" dirty="0" sz="1600" kern="1200" lang="en-US" strike="noStrike" u="none">
                          <a:latin typeface="+mn-lt"/>
                        </a:rPr>
                        <a:t>Less pain. </a:t>
                      </a:r>
                      <a:endParaRPr dirty="0" sz="1600" lang="ar-IQ">
                        <a:latin typeface="+mn-lt"/>
                      </a:endParaRPr>
                    </a:p>
                  </a:txBody>
                  <a:tcPr marL="68580" marR="68580" marT="34290" marB="34290"/>
                </a:tc>
                <a:tc>
                  <a:txBody>
                    <a:bodyPr/>
                    <a:p>
                      <a:pPr algn="l" indent="-285750" marL="285750" rtl="0">
                        <a:buFont typeface="Arial" panose="020B0604020202020204" pitchFamily="34" charset="0"/>
                        <a:buChar char="•"/>
                      </a:pPr>
                      <a:r>
                        <a:rPr baseline="0" dirty="0" sz="1600" kern="1200" lang="en-US" strike="noStrike" u="none">
                          <a:latin typeface="+mn-lt"/>
                        </a:rPr>
                        <a:t>Excellent visualization and control of major arteries </a:t>
                      </a:r>
                      <a:endParaRPr dirty="0" sz="1600" lang="ar-IQ">
                        <a:latin typeface="+mn-lt"/>
                      </a:endParaRPr>
                    </a:p>
                  </a:txBody>
                  <a:tcPr marL="68580" marR="68580" marT="34290" marB="34290"/>
                </a:tc>
                <a:tc>
                  <a:txBody>
                    <a:bodyPr/>
                    <a:p>
                      <a:pPr algn="l" defTabSz="914400" eaLnBrk="1" hangingPunct="1" latinLnBrk="0" marL="0" rtl="1"/>
                      <a:r>
                        <a:rPr baseline="0" b="1" dirty="0" sz="1600" kern="1200" lang="en-US" strike="noStrike" u="sng">
                          <a:latin typeface="+mn-lt"/>
                        </a:rPr>
                        <a:t>Advantages </a:t>
                      </a:r>
                      <a:endParaRPr baseline="0" b="1" dirty="0" sz="1600" i="0" kern="1200" lang="ar-IQ" strike="noStrike" u="sng">
                        <a:solidFill>
                          <a:schemeClr val="dk1"/>
                        </a:solidFill>
                        <a:latin typeface="+mn-lt"/>
                        <a:ea typeface="+mn-ea"/>
                        <a:cs typeface="+mn-cs"/>
                      </a:endParaRPr>
                    </a:p>
                  </a:txBody>
                  <a:tcPr marL="68580" marR="68580" marT="34290" marB="34290">
                    <a:solidFill>
                      <a:schemeClr val="accent6">
                        <a:lumMod val="40000"/>
                        <a:lumOff val="60000"/>
                      </a:schemeClr>
                    </a:solidFill>
                  </a:tcPr>
                </a:tc>
              </a:tr>
              <a:tr h="2256859">
                <a:tc>
                  <a:txBody>
                    <a:bodyPr/>
                    <a:p>
                      <a:pPr algn="l" indent="-342900" marL="342900" rtl="0">
                        <a:buFont typeface="Arial" panose="020B0604020202020204" pitchFamily="34" charset="0"/>
                        <a:buChar char="•"/>
                      </a:pPr>
                      <a:r>
                        <a:rPr baseline="0" dirty="0" sz="1600" kern="1200" lang="en-US" strike="noStrike" u="none">
                          <a:latin typeface="+mn-lt"/>
                        </a:rPr>
                        <a:t>Tumors with extension lateral to the internal carotid artery </a:t>
                      </a:r>
                    </a:p>
                    <a:p>
                      <a:pPr algn="l" indent="-342900" marL="342900" rtl="0">
                        <a:buFont typeface="Arial" panose="020B0604020202020204" pitchFamily="34" charset="0"/>
                        <a:buChar char="•"/>
                      </a:pPr>
                      <a:r>
                        <a:rPr baseline="0" dirty="0" sz="1600" kern="1200" lang="en-US" strike="noStrike" u="none">
                          <a:latin typeface="+mn-lt"/>
                        </a:rPr>
                        <a:t>Large or giant tumors </a:t>
                      </a:r>
                    </a:p>
                    <a:p>
                      <a:pPr algn="l" indent="-342900" marL="342900" rtl="0">
                        <a:buFont typeface="Arial" panose="020B0604020202020204" pitchFamily="34" charset="0"/>
                        <a:buChar char="•"/>
                      </a:pPr>
                      <a:r>
                        <a:rPr baseline="0" dirty="0" sz="1600" kern="1200" lang="en-US" strike="noStrike" u="none">
                          <a:latin typeface="+mn-lt"/>
                        </a:rPr>
                        <a:t>Encasement of arteries of circle of Willis or optic apparatus, </a:t>
                      </a:r>
                    </a:p>
                    <a:p>
                      <a:pPr algn="l" indent="-342900" marL="342900" rtl="0">
                        <a:buFont typeface="Arial" panose="020B0604020202020204" pitchFamily="34" charset="0"/>
                        <a:buChar char="•"/>
                      </a:pPr>
                      <a:r>
                        <a:rPr baseline="0" dirty="0" sz="1600" kern="1200" lang="en-US" err="1" strike="noStrike" u="none">
                          <a:latin typeface="+mn-lt"/>
                        </a:rPr>
                        <a:t>Suprasellar</a:t>
                      </a:r>
                      <a:r>
                        <a:rPr baseline="0" dirty="0" sz="1600" kern="1200" lang="en-US" strike="noStrike" u="none">
                          <a:latin typeface="+mn-lt"/>
                        </a:rPr>
                        <a:t> lesions with peripheral calcifications </a:t>
                      </a:r>
                      <a:endParaRPr dirty="0" sz="1600" lang="ar-IQ">
                        <a:latin typeface="+mn-lt"/>
                      </a:endParaRPr>
                    </a:p>
                  </a:txBody>
                  <a:tcPr marL="68580" marR="68580" marT="34290" marB="34290"/>
                </a:tc>
                <a:tc>
                  <a:txBody>
                    <a:bodyPr/>
                    <a:p>
                      <a:pPr algn="l" indent="-285750" marL="285750" rtl="0">
                        <a:buFont typeface="Arial" panose="020B0604020202020204" pitchFamily="34" charset="0"/>
                        <a:buChar char="•"/>
                      </a:pPr>
                      <a:r>
                        <a:rPr baseline="0" dirty="0" sz="1600" kern="1200" lang="en-US" strike="noStrike" u="none">
                          <a:latin typeface="+mn-lt"/>
                        </a:rPr>
                        <a:t>Intrasellar tumors </a:t>
                      </a:r>
                      <a:endParaRPr dirty="0" sz="1600" lang="ar-IQ">
                        <a:latin typeface="+mn-lt"/>
                      </a:endParaRPr>
                    </a:p>
                  </a:txBody>
                  <a:tcPr marL="68580" marR="68580" marT="34290" marB="34290"/>
                </a:tc>
                <a:tc>
                  <a:txBody>
                    <a:bodyPr/>
                    <a:p>
                      <a:pPr rtl="1"/>
                      <a:r>
                        <a:rPr baseline="0" b="1" dirty="0" sz="1600" kern="1200" lang="en-US" strike="noStrike" u="sng">
                          <a:latin typeface="+mn-lt"/>
                        </a:rPr>
                        <a:t>Contraindication</a:t>
                      </a:r>
                      <a:endParaRPr baseline="0" b="1" dirty="0" sz="1600" i="0" kern="1200" lang="ar-IQ" strike="noStrike" u="sng">
                        <a:solidFill>
                          <a:schemeClr val="dk1"/>
                        </a:solidFill>
                        <a:latin typeface="+mn-lt"/>
                        <a:ea typeface="+mn-ea"/>
                        <a:cs typeface="+mn-cs"/>
                      </a:endParaRPr>
                    </a:p>
                  </a:txBody>
                  <a:tcPr marL="68580" marR="68580" marT="34290" marB="34290">
                    <a:solidFill>
                      <a:schemeClr val="accent6">
                        <a:lumMod val="20000"/>
                        <a:lumOff val="80000"/>
                      </a:schemeClr>
                    </a:solidFill>
                  </a:tcPr>
                </a:tc>
              </a:tr>
              <a:tr h="1009432">
                <a:tc>
                  <a:txBody>
                    <a:bodyPr/>
                    <a:p>
                      <a:pPr algn="l" indent="-342900" marL="342900" rtl="0">
                        <a:buFont typeface="Arial" panose="020B0604020202020204" pitchFamily="34" charset="0"/>
                        <a:buChar char="•"/>
                      </a:pPr>
                      <a:r>
                        <a:rPr baseline="0" dirty="0" sz="1600" kern="1200" lang="en-US" strike="noStrike" u="none">
                          <a:latin typeface="+mn-lt"/>
                        </a:rPr>
                        <a:t>Immature (</a:t>
                      </a:r>
                      <a:r>
                        <a:rPr baseline="0" dirty="0" sz="1600" kern="1200" lang="en-US" err="1" strike="noStrike" u="none">
                          <a:latin typeface="+mn-lt"/>
                        </a:rPr>
                        <a:t>conchal</a:t>
                      </a:r>
                      <a:r>
                        <a:rPr baseline="0" dirty="0" sz="1600" kern="1200" lang="en-US" strike="noStrike" u="none">
                          <a:latin typeface="+mn-lt"/>
                        </a:rPr>
                        <a:t>) sphenoid sinus </a:t>
                      </a:r>
                    </a:p>
                    <a:p>
                      <a:pPr algn="l" indent="-342900" marL="342900" rtl="0">
                        <a:buFont typeface="Arial" panose="020B0604020202020204" pitchFamily="34" charset="0"/>
                        <a:buChar char="•"/>
                      </a:pPr>
                      <a:r>
                        <a:rPr baseline="0" dirty="0" sz="1600" kern="1200" lang="en-US" strike="noStrike" u="none">
                          <a:latin typeface="+mn-lt"/>
                        </a:rPr>
                        <a:t>Poor control of hemorrhage (arterial injury) </a:t>
                      </a:r>
                    </a:p>
                    <a:p>
                      <a:pPr algn="l" indent="-342900" marL="342900" rtl="0">
                        <a:buFont typeface="Arial" panose="020B0604020202020204" pitchFamily="34" charset="0"/>
                        <a:buChar char="•"/>
                      </a:pPr>
                      <a:r>
                        <a:rPr baseline="0" dirty="0" sz="1600" kern="1200" lang="en-US" strike="noStrike" u="none">
                          <a:latin typeface="+mn-lt"/>
                        </a:rPr>
                        <a:t>Risk of cerebrospinal fluid leak </a:t>
                      </a:r>
                      <a:endParaRPr dirty="0" sz="1600" lang="ar-IQ">
                        <a:latin typeface="+mn-lt"/>
                      </a:endParaRPr>
                    </a:p>
                  </a:txBody>
                  <a:tcPr marL="68580" marR="68580" marT="34290" marB="34290"/>
                </a:tc>
                <a:tc>
                  <a:txBody>
                    <a:bodyPr/>
                    <a:p>
                      <a:pPr algn="l" indent="-342900" marL="342900" rtl="0">
                        <a:buFont typeface="Arial" panose="020B0604020202020204" pitchFamily="34" charset="0"/>
                        <a:buChar char="•"/>
                      </a:pPr>
                      <a:r>
                        <a:rPr baseline="0" dirty="0" sz="1600" kern="1200" lang="en-US" strike="noStrike" u="none">
                          <a:latin typeface="+mn-lt"/>
                        </a:rPr>
                        <a:t>Brain retraction, </a:t>
                      </a:r>
                    </a:p>
                    <a:p>
                      <a:pPr algn="l" indent="-342900" marL="342900" rtl="0">
                        <a:buFont typeface="Arial" panose="020B0604020202020204" pitchFamily="34" charset="0"/>
                        <a:buChar char="•"/>
                      </a:pPr>
                      <a:r>
                        <a:rPr baseline="0" dirty="0" sz="1600" kern="1200" lang="en-US" strike="noStrike" u="none">
                          <a:latin typeface="+mn-lt"/>
                        </a:rPr>
                        <a:t>Manipulation of optic apparatus before tumor removal </a:t>
                      </a:r>
                      <a:endParaRPr dirty="0" sz="1600" lang="ar-IQ">
                        <a:latin typeface="+mn-lt"/>
                      </a:endParaRPr>
                    </a:p>
                  </a:txBody>
                  <a:tcPr marL="68580" marR="68580" marT="34290" marB="34290"/>
                </a:tc>
                <a:tc>
                  <a:txBody>
                    <a:bodyPr/>
                    <a:p>
                      <a:pPr rtl="1"/>
                      <a:r>
                        <a:rPr baseline="0" b="1" dirty="0" sz="1600" kern="1200" lang="en-US" strike="noStrike" u="sng">
                          <a:latin typeface="+mn-lt"/>
                        </a:rPr>
                        <a:t>Disadvantages</a:t>
                      </a:r>
                      <a:endParaRPr baseline="0" b="1" dirty="0" sz="1600" i="0" kern="1200" lang="ar-IQ" strike="noStrike" u="sng">
                        <a:solidFill>
                          <a:schemeClr val="dk1"/>
                        </a:solidFill>
                        <a:latin typeface="+mn-lt"/>
                        <a:ea typeface="+mn-ea"/>
                        <a:cs typeface="+mn-cs"/>
                      </a:endParaRPr>
                    </a:p>
                  </a:txBody>
                  <a:tcPr marL="68580" marR="68580" marT="34290" marB="34290">
                    <a:solidFill>
                      <a:schemeClr val="accent6">
                        <a:lumMod val="40000"/>
                        <a:lumOff val="60000"/>
                      </a:schemeClr>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pic>
        <p:nvPicPr>
          <p:cNvPr id="2097183" name="Content Placeholder 3"/>
          <p:cNvPicPr>
            <a:picLocks noChangeAspect="1" noGrp="1"/>
          </p:cNvPicPr>
          <p:nvPr>
            <p:ph idx="1"/>
          </p:nvPr>
        </p:nvPicPr>
        <p:blipFill rotWithShape="1">
          <a:blip xmlns:r="http://schemas.openxmlformats.org/officeDocument/2006/relationships" r:embed="rId1"/>
          <a:srcRect l="12869" b="2488"/>
          <a:stretch>
            <a:fillRect/>
          </a:stretch>
        </p:blipFill>
        <p:spPr>
          <a:xfrm>
            <a:off x="0" y="-1"/>
            <a:ext cx="9144000" cy="5790375"/>
          </a:xfrm>
          <a:prstGeom prst="rect"/>
        </p:spPr>
      </p:pic>
      <p:sp>
        <p:nvSpPr>
          <p:cNvPr id="1048629" name="Rectangle 4"/>
          <p:cNvSpPr/>
          <p:nvPr/>
        </p:nvSpPr>
        <p:spPr>
          <a:xfrm>
            <a:off x="239280" y="5790375"/>
            <a:ext cx="8665440" cy="891540"/>
          </a:xfrm>
          <a:prstGeom prst="rect"/>
        </p:spPr>
        <p:txBody>
          <a:bodyPr wrap="square">
            <a:spAutoFit/>
          </a:bodyPr>
          <a:p>
            <a:r>
              <a:rPr dirty="0" sz="1800" lang="en-US" err="1">
                <a:solidFill>
                  <a:srgbClr val="000000"/>
                </a:solidFill>
                <a:latin typeface="HelveticaNeue-Light"/>
              </a:rPr>
              <a:t>Transnasal</a:t>
            </a:r>
            <a:r>
              <a:rPr dirty="0" sz="1800" lang="en-US">
                <a:solidFill>
                  <a:srgbClr val="000000"/>
                </a:solidFill>
                <a:latin typeface="HelveticaNeue-Light"/>
              </a:rPr>
              <a:t> endoscopic stereotactic-guided resection of </a:t>
            </a:r>
            <a:r>
              <a:rPr dirty="0" sz="1800" lang="en-US" err="1">
                <a:solidFill>
                  <a:srgbClr val="000000"/>
                </a:solidFill>
                <a:latin typeface="HelveticaNeue-Light"/>
              </a:rPr>
              <a:t>sellar</a:t>
            </a:r>
            <a:r>
              <a:rPr dirty="0" sz="1800" lang="en-US">
                <a:solidFill>
                  <a:srgbClr val="000000"/>
                </a:solidFill>
                <a:latin typeface="HelveticaNeue-Light"/>
              </a:rPr>
              <a:t> and sphenoid sinus craniopharyngioma. Axial, coronal, and sagittal contrast T1 magnetic resonance imaging and endoscope image.</a:t>
            </a:r>
            <a:r>
              <a:rPr dirty="0" sz="1350" lang="en-US">
                <a:solidFill>
                  <a:srgbClr val="000000"/>
                </a:solidFill>
                <a:latin typeface="HelveticaNeue-Light"/>
              </a:rPr>
              <a:t>. </a:t>
            </a:r>
            <a:endParaRPr dirty="0" sz="1350" lang="ar-IQ"/>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2" name=""/>
        <p:cNvGrpSpPr/>
        <p:nvPr/>
      </p:nvGrpSpPr>
      <p:grpSpPr>
        <a:xfrm>
          <a:off x="0" y="0"/>
          <a:ext cx="0" cy="0"/>
          <a:chOff x="0" y="0"/>
          <a:chExt cx="0" cy="0"/>
        </a:xfrm>
      </p:grpSpPr>
      <p:sp>
        <p:nvSpPr>
          <p:cNvPr id="1048630" name="Content Placeholder 2"/>
          <p:cNvSpPr>
            <a:spLocks noGrp="1"/>
          </p:cNvSpPr>
          <p:nvPr>
            <p:ph idx="1"/>
          </p:nvPr>
        </p:nvSpPr>
        <p:spPr>
          <a:xfrm>
            <a:off x="92363" y="97445"/>
            <a:ext cx="8959274" cy="6668191"/>
          </a:xfrm>
        </p:spPr>
        <p:txBody>
          <a:bodyPr>
            <a:noAutofit/>
          </a:bodyPr>
          <a:p>
            <a:pPr>
              <a:buFont typeface="Wingdings" pitchFamily="2" charset="2"/>
              <a:buChar char="q"/>
            </a:pPr>
            <a:r>
              <a:rPr b="1" dirty="0" sz="2000" lang="en-US" u="sng">
                <a:solidFill>
                  <a:srgbClr val="C00000"/>
                </a:solidFill>
              </a:rPr>
              <a:t>Radiation Therapy </a:t>
            </a:r>
            <a:endParaRPr b="1" dirty="0" sz="2000" lang="ar-IQ" u="sng">
              <a:solidFill>
                <a:srgbClr val="C00000"/>
              </a:solidFill>
            </a:endParaRPr>
          </a:p>
          <a:p>
            <a:r>
              <a:rPr dirty="0" sz="2000" lang="en-US" err="1"/>
              <a:t>Craniopharyngiomas</a:t>
            </a:r>
            <a:r>
              <a:rPr dirty="0" sz="2000" lang="en-US"/>
              <a:t> are </a:t>
            </a:r>
            <a:r>
              <a:rPr b="1" dirty="0" sz="2000" lang="en-US">
                <a:solidFill>
                  <a:srgbClr val="0070C0"/>
                </a:solidFill>
              </a:rPr>
              <a:t>Radiosensitive</a:t>
            </a:r>
            <a:r>
              <a:rPr dirty="0" sz="2000" lang="en-US"/>
              <a:t> tumors.</a:t>
            </a:r>
          </a:p>
          <a:p>
            <a:r>
              <a:rPr dirty="0" sz="2000" lang="en-US"/>
              <a:t>RT has been used as primary treatment after:</a:t>
            </a:r>
          </a:p>
          <a:p>
            <a:pPr indent="-457200" lvl="1" marL="914400">
              <a:buFont typeface="+mj-lt"/>
              <a:buAutoNum type="arabicPeriod"/>
            </a:pPr>
            <a:r>
              <a:rPr dirty="0" sz="2000" lang="en-US"/>
              <a:t>Cyst  aspiration</a:t>
            </a:r>
          </a:p>
          <a:p>
            <a:pPr indent="-457200" lvl="1" marL="914400">
              <a:buFont typeface="+mj-lt"/>
              <a:buAutoNum type="arabicPeriod"/>
            </a:pPr>
            <a:r>
              <a:rPr dirty="0" sz="2000" lang="en-US"/>
              <a:t>Biopsy </a:t>
            </a:r>
          </a:p>
          <a:p>
            <a:r>
              <a:rPr dirty="0" sz="2000" lang="en-US"/>
              <a:t>Postoperative radiotherapy used in gross residual disease and recurrent disease.</a:t>
            </a:r>
          </a:p>
          <a:p>
            <a:r>
              <a:rPr b="1" dirty="0" sz="2000" lang="en-US"/>
              <a:t>Increased risks of optic neuropathy and necrosis</a:t>
            </a:r>
            <a:r>
              <a:rPr dirty="0" sz="2000" lang="en-US"/>
              <a:t> </a:t>
            </a:r>
            <a:r>
              <a:rPr dirty="0" sz="2000" lang="en-US">
                <a:solidFill>
                  <a:srgbClr val="C00000"/>
                </a:solidFill>
              </a:rPr>
              <a:t>with doses of 60 Gy or more</a:t>
            </a:r>
            <a:r>
              <a:rPr dirty="0" sz="2000" lang="en-US"/>
              <a:t>, most radiation oncologists use </a:t>
            </a:r>
            <a:r>
              <a:rPr b="1" dirty="0" sz="2000" lang="en-US">
                <a:solidFill>
                  <a:srgbClr val="0070C0"/>
                </a:solidFill>
              </a:rPr>
              <a:t>54 to 55 Gy</a:t>
            </a:r>
            <a:r>
              <a:rPr dirty="0" sz="2000" lang="en-US"/>
              <a:t>.</a:t>
            </a:r>
          </a:p>
          <a:p>
            <a:endParaRPr dirty="0" sz="2000" lang="en-US"/>
          </a:p>
          <a:p>
            <a:pPr>
              <a:buFont typeface="Wingdings" pitchFamily="2" charset="2"/>
              <a:buChar char="q"/>
            </a:pPr>
            <a:r>
              <a:rPr b="1" dirty="0" sz="2000" lang="en-US" u="sng">
                <a:solidFill>
                  <a:srgbClr val="C00000"/>
                </a:solidFill>
              </a:rPr>
              <a:t>Stereotactic </a:t>
            </a:r>
            <a:r>
              <a:rPr b="1" dirty="0" sz="2000" lang="en-US" err="1" u="sng">
                <a:solidFill>
                  <a:srgbClr val="C00000"/>
                </a:solidFill>
              </a:rPr>
              <a:t>Radiosurgery</a:t>
            </a:r>
            <a:r>
              <a:rPr b="1" dirty="0" sz="2000" lang="en-US" u="sng">
                <a:solidFill>
                  <a:srgbClr val="C00000"/>
                </a:solidFill>
              </a:rPr>
              <a:t> </a:t>
            </a:r>
            <a:endParaRPr b="1" dirty="0" sz="2000" lang="ar-IQ" u="sng">
              <a:solidFill>
                <a:srgbClr val="C00000"/>
              </a:solidFill>
            </a:endParaRPr>
          </a:p>
          <a:p>
            <a:r>
              <a:rPr dirty="0" sz="2000" lang="en-US"/>
              <a:t>Gamma Knife (GK) is the predominant form of SRS for </a:t>
            </a:r>
            <a:r>
              <a:rPr dirty="0" sz="2000" lang="en-US" err="1"/>
              <a:t>craniopharyngiomas</a:t>
            </a:r>
            <a:r>
              <a:rPr dirty="0" sz="2000" lang="en-US"/>
              <a:t>. </a:t>
            </a:r>
          </a:p>
          <a:p>
            <a:pPr>
              <a:buFont typeface="Wingdings" pitchFamily="2" charset="2"/>
              <a:buChar char="Ø"/>
            </a:pPr>
            <a:r>
              <a:rPr b="1" dirty="0" sz="2000" lang="en-US"/>
              <a:t>It is best suited for:</a:t>
            </a:r>
          </a:p>
          <a:p>
            <a:pPr indent="-342900" lvl="1" marL="685800">
              <a:buFont typeface="+mj-lt"/>
              <a:buAutoNum type="arabicPeriod"/>
            </a:pPr>
            <a:r>
              <a:rPr b="1" dirty="0" sz="2000" lang="en-US">
                <a:solidFill>
                  <a:srgbClr val="0070C0"/>
                </a:solidFill>
              </a:rPr>
              <a:t>Smaller tumors</a:t>
            </a:r>
            <a:r>
              <a:rPr dirty="0" sz="2000" lang="en-US"/>
              <a:t> (&lt;3 cm in diameter) with a predominant solid component .</a:t>
            </a:r>
          </a:p>
          <a:p>
            <a:pPr indent="-342900" lvl="1" marL="685800">
              <a:buFont typeface="+mj-lt"/>
              <a:buAutoNum type="arabicPeriod"/>
            </a:pPr>
            <a:r>
              <a:rPr b="1" dirty="0" sz="2000" lang="en-US">
                <a:solidFill>
                  <a:srgbClr val="0070C0"/>
                </a:solidFill>
              </a:rPr>
              <a:t>Few millimeters away from the optic apparatus</a:t>
            </a:r>
            <a:r>
              <a:rPr dirty="0" sz="2000" lang="en-US"/>
              <a:t>.</a:t>
            </a:r>
          </a:p>
          <a:p>
            <a:pPr indent="-342900" lvl="1" marL="685800">
              <a:buFont typeface="+mj-lt"/>
              <a:buAutoNum type="arabicPeriod"/>
            </a:pPr>
            <a:r>
              <a:rPr b="1" dirty="0" sz="2000" lang="en-US">
                <a:solidFill>
                  <a:srgbClr val="0070C0"/>
                </a:solidFill>
              </a:rPr>
              <a:t>Smaller cystic or mixed tumors near the optic apparatus</a:t>
            </a:r>
          </a:p>
          <a:p>
            <a:r>
              <a:rPr dirty="0" sz="2000" lang="en-US"/>
              <a:t>The mean marginal dose </a:t>
            </a:r>
            <a:r>
              <a:rPr b="1" dirty="0" sz="2000" lang="en-US">
                <a:solidFill>
                  <a:srgbClr val="C00000"/>
                </a:solidFill>
              </a:rPr>
              <a:t>12 Gy</a:t>
            </a:r>
            <a:endParaRPr dirty="0" sz="2000" lang="en-US"/>
          </a:p>
          <a:p>
            <a:r>
              <a:rPr dirty="0" sz="2000" lang="en-US"/>
              <a:t>The most common morbidities from GK are secondary to visual deterioration and endocrine dysfunction, most commonly DI. </a:t>
            </a:r>
            <a:endParaRPr dirty="0" sz="2000" lang="ar-IQ"/>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3" name=""/>
        <p:cNvGrpSpPr/>
        <p:nvPr/>
      </p:nvGrpSpPr>
      <p:grpSpPr>
        <a:xfrm>
          <a:off x="0" y="0"/>
          <a:ext cx="0" cy="0"/>
          <a:chOff x="0" y="0"/>
          <a:chExt cx="0" cy="0"/>
        </a:xfrm>
      </p:grpSpPr>
      <p:sp>
        <p:nvSpPr>
          <p:cNvPr id="1048631" name="Content Placeholder 2"/>
          <p:cNvSpPr>
            <a:spLocks noGrp="1"/>
          </p:cNvSpPr>
          <p:nvPr>
            <p:ph idx="1"/>
          </p:nvPr>
        </p:nvSpPr>
        <p:spPr>
          <a:xfrm>
            <a:off x="51954" y="63500"/>
            <a:ext cx="9040091" cy="6731000"/>
          </a:xfrm>
        </p:spPr>
        <p:txBody>
          <a:bodyPr>
            <a:normAutofit/>
          </a:bodyPr>
          <a:p>
            <a:pPr>
              <a:buFont typeface="Wingdings" pitchFamily="2" charset="2"/>
              <a:buChar char="q"/>
            </a:pPr>
            <a:r>
              <a:rPr b="1" dirty="0" sz="2400" lang="en-US" err="1" u="sng">
                <a:solidFill>
                  <a:srgbClr val="C00000"/>
                </a:solidFill>
              </a:rPr>
              <a:t>Intracavitary</a:t>
            </a:r>
            <a:r>
              <a:rPr b="1" dirty="0" sz="2400" lang="en-US" u="sng">
                <a:solidFill>
                  <a:srgbClr val="C00000"/>
                </a:solidFill>
              </a:rPr>
              <a:t> Therapy </a:t>
            </a:r>
            <a:endParaRPr b="1" dirty="0" sz="2400" lang="ar-IQ" u="sng">
              <a:solidFill>
                <a:srgbClr val="C00000"/>
              </a:solidFill>
            </a:endParaRPr>
          </a:p>
          <a:p>
            <a:pPr indent="-385763" marL="385763">
              <a:buFont typeface="+mj-lt"/>
              <a:buAutoNum type="arabicPeriod"/>
            </a:pPr>
            <a:r>
              <a:rPr dirty="0" sz="2000" lang="en-US"/>
              <a:t>Aspiration</a:t>
            </a:r>
          </a:p>
          <a:p>
            <a:pPr indent="-385763" marL="385763">
              <a:buFont typeface="+mj-lt"/>
              <a:buAutoNum type="arabicPeriod"/>
            </a:pPr>
            <a:r>
              <a:rPr dirty="0" sz="2000" lang="en-US"/>
              <a:t>Intracavitary Irradiation</a:t>
            </a:r>
          </a:p>
          <a:p>
            <a:pPr indent="-385763" marL="385763">
              <a:buFont typeface="+mj-lt"/>
              <a:buAutoNum type="arabicPeriod"/>
            </a:pPr>
            <a:r>
              <a:rPr dirty="0" sz="2000" lang="en-US"/>
              <a:t>Intracavitary Interferon</a:t>
            </a:r>
          </a:p>
          <a:p>
            <a:pPr indent="-385763" marL="385763">
              <a:buFont typeface="+mj-lt"/>
              <a:buAutoNum type="arabicPeriod"/>
            </a:pPr>
            <a:r>
              <a:rPr dirty="0" sz="2000" lang="en-US"/>
              <a:t>Intracavitary Bleomycin</a:t>
            </a:r>
          </a:p>
          <a:p>
            <a:pPr indent="-385763" marL="385763">
              <a:buFont typeface="+mj-lt"/>
              <a:buAutoNum type="arabicPeriod"/>
            </a:pPr>
            <a:endParaRPr dirty="0" sz="2000" lang="en-US"/>
          </a:p>
          <a:p>
            <a:pPr>
              <a:buFont typeface="Wingdings" pitchFamily="2" charset="2"/>
              <a:buChar char="v"/>
            </a:pPr>
            <a:r>
              <a:rPr b="1" dirty="0" sz="2000" lang="en-US">
                <a:solidFill>
                  <a:srgbClr val="7030A0"/>
                </a:solidFill>
              </a:rPr>
              <a:t>Aspiration</a:t>
            </a:r>
          </a:p>
          <a:p>
            <a:pPr lvl="1"/>
            <a:r>
              <a:rPr dirty="0" sz="2000" lang="en-US"/>
              <a:t>Simple stereotactic aspiration of tumor cysts or placement of an Ommaya reservoir into the cyst for serial aspirations </a:t>
            </a:r>
            <a:r>
              <a:rPr b="1" dirty="0" sz="2000" lang="en-US">
                <a:solidFill>
                  <a:srgbClr val="C00000"/>
                </a:solidFill>
              </a:rPr>
              <a:t>is never indicated as primary therapy in children</a:t>
            </a:r>
            <a:r>
              <a:rPr dirty="0" sz="2000" lang="en-US"/>
              <a:t> and should be reserved for palliation when all other treatment modalities have failed.</a:t>
            </a:r>
          </a:p>
          <a:p>
            <a:pPr lvl="1"/>
            <a:r>
              <a:rPr dirty="0" sz="2000" lang="en-US"/>
              <a:t>Frequent  aspirations  tend  to  stimulate  cyst  fluid production,  leading  to  progressively  shorter  symptom-free  intervals.</a:t>
            </a:r>
            <a:endParaRPr dirty="0" sz="2000" lang="ar-IQ"/>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4" name=""/>
        <p:cNvGrpSpPr/>
        <p:nvPr/>
      </p:nvGrpSpPr>
      <p:grpSpPr>
        <a:xfrm>
          <a:off x="0" y="0"/>
          <a:ext cx="0" cy="0"/>
          <a:chOff x="0" y="0"/>
          <a:chExt cx="0" cy="0"/>
        </a:xfrm>
      </p:grpSpPr>
      <p:sp>
        <p:nvSpPr>
          <p:cNvPr id="1048632" name="Content Placeholder 2"/>
          <p:cNvSpPr>
            <a:spLocks noGrp="1"/>
          </p:cNvSpPr>
          <p:nvPr>
            <p:ph idx="1"/>
          </p:nvPr>
        </p:nvSpPr>
        <p:spPr>
          <a:xfrm>
            <a:off x="92364" y="80818"/>
            <a:ext cx="8959272" cy="6684818"/>
          </a:xfrm>
        </p:spPr>
        <p:txBody>
          <a:bodyPr>
            <a:normAutofit/>
          </a:bodyPr>
          <a:p>
            <a:pPr>
              <a:buFont typeface="Wingdings" pitchFamily="2" charset="2"/>
              <a:buChar char="v"/>
            </a:pPr>
            <a:r>
              <a:rPr b="1" dirty="0" sz="2000" lang="en-US">
                <a:solidFill>
                  <a:srgbClr val="7030A0"/>
                </a:solidFill>
              </a:rPr>
              <a:t>Intracavitary Irradiation </a:t>
            </a:r>
          </a:p>
          <a:p>
            <a:pPr lvl="1"/>
            <a:r>
              <a:rPr dirty="0" sz="2000" lang="en-US"/>
              <a:t>Using a fine needle to puncture the cyst or under stereotactic guidance.</a:t>
            </a:r>
          </a:p>
          <a:p>
            <a:pPr lvl="1"/>
            <a:r>
              <a:rPr dirty="0" sz="2000" lang="en-US"/>
              <a:t>The amount of radionuclide based on the cyst volume .</a:t>
            </a:r>
          </a:p>
          <a:p>
            <a:pPr lvl="1"/>
            <a:r>
              <a:rPr dirty="0" sz="2000" lang="en-US"/>
              <a:t>Most studies indicate that a minimum dose of </a:t>
            </a:r>
            <a:r>
              <a:rPr b="1" dirty="0" sz="2000" lang="en-US">
                <a:solidFill>
                  <a:srgbClr val="0070C0"/>
                </a:solidFill>
              </a:rPr>
              <a:t>200 Gy to the inside of the cyst wall is necessary for effective treatment</a:t>
            </a:r>
            <a:r>
              <a:rPr dirty="0" sz="2000" lang="en-US"/>
              <a:t> with intra cystic irradiation.</a:t>
            </a:r>
          </a:p>
          <a:p>
            <a:pPr lvl="1"/>
            <a:endParaRPr dirty="0" sz="2000" lang="en-US"/>
          </a:p>
          <a:p>
            <a:pPr>
              <a:buFont typeface="Wingdings" pitchFamily="2" charset="2"/>
              <a:buChar char="v"/>
            </a:pPr>
            <a:r>
              <a:rPr b="1" dirty="0" sz="2000" lang="en-US">
                <a:solidFill>
                  <a:srgbClr val="7030A0"/>
                </a:solidFill>
              </a:rPr>
              <a:t>Intracavitary Interferon</a:t>
            </a:r>
          </a:p>
          <a:p>
            <a:pPr lvl="1"/>
            <a:r>
              <a:rPr dirty="0" sz="2000" lang="en-US"/>
              <a:t>Interferon alpha has been used as both systemic and intracavitary therapy for primary </a:t>
            </a:r>
            <a:r>
              <a:rPr dirty="0" sz="2000" lang="en-US" err="1"/>
              <a:t>craniopharyngiomas</a:t>
            </a:r>
            <a:r>
              <a:rPr dirty="0" sz="2000" lang="en-US"/>
              <a:t>.</a:t>
            </a:r>
          </a:p>
          <a:p>
            <a:pPr lvl="1"/>
            <a:endParaRPr dirty="0" sz="2000" lang="en-US"/>
          </a:p>
          <a:p>
            <a:pPr>
              <a:buFont typeface="Wingdings" pitchFamily="2" charset="2"/>
              <a:buChar char="v"/>
            </a:pPr>
            <a:r>
              <a:rPr b="1" dirty="0" sz="2000" lang="en-US" err="1">
                <a:solidFill>
                  <a:srgbClr val="7030A0"/>
                </a:solidFill>
              </a:rPr>
              <a:t>Intracavitary</a:t>
            </a:r>
            <a:r>
              <a:rPr b="1" dirty="0" sz="2000" lang="en-US">
                <a:solidFill>
                  <a:srgbClr val="7030A0"/>
                </a:solidFill>
              </a:rPr>
              <a:t> Bleomycin</a:t>
            </a:r>
          </a:p>
          <a:p>
            <a:pPr lvl="1"/>
            <a:r>
              <a:rPr dirty="0" sz="2000" lang="en-US"/>
              <a:t>Bleomycin is an </a:t>
            </a:r>
            <a:r>
              <a:rPr dirty="0" sz="2000" lang="en-US">
                <a:solidFill>
                  <a:srgbClr val="C00000"/>
                </a:solidFill>
              </a:rPr>
              <a:t>anti neoplastic antibiotic</a:t>
            </a:r>
            <a:r>
              <a:rPr dirty="0" sz="2000" lang="en-US"/>
              <a:t> that </a:t>
            </a:r>
            <a:r>
              <a:rPr b="1" dirty="0" sz="2000" lang="en-US">
                <a:solidFill>
                  <a:srgbClr val="0070C0"/>
                </a:solidFill>
              </a:rPr>
              <a:t>interferes with DNA production </a:t>
            </a:r>
            <a:r>
              <a:rPr dirty="0" sz="2000" lang="en-US"/>
              <a:t>and has demonstrated clinical efficacy in squamous cell carcinomas.</a:t>
            </a:r>
          </a:p>
          <a:p>
            <a:pPr lvl="1"/>
            <a:r>
              <a:rPr dirty="0" sz="2000" lang="en-US"/>
              <a:t>An Ommaya catheter is placed into the cyst either </a:t>
            </a:r>
            <a:r>
              <a:rPr dirty="0" sz="2000" lang="en-US" err="1"/>
              <a:t>stereotactically</a:t>
            </a:r>
            <a:r>
              <a:rPr dirty="0" sz="2000" lang="en-US"/>
              <a:t> or at the time of craniotomy. total dose of </a:t>
            </a:r>
            <a:r>
              <a:rPr b="1" dirty="0" sz="2000" lang="en-US"/>
              <a:t>60 to 80 mg</a:t>
            </a:r>
            <a:r>
              <a:rPr dirty="0" sz="2000" lang="en-US"/>
              <a:t>.</a:t>
            </a:r>
          </a:p>
          <a:p>
            <a:pPr lvl="1"/>
            <a:r>
              <a:rPr dirty="0" sz="2000" lang="en-US"/>
              <a:t>The major risk is leakage of bleomycin which lead to </a:t>
            </a:r>
            <a:r>
              <a:rPr dirty="0" sz="2000" lang="en-US" err="1"/>
              <a:t>ventriculitis</a:t>
            </a:r>
            <a:r>
              <a:rPr dirty="0" sz="2000" lang="en-US"/>
              <a:t>, meningitis, or vasospasm.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5" name=""/>
        <p:cNvGrpSpPr/>
        <p:nvPr/>
      </p:nvGrpSpPr>
      <p:grpSpPr>
        <a:xfrm>
          <a:off x="0" y="0"/>
          <a:ext cx="0" cy="0"/>
          <a:chOff x="0" y="0"/>
          <a:chExt cx="0" cy="0"/>
        </a:xfrm>
      </p:grpSpPr>
      <p:sp>
        <p:nvSpPr>
          <p:cNvPr id="1048633" name="Content Placeholder 2"/>
          <p:cNvSpPr>
            <a:spLocks noGrp="1"/>
          </p:cNvSpPr>
          <p:nvPr>
            <p:ph idx="1"/>
          </p:nvPr>
        </p:nvSpPr>
        <p:spPr>
          <a:xfrm>
            <a:off x="76795" y="92364"/>
            <a:ext cx="8990410" cy="6673272"/>
          </a:xfrm>
        </p:spPr>
        <p:txBody>
          <a:bodyPr>
            <a:noAutofit/>
          </a:bodyPr>
          <a:p>
            <a:pPr>
              <a:buFont typeface="Wingdings" pitchFamily="2" charset="2"/>
              <a:buChar char="q"/>
            </a:pPr>
            <a:r>
              <a:rPr b="1" dirty="0" sz="2400" lang="en-US" u="sng">
                <a:solidFill>
                  <a:srgbClr val="C00000"/>
                </a:solidFill>
              </a:rPr>
              <a:t>RECURRENT </a:t>
            </a:r>
            <a:r>
              <a:rPr b="1" dirty="0" sz="2400" lang="en-US" err="1" u="sng">
                <a:solidFill>
                  <a:srgbClr val="C00000"/>
                </a:solidFill>
              </a:rPr>
              <a:t>CRANIOPHARYNGIOMAS</a:t>
            </a:r>
            <a:endParaRPr b="1" dirty="0" sz="2400" lang="ar-IQ" u="sng">
              <a:solidFill>
                <a:srgbClr val="C00000"/>
              </a:solidFill>
            </a:endParaRPr>
          </a:p>
          <a:p>
            <a:pPr>
              <a:buFont typeface="Wingdings" pitchFamily="2" charset="2"/>
              <a:buChar char="§"/>
            </a:pPr>
            <a:r>
              <a:rPr dirty="0" sz="2000" lang="en-US"/>
              <a:t>Tumor recurrence is the most common complication after treatment of craniopharyngiomas. </a:t>
            </a:r>
          </a:p>
          <a:p>
            <a:pPr>
              <a:buFont typeface="Wingdings" pitchFamily="2" charset="2"/>
              <a:buChar char="§"/>
            </a:pPr>
            <a:r>
              <a:rPr dirty="0" sz="2000" lang="en-US"/>
              <a:t>The  presentation  is  </a:t>
            </a:r>
            <a:r>
              <a:rPr b="1" dirty="0" sz="2000" lang="en-US"/>
              <a:t>most  often </a:t>
            </a:r>
            <a:r>
              <a:rPr b="1" dirty="0" sz="2000" lang="en-US">
                <a:solidFill>
                  <a:srgbClr val="0070C0"/>
                </a:solidFill>
              </a:rPr>
              <a:t>visual  deterioration  in  both  acuity  and  field  deficits</a:t>
            </a:r>
            <a:r>
              <a:rPr dirty="0" sz="2000" lang="en-US"/>
              <a:t>.  Other  symptoms  of  recurrence  include  progressive  headaches,  development of  hydrocephalus,  hormonal  disturbances,  and  seizures.</a:t>
            </a:r>
          </a:p>
          <a:p>
            <a:pPr>
              <a:buFont typeface="Wingdings" pitchFamily="2" charset="2"/>
              <a:buChar char="§"/>
            </a:pPr>
            <a:r>
              <a:rPr dirty="0" sz="2000" lang="en-US"/>
              <a:t>Median time to recurrence varies from </a:t>
            </a:r>
            <a:r>
              <a:rPr b="1" dirty="0" sz="2000" lang="en-US"/>
              <a:t>2 to 8 years</a:t>
            </a:r>
            <a:r>
              <a:rPr dirty="0" sz="2000" lang="en-US"/>
              <a:t>.</a:t>
            </a:r>
          </a:p>
          <a:p>
            <a:pPr>
              <a:buFont typeface="Wingdings" pitchFamily="2" charset="2"/>
              <a:buChar char="§"/>
            </a:pPr>
            <a:r>
              <a:rPr dirty="0" sz="2000" lang="en-US"/>
              <a:t>STR without adjuvant radiation unequivocally results in recurrence.</a:t>
            </a:r>
          </a:p>
          <a:p>
            <a:pPr>
              <a:buFont typeface="Wingdings" pitchFamily="2" charset="2"/>
              <a:buChar char="§"/>
            </a:pPr>
            <a:r>
              <a:rPr dirty="0" sz="2000" lang="en-US"/>
              <a:t>Adjuvant irradiation markedly decreases the recurrence rate. </a:t>
            </a:r>
          </a:p>
          <a:p>
            <a:pPr>
              <a:buFont typeface="Wingdings" pitchFamily="2" charset="2"/>
              <a:buChar char="§"/>
            </a:pPr>
            <a:endParaRPr dirty="0" sz="2000" lang="en-US"/>
          </a:p>
          <a:p>
            <a:pPr>
              <a:buFont typeface="Wingdings" pitchFamily="2" charset="2"/>
              <a:buChar char="Ø"/>
            </a:pPr>
            <a:r>
              <a:rPr b="1" dirty="0" sz="2000" lang="en-US"/>
              <a:t>Clinical factors associated with increased recurrence rates appear to be:</a:t>
            </a:r>
          </a:p>
          <a:p>
            <a:pPr indent="-342900" lvl="1" marL="685800">
              <a:buFont typeface="+mj-lt"/>
              <a:buAutoNum type="arabicPeriod"/>
            </a:pPr>
            <a:r>
              <a:rPr dirty="0" sz="2000" lang="en-US" u="sng"/>
              <a:t>The single factor most closely associated with recurrence</a:t>
            </a:r>
            <a:r>
              <a:rPr dirty="0" sz="2000" lang="en-US"/>
              <a:t> appears to be the </a:t>
            </a:r>
            <a:r>
              <a:rPr b="1" dirty="0" sz="2000" lang="en-US">
                <a:solidFill>
                  <a:srgbClr val="002060"/>
                </a:solidFill>
              </a:rPr>
              <a:t>extent of resection at initial surgery</a:t>
            </a:r>
            <a:r>
              <a:rPr dirty="0" sz="2000" lang="en-US"/>
              <a:t>.</a:t>
            </a:r>
          </a:p>
          <a:p>
            <a:pPr indent="-342900" lvl="1" marL="685800">
              <a:buFont typeface="+mj-lt"/>
              <a:buAutoNum type="arabicPeriod"/>
            </a:pPr>
            <a:r>
              <a:rPr b="1" dirty="0" sz="2000" lang="en-US">
                <a:solidFill>
                  <a:srgbClr val="002060"/>
                </a:solidFill>
              </a:rPr>
              <a:t>Larger tumors (&gt;5 cm)</a:t>
            </a:r>
          </a:p>
          <a:p>
            <a:pPr indent="-342900" lvl="1" marL="685800">
              <a:buFont typeface="+mj-lt"/>
              <a:buAutoNum type="arabicPeriod"/>
            </a:pPr>
            <a:r>
              <a:rPr b="1" dirty="0" sz="2000" lang="en-US">
                <a:solidFill>
                  <a:srgbClr val="002060"/>
                </a:solidFill>
              </a:rPr>
              <a:t>Highly calcified tumors</a:t>
            </a:r>
          </a:p>
          <a:p>
            <a:pPr indent="-342900" lvl="1" marL="685800">
              <a:buFont typeface="+mj-lt"/>
              <a:buAutoNum type="arabicPeriod"/>
            </a:pPr>
            <a:r>
              <a:rPr b="1" dirty="0" sz="2000" lang="en-US">
                <a:solidFill>
                  <a:srgbClr val="002060"/>
                </a:solidFill>
              </a:rPr>
              <a:t>Tumors that extend beyond the supra </a:t>
            </a:r>
            <a:r>
              <a:rPr b="1" dirty="0" sz="2000" lang="en-US" err="1">
                <a:solidFill>
                  <a:srgbClr val="002060"/>
                </a:solidFill>
              </a:rPr>
              <a:t>sellar</a:t>
            </a:r>
            <a:r>
              <a:rPr b="1" dirty="0" sz="2000" lang="en-US">
                <a:solidFill>
                  <a:srgbClr val="002060"/>
                </a:solidFill>
              </a:rPr>
              <a:t> space.</a:t>
            </a:r>
            <a:endParaRPr b="1" dirty="0" sz="2000" lang="ar-IQ">
              <a:solidFill>
                <a:srgbClr val="00206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6" name=""/>
        <p:cNvGrpSpPr/>
        <p:nvPr/>
      </p:nvGrpSpPr>
      <p:grpSpPr>
        <a:xfrm>
          <a:off x="0" y="0"/>
          <a:ext cx="0" cy="0"/>
          <a:chOff x="0" y="0"/>
          <a:chExt cx="0" cy="0"/>
        </a:xfrm>
      </p:grpSpPr>
      <p:sp>
        <p:nvSpPr>
          <p:cNvPr id="1048634" name="Content Placeholder 2"/>
          <p:cNvSpPr>
            <a:spLocks noGrp="1"/>
          </p:cNvSpPr>
          <p:nvPr>
            <p:ph idx="1"/>
          </p:nvPr>
        </p:nvSpPr>
        <p:spPr>
          <a:xfrm>
            <a:off x="92364" y="91087"/>
            <a:ext cx="8970818" cy="6686095"/>
          </a:xfrm>
        </p:spPr>
        <p:txBody>
          <a:bodyPr>
            <a:noAutofit/>
          </a:bodyPr>
          <a:p>
            <a:pPr>
              <a:buFont typeface="Wingdings" pitchFamily="2" charset="2"/>
              <a:buChar char="§"/>
            </a:pPr>
            <a:r>
              <a:rPr dirty="0" sz="2000" lang="en-US" err="1"/>
              <a:t>Reoperation</a:t>
            </a:r>
            <a:r>
              <a:rPr dirty="0" sz="2000" lang="en-US"/>
              <a:t>, intra cystic therapy, adjuvant irradiation or re-irradiation, and SRS are all potential options. </a:t>
            </a:r>
          </a:p>
          <a:p>
            <a:pPr>
              <a:buFont typeface="Wingdings" pitchFamily="2" charset="2"/>
              <a:buChar char="§"/>
            </a:pPr>
            <a:r>
              <a:rPr dirty="0" sz="2000" lang="en-US"/>
              <a:t>All children with recurrence after previous radical surgery were able to be salvaged with reoperation and no significant new morbidity. </a:t>
            </a:r>
          </a:p>
          <a:p>
            <a:pPr>
              <a:buFont typeface="Wingdings" pitchFamily="2" charset="2"/>
              <a:buChar char="§"/>
            </a:pPr>
            <a:endParaRPr dirty="0" sz="2000" lang="en-US"/>
          </a:p>
          <a:p>
            <a:pPr>
              <a:buFont typeface="Wingdings" pitchFamily="2" charset="2"/>
              <a:buChar char="v"/>
            </a:pPr>
            <a:r>
              <a:rPr b="1" dirty="0" sz="2000" lang="en-US" u="sng"/>
              <a:t>The  possibility  of  </a:t>
            </a:r>
            <a:r>
              <a:rPr b="1" dirty="0" sz="2000" lang="en-US" err="1" u="sng"/>
              <a:t>reoperation</a:t>
            </a:r>
            <a:r>
              <a:rPr b="1" dirty="0" sz="2000" lang="en-US" u="sng"/>
              <a:t>  is  also  dependent  on</a:t>
            </a:r>
            <a:r>
              <a:rPr dirty="0" sz="2000" lang="en-US"/>
              <a:t>  </a:t>
            </a:r>
          </a:p>
          <a:p>
            <a:pPr indent="-457200" lvl="1" marL="914400">
              <a:buFont typeface="+mj-lt"/>
              <a:buAutoNum type="arabicPeriod"/>
            </a:pPr>
            <a:r>
              <a:rPr dirty="0" sz="2000" lang="en-US"/>
              <a:t>The  </a:t>
            </a:r>
            <a:r>
              <a:rPr b="1" dirty="0" sz="2000" lang="en-US">
                <a:solidFill>
                  <a:srgbClr val="C00000"/>
                </a:solidFill>
              </a:rPr>
              <a:t>previous  treatments</a:t>
            </a:r>
            <a:r>
              <a:rPr dirty="0" sz="2000" lang="en-US"/>
              <a:t>  for  the  tumor.  </a:t>
            </a:r>
          </a:p>
          <a:p>
            <a:pPr indent="-457200" lvl="1" marL="914400">
              <a:buFont typeface="+mj-lt"/>
              <a:buAutoNum type="arabicPeriod"/>
            </a:pPr>
            <a:r>
              <a:rPr b="1" dirty="0" sz="2000" lang="en-US">
                <a:solidFill>
                  <a:srgbClr val="C00000"/>
                </a:solidFill>
              </a:rPr>
              <a:t>Irradiation</a:t>
            </a:r>
            <a:r>
              <a:rPr dirty="0" sz="2000" lang="en-US"/>
              <a:t>  can  cause  significant </a:t>
            </a:r>
            <a:r>
              <a:rPr dirty="0" sz="2000" lang="en-US" err="1"/>
              <a:t>arachnoidal</a:t>
            </a:r>
            <a:r>
              <a:rPr dirty="0" sz="2000" lang="en-US"/>
              <a:t>  fibrosis  obliterating  the  normal  planes  between  the optic  nerves,  vessels  of  the  circle  of  Willis,  and  the  tumor.</a:t>
            </a:r>
          </a:p>
          <a:p>
            <a:pPr indent="-457200" lvl="1" marL="914400">
              <a:buFont typeface="+mj-lt"/>
              <a:buAutoNum type="arabicPeriod"/>
            </a:pPr>
            <a:r>
              <a:rPr dirty="0" sz="2000" lang="en-US"/>
              <a:t>The  </a:t>
            </a:r>
            <a:r>
              <a:rPr b="1" dirty="0" sz="2000" lang="en-US" err="1">
                <a:solidFill>
                  <a:srgbClr val="C00000"/>
                </a:solidFill>
              </a:rPr>
              <a:t>gliotic</a:t>
            </a:r>
            <a:r>
              <a:rPr b="1" dirty="0" sz="2000" lang="en-US">
                <a:solidFill>
                  <a:srgbClr val="C00000"/>
                </a:solidFill>
              </a:rPr>
              <a:t>  cleavage  plane between  the  tumor  and  the  hypothalamus  </a:t>
            </a:r>
            <a:r>
              <a:rPr dirty="0" sz="2000" lang="en-US"/>
              <a:t>that  is  usually  present at  an  initial  surgery  may  have  been  destroyed  by  previous  radical resection,  significantly  increasing  the  potential  for  complications for  a  second  radical  removal.  </a:t>
            </a:r>
            <a:endParaRPr dirty="0" sz="2000" lang="ar-IQ"/>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7" name=""/>
        <p:cNvGrpSpPr/>
        <p:nvPr/>
      </p:nvGrpSpPr>
      <p:grpSpPr>
        <a:xfrm>
          <a:off x="0" y="0"/>
          <a:ext cx="0" cy="0"/>
          <a:chOff x="0" y="0"/>
          <a:chExt cx="0" cy="0"/>
        </a:xfrm>
      </p:grpSpPr>
      <p:sp>
        <p:nvSpPr>
          <p:cNvPr id="1048635" name="Title 1"/>
          <p:cNvSpPr>
            <a:spLocks noGrp="1"/>
          </p:cNvSpPr>
          <p:nvPr>
            <p:ph type="title"/>
          </p:nvPr>
        </p:nvSpPr>
        <p:spPr>
          <a:xfrm>
            <a:off x="92364" y="92364"/>
            <a:ext cx="8422986" cy="669636"/>
          </a:xfrm>
        </p:spPr>
        <p:txBody>
          <a:bodyPr>
            <a:normAutofit/>
          </a:bodyPr>
          <a:p>
            <a:pPr algn="ctr"/>
            <a:r>
              <a:rPr b="1" dirty="0" lang="en-US" u="sng">
                <a:solidFill>
                  <a:srgbClr val="C00000"/>
                </a:solidFill>
                <a:latin typeface="+mn-lt"/>
              </a:rPr>
              <a:t>Craniopharyngiomas in Adults</a:t>
            </a:r>
            <a:endParaRPr b="1" dirty="0" lang="ar-IQ" u="sng">
              <a:solidFill>
                <a:srgbClr val="C00000"/>
              </a:solidFill>
              <a:latin typeface="+mn-lt"/>
            </a:endParaRPr>
          </a:p>
        </p:txBody>
      </p:sp>
      <p:sp>
        <p:nvSpPr>
          <p:cNvPr id="1048636" name="Content Placeholder 2"/>
          <p:cNvSpPr>
            <a:spLocks noGrp="1"/>
          </p:cNvSpPr>
          <p:nvPr>
            <p:ph idx="1"/>
          </p:nvPr>
        </p:nvSpPr>
        <p:spPr>
          <a:xfrm>
            <a:off x="92364" y="762000"/>
            <a:ext cx="8959272" cy="6003636"/>
          </a:xfrm>
        </p:spPr>
        <p:txBody>
          <a:bodyPr>
            <a:normAutofit/>
          </a:bodyPr>
          <a:p>
            <a:r>
              <a:rPr dirty="0" sz="2000" lang="en-US"/>
              <a:t>Many of the clinical features and surgical approaches are similar in both age.</a:t>
            </a:r>
          </a:p>
          <a:p>
            <a:r>
              <a:rPr dirty="0" sz="2000" lang="en-US"/>
              <a:t>in Adults (ages 65-74 years) , childhood (ages 5-14 years)</a:t>
            </a:r>
          </a:p>
          <a:p>
            <a:r>
              <a:rPr dirty="0" sz="2000" lang="en-US"/>
              <a:t>present more commonly with visual disturbances , pediatric more with endocrine dysfunction.</a:t>
            </a:r>
          </a:p>
          <a:p>
            <a:r>
              <a:rPr dirty="0" sz="2000" lang="en-US"/>
              <a:t>calcifications, less commonly in adult. </a:t>
            </a:r>
          </a:p>
          <a:p>
            <a:r>
              <a:rPr dirty="0" sz="2000" lang="en-US"/>
              <a:t>The squamous papillary type is observed almost exclusively in adults. </a:t>
            </a:r>
          </a:p>
          <a:p>
            <a:r>
              <a:rPr dirty="0" sz="2000" lang="en-US"/>
              <a:t>In older patients with symptomatic tumors, surgical resection may carry an unacceptable risk of postoperative morbidity, and treatment should be aimed at symptom management to improve quality of life rather than cure .</a:t>
            </a:r>
          </a:p>
          <a:p>
            <a:pPr indent="-385763" marL="385763">
              <a:buFont typeface="+mj-lt"/>
              <a:buAutoNum type="arabicPeriod"/>
            </a:pPr>
            <a:r>
              <a:rPr dirty="0" sz="2000" lang="en-US"/>
              <a:t>Trans ventricular </a:t>
            </a:r>
            <a:r>
              <a:rPr dirty="0" sz="2000" lang="en-US" err="1"/>
              <a:t>neuroendoscopy</a:t>
            </a:r>
            <a:r>
              <a:rPr dirty="0" sz="2000" lang="en-US"/>
              <a:t> for cyst aspiration/drainage.</a:t>
            </a:r>
          </a:p>
          <a:p>
            <a:pPr indent="-385763" marL="385763">
              <a:buFont typeface="+mj-lt"/>
              <a:buAutoNum type="arabicPeriod"/>
            </a:pPr>
            <a:r>
              <a:rPr dirty="0" sz="2000" lang="en-US"/>
              <a:t>Fractionated stereotactic radiotherapy after endoscopic cyst drainage.</a:t>
            </a:r>
            <a:endParaRPr dirty="0" sz="2000" lang="ar-IQ"/>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0" name=""/>
        <p:cNvGrpSpPr/>
        <p:nvPr/>
      </p:nvGrpSpPr>
      <p:grpSpPr>
        <a:xfrm>
          <a:off x="0" y="0"/>
          <a:ext cx="0" cy="0"/>
          <a:chOff x="0" y="0"/>
          <a:chExt cx="0" cy="0"/>
        </a:xfrm>
      </p:grpSpPr>
      <p:sp>
        <p:nvSpPr>
          <p:cNvPr id="1048595" name="Content Placeholder 2"/>
          <p:cNvSpPr>
            <a:spLocks noGrp="1"/>
          </p:cNvSpPr>
          <p:nvPr>
            <p:ph idx="1"/>
          </p:nvPr>
        </p:nvSpPr>
        <p:spPr>
          <a:xfrm>
            <a:off x="103909" y="115455"/>
            <a:ext cx="8936182" cy="6627090"/>
          </a:xfrm>
        </p:spPr>
        <p:txBody>
          <a:bodyPr>
            <a:normAutofit/>
          </a:bodyPr>
          <a:p>
            <a:pPr>
              <a:buFont typeface="Wingdings" pitchFamily="2" charset="2"/>
              <a:buChar char="v"/>
            </a:pPr>
            <a:r>
              <a:rPr b="1" dirty="0" sz="2300" lang="en-US" err="1" u="sng">
                <a:solidFill>
                  <a:srgbClr val="7030A0"/>
                </a:solidFill>
              </a:rPr>
              <a:t>Adamantinomatous</a:t>
            </a:r>
            <a:r>
              <a:rPr b="1" dirty="0" sz="2300" lang="en-US" u="sng">
                <a:solidFill>
                  <a:srgbClr val="7030A0"/>
                </a:solidFill>
              </a:rPr>
              <a:t>  tumors</a:t>
            </a:r>
          </a:p>
          <a:p>
            <a:pPr>
              <a:buFont typeface="Wingdings" pitchFamily="2" charset="2"/>
              <a:buChar char="§"/>
            </a:pPr>
            <a:r>
              <a:rPr dirty="0" sz="2000" lang="en-US"/>
              <a:t>The  more  common  variant. </a:t>
            </a:r>
          </a:p>
          <a:p>
            <a:pPr>
              <a:buFont typeface="Wingdings" pitchFamily="2" charset="2"/>
              <a:buChar char="§"/>
            </a:pPr>
            <a:r>
              <a:rPr dirty="0" sz="2000" lang="en-US"/>
              <a:t>They resemble tooth-forming tumors.</a:t>
            </a:r>
          </a:p>
          <a:p>
            <a:pPr>
              <a:buFont typeface="Wingdings" pitchFamily="2" charset="2"/>
              <a:buChar char="§"/>
            </a:pPr>
            <a:r>
              <a:rPr dirty="0" sz="2000" lang="en-US"/>
              <a:t>The  cysts contain </a:t>
            </a:r>
            <a:r>
              <a:rPr b="1" dirty="0" sz="2000" lang="en-US">
                <a:solidFill>
                  <a:srgbClr val="C00000"/>
                </a:solidFill>
              </a:rPr>
              <a:t>oily  liquid</a:t>
            </a:r>
            <a:r>
              <a:rPr dirty="0" sz="2000" lang="en-US"/>
              <a:t>  composed  of desquamated  epithelium  rich  in  (cholesterol,  keratin,  and  occasionally  calcium).</a:t>
            </a:r>
          </a:p>
          <a:p>
            <a:pPr>
              <a:buFont typeface="Wingdings" pitchFamily="2" charset="2"/>
              <a:buChar char="§"/>
            </a:pPr>
            <a:r>
              <a:rPr b="1" dirty="0" sz="2000" lang="en-US"/>
              <a:t>Microscopic  islets  or  “fingers”  of  </a:t>
            </a:r>
            <a:r>
              <a:rPr b="1" dirty="0" sz="2000" lang="en-US" err="1"/>
              <a:t>adamantinomatous</a:t>
            </a:r>
            <a:r>
              <a:rPr b="1" dirty="0" sz="2000" lang="en-US"/>
              <a:t>  tumor</a:t>
            </a:r>
            <a:r>
              <a:rPr dirty="0" sz="2000" lang="en-US"/>
              <a:t> </a:t>
            </a:r>
            <a:r>
              <a:rPr dirty="0" sz="2000" lang="en-US" u="sng"/>
              <a:t>embedded  in  densely  </a:t>
            </a:r>
            <a:r>
              <a:rPr dirty="0" sz="2000" lang="en-US" err="1" u="sng"/>
              <a:t>gliotic</a:t>
            </a:r>
            <a:r>
              <a:rPr dirty="0" sz="2000" lang="en-US" u="sng"/>
              <a:t>  parenchyma</a:t>
            </a:r>
            <a:r>
              <a:rPr dirty="0" sz="2000" lang="en-US"/>
              <a:t>  are seen when tumor  </a:t>
            </a:r>
            <a:r>
              <a:rPr b="1" dirty="0" sz="2000" lang="en-US">
                <a:solidFill>
                  <a:srgbClr val="7030A0"/>
                </a:solidFill>
              </a:rPr>
              <a:t>arises</a:t>
            </a:r>
            <a:r>
              <a:rPr dirty="0" sz="2000" lang="en-US"/>
              <a:t>  in  the  region  of  the  </a:t>
            </a:r>
            <a:r>
              <a:rPr dirty="0" sz="2000" lang="en-US">
                <a:solidFill>
                  <a:srgbClr val="C00000"/>
                </a:solidFill>
              </a:rPr>
              <a:t>tuber  </a:t>
            </a:r>
            <a:r>
              <a:rPr dirty="0" sz="2000" lang="en-US" err="1">
                <a:solidFill>
                  <a:srgbClr val="C00000"/>
                </a:solidFill>
              </a:rPr>
              <a:t>cinereum</a:t>
            </a:r>
            <a:r>
              <a:rPr dirty="0" sz="2000" lang="en-US">
                <a:solidFill>
                  <a:srgbClr val="C00000"/>
                </a:solidFill>
              </a:rPr>
              <a:t>, hypothalamus,  and  floor  of  the  third  ventricle</a:t>
            </a:r>
            <a:r>
              <a:rPr dirty="0" sz="2000" lang="en-US"/>
              <a:t>.</a:t>
            </a:r>
          </a:p>
          <a:p>
            <a:pPr>
              <a:buFont typeface="Wingdings" pitchFamily="2" charset="2"/>
              <a:buChar char="§"/>
            </a:pPr>
            <a:r>
              <a:rPr b="1" dirty="0" sz="2000" lang="en-US">
                <a:solidFill>
                  <a:srgbClr val="0070C0"/>
                </a:solidFill>
              </a:rPr>
              <a:t>The  presence  of  this  </a:t>
            </a:r>
            <a:r>
              <a:rPr b="1" dirty="0" sz="2000" lang="en-US" err="1">
                <a:solidFill>
                  <a:srgbClr val="0070C0"/>
                </a:solidFill>
              </a:rPr>
              <a:t>gliotic</a:t>
            </a:r>
            <a:r>
              <a:rPr b="1" dirty="0" sz="2000" lang="en-US">
                <a:solidFill>
                  <a:srgbClr val="0070C0"/>
                </a:solidFill>
              </a:rPr>
              <a:t> tissue  on  surgical  pathology </a:t>
            </a:r>
            <a:r>
              <a:rPr dirty="0" sz="2000" lang="en-US"/>
              <a:t> is  associated  with  a  </a:t>
            </a:r>
            <a:r>
              <a:rPr dirty="0" sz="2000" lang="en-US">
                <a:solidFill>
                  <a:srgbClr val="C00000"/>
                </a:solidFill>
              </a:rPr>
              <a:t>decreased  risk  of recurrence </a:t>
            </a:r>
            <a:r>
              <a:rPr dirty="0" sz="2000" lang="en-US"/>
              <a:t> after  gross  total  tumor  resection.</a:t>
            </a:r>
          </a:p>
          <a:p>
            <a:pPr>
              <a:buFont typeface="Wingdings" pitchFamily="2" charset="2"/>
              <a:buChar char="§"/>
            </a:pPr>
            <a:endParaRPr dirty="0" sz="2000" lang="en-US"/>
          </a:p>
          <a:p>
            <a:pPr>
              <a:buFont typeface="Wingdings" pitchFamily="2" charset="2"/>
              <a:buChar char="v"/>
            </a:pPr>
            <a:r>
              <a:rPr b="1" dirty="0" sz="2400" lang="en-US" u="sng">
                <a:solidFill>
                  <a:srgbClr val="7030A0"/>
                </a:solidFill>
              </a:rPr>
              <a:t>Squamous  papillary  tumors  </a:t>
            </a:r>
          </a:p>
          <a:p>
            <a:pPr>
              <a:buFont typeface="Wingdings" pitchFamily="2" charset="2"/>
              <a:buChar char="§"/>
            </a:pPr>
            <a:r>
              <a:rPr dirty="0" sz="2000" lang="en-US"/>
              <a:t>Exclusively  in  adults and  often  involve  the  3</a:t>
            </a:r>
            <a:r>
              <a:rPr baseline="30000" dirty="0" sz="2000" lang="en-US"/>
              <a:t>rd</a:t>
            </a:r>
            <a:r>
              <a:rPr dirty="0" sz="2000" lang="en-US"/>
              <a:t>  ventricle.</a:t>
            </a:r>
          </a:p>
          <a:p>
            <a:pPr>
              <a:buFont typeface="Wingdings" pitchFamily="2" charset="2"/>
              <a:buChar char="§"/>
            </a:pPr>
            <a:r>
              <a:rPr dirty="0" sz="2000" lang="en-US"/>
              <a:t>They  are  predominantly  solid  and  rarely  undergo  mineralization. </a:t>
            </a:r>
          </a:p>
          <a:p>
            <a:pPr>
              <a:buFont typeface="Wingdings" pitchFamily="2" charset="2"/>
              <a:buChar char="§"/>
            </a:pPr>
            <a:r>
              <a:rPr b="1" dirty="0" sz="2000" lang="en-US"/>
              <a:t>When cysts occur</a:t>
            </a:r>
            <a:r>
              <a:rPr dirty="0" sz="2000" lang="en-US"/>
              <a:t>, the fluid is </a:t>
            </a:r>
            <a:r>
              <a:rPr b="1" dirty="0" sz="2000" lang="en-US">
                <a:solidFill>
                  <a:srgbClr val="0070C0"/>
                </a:solidFill>
              </a:rPr>
              <a:t>less oily and dark</a:t>
            </a:r>
            <a:r>
              <a:rPr dirty="0" sz="2000" lang="en-US"/>
              <a:t> than in </a:t>
            </a:r>
            <a:r>
              <a:rPr dirty="0" sz="2000" lang="en-US" err="1"/>
              <a:t>adamantinomatous</a:t>
            </a:r>
            <a:r>
              <a:rPr dirty="0" sz="2000" lang="en-US"/>
              <a:t>.</a:t>
            </a:r>
          </a:p>
          <a:p>
            <a:pPr>
              <a:buFont typeface="Wingdings" pitchFamily="2" charset="2"/>
              <a:buChar char="§"/>
            </a:pPr>
            <a:r>
              <a:rPr dirty="0" sz="2000" lang="en-US"/>
              <a:t>As  a  result  of  the  absence  of  calcification  and minimal  cyst  formation,  complete  curative  surgical  resection  may be  obtained.</a:t>
            </a:r>
          </a:p>
          <a:p>
            <a:pPr>
              <a:buFont typeface="Wingdings" pitchFamily="2" charset="2"/>
              <a:buChar char="§"/>
            </a:pPr>
            <a:endParaRPr dirty="0" sz="2000" lang="en-US" u="sng"/>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8" name=""/>
        <p:cNvGrpSpPr/>
        <p:nvPr/>
      </p:nvGrpSpPr>
      <p:grpSpPr>
        <a:xfrm>
          <a:off x="0" y="0"/>
          <a:ext cx="0" cy="0"/>
          <a:chOff x="0" y="0"/>
          <a:chExt cx="0" cy="0"/>
        </a:xfrm>
      </p:grpSpPr>
      <p:graphicFrame>
        <p:nvGraphicFramePr>
          <p:cNvPr id="4194307" name="Table 1"/>
          <p:cNvGraphicFramePr>
            <a:graphicFrameLocks noGrp="1"/>
          </p:cNvGraphicFramePr>
          <p:nvPr/>
        </p:nvGraphicFramePr>
        <p:xfrm>
          <a:off x="115456" y="415498"/>
          <a:ext cx="8923614" cy="6350139"/>
        </p:xfrm>
        <a:graphic>
          <a:graphicData uri="http://schemas.openxmlformats.org/drawingml/2006/table">
            <a:tbl>
              <a:tblPr rtl="1" firstRow="1" bandRow="1">
                <a:tableStyleId>{5C22544A-7EE6-4342-B048-85BDC9FD1C3A}</a:tableStyleId>
              </a:tblPr>
              <a:tblGrid>
                <a:gridCol w="2867259"/>
                <a:gridCol w="2633197"/>
                <a:gridCol w="1579919"/>
                <a:gridCol w="1843239"/>
              </a:tblGrid>
              <a:tr h="558840">
                <a:tc>
                  <a:txBody>
                    <a:bodyPr/>
                    <a:p>
                      <a:pPr algn="l" defTabSz="914400" eaLnBrk="1" hangingPunct="1" latinLnBrk="0" marL="0" rtl="1"/>
                      <a:r>
                        <a:rPr baseline="0" b="0" dirty="0" sz="1800" i="0" kern="1200" lang="en-US" strike="noStrike" u="none">
                          <a:solidFill>
                            <a:schemeClr val="dk1"/>
                          </a:solidFill>
                          <a:latin typeface="+mn-lt"/>
                          <a:ea typeface="+mn-ea"/>
                          <a:cs typeface="+mn-cs"/>
                        </a:rPr>
                        <a:t>Adult </a:t>
                      </a:r>
                      <a:endParaRPr baseline="0" b="0" dirty="0" sz="1800" i="0" kern="1200" lang="ar-IQ" strike="noStrike" u="none">
                        <a:solidFill>
                          <a:schemeClr val="dk1"/>
                        </a:solidFill>
                        <a:latin typeface="+mn-lt"/>
                        <a:ea typeface="+mn-ea"/>
                        <a:cs typeface="+mn-cs"/>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Pediatric </a:t>
                      </a:r>
                      <a:endParaRPr dirty="0" sz="1800" lang="ar-IQ">
                        <a:latin typeface="+mn-lt"/>
                      </a:endParaRPr>
                    </a:p>
                  </a:txBody>
                  <a:tcPr marL="68580" marR="68580" marT="34290" marB="34290"/>
                </a:tc>
                <a:tc>
                  <a:txBody>
                    <a:bodyPr/>
                    <a:p>
                      <a:pPr rtl="1"/>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Characteristic </a:t>
                      </a:r>
                      <a:endParaRPr dirty="0" sz="1800" lang="ar-IQ">
                        <a:latin typeface="+mn-lt"/>
                      </a:endParaRPr>
                    </a:p>
                  </a:txBody>
                  <a:tcPr marL="68580" marR="68580" marT="34290" marB="34290"/>
                </a:tc>
              </a:tr>
              <a:tr h="938572">
                <a:tc>
                  <a:txBody>
                    <a:bodyPr/>
                    <a:p>
                      <a:pPr rtl="1"/>
                      <a:r>
                        <a:rPr baseline="0" b="0" dirty="0" sz="1800" i="0" kern="1200" lang="en-US" strike="noStrike" u="none">
                          <a:solidFill>
                            <a:schemeClr val="dk1"/>
                          </a:solidFill>
                          <a:latin typeface="+mn-lt"/>
                          <a:ea typeface="+mn-ea"/>
                          <a:cs typeface="+mn-cs"/>
                        </a:rPr>
                        <a:t>65-74</a:t>
                      </a:r>
                    </a:p>
                    <a:p>
                      <a:pPr rtl="1"/>
                      <a:r>
                        <a:rPr baseline="0" b="0" dirty="0" sz="1800" i="0" kern="1200" lang="en-US" strike="noStrike" u="none">
                          <a:solidFill>
                            <a:schemeClr val="dk1"/>
                          </a:solidFill>
                          <a:latin typeface="+mn-lt"/>
                          <a:ea typeface="+mn-ea"/>
                          <a:cs typeface="+mn-cs"/>
                        </a:rPr>
                        <a:t>M = F </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5-14</a:t>
                      </a:r>
                    </a:p>
                    <a:p>
                      <a:pPr rtl="1"/>
                      <a:r>
                        <a:rPr baseline="0" b="0" dirty="0" sz="1800" i="0" kern="1200" lang="en-US" strike="noStrike" u="none">
                          <a:solidFill>
                            <a:schemeClr val="dk1"/>
                          </a:solidFill>
                          <a:latin typeface="+mn-lt"/>
                          <a:ea typeface="+mn-ea"/>
                          <a:cs typeface="+mn-cs"/>
                        </a:rPr>
                        <a:t>M &gt; F </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Age</a:t>
                      </a:r>
                    </a:p>
                    <a:p>
                      <a:pPr rtl="1"/>
                      <a:r>
                        <a:rPr baseline="0" b="0" dirty="0" sz="1800" i="0" kern="1200" lang="en-US" strike="noStrike" u="none">
                          <a:solidFill>
                            <a:schemeClr val="dk1"/>
                          </a:solidFill>
                          <a:latin typeface="+mn-lt"/>
                          <a:ea typeface="+mn-ea"/>
                          <a:cs typeface="+mn-cs"/>
                        </a:rPr>
                        <a:t>Gender  </a:t>
                      </a:r>
                      <a:endParaRPr dirty="0" sz="1800" lang="ar-IQ">
                        <a:latin typeface="+mn-lt"/>
                      </a:endParaRPr>
                    </a:p>
                    <a:p>
                      <a:pPr rtl="1"/>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Epidemiology </a:t>
                      </a:r>
                    </a:p>
                  </a:txBody>
                  <a:tcPr marL="68580" marR="68580" marT="34290" marB="34290"/>
                </a:tc>
              </a:tr>
              <a:tr h="621207">
                <a:tc>
                  <a:txBody>
                    <a:bodyPr/>
                    <a:p>
                      <a:pPr rtl="1"/>
                      <a:r>
                        <a:rPr baseline="0" b="0" dirty="0" sz="1800" i="0" kern="1200" lang="en-US" strike="noStrike" u="none">
                          <a:solidFill>
                            <a:schemeClr val="dk1"/>
                          </a:solidFill>
                          <a:latin typeface="+mn-lt"/>
                          <a:ea typeface="+mn-ea"/>
                          <a:cs typeface="+mn-cs"/>
                        </a:rPr>
                        <a:t>Visual dysfunction </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Headaches due to ICP</a:t>
                      </a:r>
                    </a:p>
                  </a:txBody>
                  <a:tcPr marL="68580" marR="68580" marT="34290" marB="34290"/>
                </a:tc>
                <a:tc>
                  <a:txBody>
                    <a:bodyPr/>
                    <a:p>
                      <a:pPr rtl="1"/>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Presentation </a:t>
                      </a:r>
                      <a:endParaRPr dirty="0" sz="1800" lang="ar-IQ">
                        <a:latin typeface="+mn-lt"/>
                      </a:endParaRPr>
                    </a:p>
                  </a:txBody>
                  <a:tcPr marL="68580" marR="68580" marT="34290" marB="34290"/>
                </a:tc>
              </a:tr>
              <a:tr h="655991">
                <a:tc>
                  <a:txBody>
                    <a:bodyPr/>
                    <a:p>
                      <a:pPr algn="l" defTabSz="914400" eaLnBrk="1" fontAlgn="auto" hangingPunct="1" indent="0" latinLnBrk="0" lvl="0" marL="0" marR="0" rtl="1">
                        <a:lnSpc>
                          <a:spcPct val="100000"/>
                        </a:lnSpc>
                        <a:spcBef>
                          <a:spcPts val="0"/>
                        </a:spcBef>
                        <a:spcAft>
                          <a:spcPts val="0"/>
                        </a:spcAft>
                        <a:buClrTx/>
                        <a:buSzTx/>
                        <a:buFontTx/>
                        <a:buNone/>
                      </a:pPr>
                      <a:r>
                        <a:rPr baseline="0" b="0" dirty="0" sz="1800" i="0" kern="1200" lang="en-US" strike="noStrike" u="none">
                          <a:solidFill>
                            <a:schemeClr val="dk1"/>
                          </a:solidFill>
                          <a:latin typeface="+mn-lt"/>
                          <a:ea typeface="+mn-ea"/>
                          <a:cs typeface="+mn-cs"/>
                        </a:rPr>
                        <a:t>Less common ++</a:t>
                      </a:r>
                    </a:p>
                    <a:p>
                      <a:pPr rtl="1"/>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More common ++++ </a:t>
                      </a:r>
                      <a:endParaRPr dirty="0" sz="1800" lang="ar-IQ">
                        <a:latin typeface="+mn-lt"/>
                      </a:endParaRPr>
                    </a:p>
                  </a:txBody>
                  <a:tcPr marL="68580" marR="68580" marT="34290" marB="34290"/>
                </a:tc>
                <a:tc>
                  <a:txBody>
                    <a:bodyPr/>
                    <a:p>
                      <a:pPr rtl="1"/>
                      <a:endParaRPr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Endocrine abnormalities </a:t>
                      </a:r>
                      <a:endParaRPr dirty="0" sz="1800" lang="ar-IQ">
                        <a:latin typeface="+mn-lt"/>
                      </a:endParaRPr>
                    </a:p>
                  </a:txBody>
                  <a:tcPr marL="68580" marR="68580" marT="34290" marB="34290"/>
                </a:tc>
              </a:tr>
              <a:tr h="779960">
                <a:tc>
                  <a:txBody>
                    <a:bodyPr/>
                    <a:p>
                      <a:pPr rtl="1"/>
                      <a:r>
                        <a:rPr baseline="0" b="0" dirty="0" sz="1800" i="0" kern="1200" lang="en-US" strike="noStrike" u="none">
                          <a:solidFill>
                            <a:schemeClr val="dk1"/>
                          </a:solidFill>
                          <a:latin typeface="+mn-lt"/>
                          <a:ea typeface="+mn-ea"/>
                          <a:cs typeface="+mn-cs"/>
                        </a:rPr>
                        <a:t>Less common ++</a:t>
                      </a:r>
                    </a:p>
                    <a:p>
                      <a:pPr rtl="1"/>
                      <a:r>
                        <a:rPr baseline="0" b="0" dirty="0" sz="1800" i="0" kern="1200" lang="en-US" strike="noStrike" u="none">
                          <a:solidFill>
                            <a:schemeClr val="dk1"/>
                          </a:solidFill>
                          <a:latin typeface="+mn-lt"/>
                          <a:ea typeface="+mn-ea"/>
                          <a:cs typeface="+mn-cs"/>
                        </a:rPr>
                        <a:t>Less common ++  </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Common +++++ </a:t>
                      </a:r>
                    </a:p>
                    <a:p>
                      <a:pPr rtl="1"/>
                      <a:r>
                        <a:rPr baseline="0" b="0" dirty="0" sz="1800" i="0" kern="1200" lang="en-US" strike="noStrike" u="none">
                          <a:solidFill>
                            <a:schemeClr val="dk1"/>
                          </a:solidFill>
                          <a:latin typeface="+mn-lt"/>
                          <a:ea typeface="+mn-ea"/>
                          <a:cs typeface="+mn-cs"/>
                        </a:rPr>
                        <a:t>Common +++++ </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Calcification</a:t>
                      </a:r>
                    </a:p>
                    <a:p>
                      <a:pPr rtl="1"/>
                      <a:r>
                        <a:rPr baseline="0" b="0" dirty="0" sz="1800" i="0" kern="1200" lang="en-US" strike="noStrike" u="none">
                          <a:solidFill>
                            <a:schemeClr val="dk1"/>
                          </a:solidFill>
                          <a:latin typeface="+mn-lt"/>
                          <a:ea typeface="+mn-ea"/>
                          <a:cs typeface="+mn-cs"/>
                        </a:rPr>
                        <a:t> Cysts </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Radiology and imaging</a:t>
                      </a:r>
                      <a:endParaRPr dirty="0" sz="1800" lang="ar-IQ">
                        <a:latin typeface="+mn-lt"/>
                      </a:endParaRPr>
                    </a:p>
                  </a:txBody>
                  <a:tcPr marL="68580" marR="68580" marT="34290" marB="34290"/>
                </a:tc>
              </a:tr>
              <a:tr h="938572">
                <a:tc>
                  <a:txBody>
                    <a:bodyPr/>
                    <a:p>
                      <a:pPr rtl="1"/>
                      <a:r>
                        <a:rPr dirty="0" sz="1800" lang="en-US">
                          <a:latin typeface="+mn-lt"/>
                        </a:rPr>
                        <a:t>Yes</a:t>
                      </a:r>
                    </a:p>
                    <a:p>
                      <a:pPr rtl="1"/>
                      <a:r>
                        <a:rPr dirty="0" sz="1800" lang="en-US">
                          <a:latin typeface="+mn-lt"/>
                        </a:rPr>
                        <a:t>yes</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Yes </a:t>
                      </a:r>
                    </a:p>
                    <a:p>
                      <a:pPr rtl="1"/>
                      <a:r>
                        <a:rPr baseline="0" b="0" dirty="0" sz="1800" i="0" kern="1200" lang="en-US" strike="noStrike" u="none">
                          <a:solidFill>
                            <a:schemeClr val="dk1"/>
                          </a:solidFill>
                          <a:latin typeface="+mn-lt"/>
                          <a:ea typeface="+mn-ea"/>
                          <a:cs typeface="+mn-cs"/>
                        </a:rPr>
                        <a:t>no</a:t>
                      </a:r>
                      <a:endParaRPr baseline="0" b="0" dirty="0" sz="1800" i="0" kern="1200" lang="ar-IQ" strike="noStrike" u="none">
                        <a:solidFill>
                          <a:schemeClr val="dk1"/>
                        </a:solidFill>
                        <a:latin typeface="+mn-lt"/>
                        <a:ea typeface="+mn-ea"/>
                        <a:cs typeface="+mn-cs"/>
                      </a:endParaRPr>
                    </a:p>
                  </a:txBody>
                  <a:tcPr marL="68580" marR="68580" marT="34290" marB="34290"/>
                </a:tc>
                <a:tc>
                  <a:txBody>
                    <a:bodyPr/>
                    <a:p>
                      <a:pPr rtl="1"/>
                      <a:r>
                        <a:rPr baseline="0" b="0" dirty="0" sz="1800" i="0" kern="1200" lang="en-US" err="1" strike="noStrike" u="none">
                          <a:solidFill>
                            <a:schemeClr val="dk1"/>
                          </a:solidFill>
                          <a:latin typeface="+mn-lt"/>
                          <a:ea typeface="+mn-ea"/>
                          <a:cs typeface="+mn-cs"/>
                        </a:rPr>
                        <a:t>Adamantinomatous</a:t>
                      </a:r>
                      <a:r>
                        <a:rPr baseline="0" b="0" dirty="0" sz="1800" i="0" kern="1200" lang="en-US" strike="noStrike" u="none">
                          <a:solidFill>
                            <a:schemeClr val="dk1"/>
                          </a:solidFill>
                          <a:latin typeface="+mn-lt"/>
                          <a:ea typeface="+mn-ea"/>
                          <a:cs typeface="+mn-cs"/>
                        </a:rPr>
                        <a:t> Squamous papillary </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Pathology</a:t>
                      </a:r>
                      <a:endParaRPr dirty="0" sz="1800" lang="ar-IQ">
                        <a:latin typeface="+mn-lt"/>
                      </a:endParaRPr>
                    </a:p>
                  </a:txBody>
                  <a:tcPr marL="68580" marR="68580" marT="34290" marB="34290"/>
                </a:tc>
              </a:tr>
              <a:tr h="918425">
                <a:tc>
                  <a:txBody>
                    <a:bodyPr/>
                    <a:p>
                      <a:pPr rtl="1"/>
                      <a:r>
                        <a:rPr baseline="0" b="0" dirty="0" sz="1800" i="0" kern="1200" lang="en-US" strike="noStrike" u="none">
                          <a:solidFill>
                            <a:schemeClr val="dk1"/>
                          </a:solidFill>
                          <a:latin typeface="+mn-lt"/>
                          <a:ea typeface="+mn-ea"/>
                          <a:cs typeface="+mn-cs"/>
                        </a:rPr>
                        <a:t>Same as those for children </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Surgical resection, radiation therapy, and intracavitary therapy </a:t>
                      </a:r>
                      <a:endParaRPr baseline="0" b="0" dirty="0" sz="1800" i="0" kern="1200" lang="ar-IQ" strike="noStrike" u="none">
                        <a:solidFill>
                          <a:schemeClr val="dk1"/>
                        </a:solidFill>
                        <a:latin typeface="+mn-lt"/>
                        <a:ea typeface="+mn-ea"/>
                        <a:cs typeface="+mn-cs"/>
                      </a:endParaRPr>
                    </a:p>
                  </a:txBody>
                  <a:tcPr marL="68580" marR="68580" marT="34290" marB="34290"/>
                </a:tc>
                <a:tc>
                  <a:txBody>
                    <a:bodyPr/>
                    <a:p>
                      <a:pPr rtl="1"/>
                      <a:endParaRPr dirty="0" sz="1800" lang="ar-IQ">
                        <a:latin typeface="+mn-lt"/>
                      </a:endParaRPr>
                    </a:p>
                  </a:txBody>
                  <a:tcPr marL="68580" marR="68580" marT="34290" marB="34290"/>
                </a:tc>
                <a:tc>
                  <a:txBody>
                    <a:bodyPr/>
                    <a:p>
                      <a:pPr algn="l" defTabSz="914400" eaLnBrk="1" fontAlgn="auto" hangingPunct="1" indent="0" latinLnBrk="0" lvl="0" marL="0" marR="0" rtl="1">
                        <a:lnSpc>
                          <a:spcPct val="100000"/>
                        </a:lnSpc>
                        <a:spcBef>
                          <a:spcPts val="0"/>
                        </a:spcBef>
                        <a:spcAft>
                          <a:spcPts val="0"/>
                        </a:spcAft>
                        <a:buClrTx/>
                        <a:buSzTx/>
                        <a:buFontTx/>
                        <a:buNone/>
                      </a:pPr>
                      <a:r>
                        <a:rPr baseline="0" b="0" dirty="0" sz="1800" i="0" kern="1200" lang="en-US" strike="noStrike" u="none">
                          <a:solidFill>
                            <a:schemeClr val="dk1"/>
                          </a:solidFill>
                          <a:latin typeface="+mn-lt"/>
                          <a:ea typeface="+mn-ea"/>
                          <a:cs typeface="+mn-cs"/>
                        </a:rPr>
                        <a:t>Treatment options</a:t>
                      </a:r>
                      <a:endParaRPr dirty="0" sz="1800" lang="ar-IQ">
                        <a:latin typeface="+mn-lt"/>
                      </a:endParaRPr>
                    </a:p>
                    <a:p>
                      <a:pPr rtl="1"/>
                      <a:endParaRPr dirty="0" sz="1800" lang="ar-IQ">
                        <a:latin typeface="+mn-lt"/>
                      </a:endParaRPr>
                    </a:p>
                  </a:txBody>
                  <a:tcPr marL="68580" marR="68580" marT="34290" marB="34290"/>
                </a:tc>
              </a:tr>
              <a:tr h="938572">
                <a:tc>
                  <a:txBody>
                    <a:bodyPr/>
                    <a:p>
                      <a:pPr rtl="1"/>
                      <a:r>
                        <a:rPr baseline="0" b="0" dirty="0" sz="1800" i="0" kern="1200" lang="en-US" strike="noStrike" u="none">
                          <a:solidFill>
                            <a:schemeClr val="dk1"/>
                          </a:solidFill>
                          <a:latin typeface="+mn-lt"/>
                          <a:ea typeface="+mn-ea"/>
                          <a:cs typeface="+mn-cs"/>
                        </a:rPr>
                        <a:t>Radiation</a:t>
                      </a:r>
                      <a:endParaRPr baseline="0" b="0" dirty="0" sz="1800" i="0" kern="1200" lang="ar-IQ" strike="noStrike" u="none">
                        <a:solidFill>
                          <a:schemeClr val="dk1"/>
                        </a:solidFill>
                        <a:latin typeface="+mn-lt"/>
                        <a:ea typeface="+mn-ea"/>
                        <a:cs typeface="+mn-cs"/>
                      </a:endParaRPr>
                    </a:p>
                    <a:p>
                      <a:pPr rtl="1"/>
                      <a:r>
                        <a:rPr baseline="0" b="0" dirty="0" sz="1800" i="0" kern="1200" lang="en-US" strike="noStrike" u="none">
                          <a:solidFill>
                            <a:schemeClr val="dk1"/>
                          </a:solidFill>
                          <a:latin typeface="+mn-lt"/>
                          <a:ea typeface="+mn-ea"/>
                          <a:cs typeface="+mn-cs"/>
                        </a:rPr>
                        <a:t>Better in adults </a:t>
                      </a:r>
                    </a:p>
                    <a:p>
                      <a:pPr rtl="1"/>
                      <a:endParaRPr dirty="0" sz="1800" lang="ar-IQ">
                        <a:latin typeface="+mn-lt"/>
                      </a:endParaRPr>
                    </a:p>
                  </a:txBody>
                  <a:tcPr marL="68580" marR="68580" marT="34290" marB="34290"/>
                </a:tc>
                <a:tc>
                  <a:txBody>
                    <a:bodyPr/>
                    <a:p>
                      <a:pPr algn="l" defTabSz="914400" eaLnBrk="1" fontAlgn="auto" hangingPunct="1" indent="0" latinLnBrk="0" lvl="0" marL="0" marR="0" rtl="1">
                        <a:lnSpc>
                          <a:spcPct val="100000"/>
                        </a:lnSpc>
                        <a:spcBef>
                          <a:spcPts val="0"/>
                        </a:spcBef>
                        <a:spcAft>
                          <a:spcPts val="0"/>
                        </a:spcAft>
                        <a:buClrTx/>
                        <a:buSzTx/>
                        <a:buFontTx/>
                        <a:buNone/>
                      </a:pPr>
                      <a:r>
                        <a:rPr baseline="0" b="0" dirty="0" sz="1800" i="0" kern="1200" lang="en-US" strike="noStrike" u="none">
                          <a:solidFill>
                            <a:schemeClr val="dk1"/>
                          </a:solidFill>
                          <a:latin typeface="+mn-lt"/>
                          <a:ea typeface="+mn-ea"/>
                          <a:cs typeface="+mn-cs"/>
                        </a:rPr>
                        <a:t>Surgery</a:t>
                      </a:r>
                    </a:p>
                    <a:p>
                      <a:pPr rtl="1"/>
                      <a:r>
                        <a:rPr baseline="0" b="0" dirty="0" sz="1800" i="0" kern="1200" lang="en-US" strike="noStrike" u="none">
                          <a:solidFill>
                            <a:schemeClr val="dk1"/>
                          </a:solidFill>
                          <a:latin typeface="+mn-lt"/>
                          <a:ea typeface="+mn-ea"/>
                          <a:cs typeface="+mn-cs"/>
                        </a:rPr>
                        <a:t>Better in children </a:t>
                      </a:r>
                    </a:p>
                    <a:p>
                      <a:pPr rtl="1"/>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Surgery</a:t>
                      </a:r>
                    </a:p>
                    <a:p>
                      <a:pPr rtl="1"/>
                      <a:r>
                        <a:rPr baseline="0" b="0" dirty="0" sz="1800" i="0" kern="1200" lang="en-US" strike="noStrike" u="none">
                          <a:solidFill>
                            <a:schemeClr val="dk1"/>
                          </a:solidFill>
                          <a:latin typeface="+mn-lt"/>
                          <a:ea typeface="+mn-ea"/>
                          <a:cs typeface="+mn-cs"/>
                        </a:rPr>
                        <a:t> Radiation </a:t>
                      </a:r>
                      <a:endParaRPr dirty="0" sz="1800" lang="ar-IQ">
                        <a:latin typeface="+mn-lt"/>
                      </a:endParaRPr>
                    </a:p>
                  </a:txBody>
                  <a:tcPr marL="68580" marR="68580" marT="34290" marB="34290"/>
                </a:tc>
                <a:tc>
                  <a:txBody>
                    <a:bodyPr/>
                    <a:p>
                      <a:pPr rtl="1"/>
                      <a:r>
                        <a:rPr baseline="0" b="0" dirty="0" sz="1800" i="0" kern="1200" lang="en-US" strike="noStrike" u="none">
                          <a:solidFill>
                            <a:schemeClr val="dk1"/>
                          </a:solidFill>
                          <a:latin typeface="+mn-lt"/>
                          <a:ea typeface="+mn-ea"/>
                          <a:cs typeface="+mn-cs"/>
                        </a:rPr>
                        <a:t>Toleration of treatment type </a:t>
                      </a:r>
                      <a:endParaRPr dirty="0" sz="1800" lang="ar-IQ">
                        <a:latin typeface="+mn-lt"/>
                      </a:endParaRPr>
                    </a:p>
                  </a:txBody>
                  <a:tcPr marL="68580" marR="68580" marT="34290" marB="34290"/>
                </a:tc>
              </a:tr>
            </a:tbl>
          </a:graphicData>
        </a:graphic>
      </p:graphicFrame>
      <p:sp>
        <p:nvSpPr>
          <p:cNvPr id="1048637" name="Rectangle 5"/>
          <p:cNvSpPr/>
          <p:nvPr/>
        </p:nvSpPr>
        <p:spPr>
          <a:xfrm>
            <a:off x="-22485" y="0"/>
            <a:ext cx="9143999" cy="415498"/>
          </a:xfrm>
          <a:prstGeom prst="rect"/>
        </p:spPr>
        <p:txBody>
          <a:bodyPr wrap="square">
            <a:spAutoFit/>
          </a:bodyPr>
          <a:p>
            <a:r>
              <a:rPr b="1" dirty="0" sz="2100" lang="en-US" u="sng">
                <a:solidFill>
                  <a:srgbClr val="000000"/>
                </a:solidFill>
                <a:latin typeface="HelveticaNeue-Light"/>
              </a:rPr>
              <a:t>Comparison between Pediatric and Adult Craniopharyngiomas</a:t>
            </a:r>
            <a:r>
              <a:rPr b="1" dirty="0" sz="1350" lang="en-US" u="sng"/>
              <a:t> </a:t>
            </a:r>
            <a:endParaRPr b="1" dirty="0" sz="2100" lang="ar-IQ" u="sng"/>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09" name=""/>
        <p:cNvGrpSpPr/>
        <p:nvPr/>
      </p:nvGrpSpPr>
      <p:grpSpPr>
        <a:xfrm>
          <a:off x="0" y="0"/>
          <a:ext cx="0" cy="0"/>
          <a:chOff x="0" y="0"/>
          <a:chExt cx="0" cy="0"/>
        </a:xfrm>
      </p:grpSpPr>
      <p:sp>
        <p:nvSpPr>
          <p:cNvPr id="1048638" name="TextBox 2"/>
          <p:cNvSpPr txBox="1"/>
          <p:nvPr/>
        </p:nvSpPr>
        <p:spPr>
          <a:xfrm>
            <a:off x="2286000" y="1316919"/>
            <a:ext cx="4572000" cy="2148841"/>
          </a:xfrm>
          <a:prstGeom prst="rect"/>
          <a:noFill/>
        </p:spPr>
        <p:txBody>
          <a:bodyPr wrap="square">
            <a:spAutoFit/>
          </a:bodyPr>
          <a:p>
            <a:pPr algn="ctr"/>
            <a:r>
              <a:rPr b="1" dirty="0" sz="4600" lang="en-US" err="1">
                <a:latin typeface="American Typewriter" panose="02090604020004020304" pitchFamily="18" charset="77"/>
              </a:rPr>
              <a:t>Rathke</a:t>
            </a:r>
            <a:r>
              <a:rPr b="1" dirty="0" sz="4600" lang="en-US">
                <a:latin typeface="American Typewriter" panose="02090604020004020304" pitchFamily="18" charset="77"/>
              </a:rPr>
              <a:t> Cleft Cyst</a:t>
            </a:r>
          </a:p>
          <a:p>
            <a:pPr algn="ctr"/>
            <a:r>
              <a:rPr b="1" dirty="0" sz="4600" lang="en-US">
                <a:latin typeface="American Typewriter" panose="02090604020004020304" pitchFamily="18" charset="77"/>
              </a:rPr>
              <a:t>From HB</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10" name=""/>
        <p:cNvGrpSpPr/>
        <p:nvPr/>
      </p:nvGrpSpPr>
      <p:grpSpPr>
        <a:xfrm>
          <a:off x="0" y="0"/>
          <a:ext cx="0" cy="0"/>
          <a:chOff x="0" y="0"/>
          <a:chExt cx="0" cy="0"/>
        </a:xfrm>
      </p:grpSpPr>
      <p:sp>
        <p:nvSpPr>
          <p:cNvPr id="1048639" name="Content Placeholder 2"/>
          <p:cNvSpPr>
            <a:spLocks noGrp="1"/>
          </p:cNvSpPr>
          <p:nvPr>
            <p:ph idx="1"/>
          </p:nvPr>
        </p:nvSpPr>
        <p:spPr>
          <a:xfrm>
            <a:off x="86014" y="82262"/>
            <a:ext cx="8977168" cy="6694920"/>
          </a:xfrm>
        </p:spPr>
        <p:txBody>
          <a:bodyPr>
            <a:normAutofit/>
          </a:bodyPr>
          <a:p>
            <a:r>
              <a:rPr dirty="0" sz="2000" lang="en-US" err="1"/>
              <a:t>Rathke’s</a:t>
            </a:r>
            <a:r>
              <a:rPr dirty="0" sz="2000" lang="en-US"/>
              <a:t> cleft cysts (RCC) AKA pars intermedia cysts.</a:t>
            </a:r>
          </a:p>
          <a:p>
            <a:r>
              <a:rPr dirty="0" sz="2000" lang="en-US"/>
              <a:t>Slow-growing </a:t>
            </a:r>
            <a:r>
              <a:rPr dirty="0" sz="2000" lang="en-US" err="1"/>
              <a:t>nonneoplastic</a:t>
            </a:r>
            <a:r>
              <a:rPr dirty="0" sz="2000" lang="en-US"/>
              <a:t> lesions that are thought to be remnants of </a:t>
            </a:r>
            <a:r>
              <a:rPr dirty="0" sz="2000" lang="en-US" err="1"/>
              <a:t>Rathke’s</a:t>
            </a:r>
            <a:r>
              <a:rPr dirty="0" sz="2000" lang="en-US"/>
              <a:t> pouch.</a:t>
            </a:r>
          </a:p>
          <a:p>
            <a:r>
              <a:rPr dirty="0" sz="2000" lang="en-US"/>
              <a:t>They are primarily </a:t>
            </a:r>
            <a:r>
              <a:rPr dirty="0" sz="2000" lang="en-US" err="1"/>
              <a:t>intrasellar</a:t>
            </a:r>
            <a:r>
              <a:rPr dirty="0" sz="2000" lang="en-US"/>
              <a:t>, </a:t>
            </a:r>
            <a:r>
              <a:rPr dirty="0" sz="2000" lang="en-US" err="1"/>
              <a:t>suprasellar</a:t>
            </a:r>
            <a:r>
              <a:rPr dirty="0" sz="2000" lang="en-US"/>
              <a:t> extension is common, purely </a:t>
            </a:r>
            <a:r>
              <a:rPr dirty="0" sz="2000" lang="en-US" err="1"/>
              <a:t>suprasellar</a:t>
            </a:r>
            <a:r>
              <a:rPr dirty="0" sz="2000" lang="en-US"/>
              <a:t> presentation is rare. </a:t>
            </a:r>
          </a:p>
          <a:p>
            <a:r>
              <a:rPr dirty="0" sz="2000" lang="en-US"/>
              <a:t>RCC are often discussed in contrast to </a:t>
            </a:r>
            <a:r>
              <a:rPr dirty="0" sz="2000" lang="en-US" err="1"/>
              <a:t>craniopharyngiomas</a:t>
            </a:r>
            <a:r>
              <a:rPr dirty="0" sz="2000" lang="en-US"/>
              <a:t> (CP)</a:t>
            </a:r>
          </a:p>
          <a:p>
            <a:r>
              <a:rPr dirty="0" sz="2000" lang="en-US"/>
              <a:t>Recurrence after treatment is common.</a:t>
            </a:r>
            <a:endParaRPr dirty="0" sz="2000" lang="en-IQ"/>
          </a:p>
        </p:txBody>
      </p:sp>
      <p:pic>
        <p:nvPicPr>
          <p:cNvPr id="2097184" name="Picture 4"/>
          <p:cNvPicPr>
            <a:picLocks noChangeAspect="1"/>
          </p:cNvPicPr>
          <p:nvPr/>
        </p:nvPicPr>
        <p:blipFill>
          <a:blip xmlns:r="http://schemas.openxmlformats.org/officeDocument/2006/relationships" r:embed="rId1"/>
          <a:stretch>
            <a:fillRect/>
          </a:stretch>
        </p:blipFill>
        <p:spPr>
          <a:xfrm>
            <a:off x="83602" y="3091808"/>
            <a:ext cx="8976795" cy="3015737"/>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11" name=""/>
        <p:cNvGrpSpPr/>
        <p:nvPr/>
      </p:nvGrpSpPr>
      <p:grpSpPr>
        <a:xfrm>
          <a:off x="0" y="0"/>
          <a:ext cx="0" cy="0"/>
          <a:chOff x="0" y="0"/>
          <a:chExt cx="0" cy="0"/>
        </a:xfrm>
      </p:grpSpPr>
      <p:sp>
        <p:nvSpPr>
          <p:cNvPr id="1048640" name="Content Placeholder 2"/>
          <p:cNvSpPr>
            <a:spLocks noGrp="1"/>
          </p:cNvSpPr>
          <p:nvPr>
            <p:ph idx="1"/>
          </p:nvPr>
        </p:nvSpPr>
        <p:spPr>
          <a:xfrm>
            <a:off x="86014" y="82260"/>
            <a:ext cx="8977168" cy="6683375"/>
          </a:xfrm>
        </p:spPr>
        <p:txBody>
          <a:bodyPr>
            <a:normAutofit/>
          </a:bodyPr>
          <a:p>
            <a:pPr>
              <a:buFont typeface="Wingdings" pitchFamily="2" charset="2"/>
              <a:buChar char="q"/>
            </a:pPr>
            <a:r>
              <a:rPr b="1" dirty="0" sz="2000" lang="en-US">
                <a:solidFill>
                  <a:srgbClr val="C00000"/>
                </a:solidFill>
              </a:rPr>
              <a:t>Clinical presentation</a:t>
            </a:r>
          </a:p>
          <a:p>
            <a:pPr lvl="1"/>
            <a:r>
              <a:rPr dirty="0" sz="2000" lang="en-US"/>
              <a:t>May be asymptomatic </a:t>
            </a:r>
          </a:p>
          <a:p>
            <a:pPr lvl="1"/>
            <a:r>
              <a:rPr dirty="0" sz="2000" lang="en-US"/>
              <a:t>Headache</a:t>
            </a:r>
          </a:p>
          <a:p>
            <a:pPr lvl="1"/>
            <a:r>
              <a:rPr dirty="0" sz="2000" lang="en-US" err="1"/>
              <a:t>Endocrinopathy</a:t>
            </a:r>
            <a:endParaRPr dirty="0" sz="2000" lang="en-US"/>
          </a:p>
          <a:p>
            <a:pPr lvl="1"/>
            <a:r>
              <a:rPr dirty="0" sz="2000" lang="en-US"/>
              <a:t>Visual defect</a:t>
            </a:r>
          </a:p>
          <a:p>
            <a:endParaRPr dirty="0" sz="2000" lang="en-US"/>
          </a:p>
          <a:p>
            <a:pPr>
              <a:buFont typeface="Wingdings" pitchFamily="2" charset="2"/>
              <a:buChar char="v"/>
            </a:pPr>
            <a:r>
              <a:rPr b="1" dirty="0" sz="2000" lang="en-US" u="sng"/>
              <a:t>Natural History &amp; Prognosis</a:t>
            </a:r>
          </a:p>
          <a:p>
            <a:pPr lvl="1">
              <a:buFont typeface="Wingdings" pitchFamily="2" charset="2"/>
              <a:buChar char="ü"/>
            </a:pPr>
            <a:r>
              <a:rPr dirty="0" sz="2000" lang="en-US"/>
              <a:t>Most are stable, do not change in size/signal intensity</a:t>
            </a:r>
          </a:p>
          <a:p>
            <a:pPr lvl="1">
              <a:buFont typeface="Wingdings" pitchFamily="2" charset="2"/>
              <a:buChar char="ü"/>
            </a:pPr>
            <a:r>
              <a:rPr dirty="0" sz="2000" lang="en-US"/>
              <a:t>Some cysts may shrink/disappear spontaneously</a:t>
            </a:r>
          </a:p>
          <a:p>
            <a:pPr lvl="1">
              <a:buFont typeface="Wingdings" pitchFamily="2" charset="2"/>
              <a:buChar char="ü"/>
            </a:pPr>
            <a:r>
              <a:rPr dirty="0" sz="2000" lang="en-US" err="1"/>
              <a:t>Rathke</a:t>
            </a:r>
            <a:r>
              <a:rPr dirty="0" sz="2000" lang="en-US"/>
              <a:t> cleft cysts do not undergo neoplastic degeneration</a:t>
            </a:r>
          </a:p>
          <a:p>
            <a:pPr lvl="1">
              <a:buFont typeface="Wingdings" pitchFamily="2" charset="2"/>
              <a:buChar char="ü"/>
            </a:pPr>
            <a:r>
              <a:rPr dirty="0" sz="2000" lang="en-US"/>
              <a:t>Iso-/</a:t>
            </a:r>
            <a:r>
              <a:rPr dirty="0" sz="2000" lang="en-US" err="1"/>
              <a:t>hyperintense</a:t>
            </a:r>
            <a:r>
              <a:rPr dirty="0" sz="2000" lang="en-US"/>
              <a:t> cysts on T1WI more often cause symptoms</a:t>
            </a:r>
          </a:p>
          <a:p>
            <a:pPr lvl="1">
              <a:buFont typeface="Wingdings" pitchFamily="2" charset="2"/>
              <a:buChar char="ü"/>
            </a:pPr>
            <a:endParaRPr dirty="0" sz="2000" lang="en-US"/>
          </a:p>
          <a:p>
            <a:pPr>
              <a:buFont typeface="Wingdings" pitchFamily="2" charset="2"/>
              <a:buChar char="v"/>
            </a:pPr>
            <a:r>
              <a:rPr b="1" dirty="0" sz="2000" lang="en-US" u="sng"/>
              <a:t>Treatment</a:t>
            </a:r>
          </a:p>
          <a:p>
            <a:pPr lvl="1"/>
            <a:r>
              <a:rPr dirty="0" sz="2000" lang="en-US"/>
              <a:t>Conservative if asymptomatic</a:t>
            </a:r>
          </a:p>
          <a:p>
            <a:pPr lvl="1"/>
            <a:r>
              <a:rPr dirty="0" sz="2000" lang="en-US"/>
              <a:t>Surgical aspiration/partial excision/resection if symptomatic</a:t>
            </a:r>
          </a:p>
          <a:p>
            <a:pPr lvl="1"/>
            <a:r>
              <a:rPr dirty="0" sz="2000" lang="en-US"/>
              <a:t>Persistent/recurrent cyst formation occurs in approximately 15-18% of patients</a:t>
            </a:r>
          </a:p>
          <a:p>
            <a:pPr lvl="1"/>
            <a:r>
              <a:rPr dirty="0" sz="2000" lang="en-US"/>
              <a:t>May occur many years after surgery</a:t>
            </a:r>
          </a:p>
        </p:txBody>
      </p:sp>
      <p:sp>
        <p:nvSpPr>
          <p:cNvPr id="1048641" name="TextBox 1"/>
          <p:cNvSpPr txBox="1"/>
          <p:nvPr/>
        </p:nvSpPr>
        <p:spPr>
          <a:xfrm>
            <a:off x="5190258" y="92365"/>
            <a:ext cx="3699742" cy="2225040"/>
          </a:xfrm>
          <a:prstGeom prst="rect"/>
          <a:noFill/>
        </p:spPr>
        <p:txBody>
          <a:bodyPr rtlCol="0" wrap="square">
            <a:spAutoFit/>
          </a:bodyPr>
          <a:p>
            <a:pPr algn="l"/>
            <a:r>
              <a:rPr b="1" dirty="0" sz="2000" lang="en-US" err="1" u="sng">
                <a:solidFill>
                  <a:srgbClr val="C00000"/>
                </a:solidFill>
              </a:rPr>
              <a:t>DDx</a:t>
            </a:r>
            <a:endParaRPr b="1" dirty="0" sz="2000" lang="en-US" u="sng">
              <a:solidFill>
                <a:srgbClr val="C00000"/>
              </a:solidFill>
            </a:endParaRPr>
          </a:p>
          <a:p>
            <a:pPr algn="l" indent="-285750" marL="285750">
              <a:buFont typeface="Arial" panose="020B0604020202020204" pitchFamily="34" charset="0"/>
              <a:buChar char="•"/>
            </a:pPr>
            <a:r>
              <a:rPr dirty="0" sz="2000" lang="en-US" err="1"/>
              <a:t>Craniopharngyoma</a:t>
            </a:r>
            <a:endParaRPr dirty="0" sz="2000" lang="en-US"/>
          </a:p>
          <a:p>
            <a:pPr algn="l" indent="-285750" marL="285750">
              <a:buFont typeface="Arial" panose="020B0604020202020204" pitchFamily="34" charset="0"/>
              <a:buChar char="•"/>
            </a:pPr>
            <a:r>
              <a:rPr dirty="0" sz="2000" lang="en-US"/>
              <a:t>Cystic pituitary </a:t>
            </a:r>
            <a:r>
              <a:rPr dirty="0" sz="2000" lang="en-US" err="1"/>
              <a:t>adenom</a:t>
            </a:r>
            <a:endParaRPr dirty="0" sz="2000" lang="en-US"/>
          </a:p>
          <a:p>
            <a:pPr algn="l" indent="-285750" marL="285750">
              <a:buFont typeface="Arial" panose="020B0604020202020204" pitchFamily="34" charset="0"/>
              <a:buChar char="•"/>
            </a:pPr>
            <a:r>
              <a:rPr dirty="0" sz="2000" lang="en-US"/>
              <a:t>Arachnoid cyst</a:t>
            </a:r>
          </a:p>
          <a:p>
            <a:pPr algn="l" indent="-285750" marL="285750">
              <a:buFont typeface="Arial" panose="020B0604020202020204" pitchFamily="34" charset="0"/>
              <a:buChar char="•"/>
            </a:pPr>
            <a:r>
              <a:rPr dirty="0" sz="2000" lang="en-US"/>
              <a:t>Epidermoid and dermoid cyst</a:t>
            </a:r>
          </a:p>
          <a:p>
            <a:pPr algn="l"/>
            <a:endParaRPr dirty="0" sz="2000" lang="en-IQ"/>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12" name=""/>
        <p:cNvGrpSpPr/>
        <p:nvPr/>
      </p:nvGrpSpPr>
      <p:grpSpPr>
        <a:xfrm>
          <a:off x="0" y="0"/>
          <a:ext cx="0" cy="0"/>
          <a:chOff x="0" y="0"/>
          <a:chExt cx="0" cy="0"/>
        </a:xfrm>
      </p:grpSpPr>
      <p:sp>
        <p:nvSpPr>
          <p:cNvPr id="1048642" name="Content Placeholder 2"/>
          <p:cNvSpPr>
            <a:spLocks noGrp="1"/>
          </p:cNvSpPr>
          <p:nvPr>
            <p:ph idx="1"/>
          </p:nvPr>
        </p:nvSpPr>
        <p:spPr>
          <a:xfrm>
            <a:off x="92363" y="92364"/>
            <a:ext cx="8947727" cy="6684818"/>
          </a:xfrm>
        </p:spPr>
        <p:txBody>
          <a:bodyPr>
            <a:noAutofit/>
          </a:bodyPr>
          <a:p>
            <a:pPr>
              <a:buFont typeface="Wingdings" pitchFamily="2" charset="2"/>
              <a:buChar char="v"/>
            </a:pPr>
            <a:r>
              <a:rPr b="1" dirty="0" sz="1900" lang="en-US" u="sng"/>
              <a:t>Best diagnostic clue</a:t>
            </a:r>
          </a:p>
          <a:p>
            <a:pPr lvl="1"/>
            <a:r>
              <a:rPr dirty="0" sz="1900" lang="en-US" err="1"/>
              <a:t>Nonenhancing</a:t>
            </a:r>
            <a:r>
              <a:rPr dirty="0" sz="1900" lang="en-US"/>
              <a:t>, </a:t>
            </a:r>
            <a:r>
              <a:rPr dirty="0" sz="1900" lang="en-US" err="1"/>
              <a:t>noncalcified</a:t>
            </a:r>
            <a:r>
              <a:rPr dirty="0" sz="1900" lang="en-US"/>
              <a:t>, </a:t>
            </a:r>
            <a:r>
              <a:rPr dirty="0" sz="1900" lang="en-US" err="1"/>
              <a:t>intrasellar</a:t>
            </a:r>
            <a:r>
              <a:rPr dirty="0" sz="1900" lang="en-US"/>
              <a:t> &amp;/or </a:t>
            </a:r>
            <a:r>
              <a:rPr dirty="0" sz="1900" lang="en-US" err="1"/>
              <a:t>suprasellar</a:t>
            </a:r>
            <a:r>
              <a:rPr dirty="0" sz="1900" lang="en-US"/>
              <a:t> cyst with </a:t>
            </a:r>
            <a:r>
              <a:rPr dirty="0" sz="1900" lang="en-US" err="1"/>
              <a:t>intracystic</a:t>
            </a:r>
            <a:r>
              <a:rPr dirty="0" sz="1900" lang="en-US"/>
              <a:t> nodule</a:t>
            </a:r>
          </a:p>
          <a:p>
            <a:pPr lvl="1"/>
            <a:r>
              <a:rPr dirty="0" sz="1900" lang="en-US"/>
              <a:t>Uncommon but pathognomonic = </a:t>
            </a:r>
            <a:r>
              <a:rPr b="1" dirty="0" sz="1900" lang="en-US">
                <a:solidFill>
                  <a:srgbClr val="0070C0"/>
                </a:solidFill>
              </a:rPr>
              <a:t>posterior ledge sign: </a:t>
            </a:r>
            <a:r>
              <a:rPr dirty="0" sz="1900" lang="en-US"/>
              <a:t>Upward extension through </a:t>
            </a:r>
            <a:r>
              <a:rPr dirty="0" sz="1900" lang="en-US" err="1"/>
              <a:t>diaphragma</a:t>
            </a:r>
            <a:r>
              <a:rPr dirty="0" sz="1900" lang="en-US"/>
              <a:t> </a:t>
            </a:r>
            <a:r>
              <a:rPr dirty="0" sz="1900" lang="en-US" err="1"/>
              <a:t>sellae</a:t>
            </a:r>
            <a:r>
              <a:rPr dirty="0" sz="1900" lang="en-US"/>
              <a:t> Ledge of tissue overlies posterior lobe.</a:t>
            </a:r>
          </a:p>
          <a:p>
            <a:pPr>
              <a:buFont typeface="Wingdings" pitchFamily="2" charset="2"/>
              <a:buChar char="v"/>
            </a:pPr>
            <a:endParaRPr dirty="0" sz="1900" lang="en-US"/>
          </a:p>
          <a:p>
            <a:pPr>
              <a:buFont typeface="Wingdings" pitchFamily="2" charset="2"/>
              <a:buChar char="v"/>
            </a:pPr>
            <a:r>
              <a:rPr b="1" dirty="0" sz="1900" lang="en-US" u="sng"/>
              <a:t>CT Findings</a:t>
            </a:r>
          </a:p>
          <a:p>
            <a:pPr lvl="1"/>
            <a:r>
              <a:rPr dirty="0" sz="1900" lang="en-US"/>
              <a:t>Well-delineated, round, intra or </a:t>
            </a:r>
            <a:r>
              <a:rPr dirty="0" sz="1900" lang="en-US" err="1"/>
              <a:t>suprasellar</a:t>
            </a:r>
            <a:r>
              <a:rPr dirty="0" sz="1900" lang="en-US"/>
              <a:t> mass</a:t>
            </a:r>
          </a:p>
          <a:p>
            <a:pPr lvl="1"/>
            <a:r>
              <a:rPr dirty="0" sz="1900" lang="en-US" err="1"/>
              <a:t>Hypodense</a:t>
            </a:r>
            <a:r>
              <a:rPr dirty="0" sz="1900" lang="en-US"/>
              <a:t> (75%)</a:t>
            </a:r>
          </a:p>
          <a:p>
            <a:pPr lvl="1"/>
            <a:r>
              <a:rPr dirty="0" sz="1900" lang="en-US"/>
              <a:t>Ca++ (10-15%)</a:t>
            </a:r>
          </a:p>
          <a:p>
            <a:pPr lvl="1"/>
            <a:r>
              <a:rPr dirty="0" sz="1900" lang="en-US"/>
              <a:t>Does not enhance</a:t>
            </a:r>
          </a:p>
          <a:p>
            <a:pPr lvl="1"/>
            <a:r>
              <a:rPr dirty="0" sz="1900" lang="en-US"/>
              <a:t>Occasionally see </a:t>
            </a:r>
            <a:r>
              <a:rPr b="1" dirty="0" sz="1900" lang="en-US">
                <a:solidFill>
                  <a:srgbClr val="0070C0"/>
                </a:solidFill>
              </a:rPr>
              <a:t>Claw sign</a:t>
            </a:r>
            <a:r>
              <a:rPr dirty="0" sz="1900" lang="en-US"/>
              <a:t> with normal pituitary gland surrounding the cyst.</a:t>
            </a:r>
          </a:p>
          <a:p>
            <a:endParaRPr dirty="0" sz="2700" lang="en-US"/>
          </a:p>
          <a:p>
            <a:pPr>
              <a:buFont typeface="Wingdings" pitchFamily="2" charset="2"/>
              <a:buChar char="v"/>
            </a:pPr>
            <a:r>
              <a:rPr b="1" dirty="0" sz="2000" lang="en-US"/>
              <a:t>MRI</a:t>
            </a:r>
          </a:p>
          <a:p>
            <a:pPr lvl="1"/>
            <a:r>
              <a:rPr dirty="0" sz="2000" lang="en-US"/>
              <a:t>T1 </a:t>
            </a:r>
            <a:r>
              <a:rPr dirty="0" sz="2000" lang="en-US" err="1"/>
              <a:t>hypointense</a:t>
            </a:r>
            <a:r>
              <a:rPr dirty="0" sz="2000" lang="en-US"/>
              <a:t> </a:t>
            </a:r>
          </a:p>
          <a:p>
            <a:pPr lvl="1"/>
            <a:r>
              <a:rPr dirty="0" sz="2000" lang="en-US"/>
              <a:t>T2 </a:t>
            </a:r>
            <a:r>
              <a:rPr dirty="0" sz="2000" lang="en-US" err="1"/>
              <a:t>hyperintense</a:t>
            </a:r>
            <a:r>
              <a:rPr dirty="0" sz="2000" lang="en-US"/>
              <a:t> </a:t>
            </a:r>
          </a:p>
          <a:p>
            <a:pPr lvl="1"/>
            <a:r>
              <a:rPr dirty="0" sz="2000" lang="en-US"/>
              <a:t>No internal enhancement</a:t>
            </a:r>
          </a:p>
          <a:p>
            <a:pPr lvl="1"/>
            <a:r>
              <a:rPr dirty="0" sz="2000" lang="en-US"/>
              <a:t>Claw sign = enhancing rim of compressed pituitary surrounding </a:t>
            </a:r>
            <a:r>
              <a:rPr dirty="0" sz="2000" lang="en-US" err="1"/>
              <a:t>nonenhancing</a:t>
            </a:r>
            <a:r>
              <a:rPr dirty="0" sz="2000" lang="en-US"/>
              <a:t> cyst</a:t>
            </a:r>
          </a:p>
          <a:p>
            <a:endParaRPr dirty="0" sz="2000" lang="en-US"/>
          </a:p>
          <a:p>
            <a:endParaRPr dirty="0" sz="2300"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13" name=""/>
        <p:cNvGrpSpPr/>
        <p:nvPr/>
      </p:nvGrpSpPr>
      <p:grpSpPr>
        <a:xfrm>
          <a:off x="0" y="0"/>
          <a:ext cx="0" cy="0"/>
          <a:chOff x="0" y="0"/>
          <a:chExt cx="0" cy="0"/>
        </a:xfrm>
      </p:grpSpPr>
      <p:sp>
        <p:nvSpPr>
          <p:cNvPr id="1048643" name="Title 1"/>
          <p:cNvSpPr>
            <a:spLocks noGrp="1"/>
          </p:cNvSpPr>
          <p:nvPr>
            <p:ph type="title"/>
          </p:nvPr>
        </p:nvSpPr>
        <p:spPr/>
        <p:txBody>
          <a:bodyPr/>
          <a:p>
            <a:endParaRPr lang="en-US"/>
          </a:p>
        </p:txBody>
      </p:sp>
      <p:pic>
        <p:nvPicPr>
          <p:cNvPr id="209718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14" name=""/>
        <p:cNvGrpSpPr/>
        <p:nvPr/>
      </p:nvGrpSpPr>
      <p:grpSpPr>
        <a:xfrm>
          <a:off x="0" y="0"/>
          <a:ext cx="0" cy="0"/>
          <a:chOff x="0" y="0"/>
          <a:chExt cx="0" cy="0"/>
        </a:xfrm>
      </p:grpSpPr>
      <p:sp>
        <p:nvSpPr>
          <p:cNvPr id="1048644" name="Title 1"/>
          <p:cNvSpPr>
            <a:spLocks noGrp="1"/>
          </p:cNvSpPr>
          <p:nvPr>
            <p:ph type="title"/>
          </p:nvPr>
        </p:nvSpPr>
        <p:spPr/>
        <p:txBody>
          <a:bodyPr/>
          <a:p>
            <a:endParaRPr lang="en-US"/>
          </a:p>
        </p:txBody>
      </p:sp>
      <p:pic>
        <p:nvPicPr>
          <p:cNvPr id="2097186"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15" name=""/>
        <p:cNvGrpSpPr/>
        <p:nvPr/>
      </p:nvGrpSpPr>
      <p:grpSpPr>
        <a:xfrm>
          <a:off x="0" y="0"/>
          <a:ext cx="0" cy="0"/>
          <a:chOff x="0" y="0"/>
          <a:chExt cx="0" cy="0"/>
        </a:xfrm>
      </p:grpSpPr>
      <p:pic>
        <p:nvPicPr>
          <p:cNvPr id="2097187" name="Picture 4"/>
          <p:cNvPicPr>
            <a:picLocks noChangeAspect="1" noGrp="1"/>
          </p:cNvPicPr>
          <p:nvPr>
            <p:ph idx="1"/>
          </p:nvPr>
        </p:nvPicPr>
        <p:blipFill>
          <a:blip xmlns:r="http://schemas.openxmlformats.org/officeDocument/2006/relationships" r:embed="rId1"/>
          <a:stretch>
            <a:fillRect/>
          </a:stretch>
        </p:blipFill>
        <p:spPr>
          <a:xfrm>
            <a:off x="23090" y="1027546"/>
            <a:ext cx="9120909" cy="4006586"/>
          </a:xfrm>
          <a:prstGeom prst="rect"/>
          <a:ln>
            <a:noFill/>
          </a:ln>
          <a:effectLst>
            <a:softEdge rad="1125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16" name=""/>
        <p:cNvGrpSpPr/>
        <p:nvPr/>
      </p:nvGrpSpPr>
      <p:grpSpPr>
        <a:xfrm>
          <a:off x="0" y="0"/>
          <a:ext cx="0" cy="0"/>
          <a:chOff x="0" y="0"/>
          <a:chExt cx="0" cy="0"/>
        </a:xfrm>
      </p:grpSpPr>
      <p:pic>
        <p:nvPicPr>
          <p:cNvPr id="2097188" name="Picture 4"/>
          <p:cNvPicPr>
            <a:picLocks noChangeAspect="1" noGrp="1"/>
          </p:cNvPicPr>
          <p:nvPr>
            <p:ph idx="1"/>
          </p:nvPr>
        </p:nvPicPr>
        <p:blipFill>
          <a:blip xmlns:r="http://schemas.openxmlformats.org/officeDocument/2006/relationships" r:embed="rId1"/>
          <a:stretch>
            <a:fillRect/>
          </a:stretch>
        </p:blipFill>
        <p:spPr>
          <a:xfrm>
            <a:off x="1587500" y="0"/>
            <a:ext cx="5969000" cy="6862091"/>
          </a:xfrm>
          <a:prstGeom prst="rect"/>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1048596" name="Title 1"/>
          <p:cNvSpPr>
            <a:spLocks noGrp="1"/>
          </p:cNvSpPr>
          <p:nvPr>
            <p:ph type="title"/>
          </p:nvPr>
        </p:nvSpPr>
        <p:spPr/>
        <p:txBody>
          <a:bodyPr/>
          <a:p>
            <a:endParaRPr lang="en-US"/>
          </a:p>
        </p:txBody>
      </p:sp>
      <p:pic>
        <p:nvPicPr>
          <p:cNvPr id="2097152" name="Picture 4"/>
          <p:cNvPicPr>
            <a:picLocks noChangeAspect="1" noGrp="1"/>
          </p:cNvPicPr>
          <p:nvPr>
            <p:ph idx="1"/>
          </p:nvPr>
        </p:nvPicPr>
        <p:blipFill>
          <a:blip xmlns:r="http://schemas.openxmlformats.org/officeDocument/2006/relationships" r:embed="rId1"/>
          <a:stretch>
            <a:fillRect/>
          </a:stretch>
        </p:blipFill>
        <p:spPr>
          <a:xfrm>
            <a:off x="0" y="0"/>
            <a:ext cx="9144001" cy="6858000"/>
          </a:xfrm>
          <a:prstGeom prst="rec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72" name=""/>
        <p:cNvGrpSpPr/>
        <p:nvPr/>
      </p:nvGrpSpPr>
      <p:grpSpPr>
        <a:xfrm>
          <a:off x="0" y="0"/>
          <a:ext cx="0" cy="0"/>
          <a:chOff x="0" y="0"/>
          <a:chExt cx="0" cy="0"/>
        </a:xfrm>
      </p:grpSpPr>
      <p:sp>
        <p:nvSpPr>
          <p:cNvPr id="1048597" name="Title 1"/>
          <p:cNvSpPr>
            <a:spLocks noGrp="1"/>
          </p:cNvSpPr>
          <p:nvPr>
            <p:ph type="title"/>
          </p:nvPr>
        </p:nvSpPr>
        <p:spPr/>
        <p:txBody>
          <a:bodyPr/>
          <a:p>
            <a:endParaRPr lang="en-US"/>
          </a:p>
        </p:txBody>
      </p:sp>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mc:AlternateContent xmlns:mc="http://schemas.openxmlformats.org/markup-compatibility/2006">
        <mc:Choice xmlns:p14="http://schemas.microsoft.com/office/powerpoint/2010/main" Requires="p14">
          <p:contentPart p14:bwMode="auto" r:id="rId2">
            <p14:nvContentPartPr>
              <p14:cNvPr id="2097154" name="Ink 2"/>
              <p14:cNvContentPartPr/>
              <p14:nvPr/>
            </p14:nvContentPartPr>
            <p14:xfrm>
              <a:off x="92142" y="1388807"/>
              <a:ext cx="1824480" cy="360"/>
            </p14:xfrm>
          </p:contentPart>
        </mc:Choice>
        <mc:Fallback>
          <p:pic>
            <p:nvPicPr>
              <p:cNvPr id="2097154" name="Ink 2"/>
              <p:cNvPicPr>
                <a:picLocks/>
              </p:cNvPicPr>
              <p:nvPr/>
            </p:nvPicPr>
            <p:blipFill>
              <a:blip xmlns:r="http://schemas.openxmlformats.org/officeDocument/2006/relationships" r:embed="rId3"/>
              <a:stretch>
                <a:fillRect/>
              </a:stretch>
            </p:blipFill>
            <p:spPr>
              <a:xfrm>
                <a:off x="92142" y="1388807"/>
                <a:ext cx="1824480" cy="360"/>
              </a:xfrm>
              <a:prstGeom prst="rect"/>
            </p:spPr>
          </p:pic>
        </mc:Fallback>
      </mc:AlternateContent>
      <mc:AlternateContent xmlns:mc="http://schemas.openxmlformats.org/markup-compatibility/2006">
        <mc:Choice xmlns:p14="http://schemas.microsoft.com/office/powerpoint/2010/main" Requires="p14">
          <p:contentPart p14:bwMode="auto" r:id="rId4">
            <p14:nvContentPartPr>
              <p14:cNvPr id="2097155" name="Ink 4"/>
              <p14:cNvContentPartPr/>
              <p14:nvPr/>
            </p14:nvContentPartPr>
            <p14:xfrm>
              <a:off x="74862" y="1556567"/>
              <a:ext cx="1530000" cy="360"/>
            </p14:xfrm>
          </p:contentPart>
        </mc:Choice>
        <mc:Fallback>
          <p:pic>
            <p:nvPicPr>
              <p:cNvPr id="2097155" name="Ink 4"/>
              <p:cNvPicPr>
                <a:picLocks/>
              </p:cNvPicPr>
              <p:nvPr/>
            </p:nvPicPr>
            <p:blipFill>
              <a:blip xmlns:r="http://schemas.openxmlformats.org/officeDocument/2006/relationships" r:embed="rId5"/>
              <a:stretch>
                <a:fillRect/>
              </a:stretch>
            </p:blipFill>
            <p:spPr>
              <a:xfrm>
                <a:off x="74862" y="1556567"/>
                <a:ext cx="1530000" cy="360"/>
              </a:xfrm>
              <a:prstGeom prst="rect"/>
            </p:spPr>
          </p:pic>
        </mc:Fallback>
      </mc:AlternateContent>
      <mc:AlternateContent xmlns:mc="http://schemas.openxmlformats.org/markup-compatibility/2006">
        <mc:Choice xmlns:p14="http://schemas.microsoft.com/office/powerpoint/2010/main" Requires="p14">
          <p:contentPart p14:bwMode="auto" r:id="rId6">
            <p14:nvContentPartPr>
              <p14:cNvPr id="2097156" name="Ink 5"/>
              <p14:cNvContentPartPr/>
              <p14:nvPr/>
            </p14:nvContentPartPr>
            <p14:xfrm>
              <a:off x="86382" y="1700567"/>
              <a:ext cx="721800" cy="360"/>
            </p14:xfrm>
          </p:contentPart>
        </mc:Choice>
        <mc:Fallback>
          <p:pic>
            <p:nvPicPr>
              <p:cNvPr id="2097156" name="Ink 5"/>
              <p:cNvPicPr>
                <a:picLocks/>
              </p:cNvPicPr>
              <p:nvPr/>
            </p:nvPicPr>
            <p:blipFill>
              <a:blip xmlns:r="http://schemas.openxmlformats.org/officeDocument/2006/relationships" r:embed="rId7"/>
              <a:stretch>
                <a:fillRect/>
              </a:stretch>
            </p:blipFill>
            <p:spPr>
              <a:xfrm>
                <a:off x="86382" y="1700567"/>
                <a:ext cx="721800" cy="360"/>
              </a:xfrm>
              <a:prstGeom prst="rect"/>
            </p:spPr>
          </p:pic>
        </mc:Fallback>
      </mc:AlternateContent>
      <mc:AlternateContent xmlns:mc="http://schemas.openxmlformats.org/markup-compatibility/2006">
        <mc:Choice xmlns:p14="http://schemas.microsoft.com/office/powerpoint/2010/main" Requires="p14">
          <p:contentPart p14:bwMode="auto" r:id="rId8">
            <p14:nvContentPartPr>
              <p14:cNvPr id="2097157" name="Ink 6"/>
              <p14:cNvContentPartPr/>
              <p14:nvPr/>
            </p14:nvContentPartPr>
            <p14:xfrm>
              <a:off x="1183302" y="6134327"/>
              <a:ext cx="762480" cy="360"/>
            </p14:xfrm>
          </p:contentPart>
        </mc:Choice>
        <mc:Fallback>
          <p:pic>
            <p:nvPicPr>
              <p:cNvPr id="2097157" name="Ink 6"/>
              <p:cNvPicPr>
                <a:picLocks/>
              </p:cNvPicPr>
              <p:nvPr/>
            </p:nvPicPr>
            <p:blipFill>
              <a:blip xmlns:r="http://schemas.openxmlformats.org/officeDocument/2006/relationships" r:embed="rId9"/>
              <a:stretch>
                <a:fillRect/>
              </a:stretch>
            </p:blipFill>
            <p:spPr>
              <a:xfrm>
                <a:off x="1183302" y="6134327"/>
                <a:ext cx="762480" cy="360"/>
              </a:xfrm>
              <a:prstGeom prst="rect"/>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3" name=""/>
        <p:cNvGrpSpPr/>
        <p:nvPr/>
      </p:nvGrpSpPr>
      <p:grpSpPr>
        <a:xfrm>
          <a:off x="0" y="0"/>
          <a:ext cx="0" cy="0"/>
          <a:chOff x="0" y="0"/>
          <a:chExt cx="0" cy="0"/>
        </a:xfrm>
      </p:grpSpPr>
      <p:sp>
        <p:nvSpPr>
          <p:cNvPr id="1048598" name="Content Placeholder 2"/>
          <p:cNvSpPr>
            <a:spLocks noGrp="1"/>
          </p:cNvSpPr>
          <p:nvPr>
            <p:ph idx="1"/>
          </p:nvPr>
        </p:nvSpPr>
        <p:spPr>
          <a:xfrm>
            <a:off x="51954" y="57727"/>
            <a:ext cx="9040091" cy="6742545"/>
          </a:xfrm>
        </p:spPr>
        <p:txBody>
          <a:bodyPr>
            <a:normAutofit/>
          </a:bodyPr>
          <a:p>
            <a:pPr>
              <a:buFont typeface="Wingdings" pitchFamily="2" charset="2"/>
              <a:buChar char="q"/>
            </a:pPr>
            <a:r>
              <a:rPr b="1" dirty="0" sz="2600" lang="en-US" u="sng">
                <a:solidFill>
                  <a:srgbClr val="C00000"/>
                </a:solidFill>
              </a:rPr>
              <a:t>DIFFERENTIAL DIAGNOSIS</a:t>
            </a:r>
            <a:r>
              <a:rPr dirty="0" sz="2600" lang="en-US" u="sng">
                <a:solidFill>
                  <a:srgbClr val="C00000"/>
                </a:solidFill>
              </a:rPr>
              <a:t> </a:t>
            </a:r>
            <a:endParaRPr dirty="0" sz="2600" lang="ar-IQ" u="sng">
              <a:solidFill>
                <a:srgbClr val="C00000"/>
              </a:solidFill>
            </a:endParaRPr>
          </a:p>
          <a:p>
            <a:pPr>
              <a:buFont typeface="Wingdings" pitchFamily="2" charset="2"/>
              <a:buChar char="Ø"/>
            </a:pPr>
            <a:r>
              <a:rPr b="1" dirty="0" sz="2000" lang="en-US"/>
              <a:t>The differential diagnosis of </a:t>
            </a:r>
            <a:r>
              <a:rPr b="1" dirty="0" sz="2000" lang="en-US" err="1"/>
              <a:t>suprasellar-sellar</a:t>
            </a:r>
            <a:r>
              <a:rPr b="1" dirty="0" sz="2000" lang="en-US"/>
              <a:t> masses includes:</a:t>
            </a:r>
          </a:p>
          <a:p>
            <a:pPr indent="-385763" lvl="1" marL="728663">
              <a:buFont typeface="+mj-lt"/>
              <a:buAutoNum type="arabicPeriod"/>
            </a:pPr>
            <a:r>
              <a:rPr dirty="0" sz="2000" lang="en-US" err="1"/>
              <a:t>Chiasmatic-hypothalamic</a:t>
            </a:r>
            <a:r>
              <a:rPr dirty="0" sz="2000" lang="en-US"/>
              <a:t> glioma.</a:t>
            </a:r>
          </a:p>
          <a:p>
            <a:pPr indent="-385763" lvl="1" marL="728663">
              <a:buFont typeface="+mj-lt"/>
              <a:buAutoNum type="arabicPeriod"/>
            </a:pPr>
            <a:r>
              <a:rPr dirty="0" sz="2000" lang="en-US" err="1"/>
              <a:t>Germinoma</a:t>
            </a:r>
            <a:r>
              <a:rPr dirty="0" sz="2000" lang="en-US"/>
              <a:t>. </a:t>
            </a:r>
          </a:p>
          <a:p>
            <a:pPr indent="-385763" lvl="1" marL="728663">
              <a:buFont typeface="+mj-lt"/>
              <a:buAutoNum type="arabicPeriod"/>
            </a:pPr>
            <a:r>
              <a:rPr dirty="0" sz="2000" lang="en-US" err="1"/>
              <a:t>Rathke’s</a:t>
            </a:r>
            <a:r>
              <a:rPr dirty="0" sz="2000" lang="en-US"/>
              <a:t> cleft cyst.</a:t>
            </a:r>
          </a:p>
          <a:p>
            <a:pPr indent="-385763" lvl="1" marL="728663">
              <a:buFont typeface="+mj-lt"/>
              <a:buAutoNum type="arabicPeriod"/>
            </a:pPr>
            <a:r>
              <a:rPr dirty="0" sz="2000" lang="en-US"/>
              <a:t>Hypothalamic hamartoma.</a:t>
            </a:r>
          </a:p>
          <a:p>
            <a:pPr indent="-385763" lvl="1" marL="728663">
              <a:buFont typeface="+mj-lt"/>
              <a:buAutoNum type="arabicPeriod"/>
            </a:pPr>
            <a:r>
              <a:rPr dirty="0" sz="2000" lang="en-US"/>
              <a:t>Arachnoid cyst.</a:t>
            </a:r>
          </a:p>
          <a:p>
            <a:pPr indent="-385763" lvl="1" marL="728663">
              <a:buFont typeface="+mj-lt"/>
              <a:buAutoNum type="arabicPeriod"/>
            </a:pPr>
            <a:r>
              <a:rPr dirty="0" sz="2000" lang="en-US" err="1"/>
              <a:t>Thrombosed</a:t>
            </a:r>
            <a:r>
              <a:rPr dirty="0" sz="2000" lang="en-US"/>
              <a:t> Aneurysm</a:t>
            </a:r>
          </a:p>
          <a:p>
            <a:pPr indent="-385763" lvl="1" marL="728663">
              <a:buFont typeface="+mj-lt"/>
              <a:buAutoNum type="arabicPeriod"/>
            </a:pPr>
            <a:r>
              <a:rPr dirty="0" sz="2000" lang="en-US"/>
              <a:t>Pituitary adenoma.</a:t>
            </a:r>
          </a:p>
          <a:p>
            <a:pPr indent="-385763" lvl="1" marL="728663">
              <a:buFont typeface="+mj-lt"/>
              <a:buAutoNum type="arabicPeriod"/>
            </a:pPr>
            <a:r>
              <a:rPr dirty="0" sz="2000" lang="en-US"/>
              <a:t>Meningioma.</a:t>
            </a:r>
          </a:p>
          <a:p>
            <a:pPr indent="-385763" lvl="1" marL="728663">
              <a:buFont typeface="+mj-lt"/>
              <a:buAutoNum type="arabicPeriod"/>
            </a:pPr>
            <a:endParaRPr dirty="0" sz="2000" lang="en-US"/>
          </a:p>
          <a:p>
            <a:pPr>
              <a:buFont typeface="Wingdings" pitchFamily="2" charset="2"/>
              <a:buChar char="Ø"/>
            </a:pPr>
            <a:r>
              <a:rPr dirty="0" sz="2000" lang="en-US"/>
              <a:t>The last two (Pituitary &amp; Meningioma) are </a:t>
            </a:r>
            <a:r>
              <a:rPr b="1" dirty="0" sz="2000" lang="en-US">
                <a:solidFill>
                  <a:srgbClr val="0070C0"/>
                </a:solidFill>
              </a:rPr>
              <a:t>rare in children</a:t>
            </a:r>
            <a:r>
              <a:rPr dirty="0" sz="2000" lang="en-US"/>
              <a:t>.</a:t>
            </a:r>
          </a:p>
          <a:p>
            <a:pPr>
              <a:buFont typeface="Wingdings" pitchFamily="2" charset="2"/>
              <a:buChar char="Ø"/>
            </a:pPr>
            <a:r>
              <a:rPr b="1" dirty="0" sz="2000" lang="en-US"/>
              <a:t>The presence of calcification on CT</a:t>
            </a:r>
            <a:r>
              <a:rPr dirty="0" sz="2000" lang="en-US"/>
              <a:t> </a:t>
            </a:r>
            <a:r>
              <a:rPr dirty="0" sz="2000" lang="en-US">
                <a:solidFill>
                  <a:srgbClr val="C00000"/>
                </a:solidFill>
              </a:rPr>
              <a:t>eliminates all these diagnoses except meningioma</a:t>
            </a:r>
            <a:r>
              <a:rPr dirty="0" sz="2000" lang="en-US"/>
              <a:t>. </a:t>
            </a:r>
          </a:p>
          <a:p>
            <a:pPr>
              <a:buFont typeface="Wingdings" pitchFamily="2" charset="2"/>
              <a:buChar char="Ø"/>
            </a:pPr>
            <a:r>
              <a:rPr dirty="0" sz="2000" lang="en-US"/>
              <a:t>The next most common tumor in this area is the </a:t>
            </a:r>
            <a:r>
              <a:rPr dirty="0" sz="2000" lang="en-US" err="1"/>
              <a:t>chiasmatic-hypothalamic</a:t>
            </a:r>
            <a:r>
              <a:rPr dirty="0" sz="2000" lang="en-US"/>
              <a:t> glioma, which does not have an intrasellar component and does not commonly calcify. </a:t>
            </a:r>
          </a:p>
          <a:p>
            <a:endParaRPr dirty="0" sz="2400" lang="ar-IQ"/>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4" name=""/>
        <p:cNvGrpSpPr/>
        <p:nvPr/>
      </p:nvGrpSpPr>
      <p:grpSpPr>
        <a:xfrm>
          <a:off x="0" y="0"/>
          <a:ext cx="0" cy="0"/>
          <a:chOff x="0" y="0"/>
          <a:chExt cx="0" cy="0"/>
        </a:xfrm>
      </p:grpSpPr>
      <p:sp>
        <p:nvSpPr>
          <p:cNvPr id="1048599" name="Content Placeholder 2"/>
          <p:cNvSpPr>
            <a:spLocks noGrp="1"/>
          </p:cNvSpPr>
          <p:nvPr>
            <p:ph idx="1"/>
          </p:nvPr>
        </p:nvSpPr>
        <p:spPr>
          <a:xfrm>
            <a:off x="51954" y="51954"/>
            <a:ext cx="9040091" cy="6754091"/>
          </a:xfrm>
        </p:spPr>
        <p:txBody>
          <a:bodyPr>
            <a:normAutofit/>
          </a:bodyPr>
          <a:p>
            <a:pPr>
              <a:buFont typeface="Wingdings" pitchFamily="2" charset="2"/>
              <a:buChar char="q"/>
            </a:pPr>
            <a:r>
              <a:rPr b="1" dirty="0" sz="2400" lang="en-US" u="sng">
                <a:solidFill>
                  <a:srgbClr val="C00000"/>
                </a:solidFill>
              </a:rPr>
              <a:t>IMAGING</a:t>
            </a:r>
            <a:endParaRPr b="1" dirty="0" sz="2400" lang="ar-IQ" u="sng">
              <a:solidFill>
                <a:srgbClr val="C00000"/>
              </a:solidFill>
            </a:endParaRPr>
          </a:p>
          <a:p>
            <a:r>
              <a:rPr b="1" dirty="0" sz="2000" lang="en-US" u="sng"/>
              <a:t>CT useful in detection</a:t>
            </a:r>
          </a:p>
          <a:p>
            <a:pPr indent="-457200" lvl="1" marL="914400">
              <a:buFont typeface="+mj-lt"/>
              <a:buAutoNum type="arabicParenR"/>
            </a:pPr>
            <a:r>
              <a:rPr dirty="0" sz="2000" lang="en-US"/>
              <a:t>Mass located within the </a:t>
            </a:r>
            <a:r>
              <a:rPr dirty="0" sz="2000" lang="en-US" err="1"/>
              <a:t>suprasellar</a:t>
            </a:r>
            <a:r>
              <a:rPr dirty="0" sz="2000" lang="en-US"/>
              <a:t>, less commonly, in an intrasellar or </a:t>
            </a:r>
            <a:r>
              <a:rPr dirty="0" sz="2000" lang="en-US" err="1"/>
              <a:t>parasellar</a:t>
            </a:r>
            <a:r>
              <a:rPr dirty="0" sz="2000" lang="en-US"/>
              <a:t> location. </a:t>
            </a:r>
          </a:p>
          <a:p>
            <a:pPr indent="-457200" lvl="1" marL="914400">
              <a:buFont typeface="+mj-lt"/>
              <a:buAutoNum type="arabicParenR"/>
            </a:pPr>
            <a:r>
              <a:rPr dirty="0" sz="2000" lang="en-US"/>
              <a:t>Calcifications, 90% of craniopharyngiomas in children. </a:t>
            </a:r>
          </a:p>
          <a:p>
            <a:pPr indent="-457200" lvl="1" marL="914400">
              <a:buFont typeface="+mj-lt"/>
              <a:buAutoNum type="arabicParenR"/>
            </a:pPr>
            <a:r>
              <a:rPr dirty="0" sz="2000" lang="en-US"/>
              <a:t>Secondary changes in the skull base, such as enlargement of the sella turcica and/or erosion of the dorsum sella.</a:t>
            </a:r>
          </a:p>
          <a:p>
            <a:pPr lvl="1"/>
            <a:r>
              <a:rPr dirty="0" sz="2000" lang="en-US"/>
              <a:t>Contrast-enhanced CT is not necessary when MRI is available. </a:t>
            </a:r>
            <a:endParaRPr dirty="0" sz="2400" lang="en-US"/>
          </a:p>
          <a:p>
            <a:r>
              <a:rPr b="1" dirty="0" sz="2000" lang="en-US" u="sng"/>
              <a:t>MRI</a:t>
            </a:r>
          </a:p>
          <a:p>
            <a:pPr lvl="1">
              <a:buFont typeface="Wingdings" pitchFamily="2" charset="2"/>
              <a:buChar char="ü"/>
            </a:pPr>
            <a:r>
              <a:rPr dirty="0" sz="2000" lang="en-US"/>
              <a:t>Cyst capsule and solid tumor vividly enhance with gadolinium contrast .</a:t>
            </a:r>
          </a:p>
          <a:p>
            <a:pPr lvl="1">
              <a:buFont typeface="Wingdings" pitchFamily="2" charset="2"/>
              <a:buChar char="ü"/>
            </a:pPr>
            <a:r>
              <a:rPr dirty="0" sz="2000" lang="en-US"/>
              <a:t>(MRS) </a:t>
            </a:r>
            <a:r>
              <a:rPr dirty="0" sz="2000" lang="en-US" err="1"/>
              <a:t>Craniopharyngiomas</a:t>
            </a:r>
            <a:r>
              <a:rPr dirty="0" sz="2000" lang="en-US"/>
              <a:t> show a dominant peak consistent with </a:t>
            </a:r>
            <a:r>
              <a:rPr b="1" dirty="0" sz="2000" lang="en-US">
                <a:solidFill>
                  <a:srgbClr val="0070C0"/>
                </a:solidFill>
              </a:rPr>
              <a:t>lactate or lipids</a:t>
            </a:r>
            <a:r>
              <a:rPr dirty="0" sz="2000" lang="en-US"/>
              <a:t>.</a:t>
            </a:r>
          </a:p>
          <a:p>
            <a:pPr lvl="1">
              <a:buFont typeface="Wingdings" pitchFamily="2" charset="2"/>
              <a:buChar char="ü"/>
            </a:pPr>
            <a:endParaRPr dirty="0" sz="2000" lang="en-US"/>
          </a:p>
          <a:p>
            <a:endParaRPr dirty="0" sz="2000" lang="en-US"/>
          </a:p>
        </p:txBody>
      </p:sp>
      <p:graphicFrame>
        <p:nvGraphicFramePr>
          <p:cNvPr id="4194304" name="Content Placeholder 3"/>
          <p:cNvGraphicFramePr>
            <a:graphicFrameLocks/>
          </p:cNvGraphicFramePr>
          <p:nvPr/>
        </p:nvGraphicFramePr>
        <p:xfrm>
          <a:off x="168087" y="4167909"/>
          <a:ext cx="8807824" cy="2545080"/>
        </p:xfrm>
        <a:graphic>
          <a:graphicData uri="http://schemas.openxmlformats.org/drawingml/2006/table">
            <a:tbl>
              <a:tblPr>
                <a:tableStyleId>{616DA210-FB5B-4158-B5E0-FEB733F419BA}</a:tableStyleId>
              </a:tblPr>
              <a:tblGrid>
                <a:gridCol w="2941910"/>
                <a:gridCol w="2990758"/>
                <a:gridCol w="2875156"/>
              </a:tblGrid>
              <a:tr h="343840">
                <a:tc>
                  <a:txBody>
                    <a:bodyPr/>
                    <a:p>
                      <a:r>
                        <a:rPr b="1" dirty="0" sz="2000" lang="en-US">
                          <a:solidFill>
                            <a:schemeClr val="bg1"/>
                          </a:solidFill>
                          <a:effectLst/>
                        </a:rPr>
                        <a:t>Solid part</a:t>
                      </a:r>
                    </a:p>
                  </a:txBody>
                  <a:tcPr marL="68580" marR="68580" marT="34290" marB="34290">
                    <a:solidFill>
                      <a:srgbClr val="002060"/>
                    </a:solidFill>
                  </a:tcPr>
                </a:tc>
                <a:tc>
                  <a:txBody>
                    <a:bodyPr/>
                    <a:p>
                      <a:r>
                        <a:rPr b="1" dirty="0" sz="2000" lang="en-US">
                          <a:effectLst/>
                        </a:rPr>
                        <a:t>T1</a:t>
                      </a:r>
                    </a:p>
                  </a:txBody>
                  <a:tcPr marL="68580" marR="68580" marT="34290" marB="34290">
                    <a:solidFill>
                      <a:schemeClr val="accent1">
                        <a:lumMod val="40000"/>
                        <a:lumOff val="60000"/>
                      </a:schemeClr>
                    </a:solidFill>
                  </a:tcPr>
                </a:tc>
                <a:tc>
                  <a:txBody>
                    <a:bodyPr/>
                    <a:p>
                      <a:r>
                        <a:rPr dirty="0" sz="2000" lang="en-US">
                          <a:effectLst/>
                        </a:rPr>
                        <a:t>Iso or </a:t>
                      </a:r>
                      <a:r>
                        <a:rPr dirty="0" sz="2000" lang="en-US" err="1">
                          <a:effectLst/>
                        </a:rPr>
                        <a:t>hypointense</a:t>
                      </a:r>
                      <a:endParaRPr dirty="0" sz="2000" lang="en-US">
                        <a:effectLst/>
                      </a:endParaRPr>
                    </a:p>
                  </a:txBody>
                  <a:tcPr marL="68580" marR="68580" marT="34290" marB="34290">
                    <a:solidFill>
                      <a:schemeClr val="accent1">
                        <a:lumMod val="40000"/>
                        <a:lumOff val="60000"/>
                      </a:schemeClr>
                    </a:solidFill>
                  </a:tcPr>
                </a:tc>
              </a:tr>
              <a:tr h="343840">
                <a:tc>
                  <a:txBody>
                    <a:bodyPr/>
                    <a:p>
                      <a:endParaRPr dirty="0" sz="2000" lang="en-US">
                        <a:effectLst/>
                      </a:endParaRPr>
                    </a:p>
                  </a:txBody>
                  <a:tcPr marL="68580" marR="68580" marT="34290" marB="34290">
                    <a:solidFill>
                      <a:schemeClr val="accent1">
                        <a:lumMod val="40000"/>
                        <a:lumOff val="60000"/>
                      </a:schemeClr>
                    </a:solidFill>
                  </a:tcPr>
                </a:tc>
                <a:tc>
                  <a:txBody>
                    <a:bodyPr/>
                    <a:p>
                      <a:r>
                        <a:rPr b="1" dirty="0" sz="2000" lang="en-US">
                          <a:effectLst/>
                        </a:rPr>
                        <a:t>T2</a:t>
                      </a:r>
                    </a:p>
                  </a:txBody>
                  <a:tcPr marL="68580" marR="68580" marT="34290" marB="34290">
                    <a:solidFill>
                      <a:schemeClr val="accent1">
                        <a:lumMod val="40000"/>
                        <a:lumOff val="60000"/>
                      </a:schemeClr>
                    </a:solidFill>
                  </a:tcPr>
                </a:tc>
                <a:tc>
                  <a:txBody>
                    <a:bodyPr/>
                    <a:p>
                      <a:r>
                        <a:rPr dirty="0" sz="2000" lang="en-US">
                          <a:effectLst/>
                        </a:rPr>
                        <a:t>Mixed </a:t>
                      </a:r>
                    </a:p>
                  </a:txBody>
                  <a:tcPr marL="68580" marR="68580" marT="34290" marB="34290">
                    <a:solidFill>
                      <a:schemeClr val="accent1">
                        <a:lumMod val="40000"/>
                        <a:lumOff val="60000"/>
                      </a:schemeClr>
                    </a:solidFill>
                  </a:tcPr>
                </a:tc>
              </a:tr>
              <a:tr h="343840">
                <a:tc>
                  <a:txBody>
                    <a:bodyPr/>
                    <a:p>
                      <a:endParaRPr dirty="0" sz="2000" lang="en-US">
                        <a:effectLst/>
                      </a:endParaRPr>
                    </a:p>
                  </a:txBody>
                  <a:tcPr marL="68580" marR="68580" marT="34290" marB="34290">
                    <a:solidFill>
                      <a:schemeClr val="accent1">
                        <a:lumMod val="40000"/>
                        <a:lumOff val="60000"/>
                      </a:schemeClr>
                    </a:solidFill>
                  </a:tcPr>
                </a:tc>
                <a:tc>
                  <a:txBody>
                    <a:bodyPr/>
                    <a:p>
                      <a:pPr algn="l" defTabSz="914400" eaLnBrk="1" fontAlgn="auto" hangingPunct="1" indent="0" latinLnBrk="0" lvl="0" marL="0" marR="0" rtl="0">
                        <a:lnSpc>
                          <a:spcPct val="100000"/>
                        </a:lnSpc>
                        <a:spcBef>
                          <a:spcPts val="0"/>
                        </a:spcBef>
                        <a:spcAft>
                          <a:spcPts val="0"/>
                        </a:spcAft>
                        <a:buClrTx/>
                        <a:buSzTx/>
                        <a:buFontTx/>
                        <a:buNone/>
                      </a:pPr>
                      <a:r>
                        <a:rPr b="1" dirty="0" sz="2000" lang="en-US">
                          <a:effectLst/>
                        </a:rPr>
                        <a:t>T1 + contrast</a:t>
                      </a:r>
                    </a:p>
                  </a:txBody>
                  <a:tcPr marL="68580" marR="68580" marT="34290" marB="34290">
                    <a:solidFill>
                      <a:schemeClr val="accent1">
                        <a:lumMod val="40000"/>
                        <a:lumOff val="60000"/>
                      </a:schemeClr>
                    </a:solidFill>
                  </a:tcPr>
                </a:tc>
                <a:tc>
                  <a:txBody>
                    <a:bodyPr/>
                    <a:p>
                      <a:r>
                        <a:rPr dirty="0" sz="2000" lang="en-US">
                          <a:effectLst/>
                        </a:rPr>
                        <a:t>heterogeneous </a:t>
                      </a:r>
                    </a:p>
                  </a:txBody>
                  <a:tcPr marL="68580" marR="68580" marT="34290" marB="34290">
                    <a:solidFill>
                      <a:schemeClr val="accent1">
                        <a:lumMod val="40000"/>
                        <a:lumOff val="60000"/>
                      </a:schemeClr>
                    </a:solidFill>
                  </a:tcPr>
                </a:tc>
              </a:tr>
              <a:tr h="343840">
                <a:tc>
                  <a:txBody>
                    <a:bodyPr/>
                    <a:p>
                      <a:r>
                        <a:rPr b="1" dirty="0" sz="2000" lang="en-US">
                          <a:solidFill>
                            <a:schemeClr val="bg1"/>
                          </a:solidFill>
                          <a:effectLst/>
                        </a:rPr>
                        <a:t>Cystic part</a:t>
                      </a:r>
                    </a:p>
                  </a:txBody>
                  <a:tcPr marL="68580" marR="68580" marT="34290" marB="34290">
                    <a:solidFill>
                      <a:srgbClr val="002060"/>
                    </a:solidFill>
                  </a:tcPr>
                </a:tc>
                <a:tc>
                  <a:txBody>
                    <a:bodyPr/>
                    <a:p>
                      <a:r>
                        <a:rPr b="1" dirty="0" sz="2000" lang="en-US">
                          <a:effectLst/>
                        </a:rPr>
                        <a:t>T1</a:t>
                      </a:r>
                      <a:r>
                        <a:rPr dirty="0" sz="2000" lang="en-US">
                          <a:effectLst/>
                        </a:rPr>
                        <a:t> </a:t>
                      </a:r>
                    </a:p>
                  </a:txBody>
                  <a:tcPr marL="68580" marR="68580" marT="34290" marB="34290">
                    <a:solidFill>
                      <a:schemeClr val="accent1">
                        <a:lumMod val="40000"/>
                        <a:lumOff val="60000"/>
                      </a:schemeClr>
                    </a:solidFill>
                  </a:tcPr>
                </a:tc>
                <a:tc>
                  <a:txBody>
                    <a:bodyPr/>
                    <a:p>
                      <a:r>
                        <a:rPr sz="2000" lang="en-US">
                          <a:effectLst/>
                        </a:rPr>
                        <a:t>Hypointense</a:t>
                      </a:r>
                    </a:p>
                  </a:txBody>
                  <a:tcPr marL="68580" marR="68580" marT="34290" marB="34290">
                    <a:solidFill>
                      <a:schemeClr val="accent1">
                        <a:lumMod val="40000"/>
                        <a:lumOff val="60000"/>
                      </a:schemeClr>
                    </a:solidFill>
                  </a:tcPr>
                </a:tc>
              </a:tr>
              <a:tr h="343840">
                <a:tc>
                  <a:txBody>
                    <a:bodyPr/>
                    <a:p>
                      <a:endParaRPr dirty="0" sz="2000" lang="en-US">
                        <a:effectLst/>
                      </a:endParaRPr>
                    </a:p>
                  </a:txBody>
                  <a:tcPr marL="68580" marR="68580" marT="34290" marB="34290">
                    <a:solidFill>
                      <a:schemeClr val="accent1">
                        <a:lumMod val="40000"/>
                        <a:lumOff val="60000"/>
                      </a:schemeClr>
                    </a:solidFill>
                  </a:tcPr>
                </a:tc>
                <a:tc>
                  <a:txBody>
                    <a:bodyPr/>
                    <a:p>
                      <a:r>
                        <a:rPr b="1" dirty="0" sz="2000" lang="en-US">
                          <a:effectLst/>
                        </a:rPr>
                        <a:t>T2 </a:t>
                      </a:r>
                    </a:p>
                  </a:txBody>
                  <a:tcPr marL="68580" marR="68580" marT="34290" marB="34290">
                    <a:solidFill>
                      <a:schemeClr val="accent1">
                        <a:lumMod val="40000"/>
                        <a:lumOff val="60000"/>
                      </a:schemeClr>
                    </a:solidFill>
                  </a:tcPr>
                </a:tc>
                <a:tc>
                  <a:txBody>
                    <a:bodyPr/>
                    <a:p>
                      <a:r>
                        <a:rPr dirty="0" sz="2000" lang="en-US">
                          <a:effectLst/>
                        </a:rPr>
                        <a:t>Hyperintense</a:t>
                      </a:r>
                    </a:p>
                  </a:txBody>
                  <a:tcPr marL="68580" marR="68580" marT="34290" marB="34290">
                    <a:solidFill>
                      <a:schemeClr val="accent1">
                        <a:lumMod val="40000"/>
                        <a:lumOff val="60000"/>
                      </a:schemeClr>
                    </a:solidFill>
                  </a:tcPr>
                </a:tc>
              </a:tr>
              <a:tr h="624526">
                <a:tc>
                  <a:txBody>
                    <a:bodyPr/>
                    <a:p>
                      <a:endParaRPr dirty="0" sz="2000" lang="en-US">
                        <a:effectLst/>
                      </a:endParaRPr>
                    </a:p>
                  </a:txBody>
                  <a:tcPr marL="68580" marR="68580" marT="34290" marB="34290">
                    <a:solidFill>
                      <a:schemeClr val="accent1">
                        <a:lumMod val="40000"/>
                        <a:lumOff val="60000"/>
                      </a:schemeClr>
                    </a:solidFill>
                  </a:tcPr>
                </a:tc>
                <a:tc>
                  <a:txBody>
                    <a:bodyPr/>
                    <a:p>
                      <a:pPr algn="l" defTabSz="914400" eaLnBrk="1" fontAlgn="auto" hangingPunct="1" indent="0" latinLnBrk="0" lvl="0" marL="0" marR="0" rtl="0">
                        <a:lnSpc>
                          <a:spcPct val="100000"/>
                        </a:lnSpc>
                        <a:spcBef>
                          <a:spcPts val="0"/>
                        </a:spcBef>
                        <a:spcAft>
                          <a:spcPts val="0"/>
                        </a:spcAft>
                        <a:buClrTx/>
                        <a:buSzTx/>
                        <a:buFontTx/>
                        <a:buNone/>
                      </a:pPr>
                      <a:r>
                        <a:rPr b="1" dirty="0" sz="2000" lang="en-US">
                          <a:effectLst/>
                        </a:rPr>
                        <a:t>T1 +  contrast</a:t>
                      </a:r>
                    </a:p>
                    <a:p>
                      <a:r>
                        <a:rPr dirty="0" sz="2000" lang="en-US">
                          <a:effectLst/>
                        </a:rPr>
                        <a:t> </a:t>
                      </a:r>
                    </a:p>
                  </a:txBody>
                  <a:tcPr marL="68580" marR="68580" marT="34290" marB="34290">
                    <a:solidFill>
                      <a:schemeClr val="accent1">
                        <a:lumMod val="40000"/>
                        <a:lumOff val="60000"/>
                      </a:schemeClr>
                    </a:solidFill>
                  </a:tcPr>
                </a:tc>
                <a:tc>
                  <a:txBody>
                    <a:bodyPr/>
                    <a:p>
                      <a:pPr algn="l" defTabSz="914400" eaLnBrk="1" fontAlgn="auto" hangingPunct="1" indent="0" latinLnBrk="0" lvl="0" marL="0" marR="0" rtl="0">
                        <a:lnSpc>
                          <a:spcPct val="100000"/>
                        </a:lnSpc>
                        <a:spcBef>
                          <a:spcPts val="0"/>
                        </a:spcBef>
                        <a:spcAft>
                          <a:spcPts val="0"/>
                        </a:spcAft>
                        <a:buClrTx/>
                        <a:buSzTx/>
                        <a:buFontTx/>
                        <a:buNone/>
                      </a:pPr>
                      <a:r>
                        <a:rPr dirty="0" sz="2000" lang="en-US">
                          <a:effectLst/>
                        </a:rPr>
                        <a:t>Cystic rim enhancement</a:t>
                      </a:r>
                    </a:p>
                  </a:txBody>
                  <a:tcPr marL="68580" marR="68580" marT="34290" marB="34290">
                    <a:solidFill>
                      <a:schemeClr val="accent1">
                        <a:lumMod val="40000"/>
                        <a:lumOff val="60000"/>
                      </a:schemeClr>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5" name=""/>
        <p:cNvGrpSpPr/>
        <p:nvPr/>
      </p:nvGrpSpPr>
      <p:grpSpPr>
        <a:xfrm>
          <a:off x="0" y="0"/>
          <a:ext cx="0" cy="0"/>
          <a:chOff x="0" y="0"/>
          <a:chExt cx="0" cy="0"/>
        </a:xfrm>
      </p:grpSpPr>
      <p:sp>
        <p:nvSpPr>
          <p:cNvPr id="1048600" name="Content Placeholder 2"/>
          <p:cNvSpPr>
            <a:spLocks noGrp="1"/>
          </p:cNvSpPr>
          <p:nvPr>
            <p:ph idx="1"/>
          </p:nvPr>
        </p:nvSpPr>
        <p:spPr>
          <a:xfrm>
            <a:off x="120649" y="105352"/>
            <a:ext cx="8919441" cy="2873375"/>
          </a:xfrm>
        </p:spPr>
        <p:txBody>
          <a:bodyPr>
            <a:normAutofit/>
          </a:bodyPr>
          <a:p>
            <a:r>
              <a:rPr dirty="0" sz="2000" lang="en-US" err="1"/>
              <a:t>Neuroimaging</a:t>
            </a:r>
            <a:r>
              <a:rPr dirty="0" sz="2000" lang="en-US"/>
              <a:t>  is  also  important  postoperatively  to  evaluate the  extent  of  tumor  resection  and  ideally  should  be  performed within  48  hours  after  surgery  to  avoid  the  artifacts  of  surgical trauma.</a:t>
            </a:r>
          </a:p>
          <a:p>
            <a:r>
              <a:rPr b="1" dirty="0" sz="2000" lang="en-US"/>
              <a:t>Grade  1  or  grade  2,</a:t>
            </a:r>
            <a:r>
              <a:rPr dirty="0" sz="2000" lang="en-US"/>
              <a:t>  flecks of  residual  calcification  on  CT  without  solid  or  enhancing  tumor on  postoperative  MRI,  </a:t>
            </a:r>
            <a:r>
              <a:rPr b="1" dirty="0" sz="2000" lang="en-US">
                <a:solidFill>
                  <a:srgbClr val="0070C0"/>
                </a:solidFill>
              </a:rPr>
              <a:t>do  not  carry  an  increased  risk  of  tumor recurrence  </a:t>
            </a:r>
            <a:r>
              <a:rPr dirty="0" sz="2000" lang="en-US"/>
              <a:t>and</a:t>
            </a:r>
            <a:r>
              <a:rPr b="1" dirty="0" sz="2000" lang="en-US">
                <a:solidFill>
                  <a:srgbClr val="0070C0"/>
                </a:solidFill>
              </a:rPr>
              <a:t>  should  not  be  considered  for  adjuvant  therapy  or treated  as  residual  tumor</a:t>
            </a:r>
          </a:p>
        </p:txBody>
      </p:sp>
      <p:pic>
        <p:nvPicPr>
          <p:cNvPr id="2097158" name="Picture 4"/>
          <p:cNvPicPr>
            <a:picLocks noChangeAspect="1"/>
          </p:cNvPicPr>
          <p:nvPr/>
        </p:nvPicPr>
        <p:blipFill>
          <a:blip xmlns:r="http://schemas.openxmlformats.org/officeDocument/2006/relationships" r:embed="rId1"/>
          <a:stretch>
            <a:fillRect/>
          </a:stretch>
        </p:blipFill>
        <p:spPr>
          <a:xfrm>
            <a:off x="120649" y="2770909"/>
            <a:ext cx="8902702" cy="377392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Ibrahim</dc:creator>
  <cp:lastModifiedBy>Ahmed Maan</cp:lastModifiedBy>
  <dcterms:created xsi:type="dcterms:W3CDTF">2018-01-01T12:44:51Z</dcterms:created>
  <dcterms:modified xsi:type="dcterms:W3CDTF">2022-11-28T09:46:41Z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80ae1a12f2e14996b089531cb76278e5</vt:lpwstr>
  </property>
</Properties>
</file>