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ink/ink1.xml" ContentType="application/inkml+xml"/>
  <Override PartName="/ppt/ink/ink2.xml" ContentType="application/inkml+xml"/>
  <Override PartName="/ppt/ink/ink3.xml" ContentType="application/inkml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744" r:id="rId1"/>
  </p:sldMasterIdLst>
  <p:notesMasterIdLst>
    <p:notesMasterId r:id="rId2"/>
  </p:notesMasterIdLst>
  <p:sldIdLst>
    <p:sldId id="521" r:id="rId3"/>
    <p:sldId id="522" r:id="rId4"/>
    <p:sldId id="523" r:id="rId5"/>
    <p:sldId id="524" r:id="rId6"/>
    <p:sldId id="525" r:id="rId7"/>
    <p:sldId id="52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  <p:sldId id="551" r:id="rId33"/>
    <p:sldId id="552" r:id="rId34"/>
    <p:sldId id="553" r:id="rId35"/>
  </p:sldIdLst>
  <p:sldSz type="screen4x3" cy="6858000" cx="9144000"/>
  <p:notesSz cx="6858000" cy="9144000"/>
  <p:defaultTextStyle>
    <a:defPPr>
      <a:defRPr lang="ar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78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tableStyles" Target="tableStyles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/Relationships>
</file>

<file path=ppt/ink/ink1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0 24575, 61 0 24575, 118 0 24575, 172 0 24575, 223 0 24575, 274 0 24575, 328 0 24575, 393 0 24575, 454 0 24575, 519 0 24575, 575 0 24575, 634 0 24575, 686 0 24575, 737 0 24575, 783 0 24575, 817 0 24575, 863 0 24575, 901 0 24575, 940 0 24575, 976 0 24575, 1007 0 24575, 1033 0 24575, 1063 0 24575, 1099 0 24575, 1135 0 24575, 1176 0 24575, 1223 0 24575, 1254 0 24575, 1292 0 24575, 1331 0 24575, 1369 0 24575, 1400 0 24575, 1439 0 24575, 1469 0 24575, 1516 0 24575, 1554 0 24575, 1585 0 24575, 1613 0 24575, 1652 0 24575, 1680 0 24575, 1711 0 24575, 1747 0 24575, 1785 0 24575, 1819 0 24575, 1850 0 24575, 1883 0 24575, 1914 0 24575, 1945 0 24575, 1968 0 24575, 1991 0 24575, 2014 0 24575, 2037 0 24575, 2060 0 24575, 2094 0 24575, 2122 0 24575, 2161 0 24575, 2181 0 24575, 2204 0 24575, 2222 0 24575, 2245 0 24575, 2269 0 24575, 2292 0 24575, 2310 0 24575, 2333 0 24575, 2353 0 24575, 2392 0 24575, 2412 0 24575, 2436 0 24575, 2454 0 24575, 2487 0 24575, 2523 0 24575</trace>
</ink>
</file>

<file path=ppt/ink/ink2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0 0 24575, 61 0 24575, 121 0 24575, 206 0 24575, 265 0 24575, 303 0 24575, 347 0 24575, 393 0 24575, 440 0 24575, 486 0 24575, 542 0 24575, 604 0 24575, 663 0 24575, 725 0 24575, 776 0 24575, 830 0 24575, 876 0 24575, 915 0 24575, 951 0 24575, 982 0 24575, 1008 0 24575, 1041 0 24575, 1064 0 24575, 1087 0 24575, 1110 0 24575, 1133 0 24575, 1157 0 24575, 1180 0 24575, 1203 0 24575, 1226 0 24575, 1249 0 24575, 1272 0 24575, 1298 0 24575, 1329 0 24575, 1354 0 24575, 1396 0 24575, 1426 0 24575, 1457 0 24575, 1480 0 24575, 1511 0 24575, 1542 0 24575, 1573 0 24575, 1596 0 24575, 1619 0 24575, 1642 0 24575, 1665 0 24575, 1689 0 24575, 1712 0 24575, 1735 0 24575, 1758 0 24575, 1781 0 24575, 1804 0 24575, 1827 0 24575, 1850 0 24575, 1874 0 24575, 1897 0 24575, 1920 0 24575, 1943 0 24575, 1966 0 24575, 1989 0 24575, 2012 0 24575, 2035 0 24575, 2048 0 24575, 2069 0 24575, 2082 0 24575, 2105 0 24575, 2128 0 24575, 2151 0 24575, 2174 0 24575, 2197 0 24575, 2228 0 24575, 2259 0 24575, 2290 0 24575, 2313 0 24575, 2346 0 24575, 2372 0 24575, 2405 0 24575, 2429 0 24575, 2462 0 24575, 2498 0 24575</trace>
</ink>
</file>

<file path=ppt/ink/ink3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0 24575, 78 0 24575, 140 0 24575, 191 0 24575, 237 0 24575, 294 0 24575, 332 0 24575, 381 0 24575, 420 0 24575, 461 0 24575, 499 0 24575, 540 0 24575, 571 0 24575, 605 0 24575, 636 0 24575, 661 0 24575, 692 0 24575, 726 0 24575, 756 0 24575, 790 0 24575, 821 0 24575, 854 0 24575, 893 0 24575, 936 0 24575, 975 0 24575, 1011 0 24575, 1049 0 24575, 1085 0 24575, 1124 0 24575, 1168 0 24575, 1206 0 24575, 1242 0 24575, 1281 0 24575, 1319 0 24575, 1365 0 24575, 1404 0 24575, 1442 0 24575, 1466 0 24575, 1496 0 24575, 1520 0 24575, 1558 0 24575, 1586 0 24575, 1617 0 24575, 1651 0 24575, 1681 0 24575, 1715 0 24575, 1746 0 24575, 1771 0 24575, 1802 0 24575, 1820 0 24575, 1836 0 24575, 1851 0 24575, 1874 0 24575, 1897 0 24575, 1920 0 24575, 1944 0 24575, 1967 0 24575, 1990 0 24575, 2013 0 24575, 2036 0 24575, 2070 0 24575, 2095 0 24575, 2126 0 24575, 2147 0 24575, 2170 0 24575, 2188 0 24575, 2219 0 24575, 2244 0 24575, 2275 0 24575, 2306 0 24575, 2347 0 24575, 2383 0 24575, 2429 0 24575, 2465 0 24575, 2496 0 24575, 2532 0 24575, 2571 0 24575, 2596 0 24575, 2619 0 24575, 2637 0 24575, 2661 0 24575, 2684 0 24575, 2707 0 24575, 2722 0 24575, 2738 0 24575, 2756 0 24575, 2786 0 24575, 2804 0 24575, 2828 0 24575, 2853 0 24575, 2884 0 24575, 2915 0 24575, 2938 0 24575, 2961 0 24575, 2984 0 24575, 3015 0 24575, 3046 0 24575, 3077 0 24575, 3100 0 24575, 3133 0 24575, 3200 0 24575, 3285 0 24575</trace>
</ink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5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58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6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6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6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6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6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69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0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7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2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7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7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7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0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77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7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8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8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7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ar-IQ"/>
          </a:p>
        </p:txBody>
      </p:sp>
      <p:sp>
        <p:nvSpPr>
          <p:cNvPr id="104864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6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C7A7-DAA1-4558-9C89-3F35F3D1DCB0}" type="datetimeFigureOut">
              <a:rPr lang="ar-IQ" smtClean="0"/>
              <a:t>27‏/2‏/1442</a:t>
            </a:fld>
            <a:endParaRPr lang="ar-IQ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E375-BBBE-488F-B990-7E0778BD0B44}" type="slidenum">
              <a:rPr lang="ar-IQ" smtClean="0"/>
              <a:t>‹#›</a:t>
            </a:fld>
            <a:endParaRPr lang="ar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customXml" Target="../ink/ink1.xml"/><Relationship Id="rId3" Type="http://schemas.openxmlformats.org/officeDocument/2006/relationships/image" Target="../media/image9.png"/><Relationship Id="rId4" Type="http://schemas.openxmlformats.org/officeDocument/2006/relationships/customXml" Target="../ink/ink2.xml"/><Relationship Id="rId5" Type="http://schemas.openxmlformats.org/officeDocument/2006/relationships/image" Target="../media/image10.png"/><Relationship Id="rId6" Type="http://schemas.openxmlformats.org/officeDocument/2006/relationships/customXml" Target="../ink/ink3.xml"/><Relationship Id="rId7" Type="http://schemas.openxmlformats.org/officeDocument/2006/relationships/image" Target="../media/image11.png"/><Relationship Id="rId8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extBox 4"/>
          <p:cNvSpPr txBox="1"/>
          <p:nvPr/>
        </p:nvSpPr>
        <p:spPr>
          <a:xfrm>
            <a:off x="623455" y="797510"/>
            <a:ext cx="7908636" cy="4015740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Classification </a:t>
            </a:r>
          </a:p>
          <a:p>
            <a:pPr algn="ctr"/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and </a:t>
            </a:r>
          </a:p>
          <a:p>
            <a:pPr algn="ctr"/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Treatment of </a:t>
            </a:r>
          </a:p>
          <a:p>
            <a:pPr algn="ctr"/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O-C1 </a:t>
            </a:r>
          </a:p>
          <a:p>
            <a:pPr algn="ctr"/>
            <a:r>
              <a:rPr dirty="0" sz="4800" lang="en-US" err="1">
                <a:solidFill>
                  <a:srgbClr val="002060"/>
                </a:solidFill>
                <a:latin typeface="Algerian" pitchFamily="82" charset="77"/>
              </a:rPr>
              <a:t>Craniocervical</a:t>
            </a:r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 Injuries </a:t>
            </a:r>
            <a:br>
              <a:rPr dirty="0" sz="480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000" lang="en-US" err="1">
                <a:solidFill>
                  <a:srgbClr val="002060"/>
                </a:solidFill>
              </a:rPr>
              <a:t>Youmans</a:t>
            </a:r>
            <a:r>
              <a:rPr b="1" dirty="0" sz="2000" lang="en-US">
                <a:solidFill>
                  <a:srgbClr val="002060"/>
                </a:solidFill>
              </a:rPr>
              <a:t> chap. 304</a:t>
            </a:r>
            <a:endParaRPr b="1" dirty="0" sz="4800" lang="ar-IQ">
              <a:solidFill>
                <a:srgbClr val="00206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86014" y="92004"/>
            <a:ext cx="8977168" cy="667363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Mechanism of Lesion</a:t>
            </a:r>
          </a:p>
          <a:p>
            <a:r>
              <a:rPr dirty="0" sz="2000" lang="en-US" u="sng"/>
              <a:t>High-speed motor vehicle crashes</a:t>
            </a:r>
            <a:r>
              <a:rPr dirty="0" sz="2000" lang="en-US"/>
              <a:t> and the </a:t>
            </a:r>
            <a:r>
              <a:rPr dirty="0" sz="2000" lang="en-US" u="sng"/>
              <a:t>striking of pedestrians by motor vehicles</a:t>
            </a:r>
            <a:r>
              <a:rPr dirty="0" sz="2000" lang="en-US"/>
              <a:t> are the two most common causes.</a:t>
            </a:r>
          </a:p>
          <a:p>
            <a:r>
              <a:rPr dirty="0" sz="2000" lang="en-US"/>
              <a:t>Primary mechanism in OADs are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u="sng"/>
              <a:t>Extreme hyperextension</a:t>
            </a:r>
            <a:r>
              <a:rPr dirty="0" sz="2000" lang="en-US"/>
              <a:t> of the neck which  leads  to  sectioning  of  the tectorial  membrane.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/>
              <a:t>Hyperflexion</a:t>
            </a:r>
            <a:r>
              <a:rPr dirty="0" sz="2000" lang="en-US"/>
              <a:t> is  the  principal  mechanism  as  indicated  by  injury  to posterior  elements.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Presented with:</a:t>
            </a:r>
          </a:p>
          <a:p>
            <a:r>
              <a:rPr dirty="0" sz="2000" lang="en-US"/>
              <a:t>Neurological abnormalities, including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Lower cranial nerve paresis (particularly cranial nerves VI, X, and XII),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Monoparesis</a:t>
            </a:r>
            <a:r>
              <a:rPr dirty="0" sz="2000" lang="en-US"/>
              <a:t>, hemiparesis, </a:t>
            </a:r>
            <a:r>
              <a:rPr dirty="0" sz="2000" lang="en-US" err="1"/>
              <a:t>quadriparesis</a:t>
            </a:r>
            <a:r>
              <a:rPr dirty="0" sz="2000" lang="en-US"/>
              <a:t>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Respiratory dysfunction including apnea,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Complete high cervical cord motor deficits.</a:t>
            </a:r>
          </a:p>
          <a:p>
            <a:r>
              <a:rPr dirty="0" sz="2000" lang="en-US" u="sng"/>
              <a:t>Cruciate paralysis</a:t>
            </a:r>
            <a:r>
              <a:rPr dirty="0" sz="2000" lang="en-US"/>
              <a:t> is weakness in the hands and arms with relative sparing of leg strength can be seen as a presenting feature in OAD. (</a:t>
            </a:r>
            <a:r>
              <a:rPr b="1" dirty="0" sz="2000" lang="en-US">
                <a:solidFill>
                  <a:srgbClr val="0070C0"/>
                </a:solidFill>
              </a:rPr>
              <a:t>Central cord syndrome</a:t>
            </a:r>
            <a:r>
              <a:rPr dirty="0" sz="2000" lang="en-US"/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80818" y="0"/>
            <a:ext cx="8982364" cy="6857999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200" lang="en-US" u="sng">
                <a:solidFill>
                  <a:srgbClr val="C00000"/>
                </a:solidFill>
                <a:latin typeface="+mn-lt"/>
              </a:rPr>
              <a:t>Diagnosis and Classification </a:t>
            </a:r>
            <a:endParaRPr dirty="0" sz="2200" lang="ar-IQ" u="sng">
              <a:solidFill>
                <a:srgbClr val="C00000"/>
              </a:solidFill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The  diagnostic  methods  most  commonly used  now  include  the  following: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 err="1">
                <a:solidFill>
                  <a:srgbClr val="0070C0"/>
                </a:solidFill>
              </a:rPr>
              <a:t>Wholey’s</a:t>
            </a:r>
            <a:r>
              <a:rPr b="1" dirty="0" sz="2000" lang="en-US">
                <a:solidFill>
                  <a:srgbClr val="0070C0"/>
                </a:solidFill>
              </a:rPr>
              <a:t> method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Powers’ ratio</a:t>
            </a:r>
            <a:r>
              <a:rPr dirty="0" sz="2000" lang="en-US"/>
              <a:t>: sensitivity 60%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Dublin  method</a:t>
            </a:r>
            <a:r>
              <a:rPr dirty="0" sz="2000" lang="en-US"/>
              <a:t>:  a  distance  of  more  than  13  mm  between  the posterior  mandible  and  anterior  atlas,  or  20  mm  between  the posterior  mandible  and  dens,  is  considered  abnormal.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X lines method</a:t>
            </a:r>
            <a:r>
              <a:rPr dirty="0" sz="2000" lang="en-US"/>
              <a:t>: sensitivity 20%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Sun’s  method</a:t>
            </a:r>
            <a:r>
              <a:rPr dirty="0" sz="2000" lang="en-US"/>
              <a:t>:  a  ratio  between  the  interspinous  distance of  C1-2  and  C2-3  that  is  greater  than  2.5  is  considered abnormal. 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Harris’ lines</a:t>
            </a:r>
            <a:r>
              <a:rPr dirty="0" sz="2000" lang="en-US"/>
              <a:t>: sensitivity 100%, the most reliable method to diagnose OAD.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Condyle-C1 interval (CCI)</a:t>
            </a:r>
            <a:r>
              <a:rPr dirty="0" sz="2000" lang="en-US"/>
              <a:t> “coronal and parasagittal CT”</a:t>
            </a:r>
          </a:p>
          <a:p>
            <a:pPr lvl="1"/>
            <a:r>
              <a:rPr dirty="0" sz="2000" lang="en-US"/>
              <a:t>Most sensitive diagnostic measurement.</a:t>
            </a:r>
          </a:p>
          <a:p>
            <a:pPr lvl="1"/>
            <a:r>
              <a:rPr dirty="0" sz="2000" lang="en-US"/>
              <a:t>Normal if less than 2 mm in adults &amp; less than 4 mm in children.</a:t>
            </a:r>
          </a:p>
          <a:p>
            <a:pPr lvl="1"/>
            <a:r>
              <a:rPr dirty="0" sz="2000" lang="en-US"/>
              <a:t>Sensitivity and specificity of 100%.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MRI</a:t>
            </a:r>
            <a:r>
              <a:rPr dirty="0" sz="2000" lang="en-US"/>
              <a:t> “unnecessary unless neurological deficit”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endParaRPr dirty="0" sz="2000"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b="48923"/>
          <a:stretch>
            <a:fillRect/>
          </a:stretch>
        </p:blipFill>
        <p:spPr>
          <a:xfrm>
            <a:off x="-1" y="0"/>
            <a:ext cx="9144001" cy="342900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05" name="TextBox 5"/>
          <p:cNvSpPr txBox="1"/>
          <p:nvPr/>
        </p:nvSpPr>
        <p:spPr>
          <a:xfrm>
            <a:off x="-1" y="3718679"/>
            <a:ext cx="9144000" cy="3025140"/>
          </a:xfrm>
          <a:prstGeom prst="rect"/>
          <a:noFill/>
        </p:spPr>
        <p:txBody>
          <a:bodyPr wrap="square">
            <a:spAutoFit/>
          </a:bodyPr>
          <a:p>
            <a:r>
              <a:rPr dirty="0" lang="en-US"/>
              <a:t>Figure304-2.  Radiographic  criteria  for  </a:t>
            </a:r>
            <a:r>
              <a:rPr dirty="0" lang="en-US" err="1"/>
              <a:t>occipitoatlantal</a:t>
            </a:r>
            <a:r>
              <a:rPr dirty="0" lang="en-US"/>
              <a:t>  dislocation  showing  the  most  frequently  used radiographic  measurements  for  a  positive  diagnosis.  </a:t>
            </a:r>
          </a:p>
          <a:p>
            <a:pPr indent="-342900" marL="342900">
              <a:buAutoNum type="alphaUcParenBoth"/>
            </a:pPr>
            <a:r>
              <a:rPr b="1" dirty="0" lang="en-US">
                <a:solidFill>
                  <a:srgbClr val="002060"/>
                </a:solidFill>
              </a:rPr>
              <a:t>A  Powers’  ratio:</a:t>
            </a:r>
            <a:r>
              <a:rPr dirty="0" lang="en-US"/>
              <a:t> that  is,  the </a:t>
            </a:r>
            <a:r>
              <a:rPr dirty="0" lang="en-US" err="1"/>
              <a:t>basion</a:t>
            </a:r>
            <a:r>
              <a:rPr dirty="0" lang="en-US"/>
              <a:t>–posterior  arch of C1 distance  (a  to  b)  divided  by  the  </a:t>
            </a:r>
            <a:r>
              <a:rPr dirty="0" lang="en-US" err="1"/>
              <a:t>opisthion</a:t>
            </a:r>
            <a:r>
              <a:rPr dirty="0" lang="en-US"/>
              <a:t>−anterior arch of C1 distance  (d  to  c),  is considered  abnormal if greater  than 1.</a:t>
            </a:r>
          </a:p>
          <a:p>
            <a:pPr indent="-342900" marL="342900">
              <a:buAutoNum type="alphaUcParenBoth" startAt="2"/>
            </a:pPr>
            <a:r>
              <a:rPr b="1" dirty="0" lang="en-US">
                <a:solidFill>
                  <a:srgbClr val="002060"/>
                </a:solidFill>
              </a:rPr>
              <a:t>The  X  lines  method:</a:t>
            </a:r>
            <a:r>
              <a:rPr dirty="0" lang="en-US"/>
              <a:t>  abnormal  as  a  failure  of  a  line  from  the  </a:t>
            </a:r>
            <a:r>
              <a:rPr dirty="0" lang="en-US" err="1"/>
              <a:t>basion</a:t>
            </a:r>
            <a:r>
              <a:rPr dirty="0" lang="en-US"/>
              <a:t>  to  the axis  </a:t>
            </a:r>
            <a:r>
              <a:rPr dirty="0" lang="en-US" err="1"/>
              <a:t>spinolaminar</a:t>
            </a:r>
            <a:r>
              <a:rPr dirty="0" lang="en-US"/>
              <a:t>  junction  to  intersect  C2,  or  a  failure  of  a  line  from  the  </a:t>
            </a:r>
            <a:r>
              <a:rPr dirty="0" lang="en-US" err="1"/>
              <a:t>opisthion</a:t>
            </a:r>
            <a:r>
              <a:rPr dirty="0" lang="en-US"/>
              <a:t>  to  the  posterior  inferior corner  of  the  body  of  the  axis  to  intersect  C1.  </a:t>
            </a:r>
          </a:p>
          <a:p>
            <a:pPr indent="-342900" marL="342900">
              <a:buAutoNum type="alphaUcParenBoth" startAt="2"/>
            </a:pPr>
            <a:r>
              <a:rPr b="1" dirty="0" lang="en-US" err="1">
                <a:solidFill>
                  <a:srgbClr val="002060"/>
                </a:solidFill>
              </a:rPr>
              <a:t>Wholey’s</a:t>
            </a:r>
            <a:r>
              <a:rPr b="1" dirty="0" lang="en-US">
                <a:solidFill>
                  <a:srgbClr val="002060"/>
                </a:solidFill>
              </a:rPr>
              <a:t>  method</a:t>
            </a:r>
            <a:r>
              <a:rPr dirty="0" lang="en-US"/>
              <a:t>  considers  a  displacement  of  more  than 10  mm  between  the  </a:t>
            </a:r>
            <a:r>
              <a:rPr dirty="0" lang="en-US" err="1"/>
              <a:t>basion</a:t>
            </a:r>
            <a:r>
              <a:rPr dirty="0" lang="en-US"/>
              <a:t>  and  dens  to  be  abnormal.  </a:t>
            </a:r>
          </a:p>
          <a:p>
            <a:pPr indent="-342900" marL="342900">
              <a:buAutoNum type="alphaUcParenBoth" startAt="2"/>
            </a:pPr>
            <a:endParaRPr dirty="0" lang="en-US"/>
          </a:p>
        </p:txBody>
      </p:sp>
      <p:sp>
        <p:nvSpPr>
          <p:cNvPr id="1048606" name="TextBox 1"/>
          <p:cNvSpPr txBox="1"/>
          <p:nvPr/>
        </p:nvSpPr>
        <p:spPr>
          <a:xfrm>
            <a:off x="1007917" y="378691"/>
            <a:ext cx="1497446" cy="105664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sz="1600" lang="en-US">
                <a:solidFill>
                  <a:srgbClr val="C00000"/>
                </a:solidFill>
              </a:rPr>
              <a:t>Abnormal if &gt; 1</a:t>
            </a:r>
          </a:p>
          <a:p>
            <a:pPr algn="l"/>
            <a:r>
              <a:rPr b="1" dirty="0" sz="1600" lang="en-US">
                <a:solidFill>
                  <a:srgbClr val="002060"/>
                </a:solidFill>
              </a:rPr>
              <a:t>Sensitivity 60%</a:t>
            </a:r>
            <a:endParaRPr b="1" dirty="0" sz="1600" lang="en-IQ">
              <a:solidFill>
                <a:srgbClr val="002060"/>
              </a:solidFill>
            </a:endParaRPr>
          </a:p>
        </p:txBody>
      </p:sp>
      <p:sp>
        <p:nvSpPr>
          <p:cNvPr id="1048607" name="TextBox 3"/>
          <p:cNvSpPr txBox="1"/>
          <p:nvPr/>
        </p:nvSpPr>
        <p:spPr>
          <a:xfrm>
            <a:off x="4032827" y="378691"/>
            <a:ext cx="1497446" cy="10566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1600" lang="en-US">
                <a:solidFill>
                  <a:srgbClr val="C00000"/>
                </a:solidFill>
              </a:rPr>
              <a:t>Failure of intersections</a:t>
            </a:r>
          </a:p>
          <a:p>
            <a:pPr algn="ctr"/>
            <a:r>
              <a:rPr b="1" dirty="0" sz="1600" lang="en-US">
                <a:solidFill>
                  <a:srgbClr val="002060"/>
                </a:solidFill>
              </a:rPr>
              <a:t>Sensitivity 20%</a:t>
            </a:r>
            <a:endParaRPr b="1" dirty="0" sz="1600" lang="en-IQ">
              <a:solidFill>
                <a:srgbClr val="002060"/>
              </a:solidFill>
            </a:endParaRPr>
          </a:p>
        </p:txBody>
      </p:sp>
      <p:sp>
        <p:nvSpPr>
          <p:cNvPr id="1048608" name="TextBox 4"/>
          <p:cNvSpPr txBox="1"/>
          <p:nvPr/>
        </p:nvSpPr>
        <p:spPr>
          <a:xfrm>
            <a:off x="6826827" y="378691"/>
            <a:ext cx="1924629" cy="57958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1600" lang="en-US">
                <a:solidFill>
                  <a:srgbClr val="C00000"/>
                </a:solidFill>
              </a:rPr>
              <a:t>Abnormal if &gt;10 mm displacement</a:t>
            </a:r>
            <a:endParaRPr b="1" dirty="0" sz="1600" lang="en-IQ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extBox 2"/>
          <p:cNvSpPr txBox="1"/>
          <p:nvPr/>
        </p:nvSpPr>
        <p:spPr>
          <a:xfrm>
            <a:off x="47561" y="3798454"/>
            <a:ext cx="9096439" cy="1958340"/>
          </a:xfrm>
          <a:prstGeom prst="rect"/>
          <a:noFill/>
        </p:spPr>
        <p:txBody>
          <a:bodyPr wrap="square">
            <a:spAutoFit/>
          </a:bodyPr>
          <a:p>
            <a:pPr indent="-342900" marL="342900">
              <a:buAutoNum type="alphaUcParenBoth" startAt="4"/>
            </a:pPr>
            <a:r>
              <a:rPr b="1" dirty="0" sz="1800" lang="en-US">
                <a:solidFill>
                  <a:srgbClr val="002060"/>
                </a:solidFill>
              </a:rPr>
              <a:t>The  condyle-C1  interval  method:</a:t>
            </a:r>
            <a:r>
              <a:rPr dirty="0" sz="1800" lang="en-US"/>
              <a:t>  defines  an abnormality  as  the  distance  between  the  occipital  condyle  and  C1  &gt;4  mm  in  children  and  &gt;2  mm  in  adults, measured  on  coronal  and  parasagittal  CT  imaging.  </a:t>
            </a:r>
          </a:p>
          <a:p>
            <a:pPr indent="-342900" marL="342900">
              <a:buAutoNum type="alphaUcParenBoth" startAt="4"/>
            </a:pPr>
            <a:r>
              <a:rPr b="1" dirty="0" sz="1800" lang="en-US">
                <a:solidFill>
                  <a:srgbClr val="002060"/>
                </a:solidFill>
              </a:rPr>
              <a:t>Harris’  lines:</a:t>
            </a:r>
            <a:r>
              <a:rPr dirty="0" sz="1800" lang="en-US"/>
              <a:t>  are  used  to  define  abnormal  as  a displacement  of  more  than  12  mm  posterior,  or  less  than  4  mm  anterior  in  the  </a:t>
            </a:r>
            <a:r>
              <a:rPr dirty="0" sz="1800" lang="en-US" err="1"/>
              <a:t>basion</a:t>
            </a:r>
            <a:r>
              <a:rPr dirty="0" sz="1800" lang="en-US"/>
              <a:t>  and  posterior  C2 interval  (BAI),  or  a  displacement  of  more  than  12  mm  in  the  </a:t>
            </a:r>
            <a:r>
              <a:rPr dirty="0" sz="1800" lang="en-US" err="1"/>
              <a:t>basion</a:t>
            </a:r>
            <a:r>
              <a:rPr dirty="0" sz="1800" lang="en-US"/>
              <a:t>  to  dens  interval  (BDI).</a:t>
            </a:r>
            <a:endParaRPr dirty="0" lang="en-US"/>
          </a:p>
        </p:txBody>
      </p:sp>
      <p:pic>
        <p:nvPicPr>
          <p:cNvPr id="2097156" name="Picture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t="49572" r="23331"/>
          <a:stretch>
            <a:fillRect/>
          </a:stretch>
        </p:blipFill>
        <p:spPr>
          <a:xfrm>
            <a:off x="0" y="-1"/>
            <a:ext cx="9120220" cy="3798455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0" name="TextBox 1"/>
          <p:cNvSpPr txBox="1"/>
          <p:nvPr/>
        </p:nvSpPr>
        <p:spPr>
          <a:xfrm>
            <a:off x="1735283" y="482601"/>
            <a:ext cx="1913082" cy="815339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sz="1600" lang="en-US">
                <a:solidFill>
                  <a:srgbClr val="C00000"/>
                </a:solidFill>
              </a:rPr>
              <a:t>&gt;4  mm  in  children </a:t>
            </a:r>
          </a:p>
          <a:p>
            <a:pPr algn="l"/>
            <a:r>
              <a:rPr b="1" dirty="0" sz="1600" lang="en-US">
                <a:solidFill>
                  <a:srgbClr val="C00000"/>
                </a:solidFill>
              </a:rPr>
              <a:t>&gt;2  mm  in  adults</a:t>
            </a:r>
            <a:endParaRPr b="1" dirty="0" sz="1600" lang="en-IQ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675909" cy="3967268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8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489754" y="2869112"/>
            <a:ext cx="4675909" cy="3988888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1" name="TextBox 8"/>
          <p:cNvSpPr txBox="1"/>
          <p:nvPr/>
        </p:nvSpPr>
        <p:spPr>
          <a:xfrm>
            <a:off x="92365" y="5101013"/>
            <a:ext cx="4397389" cy="1005840"/>
          </a:xfrm>
          <a:prstGeom prst="rect"/>
          <a:noFill/>
        </p:spPr>
        <p:txBody>
          <a:bodyPr wrap="square">
            <a:spAutoFit/>
          </a:bodyPr>
          <a:p>
            <a:r>
              <a:rPr dirty="0" sz="2000" lang="en-US"/>
              <a:t>Displacement of more than 12  mm  in  the  </a:t>
            </a:r>
            <a:r>
              <a:rPr dirty="0" sz="2000" lang="en-US" err="1"/>
              <a:t>basion</a:t>
            </a:r>
            <a:r>
              <a:rPr dirty="0" sz="2000" lang="en-US"/>
              <a:t>  to  dens  interval  (BDI)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</a:t>
            </a:r>
            <a:endParaRPr b="1" dirty="0" sz="2000" lang="en-IQ">
              <a:solidFill>
                <a:srgbClr val="C00000"/>
              </a:solidFill>
            </a:endParaRPr>
          </a:p>
        </p:txBody>
      </p:sp>
      <p:sp>
        <p:nvSpPr>
          <p:cNvPr id="1048612" name="TextBox 10"/>
          <p:cNvSpPr txBox="1"/>
          <p:nvPr/>
        </p:nvSpPr>
        <p:spPr>
          <a:xfrm>
            <a:off x="4675909" y="450426"/>
            <a:ext cx="4341091" cy="1015663"/>
          </a:xfrm>
          <a:prstGeom prst="rect"/>
          <a:noFill/>
        </p:spPr>
        <p:txBody>
          <a:bodyPr wrap="square">
            <a:spAutoFit/>
          </a:bodyPr>
          <a:p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 </a:t>
            </a:r>
            <a:r>
              <a:rPr dirty="0" sz="2000" lang="en-US"/>
              <a:t>displacement  of  &gt; 12  mm  posterior in  the  </a:t>
            </a:r>
            <a:r>
              <a:rPr dirty="0" sz="2000" lang="en-US" err="1"/>
              <a:t>basion</a:t>
            </a:r>
            <a:r>
              <a:rPr dirty="0" sz="2000" lang="en-US"/>
              <a:t>  and  posterior  C2 interval  (BAI)</a:t>
            </a:r>
            <a:endParaRPr dirty="0" sz="2000" lang="en-IQ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86014" y="0"/>
            <a:ext cx="7886700" cy="519545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Diagnosis and Classification </a:t>
            </a:r>
            <a:endParaRPr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86014" y="519544"/>
            <a:ext cx="8971972" cy="6246091"/>
          </a:xfrm>
        </p:spPr>
        <p:txBody>
          <a:bodyPr>
            <a:normAutofit/>
          </a:bodyPr>
          <a:p>
            <a:r>
              <a:rPr dirty="0" sz="2000" lang="en-US"/>
              <a:t>The presence of </a:t>
            </a:r>
            <a:r>
              <a:rPr b="1" dirty="0" sz="2000" lang="en-US" u="sng">
                <a:solidFill>
                  <a:srgbClr val="0070C0"/>
                </a:solidFill>
              </a:rPr>
              <a:t>prevertebral soft tissue swelling</a:t>
            </a:r>
            <a:r>
              <a:rPr dirty="0" sz="2000" lang="en-US"/>
              <a:t> on plain radiographs and </a:t>
            </a:r>
            <a:r>
              <a:rPr b="1" dirty="0" sz="2000" lang="en-US" u="sng">
                <a:solidFill>
                  <a:srgbClr val="0070C0"/>
                </a:solidFill>
              </a:rPr>
              <a:t>SAH</a:t>
            </a:r>
            <a:r>
              <a:rPr dirty="0" sz="2000" lang="en-US"/>
              <a:t> on CT at the CVJ should prompt consideration of the diagnosis of OAD.</a:t>
            </a:r>
          </a:p>
          <a:p>
            <a:r>
              <a:rPr dirty="0" sz="2000" lang="en-US"/>
              <a:t>Normal cervical radiograph is not a reason to discard the diagnosis of OAD.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002060"/>
                </a:solidFill>
              </a:rPr>
              <a:t>Traynelis</a:t>
            </a:r>
            <a:r>
              <a:rPr b="1" dirty="0" sz="2000" lang="en-US">
                <a:solidFill>
                  <a:srgbClr val="002060"/>
                </a:solidFill>
              </a:rPr>
              <a:t> classification “3 types”</a:t>
            </a:r>
          </a:p>
          <a:p>
            <a:r>
              <a:rPr dirty="0" sz="2000" lang="en-US" u="sng"/>
              <a:t>Type I</a:t>
            </a:r>
            <a:r>
              <a:rPr dirty="0" sz="2000" lang="en-US"/>
              <a:t>:   an anterior displacement of the occiput with respect to the atlas.</a:t>
            </a:r>
          </a:p>
          <a:p>
            <a:r>
              <a:rPr dirty="0" sz="2000" lang="en-US" u="sng"/>
              <a:t>Type II</a:t>
            </a:r>
            <a:r>
              <a:rPr dirty="0" sz="2000" lang="en-US"/>
              <a:t>:  vertical displacement.</a:t>
            </a:r>
          </a:p>
          <a:p>
            <a:r>
              <a:rPr dirty="0" sz="2000" lang="en-US" u="sng"/>
              <a:t>Type III</a:t>
            </a:r>
            <a:r>
              <a:rPr dirty="0" sz="2000" lang="en-US"/>
              <a:t>: posterior displacement of the occiput. </a:t>
            </a:r>
          </a:p>
          <a:p>
            <a:endParaRPr dirty="0" sz="2000" lang="ar-IQ"/>
          </a:p>
        </p:txBody>
      </p:sp>
      <p:pic>
        <p:nvPicPr>
          <p:cNvPr id="2097159" name="Picture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b="18927"/>
          <a:stretch>
            <a:fillRect/>
          </a:stretch>
        </p:blipFill>
        <p:spPr>
          <a:xfrm>
            <a:off x="0" y="3198092"/>
            <a:ext cx="9144000" cy="3659908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86014" y="0"/>
            <a:ext cx="7886700" cy="496455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Treatment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86014" y="496454"/>
            <a:ext cx="8971972" cy="6269181"/>
          </a:xfrm>
        </p:spPr>
        <p:txBody>
          <a:bodyPr>
            <a:normAutofit/>
          </a:bodyPr>
          <a:p>
            <a:r>
              <a:rPr b="1" dirty="0" sz="2000" lang="en-US">
                <a:solidFill>
                  <a:srgbClr val="002060"/>
                </a:solidFill>
              </a:rPr>
              <a:t>All patients with OAD should be treated</a:t>
            </a:r>
            <a:r>
              <a:rPr dirty="0" sz="2000" lang="en-US"/>
              <a:t> because ligamentous injuries may not heal and </a:t>
            </a:r>
            <a:r>
              <a:rPr b="1" dirty="0" sz="2000" lang="en-US">
                <a:solidFill>
                  <a:srgbClr val="002060"/>
                </a:solidFill>
              </a:rPr>
              <a:t>surgery</a:t>
            </a:r>
            <a:r>
              <a:rPr dirty="0" sz="2000" lang="en-US"/>
              <a:t> is required to recover spinal stability.</a:t>
            </a:r>
          </a:p>
          <a:p>
            <a:r>
              <a:rPr dirty="0" sz="2000" lang="en-US" u="sng"/>
              <a:t>Early diagnosis</a:t>
            </a:r>
            <a:r>
              <a:rPr dirty="0" sz="2000" lang="en-US"/>
              <a:t>, prompt intubation, and early immobilization of the neck and head to improve survival in young patients.</a:t>
            </a:r>
          </a:p>
          <a:p>
            <a:r>
              <a:rPr dirty="0" sz="2000" lang="en-US" u="sng"/>
              <a:t>Delay in the diagnosis</a:t>
            </a:r>
            <a:r>
              <a:rPr dirty="0" sz="2000" lang="en-US"/>
              <a:t> is associated with an increased likelihood of neurological deterioration.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The use of traction is now not recommended in OAD because deteriorated neurologically or failed to achieve </a:t>
            </a:r>
            <a:r>
              <a:rPr b="1" dirty="0" sz="2000" lang="en-US" err="1">
                <a:solidFill>
                  <a:srgbClr val="0070C0"/>
                </a:solidFill>
              </a:rPr>
              <a:t>craniocervical</a:t>
            </a:r>
            <a:r>
              <a:rPr b="1" dirty="0" sz="2000" lang="en-US">
                <a:solidFill>
                  <a:srgbClr val="0070C0"/>
                </a:solidFill>
              </a:rPr>
              <a:t> stability.</a:t>
            </a:r>
          </a:p>
          <a:p>
            <a:endParaRPr b="1"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Dorsal fusion with rigid internal fixation</a:t>
            </a:r>
            <a:r>
              <a:rPr dirty="0" sz="2000" lang="en-US" u="sng">
                <a:solidFill>
                  <a:srgbClr val="002060"/>
                </a:solidFill>
              </a:rPr>
              <a:t> </a:t>
            </a:r>
          </a:p>
          <a:p>
            <a:r>
              <a:rPr dirty="0" sz="2000" lang="en-US"/>
              <a:t>Is recommended (the occiput to C2) with the aid of screw instrumentation and wired structural </a:t>
            </a:r>
            <a:r>
              <a:rPr b="1" dirty="0" sz="2000" lang="en-US">
                <a:solidFill>
                  <a:srgbClr val="C00000"/>
                </a:solidFill>
              </a:rPr>
              <a:t>rib autografts</a:t>
            </a:r>
            <a:r>
              <a:rPr dirty="0" sz="2000" lang="en-US"/>
              <a:t> or </a:t>
            </a:r>
            <a:r>
              <a:rPr b="1" dirty="0" sz="2000" lang="en-US">
                <a:solidFill>
                  <a:srgbClr val="C00000"/>
                </a:solidFill>
              </a:rPr>
              <a:t>fibular allografts</a:t>
            </a:r>
            <a:r>
              <a:rPr dirty="0" sz="2000" lang="en-US"/>
              <a:t>.</a:t>
            </a:r>
          </a:p>
          <a:p>
            <a:r>
              <a:rPr dirty="0" sz="2000" lang="en-US"/>
              <a:t>High mortality rate, mostly related to associated brainstem or upper cervical spinal cord injury. </a:t>
            </a:r>
          </a:p>
          <a:p>
            <a:pPr lvl="1"/>
            <a:endParaRPr dirty="0" sz="2000" lang="ar-IQ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97559" y="18256"/>
            <a:ext cx="7886700" cy="478200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v"/>
            </a:pPr>
            <a:r>
              <a:rPr b="1" dirty="0" sz="2400" lang="en-US" u="sng">
                <a:solidFill>
                  <a:srgbClr val="002060"/>
                </a:solidFill>
                <a:latin typeface="+mn-lt"/>
              </a:rPr>
              <a:t>Techniques</a:t>
            </a:r>
          </a:p>
        </p:txBody>
      </p:sp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97559" y="496456"/>
            <a:ext cx="8948882" cy="6343288"/>
          </a:xfrm>
        </p:spPr>
        <p:txBody>
          <a:bodyPr>
            <a:normAutofit/>
          </a:bodyPr>
          <a:p>
            <a:r>
              <a:rPr dirty="0" sz="2000" lang="en-US"/>
              <a:t>The  use  of occipital  screws  requires  careful  assessment  of  the  thickness  of the  occipital  bone  and  the  location  of  the  dural  venous  sinuses. </a:t>
            </a:r>
          </a:p>
          <a:p>
            <a:r>
              <a:rPr dirty="0" sz="2000" lang="en-US"/>
              <a:t>Screws  up  to  </a:t>
            </a:r>
            <a:r>
              <a:rPr b="1" dirty="0" sz="2000" lang="en-US">
                <a:solidFill>
                  <a:srgbClr val="C00000"/>
                </a:solidFill>
              </a:rPr>
              <a:t>8  mm  long</a:t>
            </a:r>
            <a:r>
              <a:rPr dirty="0" sz="2000" lang="en-US"/>
              <a:t>  can  be  inserted  in  the  region of  the  superior  nuchal  line  up  to  </a:t>
            </a:r>
            <a:r>
              <a:rPr b="1" dirty="0" sz="2000" lang="en-US">
                <a:solidFill>
                  <a:srgbClr val="0070C0"/>
                </a:solidFill>
              </a:rPr>
              <a:t>2  cm  laterally  from  the  center of  the  external  occipital  protuberance</a:t>
            </a:r>
            <a:endParaRPr dirty="0" sz="2000" lang="en-US"/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1  cm  from  the  midline  at  a  level  1  cm  inferior  to  the  external  occipital  protuberance,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0.5  cm  from  the  midline  at  a  level  2  cm  below  the  external occipital  protuberance.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Outcome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Patients surviving the first 48 hours after trauma may have a good outcome.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Up to 1/4</a:t>
            </a:r>
            <a:r>
              <a:rPr baseline="30000" dirty="0" sz="2000" lang="en-US"/>
              <a:t>th</a:t>
            </a:r>
            <a:r>
              <a:rPr dirty="0" sz="2000" lang="en-US"/>
              <a:t>  of the surviving population may be neurologically intact.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Another 1/4</a:t>
            </a:r>
            <a:r>
              <a:rPr baseline="30000" dirty="0" sz="2000" lang="en-US"/>
              <a:t>th</a:t>
            </a:r>
            <a:r>
              <a:rPr dirty="0" sz="2000" lang="en-US"/>
              <a:t>  may have mild to moderate neurological deficits.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97161" name="Ink 1"/>
              <p14:cNvContentPartPr/>
              <p14:nvPr/>
            </p14:nvContentPartPr>
            <p14:xfrm>
              <a:off x="1690437" y="6477679"/>
              <a:ext cx="908280" cy="360"/>
            </p14:xfrm>
          </p:contentPart>
        </mc:Choice>
        <mc:Fallback>
          <p:pic>
            <p:nvPicPr>
              <p:cNvPr id="2097161" name="Ink 1"/>
              <p:cNvPicPr>
                <a:picLocks/>
              </p:cNvPicPr>
              <p:nvPr/>
            </p:nvPicPr>
            <p:blipFill>
              <a:blip xmlns:r="http://schemas.openxmlformats.org/officeDocument/2006/relationships" r:embed="rId3"/>
              <a:stretch>
                <a:fillRect/>
              </a:stretch>
            </p:blipFill>
            <p:spPr>
              <a:xfrm>
                <a:off x="1690437" y="6477679"/>
                <a:ext cx="90828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97162" name="Ink 3"/>
              <p14:cNvContentPartPr/>
              <p14:nvPr/>
            </p14:nvContentPartPr>
            <p14:xfrm>
              <a:off x="2348877" y="6303079"/>
              <a:ext cx="899640" cy="360"/>
            </p14:xfrm>
          </p:contentPart>
        </mc:Choice>
        <mc:Fallback>
          <p:pic>
            <p:nvPicPr>
              <p:cNvPr id="2097162" name="Ink 3"/>
              <p:cNvPicPr>
                <a:picLocks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2348877" y="6303079"/>
                <a:ext cx="89964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97163" name="Ink 4"/>
              <p14:cNvContentPartPr/>
              <p14:nvPr/>
            </p14:nvContentPartPr>
            <p14:xfrm>
              <a:off x="4213677" y="6669199"/>
              <a:ext cx="1182600" cy="360"/>
            </p14:xfrm>
          </p:contentPart>
        </mc:Choice>
        <mc:Fallback>
          <p:pic>
            <p:nvPicPr>
              <p:cNvPr id="2097163" name="Ink 4"/>
              <p:cNvPicPr>
                <a:picLocks/>
              </p:cNvPicPr>
              <p:nvPr/>
            </p:nvPicPr>
            <p:blipFill>
              <a:blip xmlns:r="http://schemas.openxmlformats.org/officeDocument/2006/relationships" r:embed="rId7"/>
              <a:stretch>
                <a:fillRect/>
              </a:stretch>
            </p:blipFill>
            <p:spPr>
              <a:xfrm>
                <a:off x="4213677" y="6669199"/>
                <a:ext cx="1182600" cy="3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 txBox="1"/>
          <p:nvPr/>
        </p:nvSpPr>
        <p:spPr>
          <a:xfrm>
            <a:off x="406688" y="1801091"/>
            <a:ext cx="8330623" cy="1627909"/>
          </a:xfrm>
          <a:prstGeom prst="rect"/>
        </p:spPr>
        <p:txBody>
          <a:bodyPr/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Transverse Ligament Injuries</a:t>
            </a:r>
            <a:endParaRPr dirty="0" sz="5400" lang="ar-IQ">
              <a:solidFill>
                <a:srgbClr val="C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>
          <a:xfrm>
            <a:off x="86014" y="18256"/>
            <a:ext cx="7886700" cy="512836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The craniovertebral junction (CVJ)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6014" y="531092"/>
            <a:ext cx="8971972" cy="6308652"/>
          </a:xfrm>
        </p:spPr>
        <p:txBody>
          <a:bodyPr>
            <a:normAutofit/>
          </a:bodyPr>
          <a:p>
            <a:r>
              <a:rPr dirty="0" sz="2000" lang="en-US"/>
              <a:t>The most mobile portion of the spinal axis.</a:t>
            </a:r>
          </a:p>
          <a:p>
            <a:r>
              <a:rPr dirty="0" sz="2000" lang="en-US"/>
              <a:t>Formed by three main bony structures: the occiput, C1 &amp; C2 vertebrae, and multiple ligaments and membranes to protect the upper spinal cord, medulla, and bilateral vertebral arteries.</a:t>
            </a:r>
          </a:p>
          <a:p>
            <a:endParaRPr dirty="0" sz="2000" lang="en-US"/>
          </a:p>
          <a:p>
            <a:pPr indent="0" marL="0">
              <a:buNone/>
            </a:pPr>
            <a:r>
              <a:rPr dirty="0" sz="2000" lang="en-US">
                <a:solidFill>
                  <a:srgbClr val="0070C0"/>
                </a:solidFill>
              </a:rPr>
              <a:t>ISOLATED LIGAMENT INJURIES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Occipitoatlantal Dislocation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Transverse Ligament Injuries</a:t>
            </a:r>
          </a:p>
          <a:p>
            <a:pPr indent="0" marL="0">
              <a:buNone/>
            </a:pPr>
            <a:r>
              <a:rPr dirty="0" sz="2000" lang="en-US">
                <a:solidFill>
                  <a:srgbClr val="0070C0"/>
                </a:solidFill>
              </a:rPr>
              <a:t>ISOLATED OSSEOUS INJURIES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Occipital Condyle Fractures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Isolated Atlas Fractures</a:t>
            </a:r>
            <a:endParaRPr dirty="0" sz="2000" lang="ar-IQ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Content Placeholder 2"/>
          <p:cNvSpPr>
            <a:spLocks noGrp="1"/>
          </p:cNvSpPr>
          <p:nvPr>
            <p:ph idx="1"/>
          </p:nvPr>
        </p:nvSpPr>
        <p:spPr>
          <a:xfrm>
            <a:off x="86013" y="90560"/>
            <a:ext cx="8954078" cy="6675076"/>
          </a:xfrm>
        </p:spPr>
        <p:txBody>
          <a:bodyPr>
            <a:noAutofit/>
          </a:bodyPr>
          <a:p>
            <a:r>
              <a:rPr dirty="0" sz="2000" lang="en-US"/>
              <a:t>The transverse ligament </a:t>
            </a:r>
            <a:r>
              <a:rPr b="1" dirty="0" sz="2000" lang="en-US"/>
              <a:t>prevents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the odontoid process from posterior translation.</a:t>
            </a:r>
            <a:endParaRPr dirty="0" sz="2000" lang="en-US"/>
          </a:p>
          <a:p>
            <a:r>
              <a:rPr b="1" dirty="0" sz="2000" lang="en-US">
                <a:solidFill>
                  <a:srgbClr val="0070C0"/>
                </a:solidFill>
              </a:rPr>
              <a:t>Extreme hyperextension of the neck</a:t>
            </a:r>
            <a:r>
              <a:rPr dirty="0" sz="2000" lang="en-US"/>
              <a:t> can lead to its disruption that results in an anterior C1-2 dislocation with an increase of the </a:t>
            </a:r>
            <a:r>
              <a:rPr dirty="0" sz="2000" lang="en-US" err="1"/>
              <a:t>atlantodental</a:t>
            </a:r>
            <a:r>
              <a:rPr dirty="0" sz="2000" lang="en-US"/>
              <a:t> interval, which can be seen on </a:t>
            </a:r>
            <a:r>
              <a:rPr dirty="0" sz="2000" lang="en-US" u="sng"/>
              <a:t>lateral cervical radiographs</a:t>
            </a:r>
            <a:r>
              <a:rPr dirty="0" sz="2000" lang="en-US"/>
              <a:t> when the neck is flexed.</a:t>
            </a:r>
          </a:p>
          <a:p>
            <a:r>
              <a:rPr dirty="0" sz="2000" lang="en-US"/>
              <a:t>A distance from the posterior wall of the anterior arch of C1 to the anterior wall of the dens of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More than </a:t>
            </a:r>
            <a:r>
              <a:rPr b="1" dirty="0" sz="2000" lang="en-US"/>
              <a:t>3 mm </a:t>
            </a:r>
            <a:r>
              <a:rPr dirty="0" sz="2000" lang="en-US"/>
              <a:t>in adult or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More than </a:t>
            </a:r>
            <a:r>
              <a:rPr b="1" dirty="0" sz="2000" lang="en-US"/>
              <a:t>5 mm </a:t>
            </a:r>
            <a:r>
              <a:rPr dirty="0" sz="2000" lang="en-US"/>
              <a:t>in pediatric patients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with  or  without a  lateral  mass  displacement  of  C1  and  the  dens  of  more  than 7  mm  (</a:t>
            </a:r>
            <a:r>
              <a:rPr b="1" dirty="0" sz="2000" lang="en-US">
                <a:solidFill>
                  <a:srgbClr val="0070C0"/>
                </a:solidFill>
              </a:rPr>
              <a:t>rule  of  Spence</a:t>
            </a:r>
            <a:r>
              <a:rPr dirty="0" sz="2000" lang="en-US"/>
              <a:t>) on  an  open-mouth  cervical  radiograph, is  suspicious  for  a  transverse  ligament  injury</a:t>
            </a:r>
          </a:p>
          <a:p>
            <a:r>
              <a:rPr b="1" dirty="0" sz="2000" lang="en-US"/>
              <a:t>MRI</a:t>
            </a:r>
            <a:r>
              <a:rPr dirty="0" sz="2000" lang="en-US"/>
              <a:t> with a gradient echo (transverse ligament is shown as a continuous low-intensity signal band)</a:t>
            </a:r>
          </a:p>
          <a:p>
            <a:r>
              <a:rPr b="1" dirty="0" sz="2000" lang="en-US"/>
              <a:t>CT</a:t>
            </a:r>
            <a:r>
              <a:rPr dirty="0" sz="2000" lang="en-US"/>
              <a:t> (bony pathology)</a:t>
            </a:r>
          </a:p>
          <a:p>
            <a:endParaRPr dirty="0" sz="2000" lang="en-US"/>
          </a:p>
          <a:p>
            <a:endParaRPr dirty="0" sz="2000" lang="ar-IQ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Content Placeholder 2"/>
          <p:cNvSpPr>
            <a:spLocks noGrp="1"/>
          </p:cNvSpPr>
          <p:nvPr>
            <p:ph idx="1"/>
          </p:nvPr>
        </p:nvSpPr>
        <p:spPr>
          <a:xfrm>
            <a:off x="97558" y="93806"/>
            <a:ext cx="8954077" cy="6671829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err="1"/>
              <a:t>Dickman</a:t>
            </a:r>
            <a:r>
              <a:rPr b="1" dirty="0" sz="2000" lang="en-US"/>
              <a:t> classification</a:t>
            </a:r>
            <a:r>
              <a:rPr dirty="0" sz="2000" lang="en-US"/>
              <a:t> (useful for determining treatments):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u="sng">
                <a:solidFill>
                  <a:srgbClr val="C00000"/>
                </a:solidFill>
              </a:rPr>
              <a:t>Type I</a:t>
            </a:r>
            <a:r>
              <a:rPr dirty="0" sz="2000" lang="en-US">
                <a:solidFill>
                  <a:srgbClr val="C00000"/>
                </a:solidFill>
              </a:rPr>
              <a:t>:</a:t>
            </a:r>
            <a:r>
              <a:rPr dirty="0" sz="2000" lang="en-US"/>
              <a:t>  disruptions of the transverse </a:t>
            </a:r>
            <a:r>
              <a:rPr dirty="0" sz="2000" lang="en-US" err="1"/>
              <a:t>atlantal</a:t>
            </a:r>
            <a:r>
              <a:rPr dirty="0" sz="2000" lang="en-US"/>
              <a:t> ligament.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u="sng">
                <a:solidFill>
                  <a:srgbClr val="C00000"/>
                </a:solidFill>
              </a:rPr>
              <a:t>Type II</a:t>
            </a:r>
            <a:r>
              <a:rPr dirty="0" sz="2000" lang="en-US">
                <a:solidFill>
                  <a:srgbClr val="C00000"/>
                </a:solidFill>
              </a:rPr>
              <a:t>:</a:t>
            </a:r>
            <a:r>
              <a:rPr dirty="0" sz="2000" lang="en-US"/>
              <a:t> fractures or avulsions that detach the bony tubercle that  is  the insertion  point  of  the  transverse  ligament  at  the  C1  lateral  mass.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Treatment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Type l:  C1-C2 fixation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Type ll: chance  of  healing  satisfactorily  with  external  orthosis  (halo  vest).  Surgery  can  be  reserved  for  nonunion  injuries  after 3  to  4  months  of  attempted  immobilization.</a:t>
            </a:r>
          </a:p>
        </p:txBody>
      </p:sp>
      <p:pic>
        <p:nvPicPr>
          <p:cNvPr id="2097164" name="Picture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t="22896" b="13973"/>
          <a:stretch>
            <a:fillRect/>
          </a:stretch>
        </p:blipFill>
        <p:spPr>
          <a:xfrm>
            <a:off x="623454" y="3128819"/>
            <a:ext cx="7897091" cy="3729181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Content Placeholder 2"/>
          <p:cNvSpPr>
            <a:spLocks noGrp="1"/>
          </p:cNvSpPr>
          <p:nvPr>
            <p:ph idx="1"/>
          </p:nvPr>
        </p:nvSpPr>
        <p:spPr>
          <a:xfrm>
            <a:off x="80818" y="93085"/>
            <a:ext cx="8982363" cy="6671829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In acute </a:t>
            </a:r>
            <a:r>
              <a:rPr b="1" dirty="0" sz="2000" lang="en-US" err="1">
                <a:solidFill>
                  <a:srgbClr val="002060"/>
                </a:solidFill>
              </a:rPr>
              <a:t>atlantoaxial</a:t>
            </a:r>
            <a:r>
              <a:rPr b="1" dirty="0" sz="2000" lang="en-US">
                <a:solidFill>
                  <a:srgbClr val="002060"/>
                </a:solidFill>
              </a:rPr>
              <a:t> dislocation</a:t>
            </a:r>
            <a:r>
              <a:rPr dirty="0" sz="2000" lang="en-US"/>
              <a:t>, the most important clinical indication of instability is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Local neck pain and spasm or stiffness of the neck muscles.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Degree of cord compression with associated neurological deficits.</a:t>
            </a:r>
          </a:p>
          <a:p>
            <a:pPr indent="-342900" lvl="1" marL="80010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2060"/>
                </a:solidFill>
              </a:rPr>
              <a:t>Longstanding or chronic instability is associated with 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Shortening of the neck size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 err="1"/>
              <a:t>Torticollis</a:t>
            </a:r>
            <a:endParaRPr dirty="0" sz="2000" lang="en-US"/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Restricted neck movements with the neck favoring hyperextension and restricting flexion movements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Range of other local neck and generalized spinal deformities.</a:t>
            </a:r>
          </a:p>
          <a:p>
            <a:pPr indent="-457200" lvl="1" marL="914400">
              <a:buFont typeface="+mj-lt"/>
              <a:buAutoNum type="arabicPeriod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The neck size reduction is facilitated by and associated with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Reduction in the disk space height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Secondary osteophyte formation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Bone fusions leading to </a:t>
            </a:r>
            <a:r>
              <a:rPr dirty="0" sz="2000" lang="en-US" err="1"/>
              <a:t>Klippel</a:t>
            </a:r>
            <a:r>
              <a:rPr dirty="0" sz="2000" lang="en-US"/>
              <a:t>–</a:t>
            </a:r>
            <a:r>
              <a:rPr dirty="0" sz="2000" lang="en-US" err="1"/>
              <a:t>Feil</a:t>
            </a:r>
            <a:r>
              <a:rPr dirty="0" sz="2000" lang="en-US"/>
              <a:t> abnormalities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Platybasia</a:t>
            </a:r>
            <a:r>
              <a:rPr dirty="0" sz="2000" lang="en-US"/>
              <a:t> </a:t>
            </a:r>
            <a:endParaRPr dirty="0" sz="2000" lang="en-IQ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Content Placeholder 2"/>
          <p:cNvSpPr>
            <a:spLocks noGrp="1"/>
          </p:cNvSpPr>
          <p:nvPr>
            <p:ph idx="1"/>
          </p:nvPr>
        </p:nvSpPr>
        <p:spPr>
          <a:xfrm>
            <a:off x="86014" y="92365"/>
            <a:ext cx="8971972" cy="661554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ISOLATED  OSSEOUS  INJURIES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</a:rPr>
              <a:t>Occipital  Condyle  Fractures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</a:rPr>
              <a:t>Isolated  Atlas  Fractures</a:t>
            </a:r>
          </a:p>
          <a:p>
            <a:pPr lvl="1">
              <a:buFont typeface="Wingdings" pitchFamily="2" charset="2"/>
              <a:buChar char="Ø"/>
            </a:pPr>
            <a:endParaRPr dirty="0" sz="2000" lang="en-US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Anatomy  and  Mechanism  of  Lesions </a:t>
            </a:r>
          </a:p>
          <a:p>
            <a:r>
              <a:rPr dirty="0" sz="2000" lang="en-US"/>
              <a:t>Occiput-C1  articulation  is  the  most  important  segment  involved in  flexion-extension  of  the  cervical  spine.</a:t>
            </a:r>
          </a:p>
          <a:p>
            <a:r>
              <a:rPr dirty="0" sz="2000" lang="en-US"/>
              <a:t>The  occipital  condyles articulate  with  the  lateral  masses  of  C1  in  a  </a:t>
            </a:r>
            <a:r>
              <a:rPr b="1" dirty="0" sz="2000" lang="en-US">
                <a:solidFill>
                  <a:srgbClr val="0070C0"/>
                </a:solidFill>
              </a:rPr>
              <a:t>cup-shaped  joint</a:t>
            </a:r>
            <a:r>
              <a:rPr dirty="0" sz="2000" lang="en-US"/>
              <a:t>  that facilitates  flexion  and  extension,  with  limited  axial  rotation  or lateral  bending.  </a:t>
            </a:r>
          </a:p>
          <a:p>
            <a:r>
              <a:rPr dirty="0" sz="2000" lang="en-US"/>
              <a:t>Similar  to  isolated  ligamentous  injuries,  the  most common  fractures  of  the  occipital  condyles  and  the  atlas  are related  to  blunt  trauma  or  motor  vehicle  crashes  in  which  high energy  </a:t>
            </a:r>
            <a:r>
              <a:rPr dirty="0" sz="2000" lang="en-US" err="1"/>
              <a:t>craniocervical</a:t>
            </a:r>
            <a:r>
              <a:rPr dirty="0" sz="2000" lang="en-US"/>
              <a:t>  injuries  are  sustained.</a:t>
            </a:r>
            <a:endParaRPr dirty="0" sz="2000" lang="ar-IQ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idx="1"/>
          </p:nvPr>
        </p:nvSpPr>
        <p:spPr>
          <a:xfrm>
            <a:off x="628650" y="647989"/>
            <a:ext cx="7886700" cy="4351338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indent="0" marL="0"/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Occipital Condyle Fractures</a:t>
            </a:r>
            <a:endParaRPr dirty="0" sz="5400" lang="ar-IQ">
              <a:solidFill>
                <a:srgbClr val="C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Content Placeholder 2"/>
          <p:cNvSpPr txBox="1"/>
          <p:nvPr/>
        </p:nvSpPr>
        <p:spPr>
          <a:xfrm>
            <a:off x="86012" y="119205"/>
            <a:ext cx="8977169" cy="6634885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sz="2000" lang="en-US"/>
              <a:t>Infrequent.</a:t>
            </a:r>
          </a:p>
          <a:p>
            <a:r>
              <a:rPr dirty="0" sz="2000" lang="en-US"/>
              <a:t>Blunt </a:t>
            </a:r>
            <a:r>
              <a:rPr dirty="0" sz="2000" lang="en-US" err="1"/>
              <a:t>craniocervical</a:t>
            </a:r>
            <a:r>
              <a:rPr dirty="0" sz="2000" lang="en-US"/>
              <a:t> trauma.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Diagnosis</a:t>
            </a:r>
          </a:p>
          <a:p>
            <a:pPr lvl="1"/>
            <a:r>
              <a:rPr dirty="0" sz="2000" lang="en-US"/>
              <a:t>Rarely made using </a:t>
            </a:r>
            <a:r>
              <a:rPr b="1" dirty="0" sz="2000" lang="en-US"/>
              <a:t>plain radiographs</a:t>
            </a:r>
            <a:r>
              <a:rPr dirty="0" sz="2000" lang="en-US"/>
              <a:t>.</a:t>
            </a:r>
          </a:p>
          <a:p>
            <a:pPr lvl="1"/>
            <a:r>
              <a:rPr b="1" dirty="0" sz="2000" lang="en-US"/>
              <a:t>CT</a:t>
            </a:r>
            <a:r>
              <a:rPr dirty="0" sz="2000" lang="en-US"/>
              <a:t>: sensitivity is 100%. (thus recommended)</a:t>
            </a:r>
          </a:p>
          <a:p>
            <a:pPr lvl="1"/>
            <a:r>
              <a:rPr b="1" dirty="0" sz="2000" lang="en-US"/>
              <a:t>MRI</a:t>
            </a:r>
            <a:r>
              <a:rPr dirty="0" sz="2000" lang="en-US"/>
              <a:t> is not recommended.</a:t>
            </a:r>
          </a:p>
          <a:p>
            <a:pPr lvl="1"/>
            <a:endParaRPr dirty="0" sz="2000" lang="en-US"/>
          </a:p>
          <a:p>
            <a:r>
              <a:rPr b="1" dirty="0" sz="2000" lang="en-US"/>
              <a:t>Classification :</a:t>
            </a:r>
          </a:p>
          <a:p>
            <a:pPr lvl="1"/>
            <a:r>
              <a:rPr b="1" dirty="0" sz="2000" lang="en-US" u="sng">
                <a:solidFill>
                  <a:srgbClr val="0070C0"/>
                </a:solidFill>
              </a:rPr>
              <a:t>Type I</a:t>
            </a:r>
            <a:r>
              <a:rPr dirty="0" sz="2000" lang="en-US"/>
              <a:t>:  comminuted fracture of the condyle.</a:t>
            </a:r>
          </a:p>
          <a:p>
            <a:pPr lvl="1"/>
            <a:r>
              <a:rPr b="1" dirty="0" sz="2000" lang="en-US" u="sng">
                <a:solidFill>
                  <a:srgbClr val="0070C0"/>
                </a:solidFill>
              </a:rPr>
              <a:t>Type II</a:t>
            </a:r>
            <a:r>
              <a:rPr dirty="0" sz="2000" lang="en-US"/>
              <a:t>: extension of a linear skull base fracture involving the occipital condyle.</a:t>
            </a:r>
          </a:p>
          <a:p>
            <a:pPr lvl="1"/>
            <a:r>
              <a:rPr b="1" dirty="0" sz="2000" lang="en-US" u="sng">
                <a:solidFill>
                  <a:srgbClr val="0070C0"/>
                </a:solidFill>
              </a:rPr>
              <a:t>Type III</a:t>
            </a:r>
            <a:r>
              <a:rPr dirty="0" sz="2000" lang="en-US"/>
              <a:t>:avulsion of a fragment of the condyle.</a:t>
            </a:r>
          </a:p>
          <a:p>
            <a:r>
              <a:rPr b="1" dirty="0" sz="2000" lang="en-US"/>
              <a:t>Types I and II</a:t>
            </a:r>
            <a:r>
              <a:rPr dirty="0" sz="2000" lang="en-US"/>
              <a:t> are considered </a:t>
            </a:r>
            <a:r>
              <a:rPr b="1" dirty="0" sz="2000" lang="en-US" u="sng">
                <a:solidFill>
                  <a:srgbClr val="C00000"/>
                </a:solidFill>
              </a:rPr>
              <a:t>stable fractures</a:t>
            </a:r>
            <a:r>
              <a:rPr dirty="0" sz="2000" lang="en-US"/>
              <a:t> (require external immobilization of the head and cervical region alone).</a:t>
            </a:r>
          </a:p>
          <a:p>
            <a:r>
              <a:rPr b="1" dirty="0" sz="2000" lang="en-US"/>
              <a:t>Type III</a:t>
            </a:r>
            <a:r>
              <a:rPr dirty="0" sz="2000" lang="en-US"/>
              <a:t> are considered </a:t>
            </a:r>
            <a:r>
              <a:rPr b="1" dirty="0" sz="2000" lang="en-US" u="sng">
                <a:solidFill>
                  <a:srgbClr val="C00000"/>
                </a:solidFill>
              </a:rPr>
              <a:t>unstable</a:t>
            </a:r>
            <a:r>
              <a:rPr dirty="0" sz="2000" lang="en-US"/>
              <a:t> (requiring internal fixation of the injury because of its ligamentous nature).</a:t>
            </a:r>
            <a:endParaRPr dirty="0" sz="2000" lang="ar-IQ"/>
          </a:p>
          <a:p>
            <a:endParaRPr dirty="0" sz="2000" lang="en-US"/>
          </a:p>
          <a:p>
            <a:endParaRPr dirty="0" sz="2000" lang="ar-IQ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992280"/>
            <a:ext cx="9144001" cy="4873439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143062" y="18256"/>
            <a:ext cx="7886700" cy="662782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Treatment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27" name="Content Placeholder 2"/>
          <p:cNvSpPr>
            <a:spLocks noGrp="1"/>
          </p:cNvSpPr>
          <p:nvPr>
            <p:ph idx="1"/>
          </p:nvPr>
        </p:nvSpPr>
        <p:spPr>
          <a:xfrm>
            <a:off x="143062" y="681037"/>
            <a:ext cx="8857876" cy="5949109"/>
          </a:xfrm>
        </p:spPr>
        <p:txBody>
          <a:bodyPr>
            <a:normAutofit/>
          </a:bodyPr>
          <a:p>
            <a:r>
              <a:rPr b="1" dirty="0" sz="2000" lang="en-US"/>
              <a:t>Unilateral OCF: </a:t>
            </a:r>
            <a:r>
              <a:rPr dirty="0" sz="2000" lang="en-US"/>
              <a:t>External cervical immobilization is almost always sufficient.</a:t>
            </a:r>
          </a:p>
          <a:p>
            <a:r>
              <a:rPr b="1" dirty="0" sz="2000" lang="en-US"/>
              <a:t>Bilateral OCF</a:t>
            </a:r>
            <a:r>
              <a:rPr dirty="0" sz="2000" lang="en-US"/>
              <a:t>: more rigid external immobilization (halo vest).</a:t>
            </a:r>
          </a:p>
          <a:p>
            <a:r>
              <a:rPr b="1" dirty="0" sz="2000" lang="en-US"/>
              <a:t>Type III OCF</a:t>
            </a:r>
            <a:r>
              <a:rPr dirty="0" sz="2000" lang="en-US"/>
              <a:t>, with associated ligament injury (OAD), requires surgical stabilization with  posterior  instrumentation depending  on  the  extent  of  the  injury.</a:t>
            </a:r>
          </a:p>
          <a:p>
            <a:r>
              <a:rPr dirty="0" sz="2000" lang="en-US"/>
              <a:t>Presence of OCF should raise the suspicion for the potential of an associated OAD</a:t>
            </a:r>
          </a:p>
          <a:p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Note</a:t>
            </a:r>
          </a:p>
          <a:p>
            <a:r>
              <a:rPr dirty="0" sz="2000" lang="en-US"/>
              <a:t>Approximately  40%  of  patients  with  OCFs  have  lower  cranial nerve  injuries  (primarily  cranial  nerve  XII),  some  of  which  can develop  in  a  delayed  fashion.</a:t>
            </a:r>
          </a:p>
          <a:p>
            <a:endParaRPr b="1" dirty="0" sz="2000" lang="ar-IQ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 txBox="1">
            <a:spLocks noGrp="1"/>
          </p:cNvSpPr>
          <p:nvPr>
            <p:ph idx="1"/>
          </p:nvPr>
        </p:nvSpPr>
        <p:spPr>
          <a:xfrm>
            <a:off x="628650" y="636443"/>
            <a:ext cx="7886700" cy="4351338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Isolated Atlas Fractures</a:t>
            </a:r>
          </a:p>
          <a:p>
            <a:pPr algn="ctr"/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(</a:t>
            </a:r>
            <a:r>
              <a:rPr b="1" dirty="0" sz="5400" lang="en-US">
                <a:solidFill>
                  <a:srgbClr val="002060"/>
                </a:solidFill>
              </a:rPr>
              <a:t>Jefferson fracture</a:t>
            </a:r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)</a:t>
            </a:r>
            <a:endParaRPr dirty="0" sz="5400" lang="ar-IQ">
              <a:solidFill>
                <a:srgbClr val="C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Content Placeholder 2"/>
          <p:cNvSpPr>
            <a:spLocks noGrp="1"/>
          </p:cNvSpPr>
          <p:nvPr>
            <p:ph idx="1"/>
          </p:nvPr>
        </p:nvSpPr>
        <p:spPr>
          <a:xfrm>
            <a:off x="92362" y="80818"/>
            <a:ext cx="8959273" cy="6696364"/>
          </a:xfrm>
        </p:spPr>
        <p:txBody>
          <a:bodyPr>
            <a:normAutofit/>
          </a:bodyPr>
          <a:p>
            <a:r>
              <a:rPr dirty="0" sz="2000" lang="en-US"/>
              <a:t>Isolated fracture of the atlas (C1), or Jefferson fracture (indicate  a  burst  fracture  injury  of  the  atlas  ring).</a:t>
            </a:r>
          </a:p>
          <a:p>
            <a:r>
              <a:rPr dirty="0" sz="2000" lang="en-US"/>
              <a:t>Rarely associated with neurological deficits.</a:t>
            </a:r>
          </a:p>
          <a:p>
            <a:r>
              <a:rPr dirty="0" sz="2000" lang="en-US"/>
              <a:t>The  central  concern  in  the  management  of  Jefferson  fractures  is  the  integrity  of  the  transverse  ligament  and  joint capsules.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Classification</a:t>
            </a:r>
            <a:endParaRPr dirty="0" sz="2000" lang="en-US"/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Type  I  (anterior  or  posterior  arch  fracture)</a:t>
            </a:r>
            <a:r>
              <a:rPr dirty="0" sz="2000" lang="en-US"/>
              <a:t>  is  confined  to  a  single  arch  and  does  not  cross  the  equator of  the  atlas;  however,  each  arch  can  be  involved.  </a:t>
            </a:r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Type  II  (burst fracture)</a:t>
            </a:r>
            <a:r>
              <a:rPr dirty="0" sz="2000" lang="en-US"/>
              <a:t>  involves  both  arches  and  crosses  the  equator  of  the  atlas; two  or  more  fragments  may  be  present.  </a:t>
            </a:r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Type  III  (lateral  mass fracture)</a:t>
            </a:r>
            <a:r>
              <a:rPr dirty="0" sz="2000" lang="en-US"/>
              <a:t>  has  a  fracture  line  extending  from  the  lateral  mass  into one  arch  only.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rmAutofit/>
          </a:bodyPr>
          <a:p>
            <a:pPr algn="ctr" indent="0" marL="0">
              <a:buNone/>
            </a:pPr>
            <a:r>
              <a:rPr dirty="0" sz="5400" lang="en-US" err="1">
                <a:solidFill>
                  <a:srgbClr val="C00000"/>
                </a:solidFill>
                <a:latin typeface="Algerian" pitchFamily="82" charset="77"/>
              </a:rPr>
              <a:t>Occipitoatlantal</a:t>
            </a:r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 Dislocation </a:t>
            </a:r>
          </a:p>
          <a:p>
            <a:pPr algn="ctr" indent="0" marL="0">
              <a:buNone/>
            </a:pPr>
            <a:r>
              <a:rPr dirty="0" sz="5400" lang="en-US">
                <a:solidFill>
                  <a:srgbClr val="C00000"/>
                </a:solidFill>
                <a:latin typeface="Algerian" pitchFamily="82" charset="77"/>
              </a:rPr>
              <a:t>(OAD)</a:t>
            </a:r>
            <a:endParaRPr dirty="0" sz="5400" lang="ar-IQ">
              <a:solidFill>
                <a:srgbClr val="C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80818" y="18255"/>
            <a:ext cx="7805882" cy="489745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Diagnosis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31" name="Content Placeholder 2"/>
          <p:cNvSpPr>
            <a:spLocks noGrp="1"/>
          </p:cNvSpPr>
          <p:nvPr>
            <p:ph idx="1"/>
          </p:nvPr>
        </p:nvSpPr>
        <p:spPr>
          <a:xfrm>
            <a:off x="80818" y="507999"/>
            <a:ext cx="8982364" cy="6331745"/>
          </a:xfrm>
        </p:spPr>
        <p:txBody>
          <a:bodyPr>
            <a:normAutofit/>
          </a:bodyPr>
          <a:p>
            <a:r>
              <a:rPr dirty="0" sz="2000" lang="en-US"/>
              <a:t>The  clinical  relevance  of  C1  fractures  resides  on  the  integrity of  the  transverse  ligament.</a:t>
            </a:r>
          </a:p>
          <a:p>
            <a:r>
              <a:rPr dirty="0" sz="2000" lang="en-US"/>
              <a:t>By using the </a:t>
            </a:r>
            <a:r>
              <a:rPr b="1" dirty="0" sz="2000" lang="en-US" u="sng">
                <a:solidFill>
                  <a:srgbClr val="0070C0"/>
                </a:solidFill>
              </a:rPr>
              <a:t>Rule of Spence</a:t>
            </a:r>
            <a:r>
              <a:rPr dirty="0" sz="2000" lang="en-US"/>
              <a:t> by  which  a  </a:t>
            </a:r>
            <a:r>
              <a:rPr b="1" dirty="0" sz="2000" lang="en-US">
                <a:solidFill>
                  <a:srgbClr val="C00000"/>
                </a:solidFill>
              </a:rPr>
              <a:t>more  than  7 mm</a:t>
            </a:r>
            <a:r>
              <a:rPr dirty="0" sz="2000" lang="en-US"/>
              <a:t>  lateral mass  displacement  of  C1  over  C2  on  the  open-mouth  radiograph suggests  a  transverse  ligament  disruption.</a:t>
            </a:r>
          </a:p>
          <a:p>
            <a:r>
              <a:rPr b="1" dirty="0" sz="2000" lang="en-US"/>
              <a:t>MRI</a:t>
            </a:r>
            <a:r>
              <a:rPr dirty="0" sz="2000" lang="en-US"/>
              <a:t> (more sensitive indicator): loss of integrity of the transverse ligament (high signal intensity within the ligament, loss of anatomic continuity, and blood at the insertion site of the ligament).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>
                <a:solidFill>
                  <a:srgbClr val="002060"/>
                </a:solidFill>
              </a:rPr>
              <a:t>Criteria  to determine  transverse  ligament  injury  with  associated  C1-2  instability.  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The  sum  of  the  displacement  of  the  lateral masses  of  C1  on  C2  on  a  plain  open-mouth  radiograph.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 err="1"/>
              <a:t>Predental</a:t>
            </a:r>
            <a:r>
              <a:rPr dirty="0" sz="2000" lang="en-US"/>
              <a:t>  space  of  more  than  5  mm  in  adults.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Evidence  of  transverse  ligament  disruption  or  avulsion  on  MRI.</a:t>
            </a:r>
            <a:endParaRPr dirty="0" sz="2000" lang="ar-IQ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>
          <a:xfrm>
            <a:off x="80818" y="0"/>
            <a:ext cx="7972714" cy="473364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Treatment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33" name="Content Placeholder 2"/>
          <p:cNvSpPr>
            <a:spLocks noGrp="1"/>
          </p:cNvSpPr>
          <p:nvPr>
            <p:ph idx="1"/>
          </p:nvPr>
        </p:nvSpPr>
        <p:spPr>
          <a:xfrm>
            <a:off x="80818" y="473364"/>
            <a:ext cx="8982364" cy="6303818"/>
          </a:xfrm>
        </p:spPr>
        <p:txBody>
          <a:bodyPr>
            <a:normAutofit/>
          </a:bodyPr>
          <a:p>
            <a:r>
              <a:rPr b="1" dirty="0" sz="2000" lang="en-US" err="1"/>
              <a:t>Nondisplaced</a:t>
            </a:r>
            <a:r>
              <a:rPr b="1" dirty="0" sz="2000" lang="en-US"/>
              <a:t>,  isolated  type  I  and  III  fractures: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Effectively  treated  with  external  cervical  immobilization  devices (rigid  collars,  </a:t>
            </a:r>
            <a:r>
              <a:rPr dirty="0" sz="2000" lang="en-US" err="1"/>
              <a:t>suboccipital</a:t>
            </a:r>
            <a:r>
              <a:rPr dirty="0" sz="2000" lang="en-US"/>
              <a:t>  mandibular  immobilizer  braces,  and halo  vest  orthoses)  for  8  to  12  weeks.</a:t>
            </a:r>
          </a:p>
          <a:p>
            <a:endParaRPr dirty="0" sz="2000" lang="en-US"/>
          </a:p>
          <a:p>
            <a:r>
              <a:rPr b="1" dirty="0" sz="2000" lang="en-US"/>
              <a:t>Type  II  (burst)  fractures  with  an intact  transverse  ligament</a:t>
            </a:r>
            <a:r>
              <a:rPr dirty="0" sz="2000" lang="en-US"/>
              <a:t>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Stable  fractures.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Patients  can  be  effectively  managed  with  the  use  of  any  rigid external  immobilization for  10  to  12  weeks.  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r>
              <a:rPr b="1" dirty="0" sz="2000" lang="en-US"/>
              <a:t>Type  II  (burst)  fractures  with Combined  anterior  and  posterior  arch  fractures  of  the  atlas with  evidence  of  transverse ligament  disruption</a:t>
            </a:r>
            <a:r>
              <a:rPr dirty="0" sz="2000" lang="en-US"/>
              <a:t>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Unstable fractures.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Some patients  can  be  effectively  treated  with: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Either  rigid  immobilization  alone  (halo  vest  orthosis)  for  12  weeks. 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Or  posterior  surgical stabilization.</a:t>
            </a:r>
            <a:endParaRPr dirty="0" lang="ar-IQ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4572000" cy="5980545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8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0"/>
            <a:ext cx="4572000" cy="5980544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34" name="TextBox 7"/>
          <p:cNvSpPr txBox="1"/>
          <p:nvPr/>
        </p:nvSpPr>
        <p:spPr>
          <a:xfrm>
            <a:off x="5943600" y="5945560"/>
            <a:ext cx="1828800" cy="40011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2000" lang="en-US"/>
              <a:t>Halo Vest</a:t>
            </a:r>
          </a:p>
        </p:txBody>
      </p:sp>
      <p:sp>
        <p:nvSpPr>
          <p:cNvPr id="1048635" name="TextBox 10"/>
          <p:cNvSpPr txBox="1"/>
          <p:nvPr/>
        </p:nvSpPr>
        <p:spPr>
          <a:xfrm>
            <a:off x="293254" y="6080841"/>
            <a:ext cx="3985491" cy="707886"/>
          </a:xfrm>
          <a:prstGeom prst="rect"/>
          <a:noFill/>
        </p:spPr>
        <p:txBody>
          <a:bodyPr anchor="t" anchorCtr="0" bIns="45720" compatLnSpc="1" forceAA="0" fromWordArt="0" lIns="91440" numCol="1" rIns="91440" rot="0" rtlCol="0" spcCol="0" spcFirstLastPara="0" tIns="45720" vert="horz" wrap="square">
            <a:prstTxWarp prst="textNoShape"/>
            <a:spAutoFit/>
          </a:bodyPr>
          <a:lstStyle>
            <a:defPPr>
              <a:defRPr lang="ar-IQ"/>
            </a:defPPr>
            <a:lvl1pPr algn="l" defTabSz="9144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sz="2000" lang="en-US" err="1"/>
              <a:t>suboccipital</a:t>
            </a:r>
            <a:r>
              <a:rPr b="1" dirty="0" sz="2000" lang="en-US"/>
              <a:t>  mandibular  immobilizer  braces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97559" y="108744"/>
            <a:ext cx="8948882" cy="6656892"/>
          </a:xfrm>
        </p:spPr>
        <p:txBody>
          <a:bodyPr>
            <a:noAutofit/>
          </a:bodyPr>
          <a:p>
            <a:r>
              <a:rPr dirty="0" sz="2000" lang="en-US"/>
              <a:t>Complete or nearly complete disruption of the ligamentous structures between the occiput and upper cervical spine.</a:t>
            </a:r>
          </a:p>
          <a:p>
            <a:r>
              <a:rPr b="1" dirty="0" sz="2000" lang="en-US"/>
              <a:t>The </a:t>
            </a:r>
            <a:r>
              <a:rPr b="1" dirty="0" sz="2000" lang="en-US" err="1"/>
              <a:t>occipitoatlantal</a:t>
            </a:r>
            <a:r>
              <a:rPr b="1" dirty="0" sz="2000" lang="en-US"/>
              <a:t> joint</a:t>
            </a:r>
            <a:r>
              <a:rPr dirty="0" sz="2000" lang="en-US"/>
              <a:t> is the </a:t>
            </a:r>
            <a:r>
              <a:rPr b="1" dirty="0" sz="2000" lang="en-US">
                <a:solidFill>
                  <a:srgbClr val="C00000"/>
                </a:solidFill>
              </a:rPr>
              <a:t>strongest joint of the body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70C0"/>
                </a:solidFill>
              </a:rPr>
              <a:t>The incidence is significantly higher in children </a:t>
            </a:r>
            <a:r>
              <a:rPr b="1" dirty="0" sz="2000" lang="en-US"/>
              <a:t>because: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Large head-to-body ratio.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Underdeveloped</a:t>
            </a:r>
            <a:r>
              <a:rPr dirty="0" sz="2000" lang="ar-SA"/>
              <a:t> </a:t>
            </a:r>
            <a:r>
              <a:rPr dirty="0" sz="2000" lang="en-US"/>
              <a:t> supporting neck musculature.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The ligaments are more elastic and the bone more cartilaginous.</a:t>
            </a:r>
            <a:endParaRPr dirty="0" sz="2000" lang="ar-IQ"/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Immature, shallow, less stable, and horizontally oriented articulation surfaces of the occiput and C1.</a:t>
            </a:r>
          </a:p>
          <a:p>
            <a:r>
              <a:rPr dirty="0" sz="2000" lang="en-US"/>
              <a:t>The most common cervical spine injury (motor vehicle crash).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The most important structures for cervical spine stability </a:t>
            </a:r>
            <a:r>
              <a:rPr b="1" sz="2000" lang="en-US">
                <a:solidFill>
                  <a:srgbClr val="002060"/>
                </a:solidFill>
              </a:rPr>
              <a:t>are (mnemonic TOOL)</a:t>
            </a:r>
            <a:endParaRPr dirty="0" sz="2400" lang="en-US"/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Tectorial membrane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Occiput-C1 joint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Odontoid process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Ligaments</a:t>
            </a:r>
          </a:p>
          <a:p>
            <a:pPr indent="-457200" lvl="1" marL="914400">
              <a:buFont typeface="+mj-lt"/>
              <a:buAutoNum type="arabicPeriod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Disruption of any of these elements may lead to instability requiring treatment, and may lead to sudden death or permanent neurological damage.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0818" y="542635"/>
            <a:ext cx="8982364" cy="6211455"/>
          </a:xfrm>
        </p:spPr>
        <p:txBody>
          <a:bodyPr>
            <a:normAutofit fontScale="90000" lnSpcReduction="20000"/>
          </a:bodyPr>
          <a:p>
            <a:r>
              <a:rPr dirty="0" sz="2000" lang="en-US"/>
              <a:t>The  CVJ  ligamentous  anatomy  is  composed  of  intrinsic  and extrinsic  ligaments. 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70C0"/>
                </a:solidFill>
              </a:rPr>
              <a:t>Intrinsic  ligaments  provide  most  of  the  stability  of  this  region.  </a:t>
            </a:r>
          </a:p>
          <a:p>
            <a:r>
              <a:rPr dirty="0" sz="2000" lang="en-US"/>
              <a:t>They  are  located  anterior  to  the  dura,  within the  canal.  From  posterior to anterior,  they  include  the  following structures: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Tectorial  membrane.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Cruciate  ligament.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Odontoid  ligaments.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Anterior  </a:t>
            </a:r>
            <a:r>
              <a:rPr dirty="0" sz="2000" lang="en-US" err="1"/>
              <a:t>atlanto-occipital</a:t>
            </a:r>
            <a:r>
              <a:rPr dirty="0" sz="2000" lang="en-US"/>
              <a:t>  membrane. 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The  tectorial membrane</a:t>
            </a:r>
            <a:r>
              <a:rPr dirty="0" sz="2000" lang="en-US"/>
              <a:t>  is  an  upward  extension  of  the  posterior  longitudinal ligament  from  C2  to  the  anterior  aspect  of  the  foramen  magnum. It is one of the major stabilizing structures of the CVJ </a:t>
            </a:r>
            <a:r>
              <a:rPr b="1" dirty="0" sz="2000" lang="en-US"/>
              <a:t>for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flexion and  axial  distraction</a:t>
            </a:r>
            <a:r>
              <a:rPr dirty="0" sz="2000" lang="en-US"/>
              <a:t>. 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The  cruciate  ligament</a:t>
            </a:r>
            <a:r>
              <a:rPr dirty="0" sz="2000" lang="en-US"/>
              <a:t>  is  a  cross-like  structure  behind  the  dens. 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Transverse  part</a:t>
            </a:r>
            <a:r>
              <a:rPr dirty="0" sz="2000" lang="en-US"/>
              <a:t>  is  inserted  bilaterally  on the  medial  portion  of  C1  lateral  masses,  </a:t>
            </a:r>
            <a:r>
              <a:rPr b="1" dirty="0" sz="2000" lang="en-US"/>
              <a:t>ensuring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C00000"/>
                </a:solidFill>
              </a:rPr>
              <a:t>axial  rotation and  lateral  bending  of  C1-2  joints</a:t>
            </a:r>
            <a:r>
              <a:rPr dirty="0" sz="2000" lang="en-US"/>
              <a:t>.  This  portion  prevents  the odontoid  process  from  translating  posteriorly. 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Vertical  part</a:t>
            </a:r>
            <a:r>
              <a:rPr dirty="0" sz="2000" lang="en-US"/>
              <a:t> attaches  the  C2  body  to  the  anterior  portion  of  the  foramen magnum,  rostral  to  the  tectorial  membrane  and  caudal  to  the apical  ligament.  </a:t>
            </a:r>
          </a:p>
        </p:txBody>
      </p:sp>
      <p:sp>
        <p:nvSpPr>
          <p:cNvPr id="1048597" name="Title 1"/>
          <p:cNvSpPr txBox="1">
            <a:spLocks noGrp="1"/>
          </p:cNvSpPr>
          <p:nvPr>
            <p:ph type="title"/>
          </p:nvPr>
        </p:nvSpPr>
        <p:spPr>
          <a:xfrm>
            <a:off x="80818" y="18255"/>
            <a:ext cx="7805882" cy="524381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Anatomy and Biomechanics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98318" y="-4544"/>
            <a:ext cx="8347364" cy="6862544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97559" y="93807"/>
            <a:ext cx="8942532" cy="6648738"/>
          </a:xfrm>
        </p:spPr>
        <p:txBody>
          <a:bodyPr>
            <a:no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The  odontoid  ligaments </a:t>
            </a:r>
            <a:r>
              <a:rPr dirty="0" sz="2000" lang="en-US"/>
              <a:t> consist  of  the  alar  ligaments  and  the  apical  ligament.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The  apical  ligament</a:t>
            </a:r>
            <a:r>
              <a:rPr dirty="0" sz="2000" lang="en-US"/>
              <a:t>  attaches  the tip  of  the  dens  to  the  anterior  portion  of  the  foramen  magnum, rostral  to  the  tectorial  membrane,  </a:t>
            </a:r>
            <a:r>
              <a:rPr b="1" dirty="0" sz="2000" lang="en-US">
                <a:solidFill>
                  <a:srgbClr val="C00000"/>
                </a:solidFill>
              </a:rPr>
              <a:t>increasing  the  resistance  to distraction</a:t>
            </a:r>
            <a:r>
              <a:rPr dirty="0" sz="2000" lang="en-US"/>
              <a:t>. 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The  paired  alar  ligaments </a:t>
            </a:r>
            <a:r>
              <a:rPr dirty="0" sz="2000" lang="en-US"/>
              <a:t> run  from  the  posterior upper  third  of  the  odontoid  process  to  the  lateral  masses  of  C1 and  the  medial  borders  of  the  occipital  condyles.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They  are  crucial for  </a:t>
            </a:r>
            <a:r>
              <a:rPr b="1" dirty="0" sz="2000" lang="en-US"/>
              <a:t>preventing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C00000"/>
                </a:solidFill>
              </a:rPr>
              <a:t>excessive  axial  rotation  of  the  upper  cervical  region and  act  together  with  the  tectorial  membrane  to  prevent  flexion without  affecting  extension</a:t>
            </a:r>
            <a:r>
              <a:rPr dirty="0" sz="2000" lang="en-US"/>
              <a:t>. 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The  anterior  </a:t>
            </a:r>
            <a:r>
              <a:rPr b="1" dirty="0" sz="2000" lang="en-US" err="1">
                <a:solidFill>
                  <a:srgbClr val="002060"/>
                </a:solidFill>
              </a:rPr>
              <a:t>atlanto-occipital</a:t>
            </a:r>
            <a:r>
              <a:rPr b="1" dirty="0" sz="2000" lang="en-US">
                <a:solidFill>
                  <a:srgbClr val="002060"/>
                </a:solidFill>
              </a:rPr>
              <a:t>  membrane</a:t>
            </a:r>
            <a:r>
              <a:rPr dirty="0" sz="2000" lang="en-US"/>
              <a:t>  prevents  hyperextension  of  the  head. 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70C0"/>
                </a:solidFill>
              </a:rPr>
              <a:t>Extrinsic  ligaments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include  the  </a:t>
            </a:r>
            <a:r>
              <a:rPr dirty="0" sz="2000" lang="en-US" err="1"/>
              <a:t>ligamentum</a:t>
            </a:r>
            <a:r>
              <a:rPr dirty="0" sz="2000" lang="en-US"/>
              <a:t>  </a:t>
            </a:r>
            <a:r>
              <a:rPr dirty="0" sz="2000" lang="en-US" err="1"/>
              <a:t>flavum</a:t>
            </a:r>
            <a:r>
              <a:rPr dirty="0" sz="2000" lang="en-US"/>
              <a:t>,  which  is  located  between  the atlas  and  axis;  the  </a:t>
            </a:r>
            <a:r>
              <a:rPr dirty="0" sz="2000" lang="en-US" err="1"/>
              <a:t>ligamentum</a:t>
            </a:r>
            <a:r>
              <a:rPr dirty="0" sz="2000" lang="en-US"/>
              <a:t>  </a:t>
            </a:r>
            <a:r>
              <a:rPr dirty="0" sz="2000" lang="en-US" err="1"/>
              <a:t>nuchae</a:t>
            </a:r>
            <a:r>
              <a:rPr dirty="0" sz="2000" lang="en-US"/>
              <a:t>;  and  the  </a:t>
            </a:r>
            <a:r>
              <a:rPr dirty="0" sz="2000" lang="en-US" err="1"/>
              <a:t>fibroelastic</a:t>
            </a:r>
            <a:r>
              <a:rPr dirty="0" sz="2000" lang="en-US"/>
              <a:t>  membranes,  which  replace  the  anterior  longitudinal  ligament.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The cruciate ligament, paired alar ligaments, and tectorial membrane are the </a:t>
            </a:r>
            <a:r>
              <a:rPr dirty="0" sz="2000" lang="en-US">
                <a:solidFill>
                  <a:srgbClr val="C00000"/>
                </a:solidFill>
              </a:rPr>
              <a:t>major stabilizing elements of the CVJ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The anterior and posterior </a:t>
            </a:r>
            <a:r>
              <a:rPr dirty="0" sz="2000" lang="en-US" err="1"/>
              <a:t>atlanto-occipital</a:t>
            </a:r>
            <a:r>
              <a:rPr dirty="0" sz="2000" lang="en-US"/>
              <a:t> membranes and the bony articulations play a </a:t>
            </a:r>
            <a:r>
              <a:rPr dirty="0" sz="2000" lang="en-US">
                <a:solidFill>
                  <a:srgbClr val="C00000"/>
                </a:solidFill>
              </a:rPr>
              <a:t>minor role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929409"/>
            <a:ext cx="9144000" cy="499918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Classification and Treatment of O-C1 Craniocervical Injuries</dc:title>
  <dc:creator>رئاسة الاطباء</dc:creator>
  <cp:lastModifiedBy>Ahmed Maan</cp:lastModifiedBy>
  <dcterms:created xsi:type="dcterms:W3CDTF">2019-01-19T10:44:52Z</dcterms:created>
  <dcterms:modified xsi:type="dcterms:W3CDTF">2022-11-29T17:26:41Z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dc475eeceb1c4db4b7f31ebc2a510cfe</vt:lpwstr>
  </property>
</Properties>
</file>