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72" r:id="rId1"/>
  </p:sldMasterIdLst>
  <p:notesMasterIdLst>
    <p:notesMasterId r:id="rId2"/>
  </p:notesMasterIdLst>
  <p:sldIdLst>
    <p:sldId id="330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</p:sldIdLst>
  <p:sldSz type="screen4x3" cy="6858000" cx="9144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948" y="84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tableStyles" Target="tableStyle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6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57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58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59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2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3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1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8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5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5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3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3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3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9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0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0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0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0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39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40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4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42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4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4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4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1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1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4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50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51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23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 lang="en-US"/>
          </a:p>
        </p:txBody>
      </p:sp>
      <p:sp>
        <p:nvSpPr>
          <p:cNvPr id="104862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2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62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dirty="0" lang="en-US"/>
          </a:p>
        </p:txBody>
      </p:sp>
      <p:sp>
        <p:nvSpPr>
          <p:cNvPr id="104862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dirty="0" lang="en-US"/>
              <a:t>12/8/2020</a:t>
            </a:fld>
            <a:endParaRPr dirty="0"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dirty="0" lang="en-US"/>
              <a:t>‹#›</a:t>
            </a:fld>
            <a:endParaRPr dirty="0"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4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4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ctrTitle"/>
          </p:nvPr>
        </p:nvSpPr>
        <p:spPr>
          <a:xfrm>
            <a:off x="1550378" y="1570183"/>
            <a:ext cx="6043244" cy="1939635"/>
          </a:xfrm>
        </p:spPr>
        <p:txBody>
          <a:bodyPr>
            <a:normAutofit fontScale="90000"/>
          </a:bodyPr>
          <a:p>
            <a:r>
              <a:rPr dirty="0" lang="en-US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itchFamily="82" charset="77"/>
                <a:ea typeface="GungsuhChe" panose="02030609000101010101" charset="-127"/>
                <a:sym typeface="+mn-ea"/>
              </a:rPr>
              <a:t>Choroid Plexus </a:t>
            </a:r>
            <a:br>
              <a:rPr dirty="0" lang="en-US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itchFamily="82" charset="77"/>
                <a:ea typeface="GungsuhChe" panose="02030609000101010101" charset="-127"/>
                <a:sym typeface="+mn-ea"/>
              </a:rPr>
            </a:br>
            <a:r>
              <a:rPr dirty="0" lang="en-US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itchFamily="82" charset="77"/>
                <a:ea typeface="GungsuhChe" panose="02030609000101010101" charset="-127"/>
                <a:sym typeface="+mn-ea"/>
              </a:rPr>
              <a:t>Tumors</a:t>
            </a:r>
            <a:br>
              <a:rPr b="1" dirty="0" sz="4800" lang="en-US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itchFamily="82" charset="77"/>
                <a:ea typeface="GungsuhChe" panose="02030609000101010101" charset="-127"/>
                <a:sym typeface="+mn-ea"/>
              </a:rPr>
            </a:br>
            <a:r>
              <a:rPr dirty="0" sz="2200" lang="en-US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GungsuhChe" panose="02030609000101010101" charset="-127"/>
                <a:sym typeface="+mn-ea"/>
              </a:rPr>
              <a:t>YOUMANS</a:t>
            </a:r>
            <a:r>
              <a:rPr dirty="0" sz="2200" lang="en-US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GungsuhChe" panose="02030609000101010101" charset="-127"/>
                <a:sym typeface="+mn-ea"/>
              </a:rPr>
              <a:t> CHAP. 209</a:t>
            </a:r>
            <a:endParaRPr dirty="0" sz="2200" lang="en-US">
              <a:solidFill>
                <a:srgbClr val="00206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6" name="Picture 5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1" y="0"/>
            <a:ext cx="3886199" cy="6858000"/>
          </a:xfrm>
          <a:prstGeom prst="rect"/>
        </p:spPr>
      </p:pic>
      <p:pic>
        <p:nvPicPr>
          <p:cNvPr id="2097157" name="Picture 7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886198" y="0"/>
            <a:ext cx="5257802" cy="4872182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8" name="Picture 5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Content Placeholder 2"/>
          <p:cNvSpPr>
            <a:spLocks noGrp="1"/>
          </p:cNvSpPr>
          <p:nvPr>
            <p:ph idx="1"/>
          </p:nvPr>
        </p:nvSpPr>
        <p:spPr>
          <a:xfrm>
            <a:off x="80818" y="103764"/>
            <a:ext cx="8982364" cy="6661872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dirty="0" lang="en-US" u="sng">
                <a:solidFill>
                  <a:srgbClr val="C00000"/>
                </a:solidFill>
                <a:latin typeface="Algerian" pitchFamily="82" charset="77"/>
                <a:sym typeface="+mn-ea"/>
              </a:rPr>
              <a:t>TREATMENT</a:t>
            </a:r>
            <a:endParaRPr dirty="0" lang="en-US" u="sng">
              <a:solidFill>
                <a:srgbClr val="C00000"/>
              </a:solidFill>
              <a:latin typeface="Algerian" pitchFamily="82" charset="77"/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7030A0"/>
                </a:solidFill>
              </a:rPr>
              <a:t>Management of Hydrocephalus</a:t>
            </a:r>
          </a:p>
          <a:p>
            <a:r>
              <a:rPr dirty="0" sz="2000" lang="en-US"/>
              <a:t>In infants </a:t>
            </a:r>
            <a:r>
              <a:rPr b="1" dirty="0" sz="2000" lang="en-US"/>
              <a:t>younger than 8 to 10 months</a:t>
            </a:r>
            <a:r>
              <a:rPr dirty="0" sz="2000" lang="en-US"/>
              <a:t>, treatment of hydrocephalus can often wait until the planned surgical date. </a:t>
            </a:r>
          </a:p>
          <a:p>
            <a:r>
              <a:rPr dirty="0" sz="2000" lang="en-US"/>
              <a:t>In the presence of a decline in neurologic function, however, an EVD should be inserted immediately, before definitive tumor management.</a:t>
            </a:r>
          </a:p>
          <a:p>
            <a:r>
              <a:rPr b="1" dirty="0" sz="2000" lang="en-US">
                <a:solidFill>
                  <a:srgbClr val="002060"/>
                </a:solidFill>
              </a:rPr>
              <a:t>VP shunt disadvantages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Not allow external CSF drainage and ICP monitoring in the </a:t>
            </a:r>
            <a:r>
              <a:rPr dirty="0" sz="2000" lang="en-US" err="1"/>
              <a:t>intraoperative</a:t>
            </a:r>
            <a:r>
              <a:rPr dirty="0" sz="2000" lang="en-US"/>
              <a:t> and postoperative setting.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The presence of </a:t>
            </a:r>
            <a:r>
              <a:rPr dirty="0" sz="2000" lang="en-US" err="1"/>
              <a:t>intraventricular</a:t>
            </a:r>
            <a:r>
              <a:rPr dirty="0" sz="2000" lang="en-US"/>
              <a:t> blood and debris after tumor resection may lead to blockage of the shunt.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For 3</a:t>
            </a:r>
            <a:r>
              <a:rPr baseline="30000" b="1" dirty="0" sz="2000" lang="en-US">
                <a:solidFill>
                  <a:srgbClr val="0070C0"/>
                </a:solidFill>
              </a:rPr>
              <a:t>rd</a:t>
            </a:r>
            <a:r>
              <a:rPr b="1" dirty="0" sz="2000" lang="en-US">
                <a:solidFill>
                  <a:srgbClr val="0070C0"/>
                </a:solidFill>
              </a:rPr>
              <a:t> &amp; 4</a:t>
            </a:r>
            <a:r>
              <a:rPr baseline="30000" b="1" dirty="0" sz="2000" lang="en-US">
                <a:solidFill>
                  <a:srgbClr val="0070C0"/>
                </a:solidFill>
              </a:rPr>
              <a:t>th</a:t>
            </a:r>
            <a:r>
              <a:rPr b="1" dirty="0" sz="2000" lang="en-US">
                <a:solidFill>
                  <a:srgbClr val="0070C0"/>
                </a:solidFill>
              </a:rPr>
              <a:t> V. tumors</a:t>
            </a:r>
            <a:r>
              <a:rPr dirty="0" sz="2000" lang="en-US"/>
              <a:t> its recommended immediate shunt placement, followed by a delay of 7 to 14 days before surgery.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dirty="0" sz="2000" lang="en-US"/>
              <a:t>Tumors of the </a:t>
            </a:r>
            <a:r>
              <a:rPr b="1" dirty="0" sz="2000" lang="en-US"/>
              <a:t>Lat. V. or 3</a:t>
            </a:r>
            <a:r>
              <a:rPr baseline="30000" b="1" dirty="0" sz="2000" lang="en-US"/>
              <a:t>rd</a:t>
            </a:r>
            <a:r>
              <a:rPr b="1" dirty="0" sz="2000" lang="en-US"/>
              <a:t> V. </a:t>
            </a:r>
            <a:r>
              <a:rPr dirty="0" sz="2000" lang="en-US"/>
              <a:t>are generally supplied by </a:t>
            </a:r>
            <a:r>
              <a:rPr dirty="0" sz="2000" lang="en-US" u="sng">
                <a:solidFill>
                  <a:srgbClr val="C00000"/>
                </a:solidFill>
              </a:rPr>
              <a:t>branches of the anterior or posterior choroidal arteries. 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/>
              <a:t>4</a:t>
            </a:r>
            <a:r>
              <a:rPr baseline="30000" b="1" dirty="0" sz="2000" lang="en-US"/>
              <a:t>th</a:t>
            </a:r>
            <a:r>
              <a:rPr b="1" dirty="0" sz="2000" lang="en-US"/>
              <a:t>  V.</a:t>
            </a:r>
            <a:r>
              <a:rPr dirty="0" sz="2000" lang="en-US"/>
              <a:t> tumor receives its blood supply from </a:t>
            </a:r>
            <a:r>
              <a:rPr dirty="0" sz="2000" lang="en-US" u="sng">
                <a:solidFill>
                  <a:srgbClr val="C00000"/>
                </a:solidFill>
              </a:rPr>
              <a:t>medullary or </a:t>
            </a:r>
            <a:r>
              <a:rPr dirty="0" sz="2000" lang="en-US" err="1" u="sng">
                <a:solidFill>
                  <a:srgbClr val="C00000"/>
                </a:solidFill>
              </a:rPr>
              <a:t>vermian</a:t>
            </a:r>
            <a:r>
              <a:rPr dirty="0" sz="2000" lang="en-US" u="sng">
                <a:solidFill>
                  <a:srgbClr val="C00000"/>
                </a:solidFill>
              </a:rPr>
              <a:t> branches of the posterior inferior cerebellar artery.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Content Placeholder 2"/>
          <p:cNvSpPr>
            <a:spLocks noGrp="1"/>
          </p:cNvSpPr>
          <p:nvPr>
            <p:ph idx="1"/>
          </p:nvPr>
        </p:nvSpPr>
        <p:spPr>
          <a:xfrm>
            <a:off x="97559" y="103908"/>
            <a:ext cx="8948882" cy="6661728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dirty="0" lang="en-US" u="sng">
                <a:solidFill>
                  <a:srgbClr val="C00000"/>
                </a:solidFill>
                <a:latin typeface="Algerian" pitchFamily="82" charset="77"/>
              </a:rPr>
              <a:t>Operative Treatment</a:t>
            </a:r>
          </a:p>
          <a:p>
            <a:r>
              <a:rPr b="1" dirty="0" sz="2000" lang="en-US">
                <a:solidFill>
                  <a:srgbClr val="002060"/>
                </a:solidFill>
              </a:rPr>
              <a:t>Steps are part of most surgical plans.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Temporary or permanent resolution of hydrocephalus, 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Identification of the arterial supply,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Planning the surgical approach to allow access to the vascular supply and maximal exposure of the tumor</a:t>
            </a:r>
          </a:p>
          <a:p>
            <a:r>
              <a:rPr dirty="0" sz="2000" lang="en-US"/>
              <a:t>Avoiding eloquent tissue and anticipating the particular surgical features of the tumor. 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The two features of choroid plexus tumors that can make resection exceedingly difficult</a:t>
            </a:r>
            <a:r>
              <a:rPr dirty="0" sz="2000" lang="en-US"/>
              <a:t> are </a:t>
            </a:r>
            <a:r>
              <a:rPr b="1" dirty="0" sz="2000" lang="en-US">
                <a:solidFill>
                  <a:srgbClr val="C00000"/>
                </a:solidFill>
              </a:rPr>
              <a:t>vascularity</a:t>
            </a:r>
            <a:r>
              <a:rPr dirty="0" sz="2000" lang="en-US"/>
              <a:t> and </a:t>
            </a:r>
            <a:r>
              <a:rPr b="1" dirty="0" sz="2000" lang="en-US">
                <a:solidFill>
                  <a:srgbClr val="C00000"/>
                </a:solidFill>
              </a:rPr>
              <a:t>large size</a:t>
            </a:r>
            <a:r>
              <a:rPr dirty="0" sz="2000" lang="en-US"/>
              <a:t>.</a:t>
            </a:r>
          </a:p>
          <a:p>
            <a:r>
              <a:rPr dirty="0" sz="2000" lang="en-US"/>
              <a:t>Piecemeal resection is usually associated with increased blood loss. </a:t>
            </a:r>
          </a:p>
          <a:p>
            <a:r>
              <a:rPr dirty="0" sz="2000" lang="en-US"/>
              <a:t>The most effective strategy is early identification and ligation of the feeding artery.</a:t>
            </a:r>
          </a:p>
          <a:p>
            <a:r>
              <a:rPr dirty="0" sz="2000" lang="en-US"/>
              <a:t>En bloc excision is recommended.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Content Placeholder 2"/>
          <p:cNvSpPr>
            <a:spLocks noGrp="1"/>
          </p:cNvSpPr>
          <p:nvPr>
            <p:ph idx="1"/>
          </p:nvPr>
        </p:nvSpPr>
        <p:spPr>
          <a:xfrm>
            <a:off x="92364" y="127000"/>
            <a:ext cx="8924636" cy="6615545"/>
          </a:xfrm>
        </p:spPr>
        <p:txBody>
          <a:bodyPr>
            <a:noAutofit/>
          </a:bodyPr>
          <a:p>
            <a:pPr>
              <a:lnSpc>
                <a:spcPct val="100000"/>
              </a:lnSpc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C00000"/>
                </a:solidFill>
              </a:rPr>
              <a:t>For CPPs of the lateral ventricle</a:t>
            </a:r>
            <a:r>
              <a:rPr dirty="0" sz="2000" lang="en-US"/>
              <a:t>, a direct </a:t>
            </a:r>
            <a:r>
              <a:rPr dirty="0" sz="2000" lang="en-US" err="1"/>
              <a:t>cerebrotomy</a:t>
            </a:r>
            <a:r>
              <a:rPr dirty="0" sz="2000" lang="en-US"/>
              <a:t> posterior to the angular gyrus allows access to the entire trigone and enables the surgeon to identify the pedicle of the tumor and allow coagulation. </a:t>
            </a:r>
          </a:p>
          <a:p>
            <a:pPr>
              <a:lnSpc>
                <a:spcPct val="100000"/>
              </a:lnSpc>
            </a:pPr>
            <a:r>
              <a:rPr dirty="0" sz="2000" lang="en-US"/>
              <a:t>Tumors located within the temporal horn are easily approached through the middle or inferior temporal </a:t>
            </a:r>
            <a:r>
              <a:rPr dirty="0" sz="2000" lang="en-US" err="1"/>
              <a:t>gyri</a:t>
            </a:r>
            <a:r>
              <a:rPr dirty="0" sz="2000" lang="en-US"/>
              <a:t>.</a:t>
            </a:r>
          </a:p>
          <a:p>
            <a:pPr>
              <a:lnSpc>
                <a:spcPct val="100000"/>
              </a:lnSpc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C00000"/>
                </a:solidFill>
              </a:rPr>
              <a:t>Tumors in the third ventricle</a:t>
            </a:r>
            <a:r>
              <a:rPr dirty="0" sz="2000" lang="en-US"/>
              <a:t> are rare and are best approached through a midline, </a:t>
            </a:r>
            <a:r>
              <a:rPr dirty="0" sz="2000" lang="en-US" err="1"/>
              <a:t>transcallosal</a:t>
            </a:r>
            <a:r>
              <a:rPr dirty="0" sz="2000" lang="en-US"/>
              <a:t> route. The depth of the tumor’s location and its proximity to important structures surrounding the third ventricle mandate early control of the blood supply.</a:t>
            </a:r>
          </a:p>
          <a:p>
            <a:pPr>
              <a:lnSpc>
                <a:spcPct val="100000"/>
              </a:lnSpc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C00000"/>
                </a:solidFill>
              </a:rPr>
              <a:t>Fourth ventricular tumors</a:t>
            </a:r>
            <a:r>
              <a:rPr dirty="0" sz="2000" lang="en-US"/>
              <a:t> almost always produce </a:t>
            </a:r>
            <a:r>
              <a:rPr dirty="0" sz="2000" lang="en-US" err="1"/>
              <a:t>triventricular</a:t>
            </a:r>
            <a:r>
              <a:rPr dirty="0" sz="2000" lang="en-US"/>
              <a:t> obstructive hydrocephalus and may necessitate preoperative CSF drainage. </a:t>
            </a:r>
          </a:p>
          <a:p>
            <a:pPr lvl="1">
              <a:lnSpc>
                <a:spcPct val="100000"/>
              </a:lnSpc>
            </a:pPr>
            <a:r>
              <a:rPr dirty="0" sz="2000" lang="en-US"/>
              <a:t>Tumors in this location </a:t>
            </a:r>
            <a:r>
              <a:rPr b="1" dirty="0" sz="2000" lang="en-US">
                <a:solidFill>
                  <a:srgbClr val="0070C0"/>
                </a:solidFill>
              </a:rPr>
              <a:t>arise from the caudal part of the roof of the 4</a:t>
            </a:r>
            <a:r>
              <a:rPr baseline="30000" b="1" dirty="0" sz="2000" lang="en-US">
                <a:solidFill>
                  <a:srgbClr val="0070C0"/>
                </a:solidFill>
              </a:rPr>
              <a:t>th</a:t>
            </a:r>
            <a:r>
              <a:rPr b="1" dirty="0" sz="2000" lang="en-US">
                <a:solidFill>
                  <a:srgbClr val="0070C0"/>
                </a:solidFill>
              </a:rPr>
              <a:t>  ventricle</a:t>
            </a:r>
          </a:p>
          <a:p>
            <a:pPr lvl="1">
              <a:lnSpc>
                <a:spcPct val="100000"/>
              </a:lnSpc>
            </a:pPr>
            <a:r>
              <a:rPr dirty="0" sz="2000" lang="en-US"/>
              <a:t>The approach is through a standard midline posterior fossa craniotomy that exposes the vermis and tonsils. </a:t>
            </a:r>
          </a:p>
          <a:p>
            <a:pPr lvl="1">
              <a:lnSpc>
                <a:spcPct val="100000"/>
              </a:lnSpc>
            </a:pPr>
            <a:r>
              <a:rPr dirty="0" sz="2000" lang="en-US"/>
              <a:t>The blood supply from branches of the PICA are visualized from a medial vantage point.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Content Placeholder 2"/>
          <p:cNvSpPr>
            <a:spLocks noGrp="1"/>
          </p:cNvSpPr>
          <p:nvPr>
            <p:ph idx="1"/>
          </p:nvPr>
        </p:nvSpPr>
        <p:spPr>
          <a:xfrm>
            <a:off x="51954" y="46182"/>
            <a:ext cx="9040091" cy="6765636"/>
          </a:xfrm>
        </p:spPr>
        <p:txBody>
          <a:bodyPr>
            <a:noAutofit/>
          </a:bodyPr>
          <a:p>
            <a:pPr>
              <a:buFont typeface="Wingdings" pitchFamily="2" charset="2"/>
              <a:buChar char="q"/>
            </a:pPr>
            <a:r>
              <a:rPr b="1" dirty="0" lang="en-US" u="sng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Special Considerations in the Pediatric Population</a:t>
            </a:r>
          </a:p>
          <a:p>
            <a:r>
              <a:rPr dirty="0" sz="2000" lang="en-US"/>
              <a:t>The primary operative concerns in small children are related to blood loss, resuscitation, and anesthesia.</a:t>
            </a:r>
          </a:p>
          <a:p>
            <a:r>
              <a:rPr dirty="0" sz="2000" lang="en-US"/>
              <a:t>A  child  who  weighs  10  kg  has  a  circulating  blood  volume  of 800  to  1000  mL.  The  entire  blood  volume  can  easily  be  lost during  the  resection  of  a  particularly  vascular  tumor. </a:t>
            </a:r>
          </a:p>
          <a:p>
            <a:pPr>
              <a:buFont typeface="Wingdings" pitchFamily="2" charset="2"/>
              <a:buChar char="v"/>
            </a:pPr>
            <a:endParaRPr b="1" dirty="0" sz="2000" lang="en-US" u="sng">
              <a:solidFill>
                <a:schemeClr val="tx1"/>
              </a:solidFill>
              <a:cs typeface="Aharoni" panose="02010803020104030203" pitchFamily="2" charset="-79"/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  <a:cs typeface="Aharoni" panose="02010803020104030203" pitchFamily="2" charset="-79"/>
              </a:rPr>
              <a:t>Complication after resection of choroid plexus tumors</a:t>
            </a:r>
          </a:p>
          <a:p>
            <a:pPr indent="-457200" lvl="1" marL="91440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Development  of  large  subdural  fluid  collections</a:t>
            </a:r>
            <a:r>
              <a:rPr dirty="0" sz="2000" lang="en-US"/>
              <a:t>. </a:t>
            </a:r>
          </a:p>
          <a:p>
            <a:pPr indent="-457200" lvl="1" marL="914400">
              <a:buFont typeface="+mj-lt"/>
              <a:buAutoNum type="arabicPeriod"/>
            </a:pPr>
            <a:r>
              <a:rPr b="1" dirty="0" sz="2000" lang="en-US" err="1">
                <a:solidFill>
                  <a:srgbClr val="0070C0"/>
                </a:solidFill>
              </a:rPr>
              <a:t>Ventriculo-subdural</a:t>
            </a:r>
            <a:r>
              <a:rPr b="1" dirty="0" sz="2000" lang="en-US">
                <a:solidFill>
                  <a:srgbClr val="0070C0"/>
                </a:solidFill>
              </a:rPr>
              <a:t> fistula </a:t>
            </a:r>
            <a:r>
              <a:rPr dirty="0" sz="2000" lang="en-US"/>
              <a:t>(If  a  transcortical  approach  was  used).</a:t>
            </a:r>
          </a:p>
          <a:p>
            <a:pPr indent="-457200" lvl="1" marL="91440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Disproportionate  space  between  the  brain  and  </a:t>
            </a:r>
            <a:r>
              <a:rPr b="1" dirty="0" sz="2000" lang="en-US" err="1">
                <a:solidFill>
                  <a:srgbClr val="0070C0"/>
                </a:solidFill>
              </a:rPr>
              <a:t>calvaria</a:t>
            </a:r>
            <a:r>
              <a:rPr dirty="0" sz="2000" lang="en-US"/>
              <a:t> caused by removal  of  a  choroid  plexus tumor  and  decompression  of  the  ventricular  system (In  small  children  with  macrocephaly  caused  by  hydrocephalus).</a:t>
            </a:r>
          </a:p>
          <a:p>
            <a:pPr lvl="2"/>
            <a:r>
              <a:rPr dirty="0" lang="en-US"/>
              <a:t>This  may  necessitate  treatment  with  the  placement  of  a subdural-peritoneal  shunt.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Content Placeholder 2"/>
          <p:cNvSpPr>
            <a:spLocks noGrp="1"/>
          </p:cNvSpPr>
          <p:nvPr>
            <p:ph idx="1"/>
          </p:nvPr>
        </p:nvSpPr>
        <p:spPr>
          <a:xfrm>
            <a:off x="57727" y="51954"/>
            <a:ext cx="9028545" cy="6754091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CHOROID PLEXUS CARCINOMA AND ATYPICAL CHOROID PLEXUS PAPILLOMAS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  <a:sym typeface="+mn-ea"/>
              </a:rPr>
              <a:t>Surgical Considerations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 u="sng">
                <a:sym typeface="+mn-ea"/>
              </a:rPr>
              <a:t>Technical considerations with CPC include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ym typeface="+mn-ea"/>
              </a:rPr>
              <a:t>The increased vascularity of the tumor.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ym typeface="+mn-ea"/>
              </a:rPr>
              <a:t>The lack of a well-developed plane between the brain and tumor.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>
                <a:sym typeface="+mn-ea"/>
              </a:rPr>
              <a:t>Excessive friability of the tumor tissue.</a:t>
            </a:r>
          </a:p>
          <a:p>
            <a:pPr>
              <a:buFont typeface="Wingdings" pitchFamily="2" charset="2"/>
              <a:buChar char="Ø"/>
            </a:pPr>
            <a:endParaRPr dirty="0" sz="2000" lang="en-US">
              <a:sym typeface="+mn-ea"/>
            </a:endParaRPr>
          </a:p>
          <a:p>
            <a:pPr>
              <a:buFont typeface="Wingdings" pitchFamily="2" charset="2"/>
              <a:buChar char="Ø"/>
            </a:pPr>
            <a:r>
              <a:rPr b="1" dirty="0" sz="2000" lang="en-US" u="sng">
                <a:sym typeface="+mn-ea"/>
              </a:rPr>
              <a:t>CPCs are more common in younger children,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ym typeface="+mn-ea"/>
              </a:rPr>
              <a:t>Excessive bleeding is an important consideration in deciding the optimal operative strategy.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>
                <a:sym typeface="+mn-ea"/>
              </a:rPr>
              <a:t>Embolization, early control of feeding arteries, and rapidity of dissection are important steps to reduce blood loss. 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  <a:sym typeface="+mn-ea"/>
              </a:rPr>
              <a:t>Use of preoperative chemotherapy </a:t>
            </a:r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b="1" dirty="0" sz="2000" lang="en-US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dirty="0" sz="2000" lang="en-US">
                <a:sym typeface="+mn-ea"/>
              </a:rPr>
              <a:t>reduces vascularity and improves the likelihood of success with GTR.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  <a:sym typeface="+mn-ea"/>
              </a:rPr>
              <a:t>Use of combination chemotherapy after an initial surgical procedure            </a:t>
            </a:r>
            <a:r>
              <a:rPr dirty="0" sz="2000" lang="en-US">
                <a:sym typeface="+mn-ea"/>
              </a:rPr>
              <a:t> </a:t>
            </a:r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dirty="0" sz="2000" lang="en-US">
                <a:sym typeface="Wingdings" pitchFamily="2" charset="2"/>
              </a:rPr>
              <a:t> </a:t>
            </a:r>
            <a:r>
              <a:rPr dirty="0" sz="2000" lang="en-US">
                <a:sym typeface="+mn-ea"/>
              </a:rPr>
              <a:t>reduce tumor volume and enable a more complete resection during the second-stage operation.</a:t>
            </a:r>
            <a:endParaRPr dirty="0" sz="2000"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extBox 4"/>
          <p:cNvSpPr txBox="1"/>
          <p:nvPr/>
        </p:nvSpPr>
        <p:spPr>
          <a:xfrm>
            <a:off x="51954" y="151179"/>
            <a:ext cx="9040091" cy="6543040"/>
          </a:xfrm>
          <a:prstGeom prst="rect"/>
          <a:noFill/>
        </p:spPr>
        <p:txBody>
          <a:bodyPr wrap="square">
            <a:spAutoFit/>
          </a:bodyPr>
          <a:p>
            <a:pPr indent="-342900" marL="342900">
              <a:buFont typeface="Wingdings" pitchFamily="2" charset="2"/>
              <a:buChar char="q"/>
            </a:pPr>
            <a:r>
              <a:rPr dirty="0" sz="2400" lang="en-US" u="sng">
                <a:solidFill>
                  <a:srgbClr val="C00000"/>
                </a:solidFill>
                <a:latin typeface="Algerian" pitchFamily="82" charset="77"/>
              </a:rPr>
              <a:t>Adjuvant Therapy</a:t>
            </a:r>
          </a:p>
          <a:p>
            <a:pPr indent="-342900" marL="342900">
              <a:buFont typeface="Arial" panose="020B0604020202020204" pitchFamily="34" charset="0"/>
              <a:buChar char="•"/>
            </a:pPr>
            <a:r>
              <a:rPr dirty="0" sz="2000" lang="en-US"/>
              <a:t>Patients with CPC and atypical CPP were treated with </a:t>
            </a:r>
            <a:r>
              <a:rPr dirty="0" sz="2000" lang="en-US" err="1"/>
              <a:t>etoposide</a:t>
            </a:r>
            <a:r>
              <a:rPr dirty="0" sz="2000" lang="en-US"/>
              <a:t> , vincristine  </a:t>
            </a:r>
            <a:r>
              <a:rPr dirty="0" sz="2000" lang="en-US" err="1"/>
              <a:t>carboplatin</a:t>
            </a:r>
            <a:r>
              <a:rPr dirty="0" sz="2000" lang="en-US"/>
              <a:t>, cyclophosphamide was shown to have the highest response rate.</a:t>
            </a:r>
          </a:p>
          <a:p>
            <a:pPr indent="-342900" marL="342900">
              <a:buFont typeface="Arial" panose="020B0604020202020204" pitchFamily="34" charset="0"/>
              <a:buChar char="•"/>
            </a:pPr>
            <a:endParaRPr dirty="0" sz="2000" lang="en-US"/>
          </a:p>
          <a:p>
            <a:pPr indent="-342900" marL="342900"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Postoperative radiation is usually recommended for </a:t>
            </a:r>
          </a:p>
          <a:p>
            <a:pPr indent="-342900" lvl="2" marL="1257300">
              <a:buFont typeface="Wingdings" pitchFamily="2" charset="2"/>
              <a:buChar char="ü"/>
            </a:pPr>
            <a:r>
              <a:rPr dirty="0" sz="2000" lang="en-US"/>
              <a:t>Children older than 3 years.</a:t>
            </a:r>
          </a:p>
          <a:p>
            <a:pPr indent="-342900" lvl="2" marL="1257300">
              <a:buFont typeface="Wingdings" pitchFamily="2" charset="2"/>
              <a:buChar char="ü"/>
            </a:pPr>
            <a:r>
              <a:rPr dirty="0" sz="2000" lang="en-US"/>
              <a:t>The presence of leptomeningeal dissemination.</a:t>
            </a:r>
          </a:p>
          <a:p>
            <a:pPr indent="-342900" lvl="2" marL="1257300">
              <a:buFont typeface="Wingdings" pitchFamily="2" charset="2"/>
              <a:buChar char="ü"/>
            </a:pPr>
            <a:r>
              <a:rPr dirty="0" sz="2000" lang="en-US"/>
              <a:t>Subtotal resection.</a:t>
            </a:r>
          </a:p>
          <a:p>
            <a:pPr indent="-342900" lvl="2" marL="1257300">
              <a:buFont typeface="Wingdings" pitchFamily="2" charset="2"/>
              <a:buChar char="ü"/>
            </a:pPr>
            <a:r>
              <a:rPr dirty="0" sz="2000" lang="en-US"/>
              <a:t>Drop metastases.</a:t>
            </a:r>
          </a:p>
          <a:p>
            <a:pPr indent="-342900" lvl="2" marL="1257300">
              <a:buFont typeface="Wingdings" pitchFamily="2" charset="2"/>
              <a:buChar char="ü"/>
            </a:pPr>
            <a:endParaRPr dirty="0" sz="2000" lang="en-US"/>
          </a:p>
          <a:p>
            <a:pPr indent="-342900" marL="342900">
              <a:buFont typeface="Arial" panose="020B0604020202020204" pitchFamily="34" charset="0"/>
              <a:buChar char="•"/>
            </a:pPr>
            <a:r>
              <a:rPr dirty="0" sz="2000" lang="en-US"/>
              <a:t>Surgery alone is not sufficient for CPC. Disease relapse confers a poor prognosis.</a:t>
            </a:r>
          </a:p>
          <a:p>
            <a:pPr indent="-342900" marL="342900">
              <a:buFont typeface="Arial" panose="020B0604020202020204" pitchFamily="34" charset="0"/>
              <a:buChar char="•"/>
            </a:pPr>
            <a:endParaRPr dirty="0" sz="2000" lang="en-US"/>
          </a:p>
          <a:p>
            <a:pPr indent="-342900" marL="342900">
              <a:buFont typeface="Wingdings" pitchFamily="2" charset="2"/>
              <a:buChar char="Ø"/>
            </a:pPr>
            <a:r>
              <a:rPr b="1" dirty="0" sz="2000" lang="en-US" u="sng">
                <a:solidFill>
                  <a:srgbClr val="C00000"/>
                </a:solidFill>
              </a:rPr>
              <a:t>For  atypical  CPPs</a:t>
            </a:r>
          </a:p>
          <a:p>
            <a:pPr indent="-342900" marL="342900">
              <a:buFont typeface="Arial" panose="020B0604020202020204" pitchFamily="34" charset="0"/>
              <a:buChar char="•"/>
            </a:pPr>
            <a:r>
              <a:rPr dirty="0" sz="2000" lang="en-US"/>
              <a:t>GTR  can  result  in  good  outcomes,  but  the disease  can  </a:t>
            </a:r>
            <a:r>
              <a:rPr b="1" dirty="0" sz="2000" lang="en-US">
                <a:solidFill>
                  <a:srgbClr val="0070C0"/>
                </a:solidFill>
              </a:rPr>
              <a:t>recur</a:t>
            </a:r>
            <a:r>
              <a:rPr dirty="0" sz="2000" lang="en-US"/>
              <a:t>,  sometimes  </a:t>
            </a:r>
            <a:r>
              <a:rPr b="1" dirty="0" sz="2000" lang="en-US">
                <a:solidFill>
                  <a:srgbClr val="0070C0"/>
                </a:solidFill>
              </a:rPr>
              <a:t>years  after  the  initial  diagnosis</a:t>
            </a:r>
            <a:r>
              <a:rPr dirty="0" sz="2000" lang="en-US"/>
              <a:t>.</a:t>
            </a:r>
          </a:p>
          <a:p>
            <a:pPr indent="-342900" marL="342900">
              <a:buFont typeface="Arial" panose="020B0604020202020204" pitchFamily="34" charset="0"/>
              <a:buChar char="•"/>
            </a:pPr>
            <a:r>
              <a:rPr dirty="0" sz="2000" lang="en-US"/>
              <a:t>It is  not  clear  whether  chemotherapy  for  atypical  CPPs  after  GTR will  reduce  the  likelihood  of  recurrence.</a:t>
            </a:r>
          </a:p>
          <a:p>
            <a:pPr indent="-342900" marL="342900">
              <a:buFont typeface="Arial" panose="020B0604020202020204" pitchFamily="34" charset="0"/>
              <a:buChar char="•"/>
            </a:pPr>
            <a:r>
              <a:rPr dirty="0" sz="2000" lang="en-US"/>
              <a:t>More  aggressive treatment  for  CPPs  is  indicated  if  features  such  as  metastasis  are present  at  the  time  of  diagnosis.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Content Placeholder 2"/>
          <p:cNvSpPr>
            <a:spLocks noGrp="1"/>
          </p:cNvSpPr>
          <p:nvPr>
            <p:ph idx="1"/>
          </p:nvPr>
        </p:nvSpPr>
        <p:spPr>
          <a:xfrm>
            <a:off x="113881" y="99348"/>
            <a:ext cx="8914663" cy="6608561"/>
          </a:xfrm>
        </p:spPr>
        <p:txBody>
          <a:bodyPr>
            <a:normAutofit/>
          </a:bodyPr>
          <a:p>
            <a:r>
              <a:rPr dirty="0" sz="2000" lang="en-US"/>
              <a:t>Choroid plexus tumors are benign or malignant neoplasms that </a:t>
            </a:r>
            <a:r>
              <a:rPr b="1" dirty="0" sz="2000" lang="en-US"/>
              <a:t>arise from</a:t>
            </a:r>
            <a:r>
              <a:rPr dirty="0" sz="2000" lang="en-US"/>
              <a:t> the </a:t>
            </a:r>
            <a:r>
              <a:rPr b="1" dirty="0" sz="2000" lang="en-US">
                <a:solidFill>
                  <a:srgbClr val="C00000"/>
                </a:solidFill>
              </a:rPr>
              <a:t>ventricular ependymal cells</a:t>
            </a:r>
            <a:r>
              <a:rPr dirty="0" sz="2000" lang="en-US"/>
              <a:t>. </a:t>
            </a:r>
          </a:p>
          <a:p>
            <a:r>
              <a:rPr dirty="0" sz="2000" lang="en-US"/>
              <a:t>The majority of choroid plexus tumors are </a:t>
            </a:r>
            <a:r>
              <a:rPr b="1" dirty="0" sz="2000" lang="en-US" u="sng">
                <a:solidFill>
                  <a:srgbClr val="0070C0"/>
                </a:solidFill>
              </a:rPr>
              <a:t>benign</a:t>
            </a:r>
            <a:r>
              <a:rPr b="1" dirty="0" sz="2000" lang="en-US">
                <a:solidFill>
                  <a:srgbClr val="0070C0"/>
                </a:solidFill>
              </a:rPr>
              <a:t> </a:t>
            </a:r>
            <a:r>
              <a:rPr dirty="0" sz="2000" lang="en-US"/>
              <a:t>&amp; rarely convert to malignant.</a:t>
            </a:r>
          </a:p>
          <a:p>
            <a:r>
              <a:rPr b="1" dirty="0" sz="2000" lang="en-US"/>
              <a:t>Malignant tumors</a:t>
            </a:r>
            <a:r>
              <a:rPr dirty="0" sz="2000" lang="en-US"/>
              <a:t> arise </a:t>
            </a:r>
            <a:r>
              <a:rPr b="1" dirty="0" sz="2000" lang="en-US">
                <a:solidFill>
                  <a:srgbClr val="7030A0"/>
                </a:solidFill>
              </a:rPr>
              <a:t>de novo.</a:t>
            </a:r>
            <a:endParaRPr dirty="0" sz="2000" lang="en-US"/>
          </a:p>
          <a:p>
            <a:r>
              <a:rPr dirty="0" sz="2000" lang="en-US"/>
              <a:t>Majority occur in </a:t>
            </a:r>
            <a:r>
              <a:rPr b="1" dirty="0" sz="2000" lang="en-US">
                <a:solidFill>
                  <a:srgbClr val="0070C0"/>
                </a:solidFill>
              </a:rPr>
              <a:t>children</a:t>
            </a:r>
            <a:r>
              <a:rPr dirty="0" sz="2000" lang="en-US"/>
              <a:t>.</a:t>
            </a:r>
          </a:p>
          <a:p>
            <a:r>
              <a:rPr dirty="0" sz="2000" lang="en-US"/>
              <a:t>Slightly </a:t>
            </a:r>
            <a:r>
              <a:rPr b="1" dirty="0" sz="2000" lang="en-US">
                <a:solidFill>
                  <a:srgbClr val="0070C0"/>
                </a:solidFill>
              </a:rPr>
              <a:t>male</a:t>
            </a:r>
            <a:r>
              <a:rPr dirty="0" sz="2000" lang="en-US"/>
              <a:t> predominance.</a:t>
            </a:r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err="1">
                <a:solidFill>
                  <a:srgbClr val="7030A0"/>
                </a:solidFill>
              </a:rPr>
              <a:t>Supratentorial</a:t>
            </a:r>
            <a:r>
              <a:rPr b="1" dirty="0" sz="2000" lang="en-US">
                <a:solidFill>
                  <a:srgbClr val="7030A0"/>
                </a:solidFill>
              </a:rPr>
              <a:t>  tumors</a:t>
            </a:r>
            <a:r>
              <a:rPr dirty="0" sz="2000" lang="en-US">
                <a:solidFill>
                  <a:srgbClr val="002060"/>
                </a:solidFill>
              </a:rPr>
              <a:t>  (Lat. V. &amp; 3</a:t>
            </a:r>
            <a:r>
              <a:rPr baseline="30000" dirty="0" sz="2000" lang="en-US">
                <a:solidFill>
                  <a:srgbClr val="002060"/>
                </a:solidFill>
              </a:rPr>
              <a:t>rd</a:t>
            </a:r>
            <a:r>
              <a:rPr dirty="0" sz="2000" lang="en-US">
                <a:solidFill>
                  <a:srgbClr val="002060"/>
                </a:solidFill>
              </a:rPr>
              <a:t> V.)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Mostly  in  infants;  the  median  age  at diagnosis  was  1.5  years 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err="1">
                <a:solidFill>
                  <a:srgbClr val="7030A0"/>
                </a:solidFill>
              </a:rPr>
              <a:t>Infratentorial</a:t>
            </a:r>
            <a:r>
              <a:rPr b="1" dirty="0" sz="2000" lang="en-US">
                <a:solidFill>
                  <a:srgbClr val="7030A0"/>
                </a:solidFill>
              </a:rPr>
              <a:t> tumors</a:t>
            </a:r>
            <a:r>
              <a:rPr dirty="0" sz="2000" lang="en-US">
                <a:solidFill>
                  <a:srgbClr val="002060"/>
                </a:solidFill>
              </a:rPr>
              <a:t> (4</a:t>
            </a:r>
            <a:r>
              <a:rPr baseline="30000" dirty="0" sz="2000" lang="en-US">
                <a:solidFill>
                  <a:srgbClr val="002060"/>
                </a:solidFill>
              </a:rPr>
              <a:t>th</a:t>
            </a:r>
            <a:r>
              <a:rPr dirty="0" sz="2000" lang="en-US">
                <a:solidFill>
                  <a:srgbClr val="002060"/>
                </a:solidFill>
              </a:rPr>
              <a:t> V. &amp; CPA)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Median ages  at  diagnosis  of  tumors  were 2</a:t>
            </a:r>
            <a:r>
              <a:rPr baseline="30000" dirty="0" sz="2000" lang="en-US"/>
              <a:t>nd</a:t>
            </a:r>
            <a:r>
              <a:rPr dirty="0" sz="2000" lang="en-US"/>
              <a:t>  and  3</a:t>
            </a:r>
            <a:r>
              <a:rPr baseline="30000" dirty="0" sz="2000" lang="en-US"/>
              <a:t>rd</a:t>
            </a:r>
            <a:r>
              <a:rPr dirty="0" sz="2000" lang="en-US"/>
              <a:t> decades.</a:t>
            </a:r>
          </a:p>
          <a:p>
            <a:pPr lvl="1">
              <a:buFont typeface="Wingdings" pitchFamily="2" charset="2"/>
              <a:buChar char="§"/>
            </a:pPr>
            <a:endParaRPr dirty="0" sz="1600" lang="en-US"/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50% of tumors were situated in the lateral ventricles mainly the atrium.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37% in the fourth ventricle, 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9% in the third ventricle, and the remainder in other locations.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Content Placeholder 2"/>
          <p:cNvSpPr>
            <a:spLocks noGrp="1"/>
          </p:cNvSpPr>
          <p:nvPr>
            <p:ph idx="1"/>
          </p:nvPr>
        </p:nvSpPr>
        <p:spPr>
          <a:xfrm>
            <a:off x="109104" y="92363"/>
            <a:ext cx="8925792" cy="6627091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  <a:sym typeface="+mn-ea"/>
              </a:rPr>
              <a:t>PATHOLOGY</a:t>
            </a:r>
            <a:endParaRPr b="1" dirty="0" sz="2100" lang="en-US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b="1" dirty="0" sz="2400" lang="en-US"/>
              <a:t>Gross Appearance</a:t>
            </a:r>
          </a:p>
          <a:p>
            <a:pPr>
              <a:buFont typeface="Wingdings" pitchFamily="2" charset="2"/>
              <a:buChar char="Ø"/>
            </a:pPr>
            <a:r>
              <a:rPr b="1" dirty="0" sz="2100" lang="en-US" u="sng">
                <a:solidFill>
                  <a:srgbClr val="7030A0"/>
                </a:solidFill>
              </a:rPr>
              <a:t>CPPs (choroid plexus papilloma)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Similar to the soft fronds of choroid plexus, and the overall shape is approximately </a:t>
            </a:r>
            <a:r>
              <a:rPr b="1" dirty="0" sz="2000" lang="en-US">
                <a:solidFill>
                  <a:srgbClr val="0070C0"/>
                </a:solidFill>
              </a:rPr>
              <a:t>globular</a:t>
            </a:r>
            <a:r>
              <a:rPr dirty="0" sz="2000" lang="en-US"/>
              <a:t>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The </a:t>
            </a:r>
            <a:r>
              <a:rPr b="1" dirty="0" sz="2000" lang="en-US"/>
              <a:t>well-differentiated</a:t>
            </a:r>
            <a:r>
              <a:rPr dirty="0" sz="2000" lang="en-US"/>
              <a:t> 2ry structures result in a </a:t>
            </a:r>
            <a:r>
              <a:rPr b="1" dirty="0" sz="2000" lang="en-US">
                <a:solidFill>
                  <a:srgbClr val="0070C0"/>
                </a:solidFill>
              </a:rPr>
              <a:t>cauliflower-like</a:t>
            </a:r>
            <a:r>
              <a:rPr dirty="0" sz="2000" lang="en-US"/>
              <a:t> appearance.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Tend to </a:t>
            </a:r>
            <a:r>
              <a:rPr b="1" dirty="0" sz="2000" lang="en-US">
                <a:solidFill>
                  <a:srgbClr val="C00000"/>
                </a:solidFill>
              </a:rPr>
              <a:t>expand</a:t>
            </a:r>
            <a:r>
              <a:rPr dirty="0" sz="2000" lang="en-US"/>
              <a:t> the ventricle </a:t>
            </a:r>
            <a:r>
              <a:rPr b="1" dirty="0" sz="2000" lang="en-US"/>
              <a:t>rather than</a:t>
            </a:r>
            <a:r>
              <a:rPr dirty="0" sz="2000" lang="en-US"/>
              <a:t> </a:t>
            </a:r>
            <a:r>
              <a:rPr b="1" dirty="0" sz="2000" lang="en-US">
                <a:solidFill>
                  <a:srgbClr val="C00000"/>
                </a:solidFill>
              </a:rPr>
              <a:t>invade</a:t>
            </a:r>
            <a:r>
              <a:rPr dirty="0" sz="2000" lang="en-US"/>
              <a:t> adjacent brain tissue.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Surgical resection is more difficult because of the proximity of these tumors to deep-seated structures, such as the internal cerebral veins and limbic structures.</a:t>
            </a:r>
          </a:p>
          <a:p>
            <a:pPr>
              <a:buFont typeface="Wingdings" pitchFamily="2" charset="2"/>
              <a:buChar char="Ø"/>
            </a:pPr>
            <a:endParaRPr dirty="0" sz="2100" lang="en-US"/>
          </a:p>
          <a:p>
            <a:pPr>
              <a:buFont typeface="Wingdings" pitchFamily="2" charset="2"/>
              <a:buChar char="Ø"/>
            </a:pPr>
            <a:r>
              <a:rPr b="1" dirty="0" sz="2100" lang="en-US" u="sng">
                <a:solidFill>
                  <a:srgbClr val="7030A0"/>
                </a:solidFill>
              </a:rPr>
              <a:t>CPCs (choroid plexus carcinoma)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The boundary between CPCs and the surrounding brain parenchyma is not as well developed, and </a:t>
            </a:r>
            <a:r>
              <a:rPr b="1" dirty="0" sz="2000" lang="en-US">
                <a:solidFill>
                  <a:srgbClr val="C00000"/>
                </a:solidFill>
              </a:rPr>
              <a:t>brain invasion</a:t>
            </a:r>
            <a:r>
              <a:rPr dirty="0" sz="2000" lang="en-US"/>
              <a:t> is frequently observed.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The tumor itself appears </a:t>
            </a:r>
            <a:r>
              <a:rPr b="1" dirty="0" sz="2000" lang="en-US"/>
              <a:t>less differentiated</a:t>
            </a:r>
            <a:r>
              <a:rPr dirty="0" sz="2000" lang="en-US"/>
              <a:t> and is often </a:t>
            </a:r>
            <a:r>
              <a:rPr b="1" dirty="0" sz="2000" lang="en-US">
                <a:solidFill>
                  <a:srgbClr val="0070C0"/>
                </a:solidFill>
              </a:rPr>
              <a:t>very vascular</a:t>
            </a:r>
            <a:r>
              <a:rPr dirty="0" sz="2000" lang="en-US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Content Placeholder 2"/>
          <p:cNvSpPr>
            <a:spLocks noGrp="1"/>
          </p:cNvSpPr>
          <p:nvPr>
            <p:ph idx="1"/>
          </p:nvPr>
        </p:nvSpPr>
        <p:spPr>
          <a:xfrm>
            <a:off x="86014" y="164380"/>
            <a:ext cx="5477711" cy="6612946"/>
          </a:xfrm>
        </p:spPr>
        <p:txBody>
          <a:bodyPr>
            <a:no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Classification and Histopathology</a:t>
            </a:r>
          </a:p>
          <a:p>
            <a:r>
              <a:rPr dirty="0" sz="2000" lang="en-US"/>
              <a:t>Choroid plexus tumors were separated into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CPPs                   WHO grade I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Atypical CPP      WHO grade II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CPCs                    WHO grade III  </a:t>
            </a:r>
          </a:p>
          <a:p>
            <a:pPr lvl="1">
              <a:buFont typeface="Wingdings" pitchFamily="2" charset="2"/>
              <a:buChar char="§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 err="1" u="sng"/>
              <a:t>Defnitive</a:t>
            </a:r>
            <a:r>
              <a:rPr b="1" dirty="0" sz="2000" lang="en-US" u="sng"/>
              <a:t> diagnosis of a CPC is usually based upon three major </a:t>
            </a:r>
            <a:r>
              <a:rPr b="1" dirty="0" sz="2000" lang="en-US" err="1" u="sng"/>
              <a:t>histopathologic</a:t>
            </a:r>
            <a:r>
              <a:rPr b="1" dirty="0" sz="2000" lang="en-US" u="sng"/>
              <a:t> features : </a:t>
            </a:r>
          </a:p>
          <a:p>
            <a:pPr indent="-342900" lvl="1" marL="800100">
              <a:buFont typeface="+mj-lt"/>
              <a:buAutoNum type="arabicParenR"/>
            </a:pPr>
            <a:r>
              <a:rPr b="1" dirty="0" sz="2000" lang="en-US">
                <a:solidFill>
                  <a:srgbClr val="7030A0"/>
                </a:solidFill>
              </a:rPr>
              <a:t>Cytologic criteria of malignancy</a:t>
            </a:r>
            <a:r>
              <a:rPr dirty="0" sz="2000" lang="en-US"/>
              <a:t> (nuclear </a:t>
            </a:r>
            <a:r>
              <a:rPr dirty="0" sz="2000" lang="en-US" err="1"/>
              <a:t>atypia</a:t>
            </a:r>
            <a:r>
              <a:rPr dirty="0" sz="2000" lang="en-US"/>
              <a:t>, increased nucleus to cytoplasm ratio, and prominent mitotic figures).</a:t>
            </a:r>
          </a:p>
          <a:p>
            <a:pPr indent="-342900" lvl="1" marL="800100">
              <a:buFont typeface="+mj-lt"/>
              <a:buAutoNum type="arabicParenR"/>
            </a:pPr>
            <a:r>
              <a:rPr b="1" dirty="0" sz="2000" lang="en-US">
                <a:solidFill>
                  <a:srgbClr val="7030A0"/>
                </a:solidFill>
              </a:rPr>
              <a:t>Loss of the normal papillary architecture</a:t>
            </a:r>
            <a:r>
              <a:rPr dirty="0" sz="2000" lang="en-US"/>
              <a:t>.</a:t>
            </a:r>
          </a:p>
          <a:p>
            <a:pPr indent="-342900" lvl="1" marL="800100">
              <a:buFont typeface="+mj-lt"/>
              <a:buAutoNum type="arabicParenR"/>
            </a:pPr>
            <a:r>
              <a:rPr b="1" dirty="0" sz="2000" lang="en-US">
                <a:solidFill>
                  <a:srgbClr val="7030A0"/>
                </a:solidFill>
              </a:rPr>
              <a:t>Brain invasion</a:t>
            </a:r>
            <a:r>
              <a:rPr dirty="0" sz="2000" lang="en-US"/>
              <a:t> with extension of the tumor through the ependymal lining of the ventricle.</a:t>
            </a:r>
          </a:p>
        </p:txBody>
      </p:sp>
      <p:pic>
        <p:nvPicPr>
          <p:cNvPr id="2097152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563725" y="912091"/>
            <a:ext cx="3580275" cy="4511529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784837"/>
            <a:ext cx="9144000" cy="5288325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Content Placeholder 2"/>
          <p:cNvSpPr>
            <a:spLocks noGrp="1"/>
          </p:cNvSpPr>
          <p:nvPr>
            <p:ph idx="1"/>
          </p:nvPr>
        </p:nvSpPr>
        <p:spPr>
          <a:xfrm>
            <a:off x="86014" y="92218"/>
            <a:ext cx="8971972" cy="6661873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dirty="0" sz="2400" lang="en-US" u="sng">
                <a:solidFill>
                  <a:srgbClr val="C00000"/>
                </a:solidFill>
                <a:latin typeface="Algerian" pitchFamily="82" charset="77"/>
              </a:rPr>
              <a:t>Clinical Features</a:t>
            </a:r>
          </a:p>
          <a:p>
            <a:r>
              <a:rPr dirty="0" sz="2000" lang="en-US"/>
              <a:t>The most common presentation related to increased ICP secondary to obstructive hydrocephalus, CSF over production, or both.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Infants and young children</a:t>
            </a:r>
            <a:r>
              <a:rPr dirty="0" sz="2000" lang="en-US"/>
              <a:t>, the characteristic symptoms of increased ICP are </a:t>
            </a:r>
            <a:r>
              <a:rPr dirty="0" sz="2000" lang="en-US" u="sng"/>
              <a:t>nausea/vomiting, irritability, headache, visual </a:t>
            </a:r>
            <a:r>
              <a:rPr dirty="0" sz="2000" lang="en-US" err="1" u="sng"/>
              <a:t>diffculty</a:t>
            </a:r>
            <a:r>
              <a:rPr dirty="0" sz="2000" lang="en-US" u="sng"/>
              <a:t>, and seizure</a:t>
            </a:r>
          </a:p>
          <a:p>
            <a:endParaRPr dirty="0" sz="2000" lang="en-US" u="sng"/>
          </a:p>
          <a:p>
            <a:r>
              <a:rPr b="1" dirty="0" sz="2000" lang="en-US" u="sng"/>
              <a:t>Most common signs:</a:t>
            </a:r>
            <a:r>
              <a:rPr dirty="0" sz="2000" lang="en-US" u="sng"/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Macrocephaly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 err="1"/>
              <a:t>Papilledema</a:t>
            </a:r>
            <a:r>
              <a:rPr dirty="0" sz="2000" lang="en-US"/>
              <a:t>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Decreased  level  of  consciousness.</a:t>
            </a:r>
          </a:p>
          <a:p>
            <a:r>
              <a:rPr dirty="0" sz="2000" lang="en-US"/>
              <a:t>The duration of symptoms 2 months in patients younger than 2 years to 6 months on average in patients older than 2 years.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Acute deterioration caused by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Massive hydrocephalus</a:t>
            </a:r>
          </a:p>
          <a:p>
            <a:pPr indent="-342900" lvl="1" marL="800100">
              <a:buFont typeface="+mj-lt"/>
              <a:buAutoNum type="arabicPeriod"/>
            </a:pPr>
            <a:r>
              <a:rPr dirty="0" sz="2000" lang="en-US" err="1"/>
              <a:t>Tumoral</a:t>
            </a:r>
            <a:r>
              <a:rPr dirty="0" sz="2000" lang="en-US"/>
              <a:t> hemorrhage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Content Placeholder 2"/>
          <p:cNvSpPr>
            <a:spLocks noGrp="1"/>
          </p:cNvSpPr>
          <p:nvPr>
            <p:ph idx="1"/>
          </p:nvPr>
        </p:nvSpPr>
        <p:spPr>
          <a:xfrm>
            <a:off x="99291" y="80818"/>
            <a:ext cx="8945418" cy="6673273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dirty="0" lang="en-US" err="1" u="sng">
                <a:solidFill>
                  <a:srgbClr val="C00000"/>
                </a:solidFill>
                <a:latin typeface="Algerian" pitchFamily="82" charset="77"/>
                <a:sym typeface="+mn-ea"/>
              </a:rPr>
              <a:t>Neuroimaging</a:t>
            </a:r>
            <a:endParaRPr dirty="0" lang="en-US" u="sng">
              <a:solidFill>
                <a:srgbClr val="C00000"/>
              </a:solidFill>
              <a:latin typeface="Algerian" pitchFamily="82" charset="77"/>
              <a:sym typeface="+mn-ea"/>
            </a:endParaRP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CPPs</a:t>
            </a:r>
            <a:r>
              <a:rPr dirty="0" sz="2000" lang="en-US"/>
              <a:t> reveals typical features that strongly suggest the diagnosis.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Clearly located within the ventricle.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Well demarcated from the brain.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Lobulated.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Punctate calcification.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T1 </a:t>
            </a:r>
            <a:r>
              <a:rPr dirty="0" sz="2000" lang="en-US" err="1"/>
              <a:t>isointense</a:t>
            </a:r>
            <a:endParaRPr dirty="0" sz="2000" lang="en-US"/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T2 </a:t>
            </a:r>
            <a:r>
              <a:rPr dirty="0" sz="2000" lang="en-US" err="1"/>
              <a:t>hyperintense</a:t>
            </a:r>
            <a:endParaRPr dirty="0" sz="2000" lang="en-US"/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Enhances brightly although this can be patchy, reflecting areas of high flow.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CPCs</a:t>
            </a:r>
            <a:r>
              <a:rPr dirty="0" sz="2000" lang="en-US"/>
              <a:t>, the border between tumor and normal brain tissue appears diffuse, which may reflect areas of brain invasion.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MRS characterized by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Prominent choline peak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Absence of N-acetyl aspartate.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Content Placeholder 2"/>
          <p:cNvSpPr>
            <a:spLocks noGrp="1"/>
          </p:cNvSpPr>
          <p:nvPr>
            <p:ph idx="1"/>
          </p:nvPr>
        </p:nvSpPr>
        <p:spPr>
          <a:xfrm>
            <a:off x="109104" y="103765"/>
            <a:ext cx="8925792" cy="6077380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dirty="0" lang="en-US" u="sng">
                <a:solidFill>
                  <a:srgbClr val="C00000"/>
                </a:solidFill>
                <a:latin typeface="Algerian" pitchFamily="82" charset="77"/>
              </a:rPr>
              <a:t>Deferential Diagnosis</a:t>
            </a:r>
            <a:endParaRPr dirty="0" lang="en-US">
              <a:solidFill>
                <a:srgbClr val="C00000"/>
              </a:solidFill>
            </a:endParaRPr>
          </a:p>
          <a:p>
            <a:pPr indent="-457200" lvl="1" marL="91440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Cerebellar  </a:t>
            </a:r>
            <a:r>
              <a:rPr b="1" dirty="0" sz="2000" lang="en-US" err="1">
                <a:solidFill>
                  <a:srgbClr val="0070C0"/>
                </a:solidFill>
              </a:rPr>
              <a:t>astrocytomas</a:t>
            </a:r>
            <a:r>
              <a:rPr dirty="0" sz="2000" lang="en-US"/>
              <a:t>  tend  to  stain  less  homogeneously  and  often  have  cystic  areas.  </a:t>
            </a:r>
          </a:p>
          <a:p>
            <a:pPr indent="-457200" lvl="1" marL="914400">
              <a:buFont typeface="+mj-lt"/>
              <a:buAutoNum type="arabicPeriod"/>
            </a:pPr>
            <a:r>
              <a:rPr b="1" dirty="0" sz="2000" lang="en-US" err="1">
                <a:solidFill>
                  <a:srgbClr val="0070C0"/>
                </a:solidFill>
              </a:rPr>
              <a:t>Medulloblastomas</a:t>
            </a:r>
            <a:r>
              <a:rPr dirty="0" sz="2000" lang="en-US"/>
              <a:t>  are  characterized  by  a  more  heterogeneous  appearance,  although  they also  stain  vividly  with  contrast  material,  and  they  may  be  confused with  fourth  ventricular  CPPs.  </a:t>
            </a:r>
          </a:p>
          <a:p>
            <a:pPr indent="-457200" lvl="1" marL="914400">
              <a:buFont typeface="+mj-lt"/>
              <a:buAutoNum type="arabicPeriod"/>
            </a:pPr>
            <a:r>
              <a:rPr b="1" dirty="0" sz="2000" lang="en-US" err="1">
                <a:solidFill>
                  <a:srgbClr val="0070C0"/>
                </a:solidFill>
              </a:rPr>
              <a:t>Ependymomas</a:t>
            </a:r>
            <a:r>
              <a:rPr dirty="0" sz="2000" lang="en-US"/>
              <a:t>  arise  physically  in similar  locations  but  tend  to  enhance  </a:t>
            </a:r>
            <a:r>
              <a:rPr dirty="0" sz="2000" lang="en-US" err="1"/>
              <a:t>inhomogeneously</a:t>
            </a:r>
            <a:r>
              <a:rPr dirty="0" sz="2000" lang="en-US"/>
              <a:t>. </a:t>
            </a:r>
          </a:p>
          <a:p>
            <a:pPr indent="-457200" lvl="1" marL="91440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Meningiomas</a:t>
            </a:r>
            <a:r>
              <a:rPr dirty="0" sz="2000" lang="en-US"/>
              <a:t>  can  occur  in  an  </a:t>
            </a:r>
            <a:r>
              <a:rPr dirty="0" sz="2000" lang="en-US" err="1"/>
              <a:t>intraventricular</a:t>
            </a:r>
            <a:r>
              <a:rPr dirty="0" sz="2000" lang="en-US"/>
              <a:t>  location  but  are rare  in  children.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11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3429000"/>
          </a:xfrm>
          <a:prstGeom prst="rect"/>
        </p:spPr>
      </p:pic>
      <p:pic>
        <p:nvPicPr>
          <p:cNvPr id="2097155" name="Picture 1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3429000"/>
            <a:ext cx="9144000" cy="3429000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Choroid Plexus Tumors   Edited by Evan A. Haleem</dc:title>
  <dc:creator>Evan</dc:creator>
  <cp:lastModifiedBy>user</cp:lastModifiedBy>
  <dcterms:created xsi:type="dcterms:W3CDTF">2018-01-12T09:18:14Z</dcterms:created>
  <dcterms:modified xsi:type="dcterms:W3CDTF">2022-11-28T09:46:21Z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1033-10.2.0.5965</vt:lpwstr>
  </property>
  <property fmtid="{D5CDD505-2E9C-101B-9397-08002B2CF9AE}" pid="3" name="ICV">
    <vt:lpwstr>f1b0f9addcae4ea5a260d8ffd61d74af</vt:lpwstr>
  </property>
</Properties>
</file>