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732" r:id="rId1"/>
  </p:sldMasterIdLst>
  <p:notesMasterIdLst>
    <p:notesMasterId r:id="rId2"/>
  </p:notesMasterIdLst>
  <p:sldIdLst>
    <p:sldId id="499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514" r:id="rId18"/>
    <p:sldId id="515" r:id="rId19"/>
    <p:sldId id="516" r:id="rId20"/>
    <p:sldId id="517" r:id="rId21"/>
    <p:sldId id="518" r:id="rId22"/>
  </p:sldIdLst>
  <p:sldSz type="screen4x3" cy="6858000" cx="9144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4994" autoAdjust="0"/>
    <p:restoredTop sz="93245" autoAdjust="0"/>
  </p:normalViewPr>
  <p:slideViewPr>
    <p:cSldViewPr snapToGrid="0">
      <p:cViewPr varScale="1">
        <p:scale>
          <a:sx n="42" d="100"/>
          <a:sy n="42" d="100"/>
        </p:scale>
        <p:origin x="78" y="66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8/30/20</a:t>
            </a:fld>
            <a:endParaRPr dirty="0"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8/30/20</a:t>
            </a:fld>
            <a:endParaRPr dirty="0" lang="en-US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8/30/20</a:t>
            </a:fld>
            <a:endParaRPr dirty="0" lang="en-US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8/30/20</a:t>
            </a:fld>
            <a:endParaRPr dirty="0"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8/30/20</a:t>
            </a:fld>
            <a:endParaRPr dirty="0" lang="en-US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8/30/20</a:t>
            </a:fld>
            <a:endParaRPr dirty="0" lang="en-US"/>
          </a:p>
        </p:txBody>
      </p:sp>
      <p:sp>
        <p:nvSpPr>
          <p:cNvPr id="10486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8/30/20</a:t>
            </a:fld>
            <a:endParaRPr dirty="0" lang="en-US"/>
          </a:p>
        </p:txBody>
      </p:sp>
      <p:sp>
        <p:nvSpPr>
          <p:cNvPr id="104865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8/30/20</a:t>
            </a:fld>
            <a:endParaRPr dirty="0" lang="en-US"/>
          </a:p>
        </p:txBody>
      </p:sp>
      <p:sp>
        <p:nvSpPr>
          <p:cNvPr id="10486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8/30/20</a:t>
            </a:fld>
            <a:endParaRPr dirty="0" lang="en-US"/>
          </a:p>
        </p:txBody>
      </p:sp>
      <p:sp>
        <p:nvSpPr>
          <p:cNvPr id="104859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6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8/30/20</a:t>
            </a:fld>
            <a:endParaRPr dirty="0" lang="en-US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3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8/30/20</a:t>
            </a:fld>
            <a:endParaRPr dirty="0" lang="en-US"/>
          </a:p>
        </p:txBody>
      </p:sp>
      <p:sp>
        <p:nvSpPr>
          <p:cNvPr id="10486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dirty="0" lang="en-US"/>
              <a:t>8/30/20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عنوان 1"/>
          <p:cNvSpPr>
            <a:spLocks noGrp="1"/>
          </p:cNvSpPr>
          <p:nvPr>
            <p:ph type="ctrTitle"/>
          </p:nvPr>
        </p:nvSpPr>
        <p:spPr>
          <a:xfrm>
            <a:off x="685800" y="729818"/>
            <a:ext cx="7772400" cy="2699182"/>
          </a:xfrm>
        </p:spPr>
        <p:txBody>
          <a:bodyPr>
            <a:normAutofit fontScale="90000"/>
          </a:bodyPr>
          <a:p>
            <a:r>
              <a:rPr dirty="0" lang="en-US" err="1">
                <a:solidFill>
                  <a:srgbClr val="002060"/>
                </a:solidFill>
                <a:latin typeface="Algerian" pitchFamily="82" charset="77"/>
              </a:rPr>
              <a:t>Cervicothoracic</a:t>
            </a:r>
            <a:r>
              <a:rPr dirty="0" lang="en-US">
                <a:solidFill>
                  <a:srgbClr val="002060"/>
                </a:solidFill>
                <a:latin typeface="Algerian" pitchFamily="82" charset="77"/>
              </a:rPr>
              <a:t> </a:t>
            </a:r>
            <a:br>
              <a:rPr dirty="0" lang="en-US">
                <a:solidFill>
                  <a:srgbClr val="002060"/>
                </a:solidFill>
                <a:latin typeface="Algerian" pitchFamily="82" charset="77"/>
              </a:rPr>
            </a:br>
            <a:r>
              <a:rPr dirty="0" lang="en-US">
                <a:solidFill>
                  <a:srgbClr val="002060"/>
                </a:solidFill>
                <a:latin typeface="Algerian" pitchFamily="82" charset="77"/>
              </a:rPr>
              <a:t>Junction </a:t>
            </a:r>
            <a:br>
              <a:rPr dirty="0" lang="en-US">
                <a:solidFill>
                  <a:srgbClr val="002060"/>
                </a:solidFill>
                <a:latin typeface="Algerian" pitchFamily="82" charset="77"/>
              </a:rPr>
            </a:br>
            <a:r>
              <a:rPr dirty="0" lang="en-US">
                <a:solidFill>
                  <a:srgbClr val="002060"/>
                </a:solidFill>
                <a:latin typeface="Algerian" pitchFamily="82" charset="77"/>
              </a:rPr>
              <a:t>Injuries </a:t>
            </a:r>
            <a:br>
              <a:rPr dirty="0" lang="en-US">
                <a:solidFill>
                  <a:srgbClr val="002060"/>
                </a:solidFill>
                <a:latin typeface="Algerian" pitchFamily="82" charset="77"/>
              </a:rPr>
            </a:br>
            <a:r>
              <a:rPr b="1" dirty="0" sz="2000" lang="en-US" err="1">
                <a:latin typeface="+mn-lt"/>
              </a:rPr>
              <a:t>Youmans</a:t>
            </a:r>
            <a:r>
              <a:rPr b="1" dirty="0" sz="2000" lang="en-US">
                <a:latin typeface="+mn-lt"/>
              </a:rPr>
              <a:t> chap. 307</a:t>
            </a:r>
            <a:endParaRPr b="1" dirty="0" lang="en-US">
              <a:latin typeface="Algerian" pitchFamily="82" charset="7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78000" y="1"/>
            <a:ext cx="5588000" cy="6858000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06" name="TextBox 6"/>
          <p:cNvSpPr txBox="1"/>
          <p:nvPr/>
        </p:nvSpPr>
        <p:spPr>
          <a:xfrm>
            <a:off x="1939637" y="6246152"/>
            <a:ext cx="4572000" cy="523220"/>
          </a:xfrm>
          <a:prstGeom prst="rect"/>
          <a:noFill/>
        </p:spPr>
        <p:txBody>
          <a:bodyPr wrap="square">
            <a:spAutoFit/>
          </a:bodyPr>
          <a:p>
            <a:r>
              <a:rPr b="1" dirty="0" sz="2800" lang="en-US" u="sng">
                <a:solidFill>
                  <a:srgbClr val="0070C0"/>
                </a:solidFill>
              </a:rPr>
              <a:t>Clay Shoveler’s Fracture</a:t>
            </a:r>
            <a:endParaRPr dirty="0" sz="2800" lang="en-IQ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عنصر نائب للمحتوى 2"/>
          <p:cNvSpPr>
            <a:spLocks noGrp="1"/>
          </p:cNvSpPr>
          <p:nvPr>
            <p:ph idx="1"/>
          </p:nvPr>
        </p:nvSpPr>
        <p:spPr>
          <a:xfrm>
            <a:off x="62180" y="82935"/>
            <a:ext cx="9019640" cy="6671156"/>
          </a:xfrm>
        </p:spPr>
        <p:txBody>
          <a:bodyPr>
            <a:normAutofit/>
          </a:bodyPr>
          <a:p>
            <a:pPr>
              <a:buFont typeface="Wingdings" panose="05000000000000000000" pitchFamily="2" charset="2"/>
              <a:buChar char="v"/>
            </a:pPr>
            <a:r>
              <a:rPr b="1" dirty="0" sz="2000" lang="en-US" err="1" u="sng">
                <a:solidFill>
                  <a:srgbClr val="0070C0"/>
                </a:solidFill>
              </a:rPr>
              <a:t>Discoligamentous</a:t>
            </a:r>
            <a:r>
              <a:rPr b="1" dirty="0" sz="2000" lang="en-US" u="sng">
                <a:solidFill>
                  <a:srgbClr val="0070C0"/>
                </a:solidFill>
              </a:rPr>
              <a:t> Complex Injury </a:t>
            </a:r>
          </a:p>
          <a:p>
            <a:r>
              <a:rPr dirty="0" sz="2000" lang="en-US"/>
              <a:t>The  DLC  is  made  up  of  the  intervertebral  disk,  ALL,  posterior longitudinal  ligament  (PLL),  </a:t>
            </a:r>
            <a:r>
              <a:rPr dirty="0" sz="2000" lang="en-US" err="1"/>
              <a:t>ligamentum</a:t>
            </a:r>
            <a:r>
              <a:rPr dirty="0" sz="2000" lang="en-US"/>
              <a:t>  </a:t>
            </a:r>
            <a:r>
              <a:rPr dirty="0" sz="2000" lang="en-US" err="1"/>
              <a:t>flavum</a:t>
            </a:r>
            <a:r>
              <a:rPr dirty="0" sz="2000" lang="en-US"/>
              <a:t>,  interspinous ligament, </a:t>
            </a:r>
            <a:r>
              <a:rPr dirty="0" sz="2000" lang="en-US" err="1"/>
              <a:t>supraspinous</a:t>
            </a:r>
            <a:r>
              <a:rPr dirty="0" sz="2000" lang="en-US"/>
              <a:t>  ligament, and  facet  joint  capsule. </a:t>
            </a:r>
          </a:p>
          <a:p>
            <a:r>
              <a:rPr dirty="0" sz="2000" lang="en-US"/>
              <a:t>Together, these  structures  allow  flexibility  of  the  spine  while  providing resistance  against  </a:t>
            </a:r>
            <a:r>
              <a:rPr dirty="0" sz="2000" lang="en-US" err="1"/>
              <a:t>supraphysiologic</a:t>
            </a:r>
            <a:r>
              <a:rPr dirty="0" sz="2000" lang="en-US"/>
              <a:t>  motion.  </a:t>
            </a:r>
          </a:p>
          <a:p>
            <a:r>
              <a:rPr dirty="0" sz="2000" lang="en-US"/>
              <a:t>When  assessing  the severity  of  injury  in  the  SLIC  system,  the  complex  is  classified  as intact,  indeterminate,  or  disrupted.  </a:t>
            </a:r>
          </a:p>
          <a:p>
            <a:r>
              <a:rPr dirty="0" sz="2000" lang="en-US"/>
              <a:t>It  is  important  to  assess  these structures  because  soft  tissue  healing  is  typically  slower  than  bony healing,  and  injured  ligaments  may  never  regain  their  prior tensile  strength.  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 u="sng">
                <a:solidFill>
                  <a:srgbClr val="002060"/>
                </a:solidFill>
              </a:rPr>
              <a:t>Abnormal  facet  alignment</a:t>
            </a:r>
            <a:r>
              <a:rPr dirty="0" sz="2000" lang="en-US"/>
              <a:t>, defined  as  </a:t>
            </a:r>
          </a:p>
          <a:p>
            <a:pPr>
              <a:buFont typeface="Wingdings" pitchFamily="2" charset="2"/>
              <a:buChar char="Ø"/>
            </a:pPr>
            <a:r>
              <a:rPr dirty="0" sz="2000" lang="en-US"/>
              <a:t>articular  apposition  of  less  than  50%  or  </a:t>
            </a:r>
            <a:r>
              <a:rPr dirty="0" sz="2000" lang="en-US" err="1"/>
              <a:t>diastasis</a:t>
            </a:r>
            <a:r>
              <a:rPr dirty="0" sz="2000" lang="en-US"/>
              <a:t>  of more  than  2  mm,  </a:t>
            </a:r>
          </a:p>
          <a:p>
            <a:pPr>
              <a:buFont typeface="Wingdings" pitchFamily="2" charset="2"/>
              <a:buChar char="Ø"/>
            </a:pPr>
            <a:r>
              <a:rPr dirty="0" sz="2000" lang="en-US"/>
              <a:t>widening  of  the  anterior  disk  space,  </a:t>
            </a:r>
          </a:p>
          <a:p>
            <a:pPr>
              <a:buFont typeface="Wingdings" pitchFamily="2" charset="2"/>
              <a:buChar char="Ø"/>
            </a:pPr>
            <a:r>
              <a:rPr dirty="0" sz="2000" lang="en-US"/>
              <a:t>most distracting  and  translation  injuries  imply  DLC  incompetence  of some  sort.</a:t>
            </a:r>
          </a:p>
          <a:p>
            <a:pPr>
              <a:buFont typeface="Wingdings" panose="05000000000000000000" pitchFamily="2" charset="2"/>
              <a:buChar char="v"/>
            </a:pPr>
            <a:endParaRPr dirty="0" sz="180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عنوان 1"/>
          <p:cNvSpPr>
            <a:spLocks noGrp="1"/>
          </p:cNvSpPr>
          <p:nvPr>
            <p:ph type="title"/>
          </p:nvPr>
        </p:nvSpPr>
        <p:spPr>
          <a:xfrm>
            <a:off x="86647" y="0"/>
            <a:ext cx="6683765" cy="524933"/>
          </a:xfrm>
        </p:spPr>
        <p:txBody>
          <a:bodyPr>
            <a:normAutofit/>
          </a:bodyPr>
          <a:p>
            <a:pPr indent="-342900" marL="342900">
              <a:buFont typeface="Wingdings" pitchFamily="2" charset="2"/>
              <a:buChar char="q"/>
            </a:pPr>
            <a:r>
              <a:rPr dirty="0" sz="2400" lang="en-US" u="sng">
                <a:solidFill>
                  <a:srgbClr val="C00000"/>
                </a:solidFill>
                <a:latin typeface="Algerian" pitchFamily="82" charset="77"/>
              </a:rPr>
              <a:t>Treatment </a:t>
            </a:r>
          </a:p>
        </p:txBody>
      </p:sp>
      <p:sp>
        <p:nvSpPr>
          <p:cNvPr id="1048609" name="عنصر نائب للمحتوى 2"/>
          <p:cNvSpPr>
            <a:spLocks noGrp="1"/>
          </p:cNvSpPr>
          <p:nvPr>
            <p:ph idx="1"/>
          </p:nvPr>
        </p:nvSpPr>
        <p:spPr>
          <a:xfrm>
            <a:off x="86647" y="524934"/>
            <a:ext cx="8970706" cy="6229158"/>
          </a:xfrm>
        </p:spPr>
        <p:txBody>
          <a:bodyPr>
            <a:noAutofit/>
          </a:bodyPr>
          <a:p>
            <a:pPr>
              <a:buFont typeface="Wingdings" panose="05000000000000000000" pitchFamily="2" charset="2"/>
              <a:buChar char="v"/>
            </a:pPr>
            <a:r>
              <a:rPr b="1" dirty="0" sz="2000" lang="en-US" u="sng"/>
              <a:t>Depending on SLIC system:</a:t>
            </a:r>
          </a:p>
          <a:p>
            <a:pPr>
              <a:buFont typeface="Wingdings" pitchFamily="2" charset="2"/>
              <a:buChar char="ü"/>
            </a:pPr>
            <a:r>
              <a:rPr dirty="0" sz="2000" lang="en-US"/>
              <a:t>score of 1 to 3 treated conservatively.</a:t>
            </a:r>
          </a:p>
          <a:p>
            <a:pPr>
              <a:buFont typeface="Wingdings" pitchFamily="2" charset="2"/>
              <a:buChar char="ü"/>
            </a:pPr>
            <a:r>
              <a:rPr dirty="0" sz="2000" lang="en-US"/>
              <a:t>4 can be treated conservatively or operatively.</a:t>
            </a:r>
          </a:p>
          <a:p>
            <a:pPr>
              <a:buFont typeface="Wingdings" pitchFamily="2" charset="2"/>
              <a:buChar char="ü"/>
            </a:pPr>
            <a:r>
              <a:rPr dirty="0" sz="2000" lang="en-US"/>
              <a:t>5 or more treated operatively.</a:t>
            </a:r>
          </a:p>
          <a:p>
            <a:pPr>
              <a:buFont typeface="Wingdings" panose="05000000000000000000" pitchFamily="2" charset="2"/>
              <a:buChar char="v"/>
            </a:pPr>
            <a:endParaRPr dirty="0" sz="2000" lang="en-US"/>
          </a:p>
          <a:p>
            <a:pPr>
              <a:buFont typeface="Wingdings" panose="05000000000000000000" pitchFamily="2" charset="2"/>
              <a:buChar char="v"/>
            </a:pPr>
            <a:r>
              <a:rPr b="1" dirty="0" sz="2000" lang="en-US" u="sng"/>
              <a:t>Fractures should be surgically fixed: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When there is overt instability,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When there is risk for neurological injury over time because of glacial instability,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When reduction of a dislocation is needed to facilitate physiologic load bearing and early mobilization but cannot be achieved </a:t>
            </a:r>
            <a:r>
              <a:rPr dirty="0" sz="2000" lang="en-US" err="1"/>
              <a:t>nonoperatively</a:t>
            </a:r>
            <a:r>
              <a:rPr dirty="0" sz="2000" lang="en-US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عنصر نائب للمحتوى 2"/>
          <p:cNvSpPr>
            <a:spLocks noGrp="1"/>
          </p:cNvSpPr>
          <p:nvPr>
            <p:ph idx="1"/>
          </p:nvPr>
        </p:nvSpPr>
        <p:spPr>
          <a:xfrm>
            <a:off x="65021" y="311727"/>
            <a:ext cx="9013958" cy="5634182"/>
          </a:xfrm>
        </p:spPr>
        <p:txBody>
          <a:bodyPr>
            <a:normAutofit/>
          </a:bodyPr>
          <a:p>
            <a:r>
              <a:rPr dirty="0" sz="2000" lang="en-US"/>
              <a:t>Compression injuries in which the PLL is intact and there is no neurological deficit can be treated conservatively with a </a:t>
            </a:r>
            <a:r>
              <a:rPr dirty="0" sz="2000" lang="en-US" err="1"/>
              <a:t>cervicothoracic</a:t>
            </a:r>
            <a:r>
              <a:rPr dirty="0" sz="2000" lang="en-US"/>
              <a:t> orthosis. </a:t>
            </a:r>
          </a:p>
          <a:p>
            <a:r>
              <a:rPr dirty="0" sz="2000" lang="en-US"/>
              <a:t>Displacement of the vertebral body into the spinal canal or a three-column injury, the patient should most often undergo surgical fixation. </a:t>
            </a:r>
          </a:p>
          <a:p>
            <a:r>
              <a:rPr dirty="0" sz="2000" lang="en-US"/>
              <a:t>Most distracting injuries and nearly all rotational-translational type fractures should strongly be considered for operative management. </a:t>
            </a:r>
          </a:p>
          <a:p>
            <a:r>
              <a:rPr dirty="0" sz="2000" lang="en-US"/>
              <a:t>Ankylosing spondylitis are at higher risk for secondary neurological injury with conservative treatment. Surgical treatment is usually indicated, most often in the form combined anterior and posterior fixation.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عنوان 1"/>
          <p:cNvSpPr>
            <a:spLocks noGrp="1"/>
          </p:cNvSpPr>
          <p:nvPr>
            <p:ph type="title"/>
          </p:nvPr>
        </p:nvSpPr>
        <p:spPr>
          <a:xfrm>
            <a:off x="86646" y="0"/>
            <a:ext cx="6683765" cy="524933"/>
          </a:xfrm>
        </p:spPr>
        <p:txBody>
          <a:bodyPr>
            <a:normAutofit/>
          </a:bodyPr>
          <a:p>
            <a:pPr indent="-342900" marL="342900">
              <a:buFont typeface="Wingdings" pitchFamily="2" charset="2"/>
              <a:buChar char="q"/>
            </a:pPr>
            <a:r>
              <a:rPr dirty="0" sz="2400" lang="en-US" u="sng">
                <a:solidFill>
                  <a:srgbClr val="C00000"/>
                </a:solidFill>
                <a:latin typeface="Algerian" pitchFamily="82" charset="77"/>
              </a:rPr>
              <a:t>Surgical Approaches</a:t>
            </a:r>
          </a:p>
        </p:txBody>
      </p:sp>
      <p:sp>
        <p:nvSpPr>
          <p:cNvPr id="1048612" name="عنصر نائب للمحتوى 2"/>
          <p:cNvSpPr>
            <a:spLocks noGrp="1"/>
          </p:cNvSpPr>
          <p:nvPr>
            <p:ph idx="1"/>
          </p:nvPr>
        </p:nvSpPr>
        <p:spPr>
          <a:xfrm>
            <a:off x="66413" y="524933"/>
            <a:ext cx="9011173" cy="6182976"/>
          </a:xfrm>
        </p:spPr>
        <p:txBody>
          <a:bodyPr>
            <a:noAutofit/>
          </a:bodyPr>
          <a:p>
            <a:pPr>
              <a:buFont typeface="Wingdings" pitchFamily="2" charset="2"/>
              <a:buChar char="v"/>
            </a:pPr>
            <a:r>
              <a:rPr b="1" dirty="0" sz="2000" lang="en-US"/>
              <a:t>The  choice  of  surgical  approach  should  be  dictated  by 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The  degree and  direction  of  neural  compromise, 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Extent  of  instability, 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Patient anatomy, 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Construct  design  necessary  to  provide  stability, 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Surgeon  experience.</a:t>
            </a:r>
          </a:p>
          <a:p>
            <a:endParaRPr dirty="0" sz="2000" lang="en-US"/>
          </a:p>
          <a:p>
            <a:endParaRPr dirty="0" sz="2000" lang="en-US"/>
          </a:p>
          <a:p>
            <a:r>
              <a:rPr dirty="0" sz="2000" lang="en-US"/>
              <a:t>Anterior approaches to the </a:t>
            </a:r>
            <a:r>
              <a:rPr dirty="0" sz="2000" lang="en-US" err="1"/>
              <a:t>cervicothoracic</a:t>
            </a:r>
            <a:r>
              <a:rPr dirty="0" sz="2000" lang="en-US"/>
              <a:t> junction are limited by bony, vascular, visceral, and neural structures. </a:t>
            </a:r>
          </a:p>
          <a:p>
            <a:r>
              <a:rPr dirty="0" sz="2000" lang="en-US"/>
              <a:t>Posterior approaches provide easier access to the </a:t>
            </a:r>
            <a:r>
              <a:rPr dirty="0" sz="2000" lang="en-US" err="1"/>
              <a:t>cervicothoracic</a:t>
            </a:r>
            <a:r>
              <a:rPr dirty="0" sz="2000" lang="en-US"/>
              <a:t> spine.</a:t>
            </a:r>
          </a:p>
          <a:p>
            <a:endParaRPr dirty="0" sz="2000"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عنوان 1"/>
          <p:cNvSpPr>
            <a:spLocks noGrp="1"/>
          </p:cNvSpPr>
          <p:nvPr>
            <p:ph type="title"/>
          </p:nvPr>
        </p:nvSpPr>
        <p:spPr>
          <a:xfrm>
            <a:off x="86645" y="0"/>
            <a:ext cx="6683765" cy="533400"/>
          </a:xfrm>
        </p:spPr>
        <p:txBody>
          <a:bodyPr>
            <a:normAutofit/>
          </a:bodyPr>
          <a:p>
            <a:pPr indent="-342900" marL="342900"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002060"/>
                </a:solidFill>
                <a:latin typeface="+mn-lt"/>
              </a:rPr>
              <a:t>Anterior Approaches</a:t>
            </a:r>
          </a:p>
        </p:txBody>
      </p:sp>
      <p:sp>
        <p:nvSpPr>
          <p:cNvPr id="1048614" name="عنصر نائب للمحتوى 2"/>
          <p:cNvSpPr>
            <a:spLocks noGrp="1"/>
          </p:cNvSpPr>
          <p:nvPr>
            <p:ph idx="1"/>
          </p:nvPr>
        </p:nvSpPr>
        <p:spPr>
          <a:xfrm>
            <a:off x="86645" y="533399"/>
            <a:ext cx="8970710" cy="6220691"/>
          </a:xfrm>
        </p:spPr>
        <p:txBody>
          <a:bodyPr>
            <a:normAutofit fontScale="95000" lnSpcReduction="20000"/>
          </a:bodyPr>
          <a:p>
            <a:r>
              <a:rPr dirty="0" sz="2000" lang="en-US"/>
              <a:t>Key  landmarks  in  anterior  exposure  of  the  </a:t>
            </a:r>
            <a:r>
              <a:rPr dirty="0" sz="2000" lang="en-US" err="1"/>
              <a:t>cervicothoracic</a:t>
            </a:r>
            <a:r>
              <a:rPr dirty="0" sz="2000" lang="en-US"/>
              <a:t>  junction  are  the  sternum  and  the  great  vessels.  </a:t>
            </a:r>
          </a:p>
          <a:p>
            <a:r>
              <a:rPr dirty="0" sz="2000" lang="en-US"/>
              <a:t>The  bony  exposure can  be  expanded  caudally  and  laterally,  but  the  great  vessels present  a  less  malleable  obstacle.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 err="1">
                <a:solidFill>
                  <a:srgbClr val="002060"/>
                </a:solidFill>
              </a:rPr>
              <a:t>Supramanubrial</a:t>
            </a:r>
            <a:r>
              <a:rPr dirty="0" sz="2000" lang="en-US">
                <a:solidFill>
                  <a:srgbClr val="002060"/>
                </a:solidFill>
              </a:rPr>
              <a:t> approach can access down to about T2.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 err="1">
                <a:solidFill>
                  <a:srgbClr val="002060"/>
                </a:solidFill>
              </a:rPr>
              <a:t>Transmanubrial</a:t>
            </a:r>
            <a:r>
              <a:rPr dirty="0" sz="2000" lang="en-US">
                <a:solidFill>
                  <a:srgbClr val="002060"/>
                </a:solidFill>
              </a:rPr>
              <a:t> approach can access down to about T3.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 err="1">
                <a:solidFill>
                  <a:srgbClr val="002060"/>
                </a:solidFill>
              </a:rPr>
              <a:t>Transthoracic</a:t>
            </a:r>
            <a:r>
              <a:rPr dirty="0" sz="2000" lang="en-US">
                <a:solidFill>
                  <a:srgbClr val="002060"/>
                </a:solidFill>
              </a:rPr>
              <a:t> approach can access below about T3.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/>
              <a:t>The </a:t>
            </a:r>
            <a:r>
              <a:rPr b="1" dirty="0" sz="2000" lang="en-US" err="1"/>
              <a:t>manubrial</a:t>
            </a:r>
            <a:r>
              <a:rPr b="1" dirty="0" sz="2000" lang="en-US"/>
              <a:t> window is a common extension of the low anterior cervical approach and controversy  exists  regarding  the  side  of  approach.  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 u="sng">
                <a:solidFill>
                  <a:srgbClr val="0070C0"/>
                </a:solidFill>
              </a:rPr>
              <a:t>A  left-sided approach</a:t>
            </a:r>
            <a:r>
              <a:rPr dirty="0" sz="2000" lang="en-US"/>
              <a:t>  often  is  preferred.  The  primary  advantage  of  the  left sided  approach  is  less  consistent  involvement  of  the  recurrent laryngeal  nerve,  which  runs  quite  vertical  in  the  </a:t>
            </a:r>
            <a:r>
              <a:rPr dirty="0" sz="2000" lang="en-US" err="1"/>
              <a:t>tracheoesophageal</a:t>
            </a:r>
            <a:r>
              <a:rPr dirty="0" sz="2000" lang="en-US"/>
              <a:t>  groove  on  this  side.  </a:t>
            </a:r>
          </a:p>
          <a:p>
            <a:pPr>
              <a:buFont typeface="Wingdings" pitchFamily="2" charset="2"/>
              <a:buChar char="Ø"/>
            </a:pPr>
            <a:r>
              <a:rPr dirty="0" sz="2000" lang="en-US"/>
              <a:t>The  thoracic duct  is  encountered  during  a  left-sided  approach,  but  this  can  be ligated  carefully  and  divided.</a:t>
            </a:r>
          </a:p>
          <a:p>
            <a:pPr>
              <a:buFont typeface="Wingdings" pitchFamily="2" charset="2"/>
              <a:buChar char="Ø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 u="sng">
                <a:solidFill>
                  <a:srgbClr val="0070C0"/>
                </a:solidFill>
              </a:rPr>
              <a:t>A  right-sided  approach</a:t>
            </a:r>
            <a:r>
              <a:rPr dirty="0" sz="2000" lang="en-US"/>
              <a:t>  will  encounter the  recurrent  laryngeal  nerve  running  obliquely  across  the  surgical  field,  necessitating  dissection  and  mobilization.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22318" y="0"/>
            <a:ext cx="5299364" cy="6858000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65622" cy="6694921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 u="sng">
                <a:solidFill>
                  <a:srgbClr val="C00000"/>
                </a:solidFill>
              </a:rPr>
              <a:t>Resection  of  the  medial  clavicle</a:t>
            </a:r>
            <a:r>
              <a:rPr dirty="0" sz="2000" lang="en-US"/>
              <a:t> </a:t>
            </a:r>
          </a:p>
          <a:p>
            <a:r>
              <a:rPr dirty="0" sz="2000" lang="en-US"/>
              <a:t>Is used in  both  a  unilateral and  bilateral  procedure.  </a:t>
            </a:r>
          </a:p>
          <a:p>
            <a:r>
              <a:rPr dirty="0" sz="2000" lang="en-US"/>
              <a:t>The  surgical  corridor  is  narrowed  primarily  by  the  great  vessels  rather  than  the  medial  clavicle;  this  limits  the  exposure  gained  by  clavicular  head  resection.  </a:t>
            </a:r>
          </a:p>
          <a:p>
            <a:r>
              <a:rPr dirty="0" sz="2000" lang="en-US"/>
              <a:t>The  clavicular  head  may  be  used  as  a  locally  harvested autograft  following  </a:t>
            </a:r>
            <a:r>
              <a:rPr dirty="0" sz="2000" lang="en-US" err="1"/>
              <a:t>corpectomy</a:t>
            </a:r>
            <a:r>
              <a:rPr dirty="0" sz="2000" lang="en-US"/>
              <a:t>.</a:t>
            </a:r>
          </a:p>
          <a:p>
            <a:r>
              <a:rPr dirty="0" sz="2000" lang="en-US"/>
              <a:t>There  is  a  risk  for shoulder  girdle  destabilization,  which  can  cause  postoperative functional  impairment. </a:t>
            </a:r>
          </a:p>
          <a:p>
            <a:pPr>
              <a:buFont typeface="Wingdings" pitchFamily="2" charset="2"/>
              <a:buChar char="v"/>
            </a:pPr>
            <a:endParaRPr b="1" dirty="0" sz="2000" lang="en-US" u="sng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b="1" dirty="0" sz="2000" lang="en-US" u="sng">
                <a:solidFill>
                  <a:srgbClr val="C00000"/>
                </a:solidFill>
              </a:rPr>
              <a:t>Inferior  extension  of  </a:t>
            </a:r>
            <a:r>
              <a:rPr b="1" dirty="0" sz="2000" lang="en-US" err="1" u="sng">
                <a:solidFill>
                  <a:srgbClr val="C00000"/>
                </a:solidFill>
              </a:rPr>
              <a:t>transmanubrial</a:t>
            </a:r>
            <a:r>
              <a:rPr b="1" dirty="0" sz="2000" lang="en-US" u="sng">
                <a:solidFill>
                  <a:srgbClr val="C00000"/>
                </a:solidFill>
              </a:rPr>
              <a:t>  surgery (</a:t>
            </a:r>
            <a:r>
              <a:rPr b="1" dirty="0" sz="2000" lang="en-US" err="1" u="sng">
                <a:solidFill>
                  <a:srgbClr val="C00000"/>
                </a:solidFill>
              </a:rPr>
              <a:t>sternotomy</a:t>
            </a:r>
            <a:r>
              <a:rPr b="1" dirty="0" sz="2000" lang="en-US" u="sng">
                <a:solidFill>
                  <a:srgbClr val="C00000"/>
                </a:solidFill>
              </a:rPr>
              <a:t>) </a:t>
            </a:r>
          </a:p>
          <a:p>
            <a:r>
              <a:rPr dirty="0" sz="2000" lang="en-US"/>
              <a:t>Incurs  the  additional  morbidity  of  an  extensive  mediastinal  dissection.</a:t>
            </a:r>
          </a:p>
          <a:p>
            <a:r>
              <a:rPr dirty="0" sz="2000" lang="en-US"/>
              <a:t>Useful  in  the  treatment  of  tumor  and  infection.</a:t>
            </a:r>
          </a:p>
          <a:p>
            <a:pPr>
              <a:buFont typeface="Wingdings" pitchFamily="2" charset="2"/>
              <a:buChar char="v"/>
            </a:pPr>
            <a:endParaRPr b="1" dirty="0" sz="2000" lang="en-US" u="sng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b="1" dirty="0" sz="2000" lang="en-US" u="sng">
                <a:solidFill>
                  <a:srgbClr val="C00000"/>
                </a:solidFill>
              </a:rPr>
              <a:t>Thoracotomy</a:t>
            </a:r>
            <a:r>
              <a:rPr dirty="0" sz="2000" lang="en-US"/>
              <a:t>  </a:t>
            </a:r>
          </a:p>
          <a:p>
            <a:r>
              <a:rPr dirty="0" sz="2000" lang="en-US"/>
              <a:t>Provide  access  to  the  anterior  aspect  of  the lower  </a:t>
            </a:r>
            <a:r>
              <a:rPr dirty="0" sz="2000" lang="en-US" err="1"/>
              <a:t>cervicothoracic</a:t>
            </a:r>
            <a:r>
              <a:rPr dirty="0" sz="2000" lang="en-US"/>
              <a:t>  junction.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عنصر نائب للمحتوى 2"/>
          <p:cNvSpPr>
            <a:spLocks noGrp="1"/>
          </p:cNvSpPr>
          <p:nvPr>
            <p:ph idx="1"/>
          </p:nvPr>
        </p:nvSpPr>
        <p:spPr>
          <a:xfrm>
            <a:off x="77721" y="103716"/>
            <a:ext cx="8988558" cy="6673466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002060"/>
                </a:solidFill>
              </a:rPr>
              <a:t>Posterior approaches</a:t>
            </a:r>
          </a:p>
          <a:p>
            <a:r>
              <a:rPr dirty="0" sz="2000" lang="en-US"/>
              <a:t>Posterior  approaches  are  much  more  straightforward  at  the  </a:t>
            </a:r>
            <a:r>
              <a:rPr dirty="0" sz="2000" lang="en-US" err="1"/>
              <a:t>cervicothoracic</a:t>
            </a:r>
            <a:r>
              <a:rPr dirty="0" sz="2000" lang="en-US"/>
              <a:t>  junction  than  anterior  or  lateral  approaches.  </a:t>
            </a:r>
          </a:p>
          <a:p>
            <a:r>
              <a:rPr dirty="0" sz="2000" lang="en-US"/>
              <a:t>A midline  incision  can  provide  access  for  a  </a:t>
            </a:r>
            <a:r>
              <a:rPr dirty="0" sz="2000" lang="en-US" u="sng"/>
              <a:t>laminectomy</a:t>
            </a:r>
            <a:r>
              <a:rPr dirty="0" sz="2000" lang="en-US"/>
              <a:t>,  a  </a:t>
            </a:r>
            <a:r>
              <a:rPr dirty="0" sz="2000" lang="en-US" err="1" u="sng"/>
              <a:t>posterolateral</a:t>
            </a:r>
            <a:r>
              <a:rPr dirty="0" sz="2000" lang="en-US"/>
              <a:t>  </a:t>
            </a:r>
            <a:r>
              <a:rPr dirty="0" sz="2000" lang="en-US" err="1" u="sng"/>
              <a:t>transfacet</a:t>
            </a:r>
            <a:r>
              <a:rPr dirty="0" sz="2000" lang="en-US"/>
              <a:t>  or  </a:t>
            </a:r>
            <a:r>
              <a:rPr dirty="0" sz="2000" lang="en-US" err="1" u="sng"/>
              <a:t>transpedicular</a:t>
            </a:r>
            <a:r>
              <a:rPr dirty="0" sz="2000" lang="en-US" u="sng"/>
              <a:t>  approach</a:t>
            </a:r>
            <a:r>
              <a:rPr dirty="0" sz="2000" lang="en-US"/>
              <a:t>,  or  a  </a:t>
            </a:r>
            <a:r>
              <a:rPr dirty="0" sz="2000" lang="en-US" err="1" u="sng"/>
              <a:t>costotransversectomy</a:t>
            </a:r>
            <a:r>
              <a:rPr dirty="0" sz="2000" lang="en-US"/>
              <a:t>.</a:t>
            </a:r>
          </a:p>
          <a:p>
            <a:endParaRPr dirty="0" sz="2100" lang="en-US"/>
          </a:p>
          <a:p>
            <a:endParaRPr dirty="0" sz="2100" lang="en-US"/>
          </a:p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002060"/>
                </a:solidFill>
              </a:rPr>
              <a:t>Lateral Approach</a:t>
            </a:r>
          </a:p>
          <a:p>
            <a:r>
              <a:rPr dirty="0" sz="2000" lang="en-US"/>
              <a:t>A lateral </a:t>
            </a:r>
            <a:r>
              <a:rPr dirty="0" sz="2000" lang="en-US" err="1"/>
              <a:t>parascapular</a:t>
            </a:r>
            <a:r>
              <a:rPr dirty="0" sz="2000" lang="en-US"/>
              <a:t> approach.</a:t>
            </a:r>
          </a:p>
          <a:p>
            <a:r>
              <a:rPr dirty="0" sz="2000" lang="en-US"/>
              <a:t>This approach can allow for ventral decompression and strut placement, but fixation is generally from a posterior approach.</a:t>
            </a:r>
          </a:p>
          <a:p>
            <a:endParaRPr dirty="0" sz="2100"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عنوان 1"/>
          <p:cNvSpPr>
            <a:spLocks noGrp="1"/>
          </p:cNvSpPr>
          <p:nvPr>
            <p:ph type="title"/>
          </p:nvPr>
        </p:nvSpPr>
        <p:spPr>
          <a:xfrm>
            <a:off x="86646" y="0"/>
            <a:ext cx="6683765" cy="524933"/>
          </a:xfrm>
        </p:spPr>
        <p:txBody>
          <a:bodyPr>
            <a:normAutofit/>
          </a:bodyPr>
          <a:p>
            <a:pPr indent="-342900" marL="342900"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  <a:latin typeface="+mn-lt"/>
              </a:rPr>
              <a:t>Cadaveric Studies</a:t>
            </a:r>
          </a:p>
        </p:txBody>
      </p:sp>
      <p:sp>
        <p:nvSpPr>
          <p:cNvPr id="1048618" name="عنصر نائب للمحتوى 2"/>
          <p:cNvSpPr>
            <a:spLocks noGrp="1"/>
          </p:cNvSpPr>
          <p:nvPr>
            <p:ph idx="1"/>
          </p:nvPr>
        </p:nvSpPr>
        <p:spPr>
          <a:xfrm>
            <a:off x="86647" y="524933"/>
            <a:ext cx="8970708" cy="6194522"/>
          </a:xfrm>
        </p:spPr>
        <p:txBody>
          <a:bodyPr>
            <a:normAutofit/>
          </a:bodyPr>
          <a:p>
            <a:r>
              <a:rPr dirty="0" sz="2000" lang="en-US"/>
              <a:t>Posterior-only and anterior-only constructs seem to be adequate in two-column injuries but may be inadequate in three-column injuries. Combined anterior-posterior constructs are significantly more rigid in three-column injuries.</a:t>
            </a:r>
          </a:p>
          <a:p>
            <a:r>
              <a:rPr dirty="0" sz="2000" lang="en-US"/>
              <a:t>Excluding screw fixation, C7 is of little biomechanical consequence as long as the construct spans the </a:t>
            </a:r>
            <a:r>
              <a:rPr dirty="0" sz="2000" lang="en-US" err="1"/>
              <a:t>cervicothoracic</a:t>
            </a:r>
            <a:r>
              <a:rPr dirty="0" sz="2000" lang="en-US"/>
              <a:t> junction and there is adequate fixation rostrally and caudally.</a:t>
            </a:r>
          </a:p>
          <a:p>
            <a:r>
              <a:rPr dirty="0" sz="2000" lang="en-US"/>
              <a:t>The thoracic extension of a construct to T2 adds significant rigidity to the construct in axial rotation, lateral bending, and combined flexion and extension.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عنوان 1"/>
          <p:cNvSpPr>
            <a:spLocks noGrp="1"/>
          </p:cNvSpPr>
          <p:nvPr>
            <p:ph type="title"/>
          </p:nvPr>
        </p:nvSpPr>
        <p:spPr>
          <a:xfrm>
            <a:off x="59601" y="83705"/>
            <a:ext cx="8365796" cy="447386"/>
          </a:xfrm>
        </p:spPr>
        <p:txBody>
          <a:bodyPr>
            <a:noAutofit/>
          </a:bodyPr>
          <a:p>
            <a:pPr indent="-342900" marL="342900">
              <a:buFont typeface="Wingdings" pitchFamily="2" charset="2"/>
              <a:buChar char="q"/>
            </a:pPr>
            <a:r>
              <a:rPr dirty="0" sz="2400" lang="en-US" u="sng">
                <a:solidFill>
                  <a:srgbClr val="C00000"/>
                </a:solidFill>
                <a:latin typeface="Algerian" pitchFamily="82" charset="77"/>
              </a:rPr>
              <a:t>BIOMECHANICS OF THE CERVICOTHORACIC JUNCTION </a:t>
            </a:r>
          </a:p>
        </p:txBody>
      </p:sp>
      <p:sp>
        <p:nvSpPr>
          <p:cNvPr id="1048593" name="عنصر نائب للمحتوى 2"/>
          <p:cNvSpPr>
            <a:spLocks noGrp="1"/>
          </p:cNvSpPr>
          <p:nvPr>
            <p:ph idx="1"/>
          </p:nvPr>
        </p:nvSpPr>
        <p:spPr>
          <a:xfrm>
            <a:off x="59601" y="531091"/>
            <a:ext cx="9015126" cy="6243204"/>
          </a:xfrm>
        </p:spPr>
        <p:txBody>
          <a:bodyPr>
            <a:normAutofit/>
          </a:bodyPr>
          <a:p>
            <a:r>
              <a:rPr dirty="0" sz="2000" lang="en-US"/>
              <a:t>The </a:t>
            </a:r>
            <a:r>
              <a:rPr dirty="0" sz="2000" lang="en-US" err="1"/>
              <a:t>cervicothoracic</a:t>
            </a:r>
            <a:r>
              <a:rPr dirty="0" sz="2000" lang="en-US"/>
              <a:t> junction, is a transitional region both from lordosis to kyphosis and from mobile to rigid, is subject to unique forces acting in many directions.</a:t>
            </a:r>
          </a:p>
          <a:p>
            <a:r>
              <a:rPr b="1" dirty="0" sz="2000" lang="en-US"/>
              <a:t>The normal alignment of the </a:t>
            </a:r>
            <a:r>
              <a:rPr b="1" dirty="0" sz="2000" lang="en-US" err="1"/>
              <a:t>subaxial</a:t>
            </a:r>
            <a:r>
              <a:rPr b="1" dirty="0" sz="2000" lang="en-US"/>
              <a:t> cervical spine is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Straight to lordotic.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Axial loading is resisted primarily by the vertebral bodies, aided by the lateral masses, particularly in the condition of extension.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 </a:t>
            </a:r>
            <a:r>
              <a:rPr b="1" dirty="0" sz="2000" lang="en-US">
                <a:solidFill>
                  <a:srgbClr val="0070C0"/>
                </a:solidFill>
              </a:rPr>
              <a:t>obliquely oriented facets</a:t>
            </a:r>
            <a:r>
              <a:rPr dirty="0" sz="2000" lang="en-US"/>
              <a:t> allow for a significant degree of laxity in rotation, lateral bending, and flexion.</a:t>
            </a:r>
          </a:p>
          <a:p>
            <a:r>
              <a:rPr b="1" dirty="0" sz="2000" lang="en-US"/>
              <a:t>The normal alignment of the upper thoracic spine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Is kyphotic.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 rib cage resists forces of flexion, extension, lateral bending, and axial rotation.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عنوان 1"/>
          <p:cNvSpPr>
            <a:spLocks noGrp="1"/>
          </p:cNvSpPr>
          <p:nvPr>
            <p:ph type="title"/>
          </p:nvPr>
        </p:nvSpPr>
        <p:spPr>
          <a:xfrm>
            <a:off x="83567" y="0"/>
            <a:ext cx="6683765" cy="533400"/>
          </a:xfrm>
        </p:spPr>
        <p:txBody>
          <a:bodyPr>
            <a:normAutofit/>
          </a:bodyPr>
          <a:p>
            <a:pPr indent="-342900" marL="342900"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  <a:latin typeface="+mn-lt"/>
              </a:rPr>
              <a:t>Segmental Instrumentation</a:t>
            </a:r>
          </a:p>
        </p:txBody>
      </p:sp>
      <p:sp>
        <p:nvSpPr>
          <p:cNvPr id="1048620" name="عنصر نائب للمحتوى 2"/>
          <p:cNvSpPr>
            <a:spLocks noGrp="1"/>
          </p:cNvSpPr>
          <p:nvPr>
            <p:ph idx="1"/>
          </p:nvPr>
        </p:nvSpPr>
        <p:spPr>
          <a:xfrm>
            <a:off x="83567" y="533399"/>
            <a:ext cx="8976866" cy="6209145"/>
          </a:xfrm>
        </p:spPr>
        <p:txBody>
          <a:bodyPr>
            <a:normAutofit/>
          </a:bodyPr>
          <a:p>
            <a:r>
              <a:rPr dirty="0" sz="2000" lang="en-US"/>
              <a:t>Lateral mass screw fixation is common in the </a:t>
            </a:r>
            <a:r>
              <a:rPr dirty="0" sz="2000" lang="en-US" err="1"/>
              <a:t>subaxial</a:t>
            </a:r>
            <a:r>
              <a:rPr dirty="0" sz="2000" lang="en-US"/>
              <a:t> cervical spine, </a:t>
            </a:r>
          </a:p>
          <a:p>
            <a:r>
              <a:rPr dirty="0" sz="2000" lang="en-US"/>
              <a:t>Whereas pedicle screw fixation is common in the thoracic spine.</a:t>
            </a:r>
          </a:p>
          <a:p>
            <a:endParaRPr dirty="0" sz="2000" lang="en-US"/>
          </a:p>
          <a:p>
            <a:endParaRPr dirty="0" sz="2000" lang="en-US"/>
          </a:p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Construct failure:</a:t>
            </a:r>
          </a:p>
          <a:p>
            <a:r>
              <a:rPr dirty="0" sz="2000" lang="en-US"/>
              <a:t>Can be due to 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Patient characteristics such as osteoporosis or smoking; 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Surgical site infection can also cause construct failure. 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An inadequate surgical plan to deal with the forces acting on the </a:t>
            </a:r>
            <a:r>
              <a:rPr dirty="0" sz="2000" lang="en-US" err="1"/>
              <a:t>cervicothoracic</a:t>
            </a:r>
            <a:r>
              <a:rPr dirty="0" sz="2000" lang="en-US"/>
              <a:t> junction.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عنصر نائب للمحتوى 2"/>
          <p:cNvSpPr>
            <a:spLocks noGrp="1"/>
          </p:cNvSpPr>
          <p:nvPr>
            <p:ph idx="1"/>
          </p:nvPr>
        </p:nvSpPr>
        <p:spPr>
          <a:xfrm>
            <a:off x="69771" y="92363"/>
            <a:ext cx="9004458" cy="6650181"/>
          </a:xfrm>
        </p:spPr>
        <p:txBody>
          <a:bodyPr>
            <a:normAutofit/>
          </a:bodyPr>
          <a:p>
            <a:r>
              <a:rPr dirty="0" sz="2000" lang="en-US"/>
              <a:t>When the thoracic kyphosis is exaggerated or when the overall sagittal balance of the spine is positive, the C7-T1 disk space can be oriented more steeply.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This causes axial loading forces to be transmitted across the disk space as anterior translating forces (a shear force across the disk space).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If orientation is very steep, or if there is disruption in the posterior ligamentous complex, the obliquely oriented facet joints may be of little to no help in resisting these forces.</a:t>
            </a:r>
          </a:p>
        </p:txBody>
      </p:sp>
      <p:sp>
        <p:nvSpPr>
          <p:cNvPr id="1048595" name="عنوان 1"/>
          <p:cNvSpPr>
            <a:spLocks noGrp="1"/>
          </p:cNvSpPr>
          <p:nvPr/>
        </p:nvSpPr>
        <p:spPr>
          <a:xfrm>
            <a:off x="69771" y="3193760"/>
            <a:ext cx="6683765" cy="44738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marL="342900">
              <a:buFont typeface="Wingdings" pitchFamily="2" charset="2"/>
              <a:buChar char="q"/>
            </a:pPr>
            <a:r>
              <a:rPr dirty="0" sz="2400" lang="en-US" u="sng">
                <a:solidFill>
                  <a:srgbClr val="C00000"/>
                </a:solidFill>
                <a:latin typeface="Algerian" pitchFamily="82" charset="77"/>
              </a:rPr>
              <a:t>INJURIES </a:t>
            </a:r>
          </a:p>
        </p:txBody>
      </p:sp>
      <p:sp>
        <p:nvSpPr>
          <p:cNvPr id="1048596" name="عنصر نائب للمحتوى 2"/>
          <p:cNvSpPr txBox="1"/>
          <p:nvPr/>
        </p:nvSpPr>
        <p:spPr>
          <a:xfrm>
            <a:off x="88713" y="3641145"/>
            <a:ext cx="8985516" cy="1916546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z="2000" lang="en-US" err="1"/>
              <a:t>Cervicothoracic</a:t>
            </a:r>
            <a:r>
              <a:rPr dirty="0" sz="2000" lang="en-US"/>
              <a:t> junction fractures are relatively </a:t>
            </a:r>
            <a:r>
              <a:rPr b="1" dirty="0" sz="2000" lang="en-US"/>
              <a:t>rare</a:t>
            </a:r>
            <a:r>
              <a:rPr dirty="0" sz="2000" lang="en-US"/>
              <a:t>.</a:t>
            </a:r>
          </a:p>
          <a:p>
            <a:r>
              <a:rPr b="1" dirty="0" sz="2000" lang="en-US">
                <a:solidFill>
                  <a:srgbClr val="0070C0"/>
                </a:solidFill>
              </a:rPr>
              <a:t>Fractures at the C7-T1 level may not be detected by plain films,</a:t>
            </a:r>
          </a:p>
          <a:p>
            <a:r>
              <a:rPr dirty="0" sz="2000" lang="en-US"/>
              <a:t>Especially in patients with a large body </a:t>
            </a:r>
            <a:r>
              <a:rPr dirty="0" sz="2000" lang="en-US" err="1"/>
              <a:t>habitus</a:t>
            </a:r>
            <a:r>
              <a:rPr dirty="0" sz="2000" lang="en-US"/>
              <a:t> or muscular build, and computed tomography (CT) is recommended if injury is suspected at this level.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3934" y="834159"/>
            <a:ext cx="4267199" cy="5143500"/>
          </a:xfrm>
          <a:prstGeom prst="rect"/>
        </p:spPr>
      </p:pic>
      <p:pic>
        <p:nvPicPr>
          <p:cNvPr id="2097153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639732" y="834159"/>
            <a:ext cx="4360334" cy="51435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عنوان 1"/>
          <p:cNvSpPr>
            <a:spLocks noGrp="1"/>
          </p:cNvSpPr>
          <p:nvPr>
            <p:ph type="title"/>
          </p:nvPr>
        </p:nvSpPr>
        <p:spPr>
          <a:xfrm>
            <a:off x="80818" y="92364"/>
            <a:ext cx="6683765" cy="415636"/>
          </a:xfrm>
        </p:spPr>
        <p:txBody>
          <a:bodyPr>
            <a:normAutofit/>
          </a:bodyPr>
          <a:p>
            <a:pPr indent="-342900" marL="342900">
              <a:buFont typeface="Wingdings" pitchFamily="2" charset="2"/>
              <a:buChar char="q"/>
            </a:pPr>
            <a:r>
              <a:rPr dirty="0" sz="2400" lang="en-US" u="sng">
                <a:solidFill>
                  <a:srgbClr val="C00000"/>
                </a:solidFill>
                <a:latin typeface="Algerian" pitchFamily="82" charset="77"/>
              </a:rPr>
              <a:t>Types of Injuries</a:t>
            </a:r>
          </a:p>
        </p:txBody>
      </p:sp>
      <p:sp>
        <p:nvSpPr>
          <p:cNvPr id="1048601" name="عنصر نائب للمحتوى 2"/>
          <p:cNvSpPr>
            <a:spLocks noGrp="1"/>
          </p:cNvSpPr>
          <p:nvPr>
            <p:ph idx="1"/>
          </p:nvPr>
        </p:nvSpPr>
        <p:spPr>
          <a:xfrm>
            <a:off x="80818" y="508000"/>
            <a:ext cx="8982364" cy="6257636"/>
          </a:xfrm>
        </p:spPr>
        <p:txBody>
          <a:bodyPr>
            <a:normAutofit fontScale="93750" lnSpcReduction="10000"/>
          </a:bodyPr>
          <a:p>
            <a:r>
              <a:rPr dirty="0" sz="2000" lang="en-US">
                <a:solidFill>
                  <a:srgbClr val="002060"/>
                </a:solidFill>
              </a:rPr>
              <a:t>Injuries to the </a:t>
            </a:r>
            <a:r>
              <a:rPr dirty="0" sz="2000" lang="en-US" err="1">
                <a:solidFill>
                  <a:srgbClr val="002060"/>
                </a:solidFill>
              </a:rPr>
              <a:t>cervicothoracic</a:t>
            </a:r>
            <a:r>
              <a:rPr dirty="0" sz="2000" lang="en-US">
                <a:solidFill>
                  <a:srgbClr val="002060"/>
                </a:solidFill>
              </a:rPr>
              <a:t> junction need to be </a:t>
            </a:r>
            <a:r>
              <a:rPr b="1" dirty="0" sz="2000" lang="en-US" u="sng">
                <a:solidFill>
                  <a:srgbClr val="002060"/>
                </a:solidFill>
              </a:rPr>
              <a:t>judged on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 presence of instability.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 presence of neurological compression.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 need for stabilization.</a:t>
            </a:r>
          </a:p>
          <a:p>
            <a:r>
              <a:rPr dirty="0" sz="2000" lang="en-US">
                <a:solidFill>
                  <a:srgbClr val="002060"/>
                </a:solidFill>
              </a:rPr>
              <a:t>Instability in the acute setting may be </a:t>
            </a:r>
            <a:r>
              <a:rPr b="1" dirty="0" sz="2000" lang="en-US" u="sng">
                <a:solidFill>
                  <a:srgbClr val="002060"/>
                </a:solidFill>
              </a:rPr>
              <a:t>judged by</a:t>
            </a:r>
            <a:r>
              <a:rPr dirty="0" sz="2000" lang="en-US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 integrity of the anterior, middle, and posterior columns.</a:t>
            </a:r>
          </a:p>
          <a:p>
            <a:r>
              <a:rPr b="1" dirty="0" sz="2000" lang="en-US" u="sng"/>
              <a:t>Allen classification system described injuries based on mechanism: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Compressive flexion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Compressive extension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Distractive flexion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Distractive extension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Lateral flexion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Vertical compression</a:t>
            </a:r>
            <a:endParaRPr dirty="0" sz="1600" lang="en-US"/>
          </a:p>
          <a:p>
            <a:endParaRPr dirty="0" sz="2000" lang="en-US"/>
          </a:p>
          <a:p>
            <a:r>
              <a:rPr dirty="0" sz="2000" lang="en-US"/>
              <a:t>The Harris classification included rotational vectors in flexion-extension rather than compressive-distractive vectors included by Allen. </a:t>
            </a:r>
          </a:p>
          <a:p>
            <a:r>
              <a:rPr dirty="0" sz="2000" lang="en-US"/>
              <a:t>The </a:t>
            </a:r>
            <a:r>
              <a:rPr dirty="0" sz="2000" lang="en-US" err="1"/>
              <a:t>Subaxial</a:t>
            </a:r>
            <a:r>
              <a:rPr dirty="0" sz="2000" lang="en-US"/>
              <a:t> Cervical Spine Injury Classification (SLIC) system:</a:t>
            </a:r>
          </a:p>
          <a:p>
            <a:r>
              <a:rPr dirty="0" sz="2000" lang="en-US"/>
              <a:t>based largely on three characteristics: morphology of the fracture, integrity of the DLC, and neurological status of the patient.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8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15230" y="0"/>
            <a:ext cx="8313539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عنوان 1"/>
          <p:cNvSpPr>
            <a:spLocks noGrp="1"/>
          </p:cNvSpPr>
          <p:nvPr>
            <p:ph type="title"/>
          </p:nvPr>
        </p:nvSpPr>
        <p:spPr>
          <a:xfrm>
            <a:off x="92033" y="0"/>
            <a:ext cx="6683765" cy="524933"/>
          </a:xfrm>
        </p:spPr>
        <p:txBody>
          <a:bodyPr>
            <a:normAutofit/>
          </a:bodyPr>
          <a:p>
            <a:pPr indent="-342900" marL="342900">
              <a:buFont typeface="Wingdings" pitchFamily="2" charset="2"/>
              <a:buChar char="q"/>
            </a:pPr>
            <a:r>
              <a:rPr dirty="0" sz="2400" lang="en-US" u="sng">
                <a:solidFill>
                  <a:srgbClr val="C00000"/>
                </a:solidFill>
                <a:latin typeface="Algerian" pitchFamily="82" charset="77"/>
              </a:rPr>
              <a:t>Types of Injuries</a:t>
            </a:r>
          </a:p>
        </p:txBody>
      </p:sp>
      <p:sp>
        <p:nvSpPr>
          <p:cNvPr id="1048603" name="عنصر نائب للمحتوى 2"/>
          <p:cNvSpPr>
            <a:spLocks noGrp="1"/>
          </p:cNvSpPr>
          <p:nvPr>
            <p:ph idx="1"/>
          </p:nvPr>
        </p:nvSpPr>
        <p:spPr>
          <a:xfrm>
            <a:off x="73488" y="524932"/>
            <a:ext cx="8997024" cy="6240704"/>
          </a:xfrm>
        </p:spPr>
        <p:txBody>
          <a:bodyPr>
            <a:normAutofit/>
          </a:bodyPr>
          <a:p>
            <a:pPr>
              <a:buFont typeface="Wingdings" panose="05000000000000000000" pitchFamily="2" charset="2"/>
              <a:buChar char="v"/>
            </a:pPr>
            <a:r>
              <a:rPr b="1" dirty="0" sz="2000" lang="en-US" u="sng">
                <a:solidFill>
                  <a:srgbClr val="0070C0"/>
                </a:solidFill>
              </a:rPr>
              <a:t>Compression Injury :</a:t>
            </a:r>
          </a:p>
          <a:p>
            <a:r>
              <a:rPr dirty="0" sz="2000" lang="en-US" u="sng"/>
              <a:t>Compression  injuries  are  due  to  axial  loading  and  result  in  loss of  height  of  the  vertebrae which include: 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Flexion  compression fractures,  which  cause  loss  of  height  of  the  anterior  column  (a flexion  tear  drop  fracture).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Minimally  displaced  lateral mass  fractures  resulting  from  lateral  compression. 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Very  high energy  axial  loading  can  lead  to  a  burst  fracture,  the  most  severe form  of  compression  fracture,  resulting  in  comminution  of  the vertebral  body,  often  with  </a:t>
            </a:r>
            <a:r>
              <a:rPr dirty="0" sz="2000" lang="en-US" err="1"/>
              <a:t>retropulsion</a:t>
            </a:r>
            <a:r>
              <a:rPr dirty="0" sz="2000" lang="en-US"/>
              <a:t>  into  the  spinal  canal (</a:t>
            </a:r>
            <a:r>
              <a:rPr b="1" dirty="0" sz="2000" lang="en-US">
                <a:solidFill>
                  <a:srgbClr val="7030A0"/>
                </a:solidFill>
              </a:rPr>
              <a:t>associated  with  the  worst  outcomes  among  compression  fractures</a:t>
            </a:r>
            <a:r>
              <a:rPr dirty="0" sz="2000" lang="en-US"/>
              <a:t>).</a:t>
            </a:r>
          </a:p>
          <a:p>
            <a:endParaRPr dirty="0" sz="2000" lang="en-US"/>
          </a:p>
          <a:p>
            <a:pPr indent="0" marL="0">
              <a:buNone/>
            </a:pPr>
            <a:endParaRPr dirty="0" sz="200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97559" y="105352"/>
            <a:ext cx="8930986" cy="6671830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 u="sng">
                <a:solidFill>
                  <a:srgbClr val="0070C0"/>
                </a:solidFill>
              </a:rPr>
              <a:t>Distraction injury </a:t>
            </a:r>
          </a:p>
          <a:p>
            <a:r>
              <a:rPr dirty="0" sz="2000" lang="en-US"/>
              <a:t>Distraction  injuries  are  characterized  by  </a:t>
            </a:r>
            <a:r>
              <a:rPr b="1" dirty="0" sz="2000" lang="en-US"/>
              <a:t>anatomic  dissociation  in the  </a:t>
            </a:r>
            <a:r>
              <a:rPr b="1" dirty="0" sz="2000" lang="en-US">
                <a:solidFill>
                  <a:srgbClr val="C00000"/>
                </a:solidFill>
              </a:rPr>
              <a:t>vertical</a:t>
            </a:r>
            <a:r>
              <a:rPr b="1" dirty="0" sz="2000" lang="en-US"/>
              <a:t>  axis</a:t>
            </a:r>
            <a:r>
              <a:rPr dirty="0" sz="2000" lang="en-US"/>
              <a:t>.  </a:t>
            </a:r>
          </a:p>
          <a:p>
            <a:r>
              <a:rPr dirty="0" sz="2000" lang="en-US"/>
              <a:t>They  are  typically  secondary  to  forces  that  cause tensile  failure  of  a  ligament  or  ligamentous  complex.  </a:t>
            </a:r>
          </a:p>
          <a:p>
            <a:r>
              <a:rPr b="1" dirty="0" sz="2000" lang="en-US"/>
              <a:t>Hyperextension  injuries</a:t>
            </a:r>
            <a:r>
              <a:rPr dirty="0" sz="2000" lang="en-US"/>
              <a:t>  are  one  example  of  this  </a:t>
            </a:r>
            <a:r>
              <a:rPr dirty="0" sz="2000" lang="en-US" u="sng"/>
              <a:t>because</a:t>
            </a:r>
            <a:r>
              <a:rPr dirty="0" sz="2000" lang="en-US"/>
              <a:t>  </a:t>
            </a:r>
            <a:r>
              <a:rPr dirty="0" sz="2000" lang="en-US">
                <a:solidFill>
                  <a:srgbClr val="C00000"/>
                </a:solidFill>
              </a:rPr>
              <a:t>distraction  forces result  in  compromise  of  the  anterior  longitudinal  ligament </a:t>
            </a:r>
            <a:r>
              <a:rPr dirty="0" sz="2000" lang="en-US"/>
              <a:t> (ALL), leading to a widened intervertebral space seen on imaging.  </a:t>
            </a:r>
          </a:p>
          <a:p>
            <a:r>
              <a:rPr dirty="0" sz="2000" lang="en-US"/>
              <a:t>Alternatively,  if  the  ALL  does  not  fail,  an  extension  teardrop  fracture may  occur  if  the  ALL  avulses  the  anterior-inferior  corner  of  the vertebral  body.  </a:t>
            </a:r>
          </a:p>
          <a:p>
            <a:r>
              <a:rPr dirty="0" sz="2000" lang="en-US"/>
              <a:t>Powerful  hyperextension  forces  can  result  in simultaneous  compression  of  the  posterior  elements,  leading  to posterior  element  fractures.  </a:t>
            </a:r>
          </a:p>
          <a:p>
            <a:r>
              <a:rPr dirty="0" sz="2000" lang="en-US"/>
              <a:t>Extreme  examples  of  this  can  result in  buckling  of  the  </a:t>
            </a:r>
            <a:r>
              <a:rPr dirty="0" sz="2000" lang="en-US" err="1"/>
              <a:t>ligamentum</a:t>
            </a:r>
            <a:r>
              <a:rPr dirty="0" sz="2000" lang="en-US"/>
              <a:t>  </a:t>
            </a:r>
            <a:r>
              <a:rPr dirty="0" sz="2000" lang="en-US" err="1"/>
              <a:t>flavum</a:t>
            </a:r>
            <a:r>
              <a:rPr dirty="0" sz="2000" lang="en-US"/>
              <a:t>  and  posterior  compression of  the  spinal  cord.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عنصر نائب للمحتوى 2"/>
          <p:cNvSpPr>
            <a:spLocks noGrp="1"/>
          </p:cNvSpPr>
          <p:nvPr>
            <p:ph idx="1"/>
          </p:nvPr>
        </p:nvSpPr>
        <p:spPr>
          <a:xfrm>
            <a:off x="90493" y="92363"/>
            <a:ext cx="8961143" cy="6661728"/>
          </a:xfrm>
        </p:spPr>
        <p:txBody>
          <a:bodyPr>
            <a:normAutofit/>
          </a:bodyPr>
          <a:p>
            <a:pPr>
              <a:buFont typeface="Wingdings" panose="05000000000000000000" pitchFamily="2" charset="2"/>
              <a:buChar char="v"/>
            </a:pPr>
            <a:r>
              <a:rPr b="1" dirty="0" sz="2000" lang="en-US" u="sng">
                <a:solidFill>
                  <a:srgbClr val="0070C0"/>
                </a:solidFill>
              </a:rPr>
              <a:t>Rotational-Translational Injury</a:t>
            </a:r>
          </a:p>
          <a:p>
            <a:r>
              <a:rPr dirty="0" sz="2000" lang="en-US"/>
              <a:t>Rotational-translational  injuries  are  characterized  by  horizontal rotation  of  one  vertebral  body  with  respect  to  another.  </a:t>
            </a:r>
          </a:p>
          <a:p>
            <a:r>
              <a:rPr dirty="0" sz="2000" lang="en-US"/>
              <a:t>Typically,  angulation  greater  than  </a:t>
            </a:r>
            <a:r>
              <a:rPr b="1" dirty="0" sz="2000" lang="en-US">
                <a:solidFill>
                  <a:srgbClr val="C00000"/>
                </a:solidFill>
              </a:rPr>
              <a:t>11</a:t>
            </a:r>
            <a:r>
              <a:rPr dirty="0" sz="2000" lang="en-US"/>
              <a:t>  degrees  or  translation  greater than  </a:t>
            </a:r>
            <a:r>
              <a:rPr b="1" dirty="0" sz="2000" lang="en-US">
                <a:solidFill>
                  <a:srgbClr val="C00000"/>
                </a:solidFill>
              </a:rPr>
              <a:t>3.5</a:t>
            </a:r>
            <a:r>
              <a:rPr dirty="0" sz="2000" lang="en-US"/>
              <a:t>  mm  has  been  considered  pathologic.</a:t>
            </a:r>
          </a:p>
          <a:p>
            <a:r>
              <a:rPr b="1" dirty="0" sz="2000" lang="en-US">
                <a:solidFill>
                  <a:srgbClr val="002060"/>
                </a:solidFill>
              </a:rPr>
              <a:t>Unilateral  and bilateral  facet  dislocations,  floating  lateral  masses,  and  bilateral pedicle  fractures</a:t>
            </a:r>
            <a:r>
              <a:rPr b="1" dirty="0" sz="2000" lang="en-US">
                <a:solidFill>
                  <a:srgbClr val="0070C0"/>
                </a:solidFill>
              </a:rPr>
              <a:t>  </a:t>
            </a:r>
            <a:r>
              <a:rPr b="1" dirty="0" sz="2000" lang="en-US">
                <a:solidFill>
                  <a:srgbClr val="7030A0"/>
                </a:solidFill>
              </a:rPr>
              <a:t>are  representative  of  this  type  of  injury.  </a:t>
            </a:r>
          </a:p>
          <a:p>
            <a:r>
              <a:rPr dirty="0" sz="2000" lang="en-US"/>
              <a:t>Both anterior  and  posterior  structures  are  compromised  in  rotational translational  injuries.</a:t>
            </a:r>
          </a:p>
          <a:p>
            <a:endParaRPr dirty="0" sz="2000" lang="en-US"/>
          </a:p>
          <a:p>
            <a:pPr>
              <a:buFont typeface="Wingdings" panose="05000000000000000000" pitchFamily="2" charset="2"/>
              <a:buChar char="v"/>
            </a:pPr>
            <a:r>
              <a:rPr b="1" dirty="0" sz="2000" lang="en-US" u="sng">
                <a:solidFill>
                  <a:srgbClr val="0070C0"/>
                </a:solidFill>
              </a:rPr>
              <a:t>Clay Shoveler’s Fracture</a:t>
            </a:r>
          </a:p>
          <a:p>
            <a:r>
              <a:rPr dirty="0" sz="2000" lang="en-US"/>
              <a:t>Is  an  </a:t>
            </a:r>
            <a:r>
              <a:rPr b="1" dirty="0" sz="2000" lang="en-US"/>
              <a:t>avulsion  of  the  spinous  process</a:t>
            </a:r>
            <a:r>
              <a:rPr dirty="0" sz="2000" lang="en-US"/>
              <a:t>, most  commonly  at  the  </a:t>
            </a:r>
            <a:r>
              <a:rPr b="1" dirty="0" sz="2000" lang="en-US">
                <a:solidFill>
                  <a:srgbClr val="C00000"/>
                </a:solidFill>
              </a:rPr>
              <a:t>C7</a:t>
            </a:r>
            <a:r>
              <a:rPr dirty="0" sz="2000" lang="en-US"/>
              <a:t>  level.  </a:t>
            </a:r>
          </a:p>
          <a:p>
            <a:r>
              <a:rPr dirty="0" sz="2000" lang="en-US"/>
              <a:t>It  is  a  </a:t>
            </a:r>
            <a:r>
              <a:rPr b="1" dirty="0" sz="2000" lang="en-US" err="1">
                <a:solidFill>
                  <a:srgbClr val="002060"/>
                </a:solidFill>
              </a:rPr>
              <a:t>hyperflexion</a:t>
            </a:r>
            <a:r>
              <a:rPr b="1" dirty="0" sz="2000" lang="en-US">
                <a:solidFill>
                  <a:srgbClr val="002060"/>
                </a:solidFill>
              </a:rPr>
              <a:t>  injury</a:t>
            </a:r>
            <a:r>
              <a:rPr dirty="0" sz="2000" lang="en-US"/>
              <a:t> seen  now  most  commonly  as  a  </a:t>
            </a:r>
            <a:r>
              <a:rPr b="1" dirty="0" sz="2000" lang="en-US">
                <a:solidFill>
                  <a:srgbClr val="7030A0"/>
                </a:solidFill>
              </a:rPr>
              <a:t>result  of  whiplash  type  injuries  in automobile  collisions</a:t>
            </a:r>
            <a:r>
              <a:rPr dirty="0" sz="2000" lang="en-US"/>
              <a:t>.  </a:t>
            </a:r>
          </a:p>
          <a:p>
            <a:r>
              <a:rPr dirty="0" sz="2000" lang="en-US" u="sng"/>
              <a:t>It  can  be  associated  with  facet  fractures  or unilateral  jumped  facets;  however,  after  these  are  ruled  out,  the fracture  is  considered  stable.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SACC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Cervicothoracic Junction Injuries</dc:title>
  <dc:creator>Maher Fattouh</dc:creator>
  <cp:lastModifiedBy>Ahmed Maan</cp:lastModifiedBy>
  <dcterms:created xsi:type="dcterms:W3CDTF">2018-02-02T09:58:45Z</dcterms:created>
  <dcterms:modified xsi:type="dcterms:W3CDTF">2022-11-29T17:26:17Z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5146363b537241d1af3c0bbaa4629a76</vt:lpwstr>
  </property>
</Properties>
</file>