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20" r:id="rId1"/>
  </p:sldMasterIdLst>
  <p:notesMasterIdLst>
    <p:notesMasterId r:id="rId2"/>
  </p:notesMasterIdLst>
  <p:sldIdLst>
    <p:sldId id="479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6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55A6-E34D-5D4A-A361-2CAE6DFE36D7}" type="datetimeFigureOut">
              <a:rPr lang="en-US" smtClean="0"/>
              <a:t>8/26/20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BF8A-835A-254C-A02F-73E1A5A2D0D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969818" y="923493"/>
            <a:ext cx="7204364" cy="3290598"/>
          </a:xfrm>
        </p:spPr>
        <p:txBody>
          <a:bodyPr>
            <a:noAutofit/>
          </a:bodyPr>
          <a:p>
            <a:r>
              <a:rPr dirty="0" sz="5400" lang="en-US">
                <a:solidFill>
                  <a:srgbClr val="002060"/>
                </a:solidFill>
                <a:latin typeface="Algerian" pitchFamily="82" charset="77"/>
              </a:rPr>
              <a:t>Cervical, Thoracic, and </a:t>
            </a:r>
          </a:p>
          <a:p>
            <a:r>
              <a:rPr dirty="0" sz="5400" lang="en-US">
                <a:solidFill>
                  <a:srgbClr val="002060"/>
                </a:solidFill>
                <a:latin typeface="Algerian" pitchFamily="82" charset="77"/>
              </a:rPr>
              <a:t>Lumbar Stenosis</a:t>
            </a:r>
          </a:p>
          <a:p>
            <a:r>
              <a:rPr b="1" dirty="0" sz="2000" lang="en-US" err="1">
                <a:solidFill>
                  <a:srgbClr val="C00000"/>
                </a:solidFill>
              </a:rPr>
              <a:t>Youmans</a:t>
            </a:r>
            <a:r>
              <a:rPr b="1" dirty="0" sz="2000" lang="en-US">
                <a:solidFill>
                  <a:srgbClr val="C00000"/>
                </a:solidFill>
              </a:rPr>
              <a:t> Chap.287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109105" y="18256"/>
            <a:ext cx="7886700" cy="570562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  <a:latin typeface="+mn-lt"/>
              </a:rPr>
              <a:t>THORACIC  SPINAL  STENOSIS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109105" y="588817"/>
            <a:ext cx="8925790" cy="6153727"/>
          </a:xfrm>
        </p:spPr>
        <p:txBody>
          <a:bodyPr>
            <a:normAutofit fontScale="90000" lnSpcReduction="10000"/>
          </a:bodyPr>
          <a:p>
            <a:r>
              <a:rPr dirty="0" sz="2000" lang="en-US"/>
              <a:t>Isolated  symptomatic  stenosis  of  the  thoracic  spine  is  rare.</a:t>
            </a:r>
          </a:p>
          <a:p>
            <a:r>
              <a:rPr dirty="0" sz="2000" lang="en-US"/>
              <a:t>Congenital  narrow thoracic  spinal  canal  may  predispose  affected  patients  to  symptomatic  stenosis  with  progressive  degeneration.</a:t>
            </a:r>
          </a:p>
          <a:p>
            <a:r>
              <a:rPr dirty="0" sz="2000" lang="en-US"/>
              <a:t>Degenerative changes  such  as  </a:t>
            </a:r>
            <a:r>
              <a:rPr b="1" dirty="0" sz="2000" lang="en-US">
                <a:solidFill>
                  <a:srgbClr val="0070C0"/>
                </a:solidFill>
              </a:rPr>
              <a:t>hypertrophy  of  the  facet  joints  are  most  common in  the  lower  third  of  the  thoracic  spine</a:t>
            </a:r>
            <a:r>
              <a:rPr dirty="0" sz="2000" lang="en-US"/>
              <a:t>.</a:t>
            </a:r>
          </a:p>
          <a:p>
            <a:r>
              <a:rPr dirty="0" sz="2000" lang="en-US"/>
              <a:t>Other  causes  of thoracic  spinal  stenosis  include  dislocation  of  fracture  fragments, disk  herniations,  and  ossification  of  the  posterior  longitudinal ligament.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/>
              <a:t>Biomechanical</a:t>
            </a:r>
            <a:r>
              <a:rPr b="1" dirty="0" sz="2000" lang="en-US"/>
              <a:t> studies suggest</a:t>
            </a:r>
            <a:r>
              <a:rPr dirty="0" sz="2000" lang="en-US"/>
              <a:t> that </a:t>
            </a:r>
            <a:r>
              <a:rPr b="1" dirty="0" sz="2000" lang="en-US">
                <a:solidFill>
                  <a:srgbClr val="7030A0"/>
                </a:solidFill>
              </a:rPr>
              <a:t>laminectomy or unilateral </a:t>
            </a:r>
            <a:r>
              <a:rPr b="1" dirty="0" sz="2000" lang="en-US" err="1">
                <a:solidFill>
                  <a:srgbClr val="7030A0"/>
                </a:solidFill>
              </a:rPr>
              <a:t>facetectomy</a:t>
            </a:r>
            <a:r>
              <a:rPr b="1" dirty="0" sz="2000" lang="en-US">
                <a:solidFill>
                  <a:srgbClr val="7030A0"/>
                </a:solidFill>
              </a:rPr>
              <a:t> at the level of the true ribs</a:t>
            </a:r>
            <a:r>
              <a:rPr dirty="0" sz="2000" lang="en-US"/>
              <a:t> (upper and middle thoracic spine) </a:t>
            </a:r>
            <a:r>
              <a:rPr b="1" dirty="0" sz="2000" lang="en-US">
                <a:solidFill>
                  <a:srgbClr val="C00000"/>
                </a:solidFill>
              </a:rPr>
              <a:t>does not compromise spinal stability and may not necessitate additional instrumentation</a:t>
            </a:r>
            <a:r>
              <a:rPr dirty="0" sz="2000" lang="en-US"/>
              <a:t>.</a:t>
            </a:r>
          </a:p>
          <a:p>
            <a:pPr>
              <a:buFont typeface="Wingdings" pitchFamily="2" charset="2"/>
              <a:buChar char="Ø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In severely stenotic segments</a:t>
            </a:r>
            <a:r>
              <a:rPr dirty="0" sz="2000" lang="en-US"/>
              <a:t>, a</a:t>
            </a:r>
            <a:r>
              <a:rPr b="1" dirty="0" sz="2000" lang="en-US">
                <a:solidFill>
                  <a:srgbClr val="C00000"/>
                </a:solidFill>
              </a:rPr>
              <a:t> 1-mm </a:t>
            </a:r>
            <a:r>
              <a:rPr b="1" dirty="0" sz="2000" lang="en-US" err="1">
                <a:solidFill>
                  <a:srgbClr val="C00000"/>
                </a:solidFill>
              </a:rPr>
              <a:t>Kerrison</a:t>
            </a:r>
            <a:r>
              <a:rPr b="1" dirty="0" sz="2000" lang="en-US">
                <a:solidFill>
                  <a:srgbClr val="C00000"/>
                </a:solidFill>
              </a:rPr>
              <a:t> </a:t>
            </a:r>
            <a:r>
              <a:rPr b="1" dirty="0" sz="2000" lang="en-US" err="1">
                <a:solidFill>
                  <a:srgbClr val="C00000"/>
                </a:solidFill>
              </a:rPr>
              <a:t>rongeur</a:t>
            </a:r>
            <a:r>
              <a:rPr dirty="0" sz="2000" lang="en-US"/>
              <a:t> should be used to avoid neural damage from the footplate of too large an instrument.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The main goal of thoracic </a:t>
            </a:r>
            <a:r>
              <a:rPr dirty="0" sz="2000" lang="en-US" err="1"/>
              <a:t>decompressive</a:t>
            </a:r>
            <a:r>
              <a:rPr dirty="0" sz="2000" lang="en-US"/>
              <a:t> surgery is </a:t>
            </a:r>
            <a:r>
              <a:rPr b="1" dirty="0" sz="2000" lang="en-US">
                <a:solidFill>
                  <a:srgbClr val="002060"/>
                </a:solidFill>
              </a:rPr>
              <a:t>to prevent symptoms from progressing</a:t>
            </a:r>
            <a:r>
              <a:rPr dirty="0" sz="2000" lang="en-US"/>
              <a:t>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Late deterioration</a:t>
            </a:r>
            <a:r>
              <a:rPr dirty="0" sz="2000" lang="en-US"/>
              <a:t> can result from postoperative </a:t>
            </a:r>
            <a:r>
              <a:rPr b="1" dirty="0" sz="2000" lang="en-US">
                <a:solidFill>
                  <a:srgbClr val="0070C0"/>
                </a:solidFill>
              </a:rPr>
              <a:t>deformity</a:t>
            </a:r>
            <a:r>
              <a:rPr dirty="0" sz="2000" lang="en-US"/>
              <a:t> or </a:t>
            </a:r>
            <a:r>
              <a:rPr b="1" dirty="0" sz="2000" lang="en-US">
                <a:solidFill>
                  <a:srgbClr val="0070C0"/>
                </a:solidFill>
              </a:rPr>
              <a:t>recurrent stenosis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86014" y="18255"/>
            <a:ext cx="7886700" cy="524381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  <a:latin typeface="+mn-lt"/>
              </a:rPr>
              <a:t>LUMBAR  SPINAL  STENOSIS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86014" y="542635"/>
            <a:ext cx="8971972" cy="6199909"/>
          </a:xfrm>
        </p:spPr>
        <p:txBody>
          <a:bodyPr>
            <a:normAutofit fontScale="95000" lnSpcReduction="20000"/>
          </a:bodyPr>
          <a:p>
            <a:r>
              <a:rPr dirty="0" sz="2000" lang="en-US"/>
              <a:t>Stenotic changes  are  most  prevalent  at  the  L4-5  level,  followed  by  the L3-4  and  L5-S1  levels.</a:t>
            </a:r>
          </a:p>
          <a:p>
            <a:r>
              <a:rPr dirty="0" sz="2000" lang="en-US"/>
              <a:t>The  clinical  course  of  LSS  symptoms  is  characterized  by  gradual onset  and  slow  progression.</a:t>
            </a:r>
          </a:p>
          <a:p>
            <a:r>
              <a:rPr dirty="0" sz="2000" lang="en-US"/>
              <a:t>Patients  usually  present  with  intermittent  neurogenic  claudication  or  a  more  well-defined  radicular  pain.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2060"/>
                </a:solidFill>
              </a:rPr>
              <a:t>Patients with single-level  LSS</a:t>
            </a:r>
            <a:r>
              <a:rPr dirty="0" sz="2000" lang="en-US"/>
              <a:t> with  or without degenerative  </a:t>
            </a:r>
            <a:r>
              <a:rPr dirty="0" sz="2000" lang="en-US" err="1"/>
              <a:t>spondylolisthesis</a:t>
            </a:r>
            <a:r>
              <a:rPr dirty="0" sz="2000" lang="en-US"/>
              <a:t>  were  more  likely  to  have  a  </a:t>
            </a:r>
            <a:r>
              <a:rPr dirty="0" sz="2000" lang="en-US" err="1"/>
              <a:t>dermatomal</a:t>
            </a:r>
            <a:r>
              <a:rPr dirty="0" sz="2000" lang="en-US"/>
              <a:t>  pain  pattern, 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2060"/>
                </a:solidFill>
              </a:rPr>
              <a:t>Patients with multilevel  stenosis </a:t>
            </a:r>
            <a:r>
              <a:rPr dirty="0" sz="2000" lang="en-US"/>
              <a:t> frequently  complained  of  intermittent  neurogenic  claudication.</a:t>
            </a:r>
          </a:p>
          <a:p>
            <a:r>
              <a:rPr b="1" dirty="0" sz="2000" lang="en-US" u="sng">
                <a:solidFill>
                  <a:srgbClr val="7030A0"/>
                </a:solidFill>
              </a:rPr>
              <a:t>Typical  intermittent  neurogenic  claudication  consists  of  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/>
              <a:t>Pain, numbness, or  tingling  sensation  in  the  buttocks  or  lower  extremities  when  walking  or  standing;  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/>
              <a:t>Symptom  relief  is  experienced  with sitting  or  bending  forward.  </a:t>
            </a:r>
          </a:p>
          <a:p>
            <a:r>
              <a:rPr b="1" dirty="0" sz="2000" lang="en-US" u="sng">
                <a:solidFill>
                  <a:srgbClr val="7030A0"/>
                </a:solidFill>
              </a:rPr>
              <a:t>The  most  informative  clinical  signs  of symptomatic  LSS</a:t>
            </a:r>
          </a:p>
          <a:p>
            <a:pPr indent="-457200" lvl="1" marL="914400">
              <a:buFont typeface="+mj-lt"/>
              <a:buAutoNum type="arabicParenR"/>
            </a:pPr>
            <a:r>
              <a:rPr dirty="0" sz="2000" lang="en-US"/>
              <a:t>bilateral  buttock  or  leg  pain.</a:t>
            </a:r>
          </a:p>
          <a:p>
            <a:pPr indent="-457200" lvl="1" marL="914400">
              <a:buFont typeface="+mj-lt"/>
              <a:buAutoNum type="arabicParenR"/>
            </a:pPr>
            <a:r>
              <a:rPr dirty="0" sz="2000" lang="en-US"/>
              <a:t>absence  of  pain  when  sitting.</a:t>
            </a:r>
          </a:p>
          <a:p>
            <a:pPr indent="-457200" lvl="1" marL="914400">
              <a:buFont typeface="+mj-lt"/>
              <a:buAutoNum type="arabicParenR"/>
            </a:pPr>
            <a:r>
              <a:rPr dirty="0" sz="2000" lang="en-US"/>
              <a:t>improvement  of  symptoms  with bending  forward.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b="5102"/>
          <a:stretch>
            <a:fillRect/>
          </a:stretch>
        </p:blipFill>
        <p:spPr>
          <a:xfrm>
            <a:off x="0" y="923636"/>
            <a:ext cx="9144000" cy="4468091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86014" y="82261"/>
            <a:ext cx="8977168" cy="6671829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Differential  diagnosis  should  rely  on  the  patient’s history  rather  than  on  physical  examination  findings.</a:t>
            </a:r>
          </a:p>
          <a:p>
            <a:r>
              <a:rPr dirty="0" sz="2000" lang="en-US"/>
              <a:t>Symptoms </a:t>
            </a:r>
            <a:r>
              <a:rPr b="1" dirty="0" sz="2000" lang="en-US"/>
              <a:t>above</a:t>
            </a:r>
            <a:r>
              <a:rPr dirty="0" sz="2000" lang="en-US"/>
              <a:t>  the  knees,  aggravated  by  standing  and  relieved  by  sitting, are  suggestive  of  neurogenic  claudication,  </a:t>
            </a:r>
          </a:p>
          <a:p>
            <a:r>
              <a:rPr dirty="0" sz="2000" lang="en-US"/>
              <a:t>Symptoms </a:t>
            </a:r>
            <a:r>
              <a:rPr b="1" dirty="0" sz="2000" lang="en-US"/>
              <a:t>below</a:t>
            </a:r>
            <a:r>
              <a:rPr dirty="0" sz="2000" lang="en-US"/>
              <a:t>  the  knees  that  are  alleviated  by  standing  still  indicate  a vascular  cause.</a:t>
            </a:r>
          </a:p>
          <a:p>
            <a:r>
              <a:rPr dirty="0" sz="2000" lang="en-US"/>
              <a:t>Vascular  claudication  can  be  ruled  out  with reasonable  reliability  if  leg  pain  is  not  triggered  by  walking.</a:t>
            </a:r>
          </a:p>
          <a:p>
            <a:endParaRPr dirty="0" sz="200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86014" y="82261"/>
            <a:ext cx="8977168" cy="6671829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C00000"/>
                </a:solidFill>
              </a:rPr>
              <a:t>Stenosis Associated with Synovial Cysts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 err="1"/>
              <a:t>Intraspinal</a:t>
            </a:r>
            <a:r>
              <a:rPr dirty="0" sz="2000" lang="en-US"/>
              <a:t> synovial cysts usually arise from facet joints, but they may also develop from the </a:t>
            </a:r>
            <a:r>
              <a:rPr dirty="0" sz="2000" lang="en-US" err="1"/>
              <a:t>ligamentum</a:t>
            </a:r>
            <a:r>
              <a:rPr dirty="0" sz="2000" lang="en-US"/>
              <a:t> </a:t>
            </a:r>
            <a:r>
              <a:rPr dirty="0" sz="2000" lang="en-US" err="1"/>
              <a:t>flavum</a:t>
            </a:r>
            <a:r>
              <a:rPr dirty="0" sz="2000" lang="en-US"/>
              <a:t> or the posterior longitudinal ligament</a:t>
            </a:r>
            <a:endParaRPr b="1" dirty="0" sz="2000" lang="en-US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Synovial cysts are most frequent at the </a:t>
            </a:r>
            <a:r>
              <a:rPr b="1" dirty="0" sz="2000" lang="en-US">
                <a:solidFill>
                  <a:srgbClr val="C00000"/>
                </a:solidFill>
              </a:rPr>
              <a:t>L4-5 level</a:t>
            </a:r>
            <a:r>
              <a:rPr dirty="0" sz="2000" lang="en-US"/>
              <a:t>. 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50%</a:t>
            </a:r>
            <a:r>
              <a:rPr dirty="0" sz="2000" lang="en-US"/>
              <a:t> will have concomitant </a:t>
            </a:r>
            <a:r>
              <a:rPr b="1" dirty="0" sz="2000" lang="en-US">
                <a:solidFill>
                  <a:srgbClr val="0070C0"/>
                </a:solidFill>
              </a:rPr>
              <a:t>degenerative </a:t>
            </a:r>
            <a:r>
              <a:rPr b="1" dirty="0" sz="2000" lang="en-US" err="1">
                <a:solidFill>
                  <a:srgbClr val="0070C0"/>
                </a:solidFill>
              </a:rPr>
              <a:t>spondylolisthesis</a:t>
            </a:r>
            <a:r>
              <a:rPr b="1" dirty="0" sz="2000" lang="en-US">
                <a:solidFill>
                  <a:srgbClr val="0070C0"/>
                </a:solidFill>
              </a:rPr>
              <a:t> at the same level</a:t>
            </a:r>
            <a:r>
              <a:rPr dirty="0" sz="2000" lang="en-US"/>
              <a:t>.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/>
              <a:t>2%</a:t>
            </a:r>
            <a:r>
              <a:rPr dirty="0" sz="2000" lang="en-US"/>
              <a:t> will have </a:t>
            </a:r>
            <a:r>
              <a:rPr b="1" dirty="0" sz="2000" lang="en-US">
                <a:solidFill>
                  <a:srgbClr val="0070C0"/>
                </a:solidFill>
              </a:rPr>
              <a:t>neurological symptoms.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2060"/>
                </a:solidFill>
              </a:rPr>
              <a:t>Rapid cyst</a:t>
            </a:r>
            <a:r>
              <a:rPr dirty="0" sz="2000" lang="en-US"/>
              <a:t> expansion </a:t>
            </a:r>
            <a:r>
              <a:rPr dirty="0" sz="2000" lang="en-US">
                <a:sym typeface="Wingdings" pitchFamily="2" charset="2"/>
              </a:rPr>
              <a:t></a:t>
            </a:r>
            <a:r>
              <a:rPr dirty="0" sz="2000" lang="en-US"/>
              <a:t> </a:t>
            </a:r>
            <a:r>
              <a:rPr b="1" dirty="0" sz="2000" lang="en-US">
                <a:solidFill>
                  <a:srgbClr val="0070C0"/>
                </a:solidFill>
              </a:rPr>
              <a:t>acute </a:t>
            </a:r>
            <a:r>
              <a:rPr b="1" dirty="0" sz="2000" lang="en-US" err="1">
                <a:solidFill>
                  <a:srgbClr val="0070C0"/>
                </a:solidFill>
              </a:rPr>
              <a:t>cauda</a:t>
            </a:r>
            <a:r>
              <a:rPr b="1" dirty="0" sz="2000" lang="en-US">
                <a:solidFill>
                  <a:srgbClr val="0070C0"/>
                </a:solidFill>
              </a:rPr>
              <a:t> </a:t>
            </a:r>
            <a:r>
              <a:rPr b="1" dirty="0" sz="2000" lang="en-US" err="1">
                <a:solidFill>
                  <a:srgbClr val="0070C0"/>
                </a:solidFill>
              </a:rPr>
              <a:t>equina</a:t>
            </a:r>
            <a:r>
              <a:rPr b="1" dirty="0" sz="2000" lang="en-US">
                <a:solidFill>
                  <a:srgbClr val="0070C0"/>
                </a:solidFill>
              </a:rPr>
              <a:t> syndrome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7030A0"/>
                </a:solidFill>
              </a:rPr>
              <a:t>Management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No role for conservative treatment (</a:t>
            </a:r>
            <a:r>
              <a:rPr b="1" dirty="0" sz="2000" lang="en-US"/>
              <a:t>Spontaneous resolution of a synovial facet joint cyst is </a:t>
            </a:r>
            <a:r>
              <a:rPr b="1" dirty="0" sz="2000" lang="en-US">
                <a:solidFill>
                  <a:srgbClr val="C00000"/>
                </a:solidFill>
              </a:rPr>
              <a:t>rare</a:t>
            </a:r>
            <a:r>
              <a:rPr dirty="0" sz="2000" lang="en-US"/>
              <a:t>).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/>
              <a:t>Steroid injections</a:t>
            </a:r>
            <a:r>
              <a:rPr dirty="0" sz="2000" lang="en-US"/>
              <a:t> </a:t>
            </a:r>
            <a:r>
              <a:rPr dirty="0" sz="2000" lang="en-US">
                <a:sym typeface="Wingdings" pitchFamily="2" charset="2"/>
              </a:rPr>
              <a:t></a:t>
            </a:r>
            <a:r>
              <a:rPr dirty="0" sz="2000" lang="en-US"/>
              <a:t> symptom resolution in 75% of patients.</a:t>
            </a:r>
          </a:p>
          <a:p>
            <a:pPr indent="-457200" marL="457200">
              <a:buFont typeface="+mj-lt"/>
              <a:buAutoNum type="arabicParenR"/>
            </a:pPr>
            <a:endParaRPr dirty="0" sz="2000" lang="en-US"/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The synovial cysts are often adherent to the adjacent dura, which increases the risk of an incidental dural tear with surgery. </a:t>
            </a:r>
          </a:p>
          <a:p>
            <a:pPr>
              <a:buFont typeface="Wingdings" pitchFamily="2" charset="2"/>
              <a:buChar char="§"/>
            </a:pPr>
            <a:endParaRPr dirty="0" sz="200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86014" y="82261"/>
            <a:ext cx="8977168" cy="6671829"/>
          </a:xfrm>
        </p:spPr>
        <p:txBody>
          <a:bodyPr>
            <a:normAutofit/>
          </a:bodyPr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Indication for fusion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younger patients 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cases of mobile degenerative </a:t>
            </a:r>
            <a:r>
              <a:rPr dirty="0" sz="2000" lang="en-US" err="1"/>
              <a:t>spondylolisthesis</a:t>
            </a:r>
            <a:endParaRPr dirty="0" sz="2000" lang="en-US"/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minor degenerative changes at the affected level. </a:t>
            </a:r>
          </a:p>
          <a:p>
            <a:pPr indent="-342900" lvl="1" marL="800100">
              <a:buFont typeface="+mj-lt"/>
              <a:buAutoNum type="arabicPeriod"/>
            </a:pPr>
            <a:r>
              <a:rPr dirty="0" sz="2000" lang="en-US"/>
              <a:t>If complete </a:t>
            </a:r>
            <a:r>
              <a:rPr dirty="0" sz="2000" lang="en-US" err="1"/>
              <a:t>facetectomy</a:t>
            </a:r>
            <a:r>
              <a:rPr dirty="0" sz="2000" lang="en-US"/>
              <a:t> is required for safe excision of a large cyst, additional stabilization may be necessary. </a:t>
            </a:r>
          </a:p>
          <a:p>
            <a:pPr indent="-342900" lvl="1" marL="800100">
              <a:buFont typeface="+mj-lt"/>
              <a:buAutoNum type="arabicPeriod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After decompression alone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7030A0"/>
                </a:solidFill>
              </a:rPr>
              <a:t>6% of patients require </a:t>
            </a:r>
            <a:r>
              <a:rPr b="1" dirty="0" sz="2000" lang="en-US" err="1">
                <a:solidFill>
                  <a:srgbClr val="7030A0"/>
                </a:solidFill>
              </a:rPr>
              <a:t>reoperation</a:t>
            </a:r>
            <a:r>
              <a:rPr dirty="0" sz="2000" lang="en-US"/>
              <a:t> within 25 months (usually a fusion procedure for mechanical back pain)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7030A0"/>
                </a:solidFill>
              </a:rPr>
              <a:t>1% experience same-level recurrence</a:t>
            </a:r>
            <a:r>
              <a:rPr dirty="0" sz="2000" lang="en-US"/>
              <a:t> of a synovial cyst. </a:t>
            </a:r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94993" y="3789079"/>
            <a:ext cx="4354013" cy="306892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86014" y="82261"/>
            <a:ext cx="8977168" cy="6671829"/>
          </a:xfrm>
        </p:spPr>
        <p:txBody>
          <a:bodyPr>
            <a:normAutofit/>
          </a:bodyPr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TANDEM STENOSIS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Describe symptomatic spinal canal narrowing at multiple locations in the vertebral column. 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MRI evidence of concurrent cervical and lumbar stenosis in 4% of an asymptomatic population. 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Concurrent stenotic findings in the cervical and thoracic spine or in the lumbar and thoracic spine were seen in approximately 1% </a:t>
            </a:r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About 9% of patients with symptomatic LSS have been reported to have cervical </a:t>
            </a:r>
            <a:r>
              <a:rPr dirty="0" sz="2000" lang="en-US" err="1"/>
              <a:t>spondylotic</a:t>
            </a:r>
            <a:r>
              <a:rPr dirty="0" sz="2000" lang="en-US"/>
              <a:t> myelopathy</a:t>
            </a:r>
            <a:r>
              <a:rPr sz="2000" lang="en-US"/>
              <a:t>. </a:t>
            </a:r>
          </a:p>
          <a:p>
            <a:pPr>
              <a:buFont typeface="Wingdings" pitchFamily="2" charset="2"/>
              <a:buChar char="§"/>
            </a:pPr>
            <a:r>
              <a:rPr sz="2000" lang="en-US"/>
              <a:t>Tandem </a:t>
            </a:r>
            <a:r>
              <a:rPr dirty="0" sz="2000" lang="en-US"/>
              <a:t>stenosis may occur more frequently than is clinically recognized: the prevalence of asymptomatic cervical stenosis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86013" y="18255"/>
            <a:ext cx="7886700" cy="535927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  <a:latin typeface="+mn-lt"/>
              </a:rPr>
              <a:t>CERVICAL  SPINAL  STENOSIS</a:t>
            </a: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86013" y="554181"/>
            <a:ext cx="8971974" cy="6188363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Ø"/>
            </a:pPr>
            <a:r>
              <a:rPr dirty="0" sz="2000" lang="en-US"/>
              <a:t>May  be  congenital  or,  more  commonly, acquired.  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It  is  a  multifactorial  process  involving :</a:t>
            </a:r>
          </a:p>
          <a:p>
            <a:pPr lvl="1"/>
            <a:r>
              <a:rPr dirty="0" sz="2000" lang="en-US"/>
              <a:t>Reactive  hypertrophy  of  the  osseous,  </a:t>
            </a:r>
            <a:r>
              <a:rPr dirty="0" sz="2000" lang="en-US" err="1"/>
              <a:t>uncal</a:t>
            </a:r>
            <a:r>
              <a:rPr dirty="0" sz="2000" lang="en-US"/>
              <a:t>,  and  end  plate  osteophytes.</a:t>
            </a:r>
          </a:p>
          <a:p>
            <a:pPr lvl="1"/>
            <a:r>
              <a:rPr dirty="0" sz="2000" lang="en-US"/>
              <a:t>Hypertrophy  and  infolding  of  the  </a:t>
            </a:r>
            <a:r>
              <a:rPr dirty="0" sz="2000" lang="en-US" err="1"/>
              <a:t>ligamentum</a:t>
            </a:r>
            <a:r>
              <a:rPr dirty="0" sz="2000" lang="en-US"/>
              <a:t>  </a:t>
            </a:r>
            <a:r>
              <a:rPr dirty="0" sz="2000" lang="en-US" err="1"/>
              <a:t>flavum</a:t>
            </a:r>
            <a:r>
              <a:rPr dirty="0" sz="2000" lang="en-US"/>
              <a:t>. </a:t>
            </a:r>
          </a:p>
          <a:p>
            <a:pPr>
              <a:buFont typeface="Wingdings" pitchFamily="2" charset="2"/>
              <a:buChar char="Ø"/>
            </a:pPr>
            <a:r>
              <a:rPr dirty="0" sz="2000" lang="en-US"/>
              <a:t>This  process  results  in  a  restriction  of  the  anteroposterior  (AP) dimension  of  the  spinal  canal  and  compression  of  the  cervical spinal  cord.</a:t>
            </a:r>
          </a:p>
          <a:p>
            <a:pPr>
              <a:buFont typeface="Wingdings" pitchFamily="2" charset="2"/>
              <a:buChar char="Ø"/>
            </a:pPr>
            <a:endParaRPr dirty="0" sz="2000" lang="en-US"/>
          </a:p>
          <a:p>
            <a:pPr>
              <a:buFont typeface="Wingdings" pitchFamily="2" charset="2"/>
              <a:buChar char="ü"/>
            </a:pPr>
            <a:r>
              <a:rPr dirty="0" sz="2000" lang="en-US"/>
              <a:t>Normal  adult  AP  diameter  of  the  </a:t>
            </a:r>
            <a:r>
              <a:rPr b="1" dirty="0" sz="2000" lang="en-US"/>
              <a:t>bony  spinal  canal</a:t>
            </a:r>
            <a:r>
              <a:rPr dirty="0" sz="2000" lang="en-US"/>
              <a:t> is  </a:t>
            </a:r>
            <a:r>
              <a:rPr b="1" dirty="0" sz="2000" lang="en-US">
                <a:solidFill>
                  <a:srgbClr val="C00000"/>
                </a:solidFill>
              </a:rPr>
              <a:t>17  to  18  mm</a:t>
            </a:r>
            <a:r>
              <a:rPr dirty="0" sz="2000" lang="en-US"/>
              <a:t>. </a:t>
            </a:r>
          </a:p>
          <a:p>
            <a:pPr>
              <a:buFont typeface="Wingdings" pitchFamily="2" charset="2"/>
              <a:buChar char="ü"/>
            </a:pPr>
            <a:r>
              <a:rPr dirty="0" sz="2000" lang="en-US"/>
              <a:t>Average  AP  diameter  of  the  adult  </a:t>
            </a:r>
            <a:r>
              <a:rPr b="1" dirty="0" sz="2000" lang="en-US"/>
              <a:t>spinal  cord</a:t>
            </a:r>
            <a:r>
              <a:rPr dirty="0" sz="2000" lang="en-US"/>
              <a:t>  is  </a:t>
            </a:r>
            <a:r>
              <a:rPr b="1" dirty="0" sz="2000" lang="en-US">
                <a:solidFill>
                  <a:srgbClr val="C00000"/>
                </a:solidFill>
              </a:rPr>
              <a:t>5  to  6  mm</a:t>
            </a:r>
            <a:r>
              <a:rPr dirty="0" sz="2000" lang="en-US"/>
              <a:t>. </a:t>
            </a:r>
          </a:p>
          <a:p>
            <a:pPr>
              <a:buFont typeface="Wingdings" pitchFamily="2" charset="2"/>
              <a:buChar char="ü"/>
            </a:pPr>
            <a:r>
              <a:rPr dirty="0" sz="2000" lang="en-US"/>
              <a:t>The </a:t>
            </a:r>
            <a:r>
              <a:rPr b="1" dirty="0" sz="2000" lang="en-US" err="1"/>
              <a:t>intracanalicular</a:t>
            </a:r>
            <a:r>
              <a:rPr b="1" dirty="0" sz="2000" lang="en-US"/>
              <a:t>  soft  tissue  components</a:t>
            </a:r>
            <a:r>
              <a:rPr dirty="0" sz="2000" lang="en-US"/>
              <a:t>,  such  as  the posterior  longitudinal  ligament,  dura,  and  </a:t>
            </a:r>
            <a:r>
              <a:rPr dirty="0" sz="2000" lang="en-US" err="1"/>
              <a:t>ligamentum</a:t>
            </a:r>
            <a:r>
              <a:rPr dirty="0" sz="2000" lang="en-US"/>
              <a:t>  </a:t>
            </a:r>
            <a:r>
              <a:rPr dirty="0" sz="2000" lang="en-US" err="1"/>
              <a:t>flavum</a:t>
            </a:r>
            <a:r>
              <a:rPr dirty="0" sz="2000" lang="en-US"/>
              <a:t>, occupy  </a:t>
            </a:r>
            <a:r>
              <a:rPr b="1" dirty="0" sz="2000" lang="en-US">
                <a:solidFill>
                  <a:srgbClr val="C00000"/>
                </a:solidFill>
              </a:rPr>
              <a:t>2  mm</a:t>
            </a:r>
            <a:r>
              <a:rPr dirty="0" sz="2000" lang="en-US"/>
              <a:t>  of   spinal  canal.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>
                <a:solidFill>
                  <a:srgbClr val="002060"/>
                </a:solidFill>
              </a:rPr>
              <a:t>Thus  the  minimal spinal  canal  space  required  for  a  </a:t>
            </a:r>
            <a:r>
              <a:rPr dirty="0" sz="2000" lang="en-US" err="1">
                <a:solidFill>
                  <a:srgbClr val="002060"/>
                </a:solidFill>
              </a:rPr>
              <a:t>noncompressed</a:t>
            </a:r>
            <a:r>
              <a:rPr dirty="0" sz="2000" lang="en-US">
                <a:solidFill>
                  <a:srgbClr val="002060"/>
                </a:solidFill>
              </a:rPr>
              <a:t>  spinal  cord  is </a:t>
            </a:r>
            <a:r>
              <a:rPr b="1" dirty="0" sz="2000" lang="en-US">
                <a:solidFill>
                  <a:srgbClr val="7030A0"/>
                </a:solidFill>
              </a:rPr>
              <a:t>10  mm</a:t>
            </a:r>
            <a:r>
              <a:rPr dirty="0" sz="2000" lang="en-US">
                <a:solidFill>
                  <a:srgbClr val="002060"/>
                </a:solidFill>
              </a:rPr>
              <a:t>,  which  has  been  set  as  the  threshold  value  for  </a:t>
            </a:r>
            <a:r>
              <a:rPr b="1" dirty="0" sz="2000" lang="en-US">
                <a:solidFill>
                  <a:srgbClr val="C00000"/>
                </a:solidFill>
              </a:rPr>
              <a:t>absolute cervical  spinal  stenosis</a:t>
            </a:r>
            <a:r>
              <a:rPr dirty="0" sz="2000" lang="en-US">
                <a:solidFill>
                  <a:srgbClr val="002060"/>
                </a:solidFill>
              </a:rPr>
              <a:t>.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>
                <a:solidFill>
                  <a:srgbClr val="002060"/>
                </a:solidFill>
              </a:rPr>
              <a:t>In  extension,  the  spinal  canal  AP  diameter reduces  by  2  to  3  mm;  therefore,  </a:t>
            </a:r>
            <a:r>
              <a:rPr b="1" dirty="0" sz="2000" lang="en-US">
                <a:solidFill>
                  <a:srgbClr val="7030A0"/>
                </a:solidFill>
              </a:rPr>
              <a:t>12  to  13  mm</a:t>
            </a:r>
            <a:r>
              <a:rPr dirty="0" sz="2000" lang="en-US">
                <a:solidFill>
                  <a:srgbClr val="002060"/>
                </a:solidFill>
              </a:rPr>
              <a:t>  is  a  threshold  value for  </a:t>
            </a:r>
            <a:r>
              <a:rPr b="1" dirty="0" sz="2000" lang="en-US">
                <a:solidFill>
                  <a:srgbClr val="C00000"/>
                </a:solidFill>
              </a:rPr>
              <a:t>relative  stenosis</a:t>
            </a:r>
            <a:r>
              <a:rPr dirty="0" sz="2000" lang="en-US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97558" y="105352"/>
            <a:ext cx="8965623" cy="666028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The </a:t>
            </a:r>
            <a:r>
              <a:rPr b="1" dirty="0" sz="2000" lang="en-US" err="1">
                <a:solidFill>
                  <a:srgbClr val="C00000"/>
                </a:solidFill>
              </a:rPr>
              <a:t>Torg-Pavlov</a:t>
            </a:r>
            <a:r>
              <a:rPr b="1" dirty="0" sz="2000" lang="en-US">
                <a:solidFill>
                  <a:srgbClr val="C00000"/>
                </a:solidFill>
              </a:rPr>
              <a:t> ratio (spinal canal–vertebral body ratio) </a:t>
            </a:r>
          </a:p>
          <a:p>
            <a:r>
              <a:rPr dirty="0" sz="2000" lang="en-US"/>
              <a:t>is the distance from the midpoint of the posterior aspect of the vertebral body to the nearest point on the corresponding </a:t>
            </a:r>
            <a:r>
              <a:rPr dirty="0" sz="2000" lang="en-US" err="1"/>
              <a:t>spinolaminar</a:t>
            </a:r>
            <a:r>
              <a:rPr dirty="0" sz="2000" lang="en-US"/>
              <a:t> line divided by the AP width of the vertebral body.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</a:t>
            </a:r>
            <a:r>
              <a:rPr b="1" dirty="0" sz="2000" lang="en-US"/>
              <a:t>normal</a:t>
            </a:r>
            <a:r>
              <a:rPr dirty="0" sz="2000" lang="en-US"/>
              <a:t> </a:t>
            </a:r>
            <a:r>
              <a:rPr dirty="0" sz="2000" lang="en-US" err="1"/>
              <a:t>Torg-Pavlov</a:t>
            </a:r>
            <a:r>
              <a:rPr dirty="0" sz="2000" lang="en-US"/>
              <a:t> ratio is </a:t>
            </a:r>
            <a:r>
              <a:rPr b="1" dirty="0" sz="2000" lang="en-US">
                <a:solidFill>
                  <a:srgbClr val="C00000"/>
                </a:solidFill>
              </a:rPr>
              <a:t>1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In </a:t>
            </a:r>
            <a:r>
              <a:rPr b="1" dirty="0" sz="2000" lang="en-US"/>
              <a:t>congenital cervical stenosis</a:t>
            </a:r>
            <a:r>
              <a:rPr dirty="0" sz="2000" lang="en-US"/>
              <a:t>, it is </a:t>
            </a:r>
            <a:r>
              <a:rPr b="1" dirty="0" sz="2000" lang="en-US">
                <a:solidFill>
                  <a:srgbClr val="C00000"/>
                </a:solidFill>
              </a:rPr>
              <a:t>0.8 or less</a:t>
            </a:r>
            <a:r>
              <a:rPr dirty="0" sz="2000" lang="en-US"/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Used to </a:t>
            </a:r>
            <a:r>
              <a:rPr dirty="0" sz="2000" lang="en-US" u="sng">
                <a:solidFill>
                  <a:srgbClr val="002060"/>
                </a:solidFill>
              </a:rPr>
              <a:t>identify football players at risk for acute spinal cord injury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but it </a:t>
            </a:r>
            <a:r>
              <a:rPr b="1" dirty="0" sz="2000" lang="en-US"/>
              <a:t>inconsistent predictor</a:t>
            </a:r>
            <a:r>
              <a:rPr dirty="0" sz="2000" lang="en-US"/>
              <a:t> of </a:t>
            </a:r>
            <a:r>
              <a:rPr b="1" dirty="0" sz="2000" lang="en-US">
                <a:solidFill>
                  <a:srgbClr val="002060"/>
                </a:solidFill>
              </a:rPr>
              <a:t>symptomatic compressive myelopathy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Not effective when </a:t>
            </a:r>
            <a:r>
              <a:rPr b="1" dirty="0" sz="2000" lang="en-US" err="1">
                <a:solidFill>
                  <a:srgbClr val="0070C0"/>
                </a:solidFill>
              </a:rPr>
              <a:t>spondylotic</a:t>
            </a:r>
            <a:r>
              <a:rPr b="1" dirty="0" sz="2000" lang="en-US">
                <a:solidFill>
                  <a:srgbClr val="0070C0"/>
                </a:solidFill>
              </a:rPr>
              <a:t> changes</a:t>
            </a:r>
            <a:r>
              <a:rPr dirty="0" sz="2000" lang="en-US"/>
              <a:t> commonly occur in the vicinity of the intervertebral disk, and because the canal narrowing caused by soft tissue.</a:t>
            </a:r>
            <a:endParaRPr dirty="0" sz="2000" lang="en-IQ"/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31966" y="3491389"/>
            <a:ext cx="3080067" cy="3274247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40278"/>
          <a:stretch>
            <a:fillRect/>
          </a:stretch>
        </p:blipFill>
        <p:spPr>
          <a:xfrm>
            <a:off x="2482272" y="-2"/>
            <a:ext cx="5461000" cy="6858001"/>
          </a:xfrm>
          <a:prstGeom prst="rect"/>
        </p:spPr>
      </p:pic>
      <p:pic>
        <p:nvPicPr>
          <p:cNvPr id="2097154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r="89141"/>
          <a:stretch>
            <a:fillRect/>
          </a:stretch>
        </p:blipFill>
        <p:spPr>
          <a:xfrm>
            <a:off x="1489362" y="-1"/>
            <a:ext cx="992910" cy="685800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9144001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Picture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b="909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2019-07-28T10:12:45Z</dcterms:created>
  <dcterms:modified xsi:type="dcterms:W3CDTF">2022-11-29T17:25:53Z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0609ad4a359e48d08eb79079c404d1fd</vt:lpwstr>
  </property>
</Properties>
</file>