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saveSubsetFonts="1">
  <p:sldMasterIdLst>
    <p:sldMasterId id="2147483648" r:id="rId1"/>
  </p:sldMasterIdLst>
  <p:notesMasterIdLst>
    <p:notesMasterId r:id="rId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</p:sldIdLst>
  <p:sldSz type="screen4x3" cy="6858000" cx="9144000"/>
  <p:notesSz cx="6858000" cy="9144000"/>
  <p:defaultTextStyle>
    <a:defPPr>
      <a:defRPr lang="en-US"/>
    </a:defPPr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 lastView="sldThumbnail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67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tableStyles" Target="tableStyles.xml"/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1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1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82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83" name="Rectangle 4"/>
          <p:cNvSpPr>
            <a:spLocks noChangeAspect="1" noRot="1" noGrp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/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84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685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fontAlgn="base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algn="l" fontAlgn="base" marL="4572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algn="l" fontAlgn="base" marL="9144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algn="l" fontAlgn="base" marL="13716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algn="l" fontAlgn="base" marL="18288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582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algn="ctr" indent="0" marL="0">
              <a:buNone/>
              <a:defRPr sz="2400"/>
            </a:lvl1pPr>
            <a:lvl2pPr algn="ctr" indent="0" marL="457200">
              <a:buNone/>
              <a:defRPr sz="2000"/>
            </a:lvl2pPr>
            <a:lvl3pPr algn="ctr" indent="0" marL="914400">
              <a:buNone/>
              <a:defRPr sz="1800"/>
            </a:lvl3pPr>
            <a:lvl4pPr algn="ctr" indent="0" marL="1371600">
              <a:buNone/>
              <a:defRPr sz="1600"/>
            </a:lvl4pPr>
            <a:lvl5pPr algn="ctr" indent="0" marL="1828800">
              <a:buNone/>
              <a:defRPr sz="1600"/>
            </a:lvl5pPr>
            <a:lvl6pPr algn="ctr" indent="0" marL="2286000">
              <a:buNone/>
              <a:defRPr sz="1600"/>
            </a:lvl6pPr>
            <a:lvl7pPr algn="ctr" indent="0" marL="2743200">
              <a:buNone/>
              <a:defRPr sz="1600"/>
            </a:lvl7pPr>
            <a:lvl8pPr algn="ctr" indent="0" marL="3200400">
              <a:buNone/>
              <a:defRPr sz="1600"/>
            </a:lvl8pPr>
            <a:lvl9pPr algn="ctr" indent="0" marL="3657600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dirty="0" lang="en-US"/>
          </a:p>
        </p:txBody>
      </p:sp>
      <p:sp>
        <p:nvSpPr>
          <p:cNvPr id="10485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764DE79-268F-4C1A-8933-263129D2AF90}" type="datetimeFigureOut">
              <a:rPr dirty="0" lang="en-US"/>
              <a:t>9/29/20</a:t>
            </a:fld>
            <a:endParaRPr dirty="0" lang="en-US"/>
          </a:p>
        </p:txBody>
      </p:sp>
      <p:sp>
        <p:nvSpPr>
          <p:cNvPr id="10485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5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8F63A3B-78C7-47BE-AE5E-E10140E04643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10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8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649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65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764DE79-268F-4C1A-8933-263129D2AF90}" type="datetimeFigureOut">
              <a:rPr dirty="0" lang="en-US"/>
              <a:t>9/29/20</a:t>
            </a:fld>
            <a:endParaRPr dirty="0" lang="en-US"/>
          </a:p>
        </p:txBody>
      </p:sp>
      <p:sp>
        <p:nvSpPr>
          <p:cNvPr id="104865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65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8F63A3B-78C7-47BE-AE5E-E10140E04643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10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7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63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63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764DE79-268F-4C1A-8933-263129D2AF90}" type="datetimeFigureOut">
              <a:rPr dirty="0" lang="en-US"/>
              <a:t>9/29/20</a:t>
            </a:fld>
            <a:endParaRPr dirty="0" lang="en-US"/>
          </a:p>
        </p:txBody>
      </p:sp>
      <p:sp>
        <p:nvSpPr>
          <p:cNvPr id="104864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64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8F63A3B-78C7-47BE-AE5E-E10140E04643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5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7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588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58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764DE79-268F-4C1A-8933-263129D2AF90}" type="datetimeFigureOut">
              <a:rPr dirty="0" lang="en-US"/>
              <a:t>9/29/20</a:t>
            </a:fld>
            <a:endParaRPr dirty="0" lang="en-US"/>
          </a:p>
        </p:txBody>
      </p:sp>
      <p:sp>
        <p:nvSpPr>
          <p:cNvPr id="104859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59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8F63A3B-78C7-47BE-AE5E-E10140E04643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10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3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654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indent="0" marL="0">
              <a:buNone/>
              <a:defRPr sz="2400">
                <a:solidFill>
                  <a:schemeClr val="tx1"/>
                </a:solidFill>
              </a:defRPr>
            </a:lvl1pPr>
            <a:lvl2pPr indent="0" marL="45720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65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764DE79-268F-4C1A-8933-263129D2AF90}" type="datetimeFigureOut">
              <a:rPr dirty="0" lang="en-US"/>
              <a:t>9/29/20</a:t>
            </a:fld>
            <a:endParaRPr dirty="0" lang="en-US"/>
          </a:p>
        </p:txBody>
      </p:sp>
      <p:sp>
        <p:nvSpPr>
          <p:cNvPr id="104865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65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8F63A3B-78C7-47BE-AE5E-E10140E04643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10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8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659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660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66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764DE79-268F-4C1A-8933-263129D2AF90}" type="datetimeFigureOut">
              <a:rPr dirty="0" lang="en-US"/>
              <a:t>9/29/20</a:t>
            </a:fld>
            <a:endParaRPr dirty="0" lang="en-US"/>
          </a:p>
        </p:txBody>
      </p:sp>
      <p:sp>
        <p:nvSpPr>
          <p:cNvPr id="104866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66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8F63A3B-78C7-47BE-AE5E-E10140E04643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10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4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665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666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66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668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66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764DE79-268F-4C1A-8933-263129D2AF90}" type="datetimeFigureOut">
              <a:rPr dirty="0" lang="en-US"/>
              <a:t>9/29/20</a:t>
            </a:fld>
            <a:endParaRPr dirty="0" lang="en-US"/>
          </a:p>
        </p:txBody>
      </p:sp>
      <p:sp>
        <p:nvSpPr>
          <p:cNvPr id="104867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67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8F63A3B-78C7-47BE-AE5E-E10140E04643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10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3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63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764DE79-268F-4C1A-8933-263129D2AF90}" type="datetimeFigureOut">
              <a:rPr dirty="0" lang="en-US"/>
              <a:t>9/29/20</a:t>
            </a:fld>
            <a:endParaRPr dirty="0" lang="en-US"/>
          </a:p>
        </p:txBody>
      </p:sp>
      <p:sp>
        <p:nvSpPr>
          <p:cNvPr id="104863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63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8F63A3B-78C7-47BE-AE5E-E10140E04643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10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764DE79-268F-4C1A-8933-263129D2AF90}" type="datetimeFigureOut">
              <a:rPr dirty="0" lang="en-US"/>
              <a:t>9/29/20</a:t>
            </a:fld>
            <a:endParaRPr dirty="0" lang="en-US"/>
          </a:p>
        </p:txBody>
      </p:sp>
      <p:sp>
        <p:nvSpPr>
          <p:cNvPr id="104867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67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8F63A3B-78C7-47BE-AE5E-E10140E04643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10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5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676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677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67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764DE79-268F-4C1A-8933-263129D2AF90}" type="datetimeFigureOut">
              <a:rPr dirty="0" lang="en-US"/>
              <a:t>9/29/20</a:t>
            </a:fld>
            <a:endParaRPr dirty="0" lang="en-US"/>
          </a:p>
        </p:txBody>
      </p:sp>
      <p:sp>
        <p:nvSpPr>
          <p:cNvPr id="104867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68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8F63A3B-78C7-47BE-AE5E-E10140E04643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10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643" name="Picture Placeholder 2"/>
          <p:cNvSpPr>
            <a:spLocks noChangeAspect="1"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dirty="0" lang="en-US"/>
          </a:p>
        </p:txBody>
      </p:sp>
      <p:sp>
        <p:nvSpPr>
          <p:cNvPr id="104864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64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764DE79-268F-4C1A-8933-263129D2AF90}" type="datetimeFigureOut">
              <a:rPr dirty="0" lang="en-US"/>
              <a:t>9/29/20</a:t>
            </a:fld>
            <a:endParaRPr dirty="0" lang="en-US"/>
          </a:p>
        </p:txBody>
      </p:sp>
      <p:sp>
        <p:nvSpPr>
          <p:cNvPr id="104864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64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8F63A3B-78C7-47BE-AE5E-E10140E04643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/>
        </p:spPr>
        <p:txBody>
          <a:bodyPr anchor="ctr" bIns="45720" lIns="91440" rIns="91440" rtlCol="0" tIns="45720" vert="horz">
            <a:normAutofit/>
          </a:bodyPr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dirty="0" lang="en-US"/>
              <a:t>9/29/20</a:t>
            </a:fld>
            <a:endParaRPr dirty="0" lang="en-US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/>
        </p:spPr>
        <p:txBody>
          <a:bodyPr anchor="ctr" bIns="45720" lIns="91440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 lang="en-US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dirty="0" lang="en-US"/>
              <a:t>‹#›</a:t>
            </a:fld>
            <a:endParaRPr dirty="0"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eaLnBrk="1" hangingPunct="1" latinLnBrk="0" rtl="0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228600" latinLnBrk="0" marL="228600" rtl="0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28600" latinLnBrk="0" marL="685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2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2.xml"/></Relationships>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2.xml"/></Relationships>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
<Relationships xmlns="http://schemas.openxmlformats.org/package/2006/relationships"><Relationship Id="rId1" Type="http://schemas.openxmlformats.org/officeDocument/2006/relationships/hyperlink" Target="http://prod.wiki.cns.org/wiki/index.php?title=Inferior_fovea&amp;action=edit&amp;redlink=1" TargetMode="External"/><Relationship Id="rId2" Type="http://schemas.openxmlformats.org/officeDocument/2006/relationships/hyperlink" Target="http://prod.wiki.cns.org/wiki/index.php?title=Hypoglossal_nucleus&amp;action=edit&amp;redlink=1" TargetMode="External"/><Relationship Id="rId3" Type="http://schemas.openxmlformats.org/officeDocument/2006/relationships/hyperlink" Target="http://prod.wiki.cns.org/wiki/index.php?title=Vagal_nucleus&amp;action=edit&amp;redlink=1" TargetMode="External"/><Relationship Id="rId4" Type="http://schemas.openxmlformats.org/officeDocument/2006/relationships/hyperlink" Target="http://prod.wiki.cns.org/wiki/index.php?title=Area_postrema&amp;action=edit&amp;redlink=1" TargetMode="External"/><Relationship Id="rId5" Type="http://schemas.openxmlformats.org/officeDocument/2006/relationships/slideLayout" Target="../slideLayouts/slideLayout2.xml"/></Relationships>
</file>

<file path=ppt/slides/_rels/slide39.xml.rels><?xml version="1.0" encoding="UTF-8" standalone="yes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.xml"/></Relationships>
</file>

<file path=ppt/slides/_rels/slide40.xml.rels><?xml version="1.0" encoding="UTF-8" standalone="yes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2.xml"/></Relationships>
</file>

<file path=ppt/slides/_rels/slide4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Title 1"/>
          <p:cNvSpPr>
            <a:spLocks noGrp="1"/>
          </p:cNvSpPr>
          <p:nvPr>
            <p:ph type="ctrTitle"/>
          </p:nvPr>
        </p:nvSpPr>
        <p:spPr>
          <a:xfrm>
            <a:off x="1422400" y="1330181"/>
            <a:ext cx="6299200" cy="2098819"/>
          </a:xfrm>
        </p:spPr>
        <p:txBody>
          <a:bodyPr>
            <a:normAutofit/>
          </a:bodyPr>
          <a:p>
            <a:r>
              <a:rPr baseline="0" b="1" dirty="0" i="0" lang="en-US" strike="noStrike" u="none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Cerebellar </a:t>
            </a:r>
            <a:r>
              <a:rPr baseline="0" b="1" dirty="0" i="0" lang="en-US" err="1" strike="noStrike" u="none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Astrocytomas</a:t>
            </a:r>
            <a:br>
              <a:rPr b="1" dirty="0" lang="en-US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</a:br>
            <a:r>
              <a:rPr b="1" dirty="0" sz="2200" lang="en-US" err="1">
                <a:latin typeface="Baskerville" panose="02020502070401020303" pitchFamily="18" charset="0"/>
                <a:ea typeface="Baskerville" panose="02020502070401020303" pitchFamily="18" charset="0"/>
              </a:rPr>
              <a:t>Youmans</a:t>
            </a:r>
            <a:r>
              <a:rPr b="1" dirty="0" sz="2200" lang="en-US">
                <a:latin typeface="Baskerville" panose="02020502070401020303" pitchFamily="18" charset="0"/>
                <a:ea typeface="Baskerville" panose="02020502070401020303" pitchFamily="18" charset="0"/>
              </a:rPr>
              <a:t> Chap. 214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0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097155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3999" cy="6858000"/>
          </a:xfrm>
          <a:prstGeom prst="rect"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6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1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097156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1"/>
            <a:ext cx="9144000" cy="3429000"/>
          </a:xfrm>
          <a:prstGeom prst="rect"/>
          <a:ln>
            <a:noFill/>
          </a:ln>
          <a:effectLst>
            <a:softEdge rad="112500"/>
          </a:effectLst>
        </p:spPr>
      </p:pic>
      <p:pic>
        <p:nvPicPr>
          <p:cNvPr id="2097157" name="Picture 6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0" y="3436217"/>
            <a:ext cx="9144000" cy="3421782"/>
          </a:xfrm>
          <a:prstGeom prst="rect"/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6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2" name="Content Placeholder 2"/>
          <p:cNvSpPr>
            <a:spLocks noGrp="1"/>
          </p:cNvSpPr>
          <p:nvPr>
            <p:ph idx="1"/>
          </p:nvPr>
        </p:nvSpPr>
        <p:spPr>
          <a:xfrm>
            <a:off x="86591" y="80818"/>
            <a:ext cx="8970818" cy="6696364"/>
          </a:xfrm>
        </p:spPr>
        <p:txBody>
          <a:bodyPr/>
          <a:p>
            <a:pPr>
              <a:buFont typeface="Wingdings" pitchFamily="2" charset="2"/>
              <a:buChar char="q"/>
            </a:pPr>
            <a:r>
              <a:rPr baseline="0" b="1" dirty="0" sz="2400" i="0" lang="en-US" strike="noStrike" u="sng">
                <a:solidFill>
                  <a:srgbClr val="C00000"/>
                </a:solidFill>
              </a:rPr>
              <a:t>SURGICAL  AND  </a:t>
            </a:r>
            <a:r>
              <a:rPr baseline="0" b="1" dirty="0" sz="2400" i="0" lang="en-US" err="1" strike="noStrike" u="sng">
                <a:solidFill>
                  <a:srgbClr val="C00000"/>
                </a:solidFill>
              </a:rPr>
              <a:t>PERIOPERATIVE</a:t>
            </a:r>
            <a:r>
              <a:rPr baseline="0" b="1" dirty="0" sz="2400" i="0" lang="en-US" strike="noStrike" u="sng">
                <a:solidFill>
                  <a:srgbClr val="C00000"/>
                </a:solidFill>
              </a:rPr>
              <a:t> MANAGEMENT :</a:t>
            </a:r>
          </a:p>
          <a:p>
            <a:r>
              <a:rPr baseline="0" b="0" dirty="0" sz="2000" i="0" lang="en-US" strike="noStrike" u="none">
                <a:solidFill>
                  <a:srgbClr val="000000"/>
                </a:solidFill>
              </a:rPr>
              <a:t>Surgery is always the first-line therapy because gross total resection is the most important determinant of outcome for low-grade gliomas. </a:t>
            </a:r>
          </a:p>
          <a:p>
            <a:pPr>
              <a:buFont typeface="Wingdings" pitchFamily="2" charset="2"/>
              <a:buChar char="Ø"/>
            </a:pPr>
            <a:r>
              <a:rPr baseline="0" b="1" dirty="0" sz="2000" i="0" lang="en-US" strike="noStrike" u="none">
                <a:solidFill>
                  <a:srgbClr val="002060"/>
                </a:solidFill>
              </a:rPr>
              <a:t>Regarding Cysts </a:t>
            </a:r>
          </a:p>
          <a:p>
            <a:pPr lvl="1">
              <a:buFont typeface="Wingdings" pitchFamily="2" charset="2"/>
              <a:buChar char="ü"/>
            </a:pPr>
            <a:r>
              <a:rPr baseline="0" b="1" dirty="0" sz="2000" i="0" lang="en-US" strike="noStrike" u="none">
                <a:solidFill>
                  <a:srgbClr val="0070C0"/>
                </a:solidFill>
              </a:rPr>
              <a:t>Thin rim of enhancement</a:t>
            </a:r>
            <a:r>
              <a:rPr baseline="0" b="0" dirty="0" sz="2000" i="0" lang="en-US" strike="noStrike" u="none">
                <a:solidFill>
                  <a:srgbClr val="000000"/>
                </a:solidFill>
              </a:rPr>
              <a:t> can often be safely left behind during surgical resection.</a:t>
            </a:r>
          </a:p>
          <a:p>
            <a:pPr lvl="1">
              <a:buFont typeface="Wingdings" pitchFamily="2" charset="2"/>
              <a:buChar char="ü"/>
            </a:pPr>
            <a:r>
              <a:rPr baseline="0" b="1" dirty="0" sz="2000" i="0" lang="en-US" strike="noStrike" u="none">
                <a:solidFill>
                  <a:srgbClr val="0070C0"/>
                </a:solidFill>
              </a:rPr>
              <a:t>Thicker and more irregular cyst wall enhancement</a:t>
            </a:r>
            <a:r>
              <a:rPr baseline="0" b="0" dirty="0" sz="2000" i="0" lang="en-US" strike="noStrike" u="none">
                <a:solidFill>
                  <a:srgbClr val="000000"/>
                </a:solidFill>
              </a:rPr>
              <a:t> necessitates complete resection.</a:t>
            </a:r>
          </a:p>
          <a:p>
            <a:r>
              <a:rPr baseline="0" b="0" dirty="0" sz="2000" i="0" lang="en-US" strike="noStrike" u="none">
                <a:solidFill>
                  <a:srgbClr val="000000"/>
                </a:solidFill>
              </a:rPr>
              <a:t>The incidence of dissemination outside the brain is 4% </a:t>
            </a:r>
            <a:r>
              <a:rPr baseline="0" b="1" dirty="0" sz="2000" i="0" lang="en-US" strike="noStrike" u="none">
                <a:solidFill>
                  <a:srgbClr val="C00000"/>
                </a:solidFill>
                <a:sym typeface="Wingdings" pitchFamily="2" charset="2"/>
              </a:rPr>
              <a:t></a:t>
            </a:r>
            <a:r>
              <a:rPr baseline="0" b="0" dirty="0" sz="2000" i="0" lang="en-US" strike="noStrike" u="none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baseline="0" b="0" dirty="0" sz="2000" i="0" lang="en-US" strike="noStrike" u="none">
                <a:solidFill>
                  <a:srgbClr val="000000"/>
                </a:solidFill>
              </a:rPr>
              <a:t>MRI of the brain and entire spine before surgery because postoperative blood products may confound the interpretation of enhancing lesions. </a:t>
            </a:r>
          </a:p>
          <a:p>
            <a:endParaRPr baseline="0" b="0" dirty="0" sz="2000" i="0" lang="en-US" strike="noStrike" u="none">
              <a:solidFill>
                <a:srgbClr val="0000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baseline="0" b="1" dirty="0" sz="2000" i="0" lang="en-US" strike="noStrike" u="none">
                <a:solidFill>
                  <a:srgbClr val="002060"/>
                </a:solidFill>
              </a:rPr>
              <a:t>Mx of hydrocephalus</a:t>
            </a:r>
          </a:p>
          <a:p>
            <a:pPr lvl="1">
              <a:buFont typeface="Wingdings" pitchFamily="2" charset="2"/>
              <a:buChar char="§"/>
            </a:pPr>
            <a:r>
              <a:rPr baseline="0" b="0" dirty="0" sz="2000" i="0" lang="en-US" strike="noStrike" u="none">
                <a:solidFill>
                  <a:srgbClr val="000000"/>
                </a:solidFill>
              </a:rPr>
              <a:t>VP shunt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>
                <a:solidFill>
                  <a:srgbClr val="000000"/>
                </a:solidFill>
              </a:rPr>
              <a:t>ETV</a:t>
            </a:r>
          </a:p>
          <a:p>
            <a:pPr lvl="1">
              <a:buFont typeface="Wingdings" pitchFamily="2" charset="2"/>
              <a:buChar char="§"/>
            </a:pPr>
            <a:r>
              <a:rPr baseline="0" b="0" dirty="0" sz="2000" i="0" lang="en-US" strike="noStrike" u="none">
                <a:solidFill>
                  <a:srgbClr val="000000"/>
                </a:solidFill>
              </a:rPr>
              <a:t>EVD more preferable</a:t>
            </a:r>
          </a:p>
          <a:p>
            <a:pPr lvl="1">
              <a:buFont typeface="Wingdings" pitchFamily="2" charset="2"/>
              <a:buChar char="§"/>
            </a:pPr>
            <a:endParaRPr dirty="0" sz="2000" lang="en-US">
              <a:solidFill>
                <a:srgbClr val="000000"/>
              </a:solidFill>
            </a:endParaRPr>
          </a:p>
          <a:p>
            <a:endParaRPr dirty="0" sz="2400"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7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8" name="Picture 4"/>
          <p:cNvPicPr>
            <a:picLocks noChangeAspect="1" noGrp="1"/>
          </p:cNvPicPr>
          <p:nvPr>
            <p:ph idx="1"/>
          </p:nvPr>
        </p:nvPicPr>
        <p:blipFill rotWithShape="1">
          <a:blip xmlns:r="http://schemas.openxmlformats.org/officeDocument/2006/relationships" r:embed="rId1"/>
          <a:srcRect b="24888"/>
          <a:stretch>
            <a:fillRect/>
          </a:stretch>
        </p:blipFill>
        <p:spPr>
          <a:xfrm>
            <a:off x="202045" y="506929"/>
            <a:ext cx="8739909" cy="4422980"/>
          </a:xfrm>
          <a:prstGeom prst="rect"/>
          <a:ln w="38100" cap="sq">
            <a:solidFill>
              <a:srgbClr val="000000"/>
            </a:solidFill>
            <a:prstDash val="solid"/>
            <a:miter lim="800000"/>
          </a:ln>
          <a:effectLst>
            <a:outerShdw algn="tl" blurRad="50800" dir="2700000" dist="38100" rotWithShape="0">
              <a:srgbClr val="000000">
                <a:alpha val="43000"/>
              </a:srgbClr>
            </a:outerShdw>
          </a:effectLst>
        </p:spPr>
      </p:pic>
      <p:sp>
        <p:nvSpPr>
          <p:cNvPr id="1048603" name="TextBox 4"/>
          <p:cNvSpPr txBox="1"/>
          <p:nvPr/>
        </p:nvSpPr>
        <p:spPr>
          <a:xfrm>
            <a:off x="980208" y="5146964"/>
            <a:ext cx="7183583" cy="1015663"/>
          </a:xfrm>
          <a:prstGeom prst="rect"/>
          <a:noFill/>
        </p:spPr>
        <p:txBody>
          <a:bodyPr rtlCol="0" wrap="square">
            <a:spAutoFit/>
          </a:bodyPr>
          <a:p>
            <a:pPr algn="l"/>
            <a:r>
              <a:rPr dirty="0" sz="2000" lang="en-US"/>
              <a:t>Score &gt; or = 5 suggest high risk of developing hydrocephalus</a:t>
            </a:r>
          </a:p>
          <a:p>
            <a:pPr algn="l"/>
            <a:endParaRPr dirty="0" sz="2000" lang="en-US"/>
          </a:p>
          <a:p>
            <a:pPr algn="l"/>
            <a:r>
              <a:rPr dirty="0" sz="2000" lang="en-US"/>
              <a:t>This help surgeon to decide whether or not to do ETV</a:t>
            </a:r>
            <a:endParaRPr dirty="0" sz="2000" lang="en-IQ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7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4" name="Content Placeholder 2"/>
          <p:cNvSpPr>
            <a:spLocks noGrp="1"/>
          </p:cNvSpPr>
          <p:nvPr>
            <p:ph idx="1"/>
          </p:nvPr>
        </p:nvSpPr>
        <p:spPr>
          <a:xfrm>
            <a:off x="51954" y="51954"/>
            <a:ext cx="9040091" cy="6754091"/>
          </a:xfrm>
        </p:spPr>
        <p:txBody>
          <a:bodyPr>
            <a:normAutofit/>
          </a:bodyPr>
          <a:p>
            <a:pPr>
              <a:buFont typeface="Wingdings" pitchFamily="2" charset="2"/>
              <a:buChar char="q"/>
            </a:pPr>
            <a:r>
              <a:rPr b="1" dirty="0" lang="en-US" u="sng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Adjuvant Therapy:</a:t>
            </a:r>
            <a:endParaRPr dirty="0" lang="en-US">
              <a:solidFill>
                <a:srgbClr val="C00000"/>
              </a:solidFill>
              <a:latin typeface="HelveticaNeue-BoldCond"/>
            </a:endParaRPr>
          </a:p>
          <a:p>
            <a:r>
              <a:rPr b="1" dirty="0" sz="2000" lang="en-US">
                <a:solidFill>
                  <a:srgbClr val="002060"/>
                </a:solidFill>
              </a:rPr>
              <a:t>If gross total resection is not achieved</a:t>
            </a:r>
            <a:r>
              <a:rPr dirty="0" sz="2000" lang="en-US">
                <a:solidFill>
                  <a:srgbClr val="000000"/>
                </a:solidFill>
              </a:rPr>
              <a:t> (brainstem or cerebellar peduncle invasion)  </a:t>
            </a:r>
            <a:r>
              <a:rPr b="1" dirty="0" sz="2000" lang="en-US">
                <a:solidFill>
                  <a:srgbClr val="C00000"/>
                </a:solidFill>
                <a:sym typeface="Wingdings" pitchFamily="2" charset="2"/>
              </a:rPr>
              <a:t></a:t>
            </a:r>
            <a:r>
              <a:rPr dirty="0" sz="2000" lang="en-US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b="1" dirty="0" sz="2000" lang="en-US">
                <a:solidFill>
                  <a:srgbClr val="0070C0"/>
                </a:solidFill>
              </a:rPr>
              <a:t>repeat surgery</a:t>
            </a:r>
            <a:r>
              <a:rPr dirty="0" sz="2000" lang="en-US">
                <a:solidFill>
                  <a:srgbClr val="000000"/>
                </a:solidFill>
              </a:rPr>
              <a:t> at the time of recurrence </a:t>
            </a:r>
            <a:r>
              <a:rPr b="1" dirty="0" sz="2000" lang="en-US">
                <a:solidFill>
                  <a:srgbClr val="C00000"/>
                </a:solidFill>
                <a:sym typeface="Wingdings" pitchFamily="2" charset="2"/>
              </a:rPr>
              <a:t></a:t>
            </a:r>
            <a:r>
              <a:rPr dirty="0" sz="2000" lang="en-US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dirty="0" sz="2000" lang="en-US">
                <a:solidFill>
                  <a:srgbClr val="000000"/>
                </a:solidFill>
              </a:rPr>
              <a:t>approximately 70% of cases show spontaneous regression.</a:t>
            </a:r>
          </a:p>
          <a:p>
            <a:r>
              <a:rPr dirty="0" sz="2000" lang="en-US">
                <a:solidFill>
                  <a:srgbClr val="000000"/>
                </a:solidFill>
              </a:rPr>
              <a:t>Radiation therapy or chemotherapy is not indicated because it has not been shown to delay progression or improve survival, even with WHO grade II tumors.</a:t>
            </a:r>
          </a:p>
          <a:p>
            <a:endParaRPr dirty="0" sz="2000" lang="en-US">
              <a:solidFill>
                <a:srgbClr val="000000"/>
              </a:solidFill>
            </a:endParaRPr>
          </a:p>
          <a:p>
            <a:r>
              <a:rPr dirty="0" sz="2000" lang="en-US">
                <a:solidFill>
                  <a:srgbClr val="000000"/>
                </a:solidFill>
              </a:rPr>
              <a:t>Chemotherapy is typically used to delay or avoid radiotherapy.</a:t>
            </a:r>
          </a:p>
          <a:p>
            <a:pPr indent="0" marL="0">
              <a:buNone/>
            </a:pPr>
            <a:endParaRPr dirty="0" sz="2000" lang="en-US">
              <a:solidFill>
                <a:srgbClr val="0000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b="1" dirty="0" sz="2000" lang="en-US">
                <a:solidFill>
                  <a:srgbClr val="002060"/>
                </a:solidFill>
              </a:rPr>
              <a:t>Recurrent disease or leptomeningeal spread</a:t>
            </a:r>
            <a:r>
              <a:rPr dirty="0" sz="2000" lang="en-US">
                <a:solidFill>
                  <a:srgbClr val="000000"/>
                </a:solidFill>
              </a:rPr>
              <a:t> </a:t>
            </a:r>
            <a:r>
              <a:rPr b="1" dirty="0" sz="2000" lang="en-US">
                <a:solidFill>
                  <a:srgbClr val="C00000"/>
                </a:solidFill>
                <a:sym typeface="Wingdings" pitchFamily="2" charset="2"/>
              </a:rPr>
              <a:t></a:t>
            </a:r>
            <a:r>
              <a:rPr dirty="0" sz="2000" lang="en-US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dirty="0" sz="2000" lang="en-US">
                <a:solidFill>
                  <a:srgbClr val="000000"/>
                </a:solidFill>
              </a:rPr>
              <a:t>aggressive chemotherapy, followed by radiation.</a:t>
            </a:r>
          </a:p>
          <a:p>
            <a:endParaRPr dirty="0" sz="2000" lang="en-US">
              <a:solidFill>
                <a:srgbClr val="000000"/>
              </a:solidFill>
            </a:endParaRPr>
          </a:p>
          <a:p>
            <a:r>
              <a:rPr dirty="0" sz="2000" lang="en-US">
                <a:solidFill>
                  <a:srgbClr val="000000"/>
                </a:solidFill>
              </a:rPr>
              <a:t>The use of radiation in the treatment of cerebellar </a:t>
            </a:r>
            <a:r>
              <a:rPr dirty="0" sz="2000" lang="en-US" err="1">
                <a:solidFill>
                  <a:srgbClr val="000000"/>
                </a:solidFill>
              </a:rPr>
              <a:t>astrocytomas</a:t>
            </a:r>
            <a:r>
              <a:rPr dirty="0" sz="2000" lang="en-US">
                <a:solidFill>
                  <a:srgbClr val="000000"/>
                </a:solidFill>
              </a:rPr>
              <a:t> is generally limited to older children with recurrent or refractory tumors in whom chemotherapy has had no benefit.</a:t>
            </a:r>
            <a:endParaRPr dirty="0" sz="2000"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7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5" name="Content Placeholder 2"/>
          <p:cNvSpPr>
            <a:spLocks noGrp="1"/>
          </p:cNvSpPr>
          <p:nvPr>
            <p:ph idx="1"/>
          </p:nvPr>
        </p:nvSpPr>
        <p:spPr>
          <a:xfrm>
            <a:off x="40409" y="46182"/>
            <a:ext cx="9063182" cy="6765636"/>
          </a:xfrm>
        </p:spPr>
        <p:txBody>
          <a:bodyPr>
            <a:normAutofit/>
          </a:bodyPr>
          <a:p>
            <a:pPr>
              <a:buFont typeface="Wingdings" pitchFamily="2" charset="2"/>
              <a:buChar char="q"/>
            </a:pPr>
            <a:r>
              <a:rPr b="1" dirty="0" sz="2600" lang="en-US" u="sng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COMPLICATIONS :</a:t>
            </a:r>
          </a:p>
          <a:p>
            <a:pPr indent="-457200" marL="457200">
              <a:buFont typeface="+mj-lt"/>
              <a:buAutoNum type="arabicPeriod"/>
            </a:pPr>
            <a:r>
              <a:rPr b="1" dirty="0" sz="2000" lang="en-US">
                <a:solidFill>
                  <a:srgbClr val="7030A0"/>
                </a:solidFill>
              </a:rPr>
              <a:t>Cerebellar injury </a:t>
            </a:r>
          </a:p>
          <a:p>
            <a:pPr lvl="1">
              <a:buFont typeface="Wingdings" pitchFamily="2" charset="2"/>
              <a:buChar char="Ø"/>
            </a:pPr>
            <a:r>
              <a:rPr dirty="0" sz="2000" lang="en-US">
                <a:solidFill>
                  <a:srgbClr val="000000"/>
                </a:solidFill>
              </a:rPr>
              <a:t>Right-sided injury </a:t>
            </a:r>
            <a:r>
              <a:rPr b="1" dirty="0" sz="2000" lang="en-US">
                <a:solidFill>
                  <a:srgbClr val="C00000"/>
                </a:solidFill>
                <a:sym typeface="Wingdings" pitchFamily="2" charset="2"/>
              </a:rPr>
              <a:t></a:t>
            </a:r>
            <a:r>
              <a:rPr dirty="0" sz="2000" lang="en-US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dirty="0" sz="2000" lang="en-US">
                <a:solidFill>
                  <a:srgbClr val="000000"/>
                </a:solidFill>
              </a:rPr>
              <a:t>long-term  language  difficulties </a:t>
            </a:r>
          </a:p>
          <a:p>
            <a:pPr lvl="2"/>
            <a:r>
              <a:rPr dirty="0" lang="en-US">
                <a:solidFill>
                  <a:srgbClr val="000000"/>
                </a:solidFill>
              </a:rPr>
              <a:t>Patients may suffer loss of IQ and may demonstrate neuropsychological impairment if the right side of the cerebellum, dentate nucleus, or vermis is injured.</a:t>
            </a:r>
          </a:p>
          <a:p>
            <a:pPr lvl="1">
              <a:buFont typeface="Wingdings" pitchFamily="2" charset="2"/>
              <a:buChar char="Ø"/>
            </a:pPr>
            <a:r>
              <a:rPr dirty="0" sz="2000" lang="en-US">
                <a:solidFill>
                  <a:srgbClr val="000000"/>
                </a:solidFill>
              </a:rPr>
              <a:t>Left-sided injury </a:t>
            </a:r>
            <a:r>
              <a:rPr b="1" dirty="0" sz="2000" lang="en-US">
                <a:solidFill>
                  <a:srgbClr val="C00000"/>
                </a:solidFill>
                <a:sym typeface="Wingdings" pitchFamily="2" charset="2"/>
              </a:rPr>
              <a:t></a:t>
            </a:r>
            <a:r>
              <a:rPr dirty="0" sz="2000" lang="en-US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dirty="0" sz="2000" lang="en-US">
                <a:solidFill>
                  <a:srgbClr val="000000"/>
                </a:solidFill>
              </a:rPr>
              <a:t>spatial  and  executive  function  deficits.</a:t>
            </a:r>
          </a:p>
          <a:p>
            <a:pPr lvl="1">
              <a:buFont typeface="Wingdings" pitchFamily="2" charset="2"/>
              <a:buChar char="Ø"/>
            </a:pPr>
            <a:endParaRPr dirty="0" sz="2000" lang="en-US">
              <a:solidFill>
                <a:srgbClr val="000000"/>
              </a:solidFill>
            </a:endParaRPr>
          </a:p>
          <a:p>
            <a:pPr indent="-457200" marL="457200">
              <a:buFont typeface="+mj-lt"/>
              <a:buAutoNum type="arabicPeriod"/>
            </a:pPr>
            <a:r>
              <a:rPr b="1" dirty="0" sz="2000" lang="en-US">
                <a:solidFill>
                  <a:srgbClr val="7030A0"/>
                </a:solidFill>
              </a:rPr>
              <a:t>Aseptic meningitis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>
                <a:solidFill>
                  <a:srgbClr val="000000"/>
                </a:solidFill>
              </a:rPr>
              <a:t>Although this type of meningitis is </a:t>
            </a:r>
            <a:r>
              <a:rPr b="1" dirty="0" sz="2000" lang="en-US">
                <a:solidFill>
                  <a:srgbClr val="C00000"/>
                </a:solidFill>
              </a:rPr>
              <a:t>not infectious</a:t>
            </a:r>
            <a:r>
              <a:rPr dirty="0" sz="2000" lang="en-US">
                <a:solidFill>
                  <a:srgbClr val="000000"/>
                </a:solidFill>
              </a:rPr>
              <a:t>, it does manifest in febrile children with a similar symptom triad: </a:t>
            </a:r>
          </a:p>
          <a:p>
            <a:pPr lvl="2"/>
            <a:r>
              <a:rPr dirty="0" lang="en-US">
                <a:solidFill>
                  <a:srgbClr val="002060"/>
                </a:solidFill>
              </a:rPr>
              <a:t>Photophobia, nuchal rigidity, and headache</a:t>
            </a:r>
            <a:r>
              <a:rPr dirty="0" lang="en-US">
                <a:solidFill>
                  <a:srgbClr val="000000"/>
                </a:solidFill>
              </a:rPr>
              <a:t>. 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>
                <a:solidFill>
                  <a:srgbClr val="000000"/>
                </a:solidFill>
              </a:rPr>
              <a:t>CSF studies typically demonstrate </a:t>
            </a:r>
            <a:r>
              <a:rPr dirty="0" sz="2000" lang="en-US" err="1">
                <a:solidFill>
                  <a:srgbClr val="000000"/>
                </a:solidFill>
              </a:rPr>
              <a:t>pleocytosis</a:t>
            </a:r>
            <a:r>
              <a:rPr dirty="0" sz="2000" lang="en-US">
                <a:solidFill>
                  <a:srgbClr val="000000"/>
                </a:solidFill>
              </a:rPr>
              <a:t> and increased protein levels. 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>
                <a:solidFill>
                  <a:srgbClr val="000000"/>
                </a:solidFill>
              </a:rPr>
              <a:t>Cultures of CSF and peripheral blood demonstrate </a:t>
            </a:r>
            <a:r>
              <a:rPr b="1" dirty="0" sz="2000" lang="en-US">
                <a:solidFill>
                  <a:srgbClr val="C00000"/>
                </a:solidFill>
              </a:rPr>
              <a:t>no growth of organisms</a:t>
            </a:r>
            <a:r>
              <a:rPr dirty="0" sz="2000" lang="en-US">
                <a:solidFill>
                  <a:srgbClr val="000000"/>
                </a:solidFill>
              </a:rPr>
              <a:t>. 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/>
              <a:t>Develops  approximately  5  to  7  days  after surgery  and  can  coincide  with  the  onset  of  steroid  tapering.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/>
              <a:t>Typical treatment  regimen  for  aseptic  meningitis  includes  moderate-  to high-dose  corticosteroids  with  a  prolonged  taper.</a:t>
            </a:r>
          </a:p>
          <a:p>
            <a:pPr lvl="2">
              <a:buFont typeface="Wingdings" pitchFamily="2" charset="2"/>
              <a:buChar char="§"/>
            </a:pPr>
            <a:endParaRPr dirty="0" lang="en-US">
              <a:solidFill>
                <a:srgbClr val="000000"/>
              </a:solidFill>
            </a:endParaRPr>
          </a:p>
          <a:p>
            <a:pPr indent="-457200" marL="457200">
              <a:buFont typeface="+mj-lt"/>
              <a:buAutoNum type="arabicPeriod"/>
            </a:pPr>
            <a:endParaRPr dirty="0" sz="2400" lang="en-US">
              <a:solidFill>
                <a:srgbClr val="000000"/>
              </a:solidFill>
              <a:latin typeface="Janson Text LT St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7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6" name="Content Placeholder 2"/>
          <p:cNvSpPr>
            <a:spLocks noGrp="1"/>
          </p:cNvSpPr>
          <p:nvPr>
            <p:ph idx="1"/>
          </p:nvPr>
        </p:nvSpPr>
        <p:spPr>
          <a:xfrm>
            <a:off x="46182" y="57727"/>
            <a:ext cx="9051636" cy="6742545"/>
          </a:xfrm>
        </p:spPr>
        <p:txBody>
          <a:bodyPr>
            <a:noAutofit/>
          </a:bodyPr>
          <a:p>
            <a:pPr indent="-457200" marL="457200">
              <a:buAutoNum type="arabicPeriod" startAt="3"/>
            </a:pPr>
            <a:r>
              <a:rPr b="1" dirty="0" sz="2000" lang="en-US">
                <a:solidFill>
                  <a:srgbClr val="7030A0"/>
                </a:solidFill>
              </a:rPr>
              <a:t>Cerebellar Mutism, or Posterior Fossa syndrome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>
                <a:solidFill>
                  <a:srgbClr val="000000"/>
                </a:solidFill>
              </a:rPr>
              <a:t>Occurs in 10-30% , it is defined by </a:t>
            </a:r>
            <a:r>
              <a:rPr b="1" dirty="0" sz="2000" lang="en-US">
                <a:solidFill>
                  <a:srgbClr val="000000"/>
                </a:solidFill>
              </a:rPr>
              <a:t>ataxia, hypotonia, cranial nerve palsies, hemiparesis, </a:t>
            </a:r>
            <a:r>
              <a:rPr dirty="0" sz="2000" lang="en-US">
                <a:solidFill>
                  <a:srgbClr val="000000"/>
                </a:solidFill>
              </a:rPr>
              <a:t>and</a:t>
            </a:r>
            <a:r>
              <a:rPr b="1" dirty="0" sz="2000" lang="en-US">
                <a:solidFill>
                  <a:srgbClr val="000000"/>
                </a:solidFill>
              </a:rPr>
              <a:t> emotional lability</a:t>
            </a:r>
            <a:r>
              <a:rPr dirty="0" sz="2000" lang="en-US">
                <a:solidFill>
                  <a:srgbClr val="000000"/>
                </a:solidFill>
              </a:rPr>
              <a:t>.</a:t>
            </a:r>
          </a:p>
          <a:p>
            <a:pPr lvl="1">
              <a:buFont typeface="Wingdings" pitchFamily="2" charset="2"/>
              <a:buChar char="§"/>
            </a:pPr>
            <a:r>
              <a:rPr b="1" dirty="0" sz="2000" lang="en-US">
                <a:solidFill>
                  <a:srgbClr val="C00000"/>
                </a:solidFill>
              </a:rPr>
              <a:t>Delayed onset</a:t>
            </a:r>
            <a:r>
              <a:rPr dirty="0" sz="2000" lang="en-US">
                <a:solidFill>
                  <a:srgbClr val="000000"/>
                </a:solidFill>
              </a:rPr>
              <a:t> (1-6 day post op), last for 4 months or less and recovery  of  speech  associated  with  significant dysarthria which may  be  permanent.</a:t>
            </a:r>
          </a:p>
          <a:p>
            <a:pPr lvl="1">
              <a:buFont typeface="Wingdings" pitchFamily="2" charset="2"/>
              <a:buChar char="§"/>
            </a:pPr>
            <a:r>
              <a:rPr b="1" dirty="0" sz="2000" lang="en-US">
                <a:solidFill>
                  <a:srgbClr val="C00000"/>
                </a:solidFill>
              </a:rPr>
              <a:t>Acute-onset</a:t>
            </a:r>
            <a:r>
              <a:rPr dirty="0" sz="2000" lang="en-US">
                <a:solidFill>
                  <a:srgbClr val="000000"/>
                </a:solidFill>
              </a:rPr>
              <a:t>  cerebellar  mutism  or  bulbar  dysfunction  should  be evaluated  for  brainstem  injury  or  hematoma  formation.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>
                <a:solidFill>
                  <a:srgbClr val="000000"/>
                </a:solidFill>
              </a:rPr>
              <a:t>The  prognosis  for  a  patient with  speech  deficits  1  year postoperatively.</a:t>
            </a:r>
          </a:p>
          <a:p>
            <a:pPr lvl="1">
              <a:buFont typeface="Wingdings" pitchFamily="2" charset="2"/>
              <a:buChar char="Ø"/>
            </a:pPr>
            <a:endParaRPr dirty="0" sz="2000" lang="en-US">
              <a:solidFill>
                <a:srgbClr val="0000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b="1" dirty="0" sz="2000" lang="en-US" u="sng">
                <a:solidFill>
                  <a:srgbClr val="000000"/>
                </a:solidFill>
              </a:rPr>
              <a:t>Caused secondary  to damage  to  the  </a:t>
            </a:r>
            <a:r>
              <a:rPr b="1" dirty="0" sz="2000" lang="en-US" err="1" u="sng">
                <a:solidFill>
                  <a:srgbClr val="000000"/>
                </a:solidFill>
              </a:rPr>
              <a:t>dentatothalamocortical</a:t>
            </a:r>
            <a:r>
              <a:rPr b="1" dirty="0" sz="2000" lang="en-US" u="sng">
                <a:solidFill>
                  <a:srgbClr val="000000"/>
                </a:solidFill>
              </a:rPr>
              <a:t>  pathway</a:t>
            </a:r>
          </a:p>
          <a:p>
            <a:pPr lvl="1">
              <a:buFont typeface="Wingdings" pitchFamily="2" charset="2"/>
              <a:buChar char="ü"/>
            </a:pPr>
            <a:r>
              <a:rPr b="1" dirty="0" sz="2000" lang="en-US">
                <a:solidFill>
                  <a:srgbClr val="0070C0"/>
                </a:solidFill>
              </a:rPr>
              <a:t>Afferent  signal</a:t>
            </a:r>
            <a:r>
              <a:rPr dirty="0" sz="2000" lang="en-US">
                <a:solidFill>
                  <a:srgbClr val="000000"/>
                </a:solidFill>
              </a:rPr>
              <a:t> comes from  the  supplementary motor  area  through  the  pons &amp; lateral  cerebellum.  </a:t>
            </a:r>
          </a:p>
          <a:p>
            <a:pPr lvl="1">
              <a:buFont typeface="Wingdings" pitchFamily="2" charset="2"/>
              <a:buChar char="ü"/>
            </a:pPr>
            <a:r>
              <a:rPr b="1" dirty="0" sz="2000" lang="en-US">
                <a:solidFill>
                  <a:srgbClr val="0070C0"/>
                </a:solidFill>
              </a:rPr>
              <a:t>Efferent  signals</a:t>
            </a:r>
            <a:r>
              <a:rPr dirty="0" sz="2000" lang="en-US">
                <a:solidFill>
                  <a:srgbClr val="000000"/>
                </a:solidFill>
              </a:rPr>
              <a:t> travel via  the  superior  cerebellar  peduncle  and,  to  a  lesser  extent,  the middle  cerebellar  peduncle </a:t>
            </a:r>
            <a:r>
              <a:rPr b="1" dirty="0" sz="2000" lang="en-US">
                <a:solidFill>
                  <a:srgbClr val="C00000"/>
                </a:solidFill>
                <a:sym typeface="Wingdings" pitchFamily="2" charset="2"/>
              </a:rPr>
              <a:t></a:t>
            </a:r>
            <a:r>
              <a:rPr dirty="0" sz="2000" lang="en-US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dirty="0" sz="2000" lang="en-US">
                <a:solidFill>
                  <a:srgbClr val="000000"/>
                </a:solidFill>
              </a:rPr>
              <a:t>contralateral ventrolateral  thalamus  </a:t>
            </a:r>
            <a:r>
              <a:rPr b="1" dirty="0" sz="2000" lang="en-US">
                <a:solidFill>
                  <a:srgbClr val="C00000"/>
                </a:solidFill>
                <a:sym typeface="Wingdings" pitchFamily="2" charset="2"/>
              </a:rPr>
              <a:t></a:t>
            </a:r>
            <a:r>
              <a:rPr dirty="0" sz="2000" lang="en-US">
                <a:solidFill>
                  <a:srgbClr val="000000"/>
                </a:solidFill>
              </a:rPr>
              <a:t> primary  and  premotor  cortices.</a:t>
            </a:r>
          </a:p>
          <a:p>
            <a:pPr lvl="1">
              <a:buFont typeface="Wingdings" pitchFamily="2" charset="2"/>
              <a:buChar char="ü"/>
            </a:pPr>
            <a:r>
              <a:rPr b="1" dirty="0" sz="2000" lang="en-US">
                <a:solidFill>
                  <a:srgbClr val="0070C0"/>
                </a:solidFill>
              </a:rPr>
              <a:t>The two dentate nuclei have connectivity</a:t>
            </a:r>
            <a:r>
              <a:rPr dirty="0" sz="2000" lang="en-US">
                <a:solidFill>
                  <a:srgbClr val="000000"/>
                </a:solidFill>
              </a:rPr>
              <a:t> via the </a:t>
            </a:r>
            <a:r>
              <a:rPr dirty="0" sz="2000" lang="en-US" err="1">
                <a:solidFill>
                  <a:srgbClr val="000000"/>
                </a:solidFill>
              </a:rPr>
              <a:t>Guillain-Mollaret</a:t>
            </a:r>
            <a:r>
              <a:rPr dirty="0" sz="2000" lang="en-US">
                <a:solidFill>
                  <a:srgbClr val="000000"/>
                </a:solidFill>
              </a:rPr>
              <a:t> triangle and the inferior olivary nucleus.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>
                <a:solidFill>
                  <a:srgbClr val="000000"/>
                </a:solidFill>
              </a:rPr>
              <a:t>These  connections  are  key  in  regard  to  initiation  of  movement and  cortical  processing.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>
                <a:solidFill>
                  <a:srgbClr val="000000"/>
                </a:solidFill>
              </a:rPr>
              <a:t>Injury  to  either  dentate  nucleus  or  to any  portion  of  this  pathway,  especially  the  superior  cerebellar peduncle </a:t>
            </a:r>
            <a:r>
              <a:rPr b="1" dirty="0" sz="2000" lang="en-US">
                <a:solidFill>
                  <a:srgbClr val="C00000"/>
                </a:solidFill>
                <a:sym typeface="Wingdings" pitchFamily="2" charset="2"/>
              </a:rPr>
              <a:t></a:t>
            </a:r>
            <a:r>
              <a:rPr dirty="0" sz="2000" lang="en-US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dirty="0" sz="2000" lang="en-US">
                <a:solidFill>
                  <a:srgbClr val="000000"/>
                </a:solidFill>
              </a:rPr>
              <a:t>cerebellar  mutism</a:t>
            </a:r>
            <a:endParaRPr dirty="0" sz="2000"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7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7" name="Content Placeholder 2"/>
          <p:cNvSpPr>
            <a:spLocks noGrp="1"/>
          </p:cNvSpPr>
          <p:nvPr>
            <p:ph idx="1"/>
          </p:nvPr>
        </p:nvSpPr>
        <p:spPr>
          <a:xfrm>
            <a:off x="126999" y="126999"/>
            <a:ext cx="8913091" cy="6592455"/>
          </a:xfrm>
        </p:spPr>
        <p:txBody>
          <a:bodyPr>
            <a:normAutofit/>
          </a:bodyPr>
          <a:p>
            <a:pPr indent="-457200" marL="457200">
              <a:buAutoNum type="arabicPeriod" startAt="4"/>
            </a:pPr>
            <a:r>
              <a:rPr b="1" dirty="0" sz="2000" lang="en-US" err="1">
                <a:solidFill>
                  <a:srgbClr val="7030A0"/>
                </a:solidFill>
              </a:rPr>
              <a:t>Pseudomeningocele</a:t>
            </a:r>
            <a:r>
              <a:rPr b="1" dirty="0" sz="2000" lang="en-US">
                <a:solidFill>
                  <a:srgbClr val="7030A0"/>
                </a:solidFill>
              </a:rPr>
              <a:t>  </a:t>
            </a:r>
          </a:p>
          <a:p>
            <a:pPr lvl="1"/>
            <a:r>
              <a:rPr dirty="0" sz="2000" lang="en-US">
                <a:solidFill>
                  <a:srgbClr val="000000"/>
                </a:solidFill>
              </a:rPr>
              <a:t>as a result of inadequate dural closure.</a:t>
            </a:r>
          </a:p>
          <a:p>
            <a:pPr indent="-457200" marL="457200">
              <a:buFont typeface="+mj-lt"/>
              <a:buAutoNum type="arabicPeriod" startAt="4"/>
            </a:pPr>
            <a:r>
              <a:rPr b="1" dirty="0" sz="2000" lang="en-US">
                <a:solidFill>
                  <a:srgbClr val="7030A0"/>
                </a:solidFill>
              </a:rPr>
              <a:t>Spinal instability</a:t>
            </a:r>
          </a:p>
          <a:p>
            <a:pPr lvl="1"/>
            <a:r>
              <a:rPr dirty="0" sz="2000" lang="en-US">
                <a:solidFill>
                  <a:srgbClr val="000000"/>
                </a:solidFill>
              </a:rPr>
              <a:t>Care must also be taken to avoid disrupting the facets or condylar joints.</a:t>
            </a:r>
          </a:p>
          <a:p>
            <a:pPr indent="-457200" marL="457200">
              <a:buAutoNum type="arabicPeriod" startAt="6"/>
            </a:pPr>
            <a:r>
              <a:rPr b="1" dirty="0" sz="2000" lang="en-US">
                <a:solidFill>
                  <a:srgbClr val="7030A0"/>
                </a:solidFill>
              </a:rPr>
              <a:t>Cervical syrinx</a:t>
            </a:r>
          </a:p>
          <a:p>
            <a:pPr lvl="1"/>
            <a:r>
              <a:rPr dirty="0" sz="2000" lang="en-US">
                <a:solidFill>
                  <a:srgbClr val="000000"/>
                </a:solidFill>
              </a:rPr>
              <a:t>Arachnoid adhesions and gliosis within and surrounding the resection cavity can lead to CSF outflow obstruction</a:t>
            </a:r>
          </a:p>
          <a:p>
            <a:pPr indent="-457200" marL="457200">
              <a:buFont typeface="+mj-lt"/>
              <a:buAutoNum type="arabicParenR"/>
            </a:pPr>
            <a:endParaRPr dirty="0" sz="2000"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7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8" name="Title 1"/>
          <p:cNvSpPr>
            <a:spLocks noGrp="1"/>
          </p:cNvSpPr>
          <p:nvPr>
            <p:ph type="title"/>
          </p:nvPr>
        </p:nvSpPr>
        <p:spPr>
          <a:xfrm>
            <a:off x="1658268" y="1043639"/>
            <a:ext cx="5827464" cy="2974179"/>
          </a:xfrm>
        </p:spPr>
        <p:txBody>
          <a:bodyPr>
            <a:normAutofit/>
          </a:bodyPr>
          <a:p>
            <a:pPr algn="ctr"/>
            <a:r>
              <a:rPr dirty="0" sz="7000" lang="en-US" u="sng">
                <a:solidFill>
                  <a:srgbClr val="002060"/>
                </a:solidFill>
                <a:latin typeface="Algerian" pitchFamily="82" charset="77"/>
              </a:rPr>
              <a:t>Brainstem Gliomas</a:t>
            </a:r>
            <a:br>
              <a:rPr dirty="0" sz="5600" lang="en-US" u="sng">
                <a:solidFill>
                  <a:srgbClr val="002060"/>
                </a:solidFill>
                <a:latin typeface="Algerian" pitchFamily="82" charset="77"/>
              </a:rPr>
            </a:br>
            <a:r>
              <a:rPr b="1" dirty="0" sz="2000" lang="en-US" err="1">
                <a:solidFill>
                  <a:srgbClr val="002060"/>
                </a:solidFill>
                <a:latin typeface="+mn-lt"/>
              </a:rPr>
              <a:t>Y</a:t>
            </a:r>
            <a:r>
              <a:rPr b="1" dirty="0" sz="2000" lang="en-US" err="1">
                <a:latin typeface="+mn-lt"/>
              </a:rPr>
              <a:t>oumans</a:t>
            </a:r>
            <a:r>
              <a:rPr b="1" dirty="0" sz="2000" lang="en-US">
                <a:latin typeface="+mn-lt"/>
              </a:rPr>
              <a:t> Chap. 215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7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9" name="Content Placeholder 2"/>
          <p:cNvSpPr>
            <a:spLocks noGrp="1"/>
          </p:cNvSpPr>
          <p:nvPr>
            <p:ph idx="1"/>
          </p:nvPr>
        </p:nvSpPr>
        <p:spPr>
          <a:xfrm>
            <a:off x="51954" y="46182"/>
            <a:ext cx="9040091" cy="6765636"/>
          </a:xfrm>
        </p:spPr>
        <p:txBody>
          <a:bodyPr>
            <a:normAutofit/>
          </a:bodyPr>
          <a:p>
            <a:r>
              <a:rPr dirty="0" sz="2000" lang="en-US">
                <a:solidFill>
                  <a:srgbClr val="000000"/>
                </a:solidFill>
              </a:rPr>
              <a:t>Brainstem gliomas (BSGs) are a histologically heterogeneous group of tumors defined primarily by their location. </a:t>
            </a:r>
          </a:p>
          <a:p>
            <a:endParaRPr dirty="0" sz="2000" lang="en-US">
              <a:solidFill>
                <a:srgbClr val="000000"/>
              </a:solidFill>
            </a:endParaRPr>
          </a:p>
          <a:p>
            <a:r>
              <a:rPr dirty="0" sz="2000" lang="en-US">
                <a:solidFill>
                  <a:srgbClr val="000000"/>
                </a:solidFill>
              </a:rPr>
              <a:t>BSGs can be categorized as 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>
                <a:solidFill>
                  <a:srgbClr val="000000"/>
                </a:solidFill>
              </a:rPr>
              <a:t>Tectal    5%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>
                <a:solidFill>
                  <a:srgbClr val="000000"/>
                </a:solidFill>
              </a:rPr>
              <a:t>Focal pontine and midbrain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>
                <a:solidFill>
                  <a:srgbClr val="000000"/>
                </a:solidFill>
              </a:rPr>
              <a:t>DIPG ( diffuse intrinsic pontine glioma ).  80%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 err="1">
                <a:solidFill>
                  <a:srgbClr val="000000"/>
                </a:solidFill>
              </a:rPr>
              <a:t>Cervicomedullary</a:t>
            </a:r>
            <a:r>
              <a:rPr dirty="0" sz="2000" lang="en-US">
                <a:solidFill>
                  <a:srgbClr val="000000"/>
                </a:solidFill>
              </a:rPr>
              <a:t> junction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>
                <a:solidFill>
                  <a:srgbClr val="000000"/>
                </a:solidFill>
              </a:rPr>
              <a:t>Dorsally </a:t>
            </a:r>
            <a:r>
              <a:rPr dirty="0" sz="2000" lang="en-US" err="1">
                <a:solidFill>
                  <a:srgbClr val="000000"/>
                </a:solidFill>
              </a:rPr>
              <a:t>exophytic</a:t>
            </a:r>
            <a:r>
              <a:rPr dirty="0" sz="2000" lang="en-US">
                <a:solidFill>
                  <a:srgbClr val="000000"/>
                </a:solidFill>
              </a:rPr>
              <a:t> tumors</a:t>
            </a:r>
          </a:p>
          <a:p>
            <a:pPr>
              <a:buFont typeface="Wingdings" pitchFamily="2" charset="2"/>
              <a:buChar char="ü"/>
            </a:pPr>
            <a:endParaRPr dirty="0" sz="2000" lang="en-US">
              <a:solidFill>
                <a:srgbClr val="00000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b="1" dirty="0" sz="2000" lang="en-US">
                <a:solidFill>
                  <a:srgbClr val="C00000"/>
                </a:solidFill>
              </a:rPr>
              <a:t>EPIDEMIOLOGY :</a:t>
            </a:r>
          </a:p>
          <a:p>
            <a:r>
              <a:rPr dirty="0" sz="2000" lang="en-US">
                <a:solidFill>
                  <a:srgbClr val="000000"/>
                </a:solidFill>
              </a:rPr>
              <a:t>Reflect approximately 25% of tumors arising in the posterior fossa.</a:t>
            </a:r>
          </a:p>
          <a:p>
            <a:r>
              <a:rPr dirty="0" sz="2000" lang="en-US">
                <a:solidFill>
                  <a:srgbClr val="000000"/>
                </a:solidFill>
              </a:rPr>
              <a:t>The median age at presentation for pediatric BSGs is </a:t>
            </a:r>
            <a:r>
              <a:rPr dirty="0" sz="2000" lang="en-US">
                <a:solidFill>
                  <a:srgbClr val="C00000"/>
                </a:solidFill>
              </a:rPr>
              <a:t>6 to 7 years</a:t>
            </a:r>
            <a:r>
              <a:rPr dirty="0" sz="2000" lang="en-US">
                <a:solidFill>
                  <a:srgbClr val="000000"/>
                </a:solidFill>
              </a:rPr>
              <a:t>.</a:t>
            </a:r>
          </a:p>
          <a:p>
            <a:r>
              <a:rPr dirty="0" sz="2000" lang="en-US">
                <a:solidFill>
                  <a:srgbClr val="000000"/>
                </a:solidFill>
              </a:rPr>
              <a:t>M=F</a:t>
            </a:r>
          </a:p>
          <a:p>
            <a:r>
              <a:rPr dirty="0" sz="2000" lang="en-US">
                <a:solidFill>
                  <a:srgbClr val="000000"/>
                </a:solidFill>
              </a:rPr>
              <a:t>Patients with neurofibromatosis 1 (NF1) have a tendency for the formation of BSGs, although their clinical course tends to be more benign in comparison with non-NF1 BSGs.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5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Content Placeholder 2"/>
          <p:cNvSpPr>
            <a:spLocks noGrp="1"/>
          </p:cNvSpPr>
          <p:nvPr>
            <p:ph idx="1"/>
          </p:nvPr>
        </p:nvSpPr>
        <p:spPr>
          <a:xfrm>
            <a:off x="57727" y="46182"/>
            <a:ext cx="9028545" cy="6765636"/>
          </a:xfrm>
        </p:spPr>
        <p:txBody>
          <a:bodyPr>
            <a:normAutofit/>
          </a:bodyPr>
          <a:p>
            <a:r>
              <a:rPr baseline="0" b="0" dirty="0" sz="2000" i="0" lang="en-US" strike="noStrike" u="none">
                <a:solidFill>
                  <a:srgbClr val="000000"/>
                </a:solidFill>
              </a:rPr>
              <a:t>20% of</a:t>
            </a:r>
            <a:r>
              <a:rPr b="0" dirty="0" sz="2000" i="0" lang="en-US" strike="noStrike" u="none">
                <a:solidFill>
                  <a:srgbClr val="000000"/>
                </a:solidFill>
              </a:rPr>
              <a:t> CNS tumors in children </a:t>
            </a:r>
            <a:r>
              <a:rPr baseline="0" b="0" dirty="0" sz="2000" i="0" lang="en-US" strike="noStrike" u="none">
                <a:solidFill>
                  <a:srgbClr val="000000"/>
                </a:solidFill>
              </a:rPr>
              <a:t> are </a:t>
            </a:r>
            <a:r>
              <a:rPr baseline="0" b="0" dirty="0" sz="2000" i="0" lang="en-US" err="1" strike="noStrike" u="none">
                <a:solidFill>
                  <a:srgbClr val="000000"/>
                </a:solidFill>
              </a:rPr>
              <a:t>astrocytomas</a:t>
            </a:r>
            <a:r>
              <a:rPr baseline="0" b="0" dirty="0" sz="2000" i="0" lang="en-US" strike="noStrike" u="none">
                <a:solidFill>
                  <a:srgbClr val="000000"/>
                </a:solidFill>
              </a:rPr>
              <a:t>, nearly half of which are </a:t>
            </a:r>
            <a:r>
              <a:rPr baseline="0" b="0" dirty="0" sz="2000" i="0" lang="en-US" err="1" strike="noStrike" u="none">
                <a:solidFill>
                  <a:srgbClr val="000000"/>
                </a:solidFill>
              </a:rPr>
              <a:t>infratentorial</a:t>
            </a:r>
            <a:r>
              <a:rPr baseline="0" b="0" dirty="0" sz="2000" i="0" lang="en-US" strike="noStrike" u="none">
                <a:solidFill>
                  <a:srgbClr val="000000"/>
                </a:solidFill>
              </a:rPr>
              <a:t>.</a:t>
            </a:r>
            <a:endParaRPr dirty="0" sz="2000" lang="en-US">
              <a:solidFill>
                <a:srgbClr val="000000"/>
              </a:solidFill>
            </a:endParaRPr>
          </a:p>
          <a:p>
            <a:r>
              <a:rPr dirty="0" sz="2000" lang="en-US">
                <a:solidFill>
                  <a:srgbClr val="000000"/>
                </a:solidFill>
              </a:rPr>
              <a:t>P</a:t>
            </a:r>
            <a:r>
              <a:rPr baseline="0" b="0" dirty="0" sz="2000" i="0" lang="en-US" strike="noStrike" u="none">
                <a:solidFill>
                  <a:srgbClr val="000000"/>
                </a:solidFill>
              </a:rPr>
              <a:t>redominant number occur within the cerebellum and are sporadic. </a:t>
            </a:r>
          </a:p>
          <a:p>
            <a:r>
              <a:rPr baseline="0" b="0" dirty="0" sz="2000" i="0" lang="en-US" strike="noStrike">
                <a:solidFill>
                  <a:srgbClr val="000000"/>
                </a:solidFill>
              </a:rPr>
              <a:t>Within the cerebellum, the most common childhood tumor is (WHO) grade I </a:t>
            </a:r>
            <a:r>
              <a:rPr baseline="0" b="0" dirty="0" sz="2000" i="0" lang="en-US" err="1" strike="noStrike">
                <a:solidFill>
                  <a:srgbClr val="000000"/>
                </a:solidFill>
              </a:rPr>
              <a:t>pilocytic</a:t>
            </a:r>
            <a:r>
              <a:rPr baseline="0" b="0" dirty="0" sz="2000" i="0" lang="en-US" strike="noStrike">
                <a:solidFill>
                  <a:srgbClr val="000000"/>
                </a:solidFill>
              </a:rPr>
              <a:t> astrocytoma. </a:t>
            </a:r>
          </a:p>
          <a:p>
            <a:r>
              <a:rPr baseline="0" b="0" dirty="0" sz="2000" i="0" lang="en-US" strike="noStrike" u="none">
                <a:solidFill>
                  <a:srgbClr val="000000"/>
                </a:solidFill>
              </a:rPr>
              <a:t>In contrast to the childhood </a:t>
            </a:r>
            <a:r>
              <a:rPr baseline="0" b="0" dirty="0" sz="2000" i="0" lang="en-US" err="1" strike="noStrike" u="none">
                <a:solidFill>
                  <a:srgbClr val="000000"/>
                </a:solidFill>
              </a:rPr>
              <a:t>astrocytomas</a:t>
            </a:r>
            <a:r>
              <a:rPr baseline="0" b="0" dirty="0" sz="2000" i="0" lang="en-US" strike="noStrike" u="none">
                <a:solidFill>
                  <a:srgbClr val="000000"/>
                </a:solidFill>
              </a:rPr>
              <a:t> at other sites, cerebellar </a:t>
            </a:r>
            <a:r>
              <a:rPr baseline="0" b="0" dirty="0" sz="2000" i="0" lang="en-US" err="1" strike="noStrike" u="none">
                <a:solidFill>
                  <a:srgbClr val="000000"/>
                </a:solidFill>
              </a:rPr>
              <a:t>astrocytomas</a:t>
            </a:r>
            <a:r>
              <a:rPr baseline="0" b="0" dirty="0" sz="2000" i="0" lang="en-US" strike="noStrike" u="none">
                <a:solidFill>
                  <a:srgbClr val="000000"/>
                </a:solidFill>
              </a:rPr>
              <a:t> are associated with neurofibromatosis 1 in fewer than 1% of cases.</a:t>
            </a:r>
          </a:p>
          <a:p>
            <a:endParaRPr dirty="0" sz="2000" lang="en-US">
              <a:solidFill>
                <a:srgbClr val="0000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baseline="0" b="1" dirty="0" sz="2000" i="0" lang="en-US" err="1" strike="noStrike" u="sng">
                <a:solidFill>
                  <a:srgbClr val="000000"/>
                </a:solidFill>
              </a:rPr>
              <a:t>Pilocytic</a:t>
            </a:r>
            <a:r>
              <a:rPr baseline="0" b="1" dirty="0" sz="2000" i="0" lang="en-US" strike="noStrike" u="sng">
                <a:solidFill>
                  <a:srgbClr val="000000"/>
                </a:solidFill>
              </a:rPr>
              <a:t>  </a:t>
            </a:r>
            <a:r>
              <a:rPr baseline="0" b="1" dirty="0" sz="2000" i="0" lang="en-US" err="1" strike="noStrike" u="sng">
                <a:solidFill>
                  <a:srgbClr val="000000"/>
                </a:solidFill>
              </a:rPr>
              <a:t>astrocytomas</a:t>
            </a:r>
            <a:r>
              <a:rPr baseline="0" b="0" dirty="0" sz="2000" i="0" lang="en-US" strike="noStrike" u="none">
                <a:solidFill>
                  <a:srgbClr val="000000"/>
                </a:solidFill>
              </a:rPr>
              <a:t>  WHO  grade  I  lesions, have </a:t>
            </a:r>
          </a:p>
          <a:p>
            <a:pPr lvl="1">
              <a:buFont typeface="Wingdings" pitchFamily="2" charset="2"/>
              <a:buChar char="ü"/>
            </a:pPr>
            <a:r>
              <a:rPr baseline="0" b="1" dirty="0" sz="2000" i="0" lang="en-US" strike="noStrike" u="none">
                <a:solidFill>
                  <a:srgbClr val="0070C0"/>
                </a:solidFill>
              </a:rPr>
              <a:t>Eosinophilic granular  bodies</a:t>
            </a:r>
          </a:p>
          <a:p>
            <a:pPr lvl="1">
              <a:buFont typeface="Wingdings" pitchFamily="2" charset="2"/>
              <a:buChar char="ü"/>
            </a:pPr>
            <a:r>
              <a:rPr baseline="0" b="1" dirty="0" sz="2000" i="0" lang="en-US" strike="noStrike" u="none">
                <a:solidFill>
                  <a:srgbClr val="0070C0"/>
                </a:solidFill>
              </a:rPr>
              <a:t>Rosenthal  fibers.</a:t>
            </a:r>
          </a:p>
          <a:p>
            <a:pPr>
              <a:buFont typeface="Wingdings" pitchFamily="2" charset="2"/>
              <a:buChar char="Ø"/>
            </a:pPr>
            <a:r>
              <a:rPr baseline="0" b="1" dirty="0" sz="2000" i="0" lang="en-US" err="1" strike="noStrike" u="sng">
                <a:solidFill>
                  <a:srgbClr val="000000"/>
                </a:solidFill>
              </a:rPr>
              <a:t>Pilomyxoid</a:t>
            </a:r>
            <a:r>
              <a:rPr baseline="0" b="1" dirty="0" sz="2000" i="0" lang="en-US" strike="noStrike" u="sng">
                <a:solidFill>
                  <a:srgbClr val="000000"/>
                </a:solidFill>
              </a:rPr>
              <a:t> </a:t>
            </a:r>
            <a:r>
              <a:rPr baseline="0" b="1" dirty="0" sz="2000" i="0" lang="en-US" err="1" strike="noStrike" u="sng">
                <a:solidFill>
                  <a:srgbClr val="000000"/>
                </a:solidFill>
              </a:rPr>
              <a:t>astrocytomas</a:t>
            </a:r>
            <a:r>
              <a:rPr baseline="0" b="0" dirty="0" sz="2000" i="0" lang="en-US" strike="noStrike" u="none">
                <a:solidFill>
                  <a:srgbClr val="000000"/>
                </a:solidFill>
              </a:rPr>
              <a:t>,  WHO  grade  II  fibrillary (diffuse)  </a:t>
            </a:r>
            <a:r>
              <a:rPr baseline="0" b="0" dirty="0" sz="2000" i="0" lang="en-US" err="1" strike="noStrike" u="none">
                <a:solidFill>
                  <a:srgbClr val="000000"/>
                </a:solidFill>
              </a:rPr>
              <a:t>astrocytomas</a:t>
            </a:r>
            <a:r>
              <a:rPr baseline="0" b="0" dirty="0" sz="2000" i="0" lang="en-US" strike="noStrike" u="none">
                <a:solidFill>
                  <a:srgbClr val="000000"/>
                </a:solidFill>
              </a:rPr>
              <a:t>  have </a:t>
            </a:r>
          </a:p>
          <a:p>
            <a:pPr lvl="1">
              <a:buFont typeface="Wingdings" pitchFamily="2" charset="2"/>
              <a:buChar char="ü"/>
            </a:pPr>
            <a:r>
              <a:rPr baseline="0" b="1" dirty="0" sz="2000" i="0" lang="en-US" strike="noStrike" u="none">
                <a:solidFill>
                  <a:srgbClr val="0070C0"/>
                </a:solidFill>
              </a:rPr>
              <a:t>Cellular  </a:t>
            </a:r>
            <a:r>
              <a:rPr baseline="0" b="1" dirty="0" sz="2000" i="0" lang="en-US" err="1" strike="noStrike" u="none">
                <a:solidFill>
                  <a:srgbClr val="0070C0"/>
                </a:solidFill>
              </a:rPr>
              <a:t>atypia</a:t>
            </a:r>
            <a:r>
              <a:rPr baseline="0" b="1" dirty="0" sz="2000" i="0" lang="en-US" strike="noStrike" u="none">
                <a:solidFill>
                  <a:srgbClr val="0070C0"/>
                </a:solidFill>
              </a:rPr>
              <a:t>. </a:t>
            </a:r>
          </a:p>
          <a:p>
            <a:pPr lvl="1">
              <a:buFont typeface="Wingdings" pitchFamily="2" charset="2"/>
              <a:buChar char="ü"/>
            </a:pPr>
            <a:r>
              <a:rPr baseline="0" b="1" dirty="0" sz="2000" i="0" lang="en-US" strike="noStrike" u="none">
                <a:solidFill>
                  <a:srgbClr val="0070C0"/>
                </a:solidFill>
              </a:rPr>
              <a:t>No  Rosenthal  fibers</a:t>
            </a:r>
          </a:p>
          <a:p>
            <a:pPr lvl="1">
              <a:buFont typeface="Wingdings" pitchFamily="2" charset="2"/>
              <a:buChar char="ü"/>
            </a:pPr>
            <a:r>
              <a:rPr baseline="0" b="1" dirty="0" sz="2000" i="0" lang="en-US" strike="noStrike" u="none">
                <a:solidFill>
                  <a:srgbClr val="0070C0"/>
                </a:solidFill>
              </a:rPr>
              <a:t>No  eosinophilic  granular  bodies. </a:t>
            </a:r>
          </a:p>
          <a:p>
            <a:endParaRPr dirty="0" sz="2000"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7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0" name="Content Placeholder 2"/>
          <p:cNvSpPr>
            <a:spLocks noGrp="1"/>
          </p:cNvSpPr>
          <p:nvPr>
            <p:ph idx="1"/>
          </p:nvPr>
        </p:nvSpPr>
        <p:spPr>
          <a:xfrm>
            <a:off x="103909" y="92364"/>
            <a:ext cx="8932587" cy="6649004"/>
          </a:xfrm>
        </p:spPr>
        <p:txBody>
          <a:bodyPr>
            <a:noAutofit/>
          </a:bodyPr>
          <a:p>
            <a:pPr>
              <a:buFont typeface="Wingdings" pitchFamily="2" charset="2"/>
              <a:buChar char="q"/>
            </a:pPr>
            <a:r>
              <a:rPr b="1" dirty="0" sz="2400" lang="en-US" u="sng">
                <a:solidFill>
                  <a:srgbClr val="C00000"/>
                </a:solidFill>
              </a:rPr>
              <a:t>Diffuse Intrinsic Pontine Glioma </a:t>
            </a:r>
          </a:p>
          <a:p>
            <a:r>
              <a:rPr dirty="0" sz="2000" lang="en-US"/>
              <a:t>Rapid onset and progression</a:t>
            </a:r>
          </a:p>
          <a:p>
            <a:r>
              <a:rPr dirty="0" sz="2000" lang="en-US">
                <a:solidFill>
                  <a:srgbClr val="000000"/>
                </a:solidFill>
              </a:rPr>
              <a:t>Patients with DIPGs typically present with the classic triad of </a:t>
            </a:r>
          </a:p>
          <a:p>
            <a:pPr indent="-457200" marL="457200">
              <a:buFont typeface="+mj-lt"/>
              <a:buAutoNum type="arabicParenR"/>
            </a:pPr>
            <a:r>
              <a:rPr b="1" dirty="0" sz="2000" lang="en-US">
                <a:solidFill>
                  <a:srgbClr val="0070C0"/>
                </a:solidFill>
              </a:rPr>
              <a:t>Cerebellar dysfunction</a:t>
            </a:r>
          </a:p>
          <a:p>
            <a:pPr lvl="1"/>
            <a:r>
              <a:rPr dirty="0" sz="2000" lang="en-US">
                <a:solidFill>
                  <a:srgbClr val="000000"/>
                </a:solidFill>
              </a:rPr>
              <a:t>Involvement  of  the cerebellar  peduncles  can  result  in  either  </a:t>
            </a:r>
            <a:r>
              <a:rPr dirty="0" sz="2000" lang="en-US" err="1">
                <a:solidFill>
                  <a:srgbClr val="000000"/>
                </a:solidFill>
              </a:rPr>
              <a:t>truncal</a:t>
            </a:r>
            <a:r>
              <a:rPr dirty="0" sz="2000" lang="en-US">
                <a:solidFill>
                  <a:srgbClr val="000000"/>
                </a:solidFill>
              </a:rPr>
              <a:t>  or  appendicular ataxia and incoordination</a:t>
            </a:r>
          </a:p>
          <a:p>
            <a:pPr indent="-457200" marL="457200">
              <a:buAutoNum type="arabicParenR" startAt="2"/>
            </a:pPr>
            <a:r>
              <a:rPr b="1" dirty="0" sz="2000" lang="en-US">
                <a:solidFill>
                  <a:srgbClr val="0070C0"/>
                </a:solidFill>
              </a:rPr>
              <a:t>Long tract signs</a:t>
            </a:r>
          </a:p>
          <a:p>
            <a:pPr lvl="1"/>
            <a:r>
              <a:rPr dirty="0" sz="2000" lang="en-US">
                <a:solidFill>
                  <a:srgbClr val="000000"/>
                </a:solidFill>
              </a:rPr>
              <a:t>Involvement of the crus </a:t>
            </a:r>
            <a:r>
              <a:rPr dirty="0" sz="2000" lang="en-US" err="1">
                <a:solidFill>
                  <a:srgbClr val="000000"/>
                </a:solidFill>
              </a:rPr>
              <a:t>cerebri</a:t>
            </a:r>
            <a:r>
              <a:rPr dirty="0" sz="2000" lang="en-US">
                <a:solidFill>
                  <a:srgbClr val="000000"/>
                </a:solidFill>
              </a:rPr>
              <a:t> or long  tracts  can  result  in  hemiparesis.</a:t>
            </a:r>
          </a:p>
          <a:p>
            <a:pPr indent="-457200" marL="457200">
              <a:buAutoNum type="arabicParenR" startAt="3"/>
            </a:pPr>
            <a:r>
              <a:rPr b="1" dirty="0" sz="2000" lang="en-US">
                <a:solidFill>
                  <a:srgbClr val="0070C0"/>
                </a:solidFill>
              </a:rPr>
              <a:t>Cranial neuropathy (typically bilateral)</a:t>
            </a:r>
            <a:endParaRPr b="1" dirty="0" sz="2000" lang="en-US" u="sng">
              <a:solidFill>
                <a:srgbClr val="0070C0"/>
              </a:solidFill>
            </a:endParaRPr>
          </a:p>
          <a:p>
            <a:pPr lvl="1"/>
            <a:r>
              <a:rPr dirty="0" sz="2000" lang="en-US">
                <a:solidFill>
                  <a:srgbClr val="000000"/>
                </a:solidFill>
              </a:rPr>
              <a:t>The lower cranial nerves (V, VI, VII, IX, and X) are most frequently affected.</a:t>
            </a:r>
          </a:p>
          <a:p>
            <a:pPr lvl="1"/>
            <a:r>
              <a:rPr b="1" dirty="0" sz="2000" lang="en-US">
                <a:solidFill>
                  <a:srgbClr val="7030A0"/>
                </a:solidFill>
              </a:rPr>
              <a:t>6</a:t>
            </a:r>
            <a:r>
              <a:rPr baseline="30000" b="1" dirty="0" sz="2000" lang="en-US">
                <a:solidFill>
                  <a:srgbClr val="7030A0"/>
                </a:solidFill>
              </a:rPr>
              <a:t>th</a:t>
            </a:r>
            <a:r>
              <a:rPr b="1" dirty="0" sz="2000" lang="en-US">
                <a:solidFill>
                  <a:srgbClr val="7030A0"/>
                </a:solidFill>
              </a:rPr>
              <a:t> &amp; 7</a:t>
            </a:r>
            <a:r>
              <a:rPr baseline="30000" b="1" dirty="0" sz="2000" lang="en-US">
                <a:solidFill>
                  <a:srgbClr val="7030A0"/>
                </a:solidFill>
              </a:rPr>
              <a:t>th</a:t>
            </a:r>
            <a:r>
              <a:rPr b="1" dirty="0" sz="2000" lang="en-US">
                <a:solidFill>
                  <a:srgbClr val="7030A0"/>
                </a:solidFill>
              </a:rPr>
              <a:t> C.N are the most conspicuously involved</a:t>
            </a:r>
            <a:r>
              <a:rPr dirty="0" sz="2000" lang="en-US">
                <a:solidFill>
                  <a:srgbClr val="000000"/>
                </a:solidFill>
              </a:rPr>
              <a:t>, and most affected children have diplopia. </a:t>
            </a:r>
          </a:p>
          <a:p>
            <a:r>
              <a:rPr dirty="0" sz="2000" lang="en-US">
                <a:solidFill>
                  <a:srgbClr val="000000"/>
                </a:solidFill>
              </a:rPr>
              <a:t>DIPGs often result in diffuse enlargement of the pons and, although large, often do not obstruct the fourth ventricle at the time of diagnosis.</a:t>
            </a:r>
          </a:p>
          <a:p>
            <a:r>
              <a:rPr dirty="0" sz="2000" lang="en-US" u="sng">
                <a:solidFill>
                  <a:srgbClr val="C00000"/>
                </a:solidFill>
              </a:rPr>
              <a:t>Engulfment of the basilar artery can occur and is considered an imaging hallmark of this tumor. </a:t>
            </a:r>
          </a:p>
          <a:p>
            <a:r>
              <a:rPr dirty="0" sz="2000" lang="en-US"/>
              <a:t>With  tumor  progression,  hydrocephalus  can develop  in  up  to  </a:t>
            </a:r>
            <a:r>
              <a:rPr dirty="0" sz="2000" lang="en-US">
                <a:solidFill>
                  <a:srgbClr val="C00000"/>
                </a:solidFill>
              </a:rPr>
              <a:t>15%</a:t>
            </a:r>
            <a:r>
              <a:rPr dirty="0" sz="2000" lang="en-US"/>
              <a:t>  of  affected  patients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1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097159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4572000" cy="6858000"/>
          </a:xfrm>
          <a:prstGeom prst="rect"/>
        </p:spPr>
      </p:pic>
      <p:pic>
        <p:nvPicPr>
          <p:cNvPr id="2097160" name="Picture 6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4572000" y="0"/>
            <a:ext cx="4572000" cy="6858000"/>
          </a:xfrm>
          <a:prstGeom prst="rect"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097161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4572000" cy="6858000"/>
          </a:xfrm>
          <a:prstGeom prst="rect"/>
        </p:spPr>
      </p:pic>
      <p:pic>
        <p:nvPicPr>
          <p:cNvPr id="2097162" name="Picture 6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4572000" y="0"/>
            <a:ext cx="4572000" cy="6858000"/>
          </a:xfrm>
          <a:prstGeom prst="rect"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3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097163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1"/>
            <a:ext cx="9144000" cy="6142182"/>
          </a:xfrm>
          <a:prstGeom prst="rect"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8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4" name="Content Placeholder 2"/>
          <p:cNvSpPr>
            <a:spLocks noGrp="1"/>
          </p:cNvSpPr>
          <p:nvPr>
            <p:ph idx="1"/>
          </p:nvPr>
        </p:nvSpPr>
        <p:spPr>
          <a:xfrm>
            <a:off x="103909" y="80818"/>
            <a:ext cx="8932587" cy="6660550"/>
          </a:xfrm>
        </p:spPr>
        <p:txBody>
          <a:bodyPr>
            <a:normAutofit/>
          </a:bodyPr>
          <a:p>
            <a:pPr>
              <a:buFont typeface="Wingdings" pitchFamily="2" charset="2"/>
              <a:buChar char="q"/>
            </a:pPr>
            <a:r>
              <a:rPr b="1" dirty="0" sz="2400" lang="en-US" u="sng">
                <a:solidFill>
                  <a:srgbClr val="C00000"/>
                </a:solidFill>
              </a:rPr>
              <a:t>Tectal Glioma</a:t>
            </a:r>
            <a:r>
              <a:rPr dirty="0" sz="2400" lang="en-US">
                <a:solidFill>
                  <a:srgbClr val="FF0000"/>
                </a:solidFill>
              </a:rPr>
              <a:t> </a:t>
            </a:r>
          </a:p>
          <a:p>
            <a:r>
              <a:rPr dirty="0" sz="2000" lang="en-US">
                <a:solidFill>
                  <a:srgbClr val="000000"/>
                </a:solidFill>
              </a:rPr>
              <a:t>5% of BSGs.</a:t>
            </a:r>
          </a:p>
          <a:p>
            <a:r>
              <a:rPr dirty="0" sz="2000" lang="en-US">
                <a:solidFill>
                  <a:srgbClr val="000000"/>
                </a:solidFill>
              </a:rPr>
              <a:t>Most tectal gliomas are </a:t>
            </a:r>
            <a:r>
              <a:rPr dirty="0" sz="2000" lang="en-US" err="1">
                <a:solidFill>
                  <a:srgbClr val="000000"/>
                </a:solidFill>
              </a:rPr>
              <a:t>pilocytic</a:t>
            </a:r>
            <a:r>
              <a:rPr dirty="0" sz="2000" lang="en-US">
                <a:solidFill>
                  <a:srgbClr val="000000"/>
                </a:solidFill>
              </a:rPr>
              <a:t> </a:t>
            </a:r>
            <a:r>
              <a:rPr dirty="0" sz="2000" lang="en-US" err="1">
                <a:solidFill>
                  <a:srgbClr val="000000"/>
                </a:solidFill>
              </a:rPr>
              <a:t>astrocytomas</a:t>
            </a:r>
            <a:r>
              <a:rPr dirty="0" sz="2000" lang="en-US">
                <a:solidFill>
                  <a:srgbClr val="000000"/>
                </a:solidFill>
              </a:rPr>
              <a:t> grade I</a:t>
            </a:r>
          </a:p>
          <a:p>
            <a:r>
              <a:rPr dirty="0" sz="2000" lang="en-US">
                <a:solidFill>
                  <a:srgbClr val="000000"/>
                </a:solidFill>
              </a:rPr>
              <a:t>Because of their close proximity to the aqueduct of </a:t>
            </a:r>
            <a:r>
              <a:rPr dirty="0" sz="2000" lang="en-US" err="1">
                <a:solidFill>
                  <a:srgbClr val="000000"/>
                </a:solidFill>
              </a:rPr>
              <a:t>Sylvius</a:t>
            </a:r>
            <a:r>
              <a:rPr dirty="0" sz="2000" lang="en-US">
                <a:solidFill>
                  <a:srgbClr val="000000"/>
                </a:solidFill>
              </a:rPr>
              <a:t> and slow growth, they most commonly manifest with </a:t>
            </a:r>
            <a:r>
              <a:rPr b="1" dirty="0" sz="2000" lang="en-US">
                <a:solidFill>
                  <a:srgbClr val="0070C0"/>
                </a:solidFill>
              </a:rPr>
              <a:t>obstructive hydrocephalus</a:t>
            </a:r>
            <a:r>
              <a:rPr dirty="0" sz="2000" lang="en-US">
                <a:solidFill>
                  <a:srgbClr val="000000"/>
                </a:solidFill>
              </a:rPr>
              <a:t>.</a:t>
            </a:r>
          </a:p>
          <a:p>
            <a:r>
              <a:rPr dirty="0" sz="2000" lang="en-US" err="1">
                <a:solidFill>
                  <a:srgbClr val="000000"/>
                </a:solidFill>
              </a:rPr>
              <a:t>Parinaud’s</a:t>
            </a:r>
            <a:r>
              <a:rPr dirty="0" sz="2000" lang="en-US">
                <a:solidFill>
                  <a:srgbClr val="000000"/>
                </a:solidFill>
              </a:rPr>
              <a:t> syndrome is rare despite involvement of the tectal plate. </a:t>
            </a:r>
          </a:p>
          <a:p>
            <a:pPr>
              <a:buFont typeface="Wingdings" pitchFamily="2" charset="2"/>
              <a:buChar char="v"/>
            </a:pPr>
            <a:r>
              <a:rPr b="1" dirty="0" sz="2000" lang="en-US" u="sng">
                <a:solidFill>
                  <a:srgbClr val="7030A0"/>
                </a:solidFill>
              </a:rPr>
              <a:t>Rapidly  progressive  symptoms  and  evidence  of  a  tectal  plate  lesion</a:t>
            </a:r>
            <a:r>
              <a:rPr b="1" dirty="0" sz="2000" lang="en-US">
                <a:solidFill>
                  <a:srgbClr val="000000"/>
                </a:solidFill>
              </a:rPr>
              <a:t> </a:t>
            </a:r>
            <a:r>
              <a:rPr dirty="0" sz="2000" lang="en-US">
                <a:solidFill>
                  <a:srgbClr val="000000"/>
                </a:solidFill>
              </a:rPr>
              <a:t> should  raise concern  for  other  lesions : </a:t>
            </a:r>
          </a:p>
          <a:p>
            <a:pPr lvl="1">
              <a:buFont typeface="Wingdings" pitchFamily="2" charset="2"/>
              <a:buChar char="Ø"/>
            </a:pPr>
            <a:r>
              <a:rPr dirty="0" sz="2000" lang="en-US" err="1">
                <a:solidFill>
                  <a:srgbClr val="000000"/>
                </a:solidFill>
              </a:rPr>
              <a:t>Medulloepithelioma</a:t>
            </a:r>
            <a:r>
              <a:rPr dirty="0" sz="2000" lang="en-US">
                <a:solidFill>
                  <a:srgbClr val="000000"/>
                </a:solidFill>
              </a:rPr>
              <a:t>,  which tends  to  occur  in  younger  patients</a:t>
            </a:r>
          </a:p>
          <a:p>
            <a:pPr lvl="1">
              <a:buFont typeface="Wingdings" pitchFamily="2" charset="2"/>
              <a:buChar char="Ø"/>
            </a:pPr>
            <a:r>
              <a:rPr dirty="0" sz="2000" lang="en-US">
                <a:solidFill>
                  <a:srgbClr val="000000"/>
                </a:solidFill>
              </a:rPr>
              <a:t>Primitive  </a:t>
            </a:r>
            <a:r>
              <a:rPr dirty="0" sz="2000" lang="en-US" err="1">
                <a:solidFill>
                  <a:srgbClr val="000000"/>
                </a:solidFill>
              </a:rPr>
              <a:t>neuroectodermal</a:t>
            </a:r>
            <a:r>
              <a:rPr dirty="0" sz="2000" lang="en-US">
                <a:solidFill>
                  <a:srgbClr val="000000"/>
                </a:solidFill>
              </a:rPr>
              <a:t> tumor  (PNET)</a:t>
            </a:r>
          </a:p>
          <a:p>
            <a:pPr lvl="1">
              <a:buFont typeface="Wingdings" pitchFamily="2" charset="2"/>
              <a:buChar char="Ø"/>
            </a:pPr>
            <a:r>
              <a:rPr dirty="0" sz="2000" lang="en-US">
                <a:solidFill>
                  <a:srgbClr val="000000"/>
                </a:solidFill>
              </a:rPr>
              <a:t>Other  atypical  pineal  area  tumors.</a:t>
            </a:r>
          </a:p>
          <a:p>
            <a:pPr lvl="1">
              <a:buFont typeface="Wingdings" pitchFamily="2" charset="2"/>
              <a:buChar char="Ø"/>
            </a:pPr>
            <a:endParaRPr dirty="0" sz="2000" lang="en-US">
              <a:solidFill>
                <a:srgbClr val="000000"/>
              </a:solidFill>
            </a:endParaRPr>
          </a:p>
          <a:p>
            <a:pPr indent="0" marL="0">
              <a:buNone/>
            </a:pPr>
            <a:endParaRPr dirty="0" sz="2000"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8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4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860136" y="0"/>
            <a:ext cx="7423727" cy="6858000"/>
          </a:xfrm>
          <a:prstGeom prst="rect"/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8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5" name="Content Placeholder 2"/>
          <p:cNvSpPr>
            <a:spLocks noGrp="1"/>
          </p:cNvSpPr>
          <p:nvPr>
            <p:ph idx="1"/>
          </p:nvPr>
        </p:nvSpPr>
        <p:spPr>
          <a:xfrm>
            <a:off x="80818" y="80818"/>
            <a:ext cx="8955678" cy="6660550"/>
          </a:xfrm>
        </p:spPr>
        <p:txBody>
          <a:bodyPr>
            <a:noAutofit/>
          </a:bodyPr>
          <a:p>
            <a:pPr>
              <a:buFont typeface="Wingdings" pitchFamily="2" charset="2"/>
              <a:buChar char="q"/>
            </a:pPr>
            <a:r>
              <a:rPr b="1" dirty="0" sz="2400" lang="en-US" u="sng">
                <a:solidFill>
                  <a:srgbClr val="C00000"/>
                </a:solidFill>
              </a:rPr>
              <a:t>Focal Tumors :</a:t>
            </a:r>
          </a:p>
          <a:p>
            <a:r>
              <a:rPr dirty="0" sz="2000" lang="en-US">
                <a:solidFill>
                  <a:srgbClr val="000000"/>
                </a:solidFill>
              </a:rPr>
              <a:t>Called Focal cause they  occupy  </a:t>
            </a:r>
            <a:r>
              <a:rPr b="1" dirty="0" sz="2000" lang="en-US">
                <a:solidFill>
                  <a:srgbClr val="000000"/>
                </a:solidFill>
              </a:rPr>
              <a:t>less  than  50%  of  the  brainstem</a:t>
            </a:r>
            <a:r>
              <a:rPr dirty="0" sz="2000" lang="en-US">
                <a:solidFill>
                  <a:srgbClr val="000000"/>
                </a:solidFill>
              </a:rPr>
              <a:t>.</a:t>
            </a:r>
          </a:p>
          <a:p>
            <a:r>
              <a:rPr dirty="0" sz="2000" lang="en-US">
                <a:solidFill>
                  <a:srgbClr val="000000"/>
                </a:solidFill>
              </a:rPr>
              <a:t>Slow growing, and patients have a long history of complaints.</a:t>
            </a:r>
          </a:p>
          <a:p>
            <a:r>
              <a:rPr b="1" dirty="0" sz="2000" lang="en-US">
                <a:solidFill>
                  <a:srgbClr val="000000"/>
                </a:solidFill>
              </a:rPr>
              <a:t>More  common  in  the  midbrain  &amp; medulla</a:t>
            </a:r>
            <a:r>
              <a:rPr dirty="0" sz="2000" lang="en-US">
                <a:solidFill>
                  <a:srgbClr val="000000"/>
                </a:solidFill>
              </a:rPr>
              <a:t>  and  least common  in  the  pons</a:t>
            </a:r>
          </a:p>
          <a:p>
            <a:pPr>
              <a:buFont typeface="Wingdings" pitchFamily="2" charset="2"/>
              <a:buChar char="v"/>
            </a:pPr>
            <a:r>
              <a:rPr b="1" dirty="0" sz="2000" lang="en-US" u="sng">
                <a:solidFill>
                  <a:srgbClr val="7030A0"/>
                </a:solidFill>
              </a:rPr>
              <a:t>Midbrain  tumors  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 err="1">
                <a:solidFill>
                  <a:srgbClr val="C00000"/>
                </a:solidFill>
              </a:rPr>
              <a:t>Tegmentum</a:t>
            </a:r>
            <a:r>
              <a:rPr dirty="0" sz="2000" lang="en-US">
                <a:solidFill>
                  <a:srgbClr val="000000"/>
                </a:solidFill>
              </a:rPr>
              <a:t>  can result  in  oculomotor  nerve  paresis  or  long  tract  signs,  or  both, reflecting  selective  involvement  of  cranial  nerve  nuclei,  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 err="1">
                <a:solidFill>
                  <a:srgbClr val="C00000"/>
                </a:solidFill>
              </a:rPr>
              <a:t>Tectum</a:t>
            </a:r>
            <a:r>
              <a:rPr dirty="0" sz="2000" lang="en-US">
                <a:solidFill>
                  <a:srgbClr val="000000"/>
                </a:solidFill>
              </a:rPr>
              <a:t> manifest  only  with  signs  and  symptoms  of  elevated  ICP.</a:t>
            </a:r>
          </a:p>
          <a:p>
            <a:pPr lvl="1">
              <a:buFont typeface="Wingdings" pitchFamily="2" charset="2"/>
              <a:buChar char="§"/>
            </a:pPr>
            <a:endParaRPr dirty="0" sz="2000" lang="en-US">
              <a:solidFill>
                <a:srgbClr val="00000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b="1" dirty="0" sz="2000" lang="en-US" u="sng">
                <a:solidFill>
                  <a:srgbClr val="7030A0"/>
                </a:solidFill>
              </a:rPr>
              <a:t>Lesions  of  the  pons</a:t>
            </a:r>
            <a:r>
              <a:rPr dirty="0" sz="2000" lang="en-US">
                <a:solidFill>
                  <a:srgbClr val="7030A0"/>
                </a:solidFill>
              </a:rPr>
              <a:t>  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>
                <a:solidFill>
                  <a:srgbClr val="000000"/>
                </a:solidFill>
              </a:rPr>
              <a:t>Result  in  lower  C.N dysfunction  (hearing  loss,  facial  paresis,  and  double  vision,  in  addition to  long  tract  signs).  </a:t>
            </a:r>
          </a:p>
          <a:p>
            <a:pPr lvl="1">
              <a:buFont typeface="Wingdings" pitchFamily="2" charset="2"/>
              <a:buChar char="§"/>
            </a:pPr>
            <a:endParaRPr dirty="0" sz="2000" lang="en-US">
              <a:solidFill>
                <a:srgbClr val="00000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b="1" dirty="0" sz="2000" lang="en-US" u="sng">
                <a:solidFill>
                  <a:srgbClr val="7030A0"/>
                </a:solidFill>
              </a:rPr>
              <a:t>Medullary  lesions 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>
                <a:solidFill>
                  <a:srgbClr val="000000"/>
                </a:solidFill>
              </a:rPr>
              <a:t>Manifest  with  recurrent  aspiration  pneumonia  and  with  choking  and  swallowing  difficulty  as  a  result  of  lower  cranial  nerve  involvement.  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>
                <a:solidFill>
                  <a:srgbClr val="000000"/>
                </a:solidFill>
              </a:rPr>
              <a:t>Changes  in voice  and  atrophy  of  the  tongue  may  occur  as  well.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>
                <a:solidFill>
                  <a:srgbClr val="000000"/>
                </a:solidFill>
              </a:rPr>
              <a:t>Failure  to thrive  may  be  the  initial  symptoms  for  infants</a:t>
            </a:r>
          </a:p>
          <a:p>
            <a:pPr indent="0" marL="0">
              <a:buNone/>
            </a:pPr>
            <a:endParaRPr dirty="0" sz="2000"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6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097165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8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7" name="Content Placeholder 2"/>
          <p:cNvSpPr>
            <a:spLocks noGrp="1"/>
          </p:cNvSpPr>
          <p:nvPr>
            <p:ph idx="1"/>
          </p:nvPr>
        </p:nvSpPr>
        <p:spPr>
          <a:xfrm>
            <a:off x="115455" y="127000"/>
            <a:ext cx="8913089" cy="6578364"/>
          </a:xfrm>
        </p:spPr>
        <p:txBody>
          <a:bodyPr>
            <a:normAutofit/>
          </a:bodyPr>
          <a:p>
            <a:pPr>
              <a:buFont typeface="Wingdings" pitchFamily="2" charset="2"/>
              <a:buChar char="q"/>
            </a:pPr>
            <a:r>
              <a:rPr b="1" dirty="0" sz="2400" lang="en-US" err="1" u="sng">
                <a:solidFill>
                  <a:srgbClr val="C00000"/>
                </a:solidFill>
              </a:rPr>
              <a:t>Exophytic</a:t>
            </a:r>
            <a:r>
              <a:rPr b="1" dirty="0" sz="2400" lang="en-US" u="sng">
                <a:solidFill>
                  <a:srgbClr val="C00000"/>
                </a:solidFill>
              </a:rPr>
              <a:t> Tumors :</a:t>
            </a:r>
          </a:p>
          <a:p>
            <a:pPr>
              <a:buFont typeface="Wingdings" pitchFamily="2" charset="2"/>
              <a:buChar char="Ø"/>
            </a:pPr>
            <a:r>
              <a:rPr b="1" dirty="0" sz="2000" lang="en-US" u="sng">
                <a:solidFill>
                  <a:srgbClr val="0070C0"/>
                </a:solidFill>
              </a:rPr>
              <a:t>Arise from the </a:t>
            </a:r>
            <a:r>
              <a:rPr b="1" dirty="0" sz="2000" lang="en-US" err="1" u="sng">
                <a:solidFill>
                  <a:srgbClr val="0070C0"/>
                </a:solidFill>
              </a:rPr>
              <a:t>subependymal</a:t>
            </a:r>
            <a:r>
              <a:rPr b="1" dirty="0" sz="2000" lang="en-US" u="sng">
                <a:solidFill>
                  <a:srgbClr val="0070C0"/>
                </a:solidFill>
              </a:rPr>
              <a:t> glia in the floor of the fourth ventricle</a:t>
            </a:r>
            <a:r>
              <a:rPr dirty="0" sz="2000" lang="en-US">
                <a:solidFill>
                  <a:srgbClr val="000000"/>
                </a:solidFill>
              </a:rPr>
              <a:t> and grow posteriorly, often extending into the fourth ventricle, where the bulk of tumor growth occurs.</a:t>
            </a:r>
          </a:p>
          <a:p>
            <a:pPr>
              <a:buFont typeface="Wingdings" pitchFamily="2" charset="2"/>
              <a:buChar char="§"/>
            </a:pPr>
            <a:r>
              <a:rPr b="1" dirty="0" sz="2000" lang="en-US">
                <a:solidFill>
                  <a:srgbClr val="000000"/>
                </a:solidFill>
              </a:rPr>
              <a:t>Younger patients </a:t>
            </a:r>
            <a:r>
              <a:rPr dirty="0" sz="2000" lang="en-US">
                <a:solidFill>
                  <a:srgbClr val="000000"/>
                </a:solidFill>
              </a:rPr>
              <a:t>typically have a long history of failure to thrive and vomiting.</a:t>
            </a:r>
          </a:p>
          <a:p>
            <a:pPr>
              <a:buFont typeface="Wingdings" pitchFamily="2" charset="2"/>
              <a:buChar char="§"/>
            </a:pPr>
            <a:r>
              <a:rPr b="1" dirty="0" sz="2000" lang="en-US">
                <a:solidFill>
                  <a:srgbClr val="000000"/>
                </a:solidFill>
              </a:rPr>
              <a:t>Older patients</a:t>
            </a:r>
            <a:r>
              <a:rPr dirty="0" sz="2000" lang="en-US">
                <a:solidFill>
                  <a:srgbClr val="000000"/>
                </a:solidFill>
              </a:rPr>
              <a:t>, signs and symptoms of elevated ICP.</a:t>
            </a:r>
          </a:p>
          <a:p>
            <a:pPr>
              <a:buFont typeface="Wingdings" pitchFamily="2" charset="2"/>
              <a:buChar char="Ø"/>
            </a:pPr>
            <a:endParaRPr dirty="0" sz="2000" lang="en-US">
              <a:solidFill>
                <a:srgbClr val="0000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b="1" dirty="0" sz="2000" lang="en-US" err="1" u="sng">
                <a:solidFill>
                  <a:srgbClr val="002060"/>
                </a:solidFill>
              </a:rPr>
              <a:t>Torticollis</a:t>
            </a:r>
            <a:r>
              <a:rPr dirty="0" sz="2000" lang="en-US">
                <a:solidFill>
                  <a:srgbClr val="000000"/>
                </a:solidFill>
              </a:rPr>
              <a:t> is also frequently present in affected older children as a result of chronic tonsillar herniation.</a:t>
            </a:r>
            <a:endParaRPr dirty="0" sz="2000"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8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8" name="Content Placeholder 2"/>
          <p:cNvSpPr>
            <a:spLocks noGrp="1"/>
          </p:cNvSpPr>
          <p:nvPr>
            <p:ph idx="1"/>
          </p:nvPr>
        </p:nvSpPr>
        <p:spPr>
          <a:xfrm>
            <a:off x="92364" y="80818"/>
            <a:ext cx="8944132" cy="6660550"/>
          </a:xfrm>
        </p:spPr>
        <p:txBody>
          <a:bodyPr>
            <a:normAutofit/>
          </a:bodyPr>
          <a:p>
            <a:pPr>
              <a:buFont typeface="Wingdings" pitchFamily="2" charset="2"/>
              <a:buChar char="q"/>
            </a:pPr>
            <a:r>
              <a:rPr b="1" dirty="0" sz="2400" lang="en-US" err="1" u="sng">
                <a:solidFill>
                  <a:srgbClr val="C00000"/>
                </a:solidFill>
              </a:rPr>
              <a:t>Cervicomedullary</a:t>
            </a:r>
            <a:r>
              <a:rPr b="1" dirty="0" sz="2400" lang="en-US" u="sng">
                <a:solidFill>
                  <a:srgbClr val="C00000"/>
                </a:solidFill>
              </a:rPr>
              <a:t> Tumors :</a:t>
            </a:r>
            <a:endParaRPr b="1" dirty="0" sz="2400" lang="en-US">
              <a:solidFill>
                <a:srgbClr val="C00000"/>
              </a:solidFill>
            </a:endParaRPr>
          </a:p>
          <a:p>
            <a:r>
              <a:rPr b="1" dirty="0" sz="2000" lang="en-US">
                <a:solidFill>
                  <a:srgbClr val="0070C0"/>
                </a:solidFill>
              </a:rPr>
              <a:t>Arise within the intramedullary cervical spinal cord and grow dorsally towards the </a:t>
            </a:r>
            <a:r>
              <a:rPr b="1" dirty="0" sz="2000" lang="en-US" err="1">
                <a:solidFill>
                  <a:srgbClr val="0070C0"/>
                </a:solidFill>
              </a:rPr>
              <a:t>obex</a:t>
            </a:r>
            <a:r>
              <a:rPr b="1" dirty="0" sz="2000" lang="en-US">
                <a:solidFill>
                  <a:srgbClr val="0070C0"/>
                </a:solidFill>
              </a:rPr>
              <a:t> of the 4</a:t>
            </a:r>
            <a:r>
              <a:rPr baseline="30000" b="1" dirty="0" sz="2000" lang="en-US">
                <a:solidFill>
                  <a:srgbClr val="0070C0"/>
                </a:solidFill>
              </a:rPr>
              <a:t>th</a:t>
            </a:r>
            <a:r>
              <a:rPr b="1" dirty="0" sz="2000" lang="en-US">
                <a:solidFill>
                  <a:srgbClr val="0070C0"/>
                </a:solidFill>
              </a:rPr>
              <a:t> ventricle</a:t>
            </a:r>
            <a:r>
              <a:rPr b="1" dirty="0" sz="2000" lang="en-US">
                <a:solidFill>
                  <a:srgbClr val="000000"/>
                </a:solidFill>
              </a:rPr>
              <a:t>.</a:t>
            </a:r>
          </a:p>
          <a:p>
            <a:r>
              <a:rPr dirty="0" sz="2000" lang="en-US">
                <a:solidFill>
                  <a:srgbClr val="000000"/>
                </a:solidFill>
              </a:rPr>
              <a:t>Similar to that of spinal cord </a:t>
            </a:r>
            <a:r>
              <a:rPr dirty="0" sz="2000" lang="en-US" err="1">
                <a:solidFill>
                  <a:srgbClr val="000000"/>
                </a:solidFill>
              </a:rPr>
              <a:t>astrocytomas</a:t>
            </a:r>
            <a:r>
              <a:rPr dirty="0" sz="2000" lang="en-US">
                <a:solidFill>
                  <a:srgbClr val="000000"/>
                </a:solidFill>
              </a:rPr>
              <a:t>, </a:t>
            </a:r>
            <a:r>
              <a:rPr b="1" dirty="0" sz="2000" lang="en-US" u="sng">
                <a:solidFill>
                  <a:srgbClr val="002060"/>
                </a:solidFill>
              </a:rPr>
              <a:t>with displacement rather than infiltration of the surrounding tissue.</a:t>
            </a:r>
          </a:p>
          <a:p>
            <a:endParaRPr dirty="0" sz="2000" lang="en-US">
              <a:solidFill>
                <a:srgbClr val="00000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b="1" dirty="0" sz="2000" lang="en-US">
                <a:solidFill>
                  <a:srgbClr val="000000"/>
                </a:solidFill>
              </a:rPr>
              <a:t>Two distinct clinical syndromes</a:t>
            </a:r>
            <a:endParaRPr dirty="0" sz="2000" lang="en-US">
              <a:solidFill>
                <a:srgbClr val="000000"/>
              </a:solidFill>
            </a:endParaRPr>
          </a:p>
          <a:p>
            <a:pPr indent="-457200" marL="457200">
              <a:buFont typeface="+mj-lt"/>
              <a:buAutoNum type="arabicParenR"/>
            </a:pPr>
            <a:r>
              <a:rPr b="1" dirty="0" sz="2000" lang="en-US" u="sng">
                <a:solidFill>
                  <a:srgbClr val="7030A0"/>
                </a:solidFill>
              </a:rPr>
              <a:t>Cervical spinal cord compression</a:t>
            </a:r>
          </a:p>
          <a:p>
            <a:pPr lvl="1"/>
            <a:r>
              <a:rPr dirty="0" sz="2000" lang="en-US">
                <a:solidFill>
                  <a:srgbClr val="000000"/>
                </a:solidFill>
              </a:rPr>
              <a:t>Results in neck pain and torticollis, slowly progressive myelopathy with sensory </a:t>
            </a:r>
            <a:r>
              <a:rPr dirty="0" sz="2000" lang="en-US" err="1">
                <a:solidFill>
                  <a:srgbClr val="000000"/>
                </a:solidFill>
              </a:rPr>
              <a:t>dysethesias</a:t>
            </a:r>
            <a:r>
              <a:rPr dirty="0" sz="2000" lang="en-US">
                <a:solidFill>
                  <a:srgbClr val="000000"/>
                </a:solidFill>
              </a:rPr>
              <a:t>, </a:t>
            </a:r>
            <a:r>
              <a:rPr dirty="0" sz="2000" lang="en-US" err="1">
                <a:solidFill>
                  <a:srgbClr val="000000"/>
                </a:solidFill>
              </a:rPr>
              <a:t>hyperreflexia</a:t>
            </a:r>
            <a:r>
              <a:rPr dirty="0" sz="2000" lang="en-US">
                <a:solidFill>
                  <a:srgbClr val="000000"/>
                </a:solidFill>
              </a:rPr>
              <a:t>, and motor weakness.</a:t>
            </a:r>
          </a:p>
          <a:p>
            <a:pPr indent="-457200" marL="457200">
              <a:buFont typeface="+mj-lt"/>
              <a:buAutoNum type="arabicParenR"/>
            </a:pPr>
            <a:r>
              <a:rPr b="1" dirty="0" sz="2000" lang="en-US" u="sng">
                <a:solidFill>
                  <a:srgbClr val="7030A0"/>
                </a:solidFill>
              </a:rPr>
              <a:t>Medullary dysfunction</a:t>
            </a:r>
          </a:p>
          <a:p>
            <a:pPr lvl="1"/>
            <a:r>
              <a:rPr b="1" dirty="0" sz="2000" lang="en-US">
                <a:solidFill>
                  <a:srgbClr val="002060"/>
                </a:solidFill>
              </a:rPr>
              <a:t>Obstructive Hydrocephalus</a:t>
            </a:r>
            <a:r>
              <a:rPr dirty="0" sz="2000" lang="en-US">
                <a:solidFill>
                  <a:srgbClr val="000000"/>
                </a:solidFill>
              </a:rPr>
              <a:t>.</a:t>
            </a:r>
          </a:p>
          <a:p>
            <a:pPr lvl="1"/>
            <a:r>
              <a:rPr b="1" dirty="0" sz="2000" lang="en-US">
                <a:solidFill>
                  <a:srgbClr val="002060"/>
                </a:solidFill>
              </a:rPr>
              <a:t>Lower cranial nerve palsy</a:t>
            </a:r>
            <a:r>
              <a:rPr dirty="0" sz="2000" lang="en-US">
                <a:solidFill>
                  <a:srgbClr val="000000"/>
                </a:solidFill>
              </a:rPr>
              <a:t> such as choking and dysphagia, which result in upper respiratory tract infections and pneumonia. </a:t>
            </a:r>
          </a:p>
          <a:p>
            <a:pPr lvl="1"/>
            <a:r>
              <a:rPr b="1" dirty="0" sz="2000" lang="en-US">
                <a:solidFill>
                  <a:srgbClr val="002060"/>
                </a:solidFill>
              </a:rPr>
              <a:t>Central apnea</a:t>
            </a:r>
            <a:r>
              <a:rPr dirty="0" sz="2000" lang="en-US"/>
              <a:t> due to involvement of Respiratory  center.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6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3" name="Content Placeholder 2"/>
          <p:cNvSpPr>
            <a:spLocks noGrp="1"/>
          </p:cNvSpPr>
          <p:nvPr>
            <p:ph idx="1"/>
          </p:nvPr>
        </p:nvSpPr>
        <p:spPr>
          <a:xfrm>
            <a:off x="115455" y="127000"/>
            <a:ext cx="8901545" cy="6592455"/>
          </a:xfrm>
        </p:spPr>
        <p:txBody>
          <a:bodyPr>
            <a:normAutofit/>
          </a:bodyPr>
          <a:p>
            <a:pPr>
              <a:buFont typeface="Wingdings" pitchFamily="2" charset="2"/>
              <a:buChar char="q"/>
            </a:pPr>
            <a:r>
              <a:rPr baseline="0" b="1" dirty="0" sz="2400" i="0" lang="en-US" strike="noStrike" u="sng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Epidemiology :</a:t>
            </a:r>
          </a:p>
          <a:p>
            <a:r>
              <a:rPr baseline="0" b="1" dirty="0" sz="2000" i="0" lang="en-US" strike="noStrike" u="none">
                <a:solidFill>
                  <a:srgbClr val="000000"/>
                </a:solidFill>
              </a:rPr>
              <a:t>Most common primary brain tumor in children</a:t>
            </a:r>
          </a:p>
          <a:p>
            <a:r>
              <a:rPr baseline="0" b="0" dirty="0" sz="2000" i="0" lang="en-US" strike="noStrike" u="none">
                <a:solidFill>
                  <a:srgbClr val="000000"/>
                </a:solidFill>
              </a:rPr>
              <a:t>70% occur in children</a:t>
            </a:r>
          </a:p>
          <a:p>
            <a:r>
              <a:rPr baseline="0" b="0" dirty="0" sz="2000" i="0" lang="en-US" strike="noStrike" u="none">
                <a:solidFill>
                  <a:srgbClr val="000000"/>
                </a:solidFill>
              </a:rPr>
              <a:t>Mean age at diagnosis of 7 years.</a:t>
            </a:r>
          </a:p>
          <a:p>
            <a:r>
              <a:rPr dirty="0" sz="2000" lang="en-US">
                <a:solidFill>
                  <a:srgbClr val="000000"/>
                </a:solidFill>
              </a:rPr>
              <a:t>M=F</a:t>
            </a:r>
          </a:p>
          <a:p>
            <a:r>
              <a:rPr baseline="0" b="0" dirty="0" sz="2000" i="0" lang="en-US" strike="noStrike" u="none">
                <a:solidFill>
                  <a:srgbClr val="000000"/>
                </a:solidFill>
              </a:rPr>
              <a:t>They can  occur  in  any  location  of  the  </a:t>
            </a:r>
            <a:r>
              <a:rPr baseline="0" b="0" dirty="0" sz="2000" i="0" lang="en-US" err="1" strike="noStrike" u="none">
                <a:solidFill>
                  <a:srgbClr val="000000"/>
                </a:solidFill>
              </a:rPr>
              <a:t>neuraxis</a:t>
            </a:r>
            <a:r>
              <a:rPr baseline="0" b="0" dirty="0" sz="2000" i="0" lang="en-US" strike="noStrike" u="none">
                <a:solidFill>
                  <a:srgbClr val="000000"/>
                </a:solidFill>
              </a:rPr>
              <a:t>,  but  the  </a:t>
            </a:r>
            <a:r>
              <a:rPr baseline="0" b="0" dirty="0" sz="2000" i="0" lang="en-US" strike="noStrike" u="none">
                <a:solidFill>
                  <a:srgbClr val="C00000"/>
                </a:solidFill>
              </a:rPr>
              <a:t>cerebellar hemispheres  (50%),  optic  pathways,  thalamus,  and  hypothalamus</a:t>
            </a:r>
            <a:r>
              <a:rPr baseline="0" b="0" dirty="0" sz="2000" i="0" lang="en-US" strike="noStrike" u="none">
                <a:solidFill>
                  <a:srgbClr val="000000"/>
                </a:solidFill>
              </a:rPr>
              <a:t>  are  the  </a:t>
            </a:r>
            <a:r>
              <a:rPr baseline="0" b="1" dirty="0" sz="2000" i="0" lang="en-US" strike="noStrike" u="none">
                <a:solidFill>
                  <a:srgbClr val="0070C0"/>
                </a:solidFill>
              </a:rPr>
              <a:t>most  common  sites</a:t>
            </a:r>
            <a:r>
              <a:rPr baseline="0" b="0" dirty="0" sz="2000" i="0" lang="en-US" strike="noStrike" u="none">
                <a:solidFill>
                  <a:srgbClr val="000000"/>
                </a:solidFill>
              </a:rPr>
              <a:t>.</a:t>
            </a:r>
          </a:p>
          <a:p>
            <a:r>
              <a:rPr baseline="0" b="0" dirty="0" sz="2000" i="0" lang="en-US" err="1" strike="noStrike" u="none">
                <a:solidFill>
                  <a:srgbClr val="000000"/>
                </a:solidFill>
              </a:rPr>
              <a:t>Pilocytic</a:t>
            </a:r>
            <a:r>
              <a:rPr baseline="0" b="0" dirty="0" sz="2000" i="0" lang="en-US" strike="noStrike" u="none">
                <a:solidFill>
                  <a:srgbClr val="000000"/>
                </a:solidFill>
              </a:rPr>
              <a:t>  tumors  typically  </a:t>
            </a:r>
            <a:r>
              <a:rPr baseline="0" b="1" dirty="0" sz="2000" i="0" lang="en-US" strike="noStrike" u="none">
                <a:solidFill>
                  <a:srgbClr val="000000"/>
                </a:solidFill>
              </a:rPr>
              <a:t>arise</a:t>
            </a:r>
            <a:r>
              <a:rPr baseline="0" b="0" dirty="0" sz="2000" i="0" lang="en-US" strike="noStrike" u="none">
                <a:solidFill>
                  <a:srgbClr val="000000"/>
                </a:solidFill>
              </a:rPr>
              <a:t>  from  the  </a:t>
            </a:r>
            <a:r>
              <a:rPr baseline="0" b="1" dirty="0" sz="2000" i="0" lang="en-US" strike="noStrike" u="none">
                <a:solidFill>
                  <a:srgbClr val="7030A0"/>
                </a:solidFill>
              </a:rPr>
              <a:t>vermis  and the  cerebellar  hemispheres</a:t>
            </a:r>
            <a:r>
              <a:rPr baseline="0" b="0" dirty="0" sz="2000" i="0" lang="en-US" strike="noStrike" u="none">
                <a:solidFill>
                  <a:srgbClr val="000000"/>
                </a:solidFill>
              </a:rPr>
              <a:t>  but  can  extend  into  the  ventricular system</a:t>
            </a:r>
            <a:r>
              <a:rPr dirty="0" sz="2000" lang="en-US">
                <a:solidFill>
                  <a:srgbClr val="000000"/>
                </a:solidFill>
              </a:rPr>
              <a:t>.</a:t>
            </a:r>
          </a:p>
          <a:p>
            <a:endParaRPr baseline="0" b="0" dirty="0" sz="2000" i="0" lang="en-US" strike="noStrike" u="none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8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9" name="Content Placeholder 2"/>
          <p:cNvSpPr>
            <a:spLocks noGrp="1"/>
          </p:cNvSpPr>
          <p:nvPr>
            <p:ph idx="1"/>
          </p:nvPr>
        </p:nvSpPr>
        <p:spPr>
          <a:xfrm>
            <a:off x="51954" y="51954"/>
            <a:ext cx="9040091" cy="6754091"/>
          </a:xfrm>
        </p:spPr>
        <p:txBody>
          <a:bodyPr>
            <a:normAutofit fontScale="90000" lnSpcReduction="20000"/>
          </a:bodyPr>
          <a:p>
            <a:pPr>
              <a:buFont typeface="Wingdings" pitchFamily="2" charset="2"/>
              <a:buChar char="q"/>
            </a:pPr>
            <a:r>
              <a:rPr b="1" dirty="0" sz="2400" lang="en-US" u="sng">
                <a:solidFill>
                  <a:srgbClr val="C00000"/>
                </a:solidFill>
              </a:rPr>
              <a:t>DIAGNOSIS</a:t>
            </a:r>
          </a:p>
          <a:p>
            <a:pPr>
              <a:buFont typeface="Wingdings" pitchFamily="2" charset="2"/>
              <a:buChar char="v"/>
            </a:pPr>
            <a:r>
              <a:rPr b="1" dirty="0" sz="2000" lang="en-US" u="sng">
                <a:solidFill>
                  <a:srgbClr val="000000"/>
                </a:solidFill>
              </a:rPr>
              <a:t>CT scan</a:t>
            </a:r>
          </a:p>
          <a:p>
            <a:pPr>
              <a:buFont typeface="Wingdings" pitchFamily="2" charset="2"/>
              <a:buChar char="Ø"/>
            </a:pPr>
            <a:r>
              <a:rPr b="1" dirty="0" sz="2000" lang="en-US">
                <a:solidFill>
                  <a:srgbClr val="7030A0"/>
                </a:solidFill>
              </a:rPr>
              <a:t>DIPG</a:t>
            </a:r>
            <a:r>
              <a:rPr dirty="0" sz="2000" lang="en-US">
                <a:solidFill>
                  <a:srgbClr val="000000"/>
                </a:solidFill>
              </a:rPr>
              <a:t>: diffuse enlargement of the pons and posterior displacement of the 4</a:t>
            </a:r>
            <a:r>
              <a:rPr baseline="30000" dirty="0" sz="2000" lang="en-US">
                <a:solidFill>
                  <a:srgbClr val="000000"/>
                </a:solidFill>
              </a:rPr>
              <a:t>th</a:t>
            </a:r>
            <a:r>
              <a:rPr dirty="0" sz="2000" lang="en-US">
                <a:solidFill>
                  <a:srgbClr val="000000"/>
                </a:solidFill>
              </a:rPr>
              <a:t> V. but rarely with hydrocephalus. </a:t>
            </a:r>
          </a:p>
          <a:p>
            <a:r>
              <a:rPr dirty="0" sz="2000" lang="en-US">
                <a:solidFill>
                  <a:srgbClr val="000000"/>
                </a:solidFill>
              </a:rPr>
              <a:t>Contrast show heterogeneous enhancement and occasionally ring enhancement.</a:t>
            </a:r>
          </a:p>
          <a:p>
            <a:r>
              <a:rPr dirty="0" sz="2000" lang="en-US">
                <a:solidFill>
                  <a:srgbClr val="000000"/>
                </a:solidFill>
              </a:rPr>
              <a:t>Calcifications in the brainstem usually implies an </a:t>
            </a:r>
            <a:r>
              <a:rPr dirty="0" sz="2000" lang="en-US" u="sng">
                <a:solidFill>
                  <a:srgbClr val="C00000"/>
                </a:solidFill>
              </a:rPr>
              <a:t>atypical BSG rather than a DIPG</a:t>
            </a:r>
            <a:r>
              <a:rPr dirty="0" sz="2000" lang="en-US">
                <a:solidFill>
                  <a:srgbClr val="000000"/>
                </a:solidFill>
              </a:rPr>
              <a:t>.</a:t>
            </a:r>
          </a:p>
          <a:p>
            <a:endParaRPr dirty="0" sz="2000" lang="en-US">
              <a:solidFill>
                <a:srgbClr val="00000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b="1" dirty="0" sz="2000" lang="en-US" u="sng">
                <a:solidFill>
                  <a:srgbClr val="000000"/>
                </a:solidFill>
              </a:rPr>
              <a:t>MRI</a:t>
            </a:r>
          </a:p>
          <a:p>
            <a:pPr>
              <a:buFont typeface="Wingdings" pitchFamily="2" charset="2"/>
              <a:buChar char="§"/>
            </a:pPr>
            <a:r>
              <a:rPr b="1" dirty="0" sz="2000" lang="en-US">
                <a:solidFill>
                  <a:srgbClr val="7030A0"/>
                </a:solidFill>
              </a:rPr>
              <a:t>DIPG</a:t>
            </a:r>
            <a:r>
              <a:rPr dirty="0" sz="2000" lang="en-US">
                <a:solidFill>
                  <a:srgbClr val="000000"/>
                </a:solidFill>
              </a:rPr>
              <a:t> appear </a:t>
            </a:r>
          </a:p>
          <a:p>
            <a:pPr lvl="1"/>
            <a:r>
              <a:rPr dirty="0" sz="2000" lang="en-US">
                <a:solidFill>
                  <a:srgbClr val="000000"/>
                </a:solidFill>
              </a:rPr>
              <a:t>T1 </a:t>
            </a:r>
            <a:r>
              <a:rPr dirty="0" sz="2000" lang="en-US" err="1">
                <a:solidFill>
                  <a:srgbClr val="000000"/>
                </a:solidFill>
              </a:rPr>
              <a:t>Hypointense</a:t>
            </a:r>
            <a:endParaRPr dirty="0" sz="2000" lang="en-US">
              <a:solidFill>
                <a:srgbClr val="000000"/>
              </a:solidFill>
            </a:endParaRPr>
          </a:p>
          <a:p>
            <a:pPr lvl="1"/>
            <a:r>
              <a:rPr dirty="0" sz="2000" lang="en-US">
                <a:solidFill>
                  <a:srgbClr val="000000"/>
                </a:solidFill>
              </a:rPr>
              <a:t>T2 </a:t>
            </a:r>
            <a:r>
              <a:rPr dirty="0" sz="2000" lang="en-US" err="1">
                <a:solidFill>
                  <a:srgbClr val="000000"/>
                </a:solidFill>
              </a:rPr>
              <a:t>Hyperintense</a:t>
            </a:r>
            <a:endParaRPr dirty="0" sz="2000" lang="en-US"/>
          </a:p>
          <a:p>
            <a:pPr lvl="1"/>
            <a:r>
              <a:rPr dirty="0" sz="2000" lang="en-US">
                <a:solidFill>
                  <a:srgbClr val="000000"/>
                </a:solidFill>
              </a:rPr>
              <a:t>Typically  engulf  the  basilar artery  ventrally. </a:t>
            </a:r>
          </a:p>
          <a:p>
            <a:pPr lvl="1"/>
            <a:r>
              <a:rPr dirty="0" sz="2000" lang="en-US">
                <a:solidFill>
                  <a:srgbClr val="000000"/>
                </a:solidFill>
              </a:rPr>
              <a:t>Contrast enhancement is usually variable and heterogeneous.</a:t>
            </a:r>
          </a:p>
          <a:p>
            <a:pPr lvl="1"/>
            <a:r>
              <a:rPr dirty="0" sz="2000" lang="en-US">
                <a:solidFill>
                  <a:srgbClr val="000000"/>
                </a:solidFill>
              </a:rPr>
              <a:t>15%  of  these  tumors  have  metastasized via  the  CSF  at  the  time  of  presentation.</a:t>
            </a:r>
          </a:p>
          <a:p>
            <a:pPr>
              <a:buFont typeface="Wingdings" pitchFamily="2" charset="2"/>
              <a:buChar char="v"/>
            </a:pPr>
            <a:r>
              <a:rPr b="1" dirty="0" sz="2000" lang="en-US">
                <a:solidFill>
                  <a:srgbClr val="000000"/>
                </a:solidFill>
              </a:rPr>
              <a:t>MRS</a:t>
            </a:r>
            <a:r>
              <a:rPr dirty="0" sz="2000" lang="en-US">
                <a:solidFill>
                  <a:srgbClr val="000000"/>
                </a:solidFill>
              </a:rPr>
              <a:t> : low NAA, high choline, presence of lactate mean poor prognosis.</a:t>
            </a:r>
          </a:p>
          <a:p>
            <a:pPr>
              <a:buFont typeface="Wingdings" pitchFamily="2" charset="2"/>
              <a:buChar char="v"/>
            </a:pPr>
            <a:r>
              <a:rPr b="1" dirty="0" sz="2000" lang="en-US">
                <a:solidFill>
                  <a:srgbClr val="000000"/>
                </a:solidFill>
              </a:rPr>
              <a:t>PET</a:t>
            </a:r>
            <a:r>
              <a:rPr dirty="0" sz="2000" lang="en-US">
                <a:solidFill>
                  <a:srgbClr val="000000"/>
                </a:solidFill>
              </a:rPr>
              <a:t> : </a:t>
            </a:r>
            <a:r>
              <a:rPr dirty="0" sz="2000" lang="en-US">
                <a:solidFill>
                  <a:srgbClr val="000000"/>
                </a:solidFill>
                <a:latin typeface="Janson Text LT Std"/>
              </a:rPr>
              <a:t>differentiate </a:t>
            </a:r>
            <a:r>
              <a:rPr dirty="0" sz="2000" lang="en-US" u="sng">
                <a:solidFill>
                  <a:srgbClr val="C00000"/>
                </a:solidFill>
                <a:latin typeface="Janson Text LT Std"/>
              </a:rPr>
              <a:t>between low-grade and high-grade lesions and also to evaluate response to treatment. </a:t>
            </a:r>
            <a:endParaRPr dirty="0" sz="2000"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8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0" name="Content Placeholder 2"/>
          <p:cNvSpPr>
            <a:spLocks noGrp="1"/>
          </p:cNvSpPr>
          <p:nvPr>
            <p:ph idx="1"/>
          </p:nvPr>
        </p:nvSpPr>
        <p:spPr>
          <a:xfrm>
            <a:off x="115455" y="103909"/>
            <a:ext cx="8921041" cy="6637459"/>
          </a:xfrm>
        </p:spPr>
        <p:txBody>
          <a:bodyPr>
            <a:normAutofit/>
          </a:bodyPr>
          <a:p>
            <a:pPr>
              <a:buFont typeface="Wingdings" pitchFamily="2" charset="2"/>
              <a:buChar char="v"/>
            </a:pPr>
            <a:r>
              <a:rPr b="1" dirty="0" sz="2000" lang="en-US" u="sng">
                <a:solidFill>
                  <a:srgbClr val="002060"/>
                </a:solidFill>
              </a:rPr>
              <a:t>MRI</a:t>
            </a:r>
          </a:p>
          <a:p>
            <a:pPr>
              <a:buFont typeface="Wingdings" pitchFamily="2" charset="2"/>
              <a:buChar char="Ø"/>
            </a:pPr>
            <a:r>
              <a:rPr b="1" dirty="0" sz="2000" lang="en-US">
                <a:solidFill>
                  <a:srgbClr val="7030A0"/>
                </a:solidFill>
              </a:rPr>
              <a:t>Focal lesions</a:t>
            </a:r>
            <a:r>
              <a:rPr dirty="0" sz="2000" lang="en-US">
                <a:solidFill>
                  <a:srgbClr val="000000"/>
                </a:solidFill>
              </a:rPr>
              <a:t> appear circumscribed and are generally </a:t>
            </a:r>
            <a:r>
              <a:rPr dirty="0" sz="2000" lang="en-US" err="1">
                <a:solidFill>
                  <a:srgbClr val="000000"/>
                </a:solidFill>
              </a:rPr>
              <a:t>isointense</a:t>
            </a:r>
            <a:r>
              <a:rPr dirty="0" sz="2000" lang="en-US">
                <a:solidFill>
                  <a:srgbClr val="000000"/>
                </a:solidFill>
              </a:rPr>
              <a:t> on T1, with bright enhancement patterns .</a:t>
            </a:r>
          </a:p>
          <a:p>
            <a:pPr>
              <a:buFont typeface="Wingdings" pitchFamily="2" charset="2"/>
              <a:buChar char="Ø"/>
            </a:pPr>
            <a:r>
              <a:rPr b="1" dirty="0" sz="2000" lang="en-US">
                <a:solidFill>
                  <a:srgbClr val="7030A0"/>
                </a:solidFill>
              </a:rPr>
              <a:t>Tectal  tumors</a:t>
            </a:r>
            <a:r>
              <a:rPr dirty="0" sz="2000" lang="en-US">
                <a:solidFill>
                  <a:srgbClr val="000000"/>
                </a:solidFill>
              </a:rPr>
              <a:t>  are  poorly  delineated  and  </a:t>
            </a:r>
            <a:r>
              <a:rPr b="1" dirty="0" sz="2000" lang="en-US">
                <a:solidFill>
                  <a:srgbClr val="000000"/>
                </a:solidFill>
              </a:rPr>
              <a:t>rarely  enhance</a:t>
            </a:r>
            <a:r>
              <a:rPr dirty="0" sz="2000" lang="en-US">
                <a:solidFill>
                  <a:srgbClr val="000000"/>
                </a:solidFill>
              </a:rPr>
              <a:t>. 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>
                <a:solidFill>
                  <a:srgbClr val="000000"/>
                </a:solidFill>
              </a:rPr>
              <a:t>T1 </a:t>
            </a:r>
            <a:r>
              <a:rPr dirty="0" sz="2000" lang="en-US" err="1">
                <a:solidFill>
                  <a:srgbClr val="000000"/>
                </a:solidFill>
              </a:rPr>
              <a:t>hypointense</a:t>
            </a:r>
            <a:r>
              <a:rPr dirty="0" sz="2000" lang="en-US">
                <a:solidFill>
                  <a:srgbClr val="000000"/>
                </a:solidFill>
              </a:rPr>
              <a:t> ; T2 </a:t>
            </a:r>
            <a:r>
              <a:rPr dirty="0" sz="2000" lang="en-US" err="1">
                <a:solidFill>
                  <a:srgbClr val="000000"/>
                </a:solidFill>
              </a:rPr>
              <a:t>hyperintense</a:t>
            </a:r>
            <a:endParaRPr dirty="0" sz="2000" lang="en-US">
              <a:solidFill>
                <a:srgbClr val="000000"/>
              </a:solidFill>
            </a:endParaRPr>
          </a:p>
          <a:p>
            <a:pPr lvl="1">
              <a:buFont typeface="Wingdings" pitchFamily="2" charset="2"/>
              <a:buChar char="ü"/>
            </a:pPr>
            <a:r>
              <a:rPr b="1" dirty="0" sz="2000" lang="en-US">
                <a:solidFill>
                  <a:srgbClr val="0070C0"/>
                </a:solidFill>
              </a:rPr>
              <a:t>Size  &gt; 2  cm  and  enhancement</a:t>
            </a:r>
            <a:r>
              <a:rPr dirty="0" sz="2000" lang="en-US">
                <a:solidFill>
                  <a:srgbClr val="000000"/>
                </a:solidFill>
              </a:rPr>
              <a:t>  are  features  associated  with  a  </a:t>
            </a:r>
            <a:r>
              <a:rPr dirty="0" sz="2000" lang="en-US" u="sng">
                <a:solidFill>
                  <a:srgbClr val="C00000"/>
                </a:solidFill>
              </a:rPr>
              <a:t>worse  prognosis  and  suggest  an  atypical  tectal  tumor.</a:t>
            </a:r>
          </a:p>
          <a:p>
            <a:pPr lvl="1">
              <a:buFont typeface="Wingdings" pitchFamily="2" charset="2"/>
              <a:buChar char="ü"/>
            </a:pPr>
            <a:endParaRPr dirty="0" sz="2000" lang="en-US" u="sng">
              <a:solidFill>
                <a:srgbClr val="C000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b="1" dirty="0" sz="2000" lang="en-US">
                <a:solidFill>
                  <a:srgbClr val="7030A0"/>
                </a:solidFill>
              </a:rPr>
              <a:t>Dorsal </a:t>
            </a:r>
            <a:r>
              <a:rPr b="1" dirty="0" sz="2000" lang="en-US" err="1">
                <a:solidFill>
                  <a:srgbClr val="7030A0"/>
                </a:solidFill>
              </a:rPr>
              <a:t>exophytic</a:t>
            </a:r>
            <a:r>
              <a:rPr b="1" dirty="0" sz="2000" lang="en-US">
                <a:solidFill>
                  <a:srgbClr val="7030A0"/>
                </a:solidFill>
              </a:rPr>
              <a:t> tumors</a:t>
            </a:r>
            <a:r>
              <a:rPr dirty="0" sz="2000" lang="en-US">
                <a:solidFill>
                  <a:srgbClr val="000000"/>
                </a:solidFill>
              </a:rPr>
              <a:t> are usually not well delineated from the underlying brainstem and frequently extend into the fourth ventricle. </a:t>
            </a:r>
          </a:p>
          <a:p>
            <a:endParaRPr dirty="0" sz="2000" lang="en-US">
              <a:solidFill>
                <a:srgbClr val="0000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b="1" dirty="0" sz="2000" lang="en-US" err="1">
                <a:solidFill>
                  <a:srgbClr val="7030A0"/>
                </a:solidFill>
              </a:rPr>
              <a:t>Cervicomedullary</a:t>
            </a:r>
            <a:r>
              <a:rPr b="1" dirty="0" sz="2000" lang="en-US">
                <a:solidFill>
                  <a:srgbClr val="7030A0"/>
                </a:solidFill>
              </a:rPr>
              <a:t> junction tumors </a:t>
            </a:r>
          </a:p>
          <a:p>
            <a:pPr lvl="1"/>
            <a:r>
              <a:rPr dirty="0" sz="2000" lang="en-US">
                <a:solidFill>
                  <a:srgbClr val="000000"/>
                </a:solidFill>
              </a:rPr>
              <a:t>Similar to those of infiltrating gliomas, with growth into the medulla and cervical spinal cord. </a:t>
            </a:r>
          </a:p>
          <a:p>
            <a:pPr lvl="1"/>
            <a:r>
              <a:rPr dirty="0" sz="2000" lang="en-US"/>
              <a:t>The epicenter  is  usually  at  the foramen  magnum  area with large  </a:t>
            </a:r>
            <a:r>
              <a:rPr dirty="0" sz="2000" lang="en-US" err="1"/>
              <a:t>exophytic</a:t>
            </a:r>
            <a:r>
              <a:rPr dirty="0" sz="2000" lang="en-US"/>
              <a:t> component  that  is  either  obstructing  the  outlet  of  4</a:t>
            </a:r>
            <a:r>
              <a:rPr baseline="30000" dirty="0" sz="2000" lang="en-US"/>
              <a:t>th</a:t>
            </a:r>
            <a:r>
              <a:rPr dirty="0" sz="2000" lang="en-US"/>
              <a:t> V. or  located  in  CPA  and  causing compression and  distortion of  the lower  medulla.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8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6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171863" y="6052"/>
            <a:ext cx="6800273" cy="6851948"/>
          </a:xfrm>
          <a:prstGeom prst="rect"/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9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1" name="Content Placeholder 2"/>
          <p:cNvSpPr>
            <a:spLocks noGrp="1"/>
          </p:cNvSpPr>
          <p:nvPr>
            <p:ph idx="1"/>
          </p:nvPr>
        </p:nvSpPr>
        <p:spPr>
          <a:xfrm>
            <a:off x="80818" y="92364"/>
            <a:ext cx="8955678" cy="6649004"/>
          </a:xfrm>
        </p:spPr>
        <p:txBody>
          <a:bodyPr>
            <a:normAutofit/>
          </a:bodyPr>
          <a:p>
            <a:pPr>
              <a:buFont typeface="Wingdings" pitchFamily="2" charset="2"/>
              <a:buChar char="q"/>
            </a:pPr>
            <a:r>
              <a:rPr b="1" dirty="0" sz="2400" lang="en-US" u="sng">
                <a:solidFill>
                  <a:srgbClr val="C00000"/>
                </a:solidFill>
              </a:rPr>
              <a:t>Biopsy</a:t>
            </a:r>
          </a:p>
          <a:p>
            <a:r>
              <a:rPr dirty="0" sz="2000" lang="en-US">
                <a:solidFill>
                  <a:srgbClr val="000000"/>
                </a:solidFill>
              </a:rPr>
              <a:t>Diagnostic biopsy of intrinsic brainstem lesions is considered for special circumstances. </a:t>
            </a:r>
          </a:p>
          <a:p>
            <a:r>
              <a:rPr dirty="0" sz="2000" lang="en-US">
                <a:solidFill>
                  <a:srgbClr val="000000"/>
                </a:solidFill>
              </a:rPr>
              <a:t>When the clinical history or imaging studies reveal atypical features, such as ( mentioned below ) so diagnostic biopsy is indicated.</a:t>
            </a:r>
          </a:p>
          <a:p>
            <a:pPr lvl="1">
              <a:buFont typeface="Wingdings" pitchFamily="2" charset="2"/>
              <a:buChar char="ü"/>
            </a:pPr>
            <a:r>
              <a:rPr b="1" dirty="0" sz="2000" lang="en-US">
                <a:solidFill>
                  <a:srgbClr val="7030A0"/>
                </a:solidFill>
              </a:rPr>
              <a:t>Focal areas of enhancement or calcifications or</a:t>
            </a:r>
          </a:p>
          <a:p>
            <a:pPr lvl="1">
              <a:buFont typeface="Wingdings" pitchFamily="2" charset="2"/>
              <a:buChar char="ü"/>
            </a:pPr>
            <a:r>
              <a:rPr b="1" dirty="0" sz="2000" lang="en-US">
                <a:solidFill>
                  <a:srgbClr val="7030A0"/>
                </a:solidFill>
              </a:rPr>
              <a:t>Extension beyond the pons.</a:t>
            </a:r>
          </a:p>
          <a:p>
            <a:r>
              <a:rPr dirty="0" sz="2000" lang="en-US">
                <a:solidFill>
                  <a:srgbClr val="000000"/>
                </a:solidFill>
              </a:rPr>
              <a:t>Techniques for biopsy include both open and stereotactic approaches. </a:t>
            </a:r>
          </a:p>
          <a:p>
            <a:endParaRPr dirty="0" sz="2000" lang="en-US">
              <a:solidFill>
                <a:srgbClr val="00000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b="1" dirty="0" sz="2000" lang="en-US">
                <a:solidFill>
                  <a:srgbClr val="C00000"/>
                </a:solidFill>
              </a:rPr>
              <a:t>Differential diagnosis </a:t>
            </a:r>
          </a:p>
          <a:p>
            <a:pPr indent="-457200" marL="457200">
              <a:buFont typeface="+mj-lt"/>
              <a:buAutoNum type="arabicPeriod"/>
            </a:pPr>
            <a:r>
              <a:rPr dirty="0" sz="2000" lang="en-US">
                <a:solidFill>
                  <a:srgbClr val="000000"/>
                </a:solidFill>
                <a:latin typeface="Janson Text LT Std"/>
              </a:rPr>
              <a:t>Fibrillary </a:t>
            </a:r>
            <a:r>
              <a:rPr dirty="0" sz="2000" lang="en-US" err="1">
                <a:solidFill>
                  <a:srgbClr val="000000"/>
                </a:solidFill>
                <a:latin typeface="Janson Text LT Std"/>
              </a:rPr>
              <a:t>astrocytoma</a:t>
            </a:r>
            <a:endParaRPr dirty="0" sz="2000" lang="en-US">
              <a:solidFill>
                <a:srgbClr val="000000"/>
              </a:solidFill>
              <a:latin typeface="Janson Text LT Std"/>
            </a:endParaRPr>
          </a:p>
          <a:p>
            <a:pPr indent="-457200" marL="457200">
              <a:buFont typeface="+mj-lt"/>
              <a:buAutoNum type="arabicPeriod"/>
            </a:pPr>
            <a:r>
              <a:rPr dirty="0" sz="2000" lang="en-US" err="1">
                <a:solidFill>
                  <a:srgbClr val="000000"/>
                </a:solidFill>
                <a:latin typeface="Janson Text LT Std"/>
              </a:rPr>
              <a:t>Pilocytic</a:t>
            </a:r>
            <a:r>
              <a:rPr dirty="0" sz="2000" lang="en-US">
                <a:solidFill>
                  <a:srgbClr val="000000"/>
                </a:solidFill>
                <a:latin typeface="Janson Text LT Std"/>
              </a:rPr>
              <a:t> </a:t>
            </a:r>
            <a:r>
              <a:rPr dirty="0" sz="2000" lang="en-US" err="1">
                <a:solidFill>
                  <a:srgbClr val="000000"/>
                </a:solidFill>
                <a:latin typeface="Janson Text LT Std"/>
              </a:rPr>
              <a:t>astrocytoma</a:t>
            </a:r>
            <a:endParaRPr dirty="0" sz="2000" lang="en-US">
              <a:solidFill>
                <a:srgbClr val="000000"/>
              </a:solidFill>
              <a:latin typeface="Janson Text LT Std"/>
            </a:endParaRPr>
          </a:p>
          <a:p>
            <a:pPr indent="-457200" marL="457200">
              <a:buFont typeface="+mj-lt"/>
              <a:buAutoNum type="arabicPeriod"/>
            </a:pPr>
            <a:r>
              <a:rPr dirty="0" sz="2000" lang="en-US" err="1">
                <a:solidFill>
                  <a:srgbClr val="000000"/>
                </a:solidFill>
                <a:latin typeface="Janson Text LT Std"/>
              </a:rPr>
              <a:t>Ganglioglioma</a:t>
            </a:r>
            <a:r>
              <a:rPr dirty="0" sz="2000" lang="en-US">
                <a:solidFill>
                  <a:srgbClr val="000000"/>
                </a:solidFill>
                <a:latin typeface="Janson Text LT Std"/>
              </a:rPr>
              <a:t> (WHO grade I)</a:t>
            </a:r>
          </a:p>
          <a:p>
            <a:pPr indent="-457200" marL="457200">
              <a:buFont typeface="+mj-lt"/>
              <a:buAutoNum type="arabicPeriod"/>
            </a:pPr>
            <a:r>
              <a:rPr dirty="0" sz="2000" lang="en-US" err="1">
                <a:solidFill>
                  <a:srgbClr val="000000"/>
                </a:solidFill>
                <a:latin typeface="Janson Text LT Std"/>
              </a:rPr>
              <a:t>Hemangioblastoma</a:t>
            </a:r>
            <a:endParaRPr dirty="0" sz="2000" lang="en-US">
              <a:solidFill>
                <a:srgbClr val="000000"/>
              </a:solidFill>
              <a:latin typeface="Janson Text LT Std"/>
            </a:endParaRPr>
          </a:p>
          <a:p>
            <a:pPr indent="-457200" marL="457200">
              <a:buFont typeface="+mj-lt"/>
              <a:buAutoNum type="arabicPeriod"/>
            </a:pPr>
            <a:r>
              <a:rPr dirty="0" sz="2000" lang="en-US">
                <a:solidFill>
                  <a:srgbClr val="000000"/>
                </a:solidFill>
                <a:latin typeface="Janson Text LT Std"/>
              </a:rPr>
              <a:t>Cavernoma and arteriovenous malformation.</a:t>
            </a:r>
          </a:p>
          <a:p>
            <a:pPr indent="-457200" marL="457200">
              <a:buFont typeface="+mj-lt"/>
              <a:buAutoNum type="arabicPeriod"/>
            </a:pPr>
            <a:r>
              <a:rPr dirty="0" sz="2000" lang="en-US">
                <a:solidFill>
                  <a:srgbClr val="000000"/>
                </a:solidFill>
                <a:latin typeface="Janson Text LT Std"/>
              </a:rPr>
              <a:t>Demyelinating disease, focal brainstem encephalitis, and infectious causes such as </a:t>
            </a:r>
            <a:r>
              <a:rPr dirty="0" sz="2000" lang="en-US" err="1">
                <a:solidFill>
                  <a:srgbClr val="000000"/>
                </a:solidFill>
                <a:latin typeface="Janson Text LT Std"/>
              </a:rPr>
              <a:t>tuberculoma</a:t>
            </a:r>
            <a:r>
              <a:rPr dirty="0" sz="2000" lang="en-US">
                <a:solidFill>
                  <a:srgbClr val="000000"/>
                </a:solidFill>
                <a:latin typeface="Janson Text LT Std"/>
              </a:rPr>
              <a:t> and abscess</a:t>
            </a:r>
            <a:endParaRPr dirty="0" sz="2000" lang="en-US">
              <a:solidFill>
                <a:srgbClr val="000000"/>
              </a:solidFill>
            </a:endParaRPr>
          </a:p>
          <a:p>
            <a:endParaRPr dirty="0" sz="2000"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9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2" name="Content Placeholder 2"/>
          <p:cNvSpPr>
            <a:spLocks noGrp="1"/>
          </p:cNvSpPr>
          <p:nvPr>
            <p:ph idx="1"/>
          </p:nvPr>
        </p:nvSpPr>
        <p:spPr>
          <a:xfrm>
            <a:off x="80818" y="92364"/>
            <a:ext cx="8982364" cy="6684818"/>
          </a:xfrm>
        </p:spPr>
        <p:txBody>
          <a:bodyPr>
            <a:normAutofit/>
          </a:bodyPr>
          <a:p>
            <a:pPr>
              <a:buFont typeface="Wingdings" pitchFamily="2" charset="2"/>
              <a:buChar char="q"/>
            </a:pPr>
            <a:r>
              <a:rPr b="1" dirty="0" sz="2400" lang="en-US" u="sng">
                <a:solidFill>
                  <a:srgbClr val="C00000"/>
                </a:solidFill>
              </a:rPr>
              <a:t>TREATMENT</a:t>
            </a:r>
          </a:p>
          <a:p>
            <a:r>
              <a:rPr dirty="0" sz="2000" lang="en-US">
                <a:solidFill>
                  <a:srgbClr val="000000"/>
                </a:solidFill>
              </a:rPr>
              <a:t>Options usually include some form of surgical biopsy or resection, chemotherapy, radiation, observation, or a combination.</a:t>
            </a:r>
          </a:p>
          <a:p>
            <a:r>
              <a:rPr dirty="0" sz="2000" lang="en-US">
                <a:solidFill>
                  <a:srgbClr val="000000"/>
                </a:solidFill>
              </a:rPr>
              <a:t>Surgical resection plays a larger role in the management of </a:t>
            </a:r>
            <a:r>
              <a:rPr b="1" dirty="0" sz="2000" lang="en-US">
                <a:solidFill>
                  <a:srgbClr val="002060"/>
                </a:solidFill>
              </a:rPr>
              <a:t>focal tumors, dorsal </a:t>
            </a:r>
            <a:r>
              <a:rPr b="1" dirty="0" sz="2000" lang="en-US" err="1">
                <a:solidFill>
                  <a:srgbClr val="002060"/>
                </a:solidFill>
              </a:rPr>
              <a:t>exophytic</a:t>
            </a:r>
            <a:r>
              <a:rPr b="1" dirty="0" sz="2000" lang="en-US">
                <a:solidFill>
                  <a:srgbClr val="002060"/>
                </a:solidFill>
              </a:rPr>
              <a:t> tumors, and </a:t>
            </a:r>
            <a:r>
              <a:rPr b="1" dirty="0" sz="2000" lang="en-US" err="1">
                <a:solidFill>
                  <a:srgbClr val="002060"/>
                </a:solidFill>
              </a:rPr>
              <a:t>cervicomedullary</a:t>
            </a:r>
            <a:r>
              <a:rPr b="1" dirty="0" sz="2000" lang="en-US">
                <a:solidFill>
                  <a:srgbClr val="002060"/>
                </a:solidFill>
              </a:rPr>
              <a:t> tumors</a:t>
            </a:r>
            <a:r>
              <a:rPr dirty="0" sz="2000" lang="en-US">
                <a:solidFill>
                  <a:srgbClr val="000000"/>
                </a:solidFill>
              </a:rPr>
              <a:t>. </a:t>
            </a:r>
          </a:p>
          <a:p>
            <a:pPr indent="0" marL="0">
              <a:buNone/>
            </a:pPr>
            <a:r>
              <a:rPr dirty="0" sz="2000" lang="en-US">
                <a:solidFill>
                  <a:srgbClr val="000000"/>
                </a:solidFill>
              </a:rPr>
              <a:t> </a:t>
            </a:r>
          </a:p>
          <a:p>
            <a:pPr>
              <a:buFont typeface="Wingdings" pitchFamily="2" charset="2"/>
              <a:buChar char="q"/>
            </a:pPr>
            <a:r>
              <a:rPr b="1" dirty="0" sz="2000" lang="en-US" u="sng">
                <a:solidFill>
                  <a:srgbClr val="002060"/>
                </a:solidFill>
              </a:rPr>
              <a:t>Surgery</a:t>
            </a:r>
            <a:r>
              <a:rPr dirty="0" sz="2000" lang="en-US">
                <a:solidFill>
                  <a:srgbClr val="000000"/>
                </a:solidFill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b="1" dirty="0" sz="2000" lang="en-US">
                <a:solidFill>
                  <a:srgbClr val="000000"/>
                </a:solidFill>
              </a:rPr>
              <a:t>Goals of surgery</a:t>
            </a:r>
            <a:r>
              <a:rPr dirty="0" sz="2000" lang="en-US">
                <a:solidFill>
                  <a:srgbClr val="000000"/>
                </a:solidFill>
              </a:rPr>
              <a:t> include establishing a diagnosis or maximally </a:t>
            </a:r>
            <a:r>
              <a:rPr dirty="0" sz="2000" lang="en-US" err="1">
                <a:solidFill>
                  <a:srgbClr val="000000"/>
                </a:solidFill>
              </a:rPr>
              <a:t>debulking</a:t>
            </a:r>
            <a:r>
              <a:rPr dirty="0" sz="2000" lang="en-US">
                <a:solidFill>
                  <a:srgbClr val="000000"/>
                </a:solidFill>
              </a:rPr>
              <a:t> the tumor in selected cases without incurring significant neurological deficits, or both. </a:t>
            </a:r>
          </a:p>
          <a:p>
            <a:pPr>
              <a:buFont typeface="Wingdings" pitchFamily="2" charset="2"/>
              <a:buChar char="§"/>
            </a:pPr>
            <a:r>
              <a:rPr b="1" dirty="0" sz="2000" lang="en-US">
                <a:solidFill>
                  <a:srgbClr val="7030A0"/>
                </a:solidFill>
              </a:rPr>
              <a:t>Focal tectal tumors</a:t>
            </a:r>
            <a:r>
              <a:rPr dirty="0" sz="2000" lang="en-US">
                <a:solidFill>
                  <a:srgbClr val="000000"/>
                </a:solidFill>
              </a:rPr>
              <a:t>, which often 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>
                <a:solidFill>
                  <a:srgbClr val="000000"/>
                </a:solidFill>
              </a:rPr>
              <a:t>Do not necessitate direct surgical intervention. 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>
                <a:solidFill>
                  <a:srgbClr val="000000"/>
                </a:solidFill>
              </a:rPr>
              <a:t>Require surgery for secondary obstructive hydrocephalus. 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>
                <a:solidFill>
                  <a:srgbClr val="000000"/>
                </a:solidFill>
              </a:rPr>
              <a:t>ETV is the preferred first-line therapy, followed by the traditional VP shunt.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9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3" name="Content Placeholder 2"/>
          <p:cNvSpPr>
            <a:spLocks noGrp="1"/>
          </p:cNvSpPr>
          <p:nvPr>
            <p:ph idx="1"/>
          </p:nvPr>
        </p:nvSpPr>
        <p:spPr>
          <a:xfrm>
            <a:off x="80818" y="92364"/>
            <a:ext cx="8982364" cy="6673272"/>
          </a:xfrm>
        </p:spPr>
        <p:txBody>
          <a:bodyPr>
            <a:normAutofit/>
          </a:bodyPr>
          <a:p>
            <a:pPr>
              <a:buFont typeface="Wingdings" pitchFamily="2" charset="2"/>
              <a:buChar char="§"/>
            </a:pPr>
            <a:r>
              <a:rPr b="1" dirty="0" sz="2000" lang="en-US" u="sng">
                <a:solidFill>
                  <a:srgbClr val="7030A0"/>
                </a:solidFill>
              </a:rPr>
              <a:t>Focal Tumors </a:t>
            </a:r>
            <a:endParaRPr b="1" dirty="0" sz="2000" lang="en-US">
              <a:solidFill>
                <a:srgbClr val="7030A0"/>
              </a:solidFill>
            </a:endParaRPr>
          </a:p>
          <a:p>
            <a:r>
              <a:rPr dirty="0" sz="2000" lang="en-US">
                <a:solidFill>
                  <a:srgbClr val="000000"/>
                </a:solidFill>
              </a:rPr>
              <a:t>Typically low grade (WHO grade I or II), and commonly &lt; 2 cm in diameter.</a:t>
            </a:r>
          </a:p>
          <a:p>
            <a:r>
              <a:rPr dirty="0" sz="2000" lang="en-US">
                <a:solidFill>
                  <a:srgbClr val="000000"/>
                </a:solidFill>
              </a:rPr>
              <a:t>Pontine  or  midbrain  surgery  carries  the  risk  for  impairment  of </a:t>
            </a:r>
            <a:r>
              <a:rPr dirty="0" sz="2000" lang="en-US" err="1">
                <a:solidFill>
                  <a:srgbClr val="000000"/>
                </a:solidFill>
              </a:rPr>
              <a:t>extraocular</a:t>
            </a:r>
            <a:r>
              <a:rPr dirty="0" sz="2000" lang="en-US">
                <a:solidFill>
                  <a:srgbClr val="000000"/>
                </a:solidFill>
              </a:rPr>
              <a:t>  movements  and  resultant  diplopia  because  of  internuclear  ophthalmoplegia  or  sixth  nerve  damage.</a:t>
            </a:r>
          </a:p>
          <a:p>
            <a:endParaRPr dirty="0" sz="2000" lang="en-US">
              <a:solidFill>
                <a:srgbClr val="00000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b="1" dirty="0" sz="2000" lang="en-US" u="sng">
                <a:solidFill>
                  <a:srgbClr val="000000"/>
                </a:solidFill>
              </a:rPr>
              <a:t>Surgical  risks  also  depend  on  the  type  of  tumor. </a:t>
            </a:r>
          </a:p>
          <a:p>
            <a:pPr lvl="1">
              <a:buFont typeface="Wingdings" pitchFamily="2" charset="2"/>
              <a:buChar char="Ø"/>
            </a:pPr>
            <a:r>
              <a:rPr dirty="0" sz="2000" lang="en-US">
                <a:solidFill>
                  <a:srgbClr val="000000"/>
                </a:solidFill>
              </a:rPr>
              <a:t>Fibrillary  </a:t>
            </a:r>
            <a:r>
              <a:rPr dirty="0" sz="2000" lang="en-US" err="1">
                <a:solidFill>
                  <a:srgbClr val="000000"/>
                </a:solidFill>
              </a:rPr>
              <a:t>astrocytomas</a:t>
            </a:r>
            <a:r>
              <a:rPr dirty="0" sz="2000" lang="en-US">
                <a:solidFill>
                  <a:srgbClr val="000000"/>
                </a:solidFill>
              </a:rPr>
              <a:t>  are  more  difficult  to operate  on  than  </a:t>
            </a:r>
            <a:r>
              <a:rPr dirty="0" sz="2000" lang="en-US" err="1">
                <a:solidFill>
                  <a:srgbClr val="000000"/>
                </a:solidFill>
              </a:rPr>
              <a:t>pilocytic</a:t>
            </a:r>
            <a:r>
              <a:rPr dirty="0" sz="2000" lang="en-US">
                <a:solidFill>
                  <a:srgbClr val="000000"/>
                </a:solidFill>
              </a:rPr>
              <a:t>  </a:t>
            </a:r>
            <a:r>
              <a:rPr dirty="0" sz="2000" lang="en-US" err="1">
                <a:solidFill>
                  <a:srgbClr val="000000"/>
                </a:solidFill>
              </a:rPr>
              <a:t>astrocystomas</a:t>
            </a:r>
            <a:r>
              <a:rPr dirty="0" sz="2000" lang="en-US">
                <a:solidFill>
                  <a:srgbClr val="000000"/>
                </a:solidFill>
              </a:rPr>
              <a:t>,  which  are  more  often cystic  in  nature.  </a:t>
            </a:r>
          </a:p>
          <a:p>
            <a:pPr lvl="1">
              <a:buFont typeface="Wingdings" pitchFamily="2" charset="2"/>
              <a:buChar char="Ø"/>
            </a:pPr>
            <a:r>
              <a:rPr dirty="0" sz="2000" lang="en-US">
                <a:solidFill>
                  <a:srgbClr val="000000"/>
                </a:solidFill>
              </a:rPr>
              <a:t>Solid  tumors  are  generally  more  challenging than  cystic  ones  because  they  are  not  as  easily  entered  and  because normal  surrounding  tissue  must  be  manipulated  in  order  to  establish  a  surgical  plane.</a:t>
            </a:r>
          </a:p>
          <a:p>
            <a:r>
              <a:rPr dirty="0" sz="2000" lang="en-US">
                <a:solidFill>
                  <a:srgbClr val="000000"/>
                </a:solidFill>
              </a:rPr>
              <a:t>Resection is the primary treatment for these lesions.</a:t>
            </a:r>
            <a:endParaRPr dirty="0" sz="2000"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9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4" name="Title 1"/>
          <p:cNvSpPr>
            <a:spLocks noGrp="1"/>
          </p:cNvSpPr>
          <p:nvPr>
            <p:ph type="title"/>
          </p:nvPr>
        </p:nvSpPr>
        <p:spPr>
          <a:xfrm>
            <a:off x="86014" y="111126"/>
            <a:ext cx="7886700" cy="569911"/>
          </a:xfrm>
        </p:spPr>
        <p:txBody>
          <a:bodyPr>
            <a:noAutofit/>
          </a:bodyPr>
          <a:p>
            <a:r>
              <a:rPr dirty="0" sz="3400" lang="en-US" u="sng">
                <a:solidFill>
                  <a:schemeClr val="accent1">
                    <a:lumMod val="50000"/>
                  </a:schemeClr>
                </a:solidFill>
                <a:latin typeface="Algerian" pitchFamily="82" charset="77"/>
              </a:rPr>
              <a:t>Approaches to brain stem tumors</a:t>
            </a:r>
          </a:p>
        </p:txBody>
      </p:sp>
      <p:sp>
        <p:nvSpPr>
          <p:cNvPr id="1048625" name="Content Placeholder 2"/>
          <p:cNvSpPr>
            <a:spLocks noGrp="1"/>
          </p:cNvSpPr>
          <p:nvPr>
            <p:ph idx="1"/>
          </p:nvPr>
        </p:nvSpPr>
        <p:spPr>
          <a:xfrm>
            <a:off x="86014" y="681036"/>
            <a:ext cx="8971972" cy="6065837"/>
          </a:xfrm>
        </p:spPr>
        <p:txBody>
          <a:bodyPr>
            <a:normAutofit/>
          </a:bodyPr>
          <a:p>
            <a:pPr>
              <a:buFont typeface="Wingdings" pitchFamily="2" charset="2"/>
              <a:buChar char="v"/>
            </a:pPr>
            <a:r>
              <a:rPr b="1" dirty="0" sz="2000" lang="en-US" u="sng"/>
              <a:t>Midbrain</a:t>
            </a:r>
          </a:p>
          <a:p>
            <a:pPr lvl="1">
              <a:buFont typeface="Wingdings" pitchFamily="2" charset="2"/>
              <a:buChar char="Ø"/>
            </a:pPr>
            <a:r>
              <a:rPr dirty="0" sz="2000" lang="en-US"/>
              <a:t>The  dorsal  midbrain  can  be  accessed  via  the infratentorial-supracerebellar  approach.</a:t>
            </a:r>
          </a:p>
          <a:p>
            <a:pPr lvl="1">
              <a:buFont typeface="Wingdings" pitchFamily="2" charset="2"/>
              <a:buChar char="Ø"/>
            </a:pPr>
            <a:r>
              <a:rPr dirty="0" sz="2000" lang="en-US"/>
              <a:t>The  ventral medial  midbrain  can  be  accessed  via  a  standard  </a:t>
            </a:r>
            <a:r>
              <a:rPr dirty="0" sz="2000" lang="en-US" err="1"/>
              <a:t>pterional</a:t>
            </a:r>
            <a:r>
              <a:rPr dirty="0" sz="2000" lang="en-US"/>
              <a:t>  craniotomy. </a:t>
            </a:r>
          </a:p>
          <a:p>
            <a:pPr lvl="1">
              <a:buFont typeface="Wingdings" pitchFamily="2" charset="2"/>
              <a:buChar char="Ø"/>
            </a:pPr>
            <a:r>
              <a:rPr dirty="0" sz="2000" lang="en-US"/>
              <a:t>The ventral  lateral  midbrain by </a:t>
            </a:r>
            <a:r>
              <a:rPr dirty="0" sz="2000" lang="en-US" err="1"/>
              <a:t>subtemporal</a:t>
            </a:r>
            <a:r>
              <a:rPr dirty="0" sz="2000" lang="en-US"/>
              <a:t>  approach.</a:t>
            </a:r>
          </a:p>
          <a:p>
            <a:pPr lvl="1">
              <a:buFont typeface="Wingdings" pitchFamily="2" charset="2"/>
              <a:buChar char="Ø"/>
            </a:pPr>
            <a:endParaRPr dirty="0" sz="2000" lang="en-US"/>
          </a:p>
          <a:p>
            <a:pPr>
              <a:buFont typeface="Wingdings" pitchFamily="2" charset="2"/>
              <a:buChar char="v"/>
            </a:pPr>
            <a:r>
              <a:rPr b="1" dirty="0" sz="2000" lang="en-US" u="sng"/>
              <a:t>Pons</a:t>
            </a:r>
            <a:endParaRPr dirty="0" sz="2000" lang="en-US"/>
          </a:p>
          <a:p>
            <a:pPr lvl="1">
              <a:buFont typeface="Wingdings" pitchFamily="2" charset="2"/>
              <a:buChar char="Ø"/>
            </a:pPr>
            <a:r>
              <a:rPr dirty="0" sz="2000" lang="en-US"/>
              <a:t>Dorsally located by  </a:t>
            </a:r>
            <a:r>
              <a:rPr dirty="0" sz="2000" lang="en-US" err="1"/>
              <a:t>suboccipital</a:t>
            </a:r>
            <a:r>
              <a:rPr dirty="0" sz="2000" lang="en-US"/>
              <a:t>  craniotomy </a:t>
            </a:r>
          </a:p>
          <a:p>
            <a:pPr lvl="1">
              <a:buFont typeface="Wingdings" pitchFamily="2" charset="2"/>
              <a:buChar char="Ø"/>
            </a:pPr>
            <a:r>
              <a:rPr dirty="0" sz="2000" lang="en-US"/>
              <a:t>Ventral  lateral  tumors  extending  into the  CPA by  </a:t>
            </a:r>
            <a:r>
              <a:rPr dirty="0" sz="2000" lang="en-US" err="1"/>
              <a:t>retromastoid</a:t>
            </a:r>
            <a:r>
              <a:rPr dirty="0" sz="2000" lang="en-US"/>
              <a:t> approach.</a:t>
            </a:r>
          </a:p>
          <a:p>
            <a:pPr lvl="1">
              <a:buFont typeface="Wingdings" pitchFamily="2" charset="2"/>
              <a:buChar char="Ø"/>
            </a:pPr>
            <a:endParaRPr dirty="0" sz="2000" lang="en-US"/>
          </a:p>
          <a:p>
            <a:pPr>
              <a:buFont typeface="Wingdings" pitchFamily="2" charset="2"/>
              <a:buChar char="v"/>
            </a:pPr>
            <a:r>
              <a:rPr b="1" dirty="0" sz="2000" lang="en-US" u="sng"/>
              <a:t>Medulla</a:t>
            </a:r>
          </a:p>
          <a:p>
            <a:pPr lvl="1">
              <a:buFont typeface="Wingdings" pitchFamily="2" charset="2"/>
              <a:buChar char="Ø"/>
            </a:pPr>
            <a:r>
              <a:rPr dirty="0" sz="2000" lang="en-US"/>
              <a:t>Intrinsic  tumors  of  the  medulla  can also  be  accessed  via  a  </a:t>
            </a:r>
            <a:r>
              <a:rPr dirty="0" sz="2000" lang="en-US" err="1"/>
              <a:t>suboccipital</a:t>
            </a:r>
            <a:r>
              <a:rPr dirty="0" sz="2000" lang="en-US"/>
              <a:t>  craniotomy  with  or  without cervical  laminectomy,  depending  on  the  inferior  extent  of  the tumor.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9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6" name="Content Placeholder 2"/>
          <p:cNvSpPr>
            <a:spLocks noGrp="1"/>
          </p:cNvSpPr>
          <p:nvPr>
            <p:ph idx="1"/>
          </p:nvPr>
        </p:nvSpPr>
        <p:spPr>
          <a:xfrm>
            <a:off x="103909" y="92364"/>
            <a:ext cx="8947727" cy="6673272"/>
          </a:xfrm>
        </p:spPr>
        <p:txBody>
          <a:bodyPr>
            <a:normAutofit/>
          </a:bodyPr>
          <a:p>
            <a:pPr>
              <a:buFont typeface="Wingdings" pitchFamily="2" charset="2"/>
              <a:buChar char="§"/>
            </a:pPr>
            <a:r>
              <a:rPr b="1" dirty="0" sz="2000" lang="en-US" u="sng">
                <a:solidFill>
                  <a:srgbClr val="7030A0"/>
                </a:solidFill>
              </a:rPr>
              <a:t>Dorsal </a:t>
            </a:r>
            <a:r>
              <a:rPr b="1" dirty="0" sz="2000" lang="en-US" err="1" u="sng">
                <a:solidFill>
                  <a:srgbClr val="7030A0"/>
                </a:solidFill>
              </a:rPr>
              <a:t>Exophytic</a:t>
            </a:r>
            <a:r>
              <a:rPr b="1" dirty="0" sz="2000" lang="en-US" u="sng">
                <a:solidFill>
                  <a:srgbClr val="7030A0"/>
                </a:solidFill>
              </a:rPr>
              <a:t> Tumors</a:t>
            </a:r>
          </a:p>
          <a:p>
            <a:r>
              <a:rPr dirty="0" sz="2000" lang="en-US">
                <a:solidFill>
                  <a:srgbClr val="000000"/>
                </a:solidFill>
              </a:rPr>
              <a:t>Dorsal </a:t>
            </a:r>
            <a:r>
              <a:rPr dirty="0" sz="2000" lang="en-US" err="1">
                <a:solidFill>
                  <a:srgbClr val="000000"/>
                </a:solidFill>
              </a:rPr>
              <a:t>exophytic</a:t>
            </a:r>
            <a:r>
              <a:rPr dirty="0" sz="2000" lang="en-US">
                <a:solidFill>
                  <a:srgbClr val="000000"/>
                </a:solidFill>
              </a:rPr>
              <a:t> tumors are the </a:t>
            </a:r>
            <a:r>
              <a:rPr b="1" dirty="0" sz="2000" lang="en-US">
                <a:solidFill>
                  <a:srgbClr val="0070C0"/>
                </a:solidFill>
              </a:rPr>
              <a:t>first brainstem tumors for which aggressive tumor removal was advocated</a:t>
            </a:r>
            <a:r>
              <a:rPr dirty="0" sz="2000" lang="en-US">
                <a:solidFill>
                  <a:srgbClr val="000000"/>
                </a:solidFill>
              </a:rPr>
              <a:t>.</a:t>
            </a:r>
          </a:p>
          <a:p>
            <a:r>
              <a:rPr dirty="0" sz="2000" lang="en-US">
                <a:solidFill>
                  <a:srgbClr val="000000"/>
                </a:solidFill>
              </a:rPr>
              <a:t>Cerebellar mutism and </a:t>
            </a:r>
            <a:r>
              <a:rPr dirty="0" sz="2000" lang="en-US" err="1">
                <a:solidFill>
                  <a:srgbClr val="000000"/>
                </a:solidFill>
              </a:rPr>
              <a:t>pseudobulbar</a:t>
            </a:r>
            <a:r>
              <a:rPr dirty="0" sz="2000" lang="en-US">
                <a:solidFill>
                  <a:srgbClr val="000000"/>
                </a:solidFill>
              </a:rPr>
              <a:t> palsy are surgical risks associated with larger tumors that necessitate splitting the cerebellar vermis.</a:t>
            </a:r>
          </a:p>
          <a:p>
            <a:r>
              <a:rPr dirty="0" sz="2000" lang="en-US">
                <a:solidFill>
                  <a:srgbClr val="000000"/>
                </a:solidFill>
              </a:rPr>
              <a:t>A  midline  posterior fossa  craniotomy  with  a  </a:t>
            </a:r>
            <a:r>
              <a:rPr dirty="0" sz="2000" lang="en-US" err="1">
                <a:solidFill>
                  <a:srgbClr val="000000"/>
                </a:solidFill>
              </a:rPr>
              <a:t>telovelar</a:t>
            </a:r>
            <a:r>
              <a:rPr dirty="0" sz="2000" lang="en-US">
                <a:solidFill>
                  <a:srgbClr val="000000"/>
                </a:solidFill>
              </a:rPr>
              <a:t>  approach  often  provides  adequate  access  to  the  tumor.</a:t>
            </a:r>
          </a:p>
          <a:p>
            <a:pPr>
              <a:buFont typeface="Wingdings" pitchFamily="2" charset="2"/>
              <a:buChar char="Ø"/>
            </a:pPr>
            <a:endParaRPr dirty="0" sz="2000" lang="en-US">
              <a:solidFill>
                <a:srgbClr val="0000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dirty="0" sz="2000" lang="en-US">
                <a:solidFill>
                  <a:srgbClr val="000000"/>
                </a:solidFill>
              </a:rPr>
              <a:t>These tumors can be divided into </a:t>
            </a:r>
            <a:r>
              <a:rPr b="1" dirty="0" sz="2000" lang="en-US" u="sng">
                <a:solidFill>
                  <a:srgbClr val="000000"/>
                </a:solidFill>
              </a:rPr>
              <a:t>true </a:t>
            </a:r>
            <a:r>
              <a:rPr b="1" dirty="0" sz="2000" lang="en-US" err="1" u="sng">
                <a:solidFill>
                  <a:srgbClr val="000000"/>
                </a:solidFill>
              </a:rPr>
              <a:t>exophytic</a:t>
            </a:r>
            <a:r>
              <a:rPr b="1" dirty="0" sz="2000" lang="en-US" u="sng">
                <a:solidFill>
                  <a:srgbClr val="000000"/>
                </a:solidFill>
              </a:rPr>
              <a:t> tumors and focal tumors with an </a:t>
            </a:r>
            <a:r>
              <a:rPr b="1" dirty="0" sz="2000" lang="en-US" err="1" u="sng">
                <a:solidFill>
                  <a:srgbClr val="000000"/>
                </a:solidFill>
              </a:rPr>
              <a:t>exophytic</a:t>
            </a:r>
            <a:r>
              <a:rPr b="1" dirty="0" sz="2000" lang="en-US" u="sng">
                <a:solidFill>
                  <a:srgbClr val="000000"/>
                </a:solidFill>
              </a:rPr>
              <a:t> component.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>
                <a:solidFill>
                  <a:srgbClr val="000000"/>
                </a:solidFill>
              </a:rPr>
              <a:t>True </a:t>
            </a:r>
            <a:r>
              <a:rPr dirty="0" sz="2000" lang="en-US" err="1">
                <a:solidFill>
                  <a:srgbClr val="000000"/>
                </a:solidFill>
              </a:rPr>
              <a:t>exophytic</a:t>
            </a:r>
            <a:r>
              <a:rPr dirty="0" sz="2000" lang="en-US">
                <a:solidFill>
                  <a:srgbClr val="000000"/>
                </a:solidFill>
              </a:rPr>
              <a:t> tumors often fill the fourth ventricle and are predominantly outside, and with minimal penetration of the brainstem. 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>
                <a:solidFill>
                  <a:srgbClr val="000000"/>
                </a:solidFill>
              </a:rPr>
              <a:t>Focal  tumors  with  dorsal  </a:t>
            </a:r>
            <a:r>
              <a:rPr dirty="0" sz="2000" lang="en-US" err="1">
                <a:solidFill>
                  <a:srgbClr val="000000"/>
                </a:solidFill>
              </a:rPr>
              <a:t>exophytic</a:t>
            </a:r>
            <a:r>
              <a:rPr dirty="0" sz="2000" lang="en-US">
                <a:solidFill>
                  <a:srgbClr val="000000"/>
                </a:solidFill>
              </a:rPr>
              <a:t>  extension have  the  majority  of  their  bulk  within  the  brainstem.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9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7" name="Content Placeholder 2"/>
          <p:cNvSpPr>
            <a:spLocks noGrp="1"/>
          </p:cNvSpPr>
          <p:nvPr>
            <p:ph idx="1"/>
          </p:nvPr>
        </p:nvSpPr>
        <p:spPr>
          <a:xfrm>
            <a:off x="74468" y="92218"/>
            <a:ext cx="8995064" cy="6684964"/>
          </a:xfrm>
        </p:spPr>
        <p:txBody>
          <a:bodyPr>
            <a:normAutofit/>
          </a:bodyPr>
          <a:p>
            <a:pPr>
              <a:buFont typeface="Wingdings" pitchFamily="2" charset="2"/>
              <a:buChar char="v"/>
            </a:pPr>
            <a:r>
              <a:rPr b="1" dirty="0" sz="2000" lang="en-US" u="sng">
                <a:solidFill>
                  <a:srgbClr val="002060"/>
                </a:solidFill>
              </a:rPr>
              <a:t>Surgical anatomical notes </a:t>
            </a:r>
          </a:p>
          <a:p>
            <a:pPr>
              <a:buFont typeface="Wingdings" pitchFamily="2" charset="2"/>
              <a:buChar char="§"/>
            </a:pPr>
            <a:r>
              <a:rPr dirty="0" sz="2000" lang="en-US">
                <a:solidFill>
                  <a:srgbClr val="000000"/>
                </a:solidFill>
              </a:rPr>
              <a:t>The bulk  of  the  dissection  occurs  outside  the  brainstem.</a:t>
            </a:r>
          </a:p>
          <a:p>
            <a:pPr>
              <a:buFont typeface="Wingdings" pitchFamily="2" charset="2"/>
              <a:buChar char="§"/>
            </a:pPr>
            <a:r>
              <a:rPr dirty="0" sz="2000" lang="en-US">
                <a:solidFill>
                  <a:srgbClr val="000000"/>
                </a:solidFill>
              </a:rPr>
              <a:t>It  is  important  to  first  identify  the floor  of  the  fourth  ventricle  and  maintain  its  view  while  the  lesion is  progressively  </a:t>
            </a:r>
            <a:r>
              <a:rPr dirty="0" sz="2000" lang="en-US" err="1">
                <a:solidFill>
                  <a:srgbClr val="000000"/>
                </a:solidFill>
              </a:rPr>
              <a:t>debulked</a:t>
            </a:r>
            <a:r>
              <a:rPr dirty="0" sz="2000" lang="en-US">
                <a:solidFill>
                  <a:srgbClr val="000000"/>
                </a:solidFill>
              </a:rPr>
              <a:t>.  </a:t>
            </a:r>
          </a:p>
          <a:p>
            <a:pPr>
              <a:buFont typeface="Wingdings" pitchFamily="2" charset="2"/>
              <a:buChar char="§"/>
            </a:pPr>
            <a:r>
              <a:rPr dirty="0" sz="2000" lang="en-US">
                <a:solidFill>
                  <a:srgbClr val="000000"/>
                </a:solidFill>
              </a:rPr>
              <a:t>Risks  of  damage  to  the  tract  of  6</a:t>
            </a:r>
            <a:r>
              <a:rPr baseline="30000" dirty="0" sz="2000" lang="en-US">
                <a:solidFill>
                  <a:srgbClr val="000000"/>
                </a:solidFill>
              </a:rPr>
              <a:t>th</a:t>
            </a:r>
            <a:r>
              <a:rPr dirty="0" sz="2000" lang="en-US">
                <a:solidFill>
                  <a:srgbClr val="000000"/>
                </a:solidFill>
              </a:rPr>
              <a:t> &amp; 7</a:t>
            </a:r>
            <a:r>
              <a:rPr baseline="30000" dirty="0" sz="2000" lang="en-US">
                <a:solidFill>
                  <a:srgbClr val="000000"/>
                </a:solidFill>
              </a:rPr>
              <a:t>th</a:t>
            </a:r>
            <a:r>
              <a:rPr dirty="0" sz="2000" lang="en-US">
                <a:solidFill>
                  <a:srgbClr val="000000"/>
                </a:solidFill>
              </a:rPr>
              <a:t> C.N are  significant,  as  these structures  are  close  to  the  floor  of  the  ventricle (</a:t>
            </a:r>
            <a:r>
              <a:rPr b="1" dirty="0" sz="2000" lang="en-US">
                <a:solidFill>
                  <a:srgbClr val="0070C0"/>
                </a:solidFill>
              </a:rPr>
              <a:t>facial colliculus</a:t>
            </a:r>
            <a:r>
              <a:rPr dirty="0" sz="2000" lang="en-US">
                <a:solidFill>
                  <a:srgbClr val="000000"/>
                </a:solidFill>
              </a:rPr>
              <a:t>)</a:t>
            </a:r>
          </a:p>
          <a:p>
            <a:pPr>
              <a:buFont typeface="Wingdings" pitchFamily="2" charset="2"/>
              <a:buChar char="§"/>
            </a:pPr>
            <a:r>
              <a:rPr dirty="0" sz="2000" lang="en-US">
                <a:solidFill>
                  <a:srgbClr val="000000"/>
                </a:solidFill>
              </a:rPr>
              <a:t>During  caudal dissection,  care  must  be  taken  to  avoid  damaging  the  nuclei  of cranial  nerves  10</a:t>
            </a:r>
            <a:r>
              <a:rPr baseline="30000" dirty="0" sz="2000" lang="en-US">
                <a:solidFill>
                  <a:srgbClr val="000000"/>
                </a:solidFill>
              </a:rPr>
              <a:t>th</a:t>
            </a:r>
            <a:r>
              <a:rPr dirty="0" sz="2000" lang="en-US">
                <a:solidFill>
                  <a:srgbClr val="000000"/>
                </a:solidFill>
              </a:rPr>
              <a:t>   and  12</a:t>
            </a:r>
            <a:r>
              <a:rPr baseline="30000" dirty="0" sz="2000" lang="en-US">
                <a:solidFill>
                  <a:srgbClr val="000000"/>
                </a:solidFill>
              </a:rPr>
              <a:t>th</a:t>
            </a:r>
            <a:r>
              <a:rPr dirty="0" sz="2000" lang="en-US">
                <a:solidFill>
                  <a:srgbClr val="000000"/>
                </a:solidFill>
              </a:rPr>
              <a:t>   by  keeping  away  from  the  </a:t>
            </a:r>
            <a:r>
              <a:rPr dirty="0" sz="2000" lang="en-US" err="1">
                <a:solidFill>
                  <a:srgbClr val="000000"/>
                </a:solidFill>
              </a:rPr>
              <a:t>obex</a:t>
            </a:r>
            <a:r>
              <a:rPr dirty="0" sz="2000" lang="en-US">
                <a:solidFill>
                  <a:srgbClr val="000000"/>
                </a:solidFill>
              </a:rPr>
              <a:t>  and calamus  </a:t>
            </a:r>
            <a:r>
              <a:rPr dirty="0" sz="2000" lang="en-US" err="1">
                <a:solidFill>
                  <a:srgbClr val="000000"/>
                </a:solidFill>
              </a:rPr>
              <a:t>scriptorius</a:t>
            </a:r>
            <a:r>
              <a:rPr dirty="0" sz="2000" lang="en-US">
                <a:solidFill>
                  <a:srgbClr val="000000"/>
                </a:solidFill>
              </a:rPr>
              <a:t>.  </a:t>
            </a:r>
          </a:p>
          <a:p>
            <a:pPr>
              <a:buFont typeface="Wingdings" pitchFamily="2" charset="2"/>
              <a:buChar char="§"/>
            </a:pPr>
            <a:endParaRPr dirty="0" sz="2000" lang="en-US">
              <a:solidFill>
                <a:srgbClr val="00000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b="1" dirty="0" sz="2000" i="0" lang="en-US">
                <a:solidFill>
                  <a:srgbClr val="C00000"/>
                </a:solidFill>
                <a:effectLst/>
                <a:ea typeface="Baskerville" panose="02020502070401020303" pitchFamily="18" charset="0"/>
                <a:cs typeface="Times New Roman" panose="02020603050405020304" pitchFamily="18" charset="0"/>
              </a:rPr>
              <a:t>Calamus </a:t>
            </a:r>
            <a:r>
              <a:rPr b="1" dirty="0" sz="2000" i="0" lang="en-US" err="1">
                <a:solidFill>
                  <a:srgbClr val="C00000"/>
                </a:solidFill>
                <a:effectLst/>
                <a:ea typeface="Baskerville" panose="02020502070401020303" pitchFamily="18" charset="0"/>
                <a:cs typeface="Times New Roman" panose="02020603050405020304" pitchFamily="18" charset="0"/>
              </a:rPr>
              <a:t>scriptorius</a:t>
            </a:r>
            <a:r>
              <a:rPr b="1" dirty="0" sz="2000" i="0" lang="en-US">
                <a:solidFill>
                  <a:srgbClr val="C00000"/>
                </a:solidFill>
                <a:effectLst/>
                <a:ea typeface="Baskerville" panose="02020502070401020303" pitchFamily="18" charset="0"/>
                <a:cs typeface="Times New Roman" panose="02020603050405020304" pitchFamily="18" charset="0"/>
              </a:rPr>
              <a:t> </a:t>
            </a:r>
            <a:r>
              <a:rPr b="1" dirty="0" sz="2000" i="0" lang="en-US">
                <a:effectLst/>
                <a:ea typeface="Baskerville" panose="02020502070401020303" pitchFamily="18" charset="0"/>
                <a:cs typeface="Times New Roman" panose="02020603050405020304" pitchFamily="18" charset="0"/>
              </a:rPr>
              <a:t>(</a:t>
            </a:r>
            <a:r>
              <a:rPr b="1" dirty="0" sz="2000" i="0" lang="en-US" strike="noStrike">
                <a:effectLst/>
                <a:ea typeface="Baskerville" panose="02020502070401020303" pitchFamily="18" charset="0"/>
                <a:cs typeface="Times New Roman" panose="02020603050405020304" pitchFamily="18" charset="0"/>
                <a:hlinkClick r:id="rId1" tooltip="Inferior fovea (page does not exist)"/>
              </a:rPr>
              <a:t>inferior fovea</a:t>
            </a:r>
            <a:r>
              <a:rPr b="1" dirty="0" sz="2000" i="0" lang="en-US" strike="noStrike">
                <a:effectLst/>
                <a:ea typeface="Baskerville" panose="02020502070401020303" pitchFamily="18" charset="0"/>
                <a:cs typeface="Times New Roman" panose="02020603050405020304" pitchFamily="18" charset="0"/>
              </a:rPr>
              <a:t>)</a:t>
            </a:r>
            <a:r>
              <a:rPr dirty="0" sz="2000" lang="en-US" strike="noStrike">
                <a:ea typeface="Baskerville" panose="02020502070401020303" pitchFamily="18" charset="0"/>
                <a:cs typeface="Times New Roman" panose="02020603050405020304" pitchFamily="18" charset="0"/>
              </a:rPr>
              <a:t>: </a:t>
            </a:r>
            <a:r>
              <a:rPr b="0" dirty="0" sz="2000" i="0" lang="en-US">
                <a:effectLst/>
                <a:ea typeface="Baskerville" panose="02020502070401020303" pitchFamily="18" charset="0"/>
                <a:cs typeface="Times New Roman" panose="02020603050405020304" pitchFamily="18" charset="0"/>
              </a:rPr>
              <a:t>forming the inferior 1/3 of the floor of the 4th ventricle, just above the </a:t>
            </a:r>
            <a:r>
              <a:rPr b="0" dirty="0" sz="2000" i="0" lang="en-US" err="1">
                <a:effectLst/>
                <a:ea typeface="Baskerville" panose="02020502070401020303" pitchFamily="18" charset="0"/>
                <a:cs typeface="Times New Roman" panose="02020603050405020304" pitchFamily="18" charset="0"/>
              </a:rPr>
              <a:t>obex</a:t>
            </a:r>
            <a:r>
              <a:rPr b="0" dirty="0" sz="2000" i="0" lang="en-US">
                <a:effectLst/>
                <a:ea typeface="Baskerville" panose="02020502070401020303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b="0" dirty="0" sz="2000" i="0" lang="en-US">
                <a:effectLst/>
                <a:ea typeface="Baskerville" panose="02020502070401020303" pitchFamily="18" charset="0"/>
                <a:cs typeface="Times New Roman" panose="02020603050405020304" pitchFamily="18" charset="0"/>
              </a:rPr>
              <a:t>It is so named for its similarity to a "nib of a fountain pen." </a:t>
            </a:r>
          </a:p>
          <a:p>
            <a:r>
              <a:rPr b="0" dirty="0" sz="2000" i="0" lang="en-US">
                <a:effectLst/>
                <a:ea typeface="Baskerville" panose="02020502070401020303" pitchFamily="18" charset="0"/>
                <a:cs typeface="Times New Roman" panose="02020603050405020304" pitchFamily="18" charset="0"/>
              </a:rPr>
              <a:t>The medial structures of the nib are the </a:t>
            </a:r>
            <a:r>
              <a:rPr b="0" dirty="0" sz="2000" i="0" lang="en-US" err="1" strike="noStrike">
                <a:effectLst/>
                <a:ea typeface="Baskerville" panose="02020502070401020303" pitchFamily="18" charset="0"/>
                <a:cs typeface="Times New Roman" panose="02020603050405020304" pitchFamily="18" charset="0"/>
                <a:hlinkClick r:id="rId2" tooltip="Hypoglossal nucleus (page does not exist)"/>
              </a:rPr>
              <a:t>hypoglossal</a:t>
            </a:r>
            <a:r>
              <a:rPr b="0" dirty="0" sz="2000" i="0" lang="en-US" strike="noStrike">
                <a:effectLst/>
                <a:ea typeface="Baskerville" panose="02020502070401020303" pitchFamily="18" charset="0"/>
                <a:cs typeface="Times New Roman" panose="02020603050405020304" pitchFamily="18" charset="0"/>
                <a:hlinkClick r:id="rId2" tooltip="Hypoglossal nucleus (page does not exist)"/>
              </a:rPr>
              <a:t> nucleus</a:t>
            </a:r>
            <a:r>
              <a:rPr b="0" dirty="0" sz="2000" i="0" lang="en-US">
                <a:effectLst/>
                <a:ea typeface="Baskerville" panose="02020502070401020303" pitchFamily="18" charset="0"/>
                <a:cs typeface="Times New Roman" panose="02020603050405020304" pitchFamily="18" charset="0"/>
              </a:rPr>
              <a:t> and the lateral structures the </a:t>
            </a:r>
            <a:r>
              <a:rPr b="0" dirty="0" sz="2000" i="0" lang="en-US" strike="noStrike">
                <a:effectLst/>
                <a:ea typeface="Baskerville" panose="02020502070401020303" pitchFamily="18" charset="0"/>
                <a:cs typeface="Times New Roman" panose="02020603050405020304" pitchFamily="18" charset="0"/>
                <a:hlinkClick r:id="rId3" tooltip="Vagal nucleus (page does not exist)"/>
              </a:rPr>
              <a:t>vagal nucleus</a:t>
            </a:r>
            <a:r>
              <a:rPr b="0" dirty="0" sz="2000" i="0" lang="en-US">
                <a:effectLst/>
                <a:ea typeface="Baskerville" panose="02020502070401020303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b="0" dirty="0" sz="2000" i="0" lang="en-US">
                <a:effectLst/>
                <a:ea typeface="Baskerville" panose="02020502070401020303" pitchFamily="18" charset="0"/>
                <a:cs typeface="Times New Roman" panose="02020603050405020304" pitchFamily="18" charset="0"/>
              </a:rPr>
              <a:t>Inferior to the calamus lies the </a:t>
            </a:r>
            <a:r>
              <a:rPr b="0" dirty="0" sz="2000" i="0" lang="en-US" strike="noStrike">
                <a:effectLst/>
                <a:ea typeface="Baskerville" panose="02020502070401020303" pitchFamily="18" charset="0"/>
                <a:cs typeface="Times New Roman" panose="02020603050405020304" pitchFamily="18" charset="0"/>
                <a:hlinkClick r:id="rId4" tooltip="Area postrema (page does not exist)"/>
              </a:rPr>
              <a:t>area </a:t>
            </a:r>
            <a:r>
              <a:rPr b="0" dirty="0" sz="2000" i="0" lang="en-US" err="1" strike="noStrike">
                <a:effectLst/>
                <a:ea typeface="Baskerville" panose="02020502070401020303" pitchFamily="18" charset="0"/>
                <a:cs typeface="Times New Roman" panose="02020603050405020304" pitchFamily="18" charset="0"/>
                <a:hlinkClick r:id="rId4" tooltip="Area postrema (page does not exist)"/>
              </a:rPr>
              <a:t>postrema</a:t>
            </a:r>
            <a:r>
              <a:rPr b="0" dirty="0" sz="2000" i="0" lang="en-US">
                <a:effectLst/>
                <a:ea typeface="Baskerville" panose="02020502070401020303" pitchFamily="18" charset="0"/>
                <a:cs typeface="Times New Roman" panose="02020603050405020304" pitchFamily="18" charset="0"/>
              </a:rPr>
              <a:t> and the sensory nuclei of CN X.</a:t>
            </a:r>
            <a:endParaRPr dirty="0" sz="2000" lang="en-US">
              <a:ea typeface="Baskerville" panose="02020502070401020303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8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097167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097152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3999" cy="6858000"/>
          </a:xfrm>
          <a:prstGeom prst="rect"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9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097168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" y="0"/>
            <a:ext cx="9144000" cy="6858000"/>
          </a:xfrm>
          <a:prstGeom prst="rect"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9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0" name="Content Placeholder 2"/>
          <p:cNvSpPr>
            <a:spLocks noGrp="1"/>
          </p:cNvSpPr>
          <p:nvPr>
            <p:ph idx="1"/>
          </p:nvPr>
        </p:nvSpPr>
        <p:spPr>
          <a:xfrm>
            <a:off x="84412" y="92952"/>
            <a:ext cx="8978769" cy="6672095"/>
          </a:xfrm>
        </p:spPr>
        <p:txBody>
          <a:bodyPr>
            <a:normAutofit/>
          </a:bodyPr>
          <a:p>
            <a:pPr>
              <a:buFont typeface="Wingdings" pitchFamily="2" charset="2"/>
              <a:buChar char="§"/>
            </a:pPr>
            <a:r>
              <a:rPr b="1" dirty="0" sz="2000" lang="en-US" err="1" u="sng">
                <a:solidFill>
                  <a:srgbClr val="7030A0"/>
                </a:solidFill>
              </a:rPr>
              <a:t>Cervicomedullary</a:t>
            </a:r>
            <a:r>
              <a:rPr b="1" dirty="0" sz="2000" lang="en-US" u="sng">
                <a:solidFill>
                  <a:srgbClr val="7030A0"/>
                </a:solidFill>
              </a:rPr>
              <a:t> Tumors</a:t>
            </a:r>
            <a:endParaRPr dirty="0" sz="2000" lang="en-US">
              <a:solidFill>
                <a:srgbClr val="7030A0"/>
              </a:solidFill>
            </a:endParaRPr>
          </a:p>
          <a:p>
            <a:r>
              <a:rPr dirty="0" sz="2000" lang="en-US" err="1">
                <a:solidFill>
                  <a:srgbClr val="000000"/>
                </a:solidFill>
              </a:rPr>
              <a:t>Cervicomedullary</a:t>
            </a:r>
            <a:r>
              <a:rPr dirty="0" sz="2000" lang="en-US">
                <a:solidFill>
                  <a:srgbClr val="000000"/>
                </a:solidFill>
              </a:rPr>
              <a:t> tumors are often </a:t>
            </a:r>
            <a:r>
              <a:rPr b="1" dirty="0" sz="2000" lang="en-US">
                <a:solidFill>
                  <a:srgbClr val="000000"/>
                </a:solidFill>
              </a:rPr>
              <a:t>benign</a:t>
            </a:r>
            <a:r>
              <a:rPr dirty="0" sz="2000" lang="en-US">
                <a:solidFill>
                  <a:srgbClr val="000000"/>
                </a:solidFill>
              </a:rPr>
              <a:t>, and </a:t>
            </a:r>
            <a:r>
              <a:rPr b="1" dirty="0" sz="2000" lang="en-US">
                <a:solidFill>
                  <a:srgbClr val="000000"/>
                </a:solidFill>
              </a:rPr>
              <a:t>aggressive surgical removal is advocated when safe</a:t>
            </a:r>
            <a:r>
              <a:rPr dirty="0" sz="2000" lang="en-US">
                <a:solidFill>
                  <a:srgbClr val="000000"/>
                </a:solidFill>
              </a:rPr>
              <a:t>.</a:t>
            </a:r>
          </a:p>
          <a:p>
            <a:r>
              <a:rPr b="1" dirty="0" sz="2000" lang="en-US">
                <a:solidFill>
                  <a:srgbClr val="002060"/>
                </a:solidFill>
              </a:rPr>
              <a:t>Early detection and surgical intervention are optimal</a:t>
            </a:r>
            <a:r>
              <a:rPr dirty="0" sz="2000" lang="en-US">
                <a:solidFill>
                  <a:srgbClr val="000000"/>
                </a:solidFill>
              </a:rPr>
              <a:t> because the later development of neurological deficits is often irreversible. </a:t>
            </a:r>
          </a:p>
          <a:p>
            <a:endParaRPr dirty="0" sz="2000" lang="en-US">
              <a:solidFill>
                <a:srgbClr val="000000"/>
              </a:solidFill>
            </a:endParaRPr>
          </a:p>
          <a:p>
            <a:r>
              <a:rPr dirty="0" sz="2000" lang="en-US">
                <a:solidFill>
                  <a:srgbClr val="000000"/>
                </a:solidFill>
              </a:rPr>
              <a:t>Ultrasonography can be helpful in identifying the extent of the tumor and the location of any associated cysts. </a:t>
            </a:r>
          </a:p>
          <a:p>
            <a:endParaRPr dirty="0" sz="2000" lang="en-US">
              <a:solidFill>
                <a:srgbClr val="000000"/>
              </a:solidFill>
            </a:endParaRPr>
          </a:p>
          <a:p>
            <a:r>
              <a:rPr b="1" dirty="0" sz="2000" lang="en-US" u="sng">
                <a:solidFill>
                  <a:srgbClr val="0070C0"/>
                </a:solidFill>
              </a:rPr>
              <a:t>Intraoperative hypotension and </a:t>
            </a:r>
            <a:r>
              <a:rPr b="1" dirty="0" sz="2000" lang="en-US" err="1" u="sng">
                <a:solidFill>
                  <a:srgbClr val="0070C0"/>
                </a:solidFill>
              </a:rPr>
              <a:t>bradycardia</a:t>
            </a:r>
            <a:r>
              <a:rPr dirty="0" sz="2000" lang="en-US">
                <a:solidFill>
                  <a:srgbClr val="000000"/>
                </a:solidFill>
              </a:rPr>
              <a:t> may occur from manipulation of the </a:t>
            </a:r>
            <a:r>
              <a:rPr b="1" dirty="0" sz="2000" lang="en-US">
                <a:solidFill>
                  <a:srgbClr val="C00000"/>
                </a:solidFill>
              </a:rPr>
              <a:t>nucleus </a:t>
            </a:r>
            <a:r>
              <a:rPr b="1" dirty="0" sz="2000" lang="en-US" err="1">
                <a:solidFill>
                  <a:srgbClr val="C00000"/>
                </a:solidFill>
              </a:rPr>
              <a:t>tractus</a:t>
            </a:r>
            <a:r>
              <a:rPr b="1" dirty="0" sz="2000" lang="en-US">
                <a:solidFill>
                  <a:srgbClr val="C00000"/>
                </a:solidFill>
              </a:rPr>
              <a:t> </a:t>
            </a:r>
            <a:r>
              <a:rPr b="1" dirty="0" sz="2000" lang="en-US" err="1">
                <a:solidFill>
                  <a:srgbClr val="C00000"/>
                </a:solidFill>
              </a:rPr>
              <a:t>solitarius</a:t>
            </a:r>
            <a:r>
              <a:rPr dirty="0" sz="2000" lang="en-US">
                <a:solidFill>
                  <a:srgbClr val="000000"/>
                </a:solidFill>
              </a:rPr>
              <a:t> and </a:t>
            </a:r>
            <a:r>
              <a:rPr b="1" dirty="0" sz="2000" lang="en-US">
                <a:solidFill>
                  <a:srgbClr val="C00000"/>
                </a:solidFill>
              </a:rPr>
              <a:t>reticular formation</a:t>
            </a:r>
            <a:r>
              <a:rPr dirty="0" sz="2000" lang="en-US">
                <a:solidFill>
                  <a:srgbClr val="000000"/>
                </a:solidFill>
              </a:rPr>
              <a:t> in the caudal dorsal medulla.</a:t>
            </a:r>
          </a:p>
          <a:p>
            <a:endParaRPr dirty="0" sz="2000" lang="en-US">
              <a:solidFill>
                <a:srgbClr val="000000"/>
              </a:solidFill>
            </a:endParaRPr>
          </a:p>
          <a:p>
            <a:r>
              <a:rPr dirty="0" sz="2000" lang="en-US">
                <a:solidFill>
                  <a:srgbClr val="000000"/>
                </a:solidFill>
              </a:rPr>
              <a:t>Postoperatively, </a:t>
            </a:r>
            <a:r>
              <a:rPr b="1" dirty="0" sz="2000" lang="en-US" u="sng">
                <a:solidFill>
                  <a:srgbClr val="7030A0"/>
                </a:solidFill>
              </a:rPr>
              <a:t>the patient may be left intubated for 2 to 3 days</a:t>
            </a:r>
            <a:r>
              <a:rPr dirty="0" sz="2000" lang="en-US">
                <a:solidFill>
                  <a:srgbClr val="000000"/>
                </a:solidFill>
              </a:rPr>
              <a:t> if a significant amount of tumor involved the medulla and if there is a concern for lower cranial nerve dysfunction. </a:t>
            </a:r>
            <a:endParaRPr dirty="0" sz="2000"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9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1" name="Content Placeholder 2"/>
          <p:cNvSpPr>
            <a:spLocks noGrp="1"/>
          </p:cNvSpPr>
          <p:nvPr>
            <p:ph idx="1"/>
          </p:nvPr>
        </p:nvSpPr>
        <p:spPr>
          <a:xfrm>
            <a:off x="80818" y="92364"/>
            <a:ext cx="8970818" cy="6504988"/>
          </a:xfrm>
        </p:spPr>
        <p:txBody>
          <a:bodyPr>
            <a:normAutofit/>
          </a:bodyPr>
          <a:p>
            <a:pPr>
              <a:buFont typeface="Wingdings" pitchFamily="2" charset="2"/>
              <a:buChar char="q"/>
            </a:pPr>
            <a:r>
              <a:rPr b="1" dirty="0" sz="2000" lang="en-US">
                <a:solidFill>
                  <a:srgbClr val="C00000"/>
                </a:solidFill>
              </a:rPr>
              <a:t>Radiation Therapy </a:t>
            </a:r>
          </a:p>
          <a:p>
            <a:r>
              <a:rPr b="1" dirty="0" sz="2000" lang="en-US">
                <a:solidFill>
                  <a:srgbClr val="000000"/>
                </a:solidFill>
              </a:rPr>
              <a:t>Radiation therapy is the mainstay of treatment for DIPG</a:t>
            </a:r>
            <a:r>
              <a:rPr dirty="0" sz="2000" lang="en-US">
                <a:solidFill>
                  <a:srgbClr val="000000"/>
                </a:solidFill>
              </a:rPr>
              <a:t>. </a:t>
            </a:r>
          </a:p>
          <a:p>
            <a:r>
              <a:rPr dirty="0" sz="2000" lang="en-US">
                <a:solidFill>
                  <a:srgbClr val="000000"/>
                </a:solidFill>
              </a:rPr>
              <a:t>The standard treatment regimen is a dose of 54 to 60 Gy over 6 weeks with conventional external beam, local-field radiotherapy.</a:t>
            </a:r>
          </a:p>
          <a:p>
            <a:r>
              <a:rPr dirty="0" sz="2000" lang="en-US">
                <a:solidFill>
                  <a:srgbClr val="000000"/>
                </a:solidFill>
              </a:rPr>
              <a:t>SRS has some benefit in </a:t>
            </a:r>
            <a:r>
              <a:rPr b="1" dirty="0" sz="2000" lang="en-US">
                <a:solidFill>
                  <a:srgbClr val="000000"/>
                </a:solidFill>
              </a:rPr>
              <a:t>focal</a:t>
            </a:r>
            <a:r>
              <a:rPr dirty="0" sz="2000" lang="en-US">
                <a:solidFill>
                  <a:srgbClr val="000000"/>
                </a:solidFill>
              </a:rPr>
              <a:t> BSGs and avoids the long-term effects of conventional fractionated radiation therapy in children.</a:t>
            </a:r>
          </a:p>
          <a:p>
            <a:endParaRPr dirty="0" sz="2000" lang="en-US">
              <a:solidFill>
                <a:srgbClr val="00000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b="1" dirty="0" sz="2000" lang="en-US" u="sng">
                <a:solidFill>
                  <a:srgbClr val="C00000"/>
                </a:solidFill>
              </a:rPr>
              <a:t>Chemotherapy</a:t>
            </a:r>
            <a:endParaRPr b="1" dirty="0" sz="2000" lang="en-US">
              <a:solidFill>
                <a:srgbClr val="C00000"/>
              </a:solidFill>
            </a:endParaRPr>
          </a:p>
          <a:p>
            <a:r>
              <a:rPr dirty="0" sz="2000" lang="en-US">
                <a:solidFill>
                  <a:srgbClr val="000000"/>
                </a:solidFill>
              </a:rPr>
              <a:t>Adjuvant and </a:t>
            </a:r>
            <a:r>
              <a:rPr dirty="0" sz="2000" lang="en-US" err="1">
                <a:solidFill>
                  <a:srgbClr val="000000"/>
                </a:solidFill>
              </a:rPr>
              <a:t>neoadjuvant</a:t>
            </a:r>
            <a:r>
              <a:rPr dirty="0" sz="2000" lang="en-US">
                <a:solidFill>
                  <a:srgbClr val="000000"/>
                </a:solidFill>
              </a:rPr>
              <a:t> chemotherapy as single agents and in combination have been used in treating DIPG. </a:t>
            </a:r>
          </a:p>
          <a:p>
            <a:r>
              <a:rPr dirty="0" sz="2000" lang="en-US">
                <a:solidFill>
                  <a:srgbClr val="000000"/>
                </a:solidFill>
              </a:rPr>
              <a:t>The goal is to stabilize the tumor until children reach the late teens or early adulthood, at which point these tumors stop growing and do not necessitate further treatment.</a:t>
            </a:r>
          </a:p>
          <a:p>
            <a:pPr indent="0" marL="0">
              <a:buNone/>
            </a:pPr>
            <a:endParaRPr dirty="0" sz="2000" lang="en-US">
              <a:solidFill>
                <a:srgbClr val="00000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b="1" dirty="0" sz="2000" lang="en-US" u="sng">
                <a:solidFill>
                  <a:srgbClr val="C00000"/>
                </a:solidFill>
              </a:rPr>
              <a:t>Combination Therapy</a:t>
            </a:r>
            <a:endParaRPr dirty="0" sz="2000" lang="en-US">
              <a:solidFill>
                <a:srgbClr val="C00000"/>
              </a:solidFill>
            </a:endParaRPr>
          </a:p>
          <a:p>
            <a:r>
              <a:rPr dirty="0" sz="2000" lang="en-US">
                <a:solidFill>
                  <a:srgbClr val="000000"/>
                </a:solidFill>
              </a:rPr>
              <a:t>In several trials incorporating the use of concomitant systemic chemotherapy or radiation sensitizers, no significant improvements in survival have been found. </a:t>
            </a:r>
            <a:endParaRPr dirty="0" sz="2000" lang="en-US"/>
          </a:p>
          <a:p>
            <a:endParaRPr dirty="0" sz="2000"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6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5" name="Content Placeholder 2"/>
          <p:cNvSpPr>
            <a:spLocks noGrp="1"/>
          </p:cNvSpPr>
          <p:nvPr>
            <p:ph idx="1"/>
          </p:nvPr>
        </p:nvSpPr>
        <p:spPr>
          <a:xfrm>
            <a:off x="46182" y="57727"/>
            <a:ext cx="9051636" cy="6742545"/>
          </a:xfrm>
        </p:spPr>
        <p:txBody>
          <a:bodyPr/>
          <a:p>
            <a:pPr>
              <a:buFont typeface="Wingdings" pitchFamily="2" charset="2"/>
              <a:buChar char="q"/>
            </a:pPr>
            <a:r>
              <a:rPr baseline="0" b="1" dirty="0" i="0" lang="en-US" strike="noStrike" u="sng">
                <a:solidFill>
                  <a:srgbClr val="C00000"/>
                </a:solidFill>
                <a:latin typeface="HelveticaNeue-BoldCond"/>
              </a:rPr>
              <a:t>Clinical Findings :</a:t>
            </a:r>
          </a:p>
          <a:p>
            <a:pPr lvl="1"/>
            <a:r>
              <a:rPr baseline="0" b="0" dirty="0" sz="2000" i="0" lang="en-US" strike="noStrike" u="none">
                <a:solidFill>
                  <a:srgbClr val="000000"/>
                </a:solidFill>
              </a:rPr>
              <a:t>Headache</a:t>
            </a:r>
          </a:p>
          <a:p>
            <a:pPr lvl="1"/>
            <a:r>
              <a:rPr baseline="0" b="0" dirty="0" sz="2000" i="0" lang="en-US" strike="noStrike" u="none">
                <a:solidFill>
                  <a:srgbClr val="000000"/>
                </a:solidFill>
              </a:rPr>
              <a:t>Vomiting </a:t>
            </a:r>
          </a:p>
          <a:p>
            <a:pPr lvl="1"/>
            <a:r>
              <a:rPr baseline="0" b="0" dirty="0" sz="2000" i="0" lang="en-US" strike="noStrike" u="none">
                <a:solidFill>
                  <a:srgbClr val="000000"/>
                </a:solidFill>
              </a:rPr>
              <a:t>Macrocephaly </a:t>
            </a:r>
          </a:p>
          <a:p>
            <a:pPr lvl="1"/>
            <a:r>
              <a:rPr baseline="0" b="0" dirty="0" sz="2000" i="0" lang="en-US" strike="noStrike" u="none">
                <a:solidFill>
                  <a:srgbClr val="000000"/>
                </a:solidFill>
              </a:rPr>
              <a:t>Visual deficits </a:t>
            </a:r>
          </a:p>
          <a:p>
            <a:pPr lvl="1"/>
            <a:r>
              <a:rPr baseline="0" b="0" dirty="0" sz="2000" i="0" lang="en-US" strike="noStrike" u="none">
                <a:solidFill>
                  <a:srgbClr val="000000"/>
                </a:solidFill>
              </a:rPr>
              <a:t>Coma</a:t>
            </a:r>
          </a:p>
          <a:p>
            <a:pPr lvl="1"/>
            <a:endParaRPr baseline="0" b="0" dirty="0" sz="2000" i="0" lang="en-US" strike="noStrike" u="none">
              <a:solidFill>
                <a:srgbClr val="00000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dirty="0" sz="2000" lang="en-US">
                <a:solidFill>
                  <a:srgbClr val="000000"/>
                </a:solidFill>
              </a:rPr>
              <a:t>Cerebellar </a:t>
            </a:r>
            <a:r>
              <a:rPr dirty="0" sz="2000" lang="en-US" err="1">
                <a:solidFill>
                  <a:srgbClr val="000000"/>
                </a:solidFill>
              </a:rPr>
              <a:t>astrocytomas</a:t>
            </a:r>
            <a:r>
              <a:rPr dirty="0" sz="2000" lang="en-US">
                <a:solidFill>
                  <a:srgbClr val="000000"/>
                </a:solidFill>
              </a:rPr>
              <a:t> </a:t>
            </a:r>
            <a:r>
              <a:rPr b="1" dirty="0" sz="2000" lang="en-US">
                <a:solidFill>
                  <a:srgbClr val="000000"/>
                </a:solidFill>
              </a:rPr>
              <a:t>rarely</a:t>
            </a:r>
            <a:r>
              <a:rPr dirty="0" sz="2000" lang="en-US">
                <a:solidFill>
                  <a:srgbClr val="000000"/>
                </a:solidFill>
              </a:rPr>
              <a:t> manifest with emergency findings, such as </a:t>
            </a:r>
          </a:p>
          <a:p>
            <a:pPr lvl="1"/>
            <a:r>
              <a:rPr dirty="0" sz="2000" lang="en-US">
                <a:solidFill>
                  <a:srgbClr val="000000"/>
                </a:solidFill>
              </a:rPr>
              <a:t>Acute decompensated hydrocephalus.</a:t>
            </a:r>
          </a:p>
          <a:p>
            <a:pPr lvl="1"/>
            <a:r>
              <a:rPr dirty="0" sz="2000" lang="en-US" err="1"/>
              <a:t>Intratumoral</a:t>
            </a:r>
            <a:r>
              <a:rPr dirty="0" sz="2000" lang="en-US"/>
              <a:t> hemorrhage.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6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6" name="Content Placeholder 2"/>
          <p:cNvSpPr>
            <a:spLocks noGrp="1"/>
          </p:cNvSpPr>
          <p:nvPr>
            <p:ph idx="1"/>
          </p:nvPr>
        </p:nvSpPr>
        <p:spPr>
          <a:xfrm>
            <a:off x="86014" y="92074"/>
            <a:ext cx="8971972" cy="6054726"/>
          </a:xfrm>
        </p:spPr>
        <p:txBody>
          <a:bodyPr>
            <a:normAutofit/>
          </a:bodyPr>
          <a:p>
            <a:pPr>
              <a:buFont typeface="Wingdings" pitchFamily="2" charset="2"/>
              <a:buChar char="v"/>
            </a:pPr>
            <a:r>
              <a:rPr b="1" dirty="0" sz="2000" lang="en-US" u="sng">
                <a:solidFill>
                  <a:srgbClr val="002060"/>
                </a:solidFill>
              </a:rPr>
              <a:t>Tumor  location  contributes  to  the  acuity  and  timing  of symptom  onset. </a:t>
            </a:r>
          </a:p>
          <a:p>
            <a:pPr lvl="1">
              <a:buFont typeface="Wingdings" pitchFamily="2" charset="2"/>
              <a:buChar char="Ø"/>
            </a:pPr>
            <a:r>
              <a:rPr b="1" dirty="0" sz="2000" lang="en-US" err="1"/>
              <a:t>Vermian</a:t>
            </a:r>
            <a:r>
              <a:rPr b="1" dirty="0" sz="2000" lang="en-US"/>
              <a:t>  tumors</a:t>
            </a:r>
            <a:r>
              <a:rPr dirty="0" sz="2000" lang="en-US"/>
              <a:t>  cause  early  and  significant  headache  and  vomiting.  </a:t>
            </a:r>
          </a:p>
          <a:p>
            <a:pPr lvl="1">
              <a:buFont typeface="Wingdings" pitchFamily="2" charset="2"/>
              <a:buChar char="Ø"/>
            </a:pPr>
            <a:r>
              <a:rPr b="1" dirty="0" sz="2000" lang="en-US"/>
              <a:t>More  lateral  tumors  </a:t>
            </a:r>
            <a:r>
              <a:rPr dirty="0" sz="2000" lang="en-US"/>
              <a:t>manifest  later  with  appendicular  ataxia,  intention  tremor,  and </a:t>
            </a:r>
            <a:r>
              <a:rPr dirty="0" sz="2000" lang="en-US" err="1"/>
              <a:t>dysmetria</a:t>
            </a:r>
            <a:r>
              <a:rPr dirty="0" sz="2000" lang="en-US"/>
              <a:t>. </a:t>
            </a:r>
          </a:p>
          <a:p>
            <a:pPr lvl="1">
              <a:buFont typeface="Wingdings" pitchFamily="2" charset="2"/>
              <a:buChar char="Ø"/>
            </a:pPr>
            <a:r>
              <a:rPr b="1" dirty="0" sz="2000" lang="en-US"/>
              <a:t>More  aggressive  lesions  invading  the  brainstem  or cerebellar  peduncles </a:t>
            </a:r>
            <a:r>
              <a:rPr dirty="0" sz="2000" lang="en-US"/>
              <a:t> may  manifest  with  cranial  nerve  palsies  and other  focal  deficits.</a:t>
            </a:r>
          </a:p>
          <a:p>
            <a:pPr lvl="1">
              <a:buFont typeface="Wingdings" pitchFamily="2" charset="2"/>
              <a:buChar char="Ø"/>
            </a:pPr>
            <a:endParaRPr dirty="0" sz="2000" lang="en-US"/>
          </a:p>
          <a:p>
            <a:pPr>
              <a:buFont typeface="Wingdings" pitchFamily="2" charset="2"/>
              <a:buChar char="v"/>
            </a:pPr>
            <a:r>
              <a:rPr b="1" dirty="0" sz="2000" lang="en-US" u="sng">
                <a:solidFill>
                  <a:srgbClr val="002060"/>
                </a:solidFill>
              </a:rPr>
              <a:t>Headache  associated  with  posterior  fossa  lesions  is  </a:t>
            </a:r>
          </a:p>
          <a:p>
            <a:pPr lvl="1">
              <a:buFont typeface="Wingdings" pitchFamily="2" charset="2"/>
              <a:buChar char="Ø"/>
            </a:pPr>
            <a:r>
              <a:rPr dirty="0" sz="2000" lang="en-US"/>
              <a:t>Progressive.  </a:t>
            </a:r>
          </a:p>
          <a:p>
            <a:pPr lvl="1">
              <a:buFont typeface="Wingdings" pitchFamily="2" charset="2"/>
              <a:buChar char="Ø"/>
            </a:pPr>
            <a:r>
              <a:rPr dirty="0" sz="2000" lang="en-US"/>
              <a:t>Begins  in  a  frontal  location,  later  localizing to  the  </a:t>
            </a:r>
            <a:r>
              <a:rPr dirty="0" sz="2000" lang="en-US" err="1"/>
              <a:t>suboccipital</a:t>
            </a:r>
            <a:r>
              <a:rPr dirty="0" sz="2000" lang="en-US"/>
              <a:t>  region  with  associated  nuchal  rigidity.  </a:t>
            </a:r>
          </a:p>
          <a:p>
            <a:pPr lvl="1">
              <a:buFont typeface="Wingdings" pitchFamily="2" charset="2"/>
              <a:buChar char="Ø"/>
            </a:pPr>
            <a:r>
              <a:rPr dirty="0" sz="2000" lang="en-US"/>
              <a:t>Worse  in  the  morning </a:t>
            </a:r>
            <a:r>
              <a:rPr dirty="0" sz="2000" lang="en-US">
                <a:sym typeface="Wingdings" pitchFamily="2" charset="2"/>
              </a:rPr>
              <a:t> </a:t>
            </a:r>
            <a:r>
              <a:rPr dirty="0" sz="2000" lang="en-US"/>
              <a:t>hypoventilation and  elevated  ICP  while  the  patient  is  lying  flat  during  sleep.  </a:t>
            </a:r>
          </a:p>
          <a:p>
            <a:pPr lvl="1">
              <a:buFont typeface="Wingdings" pitchFamily="2" charset="2"/>
              <a:buChar char="Ø"/>
            </a:pPr>
            <a:r>
              <a:rPr dirty="0" sz="2000" lang="en-US"/>
              <a:t>Any  type  of  </a:t>
            </a:r>
            <a:r>
              <a:rPr dirty="0" sz="2000" lang="en-US" err="1"/>
              <a:t>Valsalva</a:t>
            </a:r>
            <a:r>
              <a:rPr dirty="0" sz="2000" lang="en-US"/>
              <a:t>  maneuver  typically  exacerbates  headache symptoms.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6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7" name="Subtitle 2"/>
          <p:cNvSpPr>
            <a:spLocks noGrp="1"/>
          </p:cNvSpPr>
          <p:nvPr>
            <p:ph type="subTitle" idx="1"/>
          </p:nvPr>
        </p:nvSpPr>
        <p:spPr>
          <a:xfrm>
            <a:off x="46181" y="40409"/>
            <a:ext cx="9051637" cy="6777182"/>
          </a:xfrm>
        </p:spPr>
        <p:txBody>
          <a:bodyPr>
            <a:normAutofit/>
          </a:bodyPr>
          <a:p>
            <a:pPr algn="l" indent="-342900" marL="342900">
              <a:buFont typeface="Wingdings" pitchFamily="2" charset="2"/>
              <a:buChar char="q"/>
            </a:pPr>
            <a:r>
              <a:rPr baseline="0" b="1" dirty="0" sz="2400" i="0" lang="en-US" strike="noStrike" u="sng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IMAGING FEATURES :</a:t>
            </a:r>
          </a:p>
          <a:p>
            <a:pPr algn="l" indent="-342900" marL="342900">
              <a:buFont typeface="Wingdings" pitchFamily="2" charset="2"/>
              <a:buChar char="Ø"/>
            </a:pPr>
            <a:r>
              <a:rPr baseline="0" b="1" dirty="0" sz="2000" i="0" lang="en-US" strike="noStrike" u="sng">
                <a:solidFill>
                  <a:srgbClr val="002060"/>
                </a:solidFill>
              </a:rPr>
              <a:t>CT scans </a:t>
            </a:r>
          </a:p>
          <a:p>
            <a:pPr algn="l" indent="-342900" lvl="1" marL="800100">
              <a:buFont typeface="Arial" panose="020B0604020202020204" pitchFamily="34" charset="0"/>
              <a:buChar char="•"/>
            </a:pPr>
            <a:r>
              <a:rPr baseline="0" b="0" dirty="0" i="0" lang="en-US" err="1" strike="noStrike" u="none">
                <a:solidFill>
                  <a:srgbClr val="000000"/>
                </a:solidFill>
              </a:rPr>
              <a:t>Isodense</a:t>
            </a:r>
            <a:r>
              <a:rPr baseline="0" b="0" dirty="0" i="0" lang="en-US" strike="noStrike" u="none">
                <a:solidFill>
                  <a:srgbClr val="000000"/>
                </a:solidFill>
              </a:rPr>
              <a:t> or </a:t>
            </a:r>
            <a:r>
              <a:rPr baseline="0" b="0" dirty="0" i="0" lang="en-US" err="1" strike="noStrike" u="none">
                <a:solidFill>
                  <a:srgbClr val="000000"/>
                </a:solidFill>
              </a:rPr>
              <a:t>hypodense</a:t>
            </a:r>
            <a:endParaRPr dirty="0" sz="2000" lang="en-US">
              <a:solidFill>
                <a:srgbClr val="000000"/>
              </a:solidFill>
            </a:endParaRPr>
          </a:p>
          <a:p>
            <a:pPr algn="l" indent="-342900" lvl="1" marL="800100">
              <a:buFont typeface="Arial" panose="020B0604020202020204" pitchFamily="34" charset="0"/>
              <a:buChar char="•"/>
            </a:pPr>
            <a:r>
              <a:rPr baseline="0" b="1" dirty="0" i="0" lang="en-US" strike="noStrike" u="none">
                <a:solidFill>
                  <a:srgbClr val="0070C0"/>
                </a:solidFill>
              </a:rPr>
              <a:t>Calcification &amp; hemorrhage is rare</a:t>
            </a:r>
            <a:r>
              <a:rPr baseline="0" b="0" dirty="0" i="0" lang="en-US" strike="noStrike" u="none">
                <a:solidFill>
                  <a:srgbClr val="000000"/>
                </a:solidFill>
              </a:rPr>
              <a:t>.</a:t>
            </a:r>
          </a:p>
          <a:p>
            <a:pPr algn="l" indent="-342900" lvl="1" marL="800100">
              <a:buFont typeface="Arial" panose="020B0604020202020204" pitchFamily="34" charset="0"/>
              <a:buChar char="•"/>
            </a:pPr>
            <a:r>
              <a:rPr baseline="0" b="0" dirty="0" i="0" lang="en-US" strike="noStrike" u="none">
                <a:solidFill>
                  <a:srgbClr val="000000"/>
                </a:solidFill>
              </a:rPr>
              <a:t>May have </a:t>
            </a:r>
            <a:r>
              <a:rPr baseline="0" b="1" dirty="0" i="0" lang="en-US" strike="noStrike" u="none">
                <a:solidFill>
                  <a:srgbClr val="0070C0"/>
                </a:solidFill>
              </a:rPr>
              <a:t>little or no surrounding edema</a:t>
            </a:r>
          </a:p>
          <a:p>
            <a:pPr algn="l" indent="-342900" lvl="1" marL="800100">
              <a:buFont typeface="Arial" panose="020B0604020202020204" pitchFamily="34" charset="0"/>
              <a:buChar char="•"/>
            </a:pPr>
            <a:r>
              <a:rPr baseline="0" b="0" dirty="0" i="0" lang="en-US" strike="noStrike" u="none">
                <a:solidFill>
                  <a:srgbClr val="000000"/>
                </a:solidFill>
              </a:rPr>
              <a:t>Cerebellar </a:t>
            </a:r>
            <a:r>
              <a:rPr baseline="0" b="0" dirty="0" i="0" lang="en-US" err="1" strike="noStrike" u="none">
                <a:solidFill>
                  <a:srgbClr val="000000"/>
                </a:solidFill>
              </a:rPr>
              <a:t>astrocytomas</a:t>
            </a:r>
            <a:r>
              <a:rPr baseline="0" b="0" dirty="0" i="0" lang="en-US" strike="noStrike" u="none">
                <a:solidFill>
                  <a:srgbClr val="000000"/>
                </a:solidFill>
              </a:rPr>
              <a:t> </a:t>
            </a:r>
            <a:r>
              <a:rPr baseline="0" b="1" dirty="0" i="0" lang="en-US" strike="noStrike" u="none">
                <a:solidFill>
                  <a:srgbClr val="0070C0"/>
                </a:solidFill>
              </a:rPr>
              <a:t>enhance</a:t>
            </a:r>
            <a:r>
              <a:rPr baseline="0" b="0" dirty="0" i="0" lang="en-US" strike="noStrike" u="none">
                <a:solidFill>
                  <a:srgbClr val="000000"/>
                </a:solidFill>
              </a:rPr>
              <a:t> with intravenous contrast.</a:t>
            </a:r>
          </a:p>
          <a:p>
            <a:pPr algn="l" indent="-342900" lvl="1" marL="800100">
              <a:buFont typeface="Wingdings" pitchFamily="2" charset="2"/>
              <a:buChar char="v"/>
            </a:pPr>
            <a:r>
              <a:rPr baseline="0" b="1" dirty="0" i="0" lang="en-US" strike="noStrike" u="sng">
                <a:solidFill>
                  <a:srgbClr val="C00000"/>
                </a:solidFill>
              </a:rPr>
              <a:t>The  classic  appearance</a:t>
            </a:r>
            <a:r>
              <a:rPr baseline="0" b="0" dirty="0" i="0" lang="en-US" strike="noStrike" u="none">
                <a:solidFill>
                  <a:srgbClr val="000000"/>
                </a:solidFill>
              </a:rPr>
              <a:t>  of  a  mural  nodule  surrounded by  a  cyst  is  seen  in  fewer  than  half  of  these  tumors.  </a:t>
            </a:r>
          </a:p>
          <a:p>
            <a:pPr algn="l" indent="-342900" lvl="1" marL="800100">
              <a:buFont typeface="Wingdings" pitchFamily="2" charset="2"/>
              <a:buChar char="v"/>
            </a:pPr>
            <a:r>
              <a:rPr baseline="0" b="1" dirty="0" i="0" lang="en-US" strike="noStrike" u="none">
                <a:solidFill>
                  <a:srgbClr val="C00000"/>
                </a:solidFill>
              </a:rPr>
              <a:t>Other  appearances</a:t>
            </a:r>
            <a:r>
              <a:rPr baseline="0" b="0" dirty="0" i="0" lang="en-US" strike="noStrike" u="none">
                <a:solidFill>
                  <a:srgbClr val="000000"/>
                </a:solidFill>
              </a:rPr>
              <a:t>  include  </a:t>
            </a:r>
            <a:endParaRPr dirty="0" lang="en-US">
              <a:solidFill>
                <a:srgbClr val="000000"/>
              </a:solidFill>
            </a:endParaRPr>
          </a:p>
          <a:p>
            <a:pPr algn="l" indent="-342900" lvl="2" marL="1257300">
              <a:buFont typeface="Wingdings" pitchFamily="2" charset="2"/>
              <a:buChar char="ü"/>
            </a:pPr>
            <a:r>
              <a:rPr baseline="0" b="0" dirty="0" sz="2000" i="0" lang="en-US" strike="noStrike" u="none">
                <a:solidFill>
                  <a:srgbClr val="000000"/>
                </a:solidFill>
              </a:rPr>
              <a:t>Solid  mass</a:t>
            </a:r>
          </a:p>
          <a:p>
            <a:pPr algn="l" indent="-342900" lvl="2" marL="1257300">
              <a:buFont typeface="Wingdings" pitchFamily="2" charset="2"/>
              <a:buChar char="ü"/>
            </a:pPr>
            <a:r>
              <a:rPr baseline="0" b="0" dirty="0" sz="2000" i="0" lang="en-US" strike="noStrike" u="none">
                <a:solidFill>
                  <a:srgbClr val="000000"/>
                </a:solidFill>
              </a:rPr>
              <a:t>Complete  cyst  </a:t>
            </a:r>
          </a:p>
          <a:p>
            <a:pPr algn="l" indent="-342900" lvl="2" marL="1257300">
              <a:buFont typeface="Wingdings" pitchFamily="2" charset="2"/>
              <a:buChar char="ü"/>
            </a:pPr>
            <a:r>
              <a:rPr baseline="0" b="0" dirty="0" sz="2000" i="0" lang="en-US" strike="noStrike" u="none">
                <a:solidFill>
                  <a:srgbClr val="000000"/>
                </a:solidFill>
              </a:rPr>
              <a:t>Mixed  features</a:t>
            </a:r>
          </a:p>
          <a:p>
            <a:pPr algn="l" indent="-457200" marL="457200">
              <a:buFont typeface="Arial" pitchFamily="34" charset="0"/>
              <a:buChar char="•"/>
            </a:pPr>
            <a:endParaRPr dirty="0" lang="en-US"/>
          </a:p>
          <a:p>
            <a:pPr algn="l" indent="-342900" marL="342900">
              <a:buFont typeface="Wingdings" pitchFamily="2" charset="2"/>
              <a:buChar char="Ø"/>
            </a:pPr>
            <a:r>
              <a:rPr baseline="0" b="1" dirty="0" sz="2000" i="0" lang="en-US" strike="noStrike" u="sng">
                <a:solidFill>
                  <a:srgbClr val="002060"/>
                </a:solidFill>
              </a:rPr>
              <a:t>MRI</a:t>
            </a:r>
          </a:p>
          <a:p>
            <a:pPr algn="l" indent="-342900" lvl="1" marL="800100">
              <a:buFont typeface="Arial" panose="020B0604020202020204" pitchFamily="34" charset="0"/>
              <a:buChar char="•"/>
            </a:pPr>
            <a:r>
              <a:rPr baseline="0" b="0" dirty="0" i="0" lang="en-US" strike="noStrike" u="none">
                <a:solidFill>
                  <a:srgbClr val="000000"/>
                </a:solidFill>
              </a:rPr>
              <a:t>T1 </a:t>
            </a:r>
            <a:r>
              <a:rPr baseline="0" b="0" dirty="0" i="0" lang="en-US" err="1" strike="noStrike" u="none">
                <a:solidFill>
                  <a:srgbClr val="000000"/>
                </a:solidFill>
              </a:rPr>
              <a:t>hypointensity</a:t>
            </a:r>
            <a:r>
              <a:rPr baseline="0" b="0" dirty="0" i="0" lang="en-US" strike="noStrike" u="none">
                <a:solidFill>
                  <a:srgbClr val="000000"/>
                </a:solidFill>
              </a:rPr>
              <a:t> </a:t>
            </a:r>
            <a:endParaRPr dirty="0" lang="en-US">
              <a:solidFill>
                <a:srgbClr val="000000"/>
              </a:solidFill>
            </a:endParaRPr>
          </a:p>
          <a:p>
            <a:pPr algn="l" indent="-342900" lvl="1" marL="800100">
              <a:buFont typeface="Arial" panose="020B0604020202020204" pitchFamily="34" charset="0"/>
              <a:buChar char="•"/>
            </a:pPr>
            <a:r>
              <a:rPr baseline="0" b="0" dirty="0" i="0" lang="en-US" strike="noStrike" u="none">
                <a:solidFill>
                  <a:srgbClr val="000000"/>
                </a:solidFill>
              </a:rPr>
              <a:t>T2 </a:t>
            </a:r>
            <a:r>
              <a:rPr baseline="0" b="0" dirty="0" i="0" lang="en-US" err="1" strike="noStrike" u="none">
                <a:solidFill>
                  <a:srgbClr val="000000"/>
                </a:solidFill>
              </a:rPr>
              <a:t>hyperintensity</a:t>
            </a:r>
            <a:endParaRPr baseline="0" b="0" dirty="0" i="0" lang="en-US" strike="noStrike" u="none">
              <a:solidFill>
                <a:srgbClr val="000000"/>
              </a:solidFill>
            </a:endParaRPr>
          </a:p>
          <a:p>
            <a:pPr algn="l" indent="-342900" marL="342900">
              <a:buFont typeface="Wingdings" pitchFamily="2" charset="2"/>
              <a:buChar char="Ø"/>
            </a:pPr>
            <a:r>
              <a:rPr baseline="0" b="1" dirty="0" sz="2000" i="0" lang="en-US" strike="noStrike" u="sng">
                <a:solidFill>
                  <a:srgbClr val="002060"/>
                </a:solidFill>
              </a:rPr>
              <a:t>MRS</a:t>
            </a:r>
            <a:r>
              <a:rPr baseline="0" b="0" dirty="0" sz="2000" i="0" lang="en-US" strike="noStrike" u="none">
                <a:solidFill>
                  <a:srgbClr val="002060"/>
                </a:solidFill>
              </a:rPr>
              <a:t> </a:t>
            </a:r>
          </a:p>
          <a:p>
            <a:pPr algn="l" indent="-342900" lvl="1" marL="800100">
              <a:buFont typeface="Arial" panose="020B0604020202020204" pitchFamily="34" charset="0"/>
              <a:buChar char="•"/>
            </a:pPr>
            <a:r>
              <a:rPr dirty="0" sz="2000" lang="en-US"/>
              <a:t>↑ choline, ↓ NAA, ↑ lactate </a:t>
            </a:r>
            <a:r>
              <a:rPr baseline="0" b="0" dirty="0" i="0" lang="en-US" strike="noStrike" u="none">
                <a:solidFill>
                  <a:srgbClr val="000000"/>
                </a:solidFill>
              </a:rPr>
              <a:t>(</a:t>
            </a:r>
            <a:r>
              <a:rPr baseline="0" b="1" dirty="0" i="0" lang="en-US" strike="noStrike" u="none">
                <a:solidFill>
                  <a:srgbClr val="0070C0"/>
                </a:solidFill>
              </a:rPr>
              <a:t>abnormal glucose utilization, rather than necrosis</a:t>
            </a:r>
            <a:r>
              <a:rPr baseline="0" b="0" dirty="0" i="0" lang="en-US" strike="noStrike" u="none">
                <a:solidFill>
                  <a:srgbClr val="000000"/>
                </a:solidFill>
              </a:rPr>
              <a:t>)</a:t>
            </a:r>
          </a:p>
          <a:p>
            <a:pPr algn="l" indent="-457200" marL="457200">
              <a:buFont typeface="Arial" pitchFamily="34" charset="0"/>
              <a:buChar char="•"/>
            </a:pPr>
            <a:endParaRPr dirty="0" sz="2000" lang="en-US"/>
          </a:p>
        </p:txBody>
      </p:sp>
      <p:sp>
        <p:nvSpPr>
          <p:cNvPr id="1048598" name="Content Placeholder 2"/>
          <p:cNvSpPr txBox="1"/>
          <p:nvPr/>
        </p:nvSpPr>
        <p:spPr>
          <a:xfrm>
            <a:off x="5766378" y="3059546"/>
            <a:ext cx="3239077" cy="2099830"/>
          </a:xfrm>
          <a:prstGeom prst="rect"/>
        </p:spPr>
        <p:txBody>
          <a:bodyPr bIns="45720" lIns="91440" rIns="91440" rtlCol="0" tIns="45720" vert="horz">
            <a:normAutofit fontScale="95000" lnSpcReduction="20000"/>
          </a:bodyPr>
          <a:lstStyle>
            <a:lvl1pPr algn="ctr" defTabSz="914400" eaLnBrk="1" hangingPunct="1" indent="0" latinLnBrk="0" marL="0" rtl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ctr" defTabSz="914400" eaLnBrk="1" hangingPunct="1" indent="0" latinLnBrk="0" marL="4572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ctr" defTabSz="914400" eaLnBrk="1" hangingPunct="1" indent="0" latinLnBrk="0" marL="9144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ctr" defTabSz="914400" eaLnBrk="1" hangingPunct="1" indent="0" latinLnBrk="0" marL="13716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ctr" defTabSz="914400" eaLnBrk="1" hangingPunct="1" indent="0" latinLnBrk="0" marL="18288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ctr" defTabSz="914400" eaLnBrk="1" hangingPunct="1" indent="0" latinLnBrk="0" marL="22860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ctr" defTabSz="914400" eaLnBrk="1" hangingPunct="1" indent="0" latinLnBrk="0" marL="27432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ctr" defTabSz="914400" eaLnBrk="1" hangingPunct="1" indent="0" latinLnBrk="0" marL="32004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ctr" defTabSz="914400" eaLnBrk="1" hangingPunct="1" indent="0" latinLnBrk="0" marL="36576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Wingdings" pitchFamily="2" charset="2"/>
              <a:buChar char="q"/>
            </a:pPr>
            <a:r>
              <a:rPr b="1" dirty="0" sz="2000" lang="en-US">
                <a:solidFill>
                  <a:srgbClr val="C00000"/>
                </a:solidFill>
              </a:rPr>
              <a:t>Differential diagnosis</a:t>
            </a:r>
          </a:p>
          <a:p>
            <a:pPr algn="l" indent="-342900" marL="342900">
              <a:buFont typeface="Arial" panose="020B0604020202020204" pitchFamily="34" charset="0"/>
              <a:buChar char="•"/>
            </a:pPr>
            <a:r>
              <a:rPr dirty="0" sz="2000" lang="en-US" err="1"/>
              <a:t>Medullablastoma</a:t>
            </a:r>
            <a:endParaRPr dirty="0" sz="2000" lang="en-US"/>
          </a:p>
          <a:p>
            <a:pPr algn="l" indent="-342900" marL="342900">
              <a:buFont typeface="Arial" panose="020B0604020202020204" pitchFamily="34" charset="0"/>
              <a:buChar char="•"/>
            </a:pPr>
            <a:r>
              <a:rPr dirty="0" sz="2000" lang="en-US" err="1"/>
              <a:t>Ependymoma</a:t>
            </a:r>
            <a:r>
              <a:rPr dirty="0" sz="2000" lang="en-US"/>
              <a:t> </a:t>
            </a:r>
          </a:p>
          <a:p>
            <a:pPr algn="l" indent="-342900" marL="342900">
              <a:buFont typeface="Arial" panose="020B0604020202020204" pitchFamily="34" charset="0"/>
              <a:buChar char="•"/>
            </a:pPr>
            <a:r>
              <a:rPr dirty="0" sz="2000" lang="en-US" err="1"/>
              <a:t>Hemangioblastoma</a:t>
            </a:r>
            <a:endParaRPr dirty="0" sz="2000" lang="en-US"/>
          </a:p>
          <a:p>
            <a:pPr algn="l" indent="-342900" marL="342900">
              <a:buFont typeface="Arial" panose="020B0604020202020204" pitchFamily="34" charset="0"/>
              <a:buChar char="•"/>
            </a:pPr>
            <a:r>
              <a:rPr dirty="0" sz="2000" lang="en-US" err="1"/>
              <a:t>Pilomyxoid</a:t>
            </a:r>
            <a:r>
              <a:rPr dirty="0" sz="2000" lang="en-US"/>
              <a:t> </a:t>
            </a:r>
            <a:r>
              <a:rPr dirty="0" sz="2000" lang="en-US" err="1"/>
              <a:t>astrocytoma</a:t>
            </a:r>
            <a:endParaRPr dirty="0" sz="2000"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9" name="Subtitle 2"/>
          <p:cNvSpPr>
            <a:spLocks noGrp="1"/>
          </p:cNvSpPr>
          <p:nvPr>
            <p:ph type="subTitle" idx="1"/>
          </p:nvPr>
        </p:nvSpPr>
        <p:spPr>
          <a:xfrm>
            <a:off x="323528" y="332656"/>
            <a:ext cx="8496944" cy="6408712"/>
          </a:xfrm>
        </p:spPr>
        <p:txBody>
          <a:bodyPr/>
          <a:p>
            <a:endParaRPr dirty="0" lang="en-US"/>
          </a:p>
        </p:txBody>
      </p:sp>
      <p:pic>
        <p:nvPicPr>
          <p:cNvPr id="2097153" name="Picture 3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-10096" y="0"/>
            <a:ext cx="9154096" cy="6858000"/>
          </a:xfrm>
          <a:prstGeom prst="rect"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4" name="Picture 3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-92364"/>
            <a:ext cx="9144000" cy="6950364"/>
          </a:xfrm>
          <a:prstGeom prst="rect"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Microsoft Office PowerPoint</Application>
  <ScaleCrop>0</ScaleCrop>
  <Company>Enjoy My Fine Releases.</Company>
  <LinksUpToDate>0</LinksUpToDate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Cerebellar Astrocytomas</dc:title>
  <dc:creator>DR.Ahmed Saker 2O11</dc:creator>
  <cp:lastModifiedBy>Ahmed Maan</cp:lastModifiedBy>
  <dcterms:created xsi:type="dcterms:W3CDTF">2018-01-11T16:00:09Z</dcterms:created>
  <dcterms:modified xsi:type="dcterms:W3CDTF">2022-11-28T09:45:37Z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7b35e65a2abc4a858d81081d46d4e72d</vt:lpwstr>
  </property>
</Properties>
</file>