
<file path=[Content_Types].xml><?xml version="1.0" encoding="utf-8"?>
<Types xmlns="http://schemas.openxmlformats.org/package/2006/content-types">
  <Default Extension="rels" ContentType="application/vnd.openxmlformats-package.relationships+xml"/>
  <Default Extension="xml" ContentType="application/xml"/>
  <Default Extension="png" ContentType="image/png"/>
  <Default Extension="jpeg" ContentType="image/jpeg"/>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saveSubsetFonts="1">
  <p:sldMasterIdLst>
    <p:sldMasterId id="2147483708" r:id="rId1"/>
  </p:sldMasterIdLst>
  <p:notesMasterIdLst>
    <p:notesMasterId r:id="rId2"/>
  </p:notesMasterIdLst>
  <p:sldIdLst>
    <p:sldId id="438" r:id="rId3"/>
    <p:sldId id="439" r:id="rId4"/>
    <p:sldId id="440"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60" r:id="rId25"/>
    <p:sldId id="461" r:id="rId26"/>
    <p:sldId id="462" r:id="rId27"/>
    <p:sldId id="463" r:id="rId28"/>
    <p:sldId id="464" r:id="rId29"/>
    <p:sldId id="465" r:id="rId30"/>
    <p:sldId id="466" r:id="rId31"/>
    <p:sldId id="467" r:id="rId32"/>
    <p:sldId id="468" r:id="rId33"/>
    <p:sldId id="469" r:id="rId34"/>
    <p:sldId id="470" r:id="rId35"/>
    <p:sldId id="471" r:id="rId36"/>
    <p:sldId id="472" r:id="rId37"/>
    <p:sldId id="473" r:id="rId38"/>
    <p:sldId id="474" r:id="rId39"/>
    <p:sldId id="475" r:id="rId40"/>
    <p:sldId id="476" r:id="rId41"/>
  </p:sldIdLst>
  <p:sldSz type="screen4x3" cy="6858000" cx="9144000"/>
  <p:notesSz cx="6858000" cy="9144000"/>
  <p:defaultTextStyle>
    <a:defPPr>
      <a:defRPr lang="en-US"/>
    </a:defPPr>
    <a:lvl1pPr algn="l" defTabSz="457200" eaLnBrk="1" hangingPunct="1" latinLnBrk="0" marL="0" rtl="0">
      <a:defRPr sz="1800" kern="1200">
        <a:solidFill>
          <a:schemeClr val="tx1"/>
        </a:solidFill>
        <a:latin typeface="+mn-lt"/>
        <a:ea typeface="+mn-ea"/>
        <a:cs typeface="+mn-cs"/>
      </a:defRPr>
    </a:lvl1pPr>
    <a:lvl2pPr algn="l" defTabSz="457200" eaLnBrk="1" hangingPunct="1" latinLnBrk="0" marL="457200" rtl="0">
      <a:defRPr sz="1800" kern="1200">
        <a:solidFill>
          <a:schemeClr val="tx1"/>
        </a:solidFill>
        <a:latin typeface="+mn-lt"/>
        <a:ea typeface="+mn-ea"/>
        <a:cs typeface="+mn-cs"/>
      </a:defRPr>
    </a:lvl2pPr>
    <a:lvl3pPr algn="l" defTabSz="457200" eaLnBrk="1" hangingPunct="1" latinLnBrk="0" marL="914400" rtl="0">
      <a:defRPr sz="1800" kern="1200">
        <a:solidFill>
          <a:schemeClr val="tx1"/>
        </a:solidFill>
        <a:latin typeface="+mn-lt"/>
        <a:ea typeface="+mn-ea"/>
        <a:cs typeface="+mn-cs"/>
      </a:defRPr>
    </a:lvl3pPr>
    <a:lvl4pPr algn="l" defTabSz="457200" eaLnBrk="1" hangingPunct="1" latinLnBrk="0" marL="1371600" rtl="0">
      <a:defRPr sz="1800" kern="1200">
        <a:solidFill>
          <a:schemeClr val="tx1"/>
        </a:solidFill>
        <a:latin typeface="+mn-lt"/>
        <a:ea typeface="+mn-ea"/>
        <a:cs typeface="+mn-cs"/>
      </a:defRPr>
    </a:lvl4pPr>
    <a:lvl5pPr algn="l" defTabSz="457200" eaLnBrk="1" hangingPunct="1" latinLnBrk="0" marL="1828800" rtl="0">
      <a:defRPr sz="1800" kern="1200">
        <a:solidFill>
          <a:schemeClr val="tx1"/>
        </a:solidFill>
        <a:latin typeface="+mn-lt"/>
        <a:ea typeface="+mn-ea"/>
        <a:cs typeface="+mn-cs"/>
      </a:defRPr>
    </a:lvl5pPr>
    <a:lvl6pPr algn="l" defTabSz="457200" eaLnBrk="1" hangingPunct="1" latinLnBrk="0" marL="2286000" rtl="0">
      <a:defRPr sz="1800" kern="1200">
        <a:solidFill>
          <a:schemeClr val="tx1"/>
        </a:solidFill>
        <a:latin typeface="+mn-lt"/>
        <a:ea typeface="+mn-ea"/>
        <a:cs typeface="+mn-cs"/>
      </a:defRPr>
    </a:lvl6pPr>
    <a:lvl7pPr algn="l" defTabSz="457200" eaLnBrk="1" hangingPunct="1" latinLnBrk="0" marL="2743200" rtl="0">
      <a:defRPr sz="1800" kern="1200">
        <a:solidFill>
          <a:schemeClr val="tx1"/>
        </a:solidFill>
        <a:latin typeface="+mn-lt"/>
        <a:ea typeface="+mn-ea"/>
        <a:cs typeface="+mn-cs"/>
      </a:defRPr>
    </a:lvl7pPr>
    <a:lvl8pPr algn="l" defTabSz="457200" eaLnBrk="1" hangingPunct="1" latinLnBrk="0" marL="3200400" rtl="0">
      <a:defRPr sz="1800" kern="1200">
        <a:solidFill>
          <a:schemeClr val="tx1"/>
        </a:solidFill>
        <a:latin typeface="+mn-lt"/>
        <a:ea typeface="+mn-ea"/>
        <a:cs typeface="+mn-cs"/>
      </a:defRPr>
    </a:lvl8pPr>
    <a:lvl9pPr algn="l" defTabSz="4572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p:showPr>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p:normalViewPr horzBarState="maximized">
    <p:restoredLeft sz="15000" autoAdjust="0"/>
    <p:restoredTop sz="94660"/>
  </p:normalViewPr>
  <p:slideViewPr>
    <p:cSldViewPr snapToGrid="0">
      <p:cViewPr varScale="1">
        <p:scale>
          <a:sx n="42" d="100"/>
          <a:sy n="42" d="100"/>
        </p:scale>
        <p:origin x="78" y="780"/>
      </p:cViewPr>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tableStyles" Target="tableStyles.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06" name=""/>
        <p:cNvGrpSpPr/>
        <p:nvPr/>
      </p:nvGrpSpPr>
      <p:grpSpPr>
        <a:xfrm>
          <a:off x="0" y="0"/>
          <a:ext cx="0" cy="0"/>
          <a:chOff x="0" y="0"/>
          <a:chExt cx="0" cy="0"/>
        </a:xfrm>
      </p:grpSpPr>
      <p:sp>
        <p:nvSpPr>
          <p:cNvPr id="1048699" name="Rectangle 2"/>
          <p:cNvSpPr>
            <a:spLocks noGrp="1" noChangeArrowheads="1"/>
          </p:cNvSpPr>
          <p:nvPr>
            <p:ph type="hdr" sz="quarter"/>
          </p:nvPr>
        </p:nvSpPr>
        <p:spPr bwMode="auto">
          <a:xfrm>
            <a:off x="2"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l">
              <a:defRPr sz="1100"/>
            </a:lvl1pPr>
          </a:lstStyle>
          <a:p>
            <a:endParaRPr lang="en-US"/>
          </a:p>
        </p:txBody>
      </p:sp>
      <p:sp>
        <p:nvSpPr>
          <p:cNvPr id="1048700" name="Rectangle 3"/>
          <p:cNvSpPr>
            <a:spLocks noGrp="1" noChangeArrowheads="1"/>
          </p:cNvSpPr>
          <p:nvPr>
            <p:ph type="dt" idx="1"/>
          </p:nvPr>
        </p:nvSpPr>
        <p:spPr bwMode="auto">
          <a:xfrm>
            <a:off x="4021139" y="1"/>
            <a:ext cx="3076575" cy="512763"/>
          </a:xfrm>
          <a:prstGeom prst="rect"/>
          <a:noFill/>
          <a:ln w="9525">
            <a:noFill/>
            <a:miter lim="800000"/>
            <a:headEnd/>
            <a:tailEnd/>
          </a:ln>
          <a:effectLst/>
        </p:spPr>
        <p:txBody>
          <a:bodyPr anchor="t" anchorCtr="0" bIns="45745" compatLnSpc="1" lIns="91492" numCol="1" rIns="91492" tIns="45745" vert="horz" wrap="square">
            <a:prstTxWarp prst="textNoShape"/>
          </a:bodyPr>
          <a:lstStyle>
            <a:lvl1pPr algn="r">
              <a:defRPr sz="1100"/>
            </a:lvl1pPr>
          </a:lstStyle>
          <a:p>
            <a:endParaRPr lang="en-US"/>
          </a:p>
        </p:txBody>
      </p:sp>
      <p:sp>
        <p:nvSpPr>
          <p:cNvPr id="1048701"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headEnd/>
            <a:tailEnd/>
          </a:ln>
          <a:effectLst/>
        </p:spPr>
      </p:sp>
      <p:sp>
        <p:nvSpPr>
          <p:cNvPr id="1048702" name="Rectangle 5"/>
          <p:cNvSpPr>
            <a:spLocks noGrp="1" noChangeArrowheads="1"/>
          </p:cNvSpPr>
          <p:nvPr>
            <p:ph type="body" sz="quarter" idx="3"/>
          </p:nvPr>
        </p:nvSpPr>
        <p:spPr bwMode="auto">
          <a:xfrm>
            <a:off x="709614" y="4862514"/>
            <a:ext cx="5680075" cy="4605337"/>
          </a:xfrm>
          <a:prstGeom prst="rect"/>
          <a:noFill/>
          <a:ln w="9525">
            <a:noFill/>
            <a:miter lim="800000"/>
            <a:headEnd/>
            <a:tailEnd/>
          </a:ln>
          <a:effectLst/>
        </p:spPr>
        <p:txBody>
          <a:bodyPr anchor="t" anchorCtr="0" bIns="45745" compatLnSpc="1" lIns="91492" numCol="1" rIns="91492" tIns="45745" vert="horz" wrap="square">
            <a:prstTxWarp prst="textNoShape"/>
          </a:bodyPr>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703" name="Rectangle 6"/>
          <p:cNvSpPr>
            <a:spLocks noGrp="1" noChangeArrowheads="1"/>
          </p:cNvSpPr>
          <p:nvPr>
            <p:ph type="ftr" sz="quarter" idx="4"/>
          </p:nvPr>
        </p:nvSpPr>
        <p:spPr bwMode="auto">
          <a:xfrm>
            <a:off x="2"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l">
              <a:defRPr sz="1100"/>
            </a:lvl1pPr>
          </a:lstStyle>
          <a:p>
            <a:endParaRPr lang="en-US"/>
          </a:p>
        </p:txBody>
      </p:sp>
      <p:sp>
        <p:nvSpPr>
          <p:cNvPr id="1048704" name="Rectangle 7"/>
          <p:cNvSpPr>
            <a:spLocks noGrp="1" noChangeArrowheads="1"/>
          </p:cNvSpPr>
          <p:nvPr>
            <p:ph type="sldNum" sz="quarter" idx="5"/>
          </p:nvPr>
        </p:nvSpPr>
        <p:spPr bwMode="auto">
          <a:xfrm>
            <a:off x="4021139" y="9720264"/>
            <a:ext cx="3076575" cy="512762"/>
          </a:xfrm>
          <a:prstGeom prst="rect"/>
          <a:noFill/>
          <a:ln w="9525">
            <a:noFill/>
            <a:miter lim="800000"/>
            <a:headEnd/>
            <a:tailEnd/>
          </a:ln>
          <a:effectLst/>
        </p:spPr>
        <p:txBody>
          <a:bodyPr anchor="b" anchorCtr="0" bIns="45745" compatLnSpc="1" lIns="91492" numCol="1" rIns="91492" tIns="45745" vert="horz" wrap="square">
            <a:prstTxWarp prst="textNoShape"/>
          </a:bodyPr>
          <a:lstStyle>
            <a:lvl1pPr algn="r">
              <a:defRPr sz="1100"/>
            </a:lvl1pPr>
          </a:lstStyle>
          <a:p>
            <a:fld id="{A9A0EA98-5831-4853-B862-C702E6EB345C}" type="slidenum">
              <a:rPr lang="en-US"/>
              <a:t>‹#›</a:t>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charset="0"/>
        <a:ea typeface="+mn-ea"/>
        <a:cs typeface="+mn-cs"/>
      </a:defRPr>
    </a:lvl1pPr>
    <a:lvl2pPr algn="l" fontAlgn="base" marL="457200" rtl="0">
      <a:spcBef>
        <a:spcPct val="30000"/>
      </a:spcBef>
      <a:spcAft>
        <a:spcPct val="0"/>
      </a:spcAft>
      <a:defRPr sz="1200" kern="1200">
        <a:solidFill>
          <a:schemeClr val="tx1"/>
        </a:solidFill>
        <a:latin typeface="Arial" charset="0"/>
        <a:ea typeface="+mn-ea"/>
        <a:cs typeface="+mn-cs"/>
      </a:defRPr>
    </a:lvl2pPr>
    <a:lvl3pPr algn="l" fontAlgn="base" marL="914400" rtl="0">
      <a:spcBef>
        <a:spcPct val="30000"/>
      </a:spcBef>
      <a:spcAft>
        <a:spcPct val="0"/>
      </a:spcAft>
      <a:defRPr sz="1200" kern="1200">
        <a:solidFill>
          <a:schemeClr val="tx1"/>
        </a:solidFill>
        <a:latin typeface="Arial" charset="0"/>
        <a:ea typeface="+mn-ea"/>
        <a:cs typeface="+mn-cs"/>
      </a:defRPr>
    </a:lvl3pPr>
    <a:lvl4pPr algn="l" fontAlgn="base" marL="1371600" rtl="0">
      <a:spcBef>
        <a:spcPct val="30000"/>
      </a:spcBef>
      <a:spcAft>
        <a:spcPct val="0"/>
      </a:spcAft>
      <a:defRPr sz="1200" kern="1200">
        <a:solidFill>
          <a:schemeClr val="tx1"/>
        </a:solidFill>
        <a:latin typeface="Arial" charset="0"/>
        <a:ea typeface="+mn-ea"/>
        <a:cs typeface="+mn-cs"/>
      </a:defRPr>
    </a:lvl4pPr>
    <a:lvl5pPr algn="l" fontAlgn="base" marL="1828800" rtl="0">
      <a:spcBef>
        <a:spcPct val="30000"/>
      </a:spcBef>
      <a:spcAft>
        <a:spcPct val="0"/>
      </a:spcAft>
      <a:defRPr sz="1200" kern="1200">
        <a:solidFill>
          <a:schemeClr val="tx1"/>
        </a:solidFill>
        <a:latin typeface="Arial"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type="title">
  <p:cSld name="Title Slide">
    <p:bg>
      <p:bgPr>
        <a:solidFill>
          <a:schemeClr val="bg2"/>
        </a:solidFill>
        <a:effectLst/>
      </p:bgPr>
    </p:bg>
    <p:spTree>
      <p:nvGrpSpPr>
        <p:cNvPr id="23" name=""/>
        <p:cNvGrpSpPr/>
        <p:nvPr/>
      </p:nvGrpSpPr>
      <p:grpSpPr>
        <a:xfrm>
          <a:off x="0" y="0"/>
          <a:ext cx="0" cy="0"/>
          <a:chOff x="0" y="0"/>
          <a:chExt cx="0" cy="0"/>
        </a:xfrm>
      </p:grpSpPr>
      <p:sp>
        <p:nvSpPr>
          <p:cNvPr id="1048582" name="Title 1"/>
          <p:cNvSpPr>
            <a:spLocks noGrp="1"/>
          </p:cNvSpPr>
          <p:nvPr>
            <p:ph type="ctrTitle"/>
          </p:nvPr>
        </p:nvSpPr>
        <p:spPr>
          <a:xfrm>
            <a:off x="1436346" y="1788454"/>
            <a:ext cx="6270922" cy="2098226"/>
          </a:xfrm>
        </p:spPr>
        <p:txBody>
          <a:bodyPr anchor="b">
            <a:noAutofit/>
          </a:bodyPr>
          <a:lstStyle>
            <a:lvl1pPr algn="ctr">
              <a:defRPr baseline="0" cap="all" sz="5400">
                <a:solidFill>
                  <a:schemeClr val="tx2"/>
                </a:solidFill>
              </a:defRPr>
            </a:lvl1pPr>
          </a:lstStyle>
          <a:p>
            <a:r>
              <a:rPr lang="en-US"/>
              <a:t>Click to edit Master title style</a:t>
            </a:r>
            <a:endParaRPr dirty="0" lang="en-US"/>
          </a:p>
        </p:txBody>
      </p:sp>
      <p:sp>
        <p:nvSpPr>
          <p:cNvPr id="1048583" name="Subtitle 2"/>
          <p:cNvSpPr>
            <a:spLocks noGrp="1"/>
          </p:cNvSpPr>
          <p:nvPr>
            <p:ph type="subTitle" idx="1"/>
          </p:nvPr>
        </p:nvSpPr>
        <p:spPr>
          <a:xfrm>
            <a:off x="2009930" y="3956280"/>
            <a:ext cx="5123755" cy="1086237"/>
          </a:xfrm>
        </p:spPr>
        <p:txBody>
          <a:bodyPr>
            <a:normAutofit/>
          </a:bodyPr>
          <a:lstStyle>
            <a:lvl1pPr algn="ctr" indent="0" marL="0">
              <a:lnSpc>
                <a:spcPct val="112000"/>
              </a:lnSpc>
              <a:spcBef>
                <a:spcPts val="0"/>
              </a:spcBef>
              <a:spcAft>
                <a:spcPts val="0"/>
              </a:spcAft>
              <a:buNone/>
              <a:defRPr sz="1725"/>
            </a:lvl1pPr>
            <a:lvl2pPr algn="ctr" indent="0" marL="342900">
              <a:buNone/>
              <a:defRPr sz="1500"/>
            </a:lvl2pPr>
            <a:lvl3pPr algn="ctr" indent="0" marL="685800">
              <a:buNone/>
              <a:defRPr sz="1350"/>
            </a:lvl3pPr>
            <a:lvl4pPr algn="ctr" indent="0" marL="1028700">
              <a:buNone/>
              <a:defRPr sz="1200"/>
            </a:lvl4pPr>
            <a:lvl5pPr algn="ctr" indent="0" marL="1371600">
              <a:buNone/>
              <a:defRPr sz="1200"/>
            </a:lvl5pPr>
            <a:lvl6pPr algn="ctr" indent="0" marL="1714500">
              <a:buNone/>
              <a:defRPr sz="1200"/>
            </a:lvl6pPr>
            <a:lvl7pPr algn="ctr" indent="0" marL="2057400">
              <a:buNone/>
              <a:defRPr sz="1200"/>
            </a:lvl7pPr>
            <a:lvl8pPr algn="ctr" indent="0" marL="2400300">
              <a:buNone/>
              <a:defRPr sz="1200"/>
            </a:lvl8pPr>
            <a:lvl9pPr algn="ctr" indent="0" marL="2743200">
              <a:buNone/>
              <a:defRPr sz="1200"/>
            </a:lvl9pPr>
          </a:lstStyle>
          <a:p>
            <a:r>
              <a:rPr lang="en-US"/>
              <a:t>Click to edit Master subtitle style</a:t>
            </a:r>
            <a:endParaRPr dirty="0" lang="en-US"/>
          </a:p>
        </p:txBody>
      </p:sp>
      <p:sp>
        <p:nvSpPr>
          <p:cNvPr id="104858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336DD356-76AE-473E-AAA9-BA20F602A665}" type="datetimeFigureOut">
              <a:rPr lang="en-US" smtClean="0"/>
              <a:t>10/21/20</a:t>
            </a:fld>
            <a:endParaRPr lang="en-US"/>
          </a:p>
        </p:txBody>
      </p:sp>
      <p:sp>
        <p:nvSpPr>
          <p:cNvPr id="104858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a:p>
        </p:txBody>
      </p:sp>
      <p:sp>
        <p:nvSpPr>
          <p:cNvPr id="104858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10AC967A-C4E8-4CFF-A62A-EDE60C52C5F0}" type="slidenum">
              <a:rPr lang="en-US" smtClean="0"/>
              <a:t>‹#›</a:t>
            </a:fld>
            <a:endParaRPr lang="en-US"/>
          </a:p>
        </p:txBody>
      </p:sp>
      <p:grpSp>
        <p:nvGrpSpPr>
          <p:cNvPr id="24" name="Group 6"/>
          <p:cNvGrpSpPr/>
          <p:nvPr/>
        </p:nvGrpSpPr>
        <p:grpSpPr>
          <a:xfrm>
            <a:off x="564644" y="744470"/>
            <a:ext cx="8005588" cy="5349671"/>
            <a:chOff x="752858" y="744469"/>
            <a:chExt cx="10674117" cy="5349671"/>
          </a:xfrm>
        </p:grpSpPr>
        <p:sp>
          <p:nvSpPr>
            <p:cNvPr id="1048587" name="Freeform 6"/>
            <p:cNvSpPr/>
            <p:nvPr/>
          </p:nvSpPr>
          <p:spPr bwMode="auto">
            <a:xfrm>
              <a:off x="8151962" y="1685652"/>
              <a:ext cx="3275013" cy="4408488"/>
            </a:xfrm>
            <a:custGeom>
              <a:avLst/>
              <a:ah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048588" name="Freeform 6"/>
            <p:cNvSpPr/>
            <p:nvPr/>
          </p:nvSpPr>
          <p:spPr bwMode="auto">
            <a:xfrm flipH="1" flipV="1">
              <a:off x="752858" y="744469"/>
              <a:ext cx="3275668" cy="4408488"/>
            </a:xfrm>
            <a:custGeom>
              <a:avLst/>
              <a:ah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accent1="accent1" accent2="accent2" accent3="accent3" accent4="accent4" accent5="accent5" accent6="accent6" bg1="lt1" bg2="lt2" tx1="dk1" tx2="dk2"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99" name=""/>
        <p:cNvGrpSpPr/>
        <p:nvPr/>
      </p:nvGrpSpPr>
      <p:grpSpPr>
        <a:xfrm>
          <a:off x="0" y="0"/>
          <a:ext cx="0" cy="0"/>
          <a:chOff x="0" y="0"/>
          <a:chExt cx="0" cy="0"/>
        </a:xfrm>
      </p:grpSpPr>
      <p:sp>
        <p:nvSpPr>
          <p:cNvPr id="1048663" name="Title 1"/>
          <p:cNvSpPr>
            <a:spLocks noGrp="1"/>
          </p:cNvSpPr>
          <p:nvPr>
            <p:ph type="title"/>
          </p:nvPr>
        </p:nvSpPr>
        <p:spPr/>
        <p:txBody>
          <a:bodyPr/>
          <a:p>
            <a:r>
              <a:rPr lang="en-US"/>
              <a:t>Click to edit Master title style</a:t>
            </a:r>
            <a:endParaRPr dirty="0" lang="en-US"/>
          </a:p>
        </p:txBody>
      </p:sp>
      <p:sp>
        <p:nvSpPr>
          <p:cNvPr id="1048664" name="Vertical Text Placeholder 2"/>
          <p:cNvSpPr>
            <a:spLocks noGrp="1"/>
          </p:cNvSpPr>
          <p:nvPr>
            <p:ph type="body" orient="vert" idx="1"/>
          </p:nvPr>
        </p:nvSpPr>
        <p:spPr>
          <a:xfrm>
            <a:off x="1028700" y="2295526"/>
            <a:ext cx="7200900" cy="3571875"/>
          </a:xfrm>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65" name="Date Placeholder 3"/>
          <p:cNvSpPr>
            <a:spLocks noGrp="1"/>
          </p:cNvSpPr>
          <p:nvPr>
            <p:ph type="dt" sz="half" idx="10"/>
          </p:nvPr>
        </p:nvSpPr>
        <p:spPr/>
        <p:txBody>
          <a:bodyPr/>
          <a:p>
            <a:fld id="{336DD356-76AE-473E-AAA9-BA20F602A665}" type="datetimeFigureOut">
              <a:rPr lang="en-US" smtClean="0"/>
              <a:t>10/21/20</a:t>
            </a:fld>
            <a:endParaRPr lang="en-US"/>
          </a:p>
        </p:txBody>
      </p:sp>
      <p:sp>
        <p:nvSpPr>
          <p:cNvPr id="1048666" name="Footer Placeholder 4"/>
          <p:cNvSpPr>
            <a:spLocks noGrp="1"/>
          </p:cNvSpPr>
          <p:nvPr>
            <p:ph type="ftr" sz="quarter" idx="11"/>
          </p:nvPr>
        </p:nvSpPr>
        <p:spPr/>
        <p:txBody>
          <a:bodyPr/>
          <a:p>
            <a:endParaRPr lang="en-US"/>
          </a:p>
        </p:txBody>
      </p:sp>
      <p:sp>
        <p:nvSpPr>
          <p:cNvPr id="1048667" name="Slide Number Placeholder 5"/>
          <p:cNvSpPr>
            <a:spLocks noGrp="1"/>
          </p:cNvSpPr>
          <p:nvPr>
            <p:ph type="sldNum" sz="quarter" idx="12"/>
          </p:nvPr>
        </p:nvSpPr>
        <p:spPr/>
        <p:txBody>
          <a:bodyPr/>
          <a:p>
            <a:fld id="{10AC967A-C4E8-4CFF-A62A-EDE60C52C5F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97" name=""/>
        <p:cNvGrpSpPr/>
        <p:nvPr/>
      </p:nvGrpSpPr>
      <p:grpSpPr>
        <a:xfrm>
          <a:off x="0" y="0"/>
          <a:ext cx="0" cy="0"/>
          <a:chOff x="0" y="0"/>
          <a:chExt cx="0" cy="0"/>
        </a:xfrm>
      </p:grpSpPr>
      <p:sp>
        <p:nvSpPr>
          <p:cNvPr id="1048650" name="Vertical Title 1"/>
          <p:cNvSpPr>
            <a:spLocks noGrp="1"/>
          </p:cNvSpPr>
          <p:nvPr>
            <p:ph type="title" orient="vert"/>
          </p:nvPr>
        </p:nvSpPr>
        <p:spPr>
          <a:xfrm>
            <a:off x="7197421" y="624156"/>
            <a:ext cx="1174325" cy="5243244"/>
          </a:xfrm>
        </p:spPr>
        <p:txBody>
          <a:bodyPr vert="eaVert"/>
          <a:p>
            <a:r>
              <a:rPr lang="en-US"/>
              <a:t>Click to edit Master title style</a:t>
            </a:r>
            <a:endParaRPr dirty="0" lang="en-US"/>
          </a:p>
        </p:txBody>
      </p:sp>
      <p:sp>
        <p:nvSpPr>
          <p:cNvPr id="1048651" name="Vertical Text Placeholder 2"/>
          <p:cNvSpPr>
            <a:spLocks noGrp="1"/>
          </p:cNvSpPr>
          <p:nvPr>
            <p:ph type="body" orient="vert" idx="1"/>
          </p:nvPr>
        </p:nvSpPr>
        <p:spPr>
          <a:xfrm>
            <a:off x="1028700" y="624156"/>
            <a:ext cx="6134731" cy="5243244"/>
          </a:xfrm>
        </p:spPr>
        <p:txBody>
          <a:bodyPr vert="eaVert"/>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52" name="Date Placeholder 3"/>
          <p:cNvSpPr>
            <a:spLocks noGrp="1"/>
          </p:cNvSpPr>
          <p:nvPr>
            <p:ph type="dt" sz="half" idx="10"/>
          </p:nvPr>
        </p:nvSpPr>
        <p:spPr/>
        <p:txBody>
          <a:bodyPr/>
          <a:p>
            <a:fld id="{336DD356-76AE-473E-AAA9-BA20F602A665}" type="datetimeFigureOut">
              <a:rPr lang="en-US" smtClean="0"/>
              <a:t>10/21/20</a:t>
            </a:fld>
            <a:endParaRPr lang="en-US"/>
          </a:p>
        </p:txBody>
      </p:sp>
      <p:sp>
        <p:nvSpPr>
          <p:cNvPr id="1048653" name="Footer Placeholder 4"/>
          <p:cNvSpPr>
            <a:spLocks noGrp="1"/>
          </p:cNvSpPr>
          <p:nvPr>
            <p:ph type="ftr" sz="quarter" idx="11"/>
          </p:nvPr>
        </p:nvSpPr>
        <p:spPr/>
        <p:txBody>
          <a:bodyPr/>
          <a:p>
            <a:endParaRPr lang="en-US"/>
          </a:p>
        </p:txBody>
      </p:sp>
      <p:sp>
        <p:nvSpPr>
          <p:cNvPr id="1048654" name="Slide Number Placeholder 5"/>
          <p:cNvSpPr>
            <a:spLocks noGrp="1"/>
          </p:cNvSpPr>
          <p:nvPr>
            <p:ph type="sldNum" sz="quarter" idx="12"/>
          </p:nvPr>
        </p:nvSpPr>
        <p:spPr/>
        <p:txBody>
          <a:bodyPr/>
          <a:p>
            <a:fld id="{10AC967A-C4E8-4CFF-A62A-EDE60C52C5F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56" name=""/>
        <p:cNvGrpSpPr/>
        <p:nvPr/>
      </p:nvGrpSpPr>
      <p:grpSpPr>
        <a:xfrm>
          <a:off x="0" y="0"/>
          <a:ext cx="0" cy="0"/>
          <a:chOff x="0" y="0"/>
          <a:chExt cx="0" cy="0"/>
        </a:xfrm>
      </p:grpSpPr>
      <p:sp>
        <p:nvSpPr>
          <p:cNvPr id="1048591" name="Title 1"/>
          <p:cNvSpPr>
            <a:spLocks noGrp="1"/>
          </p:cNvSpPr>
          <p:nvPr>
            <p:ph type="title"/>
          </p:nvPr>
        </p:nvSpPr>
        <p:spPr/>
        <p:txBody>
          <a:bodyPr/>
          <a:p>
            <a:r>
              <a:rPr lang="en-US"/>
              <a:t>Click to edit Master title style</a:t>
            </a:r>
            <a:endParaRPr dirty="0" lang="en-US"/>
          </a:p>
        </p:txBody>
      </p:sp>
      <p:sp>
        <p:nvSpPr>
          <p:cNvPr id="1048592" name="Content Placeholder 2"/>
          <p:cNvSpPr>
            <a:spLocks noGrp="1"/>
          </p:cNvSpPr>
          <p:nvPr>
            <p:ph idx="1"/>
          </p:nvPr>
        </p:nvSpPr>
        <p:spPr/>
        <p:txBody>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93" name="Date Placeholder 3"/>
          <p:cNvSpPr>
            <a:spLocks noGrp="1"/>
          </p:cNvSpPr>
          <p:nvPr>
            <p:ph type="dt" sz="half" idx="10"/>
          </p:nvPr>
        </p:nvSpPr>
        <p:spPr/>
        <p:txBody>
          <a:bodyPr/>
          <a:p>
            <a:fld id="{336DD356-76AE-473E-AAA9-BA20F602A665}" type="datetimeFigureOut">
              <a:rPr lang="en-US" smtClean="0"/>
              <a:t>10/21/20</a:t>
            </a:fld>
            <a:endParaRPr lang="en-US"/>
          </a:p>
        </p:txBody>
      </p:sp>
      <p:sp>
        <p:nvSpPr>
          <p:cNvPr id="1048594" name="Footer Placeholder 4"/>
          <p:cNvSpPr>
            <a:spLocks noGrp="1"/>
          </p:cNvSpPr>
          <p:nvPr>
            <p:ph type="ftr" sz="quarter" idx="11"/>
          </p:nvPr>
        </p:nvSpPr>
        <p:spPr/>
        <p:txBody>
          <a:bodyPr/>
          <a:p>
            <a:endParaRPr lang="en-US"/>
          </a:p>
        </p:txBody>
      </p:sp>
      <p:sp>
        <p:nvSpPr>
          <p:cNvPr id="1048595" name="Slide Number Placeholder 5"/>
          <p:cNvSpPr>
            <a:spLocks noGrp="1"/>
          </p:cNvSpPr>
          <p:nvPr>
            <p:ph type="sldNum" sz="quarter" idx="12"/>
          </p:nvPr>
        </p:nvSpPr>
        <p:spPr/>
        <p:txBody>
          <a:bodyPr/>
          <a:p>
            <a:fld id="{10AC967A-C4E8-4CFF-A62A-EDE60C52C5F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type="secHead">
  <p:cSld name="Section Header">
    <p:bg>
      <p:bgRef idx="1001">
        <a:schemeClr val="bg2"/>
      </p:bgRef>
    </p:bg>
    <p:spTree>
      <p:nvGrpSpPr>
        <p:cNvPr id="100" name=""/>
        <p:cNvGrpSpPr/>
        <p:nvPr/>
      </p:nvGrpSpPr>
      <p:grpSpPr>
        <a:xfrm>
          <a:off x="0" y="0"/>
          <a:ext cx="0" cy="0"/>
          <a:chOff x="0" y="0"/>
          <a:chExt cx="0" cy="0"/>
        </a:xfrm>
      </p:grpSpPr>
      <p:sp>
        <p:nvSpPr>
          <p:cNvPr id="1048668" name="Title 1"/>
          <p:cNvSpPr>
            <a:spLocks noGrp="1"/>
          </p:cNvSpPr>
          <p:nvPr>
            <p:ph type="title"/>
          </p:nvPr>
        </p:nvSpPr>
        <p:spPr>
          <a:xfrm>
            <a:off x="573769" y="1301361"/>
            <a:ext cx="7209728" cy="2852737"/>
          </a:xfrm>
        </p:spPr>
        <p:txBody>
          <a:bodyPr anchor="b">
            <a:normAutofit/>
          </a:bodyPr>
          <a:lstStyle>
            <a:lvl1pPr algn="r">
              <a:defRPr baseline="0" cap="all" sz="5400">
                <a:solidFill>
                  <a:schemeClr val="tx2"/>
                </a:solidFill>
              </a:defRPr>
            </a:lvl1pPr>
          </a:lstStyle>
          <a:p>
            <a:r>
              <a:rPr lang="en-US"/>
              <a:t>Click to edit Master title style</a:t>
            </a:r>
            <a:endParaRPr dirty="0" lang="en-US"/>
          </a:p>
        </p:txBody>
      </p:sp>
      <p:sp>
        <p:nvSpPr>
          <p:cNvPr id="1048669" name="Text Placeholder 2"/>
          <p:cNvSpPr>
            <a:spLocks noGrp="1"/>
          </p:cNvSpPr>
          <p:nvPr>
            <p:ph type="body" idx="1"/>
          </p:nvPr>
        </p:nvSpPr>
        <p:spPr>
          <a:xfrm>
            <a:off x="573769" y="4216328"/>
            <a:ext cx="7209728" cy="1143324"/>
          </a:xfrm>
        </p:spPr>
        <p:txBody>
          <a:bodyPr/>
          <a:lstStyle>
            <a:lvl1pPr algn="r" indent="0" marL="0">
              <a:lnSpc>
                <a:spcPct val="112000"/>
              </a:lnSpc>
              <a:spcBef>
                <a:spcPts val="0"/>
              </a:spcBef>
              <a:spcAft>
                <a:spcPts val="0"/>
              </a:spcAft>
              <a:buNone/>
              <a:defRPr sz="1800">
                <a:solidFill>
                  <a:schemeClr val="tx2"/>
                </a:solidFill>
              </a:defRPr>
            </a:lvl1pPr>
            <a:lvl2pPr indent="0" marL="342900">
              <a:buNone/>
              <a:defRPr sz="1500">
                <a:solidFill>
                  <a:schemeClr val="tx1">
                    <a:tint val="75000"/>
                  </a:schemeClr>
                </a:solidFill>
              </a:defRPr>
            </a:lvl2pPr>
            <a:lvl3pPr indent="0" marL="685800">
              <a:buNone/>
              <a:defRPr sz="1350">
                <a:solidFill>
                  <a:schemeClr val="tx1">
                    <a:tint val="75000"/>
                  </a:schemeClr>
                </a:solidFill>
              </a:defRPr>
            </a:lvl3pPr>
            <a:lvl4pPr indent="0" marL="1028700">
              <a:buNone/>
              <a:defRPr sz="1200">
                <a:solidFill>
                  <a:schemeClr val="tx1">
                    <a:tint val="75000"/>
                  </a:schemeClr>
                </a:solidFill>
              </a:defRPr>
            </a:lvl4pPr>
            <a:lvl5pPr indent="0" marL="1371600">
              <a:buNone/>
              <a:defRPr sz="1200">
                <a:solidFill>
                  <a:schemeClr val="tx1">
                    <a:tint val="75000"/>
                  </a:schemeClr>
                </a:solidFill>
              </a:defRPr>
            </a:lvl5pPr>
            <a:lvl6pPr indent="0" marL="1714500">
              <a:buNone/>
              <a:defRPr sz="1200">
                <a:solidFill>
                  <a:schemeClr val="tx1">
                    <a:tint val="75000"/>
                  </a:schemeClr>
                </a:solidFill>
              </a:defRPr>
            </a:lvl6pPr>
            <a:lvl7pPr indent="0" marL="2057400">
              <a:buNone/>
              <a:defRPr sz="1200">
                <a:solidFill>
                  <a:schemeClr val="tx1">
                    <a:tint val="75000"/>
                  </a:schemeClr>
                </a:solidFill>
              </a:defRPr>
            </a:lvl7pPr>
            <a:lvl8pPr indent="0" marL="2400300">
              <a:buNone/>
              <a:defRPr sz="1200">
                <a:solidFill>
                  <a:schemeClr val="tx1">
                    <a:tint val="75000"/>
                  </a:schemeClr>
                </a:solidFill>
              </a:defRPr>
            </a:lvl8pPr>
            <a:lvl9pPr indent="0" marL="2743200">
              <a:buNone/>
              <a:defRPr sz="1200">
                <a:solidFill>
                  <a:schemeClr val="tx1">
                    <a:tint val="75000"/>
                  </a:schemeClr>
                </a:solidFill>
              </a:defRPr>
            </a:lvl9pPr>
          </a:lstStyle>
          <a:p>
            <a:pPr lvl="0"/>
            <a:r>
              <a:rPr lang="en-US"/>
              <a:t>Edit Master text styles</a:t>
            </a:r>
          </a:p>
        </p:txBody>
      </p:sp>
      <p:sp>
        <p:nvSpPr>
          <p:cNvPr id="1048670"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336DD356-76AE-473E-AAA9-BA20F602A665}" type="datetimeFigureOut">
              <a:rPr lang="en-US" smtClean="0"/>
              <a:t>10/21/20</a:t>
            </a:fld>
            <a:endParaRPr lang="en-US"/>
          </a:p>
        </p:txBody>
      </p:sp>
      <p:sp>
        <p:nvSpPr>
          <p:cNvPr id="1048671"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a:p>
        </p:txBody>
      </p:sp>
      <p:sp>
        <p:nvSpPr>
          <p:cNvPr id="1048672"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10AC967A-C4E8-4CFF-A62A-EDE60C52C5F0}" type="slidenum">
              <a:rPr lang="en-US" smtClean="0"/>
              <a:t>‹#›</a:t>
            </a:fld>
            <a:endParaRPr lang="en-US"/>
          </a:p>
        </p:txBody>
      </p:sp>
      <p:sp>
        <p:nvSpPr>
          <p:cNvPr id="1048673" name="Freeform 6" title="Crop Mark"/>
          <p:cNvSpPr/>
          <p:nvPr/>
        </p:nvSpPr>
        <p:spPr bwMode="auto">
          <a:xfrm>
            <a:off x="6113972" y="1685652"/>
            <a:ext cx="2456260" cy="4408488"/>
          </a:xfrm>
          <a:custGeom>
            <a:avLst/>
            <a:ah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accent1="accent1" accent2="accent2" accent3="accent3" accent4="accent4" accent5="accent5" accent6="accent6" bg1="dk1" bg2="dk2" tx1="lt1" tx2="lt2"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01" name=""/>
        <p:cNvGrpSpPr/>
        <p:nvPr/>
      </p:nvGrpSpPr>
      <p:grpSpPr>
        <a:xfrm>
          <a:off x="0" y="0"/>
          <a:ext cx="0" cy="0"/>
          <a:chOff x="0" y="0"/>
          <a:chExt cx="0" cy="0"/>
        </a:xfrm>
      </p:grpSpPr>
      <p:sp>
        <p:nvSpPr>
          <p:cNvPr id="1048674" name="Title 1"/>
          <p:cNvSpPr>
            <a:spLocks noGrp="1"/>
          </p:cNvSpPr>
          <p:nvPr>
            <p:ph type="title"/>
          </p:nvPr>
        </p:nvSpPr>
        <p:spPr/>
        <p:txBody>
          <a:bodyPr/>
          <a:lstStyle>
            <a:lvl1pPr>
              <a:defRPr>
                <a:solidFill>
                  <a:schemeClr val="tx2"/>
                </a:solidFill>
              </a:defRPr>
            </a:lvl1pPr>
          </a:lstStyle>
          <a:p>
            <a:r>
              <a:rPr lang="en-US"/>
              <a:t>Click to edit Master title style</a:t>
            </a:r>
            <a:endParaRPr dirty="0" lang="en-US"/>
          </a:p>
        </p:txBody>
      </p:sp>
      <p:sp>
        <p:nvSpPr>
          <p:cNvPr id="1048675"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76"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77" name="Date Placeholder 4"/>
          <p:cNvSpPr>
            <a:spLocks noGrp="1"/>
          </p:cNvSpPr>
          <p:nvPr>
            <p:ph type="dt" sz="half" idx="10"/>
          </p:nvPr>
        </p:nvSpPr>
        <p:spPr/>
        <p:txBody>
          <a:bodyPr/>
          <a:p>
            <a:fld id="{336DD356-76AE-473E-AAA9-BA20F602A665}" type="datetimeFigureOut">
              <a:rPr lang="en-US" smtClean="0"/>
              <a:t>10/21/20</a:t>
            </a:fld>
            <a:endParaRPr lang="en-US"/>
          </a:p>
        </p:txBody>
      </p:sp>
      <p:sp>
        <p:nvSpPr>
          <p:cNvPr id="1048678" name="Footer Placeholder 5"/>
          <p:cNvSpPr>
            <a:spLocks noGrp="1"/>
          </p:cNvSpPr>
          <p:nvPr>
            <p:ph type="ftr" sz="quarter" idx="11"/>
          </p:nvPr>
        </p:nvSpPr>
        <p:spPr/>
        <p:txBody>
          <a:bodyPr/>
          <a:p>
            <a:endParaRPr lang="en-US"/>
          </a:p>
        </p:txBody>
      </p:sp>
      <p:sp>
        <p:nvSpPr>
          <p:cNvPr id="1048679" name="Slide Number Placeholder 6"/>
          <p:cNvSpPr>
            <a:spLocks noGrp="1"/>
          </p:cNvSpPr>
          <p:nvPr>
            <p:ph type="sldNum" sz="quarter" idx="12"/>
          </p:nvPr>
        </p:nvSpPr>
        <p:spPr/>
        <p:txBody>
          <a:bodyPr/>
          <a:p>
            <a:fld id="{10AC967A-C4E8-4CFF-A62A-EDE60C52C5F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02" name=""/>
        <p:cNvGrpSpPr/>
        <p:nvPr/>
      </p:nvGrpSpPr>
      <p:grpSpPr>
        <a:xfrm>
          <a:off x="0" y="0"/>
          <a:ext cx="0" cy="0"/>
          <a:chOff x="0" y="0"/>
          <a:chExt cx="0" cy="0"/>
        </a:xfrm>
      </p:grpSpPr>
      <p:sp>
        <p:nvSpPr>
          <p:cNvPr id="1048680"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a:t>Click to edit Master title style</a:t>
            </a:r>
            <a:endParaRPr dirty="0" lang="en-US"/>
          </a:p>
        </p:txBody>
      </p:sp>
      <p:sp>
        <p:nvSpPr>
          <p:cNvPr id="1048681" name="Text Placeholder 2"/>
          <p:cNvSpPr>
            <a:spLocks noGrp="1"/>
          </p:cNvSpPr>
          <p:nvPr>
            <p:ph type="body" idx="1"/>
          </p:nvPr>
        </p:nvSpPr>
        <p:spPr>
          <a:xfrm>
            <a:off x="1028700" y="2340864"/>
            <a:ext cx="3332988" cy="823912"/>
          </a:xfrm>
        </p:spPr>
        <p:txBody>
          <a:bodyPr anchor="b">
            <a:noAutofit/>
          </a:bodyPr>
          <a:lstStyle>
            <a:lvl1pPr indent="0" marL="0">
              <a:lnSpc>
                <a:spcPct val="84000"/>
              </a:lnSpc>
              <a:spcBef>
                <a:spcPts val="0"/>
              </a:spcBef>
              <a:spcAft>
                <a:spcPts val="0"/>
              </a:spcAft>
              <a:buNone/>
              <a:defRPr baseline="0" b="0" sz="2250">
                <a:solidFill>
                  <a:schemeClr val="tx2"/>
                </a:solidFill>
              </a:defRPr>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Edit Master text styles</a:t>
            </a:r>
          </a:p>
        </p:txBody>
      </p:sp>
      <p:sp>
        <p:nvSpPr>
          <p:cNvPr id="1048682" name="Content Placeholder 3"/>
          <p:cNvSpPr>
            <a:spLocks noGrp="1"/>
          </p:cNvSpPr>
          <p:nvPr>
            <p:ph sz="half" idx="2"/>
          </p:nvPr>
        </p:nvSpPr>
        <p:spPr>
          <a:xfrm>
            <a:off x="1028700" y="330520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83" name="Text Placeholder 4"/>
          <p:cNvSpPr>
            <a:spLocks noGrp="1"/>
          </p:cNvSpPr>
          <p:nvPr>
            <p:ph type="body" sz="quarter" idx="3"/>
          </p:nvPr>
        </p:nvSpPr>
        <p:spPr>
          <a:xfrm>
            <a:off x="4893761" y="2340864"/>
            <a:ext cx="3332988" cy="823912"/>
          </a:xfrm>
        </p:spPr>
        <p:txBody>
          <a:bodyPr anchor="b">
            <a:noAutofit/>
          </a:bodyPr>
          <a:lstStyle>
            <a:lvl1pPr indent="0" marL="0">
              <a:lnSpc>
                <a:spcPct val="84000"/>
              </a:lnSpc>
              <a:spcBef>
                <a:spcPts val="0"/>
              </a:spcBef>
              <a:spcAft>
                <a:spcPts val="0"/>
              </a:spcAft>
              <a:buNone/>
              <a:defRPr baseline="0" b="0" sz="2250">
                <a:solidFill>
                  <a:schemeClr val="tx2"/>
                </a:solidFill>
              </a:defRPr>
            </a:lvl1pPr>
            <a:lvl2pPr indent="0" marL="342900">
              <a:buNone/>
              <a:defRPr b="1" sz="1500"/>
            </a:lvl2pPr>
            <a:lvl3pPr indent="0" marL="685800">
              <a:buNone/>
              <a:defRPr b="1" sz="1350"/>
            </a:lvl3pPr>
            <a:lvl4pPr indent="0" marL="1028700">
              <a:buNone/>
              <a:defRPr b="1" sz="1200"/>
            </a:lvl4pPr>
            <a:lvl5pPr indent="0" marL="1371600">
              <a:buNone/>
              <a:defRPr b="1" sz="1200"/>
            </a:lvl5pPr>
            <a:lvl6pPr indent="0" marL="1714500">
              <a:buNone/>
              <a:defRPr b="1" sz="1200"/>
            </a:lvl6pPr>
            <a:lvl7pPr indent="0" marL="2057400">
              <a:buNone/>
              <a:defRPr b="1" sz="1200"/>
            </a:lvl7pPr>
            <a:lvl8pPr indent="0" marL="2400300">
              <a:buNone/>
              <a:defRPr b="1" sz="1200"/>
            </a:lvl8pPr>
            <a:lvl9pPr indent="0" marL="2743200">
              <a:buNone/>
              <a:defRPr b="1" sz="1200"/>
            </a:lvl9pPr>
          </a:lstStyle>
          <a:p>
            <a:pPr lvl="0"/>
            <a:r>
              <a:rPr lang="en-US"/>
              <a:t>Edit Master text styles</a:t>
            </a:r>
          </a:p>
        </p:txBody>
      </p:sp>
      <p:sp>
        <p:nvSpPr>
          <p:cNvPr id="1048684" name="Content Placeholder 5"/>
          <p:cNvSpPr>
            <a:spLocks noGrp="1"/>
          </p:cNvSpPr>
          <p:nvPr>
            <p:ph sz="quarter" idx="4"/>
          </p:nvPr>
        </p:nvSpPr>
        <p:spPr>
          <a:xfrm>
            <a:off x="4893761" y="330520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85" name="Date Placeholder 6"/>
          <p:cNvSpPr>
            <a:spLocks noGrp="1"/>
          </p:cNvSpPr>
          <p:nvPr>
            <p:ph type="dt" sz="half" idx="10"/>
          </p:nvPr>
        </p:nvSpPr>
        <p:spPr/>
        <p:txBody>
          <a:bodyPr/>
          <a:p>
            <a:fld id="{336DD356-76AE-473E-AAA9-BA20F602A665}" type="datetimeFigureOut">
              <a:rPr lang="en-US" smtClean="0"/>
              <a:t>10/21/20</a:t>
            </a:fld>
            <a:endParaRPr lang="en-US"/>
          </a:p>
        </p:txBody>
      </p:sp>
      <p:sp>
        <p:nvSpPr>
          <p:cNvPr id="1048686" name="Footer Placeholder 7"/>
          <p:cNvSpPr>
            <a:spLocks noGrp="1"/>
          </p:cNvSpPr>
          <p:nvPr>
            <p:ph type="ftr" sz="quarter" idx="11"/>
          </p:nvPr>
        </p:nvSpPr>
        <p:spPr/>
        <p:txBody>
          <a:bodyPr/>
          <a:p>
            <a:endParaRPr lang="en-US"/>
          </a:p>
        </p:txBody>
      </p:sp>
      <p:sp>
        <p:nvSpPr>
          <p:cNvPr id="1048687" name="Slide Number Placeholder 8"/>
          <p:cNvSpPr>
            <a:spLocks noGrp="1"/>
          </p:cNvSpPr>
          <p:nvPr>
            <p:ph type="sldNum" sz="quarter" idx="12"/>
          </p:nvPr>
        </p:nvSpPr>
        <p:spPr/>
        <p:txBody>
          <a:bodyPr/>
          <a:p>
            <a:fld id="{10AC967A-C4E8-4CFF-A62A-EDE60C52C5F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96" name=""/>
        <p:cNvGrpSpPr/>
        <p:nvPr/>
      </p:nvGrpSpPr>
      <p:grpSpPr>
        <a:xfrm>
          <a:off x="0" y="0"/>
          <a:ext cx="0" cy="0"/>
          <a:chOff x="0" y="0"/>
          <a:chExt cx="0" cy="0"/>
        </a:xfrm>
      </p:grpSpPr>
      <p:sp>
        <p:nvSpPr>
          <p:cNvPr id="1048646" name="Title 1"/>
          <p:cNvSpPr>
            <a:spLocks noGrp="1"/>
          </p:cNvSpPr>
          <p:nvPr>
            <p:ph type="title"/>
          </p:nvPr>
        </p:nvSpPr>
        <p:spPr/>
        <p:txBody>
          <a:bodyPr/>
          <a:p>
            <a:r>
              <a:rPr lang="en-US"/>
              <a:t>Click to edit Master title style</a:t>
            </a:r>
            <a:endParaRPr dirty="0" lang="en-US"/>
          </a:p>
        </p:txBody>
      </p:sp>
      <p:sp>
        <p:nvSpPr>
          <p:cNvPr id="1048647" name="Date Placeholder 2"/>
          <p:cNvSpPr>
            <a:spLocks noGrp="1"/>
          </p:cNvSpPr>
          <p:nvPr>
            <p:ph type="dt" sz="half" idx="10"/>
          </p:nvPr>
        </p:nvSpPr>
        <p:spPr/>
        <p:txBody>
          <a:bodyPr/>
          <a:p>
            <a:fld id="{336DD356-76AE-473E-AAA9-BA20F602A665}" type="datetimeFigureOut">
              <a:rPr lang="en-US" smtClean="0"/>
              <a:t>10/21/20</a:t>
            </a:fld>
            <a:endParaRPr lang="en-US"/>
          </a:p>
        </p:txBody>
      </p:sp>
      <p:sp>
        <p:nvSpPr>
          <p:cNvPr id="1048648" name="Footer Placeholder 3"/>
          <p:cNvSpPr>
            <a:spLocks noGrp="1"/>
          </p:cNvSpPr>
          <p:nvPr>
            <p:ph type="ftr" sz="quarter" idx="11"/>
          </p:nvPr>
        </p:nvSpPr>
        <p:spPr/>
        <p:txBody>
          <a:bodyPr/>
          <a:p>
            <a:endParaRPr lang="en-US"/>
          </a:p>
        </p:txBody>
      </p:sp>
      <p:sp>
        <p:nvSpPr>
          <p:cNvPr id="1048649" name="Slide Number Placeholder 4"/>
          <p:cNvSpPr>
            <a:spLocks noGrp="1"/>
          </p:cNvSpPr>
          <p:nvPr>
            <p:ph type="sldNum" sz="quarter" idx="12"/>
          </p:nvPr>
        </p:nvSpPr>
        <p:spPr/>
        <p:txBody>
          <a:bodyPr/>
          <a:p>
            <a:fld id="{10AC967A-C4E8-4CFF-A62A-EDE60C52C5F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103" name=""/>
        <p:cNvGrpSpPr/>
        <p:nvPr/>
      </p:nvGrpSpPr>
      <p:grpSpPr>
        <a:xfrm>
          <a:off x="0" y="0"/>
          <a:ext cx="0" cy="0"/>
          <a:chOff x="0" y="0"/>
          <a:chExt cx="0" cy="0"/>
        </a:xfrm>
      </p:grpSpPr>
      <p:sp>
        <p:nvSpPr>
          <p:cNvPr id="1048688" name="Date Placeholder 1"/>
          <p:cNvSpPr>
            <a:spLocks noGrp="1"/>
          </p:cNvSpPr>
          <p:nvPr>
            <p:ph type="dt" sz="half" idx="10"/>
          </p:nvPr>
        </p:nvSpPr>
        <p:spPr/>
        <p:txBody>
          <a:bodyPr/>
          <a:p>
            <a:fld id="{336DD356-76AE-473E-AAA9-BA20F602A665}" type="datetimeFigureOut">
              <a:rPr lang="en-US" smtClean="0"/>
              <a:t>10/21/20</a:t>
            </a:fld>
            <a:endParaRPr lang="en-US"/>
          </a:p>
        </p:txBody>
      </p:sp>
      <p:sp>
        <p:nvSpPr>
          <p:cNvPr id="1048689" name="Footer Placeholder 2"/>
          <p:cNvSpPr>
            <a:spLocks noGrp="1"/>
          </p:cNvSpPr>
          <p:nvPr>
            <p:ph type="ftr" sz="quarter" idx="11"/>
          </p:nvPr>
        </p:nvSpPr>
        <p:spPr/>
        <p:txBody>
          <a:bodyPr/>
          <a:p>
            <a:endParaRPr lang="en-US"/>
          </a:p>
        </p:txBody>
      </p:sp>
      <p:sp>
        <p:nvSpPr>
          <p:cNvPr id="1048690" name="Slide Number Placeholder 3"/>
          <p:cNvSpPr>
            <a:spLocks noGrp="1"/>
          </p:cNvSpPr>
          <p:nvPr>
            <p:ph type="sldNum" sz="quarter" idx="12"/>
          </p:nvPr>
        </p:nvSpPr>
        <p:spPr/>
        <p:txBody>
          <a:bodyPr/>
          <a:p>
            <a:fld id="{10AC967A-C4E8-4CFF-A62A-EDE60C52C5F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showMasterSp="0" type="objTx">
  <p:cSld name="Content with Caption">
    <p:spTree>
      <p:nvGrpSpPr>
        <p:cNvPr id="104" name=""/>
        <p:cNvGrpSpPr/>
        <p:nvPr/>
      </p:nvGrpSpPr>
      <p:grpSpPr>
        <a:xfrm>
          <a:off x="0" y="0"/>
          <a:ext cx="0" cy="0"/>
          <a:chOff x="0" y="0"/>
          <a:chExt cx="0" cy="0"/>
        </a:xfrm>
      </p:grpSpPr>
      <p:sp>
        <p:nvSpPr>
          <p:cNvPr id="1048691" name="Rectangle 7" title="Background Shape"/>
          <p:cNvSpPr/>
          <p:nvPr/>
        </p:nvSpPr>
        <p:spPr>
          <a:xfrm>
            <a:off x="0" y="376"/>
            <a:ext cx="3977640" cy="6857624"/>
          </a:xfrm>
          <a:prstGeom prst="rect"/>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692" name="Title 1"/>
          <p:cNvSpPr>
            <a:spLocks noGrp="1"/>
          </p:cNvSpPr>
          <p:nvPr>
            <p:ph type="title"/>
          </p:nvPr>
        </p:nvSpPr>
        <p:spPr>
          <a:xfrm>
            <a:off x="542925" y="685800"/>
            <a:ext cx="2891790" cy="2157884"/>
          </a:xfrm>
        </p:spPr>
        <p:txBody>
          <a:bodyPr anchor="t">
            <a:noAutofit/>
          </a:bodyPr>
          <a:lstStyle>
            <a:lvl1pPr>
              <a:lnSpc>
                <a:spcPct val="84000"/>
              </a:lnSpc>
              <a:defRPr baseline="0" sz="3600">
                <a:solidFill>
                  <a:schemeClr val="tx2"/>
                </a:solidFill>
              </a:defRPr>
            </a:lvl1pPr>
          </a:lstStyle>
          <a:p>
            <a:r>
              <a:rPr lang="en-US"/>
              <a:t>Click to edit Master title style</a:t>
            </a:r>
            <a:endParaRPr dirty="0" lang="en-US"/>
          </a:p>
        </p:txBody>
      </p:sp>
      <p:sp>
        <p:nvSpPr>
          <p:cNvPr id="1048693" name="Content Placeholder 2"/>
          <p:cNvSpPr>
            <a:spLocks noGrp="1"/>
          </p:cNvSpPr>
          <p:nvPr>
            <p:ph idx="1"/>
          </p:nvPr>
        </p:nvSpPr>
        <p:spPr>
          <a:xfrm>
            <a:off x="4692015" y="685801"/>
            <a:ext cx="3909060" cy="5175250"/>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694" name="Text Placeholder 3"/>
          <p:cNvSpPr>
            <a:spLocks noGrp="1"/>
          </p:cNvSpPr>
          <p:nvPr>
            <p:ph type="body" sz="half" idx="2"/>
          </p:nvPr>
        </p:nvSpPr>
        <p:spPr>
          <a:xfrm>
            <a:off x="542925" y="2856344"/>
            <a:ext cx="2891790" cy="3011056"/>
          </a:xfrm>
        </p:spPr>
        <p:txBody>
          <a:bodyPr/>
          <a:lstStyle>
            <a:lvl1pPr indent="0" marL="0">
              <a:lnSpc>
                <a:spcPct val="113000"/>
              </a:lnSpc>
              <a:spcBef>
                <a:spcPts val="0"/>
              </a:spcBef>
              <a:spcAft>
                <a:spcPts val="1125"/>
              </a:spcAft>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Edit Master text styles</a:t>
            </a:r>
          </a:p>
        </p:txBody>
      </p:sp>
      <p:sp>
        <p:nvSpPr>
          <p:cNvPr id="104869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336DD356-76AE-473E-AAA9-BA20F602A665}" type="datetimeFigureOut">
              <a:rPr lang="en-US" smtClean="0"/>
              <a:t>10/21/20</a:t>
            </a:fld>
            <a:endParaRPr lang="en-US"/>
          </a:p>
        </p:txBody>
      </p:sp>
      <p:sp>
        <p:nvSpPr>
          <p:cNvPr id="104869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104869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10AC967A-C4E8-4CFF-A62A-EDE60C52C5F0}" type="slidenum">
              <a:rPr lang="en-US" smtClean="0"/>
              <a:t>‹#›</a:t>
            </a:fld>
            <a:endParaRPr lang="en-US"/>
          </a:p>
        </p:txBody>
      </p:sp>
      <p:sp>
        <p:nvSpPr>
          <p:cNvPr id="1048698" name="Rectangle 8" title="Divider Bar"/>
          <p:cNvSpPr/>
          <p:nvPr/>
        </p:nvSpPr>
        <p:spPr>
          <a:xfrm>
            <a:off x="3977640" y="376"/>
            <a:ext cx="171450" cy="6858000"/>
          </a:xfrm>
          <a:prstGeom prst="rect"/>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showMasterSp="0" type="picTx">
  <p:cSld name="Picture with Caption">
    <p:spTree>
      <p:nvGrpSpPr>
        <p:cNvPr id="98" name=""/>
        <p:cNvGrpSpPr/>
        <p:nvPr/>
      </p:nvGrpSpPr>
      <p:grpSpPr>
        <a:xfrm>
          <a:off x="0" y="0"/>
          <a:ext cx="0" cy="0"/>
          <a:chOff x="0" y="0"/>
          <a:chExt cx="0" cy="0"/>
        </a:xfrm>
      </p:grpSpPr>
      <p:sp>
        <p:nvSpPr>
          <p:cNvPr id="1048655" name="Rectangle 7" title="Background Shape"/>
          <p:cNvSpPr/>
          <p:nvPr/>
        </p:nvSpPr>
        <p:spPr>
          <a:xfrm>
            <a:off x="0" y="376"/>
            <a:ext cx="3977640" cy="6857624"/>
          </a:xfrm>
          <a:prstGeom prst="rect"/>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48656" name="Title 1"/>
          <p:cNvSpPr>
            <a:spLocks noGrp="1"/>
          </p:cNvSpPr>
          <p:nvPr>
            <p:ph type="title"/>
          </p:nvPr>
        </p:nvSpPr>
        <p:spPr>
          <a:xfrm>
            <a:off x="542925" y="685800"/>
            <a:ext cx="2891790" cy="2157884"/>
          </a:xfrm>
        </p:spPr>
        <p:txBody>
          <a:bodyPr anchor="t">
            <a:normAutofit/>
          </a:bodyPr>
          <a:lstStyle>
            <a:lvl1pPr>
              <a:lnSpc>
                <a:spcPct val="84000"/>
              </a:lnSpc>
              <a:defRPr baseline="0" sz="3600"/>
            </a:lvl1pPr>
          </a:lstStyle>
          <a:p>
            <a:r>
              <a:rPr lang="en-US"/>
              <a:t>Click to edit Master title style</a:t>
            </a:r>
            <a:endParaRPr dirty="0" lang="en-US"/>
          </a:p>
        </p:txBody>
      </p:sp>
      <p:sp>
        <p:nvSpPr>
          <p:cNvPr id="1048657" name="Picture Placeholder 2"/>
          <p:cNvSpPr>
            <a:spLocks noChangeAspect="1" noGrp="1"/>
          </p:cNvSpPr>
          <p:nvPr>
            <p:ph type="pic" idx="1"/>
          </p:nvPr>
        </p:nvSpPr>
        <p:spPr>
          <a:xfrm>
            <a:off x="4149090" y="1"/>
            <a:ext cx="4994910" cy="6857999"/>
          </a:xfrm>
        </p:spPr>
        <p:txBody>
          <a:bodyPr anchor="t">
            <a:normAutofit/>
          </a:bodyPr>
          <a:lstStyle>
            <a:lvl1pPr indent="0" marL="0">
              <a:buNone/>
              <a:defRPr sz="1500"/>
            </a:lvl1pPr>
            <a:lvl2pPr indent="0" marL="342900">
              <a:buNone/>
              <a:defRPr sz="1500"/>
            </a:lvl2pPr>
            <a:lvl3pPr indent="0" marL="685800">
              <a:buNone/>
              <a:defRPr sz="1500"/>
            </a:lvl3pPr>
            <a:lvl4pPr indent="0" marL="1028700">
              <a:buNone/>
              <a:defRPr sz="1500"/>
            </a:lvl4pPr>
            <a:lvl5pPr indent="0" marL="1371600">
              <a:buNone/>
              <a:defRPr sz="1500"/>
            </a:lvl5pPr>
            <a:lvl6pPr indent="0" marL="1714500">
              <a:buNone/>
              <a:defRPr sz="1500"/>
            </a:lvl6pPr>
            <a:lvl7pPr indent="0" marL="2057400">
              <a:buNone/>
              <a:defRPr sz="1500"/>
            </a:lvl7pPr>
            <a:lvl8pPr indent="0" marL="2400300">
              <a:buNone/>
              <a:defRPr sz="1500"/>
            </a:lvl8pPr>
            <a:lvl9pPr indent="0" marL="2743200">
              <a:buNone/>
              <a:defRPr sz="1500"/>
            </a:lvl9pPr>
          </a:lstStyle>
          <a:p>
            <a:r>
              <a:rPr lang="en-US"/>
              <a:t>Click icon to add picture</a:t>
            </a:r>
            <a:endParaRPr dirty="0" lang="en-US"/>
          </a:p>
        </p:txBody>
      </p:sp>
      <p:sp>
        <p:nvSpPr>
          <p:cNvPr id="1048658" name="Text Placeholder 3"/>
          <p:cNvSpPr>
            <a:spLocks noGrp="1"/>
          </p:cNvSpPr>
          <p:nvPr>
            <p:ph type="body" sz="half" idx="2"/>
          </p:nvPr>
        </p:nvSpPr>
        <p:spPr>
          <a:xfrm>
            <a:off x="542925" y="2855968"/>
            <a:ext cx="2891790" cy="3011432"/>
          </a:xfrm>
        </p:spPr>
        <p:txBody>
          <a:bodyPr/>
          <a:lstStyle>
            <a:lvl1pPr indent="0" marL="0">
              <a:lnSpc>
                <a:spcPct val="113000"/>
              </a:lnSpc>
              <a:spcBef>
                <a:spcPts val="0"/>
              </a:spcBef>
              <a:spcAft>
                <a:spcPts val="1125"/>
              </a:spcAft>
              <a:buNone/>
              <a:defRPr sz="1200"/>
            </a:lvl1pPr>
            <a:lvl2pPr indent="0" marL="342900">
              <a:buNone/>
              <a:defRPr sz="1050"/>
            </a:lvl2pPr>
            <a:lvl3pPr indent="0" marL="685800">
              <a:buNone/>
              <a:defRPr sz="900"/>
            </a:lvl3pPr>
            <a:lvl4pPr indent="0" marL="1028700">
              <a:buNone/>
              <a:defRPr sz="750"/>
            </a:lvl4pPr>
            <a:lvl5pPr indent="0" marL="1371600">
              <a:buNone/>
              <a:defRPr sz="750"/>
            </a:lvl5pPr>
            <a:lvl6pPr indent="0" marL="1714500">
              <a:buNone/>
              <a:defRPr sz="750"/>
            </a:lvl6pPr>
            <a:lvl7pPr indent="0" marL="2057400">
              <a:buNone/>
              <a:defRPr sz="750"/>
            </a:lvl7pPr>
            <a:lvl8pPr indent="0" marL="2400300">
              <a:buNone/>
              <a:defRPr sz="750"/>
            </a:lvl8pPr>
            <a:lvl9pPr indent="0" marL="2743200">
              <a:buNone/>
              <a:defRPr sz="750"/>
            </a:lvl9pPr>
          </a:lstStyle>
          <a:p>
            <a:pPr lvl="0"/>
            <a:r>
              <a:rPr lang="en-US"/>
              <a:t>Edit Master text styles</a:t>
            </a:r>
          </a:p>
        </p:txBody>
      </p:sp>
      <p:sp>
        <p:nvSpPr>
          <p:cNvPr id="1048659"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336DD356-76AE-473E-AAA9-BA20F602A665}" type="datetimeFigureOut">
              <a:rPr lang="en-US" smtClean="0"/>
              <a:t>10/21/20</a:t>
            </a:fld>
            <a:endParaRPr lang="en-US"/>
          </a:p>
        </p:txBody>
      </p:sp>
      <p:sp>
        <p:nvSpPr>
          <p:cNvPr id="1048660"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p>
        </p:txBody>
      </p:sp>
      <p:sp>
        <p:nvSpPr>
          <p:cNvPr id="1048661"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10AC967A-C4E8-4CFF-A62A-EDE60C52C5F0}" type="slidenum">
              <a:rPr lang="en-US" smtClean="0"/>
              <a:t>‹#›</a:t>
            </a:fld>
            <a:endParaRPr lang="en-US"/>
          </a:p>
        </p:txBody>
      </p:sp>
      <p:sp>
        <p:nvSpPr>
          <p:cNvPr id="1048662" name="Rectangle 8" title="Divider Bar"/>
          <p:cNvSpPr/>
          <p:nvPr/>
        </p:nvSpPr>
        <p:spPr>
          <a:xfrm>
            <a:off x="3977640" y="376"/>
            <a:ext cx="171450" cy="6858000"/>
          </a:xfrm>
          <a:prstGeom prst="rect"/>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1" name=""/>
        <p:cNvGrpSpPr/>
        <p:nvPr/>
      </p:nvGrpSpPr>
      <p:grpSpPr>
        <a:xfrm>
          <a:off x="0" y="0"/>
          <a:ext cx="0" cy="0"/>
          <a:chOff x="0" y="0"/>
          <a:chExt cx="0" cy="0"/>
        </a:xfrm>
      </p:grpSpPr>
      <p:sp>
        <p:nvSpPr>
          <p:cNvPr id="1048576" name="Title Placeholder 1"/>
          <p:cNvSpPr>
            <a:spLocks noGrp="1"/>
          </p:cNvSpPr>
          <p:nvPr>
            <p:ph type="title"/>
          </p:nvPr>
        </p:nvSpPr>
        <p:spPr>
          <a:xfrm>
            <a:off x="1028700" y="685800"/>
            <a:ext cx="7200900" cy="1485900"/>
          </a:xfrm>
          <a:prstGeom prst="rect"/>
        </p:spPr>
        <p:txBody>
          <a:bodyPr anchor="t" bIns="45720" lIns="91440" rIns="91440" rtlCol="0" tIns="45720" vert="horz">
            <a:normAutofit/>
          </a:bodyPr>
          <a:p>
            <a:r>
              <a:rPr lang="en-US"/>
              <a:t>Click to edit Master title style</a:t>
            </a:r>
            <a:endParaRPr dirty="0" lang="en-US"/>
          </a:p>
        </p:txBody>
      </p:sp>
      <p:sp>
        <p:nvSpPr>
          <p:cNvPr id="1048577" name="Text Placeholder 2"/>
          <p:cNvSpPr>
            <a:spLocks noGrp="1"/>
          </p:cNvSpPr>
          <p:nvPr>
            <p:ph type="body" idx="1"/>
          </p:nvPr>
        </p:nvSpPr>
        <p:spPr>
          <a:xfrm>
            <a:off x="1028700" y="2286000"/>
            <a:ext cx="7200900" cy="3581400"/>
          </a:xfrm>
          <a:prstGeom prst="rect"/>
        </p:spPr>
        <p:txBody>
          <a:bodyPr bIns="45720" lIns="91440" rIns="91440" rtlCol="0" tIns="45720" vert="horz">
            <a:normAutofit/>
          </a:bodyPr>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lang="en-US"/>
          </a:p>
        </p:txBody>
      </p:sp>
      <p:sp>
        <p:nvSpPr>
          <p:cNvPr id="1048578" name="Date Placeholder 3"/>
          <p:cNvSpPr>
            <a:spLocks noGrp="1"/>
          </p:cNvSpPr>
          <p:nvPr>
            <p:ph type="dt" sz="half" idx="2"/>
          </p:nvPr>
        </p:nvSpPr>
        <p:spPr>
          <a:xfrm>
            <a:off x="1042987" y="6453386"/>
            <a:ext cx="903429" cy="404614"/>
          </a:xfrm>
          <a:prstGeom prst="rect"/>
        </p:spPr>
        <p:txBody>
          <a:bodyPr anchor="ctr" bIns="45720" lIns="91440" rIns="91440" rtlCol="0" tIns="45720" vert="horz"/>
          <a:lstStyle>
            <a:lvl1pPr algn="l">
              <a:defRPr baseline="0" sz="900">
                <a:solidFill>
                  <a:schemeClr val="tx2"/>
                </a:solidFill>
              </a:defRPr>
            </a:lvl1pPr>
          </a:lstStyle>
          <a:p>
            <a:fld id="{336DD356-76AE-473E-AAA9-BA20F602A665}" type="datetimeFigureOut">
              <a:rPr lang="en-US" smtClean="0"/>
              <a:t>10/21/20</a:t>
            </a:fld>
            <a:endParaRPr lang="en-US"/>
          </a:p>
        </p:txBody>
      </p:sp>
      <p:sp>
        <p:nvSpPr>
          <p:cNvPr id="1048579" name="Footer Placeholder 4"/>
          <p:cNvSpPr>
            <a:spLocks noGrp="1"/>
          </p:cNvSpPr>
          <p:nvPr>
            <p:ph type="ftr" sz="quarter" idx="3"/>
          </p:nvPr>
        </p:nvSpPr>
        <p:spPr>
          <a:xfrm>
            <a:off x="2170173" y="6453386"/>
            <a:ext cx="4710623" cy="404614"/>
          </a:xfrm>
          <a:prstGeom prst="rect"/>
        </p:spPr>
        <p:txBody>
          <a:bodyPr anchor="ctr" bIns="45720" lIns="91440" rIns="91440" rtlCol="0" tIns="45720" vert="horz"/>
          <a:lstStyle>
            <a:lvl1pPr algn="l">
              <a:defRPr baseline="0" sz="900">
                <a:solidFill>
                  <a:schemeClr val="tx2"/>
                </a:solidFill>
              </a:defRPr>
            </a:lvl1pPr>
          </a:lstStyle>
          <a:p>
            <a:endParaRPr lang="en-US"/>
          </a:p>
        </p:txBody>
      </p:sp>
      <p:sp>
        <p:nvSpPr>
          <p:cNvPr id="1048580" name="Slide Number Placeholder 5"/>
          <p:cNvSpPr>
            <a:spLocks noGrp="1"/>
          </p:cNvSpPr>
          <p:nvPr>
            <p:ph type="sldNum" sz="quarter" idx="4"/>
          </p:nvPr>
        </p:nvSpPr>
        <p:spPr>
          <a:xfrm>
            <a:off x="7104552" y="6453386"/>
            <a:ext cx="1197219" cy="404614"/>
          </a:xfrm>
          <a:prstGeom prst="rect"/>
        </p:spPr>
        <p:txBody>
          <a:bodyPr anchor="ctr" bIns="45720" lIns="91440" rIns="91440" rtlCol="0" tIns="45720" vert="horz"/>
          <a:lstStyle>
            <a:lvl1pPr algn="r">
              <a:defRPr baseline="0" sz="900">
                <a:solidFill>
                  <a:schemeClr val="tx2"/>
                </a:solidFill>
              </a:defRPr>
            </a:lvl1pPr>
          </a:lstStyle>
          <a:p>
            <a:fld id="{10AC967A-C4E8-4CFF-A62A-EDE60C52C5F0}" type="slidenum">
              <a:rPr lang="en-US" smtClean="0"/>
              <a:t>‹#›</a:t>
            </a:fld>
            <a:endParaRPr lang="en-US"/>
          </a:p>
        </p:txBody>
      </p:sp>
      <p:sp>
        <p:nvSpPr>
          <p:cNvPr id="1048581" name="Rectangle 8" title="Side bar"/>
          <p:cNvSpPr/>
          <p:nvPr/>
        </p:nvSpPr>
        <p:spPr>
          <a:xfrm>
            <a:off x="358571" y="376"/>
            <a:ext cx="171450" cy="6858000"/>
          </a:xfrm>
          <a:prstGeom prst="rect"/>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accent1="accent1" accent2="accent2" accent3="accent3" accent4="accent4" accent5="accent5" accent6="accent6" bg1="lt1" bg2="lt2" tx1="dk1" tx2="dk2"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eaLnBrk="1" hangingPunct="1" latinLnBrk="0" rtl="0">
        <a:lnSpc>
          <a:spcPct val="89000"/>
        </a:lnSpc>
        <a:spcBef>
          <a:spcPct val="0"/>
        </a:spcBef>
        <a:buNone/>
        <a:defRPr baseline="0" sz="4400" kern="1200">
          <a:solidFill>
            <a:schemeClr val="tx2"/>
          </a:solidFill>
          <a:latin typeface="+mj-lt"/>
          <a:ea typeface="+mj-ea"/>
          <a:cs typeface="+mj-cs"/>
        </a:defRPr>
      </a:lvl1pPr>
    </p:titleStyle>
    <p:bodyStyle>
      <a:lvl1pPr algn="l" defTabSz="914400" eaLnBrk="1" hangingPunct="1" indent="-384048" latinLnBrk="0" marL="384048" rtl="0">
        <a:lnSpc>
          <a:spcPct val="94000"/>
        </a:lnSpc>
        <a:spcBef>
          <a:spcPts val="1000"/>
        </a:spcBef>
        <a:spcAft>
          <a:spcPts val="200"/>
        </a:spcAft>
        <a:buFont typeface="Franklin Gothic Book" panose="020B0503020102020204" pitchFamily="34" charset="0"/>
        <a:buChar char="■"/>
        <a:defRPr baseline="0" sz="2000" kern="1200">
          <a:solidFill>
            <a:schemeClr val="tx2"/>
          </a:solidFill>
          <a:latin typeface="+mn-lt"/>
          <a:ea typeface="+mn-ea"/>
          <a:cs typeface="+mn-cs"/>
        </a:defRPr>
      </a:lvl1pPr>
      <a:lvl2pPr algn="l" defTabSz="914400" eaLnBrk="1" hangingPunct="1" indent="-384048" latinLnBrk="0" marL="914400" rtl="0">
        <a:lnSpc>
          <a:spcPct val="94000"/>
        </a:lnSpc>
        <a:spcBef>
          <a:spcPts val="500"/>
        </a:spcBef>
        <a:spcAft>
          <a:spcPts val="200"/>
        </a:spcAft>
        <a:buFont typeface="Franklin Gothic Book" panose="020B0503020102020204" pitchFamily="34" charset="0"/>
        <a:buChar char="–"/>
        <a:defRPr baseline="0" sz="2000" i="1" kern="1200">
          <a:solidFill>
            <a:schemeClr val="tx2"/>
          </a:solidFill>
          <a:latin typeface="+mn-lt"/>
          <a:ea typeface="+mn-ea"/>
          <a:cs typeface="+mn-cs"/>
        </a:defRPr>
      </a:lvl2pPr>
      <a:lvl3pPr algn="l" defTabSz="914400" eaLnBrk="1" hangingPunct="1" indent="-384048" latinLnBrk="0" marL="1371600" rtl="0">
        <a:lnSpc>
          <a:spcPct val="94000"/>
        </a:lnSpc>
        <a:spcBef>
          <a:spcPts val="500"/>
        </a:spcBef>
        <a:spcAft>
          <a:spcPts val="200"/>
        </a:spcAft>
        <a:buFont typeface="Franklin Gothic Book" panose="020B0503020102020204" pitchFamily="34" charset="0"/>
        <a:buChar char="■"/>
        <a:defRPr baseline="0" sz="1800" kern="1200">
          <a:solidFill>
            <a:schemeClr val="tx2"/>
          </a:solidFill>
          <a:latin typeface="+mn-lt"/>
          <a:ea typeface="+mn-ea"/>
          <a:cs typeface="+mn-cs"/>
        </a:defRPr>
      </a:lvl3pPr>
      <a:lvl4pPr algn="l" defTabSz="914400" eaLnBrk="1" hangingPunct="1" indent="-384048" latinLnBrk="0" marL="1828800" rtl="0">
        <a:lnSpc>
          <a:spcPct val="94000"/>
        </a:lnSpc>
        <a:spcBef>
          <a:spcPts val="500"/>
        </a:spcBef>
        <a:spcAft>
          <a:spcPts val="200"/>
        </a:spcAft>
        <a:buFont typeface="Franklin Gothic Book" panose="020B0503020102020204" pitchFamily="34" charset="0"/>
        <a:buChar char="–"/>
        <a:defRPr baseline="0" sz="1800" i="1" kern="1200">
          <a:solidFill>
            <a:schemeClr val="tx2"/>
          </a:solidFill>
          <a:latin typeface="+mn-lt"/>
          <a:ea typeface="+mn-ea"/>
          <a:cs typeface="+mn-cs"/>
        </a:defRPr>
      </a:lvl4pPr>
      <a:lvl5pPr algn="l" defTabSz="914400" eaLnBrk="1" hangingPunct="1" indent="-384048" latinLnBrk="0" marL="2286000" rtl="0">
        <a:lnSpc>
          <a:spcPct val="94000"/>
        </a:lnSpc>
        <a:spcBef>
          <a:spcPts val="500"/>
        </a:spcBef>
        <a:spcAft>
          <a:spcPts val="200"/>
        </a:spcAft>
        <a:buFont typeface="Franklin Gothic Book" panose="020B0503020102020204" pitchFamily="34" charset="0"/>
        <a:buChar char="■"/>
        <a:defRPr baseline="0" sz="1600" kern="1200">
          <a:solidFill>
            <a:schemeClr val="tx2"/>
          </a:solidFill>
          <a:latin typeface="+mn-lt"/>
          <a:ea typeface="+mn-ea"/>
          <a:cs typeface="+mn-cs"/>
        </a:defRPr>
      </a:lvl5pPr>
      <a:lvl6pPr algn="l" defTabSz="914400" eaLnBrk="1" hangingPunct="1" indent="-384048" latinLnBrk="0" marL="2743200" rtl="0">
        <a:lnSpc>
          <a:spcPct val="94000"/>
        </a:lnSpc>
        <a:spcBef>
          <a:spcPts val="500"/>
        </a:spcBef>
        <a:spcAft>
          <a:spcPts val="200"/>
        </a:spcAft>
        <a:buFont typeface="Franklin Gothic Book" panose="020B0503020102020204" pitchFamily="34" charset="0"/>
        <a:buChar char="–"/>
        <a:defRPr baseline="0" sz="1600" i="1" kern="1200">
          <a:solidFill>
            <a:schemeClr val="tx2"/>
          </a:solidFill>
          <a:latin typeface="+mn-lt"/>
          <a:ea typeface="+mn-ea"/>
          <a:cs typeface="+mn-cs"/>
        </a:defRPr>
      </a:lvl6pPr>
      <a:lvl7pPr algn="l" defTabSz="914400" eaLnBrk="1" hangingPunct="1" indent="-384048" latinLnBrk="0" marL="3200400" rtl="0">
        <a:lnSpc>
          <a:spcPct val="94000"/>
        </a:lnSpc>
        <a:spcBef>
          <a:spcPts val="500"/>
        </a:spcBef>
        <a:spcAft>
          <a:spcPts val="200"/>
        </a:spcAft>
        <a:buFont typeface="Franklin Gothic Book" panose="020B0503020102020204" pitchFamily="34" charset="0"/>
        <a:buChar char="■"/>
        <a:defRPr baseline="0" sz="1400" kern="1200">
          <a:solidFill>
            <a:schemeClr val="tx2"/>
          </a:solidFill>
          <a:latin typeface="+mn-lt"/>
          <a:ea typeface="+mn-ea"/>
          <a:cs typeface="+mn-cs"/>
        </a:defRPr>
      </a:lvl7pPr>
      <a:lvl8pPr algn="l" defTabSz="914400" eaLnBrk="1" hangingPunct="1" indent="-384048" latinLnBrk="0" marL="3657600" rtl="0">
        <a:lnSpc>
          <a:spcPct val="94000"/>
        </a:lnSpc>
        <a:spcBef>
          <a:spcPts val="500"/>
        </a:spcBef>
        <a:spcAft>
          <a:spcPts val="200"/>
        </a:spcAft>
        <a:buFont typeface="Franklin Gothic Book" panose="020B0503020102020204" pitchFamily="34" charset="0"/>
        <a:buChar char="–"/>
        <a:defRPr baseline="0" sz="1400" i="1" kern="1200">
          <a:solidFill>
            <a:schemeClr val="tx2"/>
          </a:solidFill>
          <a:latin typeface="+mn-lt"/>
          <a:ea typeface="+mn-ea"/>
          <a:cs typeface="+mn-cs"/>
        </a:defRPr>
      </a:lvl8pPr>
      <a:lvl9pPr algn="l" defTabSz="914400" eaLnBrk="1" hangingPunct="1" indent="-384048" latinLnBrk="0" marL="4114800" rtl="0">
        <a:lnSpc>
          <a:spcPct val="94000"/>
        </a:lnSpc>
        <a:spcBef>
          <a:spcPts val="500"/>
        </a:spcBef>
        <a:spcAft>
          <a:spcPts val="200"/>
        </a:spcAft>
        <a:buFont typeface="Franklin Gothic Book" panose="020B0503020102020204" pitchFamily="34" charset="0"/>
        <a:buChar char="■"/>
        <a:defRPr baseline="0" sz="1400" kern="1200">
          <a:solidFill>
            <a:schemeClr val="tx2"/>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image" Target="../media/image7.emf"/><Relationship Id="rId2" Type="http://schemas.openxmlformats.org/officeDocument/2006/relationships/image" Target="../media/image8.emf"/><Relationship Id="rId3"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image" Target="../media/image9.emf"/><Relationship Id="rId2" Type="http://schemas.openxmlformats.org/officeDocument/2006/relationships/image" Target="../media/image10.emf"/><Relationship Id="rId3"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image" Target="../media/image11.emf"/><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image" Target="../media/image12.emf"/><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image" Target="../media/image15.emf"/><Relationship Id="rId2" Type="http://schemas.openxmlformats.org/officeDocument/2006/relationships/image" Target="../media/image16.emf"/><Relationship Id="rId3" Type="http://schemas.openxmlformats.org/officeDocument/2006/relationships/image" Target="../media/image6.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image" Target="../media/image17.emf"/><Relationship Id="rId2" Type="http://schemas.openxmlformats.org/officeDocument/2006/relationships/image" Target="../media/image6.png"/><Relationship Id="rId3"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image" Target="../media/image18.emf"/><Relationship Id="rId2" Type="http://schemas.openxmlformats.org/officeDocument/2006/relationships/image" Target="../media/image19.emf"/><Relationship Id="rId3" Type="http://schemas.openxmlformats.org/officeDocument/2006/relationships/image" Target="../media/image6.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image" Target="../media/image20.emf"/><Relationship Id="rId2" Type="http://schemas.openxmlformats.org/officeDocument/2006/relationships/image" Target="../media/image21.emf"/><Relationship Id="rId3" Type="http://schemas.openxmlformats.org/officeDocument/2006/relationships/image" Target="../media/image6.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image" Target="../media/image22.emf"/><Relationship Id="rId2" Type="http://schemas.openxmlformats.org/officeDocument/2006/relationships/image" Target="../media/image6.png"/><Relationship Id="rId3"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image" Target="../media/image23.jpeg"/><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image" Target="../media/image24.jpeg"/><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image" Target="../media/image25.jpeg"/><Relationship Id="rId2" Type="http://schemas.openxmlformats.org/officeDocument/2006/relationships/image" Target="../media/image26.jpeg"/><Relationship Id="rId3" Type="http://schemas.openxmlformats.org/officeDocument/2006/relationships/image" Target="../media/image27.jpe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jpeg"/><Relationship Id="rId3" Type="http://schemas.openxmlformats.org/officeDocument/2006/relationships/image" Target="../media/image31.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25" name=""/>
        <p:cNvGrpSpPr/>
        <p:nvPr/>
      </p:nvGrpSpPr>
      <p:grpSpPr>
        <a:xfrm>
          <a:off x="0" y="0"/>
          <a:ext cx="0" cy="0"/>
          <a:chOff x="0" y="0"/>
          <a:chExt cx="0" cy="0"/>
        </a:xfrm>
      </p:grpSpPr>
      <p:sp>
        <p:nvSpPr>
          <p:cNvPr id="1048589" name="Title 1"/>
          <p:cNvSpPr>
            <a:spLocks noGrp="1"/>
          </p:cNvSpPr>
          <p:nvPr>
            <p:ph type="ctrTitle"/>
          </p:nvPr>
        </p:nvSpPr>
        <p:spPr/>
        <p:style>
          <a:lnRef idx="0">
            <a:scrgbClr r="0" g="0" b="0"/>
          </a:lnRef>
          <a:fillRef idx="1002">
            <a:schemeClr val="dk2"/>
          </a:fillRef>
          <a:effectRef idx="0">
            <a:scrgbClr r="0" g="0" b="0"/>
          </a:effectRef>
          <a:fontRef idx="major">
            <a:srgbClr val="000000"/>
          </a:fontRef>
        </p:style>
        <p:txBody>
          <a:bodyPr/>
          <a:p>
            <a:r>
              <a:rPr b="1" cap="none" dirty="0" lang="en-US" spc="38">
                <a:ln w="0"/>
                <a:solidFill>
                  <a:schemeClr val="bg2"/>
                </a:solidFill>
                <a:effectLst>
                  <a:glow rad="139700">
                    <a:schemeClr val="accent5">
                      <a:satMod val="175000"/>
                      <a:alpha val="40000"/>
                    </a:schemeClr>
                  </a:glow>
                  <a:innerShdw blurRad="63500" dir="13500000" dist="50800">
                    <a:srgbClr val="000000">
                      <a:alpha val="50000"/>
                    </a:srgbClr>
                  </a:innerShdw>
                </a:effectLst>
                <a:latin typeface="Calibri" panose="020F0502020204030204" pitchFamily="34" charset="0"/>
                <a:cs typeface="Calibri" panose="020F0502020204030204" pitchFamily="34" charset="0"/>
              </a:rPr>
              <a:t>Evaluation of C3-C7 Injuries</a:t>
            </a:r>
          </a:p>
        </p:txBody>
      </p:sp>
      <p:sp>
        <p:nvSpPr>
          <p:cNvPr id="1048590" name="Subtitle 3"/>
          <p:cNvSpPr>
            <a:spLocks noGrp="1"/>
          </p:cNvSpPr>
          <p:nvPr>
            <p:ph type="subTitle" idx="1"/>
          </p:nvPr>
        </p:nvSpPr>
        <p:spPr/>
        <p:txBody>
          <a:bodyPr>
            <a:normAutofit/>
          </a:bodyPr>
          <a:p>
            <a:r>
              <a:rPr b="1" dirty="0" sz="2000" lang="en-US" err="1">
                <a:solidFill>
                  <a:schemeClr val="tx1"/>
                </a:solidFill>
                <a:latin typeface="Calibri" panose="020F0502020204030204" pitchFamily="34" charset="0"/>
              </a:rPr>
              <a:t>Youmans</a:t>
            </a:r>
            <a:r>
              <a:rPr b="1" dirty="0" sz="2000" lang="en-US">
                <a:solidFill>
                  <a:schemeClr val="tx1"/>
                </a:solidFill>
                <a:latin typeface="Calibri" panose="020F0502020204030204" pitchFamily="34" charset="0"/>
              </a:rPr>
              <a:t> chap. 306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65" name=""/>
        <p:cNvGrpSpPr/>
        <p:nvPr/>
      </p:nvGrpSpPr>
      <p:grpSpPr>
        <a:xfrm>
          <a:off x="0" y="0"/>
          <a:ext cx="0" cy="0"/>
          <a:chOff x="0" y="0"/>
          <a:chExt cx="0" cy="0"/>
        </a:xfrm>
      </p:grpSpPr>
      <p:pic>
        <p:nvPicPr>
          <p:cNvPr id="2097155" name="Picture 4"/>
          <p:cNvPicPr>
            <a:picLocks noChangeAspect="1" noGrp="1"/>
          </p:cNvPicPr>
          <p:nvPr>
            <p:ph idx="1"/>
          </p:nvPr>
        </p:nvPicPr>
        <p:blipFill>
          <a:blip xmlns:r="http://schemas.openxmlformats.org/officeDocument/2006/relationships" r:embed="rId1"/>
          <a:stretch>
            <a:fillRect/>
          </a:stretch>
        </p:blipFill>
        <p:spPr>
          <a:xfrm>
            <a:off x="646548" y="1039091"/>
            <a:ext cx="8497452" cy="4779817"/>
          </a:xfrm>
          <a:prstGeom prst="rect"/>
          <a:ln>
            <a:noFill/>
          </a:ln>
          <a:effectLst>
            <a:softEdge rad="112500"/>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66" name=""/>
        <p:cNvGrpSpPr/>
        <p:nvPr/>
      </p:nvGrpSpPr>
      <p:grpSpPr>
        <a:xfrm>
          <a:off x="0" y="0"/>
          <a:ext cx="0" cy="0"/>
          <a:chOff x="0" y="0"/>
          <a:chExt cx="0" cy="0"/>
        </a:xfrm>
      </p:grpSpPr>
      <p:pic>
        <p:nvPicPr>
          <p:cNvPr id="2097156" name="Picture 4"/>
          <p:cNvPicPr>
            <a:picLocks noChangeAspect="1" noGrp="1"/>
          </p:cNvPicPr>
          <p:nvPr>
            <p:ph idx="1"/>
          </p:nvPr>
        </p:nvPicPr>
        <p:blipFill>
          <a:blip xmlns:r="http://schemas.openxmlformats.org/officeDocument/2006/relationships" r:embed="rId1"/>
          <a:stretch>
            <a:fillRect/>
          </a:stretch>
        </p:blipFill>
        <p:spPr>
          <a:xfrm>
            <a:off x="604797" y="883227"/>
            <a:ext cx="8389591" cy="5091545"/>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67" name=""/>
        <p:cNvGrpSpPr/>
        <p:nvPr/>
      </p:nvGrpSpPr>
      <p:grpSpPr>
        <a:xfrm>
          <a:off x="0" y="0"/>
          <a:ext cx="0" cy="0"/>
          <a:chOff x="0" y="0"/>
          <a:chExt cx="0" cy="0"/>
        </a:xfrm>
      </p:grpSpPr>
      <p:sp>
        <p:nvSpPr>
          <p:cNvPr id="1048605" name="Title 1"/>
          <p:cNvSpPr>
            <a:spLocks noGrp="1"/>
          </p:cNvSpPr>
          <p:nvPr>
            <p:ph type="title"/>
          </p:nvPr>
        </p:nvSpPr>
        <p:spPr>
          <a:xfrm>
            <a:off x="613064" y="85436"/>
            <a:ext cx="8438572" cy="745837"/>
          </a:xfrm>
        </p:spPr>
        <p:txBody>
          <a:bodyPr>
            <a:normAutofit/>
          </a:bodyPr>
          <a:p>
            <a:pPr indent="-342900" marL="342900">
              <a:buFont typeface="Wingdings" pitchFamily="2" charset="2"/>
              <a:buChar char="q"/>
            </a:pPr>
            <a:r>
              <a:rPr dirty="0" sz="2400" lang="en-US" err="1" u="sng">
                <a:solidFill>
                  <a:srgbClr val="C00000"/>
                </a:solidFill>
                <a:latin typeface="Algerian" pitchFamily="82" charset="77"/>
              </a:rPr>
              <a:t>subaxial</a:t>
            </a:r>
            <a:r>
              <a:rPr dirty="0" sz="2400" lang="en-US" u="sng">
                <a:solidFill>
                  <a:srgbClr val="C00000"/>
                </a:solidFill>
                <a:latin typeface="Algerian" pitchFamily="82" charset="77"/>
              </a:rPr>
              <a:t>  injury  classification  and  severity  score  (SLICS) </a:t>
            </a:r>
          </a:p>
        </p:txBody>
      </p:sp>
      <p:sp>
        <p:nvSpPr>
          <p:cNvPr id="1048606" name="Content Placeholder 2"/>
          <p:cNvSpPr>
            <a:spLocks noGrp="1"/>
          </p:cNvSpPr>
          <p:nvPr>
            <p:ph idx="1"/>
          </p:nvPr>
        </p:nvSpPr>
        <p:spPr>
          <a:xfrm>
            <a:off x="613063" y="831272"/>
            <a:ext cx="8438571" cy="5941291"/>
          </a:xfrm>
        </p:spPr>
        <p:txBody>
          <a:bodyPr/>
          <a:p>
            <a:pPr>
              <a:buFont typeface="Wingdings" pitchFamily="2" charset="2"/>
              <a:buChar char="§"/>
            </a:pPr>
            <a:endParaRPr dirty="0" lang="en-US">
              <a:solidFill>
                <a:schemeClr val="tx1"/>
              </a:solidFill>
              <a:latin typeface="Calibri" panose="020F0502020204030204" pitchFamily="34" charset="0"/>
            </a:endParaRPr>
          </a:p>
          <a:p>
            <a:pPr>
              <a:buFont typeface="Wingdings" pitchFamily="2" charset="2"/>
              <a:buChar char="§"/>
            </a:pPr>
            <a:r>
              <a:rPr b="1" dirty="0" lang="en-US" u="sng">
                <a:solidFill>
                  <a:schemeClr val="tx1"/>
                </a:solidFill>
                <a:latin typeface="Calibri" panose="020F0502020204030204" pitchFamily="34" charset="0"/>
              </a:rPr>
              <a:t>Patients  with  scores  of  </a:t>
            </a:r>
            <a:r>
              <a:rPr b="1" dirty="0" lang="en-US" u="sng">
                <a:solidFill>
                  <a:srgbClr val="C00000"/>
                </a:solidFill>
                <a:latin typeface="Calibri" panose="020F0502020204030204" pitchFamily="34" charset="0"/>
              </a:rPr>
              <a:t>3</a:t>
            </a:r>
            <a:r>
              <a:rPr b="1" dirty="0" lang="en-US" u="sng">
                <a:solidFill>
                  <a:schemeClr val="tx1"/>
                </a:solidFill>
                <a:latin typeface="Calibri" panose="020F0502020204030204" pitchFamily="34" charset="0"/>
              </a:rPr>
              <a:t>  or  less</a:t>
            </a:r>
            <a:r>
              <a:rPr dirty="0" lang="en-US">
                <a:solidFill>
                  <a:schemeClr val="tx1"/>
                </a:solidFill>
                <a:latin typeface="Calibri" panose="020F0502020204030204" pitchFamily="34" charset="0"/>
              </a:rPr>
              <a:t>  are considered  </a:t>
            </a:r>
            <a:r>
              <a:rPr b="1" dirty="0" lang="en-US">
                <a:solidFill>
                  <a:srgbClr val="0070C0"/>
                </a:solidFill>
                <a:latin typeface="Calibri" panose="020F0502020204030204" pitchFamily="34" charset="0"/>
              </a:rPr>
              <a:t>acutely  stable</a:t>
            </a:r>
            <a:r>
              <a:rPr dirty="0" lang="en-US">
                <a:solidFill>
                  <a:schemeClr val="tx1"/>
                </a:solidFill>
                <a:latin typeface="Calibri" panose="020F0502020204030204" pitchFamily="34" charset="0"/>
              </a:rPr>
              <a:t>  and  therefore  candidates  for  nonoperative  management  with  brace  immobilization  and  rapid  ambulation.  </a:t>
            </a:r>
          </a:p>
          <a:p>
            <a:pPr>
              <a:buFont typeface="Wingdings" pitchFamily="2" charset="2"/>
              <a:buChar char="§"/>
            </a:pPr>
            <a:r>
              <a:rPr b="1" dirty="0" lang="en-US" u="sng">
                <a:solidFill>
                  <a:schemeClr val="tx1"/>
                </a:solidFill>
                <a:latin typeface="Calibri" panose="020F0502020204030204" pitchFamily="34" charset="0"/>
              </a:rPr>
              <a:t>Patients  with  scores  of  </a:t>
            </a:r>
            <a:r>
              <a:rPr b="1" dirty="0" lang="en-US" u="sng">
                <a:solidFill>
                  <a:srgbClr val="C00000"/>
                </a:solidFill>
                <a:latin typeface="Calibri" panose="020F0502020204030204" pitchFamily="34" charset="0"/>
              </a:rPr>
              <a:t>5</a:t>
            </a:r>
            <a:r>
              <a:rPr b="1" dirty="0" lang="en-US" u="sng">
                <a:solidFill>
                  <a:schemeClr val="tx1"/>
                </a:solidFill>
                <a:latin typeface="Calibri" panose="020F0502020204030204" pitchFamily="34" charset="0"/>
              </a:rPr>
              <a:t>  or  greater</a:t>
            </a:r>
            <a:r>
              <a:rPr dirty="0" lang="en-US">
                <a:solidFill>
                  <a:schemeClr val="tx1"/>
                </a:solidFill>
                <a:latin typeface="Calibri" panose="020F0502020204030204" pitchFamily="34" charset="0"/>
              </a:rPr>
              <a:t>  are  considered  </a:t>
            </a:r>
            <a:r>
              <a:rPr b="1" dirty="0" lang="en-US">
                <a:solidFill>
                  <a:srgbClr val="0070C0"/>
                </a:solidFill>
                <a:latin typeface="Calibri" panose="020F0502020204030204" pitchFamily="34" charset="0"/>
              </a:rPr>
              <a:t>acutely unstable</a:t>
            </a:r>
            <a:r>
              <a:rPr dirty="0" lang="en-US">
                <a:solidFill>
                  <a:schemeClr val="tx1"/>
                </a:solidFill>
                <a:latin typeface="Calibri" panose="020F0502020204030204" pitchFamily="34" charset="0"/>
              </a:rPr>
              <a:t>  and  thus  recommended  for  operative  intervention  for acute  spinal  stabilization,  deformity  correction,  and  neurological decompression  if  necessary.  </a:t>
            </a:r>
          </a:p>
          <a:p>
            <a:pPr>
              <a:buFont typeface="Wingdings" pitchFamily="2" charset="2"/>
              <a:buChar char="§"/>
            </a:pPr>
            <a:r>
              <a:rPr b="1" dirty="0" lang="en-US" u="sng">
                <a:solidFill>
                  <a:schemeClr val="tx1"/>
                </a:solidFill>
                <a:latin typeface="Calibri" panose="020F0502020204030204" pitchFamily="34" charset="0"/>
              </a:rPr>
              <a:t>Patient  with  a  score  sum  equal  to </a:t>
            </a:r>
            <a:r>
              <a:rPr b="1" dirty="0" lang="en-US" u="sng">
                <a:solidFill>
                  <a:srgbClr val="C00000"/>
                </a:solidFill>
                <a:latin typeface="Calibri" panose="020F0502020204030204" pitchFamily="34" charset="0"/>
              </a:rPr>
              <a:t>4</a:t>
            </a:r>
            <a:r>
              <a:rPr b="1" dirty="0" lang="en-US" u="sng">
                <a:solidFill>
                  <a:schemeClr val="tx1"/>
                </a:solidFill>
                <a:latin typeface="Calibri" panose="020F0502020204030204" pitchFamily="34" charset="0"/>
              </a:rPr>
              <a:t>  points</a:t>
            </a:r>
            <a:r>
              <a:rPr dirty="0" lang="en-US">
                <a:solidFill>
                  <a:schemeClr val="tx1"/>
                </a:solidFill>
                <a:latin typeface="Calibri" panose="020F0502020204030204" pitchFamily="34" charset="0"/>
              </a:rPr>
              <a:t>  can  be  considered  for  either  operative  or  nonoperative treatment  depending  on  the  presence  and  relative  effect  of  the various  clinical  qualifiers  listed.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68" name=""/>
        <p:cNvGrpSpPr/>
        <p:nvPr/>
      </p:nvGrpSpPr>
      <p:grpSpPr>
        <a:xfrm>
          <a:off x="0" y="0"/>
          <a:ext cx="0" cy="0"/>
          <a:chOff x="0" y="0"/>
          <a:chExt cx="0" cy="0"/>
        </a:xfrm>
      </p:grpSpPr>
      <p:sp>
        <p:nvSpPr>
          <p:cNvPr id="1048607" name="Title 1"/>
          <p:cNvSpPr>
            <a:spLocks noGrp="1"/>
          </p:cNvSpPr>
          <p:nvPr>
            <p:ph type="title"/>
          </p:nvPr>
        </p:nvSpPr>
        <p:spPr>
          <a:xfrm>
            <a:off x="692728" y="138546"/>
            <a:ext cx="3278909" cy="470626"/>
          </a:xfrm>
        </p:spPr>
        <p:style>
          <a:lnRef idx="0">
            <a:scrgbClr r="0" g="0" b="0"/>
          </a:lnRef>
          <a:fillRef idx="1002">
            <a:schemeClr val="dk2"/>
          </a:fillRef>
          <a:effectRef idx="0">
            <a:scrgbClr r="0" g="0" b="0"/>
          </a:effectRef>
          <a:fontRef idx="major">
            <a:srgbClr val="000000"/>
          </a:fontRef>
        </p:style>
        <p:txBody>
          <a:bodyPr>
            <a:normAutofit/>
          </a:bodyPr>
          <a:p>
            <a:pPr indent="-457200" marL="457200">
              <a:buFont typeface="Wingdings" pitchFamily="2" charset="2"/>
              <a:buChar char="q"/>
            </a:pPr>
            <a:r>
              <a:rPr dirty="0" sz="2600" lang="en-US" u="sng">
                <a:solidFill>
                  <a:schemeClr val="bg1"/>
                </a:solidFill>
                <a:latin typeface="Footlight MT Light" panose="0204060206030A020304" pitchFamily="18" charset="77"/>
              </a:rPr>
              <a:t>Spinal Cord Injury </a:t>
            </a:r>
          </a:p>
        </p:txBody>
      </p:sp>
      <p:sp>
        <p:nvSpPr>
          <p:cNvPr id="1048608" name="Content Placeholder 2"/>
          <p:cNvSpPr>
            <a:spLocks noGrp="1"/>
          </p:cNvSpPr>
          <p:nvPr>
            <p:ph idx="1"/>
          </p:nvPr>
        </p:nvSpPr>
        <p:spPr>
          <a:xfrm>
            <a:off x="692728" y="711777"/>
            <a:ext cx="8347363" cy="6007677"/>
          </a:xfrm>
        </p:spPr>
        <p:txBody>
          <a:bodyPr>
            <a:normAutofit/>
          </a:bodyPr>
          <a:p>
            <a:r>
              <a:rPr dirty="0" lang="en-US">
                <a:solidFill>
                  <a:schemeClr val="tx1"/>
                </a:solidFill>
                <a:latin typeface="Calibri" panose="020F0502020204030204" pitchFamily="34" charset="0"/>
              </a:rPr>
              <a:t>In patients with spinal cord injury, the use of pharmacologic agents such as methylprednisolone is controversial.</a:t>
            </a:r>
          </a:p>
          <a:p>
            <a:pPr lvl="1">
              <a:buFont typeface="Arial" panose="020B0604020202020204" pitchFamily="34" charset="0"/>
              <a:buChar char="•"/>
            </a:pPr>
            <a:r>
              <a:rPr dirty="0" i="0" lang="en-US">
                <a:solidFill>
                  <a:schemeClr val="tx1"/>
                </a:solidFill>
                <a:latin typeface="Calibri" panose="020F0502020204030204" pitchFamily="34" charset="0"/>
              </a:rPr>
              <a:t>The loading dose of </a:t>
            </a:r>
            <a:r>
              <a:rPr dirty="0" i="0" lang="en-US">
                <a:solidFill>
                  <a:srgbClr val="C00000"/>
                </a:solidFill>
                <a:latin typeface="Calibri" panose="020F0502020204030204" pitchFamily="34" charset="0"/>
              </a:rPr>
              <a:t>30 mg/kg</a:t>
            </a:r>
            <a:r>
              <a:rPr dirty="0" i="0" lang="en-US">
                <a:solidFill>
                  <a:schemeClr val="tx1"/>
                </a:solidFill>
                <a:latin typeface="Calibri" panose="020F0502020204030204" pitchFamily="34" charset="0"/>
              </a:rPr>
              <a:t> </a:t>
            </a:r>
            <a:r>
              <a:rPr dirty="0" i="0" lang="en-US" u="sng">
                <a:solidFill>
                  <a:schemeClr val="tx1"/>
                </a:solidFill>
                <a:latin typeface="Calibri" panose="020F0502020204030204" pitchFamily="34" charset="0"/>
              </a:rPr>
              <a:t>for the first hour</a:t>
            </a:r>
            <a:r>
              <a:rPr dirty="0" i="0" lang="en-US">
                <a:solidFill>
                  <a:schemeClr val="tx1"/>
                </a:solidFill>
                <a:latin typeface="Calibri" panose="020F0502020204030204" pitchFamily="34" charset="0"/>
              </a:rPr>
              <a:t> for patients with an injury </a:t>
            </a:r>
            <a:r>
              <a:rPr b="1" dirty="0" i="0" lang="en-US">
                <a:solidFill>
                  <a:srgbClr val="0070C0"/>
                </a:solidFill>
                <a:latin typeface="Calibri" panose="020F0502020204030204" pitchFamily="34" charset="0"/>
              </a:rPr>
              <a:t>within 8 hrs</a:t>
            </a:r>
            <a:r>
              <a:rPr dirty="0" i="0" lang="en-US">
                <a:solidFill>
                  <a:schemeClr val="tx1"/>
                </a:solidFill>
                <a:latin typeface="Calibri" panose="020F0502020204030204" pitchFamily="34" charset="0"/>
              </a:rPr>
              <a:t>.</a:t>
            </a:r>
          </a:p>
          <a:p>
            <a:pPr lvl="1">
              <a:buFont typeface="Arial" panose="020B0604020202020204" pitchFamily="34" charset="0"/>
              <a:buChar char="•"/>
            </a:pPr>
            <a:r>
              <a:rPr dirty="0" i="0" lang="en-US">
                <a:solidFill>
                  <a:schemeClr val="tx1"/>
                </a:solidFill>
                <a:latin typeface="Calibri" panose="020F0502020204030204" pitchFamily="34" charset="0"/>
              </a:rPr>
              <a:t>Followed by </a:t>
            </a:r>
            <a:r>
              <a:rPr dirty="0" i="0" lang="en-US">
                <a:solidFill>
                  <a:srgbClr val="C00000"/>
                </a:solidFill>
                <a:latin typeface="Calibri" panose="020F0502020204030204" pitchFamily="34" charset="0"/>
              </a:rPr>
              <a:t>5 mg /kg/ hr.</a:t>
            </a:r>
            <a:r>
              <a:rPr dirty="0" i="0" lang="en-US">
                <a:solidFill>
                  <a:schemeClr val="tx1"/>
                </a:solidFill>
                <a:latin typeface="Calibri" panose="020F0502020204030204" pitchFamily="34" charset="0"/>
              </a:rPr>
              <a:t> </a:t>
            </a:r>
            <a:r>
              <a:rPr dirty="0" i="0" lang="en-US" u="sng">
                <a:solidFill>
                  <a:schemeClr val="tx1"/>
                </a:solidFill>
                <a:latin typeface="Calibri" panose="020F0502020204030204" pitchFamily="34" charset="0"/>
              </a:rPr>
              <a:t>for 23 or 48 hours</a:t>
            </a:r>
            <a:r>
              <a:rPr dirty="0" i="0" lang="en-US">
                <a:solidFill>
                  <a:schemeClr val="tx1"/>
                </a:solidFill>
                <a:latin typeface="Calibri" panose="020F0502020204030204" pitchFamily="34" charset="0"/>
              </a:rPr>
              <a:t> depending on the acuity</a:t>
            </a:r>
          </a:p>
          <a:p>
            <a:pPr indent="0" lvl="1" marL="397764">
              <a:buNone/>
            </a:pPr>
            <a:endParaRPr dirty="0" i="0" lang="en-US">
              <a:solidFill>
                <a:schemeClr val="tx1"/>
              </a:solidFill>
              <a:latin typeface="Calibri" panose="020F0502020204030204" pitchFamily="34" charset="0"/>
            </a:endParaRPr>
          </a:p>
          <a:p>
            <a:pPr>
              <a:buFont typeface="Wingdings" panose="05000000000000000000" pitchFamily="2" charset="2"/>
              <a:buChar char="v"/>
            </a:pPr>
            <a:r>
              <a:rPr b="1" dirty="0" lang="en-US" u="sng">
                <a:solidFill>
                  <a:srgbClr val="7030A0"/>
                </a:solidFill>
                <a:effectLst>
                  <a:outerShdw algn="tl" blurRad="38100" dir="2700000" dist="38100">
                    <a:srgbClr val="000000">
                      <a:alpha val="43137"/>
                    </a:srgbClr>
                  </a:outerShdw>
                </a:effectLst>
                <a:latin typeface="Calibri" panose="020F0502020204030204" pitchFamily="34" charset="0"/>
              </a:rPr>
              <a:t>AOSpine Subaxial Classification System </a:t>
            </a:r>
          </a:p>
          <a:p>
            <a:r>
              <a:rPr dirty="0" lang="en-US">
                <a:solidFill>
                  <a:srgbClr val="0070C0"/>
                </a:solidFill>
                <a:latin typeface="Calibri" panose="020F0502020204030204" pitchFamily="34" charset="0"/>
              </a:rPr>
              <a:t>Type A.    </a:t>
            </a:r>
            <a:r>
              <a:rPr dirty="0" lang="en-US">
                <a:solidFill>
                  <a:schemeClr val="tx1"/>
                </a:solidFill>
                <a:latin typeface="Calibri" panose="020F0502020204030204" pitchFamily="34" charset="0"/>
              </a:rPr>
              <a:t>Compression Injuries </a:t>
            </a:r>
          </a:p>
          <a:p>
            <a:r>
              <a:rPr dirty="0" lang="en-US">
                <a:solidFill>
                  <a:srgbClr val="0070C0"/>
                </a:solidFill>
                <a:latin typeface="Calibri" panose="020F0502020204030204" pitchFamily="34" charset="0"/>
              </a:rPr>
              <a:t>Type B. </a:t>
            </a:r>
          </a:p>
          <a:p>
            <a:pPr lvl="2">
              <a:buFont typeface="Arial" panose="020B0604020202020204" pitchFamily="34" charset="0"/>
              <a:buChar char="•"/>
            </a:pPr>
            <a:r>
              <a:rPr dirty="0" sz="2000" i="0" lang="en-US">
                <a:solidFill>
                  <a:schemeClr val="tx1"/>
                </a:solidFill>
                <a:latin typeface="Calibri" panose="020F0502020204030204" pitchFamily="34" charset="0"/>
              </a:rPr>
              <a:t>Distraction Injuries  </a:t>
            </a:r>
          </a:p>
          <a:p>
            <a:pPr lvl="2">
              <a:buFont typeface="Arial" panose="020B0604020202020204" pitchFamily="34" charset="0"/>
              <a:buChar char="•"/>
            </a:pPr>
            <a:r>
              <a:rPr dirty="0" sz="2000" i="0" lang="en-US">
                <a:solidFill>
                  <a:schemeClr val="tx1"/>
                </a:solidFill>
                <a:latin typeface="Calibri" panose="020F0502020204030204" pitchFamily="34" charset="0"/>
              </a:rPr>
              <a:t>Bilateral Injuries</a:t>
            </a:r>
          </a:p>
          <a:p>
            <a:r>
              <a:rPr dirty="0" lang="en-US">
                <a:solidFill>
                  <a:srgbClr val="0070C0"/>
                </a:solidFill>
                <a:latin typeface="Calibri" panose="020F0502020204030204" pitchFamily="34" charset="0"/>
              </a:rPr>
              <a:t>Type C.    </a:t>
            </a:r>
            <a:r>
              <a:rPr dirty="0" lang="en-US">
                <a:solidFill>
                  <a:schemeClr val="tx1"/>
                </a:solidFill>
                <a:latin typeface="Calibri" panose="020F0502020204030204" pitchFamily="34" charset="0"/>
              </a:rPr>
              <a:t>Translation Injuries </a:t>
            </a:r>
          </a:p>
          <a:p>
            <a:r>
              <a:rPr dirty="0" lang="en-US">
                <a:solidFill>
                  <a:srgbClr val="0070C0"/>
                </a:solidFill>
                <a:latin typeface="Calibri" panose="020F0502020204030204" pitchFamily="34" charset="0"/>
              </a:rPr>
              <a:t>Type F.     </a:t>
            </a:r>
            <a:r>
              <a:rPr dirty="0" lang="en-US">
                <a:solidFill>
                  <a:schemeClr val="tx1"/>
                </a:solidFill>
                <a:latin typeface="Calibri" panose="020F0502020204030204" pitchFamily="34" charset="0"/>
              </a:rPr>
              <a:t>Facet Injuries </a:t>
            </a:r>
            <a:endParaRPr b="1" dirty="0" i="0" lang="en-US" u="sng">
              <a:solidFill>
                <a:schemeClr val="tx1"/>
              </a:solidFill>
              <a:effectLst>
                <a:outerShdw algn="tl" blurRad="38100" dir="2700000" dist="38100">
                  <a:srgbClr val="000000">
                    <a:alpha val="43137"/>
                  </a:srgbClr>
                </a:outerShdw>
              </a:effectLst>
              <a:latin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69" name=""/>
        <p:cNvGrpSpPr/>
        <p:nvPr/>
      </p:nvGrpSpPr>
      <p:grpSpPr>
        <a:xfrm>
          <a:off x="0" y="0"/>
          <a:ext cx="0" cy="0"/>
          <a:chOff x="0" y="0"/>
          <a:chExt cx="0" cy="0"/>
        </a:xfrm>
      </p:grpSpPr>
      <p:sp>
        <p:nvSpPr>
          <p:cNvPr id="1048609" name="Title 4"/>
          <p:cNvSpPr>
            <a:spLocks noGrp="1"/>
          </p:cNvSpPr>
          <p:nvPr>
            <p:ph type="title"/>
          </p:nvPr>
        </p:nvSpPr>
        <p:spPr>
          <a:xfrm>
            <a:off x="659245" y="99126"/>
            <a:ext cx="7200900" cy="445770"/>
          </a:xfrm>
        </p:spPr>
        <p:txBody>
          <a:bodyPr>
            <a:normAutofit/>
          </a:bodyPr>
          <a:p>
            <a:r>
              <a:rPr dirty="0" sz="2100" lang="en-US" u="sng">
                <a:solidFill>
                  <a:srgbClr val="7030A0"/>
                </a:solidFill>
                <a:latin typeface="Algerian" panose="04020705040A02060702" pitchFamily="82" charset="0"/>
              </a:rPr>
              <a:t>A. Compression Injury</a:t>
            </a:r>
          </a:p>
        </p:txBody>
      </p:sp>
      <p:sp>
        <p:nvSpPr>
          <p:cNvPr id="1048610" name="Content Placeholder 5"/>
          <p:cNvSpPr>
            <a:spLocks noGrp="1"/>
          </p:cNvSpPr>
          <p:nvPr>
            <p:ph idx="1"/>
          </p:nvPr>
        </p:nvSpPr>
        <p:spPr>
          <a:xfrm>
            <a:off x="659244" y="544896"/>
            <a:ext cx="8392391" cy="6213978"/>
          </a:xfrm>
        </p:spPr>
        <p:txBody>
          <a:bodyPr>
            <a:normAutofit/>
          </a:bodyPr>
          <a:p>
            <a:pPr>
              <a:buFont typeface="Arial" panose="020B0604020202020204" pitchFamily="34" charset="0"/>
              <a:buChar char="•"/>
            </a:pPr>
            <a:r>
              <a:rPr dirty="0" lang="en-US">
                <a:solidFill>
                  <a:schemeClr val="tx1"/>
                </a:solidFill>
                <a:latin typeface="Calibri" panose="020F0502020204030204" pitchFamily="34" charset="0"/>
              </a:rPr>
              <a:t>Compression injuries of the subaxial cervical spine result in failure of the anterior structures (vertebral body) and/or the posterior structures (spinous processes, lamina), with varying degrees of severity </a:t>
            </a:r>
            <a:endParaRPr dirty="0" lang="en-US" u="sng">
              <a:solidFill>
                <a:schemeClr val="tx1"/>
              </a:solidFill>
              <a:latin typeface="Calibri" panose="020F0502020204030204" pitchFamily="34" charset="0"/>
            </a:endParaRPr>
          </a:p>
          <a:p>
            <a:pPr>
              <a:buFont typeface="Wingdings" panose="05000000000000000000" pitchFamily="2" charset="2"/>
              <a:buChar char="v"/>
            </a:pPr>
            <a:r>
              <a:rPr b="1" dirty="0" lang="en-US" u="sng">
                <a:solidFill>
                  <a:srgbClr val="C00000"/>
                </a:solidFill>
                <a:latin typeface="Calibri" panose="020F0502020204030204" pitchFamily="34" charset="0"/>
              </a:rPr>
              <a:t>Grading </a:t>
            </a:r>
          </a:p>
          <a:p>
            <a:pPr>
              <a:buFont typeface="Wingdings" pitchFamily="2" charset="2"/>
              <a:buChar char="Ø"/>
            </a:pPr>
            <a:r>
              <a:rPr b="1" dirty="0" lang="en-US">
                <a:solidFill>
                  <a:srgbClr val="C00000"/>
                </a:solidFill>
                <a:latin typeface="Calibri" panose="020F0502020204030204" pitchFamily="34" charset="0"/>
              </a:rPr>
              <a:t>A0</a:t>
            </a:r>
            <a:r>
              <a:rPr b="1" dirty="0" lang="en-US">
                <a:solidFill>
                  <a:srgbClr val="000000"/>
                </a:solidFill>
                <a:latin typeface="Calibri" panose="020F0502020204030204" pitchFamily="34" charset="0"/>
              </a:rPr>
              <a:t>. </a:t>
            </a:r>
            <a:r>
              <a:rPr b="1" dirty="0" lang="en-US">
                <a:solidFill>
                  <a:srgbClr val="1F497D"/>
                </a:solidFill>
                <a:latin typeface="Calibri" panose="020F0502020204030204" pitchFamily="34" charset="0"/>
              </a:rPr>
              <a:t>Minor, nonstructural fractures</a:t>
            </a:r>
            <a:r>
              <a:rPr dirty="0" lang="en-US">
                <a:solidFill>
                  <a:srgbClr val="1F497D"/>
                </a:solidFill>
                <a:latin typeface="Calibri" panose="020F0502020204030204" pitchFamily="34" charset="0"/>
              </a:rPr>
              <a:t> </a:t>
            </a:r>
            <a:r>
              <a:rPr dirty="0" lang="en-US">
                <a:solidFill>
                  <a:srgbClr val="000000"/>
                </a:solidFill>
                <a:latin typeface="Calibri" panose="020F0502020204030204" pitchFamily="34" charset="0"/>
              </a:rPr>
              <a:t>Isolated lamina or spinous process fractures</a:t>
            </a:r>
          </a:p>
          <a:p>
            <a:pPr>
              <a:buFont typeface="Wingdings" pitchFamily="2" charset="2"/>
              <a:buChar char="Ø"/>
            </a:pPr>
            <a:r>
              <a:rPr b="1" dirty="0" lang="en-US">
                <a:solidFill>
                  <a:srgbClr val="C00000"/>
                </a:solidFill>
                <a:latin typeface="Calibri" panose="020F0502020204030204" pitchFamily="34" charset="0"/>
              </a:rPr>
              <a:t>A1</a:t>
            </a:r>
            <a:r>
              <a:rPr b="1" dirty="0" lang="en-US">
                <a:solidFill>
                  <a:srgbClr val="000000"/>
                </a:solidFill>
                <a:latin typeface="Calibri" panose="020F0502020204030204" pitchFamily="34" charset="0"/>
              </a:rPr>
              <a:t>. </a:t>
            </a:r>
            <a:r>
              <a:rPr b="1" dirty="0" lang="en-US">
                <a:solidFill>
                  <a:srgbClr val="1F497D"/>
                </a:solidFill>
                <a:latin typeface="Calibri" panose="020F0502020204030204" pitchFamily="34" charset="0"/>
              </a:rPr>
              <a:t>Wedge-compression</a:t>
            </a:r>
            <a:r>
              <a:rPr dirty="0" lang="en-US">
                <a:solidFill>
                  <a:srgbClr val="1F497D"/>
                </a:solidFill>
                <a:latin typeface="Calibri" panose="020F0502020204030204" pitchFamily="34" charset="0"/>
              </a:rPr>
              <a:t> </a:t>
            </a:r>
            <a:r>
              <a:rPr dirty="0" lang="en-US">
                <a:solidFill>
                  <a:srgbClr val="000000"/>
                </a:solidFill>
                <a:latin typeface="Calibri" panose="020F0502020204030204" pitchFamily="34" charset="0"/>
              </a:rPr>
              <a:t>Compression fractures do not extend into the posterior wall of the vertebral body, and may involve a single end plate</a:t>
            </a:r>
          </a:p>
          <a:p>
            <a:pPr>
              <a:buFont typeface="Wingdings" pitchFamily="2" charset="2"/>
              <a:buChar char="Ø"/>
            </a:pPr>
            <a:r>
              <a:rPr b="1" dirty="0" lang="en-US">
                <a:solidFill>
                  <a:srgbClr val="C00000"/>
                </a:solidFill>
                <a:latin typeface="Calibri" panose="020F0502020204030204" pitchFamily="34" charset="0"/>
              </a:rPr>
              <a:t>A2</a:t>
            </a:r>
            <a:r>
              <a:rPr b="1" dirty="0" lang="en-US">
                <a:solidFill>
                  <a:srgbClr val="000000"/>
                </a:solidFill>
                <a:latin typeface="Calibri" panose="020F0502020204030204" pitchFamily="34" charset="0"/>
              </a:rPr>
              <a:t>. </a:t>
            </a:r>
            <a:r>
              <a:rPr b="1" dirty="0" lang="en-US">
                <a:solidFill>
                  <a:srgbClr val="1F497D"/>
                </a:solidFill>
                <a:latin typeface="Calibri" panose="020F0502020204030204" pitchFamily="34" charset="0"/>
              </a:rPr>
              <a:t>Split</a:t>
            </a:r>
            <a:r>
              <a:rPr dirty="0" lang="en-US">
                <a:solidFill>
                  <a:srgbClr val="1F497D"/>
                </a:solidFill>
                <a:latin typeface="Calibri" panose="020F0502020204030204" pitchFamily="34" charset="0"/>
              </a:rPr>
              <a:t> </a:t>
            </a:r>
            <a:r>
              <a:rPr dirty="0" lang="en-US">
                <a:solidFill>
                  <a:srgbClr val="000000"/>
                </a:solidFill>
                <a:latin typeface="Calibri" panose="020F0502020204030204" pitchFamily="34" charset="0"/>
              </a:rPr>
              <a:t>Both end plates in a coronal split or pincer fracture pattern</a:t>
            </a:r>
          </a:p>
          <a:p>
            <a:pPr>
              <a:buFont typeface="Wingdings" pitchFamily="2" charset="2"/>
              <a:buChar char="Ø"/>
            </a:pPr>
            <a:r>
              <a:rPr b="1" dirty="0" lang="en-US">
                <a:solidFill>
                  <a:srgbClr val="C00000"/>
                </a:solidFill>
                <a:latin typeface="Calibri" panose="020F0502020204030204" pitchFamily="34" charset="0"/>
              </a:rPr>
              <a:t>A3</a:t>
            </a:r>
            <a:r>
              <a:rPr b="1" dirty="0" lang="en-US">
                <a:solidFill>
                  <a:srgbClr val="000000"/>
                </a:solidFill>
                <a:latin typeface="Calibri" panose="020F0502020204030204" pitchFamily="34" charset="0"/>
              </a:rPr>
              <a:t>. </a:t>
            </a:r>
            <a:r>
              <a:rPr b="1" dirty="0" lang="en-US">
                <a:solidFill>
                  <a:srgbClr val="1F497D"/>
                </a:solidFill>
                <a:latin typeface="Calibri" panose="020F0502020204030204" pitchFamily="34" charset="0"/>
              </a:rPr>
              <a:t>Incomplete burst</a:t>
            </a:r>
            <a:r>
              <a:rPr dirty="0" lang="en-US">
                <a:solidFill>
                  <a:srgbClr val="1F497D"/>
                </a:solidFill>
                <a:latin typeface="Calibri" panose="020F0502020204030204" pitchFamily="34" charset="0"/>
              </a:rPr>
              <a:t> </a:t>
            </a:r>
            <a:r>
              <a:rPr dirty="0" lang="en-US">
                <a:solidFill>
                  <a:srgbClr val="000000"/>
                </a:solidFill>
                <a:latin typeface="Calibri" panose="020F0502020204030204" pitchFamily="34" charset="0"/>
              </a:rPr>
              <a:t>Burst fractures extend into the posterior wall of the vertebral body and can involve one end plates</a:t>
            </a:r>
          </a:p>
          <a:p>
            <a:pPr>
              <a:buFont typeface="Wingdings" pitchFamily="2" charset="2"/>
              <a:buChar char="Ø"/>
            </a:pPr>
            <a:r>
              <a:rPr b="1" dirty="0" lang="en-US">
                <a:solidFill>
                  <a:srgbClr val="C00000"/>
                </a:solidFill>
                <a:latin typeface="Calibri" panose="020F0502020204030204" pitchFamily="34" charset="0"/>
              </a:rPr>
              <a:t>A4</a:t>
            </a:r>
            <a:r>
              <a:rPr b="1" dirty="0" lang="en-US">
                <a:solidFill>
                  <a:srgbClr val="000000"/>
                </a:solidFill>
                <a:latin typeface="Calibri" panose="020F0502020204030204" pitchFamily="34" charset="0"/>
              </a:rPr>
              <a:t>. </a:t>
            </a:r>
            <a:r>
              <a:rPr b="1" dirty="0" lang="en-US">
                <a:solidFill>
                  <a:srgbClr val="1F497D"/>
                </a:solidFill>
                <a:latin typeface="Calibri" panose="020F0502020204030204" pitchFamily="34" charset="0"/>
              </a:rPr>
              <a:t>Complete burst</a:t>
            </a:r>
            <a:r>
              <a:rPr dirty="0" lang="en-US">
                <a:solidFill>
                  <a:srgbClr val="1F497D"/>
                </a:solidFill>
                <a:latin typeface="Calibri" panose="020F0502020204030204" pitchFamily="34" charset="0"/>
              </a:rPr>
              <a:t> </a:t>
            </a:r>
            <a:r>
              <a:rPr dirty="0" lang="en-US">
                <a:solidFill>
                  <a:srgbClr val="000000"/>
                </a:solidFill>
                <a:latin typeface="Calibri" panose="020F0502020204030204" pitchFamily="34" charset="0"/>
              </a:rPr>
              <a:t>Both end plates with varying degrees of bony </a:t>
            </a:r>
            <a:r>
              <a:rPr dirty="0" lang="en-US" err="1">
                <a:solidFill>
                  <a:srgbClr val="000000"/>
                </a:solidFill>
                <a:latin typeface="Calibri" panose="020F0502020204030204" pitchFamily="34" charset="0"/>
              </a:rPr>
              <a:t>retropulsion</a:t>
            </a:r>
            <a:r>
              <a:rPr dirty="0" lang="en-US">
                <a:solidFill>
                  <a:srgbClr val="000000"/>
                </a:solidFill>
                <a:latin typeface="Calibri" panose="020F0502020204030204" pitchFamily="34" charset="0"/>
              </a:rPr>
              <a:t> into the spinal canal</a:t>
            </a:r>
            <a:r>
              <a:rPr dirty="0" lang="en-US">
                <a:latin typeface="Calibri" panose="020F0502020204030204" pitchFamily="34" charset="0"/>
              </a:rPr>
              <a:t> </a:t>
            </a:r>
            <a:endParaRPr dirty="0" lang="en-US" u="sng">
              <a:solidFill>
                <a:srgbClr val="FF0000"/>
              </a:solidFill>
              <a:latin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70" name=""/>
        <p:cNvGrpSpPr/>
        <p:nvPr/>
      </p:nvGrpSpPr>
      <p:grpSpPr>
        <a:xfrm>
          <a:off x="0" y="0"/>
          <a:ext cx="0" cy="0"/>
          <a:chOff x="0" y="0"/>
          <a:chExt cx="0" cy="0"/>
        </a:xfrm>
      </p:grpSpPr>
      <p:pic>
        <p:nvPicPr>
          <p:cNvPr id="2097157" name="Picture 4"/>
          <p:cNvPicPr>
            <a:picLocks noChangeAspect="1" noGrp="1"/>
          </p:cNvPicPr>
          <p:nvPr>
            <p:ph idx="1"/>
          </p:nvPr>
        </p:nvPicPr>
        <p:blipFill rotWithShape="1">
          <a:blip xmlns:r="http://schemas.openxmlformats.org/officeDocument/2006/relationships" r:embed="rId1"/>
          <a:srcRect r="66737" b="39819"/>
          <a:stretch>
            <a:fillRect/>
          </a:stretch>
        </p:blipFill>
        <p:spPr>
          <a:xfrm>
            <a:off x="588818" y="55379"/>
            <a:ext cx="3983182" cy="6747241"/>
          </a:xfrm>
          <a:prstGeom prst="rect"/>
          <a:ln w="38100" cap="sq">
            <a:solidFill>
              <a:srgbClr val="000000"/>
            </a:solidFill>
            <a:prstDash val="solid"/>
            <a:miter lim="800000"/>
          </a:ln>
          <a:effectLst>
            <a:outerShdw algn="tl" blurRad="50800" dir="2700000" dist="38100" rotWithShape="0">
              <a:srgbClr val="000000">
                <a:alpha val="43000"/>
              </a:srgbClr>
            </a:outerShdw>
          </a:effectLst>
        </p:spPr>
      </p:pic>
      <p:pic>
        <p:nvPicPr>
          <p:cNvPr id="2097158" name="Picture 6"/>
          <p:cNvPicPr>
            <a:picLocks noChangeAspect="1"/>
          </p:cNvPicPr>
          <p:nvPr/>
        </p:nvPicPr>
        <p:blipFill rotWithShape="1">
          <a:blip xmlns:r="http://schemas.openxmlformats.org/officeDocument/2006/relationships" r:embed="rId1"/>
          <a:srcRect t="60062" r="67154"/>
          <a:stretch>
            <a:fillRect/>
          </a:stretch>
        </p:blipFill>
        <p:spPr>
          <a:xfrm>
            <a:off x="4652818" y="678834"/>
            <a:ext cx="4341091" cy="5082348"/>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71" name=""/>
        <p:cNvGrpSpPr/>
        <p:nvPr/>
      </p:nvGrpSpPr>
      <p:grpSpPr>
        <a:xfrm>
          <a:off x="0" y="0"/>
          <a:ext cx="0" cy="0"/>
          <a:chOff x="0" y="0"/>
          <a:chExt cx="0" cy="0"/>
        </a:xfrm>
      </p:grpSpPr>
      <p:pic>
        <p:nvPicPr>
          <p:cNvPr id="2097159" name="Content Placeholder 3"/>
          <p:cNvPicPr>
            <a:picLocks noChangeAspect="1" noGrp="1"/>
          </p:cNvPicPr>
          <p:nvPr>
            <p:ph idx="1"/>
          </p:nvPr>
        </p:nvPicPr>
        <p:blipFill>
          <a:blip xmlns:r="http://schemas.openxmlformats.org/officeDocument/2006/relationships" r:embed="rId1"/>
          <a:stretch>
            <a:fillRect/>
          </a:stretch>
        </p:blipFill>
        <p:spPr>
          <a:xfrm>
            <a:off x="666206" y="1023802"/>
            <a:ext cx="3918857" cy="3389811"/>
          </a:xfrm>
          <a:prstGeom prst="rect"/>
          <a:ln>
            <a:noFill/>
          </a:ln>
          <a:effectLst>
            <a:softEdge rad="112500"/>
          </a:effectLst>
        </p:spPr>
      </p:pic>
      <p:sp>
        <p:nvSpPr>
          <p:cNvPr id="1048611" name="Rectangle 4"/>
          <p:cNvSpPr/>
          <p:nvPr/>
        </p:nvSpPr>
        <p:spPr>
          <a:xfrm>
            <a:off x="815895" y="4408893"/>
            <a:ext cx="3922360" cy="662940"/>
          </a:xfrm>
          <a:prstGeom prst="rect"/>
        </p:spPr>
        <p:txBody>
          <a:bodyPr wrap="square">
            <a:spAutoFit/>
          </a:bodyPr>
          <a:p>
            <a:pPr algn="ctr"/>
            <a:r>
              <a:rPr dirty="0" sz="1350" lang="en-US">
                <a:solidFill>
                  <a:srgbClr val="FF0000"/>
                </a:solidFill>
                <a:latin typeface="HelveticaNeue-Medium"/>
              </a:rPr>
              <a:t>Subtype A0. </a:t>
            </a:r>
          </a:p>
          <a:p>
            <a:pPr algn="just"/>
            <a:r>
              <a:rPr dirty="0" sz="1350" lang="en-US">
                <a:solidFill>
                  <a:srgbClr val="000000"/>
                </a:solidFill>
                <a:latin typeface="HelveticaNeue-Light"/>
              </a:rPr>
              <a:t>No bony or minor injury, such as an isolated lamina or spinous process fracture. </a:t>
            </a:r>
            <a:endParaRPr dirty="0" sz="1350" lang="en-US"/>
          </a:p>
        </p:txBody>
      </p:sp>
      <p:pic>
        <p:nvPicPr>
          <p:cNvPr id="2097160" name="Picture 5"/>
          <p:cNvPicPr>
            <a:picLocks noChangeAspect="1"/>
          </p:cNvPicPr>
          <p:nvPr/>
        </p:nvPicPr>
        <p:blipFill>
          <a:blip xmlns:r="http://schemas.openxmlformats.org/officeDocument/2006/relationships" r:embed="rId2"/>
          <a:stretch>
            <a:fillRect/>
          </a:stretch>
        </p:blipFill>
        <p:spPr>
          <a:xfrm>
            <a:off x="4712426" y="1023803"/>
            <a:ext cx="4130543" cy="3389811"/>
          </a:xfrm>
          <a:prstGeom prst="rect"/>
          <a:ln>
            <a:noFill/>
          </a:ln>
          <a:effectLst>
            <a:softEdge rad="112500"/>
          </a:effectLst>
        </p:spPr>
      </p:pic>
      <p:sp>
        <p:nvSpPr>
          <p:cNvPr id="1048612" name="Rectangle 1"/>
          <p:cNvSpPr/>
          <p:nvPr/>
        </p:nvSpPr>
        <p:spPr>
          <a:xfrm>
            <a:off x="4920609" y="4408893"/>
            <a:ext cx="3922360" cy="853440"/>
          </a:xfrm>
          <a:prstGeom prst="rect"/>
        </p:spPr>
        <p:txBody>
          <a:bodyPr wrap="square">
            <a:spAutoFit/>
          </a:bodyPr>
          <a:p>
            <a:pPr algn="ctr"/>
            <a:r>
              <a:rPr dirty="0" sz="1350" lang="en-US">
                <a:solidFill>
                  <a:srgbClr val="FF0000"/>
                </a:solidFill>
                <a:latin typeface="HelveticaNeue-Medium"/>
              </a:rPr>
              <a:t>Subtype A1. </a:t>
            </a:r>
          </a:p>
          <a:p>
            <a:pPr algn="just"/>
            <a:r>
              <a:rPr dirty="0" sz="1350" lang="en-US">
                <a:solidFill>
                  <a:srgbClr val="000000"/>
                </a:solidFill>
                <a:latin typeface="HelveticaNeue-Light"/>
              </a:rPr>
              <a:t>Compression fractures involving a single end plate without involvement of the posterior wall of the vertebral body. </a:t>
            </a:r>
            <a:endParaRPr dirty="0" sz="1350"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72" name=""/>
        <p:cNvGrpSpPr/>
        <p:nvPr/>
      </p:nvGrpSpPr>
      <p:grpSpPr>
        <a:xfrm>
          <a:off x="0" y="0"/>
          <a:ext cx="0" cy="0"/>
          <a:chOff x="0" y="0"/>
          <a:chExt cx="0" cy="0"/>
        </a:xfrm>
      </p:grpSpPr>
      <p:pic>
        <p:nvPicPr>
          <p:cNvPr id="2097161" name="Content Placeholder 3"/>
          <p:cNvPicPr>
            <a:picLocks noChangeAspect="1" noGrp="1"/>
          </p:cNvPicPr>
          <p:nvPr>
            <p:ph idx="1"/>
          </p:nvPr>
        </p:nvPicPr>
        <p:blipFill>
          <a:blip xmlns:r="http://schemas.openxmlformats.org/officeDocument/2006/relationships" r:embed="rId1"/>
          <a:stretch>
            <a:fillRect/>
          </a:stretch>
        </p:blipFill>
        <p:spPr>
          <a:xfrm>
            <a:off x="484959" y="989680"/>
            <a:ext cx="4291148" cy="3366405"/>
          </a:xfrm>
          <a:prstGeom prst="rect"/>
          <a:ln>
            <a:noFill/>
          </a:ln>
          <a:effectLst>
            <a:softEdge rad="112500"/>
          </a:effectLst>
        </p:spPr>
      </p:pic>
      <p:sp>
        <p:nvSpPr>
          <p:cNvPr id="1048613" name="Rectangle 4"/>
          <p:cNvSpPr/>
          <p:nvPr/>
        </p:nvSpPr>
        <p:spPr>
          <a:xfrm>
            <a:off x="1035467" y="4415164"/>
            <a:ext cx="3363450" cy="853440"/>
          </a:xfrm>
          <a:prstGeom prst="rect"/>
        </p:spPr>
        <p:txBody>
          <a:bodyPr wrap="square">
            <a:spAutoFit/>
          </a:bodyPr>
          <a:p>
            <a:pPr algn="ctr"/>
            <a:r>
              <a:rPr dirty="0" sz="1350" lang="en-US">
                <a:solidFill>
                  <a:srgbClr val="FF0000"/>
                </a:solidFill>
                <a:latin typeface="HelveticaNeue-Medium"/>
              </a:rPr>
              <a:t>Subtype A2. </a:t>
            </a:r>
          </a:p>
          <a:p>
            <a:pPr algn="just"/>
            <a:r>
              <a:rPr dirty="0" sz="1350" lang="en-US">
                <a:solidFill>
                  <a:srgbClr val="000000"/>
                </a:solidFill>
                <a:latin typeface="HelveticaNeue-Light"/>
              </a:rPr>
              <a:t>Coronal split or pincer fractures involving both end plates without involvement of the posterior wall of the vertebral body. </a:t>
            </a:r>
            <a:endParaRPr dirty="0" sz="1350" lang="en-US"/>
          </a:p>
        </p:txBody>
      </p:sp>
      <p:pic>
        <p:nvPicPr>
          <p:cNvPr id="2097162" name="Picture 5"/>
          <p:cNvPicPr>
            <a:picLocks noChangeAspect="1"/>
          </p:cNvPicPr>
          <p:nvPr/>
        </p:nvPicPr>
        <p:blipFill>
          <a:blip xmlns:r="http://schemas.openxmlformats.org/officeDocument/2006/relationships" r:embed="rId2"/>
          <a:stretch>
            <a:fillRect/>
          </a:stretch>
        </p:blipFill>
        <p:spPr>
          <a:xfrm>
            <a:off x="4776107" y="989680"/>
            <a:ext cx="4291149" cy="3366404"/>
          </a:xfrm>
          <a:prstGeom prst="rect"/>
          <a:ln>
            <a:noFill/>
          </a:ln>
          <a:effectLst>
            <a:softEdge rad="112500"/>
          </a:effectLst>
        </p:spPr>
      </p:pic>
      <p:sp>
        <p:nvSpPr>
          <p:cNvPr id="1048614" name="Rectangle 6"/>
          <p:cNvSpPr/>
          <p:nvPr/>
        </p:nvSpPr>
        <p:spPr>
          <a:xfrm>
            <a:off x="4996543" y="4419727"/>
            <a:ext cx="3850278" cy="472440"/>
          </a:xfrm>
          <a:prstGeom prst="rect"/>
        </p:spPr>
        <p:txBody>
          <a:bodyPr wrap="square">
            <a:spAutoFit/>
          </a:bodyPr>
          <a:p>
            <a:pPr algn="ctr"/>
            <a:r>
              <a:rPr dirty="0" sz="1350" lang="en-US">
                <a:solidFill>
                  <a:srgbClr val="FF0000"/>
                </a:solidFill>
                <a:latin typeface="HelveticaNeue-Medium"/>
              </a:rPr>
              <a:t>Subtype A3. </a:t>
            </a:r>
          </a:p>
          <a:p>
            <a:r>
              <a:rPr dirty="0" sz="1350" lang="en-US">
                <a:solidFill>
                  <a:srgbClr val="000000"/>
                </a:solidFill>
                <a:latin typeface="HelveticaNeue-Light"/>
              </a:rPr>
              <a:t>Burst fractures involving a single end plate. </a:t>
            </a:r>
            <a:endParaRPr dirty="0" sz="1350"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73" name=""/>
        <p:cNvGrpSpPr/>
        <p:nvPr/>
      </p:nvGrpSpPr>
      <p:grpSpPr>
        <a:xfrm>
          <a:off x="0" y="0"/>
          <a:ext cx="0" cy="0"/>
          <a:chOff x="0" y="0"/>
          <a:chExt cx="0" cy="0"/>
        </a:xfrm>
      </p:grpSpPr>
      <p:pic>
        <p:nvPicPr>
          <p:cNvPr id="2097163" name="Content Placeholder 3"/>
          <p:cNvPicPr>
            <a:picLocks noChangeAspect="1" noGrp="1"/>
          </p:cNvPicPr>
          <p:nvPr>
            <p:ph idx="1"/>
          </p:nvPr>
        </p:nvPicPr>
        <p:blipFill>
          <a:blip xmlns:r="http://schemas.openxmlformats.org/officeDocument/2006/relationships" r:embed="rId1"/>
          <a:stretch>
            <a:fillRect/>
          </a:stretch>
        </p:blipFill>
        <p:spPr>
          <a:xfrm>
            <a:off x="1388892" y="1072786"/>
            <a:ext cx="6399837" cy="3889466"/>
          </a:xfrm>
          <a:prstGeom prst="rect"/>
          <a:ln>
            <a:noFill/>
          </a:ln>
          <a:effectLst>
            <a:softEdge rad="112500"/>
          </a:effectLst>
        </p:spPr>
      </p:pic>
      <p:sp>
        <p:nvSpPr>
          <p:cNvPr id="1048615" name="Rectangle 4"/>
          <p:cNvSpPr/>
          <p:nvPr/>
        </p:nvSpPr>
        <p:spPr>
          <a:xfrm>
            <a:off x="2302811" y="5038286"/>
            <a:ext cx="4572000" cy="472440"/>
          </a:xfrm>
          <a:prstGeom prst="rect"/>
        </p:spPr>
        <p:txBody>
          <a:bodyPr wrap="square">
            <a:spAutoFit/>
          </a:bodyPr>
          <a:p>
            <a:pPr algn="ctr"/>
            <a:r>
              <a:rPr dirty="0" sz="1350" lang="en-US">
                <a:solidFill>
                  <a:srgbClr val="FF0000"/>
                </a:solidFill>
                <a:latin typeface="HelveticaNeue-Medium"/>
              </a:rPr>
              <a:t>Subtype A4. </a:t>
            </a:r>
          </a:p>
          <a:p>
            <a:r>
              <a:rPr dirty="0" sz="1350" lang="en-US">
                <a:solidFill>
                  <a:srgbClr val="000000"/>
                </a:solidFill>
                <a:latin typeface="HelveticaNeue-Light"/>
              </a:rPr>
              <a:t>Burst fracture or sagittal split injury involving both end plates </a:t>
            </a:r>
            <a:endParaRPr dirty="0" sz="1350"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74" name=""/>
        <p:cNvGrpSpPr/>
        <p:nvPr/>
      </p:nvGrpSpPr>
      <p:grpSpPr>
        <a:xfrm>
          <a:off x="0" y="0"/>
          <a:ext cx="0" cy="0"/>
          <a:chOff x="0" y="0"/>
          <a:chExt cx="0" cy="0"/>
        </a:xfrm>
      </p:grpSpPr>
      <p:pic>
        <p:nvPicPr>
          <p:cNvPr id="2097164" name="Picture 3"/>
          <p:cNvPicPr>
            <a:picLocks noChangeAspect="1"/>
          </p:cNvPicPr>
          <p:nvPr/>
        </p:nvPicPr>
        <p:blipFill>
          <a:blip xmlns:r="http://schemas.openxmlformats.org/officeDocument/2006/relationships" r:embed="rId1"/>
          <a:stretch>
            <a:fillRect/>
          </a:stretch>
        </p:blipFill>
        <p:spPr>
          <a:xfrm>
            <a:off x="806869" y="960369"/>
            <a:ext cx="4297443" cy="4883627"/>
          </a:xfrm>
          <a:prstGeom prst="rect"/>
        </p:spPr>
      </p:pic>
      <p:sp>
        <p:nvSpPr>
          <p:cNvPr id="1048616" name="Rectangle 4"/>
          <p:cNvSpPr/>
          <p:nvPr/>
        </p:nvSpPr>
        <p:spPr>
          <a:xfrm>
            <a:off x="5419572" y="3055933"/>
            <a:ext cx="3368465" cy="662940"/>
          </a:xfrm>
          <a:prstGeom prst="rect"/>
        </p:spPr>
        <p:txBody>
          <a:bodyPr wrap="square">
            <a:spAutoFit/>
          </a:bodyPr>
          <a:p>
            <a:pPr algn="just"/>
            <a:r>
              <a:rPr dirty="0" sz="1350" lang="en-US">
                <a:solidFill>
                  <a:srgbClr val="000000"/>
                </a:solidFill>
                <a:latin typeface="HelveticaNeue-Light"/>
              </a:rPr>
              <a:t>Sagittal computed tomography scan of a compression type injury with a coronal split fracture of C6. </a:t>
            </a:r>
            <a:endParaRPr dirty="0" sz="1350"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57" name=""/>
        <p:cNvGrpSpPr/>
        <p:nvPr/>
      </p:nvGrpSpPr>
      <p:grpSpPr>
        <a:xfrm>
          <a:off x="0" y="0"/>
          <a:ext cx="0" cy="0"/>
          <a:chOff x="0" y="0"/>
          <a:chExt cx="0" cy="0"/>
        </a:xfrm>
      </p:grpSpPr>
      <p:sp>
        <p:nvSpPr>
          <p:cNvPr id="1048596" name="Content Placeholder 2"/>
          <p:cNvSpPr>
            <a:spLocks noGrp="1"/>
          </p:cNvSpPr>
          <p:nvPr>
            <p:ph idx="1"/>
          </p:nvPr>
        </p:nvSpPr>
        <p:spPr>
          <a:xfrm>
            <a:off x="670789" y="141432"/>
            <a:ext cx="8369302" cy="6543386"/>
          </a:xfrm>
        </p:spPr>
        <p:txBody>
          <a:bodyPr>
            <a:normAutofit/>
          </a:bodyPr>
          <a:p>
            <a:pPr>
              <a:buFont typeface="Wingdings" panose="05000000000000000000" pitchFamily="2" charset="2"/>
              <a:buChar char="Ø"/>
            </a:pPr>
            <a:r>
              <a:rPr dirty="0" lang="en-US">
                <a:solidFill>
                  <a:schemeClr val="tx1"/>
                </a:solidFill>
                <a:latin typeface="Calibri" panose="020F0502020204030204" pitchFamily="34" charset="0"/>
                <a:cs typeface="Arial" panose="020B0604020202020204" pitchFamily="34" charset="0"/>
              </a:rPr>
              <a:t>The subaxial cervical spine includes the C3 through C7 segments</a:t>
            </a:r>
          </a:p>
          <a:p>
            <a:pPr>
              <a:buFont typeface="Wingdings" panose="05000000000000000000" pitchFamily="2" charset="2"/>
              <a:buChar char="Ø"/>
            </a:pPr>
            <a:r>
              <a:rPr dirty="0" lang="en-US">
                <a:solidFill>
                  <a:schemeClr val="tx1"/>
                </a:solidFill>
                <a:latin typeface="Calibri" panose="020F0502020204030204" pitchFamily="34" charset="0"/>
                <a:cs typeface="Arial" panose="020B0604020202020204" pitchFamily="34" charset="0"/>
              </a:rPr>
              <a:t>These injuries are frequently caused by high-energy mechanisms such as </a:t>
            </a:r>
          </a:p>
          <a:p>
            <a:pPr lvl="1">
              <a:buFont typeface="Wingdings" panose="05000000000000000000" pitchFamily="2" charset="2"/>
              <a:buChar char="§"/>
            </a:pPr>
            <a:r>
              <a:rPr dirty="0" i="0" lang="en-US">
                <a:solidFill>
                  <a:schemeClr val="tx1"/>
                </a:solidFill>
                <a:latin typeface="Calibri" panose="020F0502020204030204" pitchFamily="34" charset="0"/>
                <a:cs typeface="Arial" panose="020B0604020202020204" pitchFamily="34" charset="0"/>
              </a:rPr>
              <a:t>motor vehicle crashes, </a:t>
            </a:r>
          </a:p>
          <a:p>
            <a:pPr lvl="1">
              <a:buFont typeface="Wingdings" panose="05000000000000000000" pitchFamily="2" charset="2"/>
              <a:buChar char="§"/>
            </a:pPr>
            <a:r>
              <a:rPr dirty="0" i="0" lang="en-US">
                <a:solidFill>
                  <a:schemeClr val="tx1"/>
                </a:solidFill>
                <a:latin typeface="Calibri" panose="020F0502020204030204" pitchFamily="34" charset="0"/>
                <a:cs typeface="Arial" panose="020B0604020202020204" pitchFamily="34" charset="0"/>
              </a:rPr>
              <a:t>sports and extreme sports, </a:t>
            </a:r>
          </a:p>
          <a:p>
            <a:pPr lvl="1">
              <a:buFont typeface="Wingdings" panose="05000000000000000000" pitchFamily="2" charset="2"/>
              <a:buChar char="§"/>
            </a:pPr>
            <a:r>
              <a:rPr dirty="0" i="0" lang="en-US">
                <a:solidFill>
                  <a:schemeClr val="tx1"/>
                </a:solidFill>
                <a:latin typeface="Calibri" panose="020F0502020204030204" pitchFamily="34" charset="0"/>
                <a:cs typeface="Arial" panose="020B0604020202020204" pitchFamily="34" charset="0"/>
              </a:rPr>
              <a:t>falls from heights. </a:t>
            </a:r>
          </a:p>
          <a:p>
            <a:pPr>
              <a:buFont typeface="Wingdings" panose="05000000000000000000" pitchFamily="2" charset="2"/>
              <a:buChar char="Ø"/>
            </a:pPr>
            <a:r>
              <a:rPr dirty="0" lang="en-US">
                <a:solidFill>
                  <a:schemeClr val="tx1"/>
                </a:solidFill>
                <a:latin typeface="Calibri" panose="020F0502020204030204" pitchFamily="34" charset="0"/>
                <a:cs typeface="Arial" panose="020B0604020202020204" pitchFamily="34" charset="0"/>
              </a:rPr>
              <a:t>Other conditions such as osteoporosis or spondyloarthropathies predispose patients to injuries from relatively lower energy mechanisms, but these injuries have the potential to be unstable. </a:t>
            </a:r>
          </a:p>
          <a:p>
            <a:pPr>
              <a:buFont typeface="Wingdings" panose="05000000000000000000" pitchFamily="2" charset="2"/>
              <a:buChar char="Ø"/>
            </a:pPr>
            <a:endParaRPr dirty="0" lang="en-US">
              <a:solidFill>
                <a:schemeClr val="tx1"/>
              </a:solidFill>
              <a:latin typeface="Calibri" panose="020F0502020204030204" pitchFamily="34" charset="0"/>
              <a:cs typeface="Arial" panose="020B0604020202020204" pitchFamily="34" charset="0"/>
            </a:endParaRPr>
          </a:p>
          <a:p>
            <a:pPr>
              <a:buFont typeface="Wingdings" panose="05000000000000000000" pitchFamily="2" charset="2"/>
              <a:buChar char="Ø"/>
            </a:pPr>
            <a:r>
              <a:rPr dirty="0" lang="en-US" u="sng">
                <a:solidFill>
                  <a:schemeClr val="tx1"/>
                </a:solidFill>
                <a:latin typeface="Calibri" panose="020F0502020204030204" pitchFamily="34" charset="0"/>
                <a:cs typeface="Arial" panose="020B0604020202020204" pitchFamily="34" charset="0"/>
              </a:rPr>
              <a:t>Subaxial cervical spine injuries account for approximately :</a:t>
            </a:r>
            <a:r>
              <a:rPr dirty="0" lang="en-US">
                <a:solidFill>
                  <a:schemeClr val="tx1"/>
                </a:solidFill>
                <a:latin typeface="Calibri" panose="020F0502020204030204" pitchFamily="34" charset="0"/>
                <a:cs typeface="Arial" panose="020B0604020202020204" pitchFamily="34" charset="0"/>
              </a:rPr>
              <a:t>                      </a:t>
            </a:r>
            <a:r>
              <a:rPr dirty="0" lang="ar-SA">
                <a:solidFill>
                  <a:schemeClr val="tx1"/>
                </a:solidFill>
                <a:latin typeface="Calibri" panose="020F0502020204030204" pitchFamily="34" charset="0"/>
                <a:cs typeface="Arial" panose="020B0604020202020204" pitchFamily="34" charset="0"/>
              </a:rPr>
              <a:t>  </a:t>
            </a:r>
            <a:r>
              <a:rPr dirty="0" lang="en-US">
                <a:solidFill>
                  <a:srgbClr val="C00000"/>
                </a:solidFill>
                <a:latin typeface="Calibri" panose="020F0502020204030204" pitchFamily="34" charset="0"/>
                <a:cs typeface="Arial" panose="020B0604020202020204" pitchFamily="34" charset="0"/>
              </a:rPr>
              <a:t>Two thirds of all cervical fractures and 75% of all dislocations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75" name=""/>
        <p:cNvGrpSpPr/>
        <p:nvPr/>
      </p:nvGrpSpPr>
      <p:grpSpPr>
        <a:xfrm>
          <a:off x="0" y="0"/>
          <a:ext cx="0" cy="0"/>
          <a:chOff x="0" y="0"/>
          <a:chExt cx="0" cy="0"/>
        </a:xfrm>
      </p:grpSpPr>
      <p:pic>
        <p:nvPicPr>
          <p:cNvPr id="2097165" name="Content Placeholder 3"/>
          <p:cNvPicPr>
            <a:picLocks noChangeAspect="1" noGrp="1"/>
          </p:cNvPicPr>
          <p:nvPr>
            <p:ph idx="1"/>
          </p:nvPr>
        </p:nvPicPr>
        <p:blipFill>
          <a:blip xmlns:r="http://schemas.openxmlformats.org/officeDocument/2006/relationships" r:embed="rId1"/>
          <a:stretch>
            <a:fillRect/>
          </a:stretch>
        </p:blipFill>
        <p:spPr>
          <a:xfrm>
            <a:off x="529045" y="857250"/>
            <a:ext cx="8614955" cy="514350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76" name=""/>
        <p:cNvGrpSpPr/>
        <p:nvPr/>
      </p:nvGrpSpPr>
      <p:grpSpPr>
        <a:xfrm>
          <a:off x="0" y="0"/>
          <a:ext cx="0" cy="0"/>
          <a:chOff x="0" y="0"/>
          <a:chExt cx="0" cy="0"/>
        </a:xfrm>
      </p:grpSpPr>
      <p:sp>
        <p:nvSpPr>
          <p:cNvPr id="1048617" name="Title 1"/>
          <p:cNvSpPr>
            <a:spLocks noGrp="1"/>
          </p:cNvSpPr>
          <p:nvPr>
            <p:ph type="title"/>
          </p:nvPr>
        </p:nvSpPr>
        <p:spPr>
          <a:xfrm>
            <a:off x="693883" y="150091"/>
            <a:ext cx="2573481" cy="482983"/>
          </a:xfrm>
        </p:spPr>
        <p:txBody>
          <a:bodyPr>
            <a:noAutofit/>
          </a:bodyPr>
          <a:p>
            <a:pPr indent="-342900" marL="342900">
              <a:buFont typeface="Wingdings" pitchFamily="2" charset="2"/>
              <a:buChar char="q"/>
            </a:pPr>
            <a:r>
              <a:rPr dirty="0" sz="2400" lang="en-US" u="sng">
                <a:latin typeface="Algerian" panose="04020705040A02060702" pitchFamily="82" charset="0"/>
              </a:rPr>
              <a:t>Treatment</a:t>
            </a:r>
          </a:p>
        </p:txBody>
      </p:sp>
      <p:sp>
        <p:nvSpPr>
          <p:cNvPr id="1048618" name="Content Placeholder 2"/>
          <p:cNvSpPr>
            <a:spLocks noGrp="1"/>
          </p:cNvSpPr>
          <p:nvPr>
            <p:ph idx="1"/>
          </p:nvPr>
        </p:nvSpPr>
        <p:spPr>
          <a:xfrm>
            <a:off x="613064" y="633073"/>
            <a:ext cx="8403936" cy="6074835"/>
          </a:xfrm>
        </p:spPr>
        <p:txBody>
          <a:bodyPr>
            <a:normAutofit/>
          </a:bodyPr>
          <a:p>
            <a:pPr>
              <a:buFont typeface="Wingdings" panose="05000000000000000000" pitchFamily="2" charset="2"/>
              <a:buChar char="Ø"/>
            </a:pPr>
            <a:r>
              <a:rPr dirty="0" lang="en-US">
                <a:solidFill>
                  <a:srgbClr val="C00000"/>
                </a:solidFill>
                <a:latin typeface="Calibri" panose="020F0502020204030204" pitchFamily="34" charset="0"/>
              </a:rPr>
              <a:t>A0 : </a:t>
            </a:r>
          </a:p>
          <a:p>
            <a:pPr lvl="1">
              <a:buFont typeface="Wingdings" panose="05000000000000000000" pitchFamily="2" charset="2"/>
              <a:buChar char="Ø"/>
            </a:pPr>
            <a:r>
              <a:rPr dirty="0" i="0" lang="en-US">
                <a:solidFill>
                  <a:schemeClr val="tx1"/>
                </a:solidFill>
                <a:latin typeface="Calibri" panose="020F0502020204030204" pitchFamily="34" charset="0"/>
              </a:rPr>
              <a:t>Minor injuries such as isolated lamina fractures or spinous process fractures may be treated with a </a:t>
            </a:r>
            <a:r>
              <a:rPr dirty="0" i="0" lang="en-US">
                <a:solidFill>
                  <a:srgbClr val="0070C0"/>
                </a:solidFill>
                <a:latin typeface="Calibri" panose="020F0502020204030204" pitchFamily="34" charset="0"/>
              </a:rPr>
              <a:t>cervical orthosis</a:t>
            </a:r>
            <a:r>
              <a:rPr dirty="0" i="0" lang="en-US">
                <a:solidFill>
                  <a:schemeClr val="tx1"/>
                </a:solidFill>
                <a:latin typeface="Calibri" panose="020F0502020204030204" pitchFamily="34" charset="0"/>
              </a:rPr>
              <a:t>. </a:t>
            </a:r>
          </a:p>
          <a:p>
            <a:pPr lvl="1">
              <a:buFont typeface="Wingdings" panose="05000000000000000000" pitchFamily="2" charset="2"/>
              <a:buChar char="Ø"/>
            </a:pPr>
            <a:endParaRPr dirty="0" i="0" lang="en-US">
              <a:solidFill>
                <a:schemeClr val="tx1"/>
              </a:solidFill>
              <a:latin typeface="Calibri" panose="020F0502020204030204" pitchFamily="34" charset="0"/>
            </a:endParaRPr>
          </a:p>
          <a:p>
            <a:pPr>
              <a:buFont typeface="Wingdings" panose="05000000000000000000" pitchFamily="2" charset="2"/>
              <a:buChar char="Ø"/>
            </a:pPr>
            <a:r>
              <a:rPr dirty="0" lang="en-US">
                <a:solidFill>
                  <a:srgbClr val="C00000"/>
                </a:solidFill>
                <a:latin typeface="Calibri" panose="020F0502020204030204" pitchFamily="34" charset="0"/>
              </a:rPr>
              <a:t>A1 – A2 : </a:t>
            </a:r>
          </a:p>
          <a:p>
            <a:pPr lvl="1">
              <a:buFont typeface="Wingdings" panose="05000000000000000000" pitchFamily="2" charset="2"/>
              <a:buChar char="Ø"/>
            </a:pPr>
            <a:r>
              <a:rPr dirty="0" i="0" lang="en-US">
                <a:solidFill>
                  <a:schemeClr val="tx1"/>
                </a:solidFill>
                <a:latin typeface="Calibri" panose="020F0502020204030204" pitchFamily="34" charset="0"/>
              </a:rPr>
              <a:t>Compression fractures of a single end plate typically are stable injuries that also may be treated in a </a:t>
            </a:r>
            <a:r>
              <a:rPr dirty="0" i="0" lang="en-US">
                <a:solidFill>
                  <a:srgbClr val="0070C0"/>
                </a:solidFill>
                <a:latin typeface="Calibri" panose="020F0502020204030204" pitchFamily="34" charset="0"/>
              </a:rPr>
              <a:t>rigid cervical orthosis</a:t>
            </a:r>
            <a:r>
              <a:rPr dirty="0" i="0" lang="en-US">
                <a:solidFill>
                  <a:schemeClr val="tx1"/>
                </a:solidFill>
                <a:latin typeface="Calibri" panose="020F0502020204030204" pitchFamily="34" charset="0"/>
              </a:rPr>
              <a:t>. </a:t>
            </a:r>
          </a:p>
          <a:p>
            <a:pPr lvl="1">
              <a:buFont typeface="Wingdings" panose="05000000000000000000" pitchFamily="2" charset="2"/>
              <a:buChar char="Ø"/>
            </a:pPr>
            <a:r>
              <a:rPr dirty="0" i="0" lang="en-US">
                <a:solidFill>
                  <a:schemeClr val="tx1"/>
                </a:solidFill>
                <a:latin typeface="Calibri" panose="020F0502020204030204" pitchFamily="34" charset="0"/>
              </a:rPr>
              <a:t>If there is an associated neurological injury, advanced imaging should be obtained to rule out a disk herniation. </a:t>
            </a:r>
          </a:p>
          <a:p>
            <a:pPr lvl="1">
              <a:buFont typeface="Wingdings" panose="05000000000000000000" pitchFamily="2" charset="2"/>
              <a:buChar char="Ø"/>
            </a:pPr>
            <a:r>
              <a:rPr b="1" dirty="0" i="0" lang="en-US">
                <a:solidFill>
                  <a:srgbClr val="0070C0"/>
                </a:solidFill>
                <a:latin typeface="Calibri" panose="020F0502020204030204" pitchFamily="34" charset="0"/>
              </a:rPr>
              <a:t>An anterior decompression and fusion procedure should be considered in the setting of a disk herniation with neurological deficit. </a:t>
            </a:r>
          </a:p>
          <a:p>
            <a:pPr lvl="1">
              <a:buFont typeface="Wingdings" panose="05000000000000000000" pitchFamily="2" charset="2"/>
              <a:buChar char="Ø"/>
            </a:pPr>
            <a:r>
              <a:rPr dirty="0" i="0" lang="en-US">
                <a:solidFill>
                  <a:schemeClr val="tx1"/>
                </a:solidFill>
                <a:latin typeface="Calibri" panose="020F0502020204030204" pitchFamily="34" charset="0"/>
              </a:rPr>
              <a:t>Caution must be taken when placing an anterior graft after an end plate fracture, because subsidence can occur. </a:t>
            </a:r>
          </a:p>
          <a:p>
            <a:pPr lvl="1">
              <a:buFont typeface="Wingdings" panose="05000000000000000000" pitchFamily="2" charset="2"/>
              <a:buChar char="Ø"/>
            </a:pPr>
            <a:r>
              <a:rPr b="1" dirty="0" i="0" lang="en-US">
                <a:solidFill>
                  <a:srgbClr val="0070C0"/>
                </a:solidFill>
                <a:latin typeface="Calibri" panose="020F0502020204030204" pitchFamily="34" charset="0"/>
              </a:rPr>
              <a:t>If advanced imaging demonstrates disruption of the PLC, a posterior stabilization procedure may be indicated.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77" name=""/>
        <p:cNvGrpSpPr/>
        <p:nvPr/>
      </p:nvGrpSpPr>
      <p:grpSpPr>
        <a:xfrm>
          <a:off x="0" y="0"/>
          <a:ext cx="0" cy="0"/>
          <a:chOff x="0" y="0"/>
          <a:chExt cx="0" cy="0"/>
        </a:xfrm>
      </p:grpSpPr>
      <p:sp>
        <p:nvSpPr>
          <p:cNvPr id="1048619" name="Content Placeholder 2"/>
          <p:cNvSpPr>
            <a:spLocks noGrp="1"/>
          </p:cNvSpPr>
          <p:nvPr>
            <p:ph idx="1"/>
          </p:nvPr>
        </p:nvSpPr>
        <p:spPr>
          <a:xfrm>
            <a:off x="659246" y="266746"/>
            <a:ext cx="8410505" cy="6291071"/>
          </a:xfrm>
        </p:spPr>
        <p:txBody>
          <a:bodyPr>
            <a:normAutofit/>
          </a:bodyPr>
          <a:p>
            <a:pPr>
              <a:buFont typeface="Wingdings" panose="05000000000000000000" pitchFamily="2" charset="2"/>
              <a:buChar char="Ø"/>
            </a:pPr>
            <a:r>
              <a:rPr dirty="0" lang="en-US">
                <a:solidFill>
                  <a:srgbClr val="C00000"/>
                </a:solidFill>
                <a:latin typeface="Calibri" panose="020F0502020204030204" pitchFamily="34" charset="0"/>
              </a:rPr>
              <a:t>A3 – A4 : </a:t>
            </a:r>
          </a:p>
          <a:p>
            <a:pPr lvl="1">
              <a:buFont typeface="Wingdings" panose="05000000000000000000" pitchFamily="2" charset="2"/>
              <a:buChar char="v"/>
            </a:pPr>
            <a:r>
              <a:rPr dirty="0" i="0" lang="en-US">
                <a:solidFill>
                  <a:schemeClr val="tx1"/>
                </a:solidFill>
                <a:latin typeface="Calibri" panose="020F0502020204030204" pitchFamily="34" charset="0"/>
              </a:rPr>
              <a:t>Burst fractures of a single or both end plates need to be treated with an </a:t>
            </a:r>
            <a:r>
              <a:rPr dirty="0" i="0" lang="en-US">
                <a:solidFill>
                  <a:srgbClr val="0070C0"/>
                </a:solidFill>
                <a:latin typeface="Calibri" panose="020F0502020204030204" pitchFamily="34" charset="0"/>
              </a:rPr>
              <a:t>Anterior Procedure</a:t>
            </a:r>
            <a:r>
              <a:rPr dirty="0" i="0" lang="en-US">
                <a:solidFill>
                  <a:schemeClr val="tx1"/>
                </a:solidFill>
                <a:latin typeface="Calibri" panose="020F0502020204030204" pitchFamily="34" charset="0"/>
              </a:rPr>
              <a:t> to relieve pressure on the spinal cord. </a:t>
            </a:r>
          </a:p>
          <a:p>
            <a:pPr lvl="1">
              <a:buFont typeface="Wingdings" panose="05000000000000000000" pitchFamily="2" charset="2"/>
              <a:buChar char="v"/>
            </a:pPr>
            <a:r>
              <a:rPr dirty="0" i="0" lang="en-US">
                <a:solidFill>
                  <a:schemeClr val="tx1"/>
                </a:solidFill>
                <a:latin typeface="Calibri" panose="020F0502020204030204" pitchFamily="34" charset="0"/>
              </a:rPr>
              <a:t>This may involve a corpectomy and graft placement with a plate, which may need to be supplemented with posterior fixation. </a:t>
            </a:r>
          </a:p>
          <a:p>
            <a:pPr lvl="1">
              <a:buFont typeface="Wingdings" panose="05000000000000000000" pitchFamily="2" charset="2"/>
              <a:buChar char="v"/>
            </a:pPr>
            <a:r>
              <a:rPr dirty="0" i="0" lang="en-US">
                <a:solidFill>
                  <a:schemeClr val="tx1"/>
                </a:solidFill>
                <a:latin typeface="Calibri" panose="020F0502020204030204" pitchFamily="34" charset="0"/>
              </a:rPr>
              <a:t>Fractures of the vertebral body in the sagittal plane may also be unstable, and require operative treatment. </a:t>
            </a:r>
          </a:p>
          <a:p>
            <a:pPr lvl="1">
              <a:buFont typeface="Wingdings" panose="05000000000000000000" pitchFamily="2" charset="2"/>
              <a:buChar char="v"/>
            </a:pPr>
            <a:r>
              <a:rPr dirty="0" i="0" lang="en-US">
                <a:solidFill>
                  <a:schemeClr val="tx1"/>
                </a:solidFill>
                <a:latin typeface="Calibri" panose="020F0502020204030204" pitchFamily="34" charset="0"/>
              </a:rPr>
              <a:t>These injuries are often found in conjunction with the teardrop or quadrangular fractures that may result in translation of the vertebral bodies; these are highly unstable injuries requiring stabilization.</a:t>
            </a:r>
          </a:p>
          <a:p>
            <a:endParaRPr dirty="0" lang="en-US">
              <a:latin typeface="Calibri" panose="020F0502020204030204" pitchFamily="34" charset="0"/>
            </a:endParaRPr>
          </a:p>
        </p:txBody>
      </p:sp>
      <p:pic>
        <p:nvPicPr>
          <p:cNvPr id="2097166" name="Picture 3"/>
          <p:cNvPicPr>
            <a:picLocks noChangeAspect="1"/>
          </p:cNvPicPr>
          <p:nvPr/>
        </p:nvPicPr>
        <p:blipFill>
          <a:blip xmlns:r="http://schemas.openxmlformats.org/officeDocument/2006/relationships" r:embed="rId1"/>
          <a:stretch>
            <a:fillRect/>
          </a:stretch>
        </p:blipFill>
        <p:spPr>
          <a:xfrm>
            <a:off x="1858241" y="3501509"/>
            <a:ext cx="5427518" cy="3356491"/>
          </a:xfrm>
          <a:prstGeom prst="rect"/>
          <a:ln>
            <a:noFill/>
          </a:ln>
          <a:effectLst>
            <a:softEdge rad="11250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78" name=""/>
        <p:cNvGrpSpPr/>
        <p:nvPr/>
      </p:nvGrpSpPr>
      <p:grpSpPr>
        <a:xfrm>
          <a:off x="0" y="0"/>
          <a:ext cx="0" cy="0"/>
          <a:chOff x="0" y="0"/>
          <a:chExt cx="0" cy="0"/>
        </a:xfrm>
      </p:grpSpPr>
      <p:sp>
        <p:nvSpPr>
          <p:cNvPr id="1048620" name="Title 1"/>
          <p:cNvSpPr>
            <a:spLocks noGrp="1"/>
          </p:cNvSpPr>
          <p:nvPr>
            <p:ph type="title"/>
          </p:nvPr>
        </p:nvSpPr>
        <p:spPr>
          <a:xfrm>
            <a:off x="647700" y="97378"/>
            <a:ext cx="7200900" cy="435973"/>
          </a:xfrm>
        </p:spPr>
        <p:txBody>
          <a:bodyPr>
            <a:normAutofit/>
          </a:bodyPr>
          <a:p>
            <a:pPr indent="-342900" marL="342900">
              <a:buFont typeface="Wingdings" pitchFamily="2" charset="2"/>
              <a:buChar char="q"/>
            </a:pPr>
            <a:r>
              <a:rPr dirty="0" sz="2400" lang="en-US" u="sng">
                <a:solidFill>
                  <a:srgbClr val="7030A0"/>
                </a:solidFill>
                <a:latin typeface="Algerian" panose="04020705040A02060702" pitchFamily="82" charset="0"/>
              </a:rPr>
              <a:t>B. Tension Band Injuries</a:t>
            </a:r>
          </a:p>
        </p:txBody>
      </p:sp>
      <p:sp>
        <p:nvSpPr>
          <p:cNvPr id="1048621" name="Content Placeholder 2"/>
          <p:cNvSpPr>
            <a:spLocks noGrp="1"/>
          </p:cNvSpPr>
          <p:nvPr>
            <p:ph idx="1"/>
          </p:nvPr>
        </p:nvSpPr>
        <p:spPr>
          <a:xfrm>
            <a:off x="647700" y="533351"/>
            <a:ext cx="8403936" cy="6227271"/>
          </a:xfrm>
        </p:spPr>
        <p:txBody>
          <a:bodyPr>
            <a:noAutofit/>
          </a:bodyPr>
          <a:p>
            <a:pPr>
              <a:buFont typeface="Arial" panose="020B0604020202020204" pitchFamily="34" charset="0"/>
              <a:buChar char="•"/>
            </a:pPr>
            <a:r>
              <a:rPr dirty="0" lang="en-US">
                <a:solidFill>
                  <a:schemeClr val="tx1"/>
                </a:solidFill>
                <a:latin typeface="Calibri" panose="020F0502020204030204" pitchFamily="34" charset="0"/>
              </a:rPr>
              <a:t>Tension band injuries involve disruption of either the PLC, the intervertebral disc, or a combination of both, and may also involve an associated vertebral body or posterior elements fracture. </a:t>
            </a:r>
          </a:p>
          <a:p>
            <a:pPr>
              <a:buFont typeface="Arial" panose="020B0604020202020204" pitchFamily="34" charset="0"/>
              <a:buChar char="•"/>
            </a:pPr>
            <a:r>
              <a:rPr dirty="0" lang="en-US">
                <a:solidFill>
                  <a:schemeClr val="tx1"/>
                </a:solidFill>
                <a:latin typeface="Calibri" panose="020F0502020204030204" pitchFamily="34" charset="0"/>
              </a:rPr>
              <a:t>Distraction-extension injuries are more common in patients with ankylosing conditions (</a:t>
            </a:r>
            <a:r>
              <a:rPr dirty="0" lang="en-US">
                <a:solidFill>
                  <a:srgbClr val="0070C0"/>
                </a:solidFill>
                <a:latin typeface="Calibri" panose="020F0502020204030204" pitchFamily="34" charset="0"/>
              </a:rPr>
              <a:t>ankylosing spondylitis, Diffuse idiopathic skeletal hyperostosis {DISH} </a:t>
            </a:r>
            <a:r>
              <a:rPr dirty="0" lang="en-US">
                <a:solidFill>
                  <a:schemeClr val="tx1"/>
                </a:solidFill>
                <a:latin typeface="Calibri" panose="020F0502020204030204" pitchFamily="34" charset="0"/>
              </a:rPr>
              <a:t>) which are unstable injuries and requiring stabilization.</a:t>
            </a:r>
          </a:p>
          <a:p>
            <a:pPr>
              <a:buFont typeface="Arial" panose="020B0604020202020204" pitchFamily="34" charset="0"/>
              <a:buChar char="•"/>
            </a:pPr>
            <a:endParaRPr dirty="0" lang="en-US">
              <a:solidFill>
                <a:schemeClr val="tx1"/>
              </a:solidFill>
              <a:latin typeface="Calibri" panose="020F0502020204030204" pitchFamily="34" charset="0"/>
            </a:endParaRPr>
          </a:p>
          <a:p>
            <a:pPr>
              <a:buFont typeface="Wingdings" panose="05000000000000000000" pitchFamily="2" charset="2"/>
              <a:buChar char="v"/>
            </a:pPr>
            <a:r>
              <a:rPr b="1" dirty="0" lang="en-US" u="sng">
                <a:solidFill>
                  <a:srgbClr val="C00000"/>
                </a:solidFill>
                <a:latin typeface="Calibri" panose="020F0502020204030204" pitchFamily="34" charset="0"/>
              </a:rPr>
              <a:t>Grading</a:t>
            </a:r>
            <a:r>
              <a:rPr dirty="0" lang="en-US" u="sng">
                <a:solidFill>
                  <a:srgbClr val="FF0000"/>
                </a:solidFill>
                <a:latin typeface="Calibri" panose="020F0502020204030204" pitchFamily="34" charset="0"/>
              </a:rPr>
              <a:t> </a:t>
            </a:r>
          </a:p>
          <a:p>
            <a:pPr>
              <a:buFont typeface="Arial" panose="020B0604020202020204" pitchFamily="34" charset="0"/>
              <a:buChar char="•"/>
            </a:pPr>
            <a:r>
              <a:rPr dirty="0" lang="en-US">
                <a:solidFill>
                  <a:srgbClr val="C00000"/>
                </a:solidFill>
                <a:latin typeface="Calibri" panose="020F0502020204030204" pitchFamily="34" charset="0"/>
              </a:rPr>
              <a:t>B1</a:t>
            </a:r>
            <a:r>
              <a:rPr dirty="0" lang="en-US">
                <a:latin typeface="Calibri" panose="020F0502020204030204" pitchFamily="34" charset="0"/>
              </a:rPr>
              <a:t> </a:t>
            </a:r>
            <a:r>
              <a:rPr dirty="0" lang="en-US">
                <a:solidFill>
                  <a:schemeClr val="tx1"/>
                </a:solidFill>
                <a:latin typeface="Calibri" panose="020F0502020204030204" pitchFamily="34" charset="0"/>
              </a:rPr>
              <a:t>Posterior tension band injury involve bony structures.</a:t>
            </a:r>
          </a:p>
          <a:p>
            <a:pPr>
              <a:buFont typeface="Arial" panose="020B0604020202020204" pitchFamily="34" charset="0"/>
              <a:buChar char="•"/>
            </a:pPr>
            <a:r>
              <a:rPr dirty="0" lang="en-US">
                <a:solidFill>
                  <a:srgbClr val="C00000"/>
                </a:solidFill>
                <a:latin typeface="Calibri" panose="020F0502020204030204" pitchFamily="34" charset="0"/>
              </a:rPr>
              <a:t>B2 </a:t>
            </a:r>
            <a:r>
              <a:rPr dirty="0" lang="en-US">
                <a:solidFill>
                  <a:schemeClr val="tx1"/>
                </a:solidFill>
                <a:latin typeface="Calibri" panose="020F0502020204030204" pitchFamily="34" charset="0"/>
              </a:rPr>
              <a:t>Posterior tension band injury involve bony structures or capsular and </a:t>
            </a:r>
            <a:r>
              <a:rPr dirty="0" i="0" lang="en-US">
                <a:solidFill>
                  <a:schemeClr val="tx1"/>
                </a:solidFill>
                <a:latin typeface="Calibri" panose="020F0502020204030204" pitchFamily="34" charset="0"/>
              </a:rPr>
              <a:t>ligamentous structures, or both , These injuries may also extend into the anterior structures such as the intervertebral disk. </a:t>
            </a:r>
          </a:p>
          <a:p>
            <a:pPr>
              <a:buFont typeface="Arial" panose="020B0604020202020204" pitchFamily="34" charset="0"/>
              <a:buChar char="•"/>
            </a:pPr>
            <a:r>
              <a:rPr dirty="0" lang="en-US">
                <a:solidFill>
                  <a:srgbClr val="C00000"/>
                </a:solidFill>
                <a:latin typeface="Calibri" panose="020F0502020204030204" pitchFamily="34" charset="0"/>
              </a:rPr>
              <a:t>B3</a:t>
            </a:r>
            <a:r>
              <a:rPr dirty="0" lang="en-US">
                <a:solidFill>
                  <a:schemeClr val="tx1"/>
                </a:solidFill>
                <a:latin typeface="Calibri" panose="020F0502020204030204" pitchFamily="34" charset="0"/>
              </a:rPr>
              <a:t> Anterior tension band injuries involve physical disruption of either the vertebral body or disk, with an intact posterior hinge that prevents complete displacement.</a:t>
            </a:r>
          </a:p>
          <a:p>
            <a:pPr>
              <a:buFont typeface="Wingdings" panose="05000000000000000000" pitchFamily="2" charset="2"/>
              <a:buChar char="Ø"/>
            </a:pPr>
            <a:r>
              <a:rPr dirty="0" lang="en-US">
                <a:solidFill>
                  <a:srgbClr val="0070C0"/>
                </a:solidFill>
                <a:latin typeface="Calibri" panose="020F0502020204030204" pitchFamily="34" charset="0"/>
              </a:rPr>
              <a:t>If there is displacement, these injuries would be classified as translational injuries. </a:t>
            </a:r>
            <a:endParaRPr dirty="0" lang="en-US" u="sng">
              <a:solidFill>
                <a:srgbClr val="0070C0"/>
              </a:solidFill>
              <a:latin typeface="Calibri" panose="020F0502020204030204" pitchFamily="34" charset="0"/>
            </a:endParaRPr>
          </a:p>
          <a:p>
            <a:pPr>
              <a:buFont typeface="Arial" panose="020B0604020202020204" pitchFamily="34" charset="0"/>
              <a:buChar char="•"/>
            </a:pPr>
            <a:endParaRPr dirty="0" lang="en-US">
              <a:solidFill>
                <a:schemeClr val="tx1"/>
              </a:solidFill>
              <a:latin typeface="Calibri" panose="020F0502020204030204" pitchFamily="34" charset="0"/>
            </a:endParaRPr>
          </a:p>
          <a:p>
            <a:pPr>
              <a:buFont typeface="Arial" panose="020B0604020202020204" pitchFamily="34" charset="0"/>
              <a:buChar char="•"/>
            </a:pPr>
            <a:endParaRPr dirty="0" lang="en-US">
              <a:solidFill>
                <a:schemeClr val="tx1"/>
              </a:solidFill>
              <a:latin typeface="Calibri" panose="020F050202020403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79" name=""/>
        <p:cNvGrpSpPr/>
        <p:nvPr/>
      </p:nvGrpSpPr>
      <p:grpSpPr>
        <a:xfrm>
          <a:off x="0" y="0"/>
          <a:ext cx="0" cy="0"/>
          <a:chOff x="0" y="0"/>
          <a:chExt cx="0" cy="0"/>
        </a:xfrm>
      </p:grpSpPr>
      <p:pic>
        <p:nvPicPr>
          <p:cNvPr id="2097167" name="Content Placeholder 3"/>
          <p:cNvPicPr>
            <a:picLocks noChangeAspect="1" noGrp="1"/>
          </p:cNvPicPr>
          <p:nvPr>
            <p:ph idx="1"/>
          </p:nvPr>
        </p:nvPicPr>
        <p:blipFill>
          <a:blip xmlns:r="http://schemas.openxmlformats.org/officeDocument/2006/relationships" r:embed="rId1"/>
          <a:stretch>
            <a:fillRect/>
          </a:stretch>
        </p:blipFill>
        <p:spPr>
          <a:xfrm>
            <a:off x="612880" y="3429000"/>
            <a:ext cx="4082143" cy="2505670"/>
          </a:xfrm>
          <a:prstGeom prst="rect"/>
          <a:ln>
            <a:noFill/>
          </a:ln>
          <a:effectLst>
            <a:softEdge rad="112500"/>
          </a:effectLst>
        </p:spPr>
      </p:pic>
      <p:pic>
        <p:nvPicPr>
          <p:cNvPr id="2097168" name="Picture 4"/>
          <p:cNvPicPr>
            <a:picLocks noChangeAspect="1"/>
          </p:cNvPicPr>
          <p:nvPr/>
        </p:nvPicPr>
        <p:blipFill>
          <a:blip xmlns:r="http://schemas.openxmlformats.org/officeDocument/2006/relationships" r:embed="rId2"/>
          <a:stretch>
            <a:fillRect/>
          </a:stretch>
        </p:blipFill>
        <p:spPr>
          <a:xfrm>
            <a:off x="4790803" y="3429000"/>
            <a:ext cx="4173583" cy="2505670"/>
          </a:xfrm>
          <a:prstGeom prst="rect"/>
          <a:ln>
            <a:noFill/>
          </a:ln>
          <a:effectLst>
            <a:softEdge rad="112500"/>
          </a:effectLst>
        </p:spPr>
      </p:pic>
      <p:sp>
        <p:nvSpPr>
          <p:cNvPr id="1048622" name="Rectangle 5"/>
          <p:cNvSpPr/>
          <p:nvPr/>
        </p:nvSpPr>
        <p:spPr>
          <a:xfrm>
            <a:off x="1234982" y="5934670"/>
            <a:ext cx="2837941" cy="472440"/>
          </a:xfrm>
          <a:prstGeom prst="rect"/>
        </p:spPr>
        <p:txBody>
          <a:bodyPr wrap="square">
            <a:spAutoFit/>
          </a:bodyPr>
          <a:p>
            <a:pPr algn="ctr"/>
            <a:r>
              <a:rPr dirty="0" sz="1350" lang="en-US">
                <a:solidFill>
                  <a:srgbClr val="C00000"/>
                </a:solidFill>
                <a:latin typeface="HelveticaNeue-Medium"/>
              </a:rPr>
              <a:t>Subtype B1. </a:t>
            </a:r>
          </a:p>
          <a:p>
            <a:r>
              <a:rPr dirty="0" sz="1350" lang="en-US">
                <a:solidFill>
                  <a:srgbClr val="000000"/>
                </a:solidFill>
                <a:latin typeface="HelveticaNeue-Light"/>
              </a:rPr>
              <a:t>Bony posterior tension band injury. </a:t>
            </a:r>
            <a:endParaRPr dirty="0" sz="1350" lang="en-US"/>
          </a:p>
        </p:txBody>
      </p:sp>
      <p:sp>
        <p:nvSpPr>
          <p:cNvPr id="1048623" name="Rectangle 6"/>
          <p:cNvSpPr/>
          <p:nvPr/>
        </p:nvSpPr>
        <p:spPr>
          <a:xfrm>
            <a:off x="4882243" y="5934670"/>
            <a:ext cx="4082143" cy="853440"/>
          </a:xfrm>
          <a:prstGeom prst="rect"/>
        </p:spPr>
        <p:txBody>
          <a:bodyPr wrap="square">
            <a:spAutoFit/>
          </a:bodyPr>
          <a:p>
            <a:pPr algn="ctr"/>
            <a:r>
              <a:rPr dirty="0" sz="1350" lang="en-US">
                <a:solidFill>
                  <a:srgbClr val="C00000"/>
                </a:solidFill>
                <a:latin typeface="HelveticaNeue-Medium"/>
              </a:rPr>
              <a:t>Subtype B2. </a:t>
            </a:r>
          </a:p>
          <a:p>
            <a:r>
              <a:rPr dirty="0" sz="1350" lang="en-US">
                <a:solidFill>
                  <a:srgbClr val="000000"/>
                </a:solidFill>
                <a:latin typeface="HelveticaNeue-Light"/>
              </a:rPr>
              <a:t>Complete disruption or separation of the posterior capsuloligamentous or bony capsuloligamentous structures. </a:t>
            </a:r>
            <a:endParaRPr dirty="0" sz="1350" lang="en-US"/>
          </a:p>
        </p:txBody>
      </p:sp>
      <p:pic>
        <p:nvPicPr>
          <p:cNvPr id="2097169" name="Picture 4"/>
          <p:cNvPicPr>
            <a:picLocks noChangeAspect="1"/>
          </p:cNvPicPr>
          <p:nvPr/>
        </p:nvPicPr>
        <p:blipFill rotWithShape="1">
          <a:blip xmlns:r="http://schemas.openxmlformats.org/officeDocument/2006/relationships" r:embed="rId3"/>
          <a:srcRect l="33322" t="5425" r="33515" b="74792"/>
          <a:stretch>
            <a:fillRect/>
          </a:stretch>
        </p:blipFill>
        <p:spPr>
          <a:xfrm>
            <a:off x="612882" y="85039"/>
            <a:ext cx="4082143" cy="3343961"/>
          </a:xfrm>
          <a:prstGeom prst="rect"/>
          <a:ln>
            <a:noFill/>
          </a:ln>
          <a:effectLst>
            <a:softEdge rad="112500"/>
          </a:effectLst>
        </p:spPr>
      </p:pic>
      <p:pic>
        <p:nvPicPr>
          <p:cNvPr id="2097170" name="Picture 4"/>
          <p:cNvPicPr>
            <a:picLocks noChangeAspect="1"/>
          </p:cNvPicPr>
          <p:nvPr/>
        </p:nvPicPr>
        <p:blipFill rotWithShape="1">
          <a:blip xmlns:r="http://schemas.openxmlformats.org/officeDocument/2006/relationships" r:embed="rId3"/>
          <a:srcRect l="33322" t="25171" r="33515" b="48075"/>
          <a:stretch>
            <a:fillRect/>
          </a:stretch>
        </p:blipFill>
        <p:spPr>
          <a:xfrm>
            <a:off x="4790803" y="85038"/>
            <a:ext cx="4173583" cy="3360420"/>
          </a:xfrm>
          <a:prstGeom prst="rect"/>
          <a:ln>
            <a:noFill/>
          </a:ln>
          <a:effectLst>
            <a:softEdge rad="1125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80" name=""/>
        <p:cNvGrpSpPr/>
        <p:nvPr/>
      </p:nvGrpSpPr>
      <p:grpSpPr>
        <a:xfrm>
          <a:off x="0" y="0"/>
          <a:ext cx="0" cy="0"/>
          <a:chOff x="0" y="0"/>
          <a:chExt cx="0" cy="0"/>
        </a:xfrm>
      </p:grpSpPr>
      <p:pic>
        <p:nvPicPr>
          <p:cNvPr id="2097171" name="Picture 3"/>
          <p:cNvPicPr>
            <a:picLocks noChangeAspect="1"/>
          </p:cNvPicPr>
          <p:nvPr/>
        </p:nvPicPr>
        <p:blipFill>
          <a:blip xmlns:r="http://schemas.openxmlformats.org/officeDocument/2006/relationships" r:embed="rId1"/>
          <a:stretch>
            <a:fillRect/>
          </a:stretch>
        </p:blipFill>
        <p:spPr>
          <a:xfrm>
            <a:off x="1228198" y="3082814"/>
            <a:ext cx="7006269" cy="3059605"/>
          </a:xfrm>
          <a:prstGeom prst="rect"/>
          <a:ln>
            <a:noFill/>
          </a:ln>
          <a:effectLst>
            <a:softEdge rad="112500"/>
          </a:effectLst>
        </p:spPr>
      </p:pic>
      <p:sp>
        <p:nvSpPr>
          <p:cNvPr id="1048624" name="Rectangle 4"/>
          <p:cNvSpPr/>
          <p:nvPr/>
        </p:nvSpPr>
        <p:spPr>
          <a:xfrm>
            <a:off x="2069167" y="6142419"/>
            <a:ext cx="5543549" cy="662940"/>
          </a:xfrm>
          <a:prstGeom prst="rect"/>
        </p:spPr>
        <p:txBody>
          <a:bodyPr wrap="square">
            <a:spAutoFit/>
          </a:bodyPr>
          <a:p>
            <a:pPr algn="ctr"/>
            <a:r>
              <a:rPr dirty="0" sz="1350" lang="en-US">
                <a:solidFill>
                  <a:srgbClr val="C00000"/>
                </a:solidFill>
                <a:latin typeface="HelveticaNeue-Medium"/>
              </a:rPr>
              <a:t>Subtype B3. </a:t>
            </a:r>
          </a:p>
          <a:p>
            <a:r>
              <a:rPr dirty="0" sz="1350" lang="en-US">
                <a:solidFill>
                  <a:srgbClr val="000000"/>
                </a:solidFill>
                <a:latin typeface="HelveticaNeue-Light"/>
              </a:rPr>
              <a:t>Anterior tension band injury. Physical disruption or separation of the anterior structures (bone/disk) with tethering of the posterior elements. </a:t>
            </a:r>
            <a:endParaRPr dirty="0" sz="1350" lang="en-US"/>
          </a:p>
        </p:txBody>
      </p:sp>
      <p:pic>
        <p:nvPicPr>
          <p:cNvPr id="2097172" name="Picture 4"/>
          <p:cNvPicPr>
            <a:picLocks noChangeAspect="1" noGrp="1"/>
          </p:cNvPicPr>
          <p:nvPr>
            <p:ph idx="1"/>
          </p:nvPr>
        </p:nvPicPr>
        <p:blipFill rotWithShape="1">
          <a:blip xmlns:r="http://schemas.openxmlformats.org/officeDocument/2006/relationships" r:embed="rId2"/>
          <a:srcRect l="33322" t="51529" r="33515" b="26427"/>
          <a:stretch>
            <a:fillRect/>
          </a:stretch>
        </p:blipFill>
        <p:spPr>
          <a:xfrm>
            <a:off x="2069167" y="0"/>
            <a:ext cx="5324333" cy="3313545"/>
          </a:xfrm>
          <a:prstGeom prst="rect"/>
          <a:ln>
            <a:noFill/>
          </a:ln>
          <a:effectLst>
            <a:softEdge rad="11250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81" name=""/>
        <p:cNvGrpSpPr/>
        <p:nvPr/>
      </p:nvGrpSpPr>
      <p:grpSpPr>
        <a:xfrm>
          <a:off x="0" y="0"/>
          <a:ext cx="0" cy="0"/>
          <a:chOff x="0" y="0"/>
          <a:chExt cx="0" cy="0"/>
        </a:xfrm>
      </p:grpSpPr>
      <p:sp>
        <p:nvSpPr>
          <p:cNvPr id="1048625" name="Title 1"/>
          <p:cNvSpPr>
            <a:spLocks noGrp="1"/>
          </p:cNvSpPr>
          <p:nvPr>
            <p:ph type="title"/>
          </p:nvPr>
        </p:nvSpPr>
        <p:spPr>
          <a:xfrm>
            <a:off x="682338" y="120469"/>
            <a:ext cx="3139207" cy="433713"/>
          </a:xfrm>
        </p:spPr>
        <p:txBody>
          <a:bodyPr>
            <a:noAutofit/>
          </a:bodyPr>
          <a:p>
            <a:r>
              <a:rPr dirty="0" sz="2400" lang="en-US" u="sng">
                <a:solidFill>
                  <a:srgbClr val="7030A0"/>
                </a:solidFill>
                <a:latin typeface="Algerian" panose="04020705040A02060702" pitchFamily="82" charset="0"/>
              </a:rPr>
              <a:t>F.  Facet Injuries </a:t>
            </a:r>
          </a:p>
        </p:txBody>
      </p:sp>
      <p:sp>
        <p:nvSpPr>
          <p:cNvPr id="1048626" name="Content Placeholder 2"/>
          <p:cNvSpPr>
            <a:spLocks noGrp="1"/>
          </p:cNvSpPr>
          <p:nvPr>
            <p:ph idx="1"/>
          </p:nvPr>
        </p:nvSpPr>
        <p:spPr>
          <a:xfrm>
            <a:off x="682338" y="554181"/>
            <a:ext cx="8357753" cy="6183349"/>
          </a:xfrm>
        </p:spPr>
        <p:txBody>
          <a:bodyPr>
            <a:noAutofit/>
          </a:bodyPr>
          <a:p>
            <a:pPr>
              <a:buFont typeface="Arial" panose="020B0604020202020204" pitchFamily="34" charset="0"/>
              <a:buChar char="•"/>
            </a:pPr>
            <a:r>
              <a:rPr dirty="0" lang="en-US">
                <a:solidFill>
                  <a:schemeClr val="tx1"/>
                </a:solidFill>
                <a:latin typeface="Calibri" panose="020F0502020204030204" pitchFamily="34" charset="0"/>
              </a:rPr>
              <a:t>In unilateral facet fractures, </a:t>
            </a:r>
            <a:r>
              <a:rPr b="1" dirty="0" lang="en-US">
                <a:solidFill>
                  <a:schemeClr val="tx1"/>
                </a:solidFill>
                <a:latin typeface="Calibri" panose="020F0502020204030204" pitchFamily="34" charset="0"/>
              </a:rPr>
              <a:t>stability can be predicted</a:t>
            </a:r>
            <a:r>
              <a:rPr dirty="0" lang="en-US">
                <a:solidFill>
                  <a:schemeClr val="tx1"/>
                </a:solidFill>
                <a:latin typeface="Calibri" panose="020F0502020204030204" pitchFamily="34" charset="0"/>
              </a:rPr>
              <a:t> </a:t>
            </a:r>
            <a:r>
              <a:rPr b="1" dirty="0" lang="en-US">
                <a:solidFill>
                  <a:srgbClr val="C00000"/>
                </a:solidFill>
                <a:latin typeface="Calibri" panose="020F0502020204030204" pitchFamily="34" charset="0"/>
              </a:rPr>
              <a:t>based on</a:t>
            </a:r>
            <a:r>
              <a:rPr dirty="0" lang="en-US">
                <a:solidFill>
                  <a:schemeClr val="tx1"/>
                </a:solidFill>
                <a:latin typeface="Calibri" panose="020F0502020204030204" pitchFamily="34" charset="0"/>
              </a:rPr>
              <a:t> the </a:t>
            </a:r>
            <a:r>
              <a:rPr dirty="0" lang="en-US" u="sng">
                <a:solidFill>
                  <a:srgbClr val="0070C0"/>
                </a:solidFill>
                <a:latin typeface="Calibri" panose="020F0502020204030204" pitchFamily="34" charset="0"/>
              </a:rPr>
              <a:t>percentage of lateral mass involved as measured on CT scan</a:t>
            </a:r>
            <a:r>
              <a:rPr dirty="0" lang="en-US">
                <a:solidFill>
                  <a:schemeClr val="tx1"/>
                </a:solidFill>
                <a:latin typeface="Calibri" panose="020F0502020204030204" pitchFamily="34" charset="0"/>
              </a:rPr>
              <a:t> </a:t>
            </a:r>
          </a:p>
          <a:p>
            <a:pPr>
              <a:buFont typeface="Arial" panose="020B0604020202020204" pitchFamily="34" charset="0"/>
              <a:buChar char="•"/>
            </a:pPr>
            <a:r>
              <a:rPr dirty="0" lang="en-US">
                <a:solidFill>
                  <a:schemeClr val="tx1"/>
                </a:solidFill>
                <a:latin typeface="Calibri" panose="020F0502020204030204" pitchFamily="34" charset="0"/>
              </a:rPr>
              <a:t>Increased risk of failure of nonoperative treatment if </a:t>
            </a:r>
          </a:p>
          <a:p>
            <a:pPr lvl="1">
              <a:buFont typeface="Wingdings" panose="05000000000000000000" pitchFamily="2" charset="2"/>
              <a:buChar char="Ø"/>
            </a:pPr>
            <a:r>
              <a:rPr dirty="0" i="0" lang="en-US">
                <a:solidFill>
                  <a:srgbClr val="002060"/>
                </a:solidFill>
                <a:latin typeface="Calibri" panose="020F0502020204030204" pitchFamily="34" charset="0"/>
              </a:rPr>
              <a:t>the fracture involved greater than 40% of the height of the intact lateral mass.</a:t>
            </a:r>
          </a:p>
          <a:p>
            <a:pPr lvl="1">
              <a:buFont typeface="Wingdings" panose="05000000000000000000" pitchFamily="2" charset="2"/>
              <a:buChar char="Ø"/>
            </a:pPr>
            <a:r>
              <a:rPr dirty="0" i="0" lang="en-US">
                <a:solidFill>
                  <a:srgbClr val="002060"/>
                </a:solidFill>
                <a:latin typeface="Calibri" panose="020F0502020204030204" pitchFamily="34" charset="0"/>
              </a:rPr>
              <a:t>or an absolute height greater than 1 cm.</a:t>
            </a:r>
          </a:p>
          <a:p>
            <a:pPr>
              <a:buFont typeface="Arial" panose="020B0604020202020204" pitchFamily="34" charset="0"/>
              <a:buChar char="•"/>
            </a:pPr>
            <a:r>
              <a:rPr dirty="0" lang="en-US">
                <a:solidFill>
                  <a:schemeClr val="tx1"/>
                </a:solidFill>
                <a:latin typeface="Calibri" panose="020F0502020204030204" pitchFamily="34" charset="0"/>
              </a:rPr>
              <a:t>The PLC is commonly injured to varying degrees with distractive-type injuries. This includes injury to the supraspinous and interspinous ligaments, as well as the facet capsules. </a:t>
            </a:r>
          </a:p>
          <a:p>
            <a:pPr>
              <a:buFont typeface="Arial" panose="020B0604020202020204" pitchFamily="34" charset="0"/>
              <a:buChar char="•"/>
            </a:pPr>
            <a:endParaRPr dirty="0" lang="en-US">
              <a:solidFill>
                <a:schemeClr val="tx1"/>
              </a:solidFill>
              <a:latin typeface="Calibri" panose="020F0502020204030204" pitchFamily="34" charset="0"/>
            </a:endParaRPr>
          </a:p>
          <a:p>
            <a:pPr>
              <a:buFont typeface="Wingdings" panose="05000000000000000000" pitchFamily="2" charset="2"/>
              <a:buChar char="v"/>
            </a:pPr>
            <a:r>
              <a:rPr dirty="0" lang="en-US">
                <a:solidFill>
                  <a:srgbClr val="FF0000"/>
                </a:solidFill>
                <a:latin typeface="Calibri" panose="020F0502020204030204" pitchFamily="34" charset="0"/>
              </a:rPr>
              <a:t>Grading</a:t>
            </a:r>
          </a:p>
          <a:p>
            <a:pPr>
              <a:buFont typeface="Arial" panose="020B0604020202020204" pitchFamily="34" charset="0"/>
              <a:buChar char="•"/>
            </a:pPr>
            <a:r>
              <a:rPr dirty="0" lang="en-US">
                <a:solidFill>
                  <a:srgbClr val="C00000"/>
                </a:solidFill>
                <a:latin typeface="Calibri" panose="020F0502020204030204" pitchFamily="34" charset="0"/>
              </a:rPr>
              <a:t>F1</a:t>
            </a:r>
            <a:r>
              <a:rPr dirty="0" lang="en-US">
                <a:solidFill>
                  <a:schemeClr val="tx1"/>
                </a:solidFill>
                <a:latin typeface="Calibri" panose="020F0502020204030204" pitchFamily="34" charset="0"/>
              </a:rPr>
              <a:t> </a:t>
            </a:r>
            <a:r>
              <a:rPr dirty="0" lang="en-US" err="1">
                <a:solidFill>
                  <a:srgbClr val="1F497D"/>
                </a:solidFill>
                <a:latin typeface="Calibri" panose="020F0502020204030204" pitchFamily="34" charset="0"/>
              </a:rPr>
              <a:t>Nondisplaced</a:t>
            </a:r>
            <a:r>
              <a:rPr dirty="0" lang="en-US">
                <a:solidFill>
                  <a:srgbClr val="1F497D"/>
                </a:solidFill>
                <a:latin typeface="Calibri" panose="020F0502020204030204" pitchFamily="34" charset="0"/>
              </a:rPr>
              <a:t> facet fracture</a:t>
            </a:r>
            <a:endParaRPr dirty="0" lang="en-US">
              <a:solidFill>
                <a:schemeClr val="tx1"/>
              </a:solidFill>
              <a:latin typeface="Calibri" panose="020F0502020204030204" pitchFamily="34" charset="0"/>
            </a:endParaRPr>
          </a:p>
          <a:p>
            <a:pPr>
              <a:buFont typeface="Arial" panose="020B0604020202020204" pitchFamily="34" charset="0"/>
              <a:buChar char="•"/>
            </a:pPr>
            <a:r>
              <a:rPr dirty="0" lang="en-US">
                <a:solidFill>
                  <a:srgbClr val="C00000"/>
                </a:solidFill>
                <a:latin typeface="Calibri" panose="020F0502020204030204" pitchFamily="34" charset="0"/>
              </a:rPr>
              <a:t>F2</a:t>
            </a:r>
            <a:r>
              <a:rPr dirty="0" lang="en-US">
                <a:solidFill>
                  <a:schemeClr val="tx1"/>
                </a:solidFill>
                <a:latin typeface="Calibri" panose="020F0502020204030204" pitchFamily="34" charset="0"/>
              </a:rPr>
              <a:t> </a:t>
            </a:r>
            <a:r>
              <a:rPr dirty="0" lang="en-US">
                <a:solidFill>
                  <a:srgbClr val="1F497D"/>
                </a:solidFill>
                <a:latin typeface="Calibri" panose="020F0502020204030204" pitchFamily="34" charset="0"/>
              </a:rPr>
              <a:t>Facet fracture with potential for instability </a:t>
            </a:r>
            <a:r>
              <a:rPr dirty="0" lang="en-US">
                <a:solidFill>
                  <a:srgbClr val="000000"/>
                </a:solidFill>
                <a:latin typeface="Calibri" panose="020F0502020204030204" pitchFamily="34" charset="0"/>
              </a:rPr>
              <a:t>Displaced Fractures</a:t>
            </a:r>
            <a:r>
              <a:rPr dirty="0" lang="en-US">
                <a:latin typeface="Calibri" panose="020F0502020204030204" pitchFamily="34" charset="0"/>
              </a:rPr>
              <a:t> </a:t>
            </a:r>
          </a:p>
          <a:p>
            <a:pPr>
              <a:buFont typeface="Arial" panose="020B0604020202020204" pitchFamily="34" charset="0"/>
              <a:buChar char="•"/>
            </a:pPr>
            <a:r>
              <a:rPr dirty="0" lang="en-US">
                <a:solidFill>
                  <a:srgbClr val="C00000"/>
                </a:solidFill>
                <a:latin typeface="Calibri" panose="020F0502020204030204" pitchFamily="34" charset="0"/>
              </a:rPr>
              <a:t>F3</a:t>
            </a:r>
            <a:r>
              <a:rPr dirty="0" lang="en-US">
                <a:solidFill>
                  <a:schemeClr val="tx1"/>
                </a:solidFill>
                <a:latin typeface="Calibri" panose="020F0502020204030204" pitchFamily="34" charset="0"/>
              </a:rPr>
              <a:t> </a:t>
            </a:r>
            <a:r>
              <a:rPr dirty="0" lang="en-US">
                <a:solidFill>
                  <a:srgbClr val="1F497D"/>
                </a:solidFill>
                <a:latin typeface="Calibri" panose="020F0502020204030204" pitchFamily="34" charset="0"/>
              </a:rPr>
              <a:t>Floating lateral mass fracture</a:t>
            </a:r>
            <a:endParaRPr dirty="0" lang="en-US">
              <a:latin typeface="Calibri" panose="020F0502020204030204" pitchFamily="34" charset="0"/>
            </a:endParaRPr>
          </a:p>
          <a:p>
            <a:pPr>
              <a:buFont typeface="Arial" panose="020B0604020202020204" pitchFamily="34" charset="0"/>
              <a:buChar char="•"/>
            </a:pPr>
            <a:r>
              <a:rPr dirty="0" lang="en-US">
                <a:solidFill>
                  <a:srgbClr val="C00000"/>
                </a:solidFill>
                <a:latin typeface="Calibri" panose="020F0502020204030204" pitchFamily="34" charset="0"/>
              </a:rPr>
              <a:t>F4</a:t>
            </a:r>
            <a:r>
              <a:rPr dirty="0" lang="en-US">
                <a:solidFill>
                  <a:schemeClr val="tx1"/>
                </a:solidFill>
                <a:latin typeface="Calibri" panose="020F0502020204030204" pitchFamily="34" charset="0"/>
              </a:rPr>
              <a:t> </a:t>
            </a:r>
            <a:r>
              <a:rPr dirty="0" lang="en-US">
                <a:solidFill>
                  <a:srgbClr val="1F497D"/>
                </a:solidFill>
                <a:latin typeface="Calibri" panose="020F0502020204030204" pitchFamily="34" charset="0"/>
              </a:rPr>
              <a:t>Pathologic subluxation or perched/dislocated facet </a:t>
            </a:r>
            <a:r>
              <a:rPr dirty="0" lang="en-US">
                <a:solidFill>
                  <a:srgbClr val="000000"/>
                </a:solidFill>
                <a:latin typeface="Calibri" panose="020F0502020204030204" pitchFamily="34" charset="0"/>
              </a:rPr>
              <a:t>Varying Degrees Of Facet Subluxations Or Dislocations</a:t>
            </a:r>
            <a:r>
              <a:rPr dirty="0" lang="en-US">
                <a:latin typeface="Calibri" panose="020F0502020204030204" pitchFamily="34" charset="0"/>
              </a:rPr>
              <a:t> </a:t>
            </a:r>
            <a:br>
              <a:rPr dirty="0" lang="en-US">
                <a:latin typeface="Calibri" panose="020F0502020204030204" pitchFamily="34" charset="0"/>
              </a:rPr>
            </a:br>
            <a:endParaRPr dirty="0" lang="en-US">
              <a:solidFill>
                <a:schemeClr val="tx1"/>
              </a:solidFill>
              <a:latin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82" name=""/>
        <p:cNvGrpSpPr/>
        <p:nvPr/>
      </p:nvGrpSpPr>
      <p:grpSpPr>
        <a:xfrm>
          <a:off x="0" y="0"/>
          <a:ext cx="0" cy="0"/>
          <a:chOff x="0" y="0"/>
          <a:chExt cx="0" cy="0"/>
        </a:xfrm>
      </p:grpSpPr>
      <p:pic>
        <p:nvPicPr>
          <p:cNvPr id="2097173" name="Picture 4"/>
          <p:cNvPicPr>
            <a:picLocks noChangeAspect="1"/>
          </p:cNvPicPr>
          <p:nvPr/>
        </p:nvPicPr>
        <p:blipFill>
          <a:blip xmlns:r="http://schemas.openxmlformats.org/officeDocument/2006/relationships" r:embed="rId1"/>
          <a:stretch>
            <a:fillRect/>
          </a:stretch>
        </p:blipFill>
        <p:spPr>
          <a:xfrm>
            <a:off x="766331" y="2863272"/>
            <a:ext cx="3805669" cy="2971697"/>
          </a:xfrm>
          <a:prstGeom prst="rect"/>
          <a:ln>
            <a:noFill/>
          </a:ln>
          <a:effectLst>
            <a:softEdge rad="112500"/>
          </a:effectLst>
        </p:spPr>
      </p:pic>
      <p:pic>
        <p:nvPicPr>
          <p:cNvPr id="2097174" name="Picture 5"/>
          <p:cNvPicPr>
            <a:picLocks noChangeAspect="1"/>
          </p:cNvPicPr>
          <p:nvPr/>
        </p:nvPicPr>
        <p:blipFill>
          <a:blip xmlns:r="http://schemas.openxmlformats.org/officeDocument/2006/relationships" r:embed="rId2"/>
          <a:stretch>
            <a:fillRect/>
          </a:stretch>
        </p:blipFill>
        <p:spPr>
          <a:xfrm>
            <a:off x="4832046" y="2863271"/>
            <a:ext cx="4161740" cy="2971697"/>
          </a:xfrm>
          <a:prstGeom prst="rect"/>
          <a:ln>
            <a:noFill/>
          </a:ln>
          <a:effectLst>
            <a:softEdge rad="112500"/>
          </a:effectLst>
        </p:spPr>
      </p:pic>
      <p:sp>
        <p:nvSpPr>
          <p:cNvPr id="1048627" name="Rectangle 6"/>
          <p:cNvSpPr/>
          <p:nvPr/>
        </p:nvSpPr>
        <p:spPr>
          <a:xfrm>
            <a:off x="4832046" y="5834970"/>
            <a:ext cx="4161740" cy="853440"/>
          </a:xfrm>
          <a:prstGeom prst="rect"/>
        </p:spPr>
        <p:txBody>
          <a:bodyPr wrap="square">
            <a:spAutoFit/>
          </a:bodyPr>
          <a:p>
            <a:pPr algn="ctr"/>
            <a:r>
              <a:rPr dirty="0" sz="1350" lang="en-US">
                <a:solidFill>
                  <a:srgbClr val="C00000"/>
                </a:solidFill>
                <a:latin typeface="HelveticaNeue-Medium"/>
              </a:rPr>
              <a:t>Subtype F2. </a:t>
            </a:r>
          </a:p>
          <a:p>
            <a:pPr algn="just"/>
            <a:r>
              <a:rPr dirty="0" sz="1350" lang="en-US">
                <a:solidFill>
                  <a:srgbClr val="000000"/>
                </a:solidFill>
                <a:latin typeface="HelveticaNeue-Light"/>
              </a:rPr>
              <a:t>Facet fracture with potential for instability (either superior or inferior facets). Fragment greater than 1 cm, greater than 40% lateral mass or displaced. </a:t>
            </a:r>
            <a:endParaRPr dirty="0" sz="1350" lang="en-US"/>
          </a:p>
        </p:txBody>
      </p:sp>
      <p:sp>
        <p:nvSpPr>
          <p:cNvPr id="1048628" name="Rectangle 7"/>
          <p:cNvSpPr/>
          <p:nvPr/>
        </p:nvSpPr>
        <p:spPr>
          <a:xfrm>
            <a:off x="719580" y="5834970"/>
            <a:ext cx="3936406" cy="853440"/>
          </a:xfrm>
          <a:prstGeom prst="rect"/>
        </p:spPr>
        <p:txBody>
          <a:bodyPr wrap="square">
            <a:spAutoFit/>
          </a:bodyPr>
          <a:p>
            <a:pPr algn="ctr"/>
            <a:r>
              <a:rPr dirty="0" sz="1350" lang="en-US">
                <a:solidFill>
                  <a:srgbClr val="C00000"/>
                </a:solidFill>
                <a:latin typeface="HelveticaNeue-Medium"/>
              </a:rPr>
              <a:t>Subtype F1. </a:t>
            </a:r>
          </a:p>
          <a:p>
            <a:pPr algn="just"/>
            <a:r>
              <a:rPr dirty="0" sz="1350" lang="en-US">
                <a:solidFill>
                  <a:srgbClr val="000000"/>
                </a:solidFill>
                <a:latin typeface="HelveticaNeue-Light"/>
              </a:rPr>
              <a:t>Nondisplaced facet fracture (either superior or inferior facets). Fragment less than 1 cm, less than 40% lateral mass </a:t>
            </a:r>
            <a:endParaRPr dirty="0" sz="1350" lang="en-US"/>
          </a:p>
        </p:txBody>
      </p:sp>
      <p:pic>
        <p:nvPicPr>
          <p:cNvPr id="2097175" name="Picture 2"/>
          <p:cNvPicPr>
            <a:picLocks noChangeAspect="1"/>
          </p:cNvPicPr>
          <p:nvPr/>
        </p:nvPicPr>
        <p:blipFill rotWithShape="1">
          <a:blip xmlns:r="http://schemas.openxmlformats.org/officeDocument/2006/relationships" r:embed="rId3"/>
          <a:srcRect l="66341" t="43516" b="39108"/>
          <a:stretch>
            <a:fillRect/>
          </a:stretch>
        </p:blipFill>
        <p:spPr>
          <a:xfrm>
            <a:off x="4832045" y="99700"/>
            <a:ext cx="4161740" cy="2763569"/>
          </a:xfrm>
          <a:prstGeom prst="rect"/>
          <a:ln>
            <a:noFill/>
          </a:ln>
          <a:effectLst>
            <a:softEdge rad="112500"/>
          </a:effectLst>
        </p:spPr>
      </p:pic>
      <p:pic>
        <p:nvPicPr>
          <p:cNvPr id="2097176" name="Picture 2"/>
          <p:cNvPicPr>
            <a:picLocks noChangeAspect="1"/>
          </p:cNvPicPr>
          <p:nvPr/>
        </p:nvPicPr>
        <p:blipFill rotWithShape="1">
          <a:blip xmlns:r="http://schemas.openxmlformats.org/officeDocument/2006/relationships" r:embed="rId3"/>
          <a:srcRect l="67421" t="29571" r="1781" b="56253"/>
          <a:stretch>
            <a:fillRect/>
          </a:stretch>
        </p:blipFill>
        <p:spPr>
          <a:xfrm>
            <a:off x="766330" y="99700"/>
            <a:ext cx="3805670" cy="2763569"/>
          </a:xfrm>
          <a:prstGeom prst="rect"/>
          <a:ln>
            <a:noFill/>
          </a:ln>
          <a:effectLst>
            <a:softEdge rad="11250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83" name=""/>
        <p:cNvGrpSpPr/>
        <p:nvPr/>
      </p:nvGrpSpPr>
      <p:grpSpPr>
        <a:xfrm>
          <a:off x="0" y="0"/>
          <a:ext cx="0" cy="0"/>
          <a:chOff x="0" y="0"/>
          <a:chExt cx="0" cy="0"/>
        </a:xfrm>
      </p:grpSpPr>
      <p:pic>
        <p:nvPicPr>
          <p:cNvPr id="2097177" name="Picture 3"/>
          <p:cNvPicPr>
            <a:picLocks noChangeAspect="1"/>
          </p:cNvPicPr>
          <p:nvPr/>
        </p:nvPicPr>
        <p:blipFill>
          <a:blip xmlns:r="http://schemas.openxmlformats.org/officeDocument/2006/relationships" r:embed="rId1"/>
          <a:stretch>
            <a:fillRect/>
          </a:stretch>
        </p:blipFill>
        <p:spPr>
          <a:xfrm>
            <a:off x="794198" y="2888626"/>
            <a:ext cx="3969600" cy="2907746"/>
          </a:xfrm>
          <a:prstGeom prst="rect"/>
          <a:ln>
            <a:noFill/>
          </a:ln>
          <a:effectLst>
            <a:softEdge rad="112500"/>
          </a:effectLst>
        </p:spPr>
      </p:pic>
      <p:pic>
        <p:nvPicPr>
          <p:cNvPr id="2097178" name="Picture 4"/>
          <p:cNvPicPr>
            <a:picLocks noChangeAspect="1"/>
          </p:cNvPicPr>
          <p:nvPr/>
        </p:nvPicPr>
        <p:blipFill>
          <a:blip xmlns:r="http://schemas.openxmlformats.org/officeDocument/2006/relationships" r:embed="rId2"/>
          <a:stretch>
            <a:fillRect/>
          </a:stretch>
        </p:blipFill>
        <p:spPr>
          <a:xfrm>
            <a:off x="4955595" y="2888626"/>
            <a:ext cx="3969600" cy="2957677"/>
          </a:xfrm>
          <a:prstGeom prst="rect"/>
          <a:ln>
            <a:noFill/>
          </a:ln>
          <a:effectLst>
            <a:softEdge rad="112500"/>
          </a:effectLst>
        </p:spPr>
      </p:pic>
      <p:sp>
        <p:nvSpPr>
          <p:cNvPr id="1048629" name="Rectangle 5"/>
          <p:cNvSpPr/>
          <p:nvPr/>
        </p:nvSpPr>
        <p:spPr>
          <a:xfrm>
            <a:off x="794197" y="5726921"/>
            <a:ext cx="3969600" cy="1043940"/>
          </a:xfrm>
          <a:prstGeom prst="rect"/>
        </p:spPr>
        <p:txBody>
          <a:bodyPr wrap="square">
            <a:spAutoFit/>
          </a:bodyPr>
          <a:p>
            <a:pPr algn="ctr"/>
            <a:r>
              <a:rPr dirty="0" sz="1350" lang="en-US">
                <a:solidFill>
                  <a:srgbClr val="C00000"/>
                </a:solidFill>
                <a:latin typeface="HelveticaNeue-Medium"/>
              </a:rPr>
              <a:t>Subtype F3. </a:t>
            </a:r>
          </a:p>
          <a:p>
            <a:pPr algn="just"/>
            <a:r>
              <a:rPr dirty="0" sz="1350" lang="en-US">
                <a:solidFill>
                  <a:srgbClr val="000000"/>
                </a:solidFill>
                <a:latin typeface="HelveticaNeue-Light"/>
              </a:rPr>
              <a:t>Floating lateral mass. Disruption of pedicle and lamina resulting in disconnection of superior and inferior articular processes at a given level or set of levels. </a:t>
            </a:r>
            <a:endParaRPr dirty="0" sz="1350" lang="en-US"/>
          </a:p>
        </p:txBody>
      </p:sp>
      <p:sp>
        <p:nvSpPr>
          <p:cNvPr id="1048630" name="Rectangle 6"/>
          <p:cNvSpPr/>
          <p:nvPr/>
        </p:nvSpPr>
        <p:spPr>
          <a:xfrm>
            <a:off x="4955595" y="5846304"/>
            <a:ext cx="3969600" cy="472441"/>
          </a:xfrm>
          <a:prstGeom prst="rect"/>
        </p:spPr>
        <p:txBody>
          <a:bodyPr wrap="square">
            <a:spAutoFit/>
          </a:bodyPr>
          <a:p>
            <a:pPr algn="ctr"/>
            <a:r>
              <a:rPr dirty="0" sz="1350" lang="en-US">
                <a:solidFill>
                  <a:srgbClr val="C00000"/>
                </a:solidFill>
                <a:latin typeface="HelveticaNeue-Medium"/>
              </a:rPr>
              <a:t>Subtype F4. </a:t>
            </a:r>
          </a:p>
          <a:p>
            <a:pPr algn="just"/>
            <a:r>
              <a:rPr dirty="0" sz="1350" lang="en-US">
                <a:solidFill>
                  <a:srgbClr val="000000"/>
                </a:solidFill>
                <a:latin typeface="HelveticaNeue-Light"/>
              </a:rPr>
              <a:t>Pathologic subluxation or perched/dislocated facet. </a:t>
            </a:r>
            <a:endParaRPr dirty="0" sz="1350" lang="en-US"/>
          </a:p>
        </p:txBody>
      </p:sp>
      <p:pic>
        <p:nvPicPr>
          <p:cNvPr id="2097179" name="Picture 1"/>
          <p:cNvPicPr>
            <a:picLocks noChangeAspect="1"/>
          </p:cNvPicPr>
          <p:nvPr/>
        </p:nvPicPr>
        <p:blipFill rotWithShape="1">
          <a:blip xmlns:r="http://schemas.openxmlformats.org/officeDocument/2006/relationships" r:embed="rId3"/>
          <a:srcRect l="67571" t="75223" r="1069" b="748"/>
          <a:stretch>
            <a:fillRect/>
          </a:stretch>
        </p:blipFill>
        <p:spPr>
          <a:xfrm>
            <a:off x="4955596" y="39854"/>
            <a:ext cx="3969599" cy="2848773"/>
          </a:xfrm>
          <a:prstGeom prst="rect"/>
          <a:ln>
            <a:noFill/>
          </a:ln>
          <a:effectLst>
            <a:softEdge rad="112500"/>
          </a:effectLst>
        </p:spPr>
      </p:pic>
      <p:pic>
        <p:nvPicPr>
          <p:cNvPr id="2097180" name="Picture 2"/>
          <p:cNvPicPr>
            <a:picLocks noChangeAspect="1"/>
          </p:cNvPicPr>
          <p:nvPr/>
        </p:nvPicPr>
        <p:blipFill rotWithShape="1">
          <a:blip xmlns:r="http://schemas.openxmlformats.org/officeDocument/2006/relationships" r:embed="rId3"/>
          <a:srcRect l="67090" t="60111" r="2501" b="24221"/>
          <a:stretch>
            <a:fillRect/>
          </a:stretch>
        </p:blipFill>
        <p:spPr>
          <a:xfrm>
            <a:off x="794199" y="39852"/>
            <a:ext cx="3969598" cy="2848773"/>
          </a:xfrm>
          <a:prstGeom prst="rect"/>
          <a:ln>
            <a:noFill/>
          </a:ln>
          <a:effectLst>
            <a:softEdge rad="112500"/>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84" name=""/>
        <p:cNvGrpSpPr/>
        <p:nvPr/>
      </p:nvGrpSpPr>
      <p:grpSpPr>
        <a:xfrm>
          <a:off x="0" y="0"/>
          <a:ext cx="0" cy="0"/>
          <a:chOff x="0" y="0"/>
          <a:chExt cx="0" cy="0"/>
        </a:xfrm>
      </p:grpSpPr>
      <p:sp>
        <p:nvSpPr>
          <p:cNvPr id="1048631" name="Title 1"/>
          <p:cNvSpPr>
            <a:spLocks noGrp="1"/>
          </p:cNvSpPr>
          <p:nvPr>
            <p:ph type="title"/>
          </p:nvPr>
        </p:nvSpPr>
        <p:spPr>
          <a:xfrm>
            <a:off x="601519" y="92362"/>
            <a:ext cx="3012207" cy="473365"/>
          </a:xfrm>
        </p:spPr>
        <p:txBody>
          <a:bodyPr>
            <a:normAutofit/>
          </a:bodyPr>
          <a:p>
            <a:pPr indent="-342900" marL="342900">
              <a:buFont typeface="Wingdings" pitchFamily="2" charset="2"/>
              <a:buChar char="q"/>
            </a:pPr>
            <a:r>
              <a:rPr dirty="0" sz="2400" lang="en-US" u="sng">
                <a:latin typeface="Algerian" panose="04020705040A02060702" pitchFamily="82" charset="0"/>
              </a:rPr>
              <a:t>Treatment</a:t>
            </a:r>
            <a:endParaRPr dirty="0" sz="2400" lang="en-US"/>
          </a:p>
        </p:txBody>
      </p:sp>
      <p:sp>
        <p:nvSpPr>
          <p:cNvPr id="1048632" name="Content Placeholder 2"/>
          <p:cNvSpPr>
            <a:spLocks noGrp="1"/>
          </p:cNvSpPr>
          <p:nvPr>
            <p:ph idx="1"/>
          </p:nvPr>
        </p:nvSpPr>
        <p:spPr>
          <a:xfrm>
            <a:off x="601519" y="478064"/>
            <a:ext cx="8461664" cy="6379936"/>
          </a:xfrm>
        </p:spPr>
        <p:txBody>
          <a:bodyPr>
            <a:normAutofit/>
          </a:bodyPr>
          <a:p>
            <a:pPr>
              <a:buFont typeface="Wingdings" panose="05000000000000000000" pitchFamily="2" charset="2"/>
              <a:buChar char="Ø"/>
            </a:pPr>
            <a:r>
              <a:rPr b="1" dirty="0" lang="en-US" u="sng">
                <a:solidFill>
                  <a:srgbClr val="C00000"/>
                </a:solidFill>
                <a:latin typeface="Calibri" panose="020F0502020204030204" pitchFamily="34" charset="0"/>
              </a:rPr>
              <a:t>Disruption of the posterior tension band of the cervical spine and Facet injury  </a:t>
            </a:r>
          </a:p>
          <a:p>
            <a:pPr lvl="1">
              <a:buFont typeface="Wingdings" panose="05000000000000000000" pitchFamily="2" charset="2"/>
              <a:buChar char="v"/>
            </a:pPr>
            <a:r>
              <a:rPr dirty="0" i="0" lang="en-US">
                <a:solidFill>
                  <a:schemeClr val="tx1"/>
                </a:solidFill>
                <a:latin typeface="Calibri" panose="020F0502020204030204" pitchFamily="34" charset="0"/>
              </a:rPr>
              <a:t>Disruption will result in various degrees of injury to the facet joint complex, such as ligamentous sprain, facet subluxation, perched facets, and dislocation, as well as fracture. </a:t>
            </a:r>
          </a:p>
          <a:p>
            <a:pPr lvl="1">
              <a:buFont typeface="Wingdings" panose="05000000000000000000" pitchFamily="2" charset="2"/>
              <a:buChar char="§"/>
            </a:pPr>
            <a:r>
              <a:rPr dirty="0" i="0" lang="en-US">
                <a:solidFill>
                  <a:schemeClr val="tx1"/>
                </a:solidFill>
                <a:latin typeface="Calibri" panose="020F0502020204030204" pitchFamily="34" charset="0"/>
              </a:rPr>
              <a:t>Isolated facet capsular disruption may be treated in a </a:t>
            </a:r>
            <a:r>
              <a:rPr dirty="0" i="0" lang="en-US">
                <a:solidFill>
                  <a:srgbClr val="0070C0"/>
                </a:solidFill>
                <a:latin typeface="Calibri" panose="020F0502020204030204" pitchFamily="34" charset="0"/>
              </a:rPr>
              <a:t>Rigid Cervical Orthosis</a:t>
            </a:r>
            <a:r>
              <a:rPr dirty="0" i="0" lang="en-US">
                <a:solidFill>
                  <a:schemeClr val="tx1"/>
                </a:solidFill>
                <a:latin typeface="Calibri" panose="020F0502020204030204" pitchFamily="34" charset="0"/>
              </a:rPr>
              <a:t> if no instability is suspected. </a:t>
            </a:r>
          </a:p>
          <a:p>
            <a:pPr lvl="1">
              <a:buFont typeface="Wingdings" panose="05000000000000000000" pitchFamily="2" charset="2"/>
              <a:buChar char="§"/>
            </a:pPr>
            <a:r>
              <a:rPr dirty="0" i="0" lang="en-US">
                <a:solidFill>
                  <a:schemeClr val="tx1"/>
                </a:solidFill>
                <a:latin typeface="Calibri" panose="020F0502020204030204" pitchFamily="34" charset="0"/>
              </a:rPr>
              <a:t>Injuries of facet subluxation, perched facets, and dislocation will require </a:t>
            </a:r>
            <a:r>
              <a:rPr dirty="0" i="0" lang="en-US">
                <a:solidFill>
                  <a:srgbClr val="0070C0"/>
                </a:solidFill>
                <a:latin typeface="Calibri" panose="020F0502020204030204" pitchFamily="34" charset="0"/>
              </a:rPr>
              <a:t>operative reduction and stabilization.</a:t>
            </a:r>
          </a:p>
          <a:p>
            <a:pPr lvl="1">
              <a:buFont typeface="Wingdings" panose="05000000000000000000" pitchFamily="2" charset="2"/>
              <a:buChar char="v"/>
            </a:pPr>
            <a:r>
              <a:rPr dirty="0" i="0" lang="en-US" u="sng">
                <a:solidFill>
                  <a:srgbClr val="002060"/>
                </a:solidFill>
                <a:latin typeface="Calibri" panose="020F0502020204030204" pitchFamily="34" charset="0"/>
              </a:rPr>
              <a:t>A Combined Anterior-posterior Approach</a:t>
            </a:r>
            <a:r>
              <a:rPr dirty="0" i="0" lang="en-US">
                <a:solidFill>
                  <a:srgbClr val="002060"/>
                </a:solidFill>
                <a:latin typeface="Calibri" panose="020F0502020204030204" pitchFamily="34" charset="0"/>
              </a:rPr>
              <a:t> </a:t>
            </a:r>
          </a:p>
          <a:p>
            <a:pPr lvl="1">
              <a:buFont typeface="Arial" panose="020B0604020202020204" pitchFamily="34" charset="0"/>
              <a:buChar char="•"/>
            </a:pPr>
            <a:r>
              <a:rPr dirty="0" i="0" lang="en-US">
                <a:solidFill>
                  <a:schemeClr val="tx1"/>
                </a:solidFill>
                <a:latin typeface="Calibri" panose="020F0502020204030204" pitchFamily="34" charset="0"/>
              </a:rPr>
              <a:t>is often needed when a discectomy is required to decompress the spinal cord, but added stability is considered necessary because of the amount of instability present. </a:t>
            </a:r>
          </a:p>
          <a:p>
            <a:pPr lvl="1">
              <a:buFont typeface="Wingdings" panose="05000000000000000000" pitchFamily="2" charset="2"/>
              <a:buChar char="v"/>
            </a:pPr>
            <a:r>
              <a:rPr dirty="0" i="0" lang="en-US" u="sng">
                <a:solidFill>
                  <a:srgbClr val="002060"/>
                </a:solidFill>
                <a:latin typeface="Calibri" panose="020F0502020204030204" pitchFamily="34" charset="0"/>
              </a:rPr>
              <a:t>A Posterior-only Approach</a:t>
            </a:r>
            <a:r>
              <a:rPr dirty="0" i="0" lang="en-US">
                <a:solidFill>
                  <a:srgbClr val="002060"/>
                </a:solidFill>
                <a:latin typeface="Calibri" panose="020F0502020204030204" pitchFamily="34" charset="0"/>
              </a:rPr>
              <a:t> </a:t>
            </a:r>
          </a:p>
          <a:p>
            <a:pPr lvl="1">
              <a:buFont typeface="Arial" panose="020B0604020202020204" pitchFamily="34" charset="0"/>
              <a:buChar char="•"/>
            </a:pPr>
            <a:r>
              <a:rPr dirty="0" i="0" lang="en-US">
                <a:solidFill>
                  <a:schemeClr val="tx1"/>
                </a:solidFill>
                <a:latin typeface="Calibri" panose="020F0502020204030204" pitchFamily="34" charset="0"/>
              </a:rPr>
              <a:t>Indicated </a:t>
            </a:r>
          </a:p>
          <a:p>
            <a:pPr indent="-457200" lvl="1" marL="987552">
              <a:buFont typeface="+mj-lt"/>
              <a:buAutoNum type="arabicPeriod"/>
            </a:pPr>
            <a:r>
              <a:rPr dirty="0" i="0" lang="en-US">
                <a:solidFill>
                  <a:schemeClr val="tx1"/>
                </a:solidFill>
                <a:latin typeface="Calibri" panose="020F0502020204030204" pitchFamily="34" charset="0"/>
              </a:rPr>
              <a:t>If no disk herniation present.</a:t>
            </a:r>
          </a:p>
          <a:p>
            <a:pPr indent="-457200" lvl="1" marL="987552">
              <a:buFont typeface="+mj-lt"/>
              <a:buAutoNum type="arabicPeriod"/>
            </a:pPr>
            <a:r>
              <a:rPr dirty="0" i="0" lang="en-US">
                <a:solidFill>
                  <a:schemeClr val="tx1"/>
                </a:solidFill>
                <a:latin typeface="Calibri" panose="020F0502020204030204" pitchFamily="34" charset="0"/>
              </a:rPr>
              <a:t>In cases of a fractured end plate or vertebral body.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58" name=""/>
        <p:cNvGrpSpPr/>
        <p:nvPr/>
      </p:nvGrpSpPr>
      <p:grpSpPr>
        <a:xfrm>
          <a:off x="0" y="0"/>
          <a:ext cx="0" cy="0"/>
          <a:chOff x="0" y="0"/>
          <a:chExt cx="0" cy="0"/>
        </a:xfrm>
      </p:grpSpPr>
      <p:sp>
        <p:nvSpPr>
          <p:cNvPr id="1048597" name="Title 1"/>
          <p:cNvSpPr>
            <a:spLocks noGrp="1"/>
          </p:cNvSpPr>
          <p:nvPr>
            <p:ph type="title"/>
          </p:nvPr>
        </p:nvSpPr>
        <p:spPr>
          <a:xfrm>
            <a:off x="693882" y="118919"/>
            <a:ext cx="7200900" cy="566305"/>
          </a:xfrm>
        </p:spPr>
        <p:txBody>
          <a:bodyPr>
            <a:normAutofit/>
          </a:bodyPr>
          <a:p>
            <a:pPr indent="-342900" marL="342900">
              <a:buFont typeface="Wingdings" pitchFamily="2" charset="2"/>
              <a:buChar char="q"/>
            </a:pPr>
            <a:r>
              <a:rPr b="1" dirty="0" sz="2400" lang="en-US" u="sng">
                <a:solidFill>
                  <a:srgbClr val="002060"/>
                </a:solidFill>
                <a:latin typeface="Footlight MT Light" panose="0204060206030A020304" pitchFamily="18" charset="0"/>
              </a:rPr>
              <a:t>Anatomy And Biomechanics </a:t>
            </a:r>
          </a:p>
        </p:txBody>
      </p:sp>
      <p:sp>
        <p:nvSpPr>
          <p:cNvPr id="1048598" name="Content Placeholder 2"/>
          <p:cNvSpPr>
            <a:spLocks noGrp="1"/>
          </p:cNvSpPr>
          <p:nvPr>
            <p:ph idx="1"/>
          </p:nvPr>
        </p:nvSpPr>
        <p:spPr>
          <a:xfrm>
            <a:off x="693882" y="685223"/>
            <a:ext cx="8242300" cy="5930321"/>
          </a:xfrm>
        </p:spPr>
        <p:txBody>
          <a:bodyPr>
            <a:normAutofit/>
          </a:bodyPr>
          <a:p>
            <a:r>
              <a:rPr dirty="0" lang="en-US">
                <a:solidFill>
                  <a:schemeClr val="tx1"/>
                </a:solidFill>
                <a:latin typeface="Calibri" panose="020F0502020204030204" pitchFamily="34" charset="0"/>
              </a:rPr>
              <a:t>The subaxial cervical spine has been described anatomically in terms of columns by 2 classifications :</a:t>
            </a:r>
          </a:p>
          <a:p>
            <a:r>
              <a:rPr b="1" dirty="0" lang="en-US" u="sng">
                <a:solidFill>
                  <a:schemeClr val="tx1"/>
                </a:solidFill>
                <a:latin typeface="Calibri" panose="020F0502020204030204" pitchFamily="34" charset="0"/>
              </a:rPr>
              <a:t>( 1</a:t>
            </a:r>
            <a:r>
              <a:rPr baseline="30000" b="1" dirty="0" lang="en-US" u="sng">
                <a:solidFill>
                  <a:schemeClr val="tx1"/>
                </a:solidFill>
                <a:latin typeface="Calibri" panose="020F0502020204030204" pitchFamily="34" charset="0"/>
              </a:rPr>
              <a:t>st</a:t>
            </a:r>
            <a:r>
              <a:rPr b="1" dirty="0" lang="en-US" u="sng">
                <a:solidFill>
                  <a:schemeClr val="tx1"/>
                </a:solidFill>
                <a:latin typeface="Calibri" panose="020F0502020204030204" pitchFamily="34" charset="0"/>
              </a:rPr>
              <a:t> )</a:t>
            </a:r>
            <a:r>
              <a:rPr dirty="0" lang="en-US" u="sng">
                <a:solidFill>
                  <a:srgbClr val="0070C0"/>
                </a:solidFill>
                <a:latin typeface="Calibri" panose="020F0502020204030204" pitchFamily="34" charset="0"/>
              </a:rPr>
              <a:t> divided the cervical spine into : allen</a:t>
            </a:r>
          </a:p>
          <a:p>
            <a:pPr lvl="1">
              <a:buFont typeface="Wingdings" panose="05000000000000000000" pitchFamily="2" charset="2"/>
              <a:buChar char="§"/>
            </a:pPr>
            <a:r>
              <a:rPr b="1" dirty="0" i="0" lang="en-US">
                <a:solidFill>
                  <a:srgbClr val="7030A0"/>
                </a:solidFill>
                <a:latin typeface="Calibri" panose="020F0502020204030204" pitchFamily="34" charset="0"/>
              </a:rPr>
              <a:t>Ventral column</a:t>
            </a:r>
            <a:r>
              <a:rPr dirty="0" i="0" lang="en-US">
                <a:solidFill>
                  <a:schemeClr val="tx1"/>
                </a:solidFill>
                <a:latin typeface="Calibri" panose="020F0502020204030204" pitchFamily="34" charset="0"/>
              </a:rPr>
              <a:t>, consisting of the posterior longitudinal ligament (PLL) and ventral structures,</a:t>
            </a:r>
          </a:p>
          <a:p>
            <a:pPr lvl="1">
              <a:buFont typeface="Wingdings" panose="05000000000000000000" pitchFamily="2" charset="2"/>
              <a:buChar char="§"/>
            </a:pPr>
            <a:r>
              <a:rPr b="1" dirty="0" i="0" lang="en-US">
                <a:solidFill>
                  <a:srgbClr val="7030A0"/>
                </a:solidFill>
                <a:latin typeface="Calibri" panose="020F0502020204030204" pitchFamily="34" charset="0"/>
              </a:rPr>
              <a:t>Posterior column</a:t>
            </a:r>
            <a:r>
              <a:rPr dirty="0" i="0" lang="en-US">
                <a:solidFill>
                  <a:schemeClr val="tx1"/>
                </a:solidFill>
                <a:latin typeface="Calibri" panose="020F0502020204030204" pitchFamily="34" charset="0"/>
              </a:rPr>
              <a:t>, which included all structures dorsal to the PLL</a:t>
            </a:r>
          </a:p>
          <a:p>
            <a:endParaRPr dirty="0" lang="en-US">
              <a:solidFill>
                <a:schemeClr val="tx1"/>
              </a:solidFill>
              <a:latin typeface="Calibri" panose="020F0502020204030204" pitchFamily="34" charset="0"/>
            </a:endParaRPr>
          </a:p>
          <a:p>
            <a:r>
              <a:rPr b="1" dirty="0" lang="en-US" u="sng">
                <a:solidFill>
                  <a:schemeClr val="tx1"/>
                </a:solidFill>
                <a:latin typeface="Calibri" panose="020F0502020204030204" pitchFamily="34" charset="0"/>
              </a:rPr>
              <a:t>( 2</a:t>
            </a:r>
            <a:r>
              <a:rPr baseline="30000" b="1" dirty="0" lang="en-US" u="sng">
                <a:solidFill>
                  <a:schemeClr val="tx1"/>
                </a:solidFill>
                <a:latin typeface="Calibri" panose="020F0502020204030204" pitchFamily="34" charset="0"/>
              </a:rPr>
              <a:t>nd</a:t>
            </a:r>
            <a:r>
              <a:rPr b="1" dirty="0" lang="en-US" u="sng">
                <a:solidFill>
                  <a:schemeClr val="tx1"/>
                </a:solidFill>
                <a:latin typeface="Calibri" panose="020F0502020204030204" pitchFamily="34" charset="0"/>
              </a:rPr>
              <a:t> )</a:t>
            </a:r>
            <a:r>
              <a:rPr dirty="0" lang="en-US" u="sng">
                <a:solidFill>
                  <a:srgbClr val="0070C0"/>
                </a:solidFill>
                <a:latin typeface="Calibri" panose="020F0502020204030204" pitchFamily="34" charset="0"/>
              </a:rPr>
              <a:t> divided the cervical spine into : </a:t>
            </a:r>
            <a:r>
              <a:rPr dirty="0" lang="en-US" err="1" u="sng">
                <a:solidFill>
                  <a:srgbClr val="0070C0"/>
                </a:solidFill>
                <a:latin typeface="Calibri" panose="020F0502020204030204" pitchFamily="34" charset="0"/>
              </a:rPr>
              <a:t>dennis</a:t>
            </a:r>
            <a:endParaRPr dirty="0" lang="en-US" u="sng">
              <a:solidFill>
                <a:srgbClr val="0070C0"/>
              </a:solidFill>
              <a:latin typeface="Calibri" panose="020F0502020204030204" pitchFamily="34" charset="0"/>
            </a:endParaRPr>
          </a:p>
          <a:p>
            <a:pPr lvl="1">
              <a:buFont typeface="Wingdings" panose="05000000000000000000" pitchFamily="2" charset="2"/>
              <a:buChar char="§"/>
            </a:pPr>
            <a:r>
              <a:rPr b="1" dirty="0" i="0" lang="en-US">
                <a:solidFill>
                  <a:srgbClr val="7030A0"/>
                </a:solidFill>
                <a:latin typeface="Calibri" panose="020F0502020204030204" pitchFamily="34" charset="0"/>
              </a:rPr>
              <a:t>Anterior column</a:t>
            </a:r>
            <a:r>
              <a:rPr dirty="0" i="0" lang="en-US">
                <a:solidFill>
                  <a:srgbClr val="7030A0"/>
                </a:solidFill>
                <a:latin typeface="Calibri" panose="020F0502020204030204" pitchFamily="34" charset="0"/>
              </a:rPr>
              <a:t> </a:t>
            </a:r>
            <a:r>
              <a:rPr dirty="0" i="0" lang="en-US">
                <a:solidFill>
                  <a:schemeClr val="tx1"/>
                </a:solidFill>
                <a:latin typeface="Calibri" panose="020F0502020204030204" pitchFamily="34" charset="0"/>
              </a:rPr>
              <a:t>includes the anterior longitudinal ligament and anterior vertebral body; </a:t>
            </a:r>
          </a:p>
          <a:p>
            <a:pPr lvl="1">
              <a:buFont typeface="Wingdings" panose="05000000000000000000" pitchFamily="2" charset="2"/>
              <a:buChar char="§"/>
            </a:pPr>
            <a:r>
              <a:rPr b="1" dirty="0" i="0" lang="en-US">
                <a:solidFill>
                  <a:srgbClr val="7030A0"/>
                </a:solidFill>
                <a:latin typeface="Calibri" panose="020F0502020204030204" pitchFamily="34" charset="0"/>
              </a:rPr>
              <a:t>Middle column </a:t>
            </a:r>
            <a:r>
              <a:rPr dirty="0" i="0" lang="en-US">
                <a:solidFill>
                  <a:schemeClr val="tx1"/>
                </a:solidFill>
                <a:latin typeface="Calibri" panose="020F0502020204030204" pitchFamily="34" charset="0"/>
              </a:rPr>
              <a:t>includes the dorsal vertebral body, PLL, and dorsal annulus fibrosus</a:t>
            </a:r>
          </a:p>
          <a:p>
            <a:pPr lvl="1">
              <a:buFont typeface="Wingdings" panose="05000000000000000000" pitchFamily="2" charset="2"/>
              <a:buChar char="§"/>
            </a:pPr>
            <a:r>
              <a:rPr b="1" dirty="0" i="0" lang="en-US">
                <a:solidFill>
                  <a:srgbClr val="7030A0"/>
                </a:solidFill>
                <a:latin typeface="Calibri" panose="020F0502020204030204" pitchFamily="34" charset="0"/>
              </a:rPr>
              <a:t>Posterior column </a:t>
            </a:r>
            <a:r>
              <a:rPr dirty="0" i="0" lang="en-US">
                <a:solidFill>
                  <a:schemeClr val="tx1"/>
                </a:solidFill>
                <a:latin typeface="Calibri" panose="020F0502020204030204" pitchFamily="34" charset="0"/>
              </a:rPr>
              <a:t>includes structures dorsal to the PLL</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85" name=""/>
        <p:cNvGrpSpPr/>
        <p:nvPr/>
      </p:nvGrpSpPr>
      <p:grpSpPr>
        <a:xfrm>
          <a:off x="0" y="0"/>
          <a:ext cx="0" cy="0"/>
          <a:chOff x="0" y="0"/>
          <a:chExt cx="0" cy="0"/>
        </a:xfrm>
      </p:grpSpPr>
      <p:sp>
        <p:nvSpPr>
          <p:cNvPr id="1048633" name="Content Placeholder 2"/>
          <p:cNvSpPr>
            <a:spLocks noGrp="1"/>
          </p:cNvSpPr>
          <p:nvPr>
            <p:ph idx="1"/>
          </p:nvPr>
        </p:nvSpPr>
        <p:spPr>
          <a:xfrm>
            <a:off x="682533" y="131700"/>
            <a:ext cx="8346011" cy="6564664"/>
          </a:xfrm>
        </p:spPr>
        <p:txBody>
          <a:bodyPr>
            <a:normAutofit/>
          </a:bodyPr>
          <a:p>
            <a:pPr>
              <a:buFont typeface="Wingdings" panose="05000000000000000000" pitchFamily="2" charset="2"/>
              <a:buChar char="Ø"/>
            </a:pPr>
            <a:r>
              <a:rPr b="1" dirty="0" lang="en-US" u="sng">
                <a:solidFill>
                  <a:srgbClr val="C00000"/>
                </a:solidFill>
                <a:latin typeface="Calibri" panose="020F0502020204030204" pitchFamily="34" charset="0"/>
              </a:rPr>
              <a:t>Injuries to the anterior tension band of the cervical spine </a:t>
            </a:r>
          </a:p>
          <a:p>
            <a:pPr lvl="1">
              <a:buFont typeface="Wingdings" panose="05000000000000000000" pitchFamily="2" charset="2"/>
              <a:buChar char="v"/>
            </a:pPr>
            <a:r>
              <a:rPr dirty="0" i="0" lang="en-US" u="sng">
                <a:solidFill>
                  <a:schemeClr val="tx1"/>
                </a:solidFill>
                <a:latin typeface="Calibri" panose="020F0502020204030204" pitchFamily="34" charset="0"/>
              </a:rPr>
              <a:t>Most Common</a:t>
            </a:r>
            <a:r>
              <a:rPr dirty="0" i="0" lang="en-US">
                <a:solidFill>
                  <a:schemeClr val="tx1"/>
                </a:solidFill>
                <a:latin typeface="Calibri" panose="020F0502020204030204" pitchFamily="34" charset="0"/>
              </a:rPr>
              <a:t> in elderly patients with spondylosis, or younger patients with ankylosing conditions. </a:t>
            </a:r>
          </a:p>
          <a:p>
            <a:pPr lvl="1">
              <a:buFont typeface="Wingdings" panose="05000000000000000000" pitchFamily="2" charset="2"/>
              <a:buChar char="v"/>
            </a:pPr>
            <a:r>
              <a:rPr dirty="0" i="0" lang="en-US" u="sng">
                <a:solidFill>
                  <a:schemeClr val="tx1"/>
                </a:solidFill>
                <a:latin typeface="Calibri" panose="020F0502020204030204" pitchFamily="34" charset="0"/>
              </a:rPr>
              <a:t>Radiographic findings</a:t>
            </a:r>
            <a:r>
              <a:rPr dirty="0" i="0" lang="en-US">
                <a:solidFill>
                  <a:schemeClr val="tx1"/>
                </a:solidFill>
                <a:latin typeface="Calibri" panose="020F0502020204030204" pitchFamily="34" charset="0"/>
              </a:rPr>
              <a:t> may include a small avulsion fracture off of the anterior vertebral body, or high signal intensity on MRI in the structures anterior to the spine and within the disk space. </a:t>
            </a:r>
          </a:p>
          <a:p>
            <a:pPr lvl="1">
              <a:buFont typeface="Wingdings" panose="05000000000000000000" pitchFamily="2" charset="2"/>
              <a:buChar char="v"/>
            </a:pPr>
            <a:r>
              <a:rPr dirty="0" i="0" lang="en-US">
                <a:solidFill>
                  <a:schemeClr val="tx1"/>
                </a:solidFill>
                <a:latin typeface="Calibri" panose="020F0502020204030204" pitchFamily="34" charset="0"/>
              </a:rPr>
              <a:t>Edema may also be seen in the posterior soft tissue structures, </a:t>
            </a:r>
          </a:p>
          <a:p>
            <a:pPr lvl="1">
              <a:buFont typeface="Wingdings" panose="05000000000000000000" pitchFamily="2" charset="2"/>
              <a:buChar char="v"/>
            </a:pPr>
            <a:r>
              <a:rPr dirty="0" i="0" lang="en-US">
                <a:solidFill>
                  <a:schemeClr val="tx1"/>
                </a:solidFill>
                <a:latin typeface="Calibri" panose="020F0502020204030204" pitchFamily="34" charset="0"/>
              </a:rPr>
              <a:t>In patients with ankylosing conditions, These injuries can be highly unstable, and are usually best treated with </a:t>
            </a:r>
            <a:r>
              <a:rPr dirty="0" i="0" lang="en-US">
                <a:solidFill>
                  <a:srgbClr val="0070C0"/>
                </a:solidFill>
                <a:latin typeface="Calibri" panose="020F0502020204030204" pitchFamily="34" charset="0"/>
              </a:rPr>
              <a:t>multilevel posterior stabilization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86" name=""/>
        <p:cNvGrpSpPr/>
        <p:nvPr/>
      </p:nvGrpSpPr>
      <p:grpSpPr>
        <a:xfrm>
          <a:off x="0" y="0"/>
          <a:ext cx="0" cy="0"/>
          <a:chOff x="0" y="0"/>
          <a:chExt cx="0" cy="0"/>
        </a:xfrm>
      </p:grpSpPr>
      <p:sp>
        <p:nvSpPr>
          <p:cNvPr id="1048634" name="Title 1"/>
          <p:cNvSpPr>
            <a:spLocks noGrp="1"/>
          </p:cNvSpPr>
          <p:nvPr>
            <p:ph type="title"/>
          </p:nvPr>
        </p:nvSpPr>
        <p:spPr>
          <a:xfrm>
            <a:off x="602523" y="97375"/>
            <a:ext cx="4962385" cy="456807"/>
          </a:xfrm>
        </p:spPr>
        <p:txBody>
          <a:bodyPr>
            <a:noAutofit/>
          </a:bodyPr>
          <a:p>
            <a:r>
              <a:rPr dirty="0" sz="2400" lang="en-US" u="sng">
                <a:solidFill>
                  <a:srgbClr val="7030A0"/>
                </a:solidFill>
                <a:latin typeface="Algerian" panose="04020705040A02060702" pitchFamily="82" charset="0"/>
              </a:rPr>
              <a:t>C. Translational Injuries </a:t>
            </a:r>
          </a:p>
        </p:txBody>
      </p:sp>
      <p:sp>
        <p:nvSpPr>
          <p:cNvPr id="1048635" name="Content Placeholder 2"/>
          <p:cNvSpPr>
            <a:spLocks noGrp="1"/>
          </p:cNvSpPr>
          <p:nvPr>
            <p:ph idx="1"/>
          </p:nvPr>
        </p:nvSpPr>
        <p:spPr>
          <a:xfrm>
            <a:off x="602522" y="554182"/>
            <a:ext cx="8460659" cy="6206443"/>
          </a:xfrm>
        </p:spPr>
        <p:txBody>
          <a:bodyPr>
            <a:noAutofit/>
          </a:bodyPr>
          <a:p>
            <a:pPr>
              <a:buFont typeface="Arial" panose="020B0604020202020204" pitchFamily="34" charset="0"/>
              <a:buChar char="•"/>
            </a:pPr>
            <a:r>
              <a:rPr dirty="0" lang="en-US">
                <a:solidFill>
                  <a:schemeClr val="tx1"/>
                </a:solidFill>
                <a:latin typeface="Calibri" panose="020F0502020204030204" pitchFamily="34" charset="0"/>
              </a:rPr>
              <a:t>Translational injuries result from displacement of one vertebral body relative to another (These are highly unstable injuries).</a:t>
            </a:r>
          </a:p>
          <a:p>
            <a:pPr>
              <a:buFont typeface="Arial" panose="020B0604020202020204" pitchFamily="34" charset="0"/>
              <a:buChar char="•"/>
            </a:pPr>
            <a:r>
              <a:rPr dirty="0" lang="en-US">
                <a:solidFill>
                  <a:schemeClr val="tx1"/>
                </a:solidFill>
                <a:latin typeface="Calibri" panose="020F0502020204030204" pitchFamily="34" charset="0"/>
              </a:rPr>
              <a:t>This can occur in any direction (anterior, posterior, lateral, vertical), and frequently can have an associated vertebral body or posterior element #.</a:t>
            </a:r>
          </a:p>
          <a:p>
            <a:pPr>
              <a:buFont typeface="Arial" panose="020B0604020202020204" pitchFamily="34" charset="0"/>
              <a:buChar char="•"/>
            </a:pPr>
            <a:r>
              <a:rPr dirty="0" lang="en-US">
                <a:solidFill>
                  <a:schemeClr val="tx1"/>
                </a:solidFill>
                <a:latin typeface="Calibri" panose="020F0502020204030204" pitchFamily="34" charset="0"/>
              </a:rPr>
              <a:t>Result  of  torsional  and  shear  forces  and  represent  failure of  all  anterior  column  components (suggested  by relative  </a:t>
            </a:r>
            <a:r>
              <a:rPr b="1" dirty="0" lang="en-US">
                <a:solidFill>
                  <a:schemeClr val="tx1"/>
                </a:solidFill>
                <a:latin typeface="Calibri" panose="020F0502020204030204" pitchFamily="34" charset="0"/>
              </a:rPr>
              <a:t>sagittal  plane  rotation</a:t>
            </a:r>
            <a:r>
              <a:rPr dirty="0" lang="en-US">
                <a:solidFill>
                  <a:schemeClr val="tx1"/>
                </a:solidFill>
                <a:latin typeface="Calibri" panose="020F0502020204030204" pitchFamily="34" charset="0"/>
              </a:rPr>
              <a:t>  of  </a:t>
            </a:r>
            <a:r>
              <a:rPr dirty="0" lang="en-US" u="sng">
                <a:solidFill>
                  <a:srgbClr val="C00000"/>
                </a:solidFill>
                <a:latin typeface="Calibri" panose="020F0502020204030204" pitchFamily="34" charset="0"/>
              </a:rPr>
              <a:t>more  than  11  degrees </a:t>
            </a:r>
            <a:r>
              <a:rPr dirty="0" lang="en-US">
                <a:solidFill>
                  <a:schemeClr val="tx1"/>
                </a:solidFill>
                <a:latin typeface="Calibri" panose="020F0502020204030204" pitchFamily="34" charset="0"/>
              </a:rPr>
              <a:t> or </a:t>
            </a:r>
            <a:r>
              <a:rPr b="1" dirty="0" lang="en-US">
                <a:solidFill>
                  <a:schemeClr val="tx1"/>
                </a:solidFill>
                <a:latin typeface="Calibri" panose="020F0502020204030204" pitchFamily="34" charset="0"/>
              </a:rPr>
              <a:t>horizontal  translation</a:t>
            </a:r>
            <a:r>
              <a:rPr dirty="0" lang="en-US">
                <a:solidFill>
                  <a:schemeClr val="tx1"/>
                </a:solidFill>
                <a:latin typeface="Calibri" panose="020F0502020204030204" pitchFamily="34" charset="0"/>
              </a:rPr>
              <a:t>  of  </a:t>
            </a:r>
            <a:r>
              <a:rPr dirty="0" lang="en-US" u="sng">
                <a:solidFill>
                  <a:srgbClr val="C00000"/>
                </a:solidFill>
                <a:latin typeface="Calibri" panose="020F0502020204030204" pitchFamily="34" charset="0"/>
              </a:rPr>
              <a:t>20%  (or  3.5  mm)</a:t>
            </a:r>
            <a:r>
              <a:rPr dirty="0" lang="en-US">
                <a:solidFill>
                  <a:schemeClr val="tx1"/>
                </a:solidFill>
                <a:latin typeface="Calibri" panose="020F0502020204030204" pitchFamily="34" charset="0"/>
              </a:rPr>
              <a:t>  in  the  cervical spine).</a:t>
            </a:r>
          </a:p>
          <a:p>
            <a:r>
              <a:rPr dirty="0" lang="en-US" u="sng">
                <a:solidFill>
                  <a:srgbClr val="002060"/>
                </a:solidFill>
                <a:latin typeface="Calibri" panose="020F0502020204030204" pitchFamily="34" charset="0"/>
              </a:rPr>
              <a:t>Treatment</a:t>
            </a:r>
          </a:p>
          <a:p>
            <a:r>
              <a:rPr dirty="0" lang="en-US">
                <a:solidFill>
                  <a:schemeClr val="tx1"/>
                </a:solidFill>
                <a:latin typeface="Calibri" panose="020F0502020204030204" pitchFamily="34" charset="0"/>
              </a:rPr>
              <a:t>These injuries can result from facet dislocation or facet fractures, extension-type injuries, or severe compressive injures. </a:t>
            </a:r>
          </a:p>
          <a:p>
            <a:r>
              <a:rPr dirty="0" lang="en-US">
                <a:solidFill>
                  <a:schemeClr val="tx1"/>
                </a:solidFill>
                <a:latin typeface="Calibri" panose="020F0502020204030204" pitchFamily="34" charset="0"/>
              </a:rPr>
              <a:t>In patients with severe compressive injuries and translation, positioning the patient supine with neck extension may reduce the spine. </a:t>
            </a:r>
          </a:p>
          <a:p>
            <a:pPr lvl="1">
              <a:buFont typeface="Wingdings" panose="05000000000000000000" pitchFamily="2" charset="2"/>
              <a:buChar char="Ø"/>
            </a:pPr>
            <a:r>
              <a:rPr dirty="0" i="0" lang="en-US">
                <a:solidFill>
                  <a:schemeClr val="tx1"/>
                </a:solidFill>
                <a:latin typeface="Calibri" panose="020F0502020204030204" pitchFamily="34" charset="0"/>
              </a:rPr>
              <a:t>Gardner-Wells tongs and traction may be helpful to assist in the reduction, but caution should be maintained to avoid overdistraction. </a:t>
            </a:r>
          </a:p>
          <a:p>
            <a:pPr lvl="1">
              <a:buFont typeface="Wingdings" panose="05000000000000000000" pitchFamily="2" charset="2"/>
              <a:buChar char="Ø"/>
            </a:pPr>
            <a:r>
              <a:rPr dirty="0" i="0" lang="en-US">
                <a:solidFill>
                  <a:schemeClr val="tx1"/>
                </a:solidFill>
                <a:latin typeface="Calibri" panose="020F0502020204030204" pitchFamily="34" charset="0"/>
              </a:rPr>
              <a:t>Anterior-only decompression and fusion can be attempted </a:t>
            </a:r>
          </a:p>
          <a:p>
            <a:pPr lvl="1">
              <a:buFont typeface="Wingdings" panose="05000000000000000000" pitchFamily="2" charset="2"/>
              <a:buChar char="Ø"/>
            </a:pPr>
            <a:r>
              <a:rPr dirty="0" i="0" lang="en-US">
                <a:solidFill>
                  <a:schemeClr val="tx1"/>
                </a:solidFill>
                <a:latin typeface="Calibri" panose="020F0502020204030204" pitchFamily="34" charset="0"/>
              </a:rPr>
              <a:t>Combined anterior-posterior procedure is our preferred treatment for these highly unstable injuries.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87" name=""/>
        <p:cNvGrpSpPr/>
        <p:nvPr/>
      </p:nvGrpSpPr>
      <p:grpSpPr>
        <a:xfrm>
          <a:off x="0" y="0"/>
          <a:ext cx="0" cy="0"/>
          <a:chOff x="0" y="0"/>
          <a:chExt cx="0" cy="0"/>
        </a:xfrm>
      </p:grpSpPr>
      <p:pic>
        <p:nvPicPr>
          <p:cNvPr id="2097181" name="Picture 3"/>
          <p:cNvPicPr>
            <a:picLocks noChangeAspect="1"/>
          </p:cNvPicPr>
          <p:nvPr/>
        </p:nvPicPr>
        <p:blipFill>
          <a:blip xmlns:r="http://schemas.openxmlformats.org/officeDocument/2006/relationships" r:embed="rId1"/>
          <a:stretch>
            <a:fillRect/>
          </a:stretch>
        </p:blipFill>
        <p:spPr>
          <a:xfrm>
            <a:off x="620601" y="449704"/>
            <a:ext cx="4609490" cy="4537091"/>
          </a:xfrm>
          <a:prstGeom prst="rect"/>
          <a:ln>
            <a:noFill/>
          </a:ln>
          <a:effectLst>
            <a:softEdge rad="112500"/>
          </a:effectLst>
        </p:spPr>
      </p:pic>
      <p:sp>
        <p:nvSpPr>
          <p:cNvPr id="1048636" name="Rectangle 4"/>
          <p:cNvSpPr/>
          <p:nvPr/>
        </p:nvSpPr>
        <p:spPr>
          <a:xfrm>
            <a:off x="3258582" y="5471704"/>
            <a:ext cx="2546178" cy="472440"/>
          </a:xfrm>
          <a:prstGeom prst="rect"/>
        </p:spPr>
        <p:txBody>
          <a:bodyPr wrap="square">
            <a:spAutoFit/>
          </a:bodyPr>
          <a:p>
            <a:pPr algn="ctr"/>
            <a:r>
              <a:rPr dirty="0" sz="1350" lang="en-US">
                <a:solidFill>
                  <a:srgbClr val="C00000"/>
                </a:solidFill>
                <a:latin typeface="HelveticaNeue-Medium"/>
              </a:rPr>
              <a:t>Type C. </a:t>
            </a:r>
          </a:p>
          <a:p>
            <a:pPr algn="just"/>
            <a:r>
              <a:rPr dirty="0" sz="1350" lang="en-US">
                <a:solidFill>
                  <a:srgbClr val="000000"/>
                </a:solidFill>
                <a:latin typeface="HelveticaNeue-Light"/>
              </a:rPr>
              <a:t>Translational injury in any axis. </a:t>
            </a:r>
            <a:endParaRPr dirty="0" sz="1350" lang="en-US"/>
          </a:p>
        </p:txBody>
      </p:sp>
      <p:pic>
        <p:nvPicPr>
          <p:cNvPr id="2097182" name="Picture 2"/>
          <p:cNvPicPr>
            <a:picLocks noChangeAspect="1"/>
          </p:cNvPicPr>
          <p:nvPr/>
        </p:nvPicPr>
        <p:blipFill rotWithShape="1">
          <a:blip xmlns:r="http://schemas.openxmlformats.org/officeDocument/2006/relationships" r:embed="rId2"/>
          <a:srcRect l="66694" t="562" b="75803"/>
          <a:stretch>
            <a:fillRect/>
          </a:stretch>
        </p:blipFill>
        <p:spPr>
          <a:xfrm>
            <a:off x="5380182" y="1390237"/>
            <a:ext cx="3614054" cy="2656023"/>
          </a:xfrm>
          <a:prstGeom prst="rect"/>
          <a:ln>
            <a:noFill/>
          </a:ln>
          <a:effectLst>
            <a:softEdge rad="112500"/>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88" name=""/>
        <p:cNvGrpSpPr/>
        <p:nvPr/>
      </p:nvGrpSpPr>
      <p:grpSpPr>
        <a:xfrm>
          <a:off x="0" y="0"/>
          <a:ext cx="0" cy="0"/>
          <a:chOff x="0" y="0"/>
          <a:chExt cx="0" cy="0"/>
        </a:xfrm>
      </p:grpSpPr>
      <p:pic>
        <p:nvPicPr>
          <p:cNvPr id="2097183" name="Content Placeholder 3"/>
          <p:cNvPicPr>
            <a:picLocks noChangeAspect="1" noGrp="1"/>
          </p:cNvPicPr>
          <p:nvPr>
            <p:ph idx="1"/>
          </p:nvPr>
        </p:nvPicPr>
        <p:blipFill>
          <a:blip xmlns:r="http://schemas.openxmlformats.org/officeDocument/2006/relationships" r:embed="rId1"/>
          <a:stretch>
            <a:fillRect/>
          </a:stretch>
        </p:blipFill>
        <p:spPr>
          <a:xfrm>
            <a:off x="529046" y="857251"/>
            <a:ext cx="8614954" cy="51435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89" name=""/>
        <p:cNvGrpSpPr/>
        <p:nvPr/>
      </p:nvGrpSpPr>
      <p:grpSpPr>
        <a:xfrm>
          <a:off x="0" y="0"/>
          <a:ext cx="0" cy="0"/>
          <a:chOff x="0" y="0"/>
          <a:chExt cx="0" cy="0"/>
        </a:xfrm>
      </p:grpSpPr>
      <p:pic>
        <p:nvPicPr>
          <p:cNvPr id="2097184" name="Content Placeholder 3"/>
          <p:cNvPicPr>
            <a:picLocks noChangeAspect="1" noGrp="1"/>
          </p:cNvPicPr>
          <p:nvPr>
            <p:ph idx="1"/>
          </p:nvPr>
        </p:nvPicPr>
        <p:blipFill>
          <a:blip xmlns:r="http://schemas.openxmlformats.org/officeDocument/2006/relationships" r:embed="rId1"/>
          <a:stretch>
            <a:fillRect/>
          </a:stretch>
        </p:blipFill>
        <p:spPr>
          <a:xfrm>
            <a:off x="529045" y="857250"/>
            <a:ext cx="8614955" cy="51435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90" name=""/>
        <p:cNvGrpSpPr/>
        <p:nvPr/>
      </p:nvGrpSpPr>
      <p:grpSpPr>
        <a:xfrm>
          <a:off x="0" y="0"/>
          <a:ext cx="0" cy="0"/>
          <a:chOff x="0" y="0"/>
          <a:chExt cx="0" cy="0"/>
        </a:xfrm>
      </p:grpSpPr>
      <p:sp>
        <p:nvSpPr>
          <p:cNvPr id="1048637" name="Title 1"/>
          <p:cNvSpPr>
            <a:spLocks noGrp="1"/>
          </p:cNvSpPr>
          <p:nvPr>
            <p:ph type="title"/>
          </p:nvPr>
        </p:nvSpPr>
        <p:spPr>
          <a:xfrm>
            <a:off x="636156" y="97377"/>
            <a:ext cx="3751117" cy="456805"/>
          </a:xfrm>
        </p:spPr>
        <p:txBody>
          <a:bodyPr>
            <a:noAutofit/>
          </a:bodyPr>
          <a:p>
            <a:pPr indent="-342900" marL="342900">
              <a:buFont typeface="Wingdings" pitchFamily="2" charset="2"/>
              <a:buChar char="q"/>
            </a:pPr>
            <a:r>
              <a:rPr dirty="0" sz="2400" lang="en-US" u="sng">
                <a:solidFill>
                  <a:srgbClr val="7030A0"/>
                </a:solidFill>
                <a:latin typeface="Algerian" panose="04020705040A02060702" pitchFamily="82" charset="0"/>
              </a:rPr>
              <a:t>Vascular Injuries</a:t>
            </a:r>
          </a:p>
        </p:txBody>
      </p:sp>
      <p:sp>
        <p:nvSpPr>
          <p:cNvPr id="1048638" name="Content Placeholder 2"/>
          <p:cNvSpPr>
            <a:spLocks noGrp="1"/>
          </p:cNvSpPr>
          <p:nvPr>
            <p:ph idx="1"/>
          </p:nvPr>
        </p:nvSpPr>
        <p:spPr>
          <a:xfrm>
            <a:off x="636156" y="554182"/>
            <a:ext cx="8427026" cy="4163786"/>
          </a:xfrm>
        </p:spPr>
        <p:txBody>
          <a:bodyPr/>
          <a:p>
            <a:r>
              <a:rPr dirty="0" lang="en-US">
                <a:solidFill>
                  <a:schemeClr val="tx1"/>
                </a:solidFill>
                <a:latin typeface="Calibri" panose="020F0502020204030204" pitchFamily="34" charset="0"/>
              </a:rPr>
              <a:t>The vertebral arteries should be evaluated in all subaxial cervical trauma injuries, especially when fractures extend into the transverse foramen. </a:t>
            </a:r>
          </a:p>
          <a:p>
            <a:r>
              <a:rPr dirty="0" lang="en-US">
                <a:solidFill>
                  <a:schemeClr val="tx1"/>
                </a:solidFill>
                <a:latin typeface="Calibri" panose="020F0502020204030204" pitchFamily="34" charset="0"/>
              </a:rPr>
              <a:t>Angiography may be useful to evaluate the vertebral arteries in cases with high clinical suspicion. </a:t>
            </a:r>
          </a:p>
          <a:p>
            <a:r>
              <a:rPr dirty="0" lang="en-US">
                <a:solidFill>
                  <a:schemeClr val="tx1"/>
                </a:solidFill>
                <a:latin typeface="Calibri" panose="020F0502020204030204" pitchFamily="34" charset="0"/>
              </a:rPr>
              <a:t>(15%) vertebral artery injury, associated with injuries to C1-C3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91" name=""/>
        <p:cNvGrpSpPr/>
        <p:nvPr/>
      </p:nvGrpSpPr>
      <p:grpSpPr>
        <a:xfrm>
          <a:off x="0" y="0"/>
          <a:ext cx="0" cy="0"/>
          <a:chOff x="0" y="0"/>
          <a:chExt cx="0" cy="0"/>
        </a:xfrm>
      </p:grpSpPr>
      <p:sp>
        <p:nvSpPr>
          <p:cNvPr id="1048639" name="Title 1"/>
          <p:cNvSpPr>
            <a:spLocks noGrp="1"/>
          </p:cNvSpPr>
          <p:nvPr>
            <p:ph type="title"/>
          </p:nvPr>
        </p:nvSpPr>
        <p:spPr>
          <a:xfrm>
            <a:off x="647699" y="108923"/>
            <a:ext cx="4189845" cy="422168"/>
          </a:xfrm>
        </p:spPr>
        <p:txBody>
          <a:bodyPr>
            <a:noAutofit/>
          </a:bodyPr>
          <a:p>
            <a:pPr indent="-342900" marL="342900">
              <a:buFont typeface="Wingdings" pitchFamily="2" charset="2"/>
              <a:buChar char="q"/>
            </a:pPr>
            <a:r>
              <a:rPr dirty="0" sz="2400" lang="en-US" u="sng">
                <a:latin typeface="Algerian" panose="04020705040A02060702" pitchFamily="82" charset="0"/>
              </a:rPr>
              <a:t>treatment in general </a:t>
            </a:r>
          </a:p>
        </p:txBody>
      </p:sp>
      <p:sp>
        <p:nvSpPr>
          <p:cNvPr id="1048640" name="Content Placeholder 2"/>
          <p:cNvSpPr>
            <a:spLocks noGrp="1"/>
          </p:cNvSpPr>
          <p:nvPr>
            <p:ph idx="1"/>
          </p:nvPr>
        </p:nvSpPr>
        <p:spPr>
          <a:xfrm>
            <a:off x="647699" y="531091"/>
            <a:ext cx="8415483" cy="6217986"/>
          </a:xfrm>
        </p:spPr>
        <p:txBody>
          <a:bodyPr>
            <a:normAutofit/>
          </a:bodyPr>
          <a:p>
            <a:r>
              <a:rPr dirty="0" lang="en-US">
                <a:solidFill>
                  <a:srgbClr val="0070C0"/>
                </a:solidFill>
                <a:latin typeface="Calibri" panose="020F0502020204030204" pitchFamily="34" charset="0"/>
              </a:rPr>
              <a:t>Surgical Indications</a:t>
            </a:r>
            <a:r>
              <a:rPr dirty="0" lang="en-US">
                <a:solidFill>
                  <a:schemeClr val="tx1"/>
                </a:solidFill>
                <a:latin typeface="Calibri" panose="020F0502020204030204" pitchFamily="34" charset="0"/>
              </a:rPr>
              <a:t> :</a:t>
            </a:r>
          </a:p>
          <a:p>
            <a:pPr indent="-342900" lvl="1" marL="740664">
              <a:buFont typeface="+mj-lt"/>
              <a:buAutoNum type="arabicParenR"/>
            </a:pPr>
            <a:r>
              <a:rPr dirty="0" i="0" lang="en-US">
                <a:solidFill>
                  <a:schemeClr val="tx1"/>
                </a:solidFill>
                <a:latin typeface="Calibri" panose="020F0502020204030204" pitchFamily="34" charset="0"/>
              </a:rPr>
              <a:t>Decompress the spinal canal and neural elements if necessary.</a:t>
            </a:r>
          </a:p>
          <a:p>
            <a:pPr indent="-342900" lvl="1" marL="740664">
              <a:buFont typeface="+mj-lt"/>
              <a:buAutoNum type="arabicParenR"/>
            </a:pPr>
            <a:r>
              <a:rPr dirty="0" i="0" lang="en-US">
                <a:solidFill>
                  <a:schemeClr val="tx1"/>
                </a:solidFill>
                <a:latin typeface="Calibri" panose="020F0502020204030204" pitchFamily="34" charset="0"/>
              </a:rPr>
              <a:t>Provide stability in order to facilitate early mobilization. </a:t>
            </a:r>
          </a:p>
          <a:p>
            <a:pPr indent="-342900" lvl="1" marL="740664">
              <a:buFont typeface="+mj-lt"/>
              <a:buAutoNum type="arabicParenR"/>
            </a:pPr>
            <a:r>
              <a:rPr i="0" lang="en-US">
                <a:solidFill>
                  <a:schemeClr val="tx1"/>
                </a:solidFill>
                <a:latin typeface="Calibri" panose="020F0502020204030204" pitchFamily="34" charset="0"/>
              </a:rPr>
              <a:t>Prevent </a:t>
            </a:r>
            <a:r>
              <a:rPr dirty="0" i="0" lang="en-US">
                <a:solidFill>
                  <a:schemeClr val="tx1"/>
                </a:solidFill>
                <a:latin typeface="Calibri" panose="020F0502020204030204" pitchFamily="34" charset="0"/>
              </a:rPr>
              <a:t>late displacement and deformity. </a:t>
            </a:r>
          </a:p>
          <a:p>
            <a:pPr>
              <a:buFont typeface="Wingdings" panose="05000000000000000000" pitchFamily="2" charset="2"/>
              <a:buChar char="v"/>
            </a:pPr>
            <a:r>
              <a:rPr dirty="0" lang="en-US" u="sng">
                <a:solidFill>
                  <a:srgbClr val="C00000"/>
                </a:solidFill>
                <a:latin typeface="Calibri" panose="020F0502020204030204" pitchFamily="34" charset="0"/>
              </a:rPr>
              <a:t>Nonoperative Treatment </a:t>
            </a:r>
          </a:p>
          <a:p>
            <a:pPr>
              <a:buFont typeface="Wingdings" panose="05000000000000000000" pitchFamily="2" charset="2"/>
              <a:buChar char="Ø"/>
            </a:pPr>
            <a:r>
              <a:rPr dirty="0" i="0" lang="en-US">
                <a:solidFill>
                  <a:schemeClr val="tx1"/>
                </a:solidFill>
                <a:latin typeface="Calibri" panose="020F0502020204030204" pitchFamily="34" charset="0"/>
              </a:rPr>
              <a:t>In patients with stable injuries without neurological compression, nonoperative treatment is indicated. </a:t>
            </a:r>
          </a:p>
          <a:p>
            <a:pPr>
              <a:buFont typeface="Wingdings" panose="05000000000000000000" pitchFamily="2" charset="2"/>
              <a:buChar char="Ø"/>
            </a:pPr>
            <a:r>
              <a:rPr dirty="0" i="0" lang="en-US">
                <a:solidFill>
                  <a:schemeClr val="tx1"/>
                </a:solidFill>
                <a:latin typeface="Calibri" panose="020F0502020204030204" pitchFamily="34" charset="0"/>
              </a:rPr>
              <a:t>Minor injuries such as spinous process fractures without significant discoligamentous injury can be treated in a </a:t>
            </a:r>
            <a:r>
              <a:rPr dirty="0" i="0" lang="en-US">
                <a:solidFill>
                  <a:srgbClr val="0070C0"/>
                </a:solidFill>
                <a:latin typeface="Calibri" panose="020F0502020204030204" pitchFamily="34" charset="0"/>
              </a:rPr>
              <a:t>cervical orthosis</a:t>
            </a:r>
            <a:r>
              <a:rPr dirty="0" i="0" lang="en-US">
                <a:solidFill>
                  <a:schemeClr val="tx1"/>
                </a:solidFill>
                <a:latin typeface="Calibri" panose="020F0502020204030204" pitchFamily="34" charset="0"/>
              </a:rPr>
              <a:t>, which will assist the patient in proprioception and help prevent excessive flexion or extension. </a:t>
            </a:r>
          </a:p>
          <a:p>
            <a:pPr lvl="1">
              <a:buFont typeface="Wingdings" panose="05000000000000000000" pitchFamily="2" charset="2"/>
              <a:buChar char="§"/>
            </a:pPr>
            <a:r>
              <a:rPr dirty="0" i="0" lang="en-US">
                <a:solidFill>
                  <a:schemeClr val="tx1"/>
                </a:solidFill>
                <a:latin typeface="Calibri" panose="020F0502020204030204" pitchFamily="34" charset="0"/>
              </a:rPr>
              <a:t>These orthoses range from soft collars to the more rigid Aspen collar or Philadelphia and Miami J collars CA) </a:t>
            </a:r>
          </a:p>
          <a:p>
            <a:pPr>
              <a:buFont typeface="Wingdings" panose="05000000000000000000" pitchFamily="2" charset="2"/>
              <a:buChar char="Ø"/>
            </a:pPr>
            <a:r>
              <a:rPr dirty="0" i="0" lang="en-US">
                <a:solidFill>
                  <a:srgbClr val="0070C0"/>
                </a:solidFill>
                <a:latin typeface="Calibri" panose="020F0502020204030204" pitchFamily="34" charset="0"/>
              </a:rPr>
              <a:t>Cervicothoracic orthosis </a:t>
            </a:r>
            <a:r>
              <a:rPr dirty="0" i="0" lang="en-US">
                <a:solidFill>
                  <a:schemeClr val="tx1"/>
                </a:solidFill>
                <a:latin typeface="Calibri" panose="020F0502020204030204" pitchFamily="34" charset="0"/>
              </a:rPr>
              <a:t>are effective for limiting motion in the sagittal plane by extending into the rigid thoracic spine. </a:t>
            </a:r>
          </a:p>
          <a:p>
            <a:pPr>
              <a:buFont typeface="Wingdings" panose="05000000000000000000" pitchFamily="2" charset="2"/>
              <a:buChar char="Ø"/>
            </a:pPr>
            <a:r>
              <a:rPr dirty="0" i="0" lang="en-US">
                <a:solidFill>
                  <a:srgbClr val="0070C0"/>
                </a:solidFill>
                <a:latin typeface="Calibri" panose="020F0502020204030204" pitchFamily="34" charset="0"/>
              </a:rPr>
              <a:t>The halo vest </a:t>
            </a:r>
            <a:r>
              <a:rPr dirty="0" i="0" lang="en-US">
                <a:solidFill>
                  <a:schemeClr val="tx1"/>
                </a:solidFill>
                <a:latin typeface="Calibri" panose="020F0502020204030204" pitchFamily="34" charset="0"/>
              </a:rPr>
              <a:t>is the most restrictive cervicothoracic</a:t>
            </a:r>
            <a:endParaRPr dirty="0" i="0" lang="en-US" u="sng">
              <a:solidFill>
                <a:schemeClr val="tx1"/>
              </a:solidFill>
              <a:latin typeface="Calibri" panose="020F050202020403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92" name=""/>
        <p:cNvGrpSpPr/>
        <p:nvPr/>
      </p:nvGrpSpPr>
      <p:grpSpPr>
        <a:xfrm>
          <a:off x="0" y="0"/>
          <a:ext cx="0" cy="0"/>
          <a:chOff x="0" y="0"/>
          <a:chExt cx="0" cy="0"/>
        </a:xfrm>
      </p:grpSpPr>
      <p:pic>
        <p:nvPicPr>
          <p:cNvPr id="2097185" name="Content Placeholder 3"/>
          <p:cNvPicPr>
            <a:picLocks noChangeAspect="1" noGrp="1"/>
          </p:cNvPicPr>
          <p:nvPr>
            <p:ph idx="1"/>
          </p:nvPr>
        </p:nvPicPr>
        <p:blipFill>
          <a:blip xmlns:r="http://schemas.openxmlformats.org/officeDocument/2006/relationships" r:embed="rId1" cstate="print"/>
          <a:stretch>
            <a:fillRect/>
          </a:stretch>
        </p:blipFill>
        <p:spPr>
          <a:xfrm>
            <a:off x="881742" y="933585"/>
            <a:ext cx="3262450" cy="2274979"/>
          </a:xfrm>
        </p:spPr>
      </p:pic>
      <p:pic>
        <p:nvPicPr>
          <p:cNvPr id="2097186" name="Picture 4"/>
          <p:cNvPicPr>
            <a:picLocks noChangeAspect="1"/>
          </p:cNvPicPr>
          <p:nvPr/>
        </p:nvPicPr>
        <p:blipFill>
          <a:blip xmlns:r="http://schemas.openxmlformats.org/officeDocument/2006/relationships" r:embed="rId2"/>
          <a:stretch>
            <a:fillRect/>
          </a:stretch>
        </p:blipFill>
        <p:spPr>
          <a:xfrm>
            <a:off x="881742" y="3375116"/>
            <a:ext cx="3262450" cy="2543175"/>
          </a:xfrm>
          <a:prstGeom prst="rect"/>
        </p:spPr>
      </p:pic>
      <p:pic>
        <p:nvPicPr>
          <p:cNvPr id="2097187" name="Picture 5"/>
          <p:cNvPicPr>
            <a:picLocks noChangeAspect="1"/>
          </p:cNvPicPr>
          <p:nvPr/>
        </p:nvPicPr>
        <p:blipFill>
          <a:blip xmlns:r="http://schemas.openxmlformats.org/officeDocument/2006/relationships" r:embed="rId3"/>
          <a:stretch>
            <a:fillRect/>
          </a:stretch>
        </p:blipFill>
        <p:spPr>
          <a:xfrm>
            <a:off x="4588328" y="933585"/>
            <a:ext cx="4097247" cy="4984705"/>
          </a:xfrm>
          <a:prstGeom prst="rect"/>
        </p:spPr>
      </p:pic>
      <p:sp>
        <p:nvSpPr>
          <p:cNvPr id="1048641" name="TextBox 7"/>
          <p:cNvSpPr txBox="1"/>
          <p:nvPr/>
        </p:nvSpPr>
        <p:spPr>
          <a:xfrm>
            <a:off x="1322615" y="2757896"/>
            <a:ext cx="1263832" cy="300082"/>
          </a:xfrm>
          <a:prstGeom prst="rect"/>
          <a:noFill/>
        </p:spPr>
        <p:txBody>
          <a:bodyPr rtlCol="0" wrap="square">
            <a:spAutoFit/>
          </a:bodyPr>
          <a:p>
            <a:r>
              <a:rPr dirty="0" sz="1350" lang="en-US">
                <a:solidFill>
                  <a:srgbClr val="C00000"/>
                </a:solidFill>
                <a:latin typeface="Comic Sans MS" panose="030F0702030302020204" pitchFamily="66" charset="0"/>
              </a:rPr>
              <a:t>Soft collar</a:t>
            </a:r>
          </a:p>
        </p:txBody>
      </p:sp>
      <p:sp>
        <p:nvSpPr>
          <p:cNvPr id="1048642" name="Rectangle 8"/>
          <p:cNvSpPr/>
          <p:nvPr/>
        </p:nvSpPr>
        <p:spPr>
          <a:xfrm>
            <a:off x="4997683" y="4936421"/>
            <a:ext cx="1411685" cy="300082"/>
          </a:xfrm>
          <a:prstGeom prst="rect"/>
        </p:spPr>
        <p:txBody>
          <a:bodyPr wrap="square">
            <a:spAutoFit/>
          </a:bodyPr>
          <a:p>
            <a:r>
              <a:rPr dirty="0" sz="1350" lang="en-US">
                <a:solidFill>
                  <a:srgbClr val="C00000"/>
                </a:solidFill>
                <a:latin typeface="Comic Sans MS" panose="030F0702030302020204" pitchFamily="66" charset="0"/>
              </a:rPr>
              <a:t>Miami J collars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93" name=""/>
        <p:cNvGrpSpPr/>
        <p:nvPr/>
      </p:nvGrpSpPr>
      <p:grpSpPr>
        <a:xfrm>
          <a:off x="0" y="0"/>
          <a:ext cx="0" cy="0"/>
          <a:chOff x="0" y="0"/>
          <a:chExt cx="0" cy="0"/>
        </a:xfrm>
      </p:grpSpPr>
      <p:pic>
        <p:nvPicPr>
          <p:cNvPr id="2097188" name="Content Placeholder 3"/>
          <p:cNvPicPr>
            <a:picLocks noChangeAspect="1" noGrp="1"/>
          </p:cNvPicPr>
          <p:nvPr>
            <p:ph idx="1"/>
          </p:nvPr>
        </p:nvPicPr>
        <p:blipFill>
          <a:blip xmlns:r="http://schemas.openxmlformats.org/officeDocument/2006/relationships" r:embed="rId1"/>
          <a:stretch>
            <a:fillRect/>
          </a:stretch>
        </p:blipFill>
        <p:spPr>
          <a:xfrm>
            <a:off x="881743" y="980922"/>
            <a:ext cx="7906295" cy="4912060"/>
          </a:xfrm>
          <a:prstGeom prst="rec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94" name=""/>
        <p:cNvGrpSpPr/>
        <p:nvPr/>
      </p:nvGrpSpPr>
      <p:grpSpPr>
        <a:xfrm>
          <a:off x="0" y="0"/>
          <a:ext cx="0" cy="0"/>
          <a:chOff x="0" y="0"/>
          <a:chExt cx="0" cy="0"/>
        </a:xfrm>
      </p:grpSpPr>
      <p:pic>
        <p:nvPicPr>
          <p:cNvPr id="2097189" name="Content Placeholder 3"/>
          <p:cNvPicPr>
            <a:picLocks noChangeAspect="1" noGrp="1"/>
          </p:cNvPicPr>
          <p:nvPr>
            <p:ph idx="1"/>
          </p:nvPr>
        </p:nvPicPr>
        <p:blipFill>
          <a:blip xmlns:r="http://schemas.openxmlformats.org/officeDocument/2006/relationships" r:embed="rId1" cstate="print"/>
          <a:stretch>
            <a:fillRect/>
          </a:stretch>
        </p:blipFill>
        <p:spPr>
          <a:xfrm>
            <a:off x="842554" y="857250"/>
            <a:ext cx="3889466" cy="4745900"/>
          </a:xfrm>
        </p:spPr>
      </p:pic>
      <p:pic>
        <p:nvPicPr>
          <p:cNvPr id="2097190" name="Picture 4"/>
          <p:cNvPicPr>
            <a:picLocks noChangeAspect="1"/>
          </p:cNvPicPr>
          <p:nvPr/>
        </p:nvPicPr>
        <p:blipFill>
          <a:blip xmlns:r="http://schemas.openxmlformats.org/officeDocument/2006/relationships" r:embed="rId2"/>
          <a:stretch>
            <a:fillRect/>
          </a:stretch>
        </p:blipFill>
        <p:spPr>
          <a:xfrm>
            <a:off x="5133703" y="857251"/>
            <a:ext cx="3679849" cy="2678702"/>
          </a:xfrm>
          <a:prstGeom prst="rect"/>
        </p:spPr>
      </p:pic>
      <p:pic>
        <p:nvPicPr>
          <p:cNvPr id="2097191" name="Picture 5"/>
          <p:cNvPicPr>
            <a:picLocks noChangeAspect="1"/>
          </p:cNvPicPr>
          <p:nvPr/>
        </p:nvPicPr>
        <p:blipFill>
          <a:blip xmlns:r="http://schemas.openxmlformats.org/officeDocument/2006/relationships" r:embed="rId3"/>
          <a:stretch>
            <a:fillRect/>
          </a:stretch>
        </p:blipFill>
        <p:spPr>
          <a:xfrm>
            <a:off x="5133703" y="3535953"/>
            <a:ext cx="3679849" cy="2067197"/>
          </a:xfrm>
          <a:prstGeom prst="rect"/>
        </p:spPr>
      </p:pic>
      <p:sp>
        <p:nvSpPr>
          <p:cNvPr id="1048643" name="Title 1"/>
          <p:cNvSpPr>
            <a:spLocks noGrp="1"/>
          </p:cNvSpPr>
          <p:nvPr>
            <p:ph type="title"/>
          </p:nvPr>
        </p:nvSpPr>
        <p:spPr>
          <a:xfrm>
            <a:off x="842554" y="5574574"/>
            <a:ext cx="3889466" cy="426176"/>
          </a:xfrm>
        </p:spPr>
        <p:txBody>
          <a:bodyPr>
            <a:normAutofit/>
          </a:bodyPr>
          <a:p>
            <a:pPr algn="ctr"/>
            <a:r>
              <a:rPr dirty="0" sz="2400" lang="en-US">
                <a:solidFill>
                  <a:schemeClr val="tx1"/>
                </a:solidFill>
              </a:rPr>
              <a:t>Cervicothoracic orthosis</a:t>
            </a:r>
          </a:p>
        </p:txBody>
      </p:sp>
      <p:sp>
        <p:nvSpPr>
          <p:cNvPr id="1048644" name="Rectangle 7"/>
          <p:cNvSpPr/>
          <p:nvPr/>
        </p:nvSpPr>
        <p:spPr>
          <a:xfrm>
            <a:off x="6044694" y="5562169"/>
            <a:ext cx="2256752" cy="461665"/>
          </a:xfrm>
          <a:prstGeom prst="rect"/>
        </p:spPr>
        <p:txBody>
          <a:bodyPr wrap="square">
            <a:spAutoFit/>
          </a:bodyPr>
          <a:p>
            <a:r>
              <a:rPr dirty="0" sz="2400" lang="en-US"/>
              <a:t>The halo vest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59" name=""/>
        <p:cNvGrpSpPr/>
        <p:nvPr/>
      </p:nvGrpSpPr>
      <p:grpSpPr>
        <a:xfrm>
          <a:off x="0" y="0"/>
          <a:ext cx="0" cy="0"/>
          <a:chOff x="0" y="0"/>
          <a:chExt cx="0" cy="0"/>
        </a:xfrm>
      </p:grpSpPr>
      <p:sp>
        <p:nvSpPr>
          <p:cNvPr id="1048599" name="Title 1"/>
          <p:cNvSpPr>
            <a:spLocks noGrp="1"/>
          </p:cNvSpPr>
          <p:nvPr>
            <p:ph type="title"/>
          </p:nvPr>
        </p:nvSpPr>
        <p:spPr>
          <a:xfrm>
            <a:off x="756012" y="222828"/>
            <a:ext cx="7631975" cy="548788"/>
          </a:xfrm>
        </p:spPr>
        <p:txBody>
          <a:bodyPr>
            <a:noAutofit/>
          </a:bodyPr>
          <a:p>
            <a:r>
              <a:rPr b="1" dirty="0" sz="2400" lang="en-US" u="sng">
                <a:solidFill>
                  <a:srgbClr val="002060"/>
                </a:solidFill>
                <a:latin typeface="Footlight MT Light" panose="0204060206030A020304" pitchFamily="18" charset="0"/>
              </a:rPr>
              <a:t>Posterior Ligamentous Complex ( PLC ) and Facet Anatomy</a:t>
            </a:r>
          </a:p>
        </p:txBody>
      </p:sp>
      <p:sp>
        <p:nvSpPr>
          <p:cNvPr id="1048600" name="Content Placeholder 2"/>
          <p:cNvSpPr>
            <a:spLocks noGrp="1"/>
          </p:cNvSpPr>
          <p:nvPr>
            <p:ph idx="1"/>
          </p:nvPr>
        </p:nvSpPr>
        <p:spPr>
          <a:xfrm>
            <a:off x="756012" y="771616"/>
            <a:ext cx="8260988" cy="5740020"/>
          </a:xfrm>
        </p:spPr>
        <p:txBody>
          <a:bodyPr>
            <a:normAutofit/>
          </a:bodyPr>
          <a:p>
            <a:endParaRPr dirty="0" lang="en-US">
              <a:solidFill>
                <a:schemeClr val="tx1"/>
              </a:solidFill>
              <a:latin typeface="Calibri" panose="020F0502020204030204" pitchFamily="34" charset="0"/>
            </a:endParaRPr>
          </a:p>
          <a:p>
            <a:r>
              <a:rPr dirty="0" lang="en-US">
                <a:solidFill>
                  <a:schemeClr val="tx1"/>
                </a:solidFill>
                <a:latin typeface="Calibri" panose="020F0502020204030204" pitchFamily="34" charset="0"/>
              </a:rPr>
              <a:t>The facet joint complex provides stability to the subaxial cervical spine</a:t>
            </a:r>
          </a:p>
          <a:p>
            <a:r>
              <a:rPr dirty="0" lang="en-US">
                <a:solidFill>
                  <a:schemeClr val="tx1"/>
                </a:solidFill>
                <a:latin typeface="Calibri" panose="020F0502020204030204" pitchFamily="34" charset="0"/>
              </a:rPr>
              <a:t>Along with the annulus fibrosus, nucleus pulposus, and ligamentum flavum, injury to the facet capsule can result in decreased biomechanical stability. </a:t>
            </a:r>
          </a:p>
          <a:p>
            <a:r>
              <a:rPr dirty="0" lang="en-US" u="sng">
                <a:solidFill>
                  <a:schemeClr val="tx1"/>
                </a:solidFill>
                <a:latin typeface="Calibri" panose="020F0502020204030204" pitchFamily="34" charset="0"/>
              </a:rPr>
              <a:t>The posterior ligamentous complex (PLC)</a:t>
            </a:r>
            <a:r>
              <a:rPr dirty="0" lang="en-US">
                <a:solidFill>
                  <a:schemeClr val="tx1"/>
                </a:solidFill>
                <a:latin typeface="Calibri" panose="020F0502020204030204" pitchFamily="34" charset="0"/>
              </a:rPr>
              <a:t> is an important stabilizer for </a:t>
            </a:r>
            <a:r>
              <a:rPr b="1" dirty="0" lang="en-US">
                <a:solidFill>
                  <a:srgbClr val="C00000"/>
                </a:solidFill>
                <a:latin typeface="Calibri" panose="020F0502020204030204" pitchFamily="34" charset="0"/>
              </a:rPr>
              <a:t>flexion-extension</a:t>
            </a:r>
            <a:r>
              <a:rPr dirty="0" lang="en-US">
                <a:solidFill>
                  <a:schemeClr val="tx1"/>
                </a:solidFill>
                <a:latin typeface="Calibri" panose="020F0502020204030204" pitchFamily="34" charset="0"/>
              </a:rPr>
              <a:t>, and </a:t>
            </a:r>
            <a:r>
              <a:rPr dirty="0" lang="en-US" u="sng">
                <a:solidFill>
                  <a:schemeClr val="tx1"/>
                </a:solidFill>
                <a:latin typeface="Calibri" panose="020F0502020204030204" pitchFamily="34" charset="0"/>
              </a:rPr>
              <a:t>the facet complex</a:t>
            </a:r>
            <a:r>
              <a:rPr dirty="0" lang="en-US">
                <a:solidFill>
                  <a:schemeClr val="tx1"/>
                </a:solidFill>
                <a:latin typeface="Calibri" panose="020F0502020204030204" pitchFamily="34" charset="0"/>
              </a:rPr>
              <a:t> for </a:t>
            </a:r>
            <a:r>
              <a:rPr b="1" dirty="0" lang="en-US">
                <a:solidFill>
                  <a:srgbClr val="C00000"/>
                </a:solidFill>
                <a:latin typeface="Calibri" panose="020F0502020204030204" pitchFamily="34" charset="0"/>
              </a:rPr>
              <a:t>axial rotation</a:t>
            </a:r>
            <a:r>
              <a:rPr dirty="0" lang="en-US">
                <a:solidFill>
                  <a:schemeClr val="tx1"/>
                </a:solidFill>
                <a:latin typeface="Calibri" panose="020F0502020204030204" pitchFamily="34" charset="0"/>
              </a:rPr>
              <a:t>.</a:t>
            </a:r>
          </a:p>
          <a:p>
            <a:r>
              <a:rPr dirty="0" lang="en-US">
                <a:solidFill>
                  <a:schemeClr val="tx1"/>
                </a:solidFill>
                <a:latin typeface="Calibri" panose="020F0502020204030204" pitchFamily="34" charset="0"/>
              </a:rPr>
              <a:t>The percentage of the lateral mass fractured is an important predictor of failure of nonoperative management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60" name=""/>
        <p:cNvGrpSpPr/>
        <p:nvPr/>
      </p:nvGrpSpPr>
      <p:grpSpPr>
        <a:xfrm>
          <a:off x="0" y="0"/>
          <a:ext cx="0" cy="0"/>
          <a:chOff x="0" y="0"/>
          <a:chExt cx="0" cy="0"/>
        </a:xfrm>
      </p:grpSpPr>
      <p:pic>
        <p:nvPicPr>
          <p:cNvPr id="2097152" name="Content Placeholder 3"/>
          <p:cNvPicPr>
            <a:picLocks noChangeAspect="1" noGrp="1"/>
          </p:cNvPicPr>
          <p:nvPr>
            <p:ph idx="1"/>
          </p:nvPr>
        </p:nvPicPr>
        <p:blipFill>
          <a:blip xmlns:r="http://schemas.openxmlformats.org/officeDocument/2006/relationships" r:embed="rId1"/>
          <a:stretch>
            <a:fillRect/>
          </a:stretch>
        </p:blipFill>
        <p:spPr>
          <a:xfrm>
            <a:off x="654628" y="971551"/>
            <a:ext cx="8375073" cy="4904508"/>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61" name=""/>
        <p:cNvGrpSpPr/>
        <p:nvPr/>
      </p:nvGrpSpPr>
      <p:grpSpPr>
        <a:xfrm>
          <a:off x="0" y="0"/>
          <a:ext cx="0" cy="0"/>
          <a:chOff x="0" y="0"/>
          <a:chExt cx="0" cy="0"/>
        </a:xfrm>
      </p:grpSpPr>
      <p:pic>
        <p:nvPicPr>
          <p:cNvPr id="2097153" name="Content Placeholder 3"/>
          <p:cNvPicPr>
            <a:picLocks noChangeAspect="1" noGrp="1"/>
          </p:cNvPicPr>
          <p:nvPr>
            <p:ph idx="1"/>
          </p:nvPr>
        </p:nvPicPr>
        <p:blipFill>
          <a:blip xmlns:r="http://schemas.openxmlformats.org/officeDocument/2006/relationships" r:embed="rId1"/>
          <a:stretch>
            <a:fillRect/>
          </a:stretch>
        </p:blipFill>
        <p:spPr>
          <a:xfrm>
            <a:off x="654628" y="971550"/>
            <a:ext cx="8364681" cy="4925291"/>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62" name=""/>
        <p:cNvGrpSpPr/>
        <p:nvPr/>
      </p:nvGrpSpPr>
      <p:grpSpPr>
        <a:xfrm>
          <a:off x="0" y="0"/>
          <a:ext cx="0" cy="0"/>
          <a:chOff x="0" y="0"/>
          <a:chExt cx="0" cy="0"/>
        </a:xfrm>
      </p:grpSpPr>
      <p:sp>
        <p:nvSpPr>
          <p:cNvPr id="1048601" name="Title 1"/>
          <p:cNvSpPr>
            <a:spLocks noGrp="1"/>
          </p:cNvSpPr>
          <p:nvPr>
            <p:ph type="title"/>
          </p:nvPr>
        </p:nvSpPr>
        <p:spPr>
          <a:xfrm>
            <a:off x="774700" y="189936"/>
            <a:ext cx="7200900" cy="618259"/>
          </a:xfrm>
        </p:spPr>
        <p:txBody>
          <a:bodyPr>
            <a:normAutofit/>
          </a:bodyPr>
          <a:p>
            <a:pPr indent="-342900" marL="342900">
              <a:buFont typeface="Wingdings" pitchFamily="2" charset="2"/>
              <a:buChar char="q"/>
            </a:pPr>
            <a:r>
              <a:rPr b="1" dirty="0" sz="2400" lang="en-US" u="sng">
                <a:solidFill>
                  <a:srgbClr val="002060"/>
                </a:solidFill>
                <a:latin typeface="Footlight MT Light" panose="0204060206030A020304" pitchFamily="18" charset="0"/>
              </a:rPr>
              <a:t>Evaluation </a:t>
            </a:r>
            <a:r>
              <a:rPr dirty="0" sz="2400" lang="en-US"/>
              <a:t> </a:t>
            </a:r>
          </a:p>
        </p:txBody>
      </p:sp>
      <p:sp>
        <p:nvSpPr>
          <p:cNvPr id="1048602" name="Content Placeholder 2"/>
          <p:cNvSpPr>
            <a:spLocks noGrp="1"/>
          </p:cNvSpPr>
          <p:nvPr>
            <p:ph idx="1"/>
          </p:nvPr>
        </p:nvSpPr>
        <p:spPr>
          <a:xfrm>
            <a:off x="774699" y="808195"/>
            <a:ext cx="8057573" cy="5437896"/>
          </a:xfrm>
        </p:spPr>
        <p:txBody>
          <a:bodyPr>
            <a:normAutofit/>
          </a:bodyPr>
          <a:p>
            <a:r>
              <a:rPr dirty="0" lang="en-US">
                <a:solidFill>
                  <a:schemeClr val="tx1"/>
                </a:solidFill>
                <a:latin typeface="Calibri" panose="020F0502020204030204" pitchFamily="34" charset="0"/>
                <a:cs typeface="Arial" panose="020B0604020202020204" pitchFamily="34" charset="0"/>
              </a:rPr>
              <a:t>Evaluating the airway, breathing, and circulation. </a:t>
            </a:r>
          </a:p>
          <a:p>
            <a:r>
              <a:rPr dirty="0" lang="en-US">
                <a:solidFill>
                  <a:schemeClr val="tx1"/>
                </a:solidFill>
                <a:latin typeface="Calibri" panose="020F0502020204030204" pitchFamily="34" charset="0"/>
                <a:cs typeface="Arial" panose="020B0604020202020204" pitchFamily="34" charset="0"/>
              </a:rPr>
              <a:t>Spinal precautions should be maintained with </a:t>
            </a:r>
            <a:r>
              <a:rPr dirty="0" lang="en-US">
                <a:solidFill>
                  <a:srgbClr val="C00000"/>
                </a:solidFill>
                <a:latin typeface="Calibri" panose="020F0502020204030204" pitchFamily="34" charset="0"/>
                <a:cs typeface="Arial" panose="020B0604020202020204" pitchFamily="34" charset="0"/>
              </a:rPr>
              <a:t>Immobilization In A Cervical Collar</a:t>
            </a:r>
            <a:r>
              <a:rPr dirty="0" lang="en-US">
                <a:solidFill>
                  <a:schemeClr val="tx1"/>
                </a:solidFill>
                <a:latin typeface="Calibri" panose="020F0502020204030204" pitchFamily="34" charset="0"/>
                <a:cs typeface="Arial" panose="020B0604020202020204" pitchFamily="34" charset="0"/>
              </a:rPr>
              <a:t>, assuming that all patients have an injury until proven otherwise. </a:t>
            </a:r>
          </a:p>
          <a:p>
            <a:r>
              <a:rPr dirty="0" lang="en-US">
                <a:solidFill>
                  <a:schemeClr val="tx1"/>
                </a:solidFill>
                <a:latin typeface="Calibri" panose="020F0502020204030204" pitchFamily="34" charset="0"/>
                <a:cs typeface="Arial" panose="020B0604020202020204" pitchFamily="34" charset="0"/>
              </a:rPr>
              <a:t>A </a:t>
            </a:r>
            <a:r>
              <a:rPr dirty="0" lang="en-US">
                <a:solidFill>
                  <a:srgbClr val="C00000"/>
                </a:solidFill>
                <a:latin typeface="Calibri" panose="020F0502020204030204" pitchFamily="34" charset="0"/>
                <a:cs typeface="Arial" panose="020B0604020202020204" pitchFamily="34" charset="0"/>
              </a:rPr>
              <a:t>Flexion or extension</a:t>
            </a:r>
            <a:r>
              <a:rPr dirty="0" lang="en-US">
                <a:solidFill>
                  <a:schemeClr val="tx1"/>
                </a:solidFill>
                <a:latin typeface="Calibri" panose="020F0502020204030204" pitchFamily="34" charset="0"/>
                <a:cs typeface="Arial" panose="020B0604020202020204" pitchFamily="34" charset="0"/>
              </a:rPr>
              <a:t> of the spine should be avoided,</a:t>
            </a:r>
          </a:p>
          <a:p>
            <a:r>
              <a:rPr dirty="0" lang="en-US">
                <a:solidFill>
                  <a:schemeClr val="tx1"/>
                </a:solidFill>
                <a:latin typeface="Calibri" panose="020F0502020204030204" pitchFamily="34" charset="0"/>
                <a:cs typeface="Arial" panose="020B0604020202020204" pitchFamily="34" charset="0"/>
              </a:rPr>
              <a:t>A </a:t>
            </a:r>
            <a:r>
              <a:rPr dirty="0" lang="en-US">
                <a:solidFill>
                  <a:srgbClr val="C00000"/>
                </a:solidFill>
                <a:latin typeface="Calibri" panose="020F0502020204030204" pitchFamily="34" charset="0"/>
                <a:cs typeface="Arial" panose="020B0604020202020204" pitchFamily="34" charset="0"/>
              </a:rPr>
              <a:t>jaw thrust maneuver</a:t>
            </a:r>
            <a:r>
              <a:rPr dirty="0" lang="en-US">
                <a:solidFill>
                  <a:schemeClr val="tx1"/>
                </a:solidFill>
                <a:latin typeface="Calibri" panose="020F0502020204030204" pitchFamily="34" charset="0"/>
                <a:cs typeface="Arial" panose="020B0604020202020204" pitchFamily="34" charset="0"/>
              </a:rPr>
              <a:t> can be performed if the patient’s airway is compromised. </a:t>
            </a:r>
          </a:p>
          <a:p>
            <a:pPr>
              <a:buFont typeface="Wingdings" panose="05000000000000000000" pitchFamily="2" charset="2"/>
              <a:buChar char="Ø"/>
            </a:pPr>
            <a:r>
              <a:rPr dirty="0" lang="en-US">
                <a:solidFill>
                  <a:schemeClr val="tx1"/>
                </a:solidFill>
                <a:latin typeface="Calibri" panose="020F0502020204030204" pitchFamily="34" charset="0"/>
                <a:cs typeface="Arial" panose="020B0604020202020204" pitchFamily="34" charset="0"/>
              </a:rPr>
              <a:t>Poor immobilization techniques may cause a second neurological insult in up to </a:t>
            </a:r>
            <a:r>
              <a:rPr dirty="0" lang="en-US">
                <a:solidFill>
                  <a:srgbClr val="C00000"/>
                </a:solidFill>
                <a:latin typeface="Calibri" panose="020F0502020204030204" pitchFamily="34" charset="0"/>
                <a:cs typeface="Arial" panose="020B0604020202020204" pitchFamily="34" charset="0"/>
              </a:rPr>
              <a:t>25%</a:t>
            </a:r>
            <a:r>
              <a:rPr dirty="0" lang="en-US">
                <a:solidFill>
                  <a:schemeClr val="tx1"/>
                </a:solidFill>
                <a:latin typeface="Calibri" panose="020F0502020204030204" pitchFamily="34" charset="0"/>
                <a:cs typeface="Arial" panose="020B0604020202020204" pitchFamily="34" charset="0"/>
              </a:rPr>
              <a:t> of patients</a:t>
            </a:r>
          </a:p>
          <a:p>
            <a:pPr>
              <a:buFont typeface="Wingdings" panose="05000000000000000000" pitchFamily="2" charset="2"/>
              <a:buChar char="Ø"/>
            </a:pPr>
            <a:r>
              <a:rPr dirty="0" lang="en-US">
                <a:solidFill>
                  <a:schemeClr val="tx1"/>
                </a:solidFill>
                <a:latin typeface="Calibri" panose="020F0502020204030204" pitchFamily="34" charset="0"/>
                <a:cs typeface="Arial" panose="020B0604020202020204" pitchFamily="34" charset="0"/>
              </a:rPr>
              <a:t>Remove  the collar in awake, alert, oriented patients with no current or history of neurological deficit, no distracting injuries, no pain with range of motion, and no tenderness, without any further imaging (</a:t>
            </a:r>
            <a:r>
              <a:rPr b="1" dirty="0" lang="en-US">
                <a:solidFill>
                  <a:srgbClr val="7030A0"/>
                </a:solidFill>
                <a:latin typeface="Calibri" panose="020F0502020204030204" pitchFamily="34" charset="0"/>
                <a:cs typeface="Arial" panose="020B0604020202020204" pitchFamily="34" charset="0"/>
              </a:rPr>
              <a:t>NEXUS CRITERIA</a:t>
            </a:r>
            <a:r>
              <a:rPr dirty="0" lang="en-US">
                <a:solidFill>
                  <a:schemeClr val="tx1"/>
                </a:solidFill>
                <a:latin typeface="Calibri" panose="020F0502020204030204" pitchFamily="34" charset="0"/>
                <a:cs typeface="Arial" panose="020B0604020202020204" pitchFamily="34"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63" name=""/>
        <p:cNvGrpSpPr/>
        <p:nvPr/>
      </p:nvGrpSpPr>
      <p:grpSpPr>
        <a:xfrm>
          <a:off x="0" y="0"/>
          <a:ext cx="0" cy="0"/>
          <a:chOff x="0" y="0"/>
          <a:chExt cx="0" cy="0"/>
        </a:xfrm>
      </p:grpSpPr>
      <p:sp>
        <p:nvSpPr>
          <p:cNvPr id="1048603" name="Title 1"/>
          <p:cNvSpPr>
            <a:spLocks noGrp="1"/>
          </p:cNvSpPr>
          <p:nvPr>
            <p:ph type="title"/>
          </p:nvPr>
        </p:nvSpPr>
        <p:spPr>
          <a:xfrm>
            <a:off x="693882" y="118915"/>
            <a:ext cx="7200900" cy="462395"/>
          </a:xfrm>
        </p:spPr>
        <p:txBody>
          <a:bodyPr/>
          <a:p>
            <a:r>
              <a:rPr b="1" dirty="0" sz="2400" lang="en-US" u="sng">
                <a:solidFill>
                  <a:srgbClr val="002060"/>
                </a:solidFill>
                <a:latin typeface="Footlight MT Light" panose="0204060206030A020304" pitchFamily="18" charset="0"/>
              </a:rPr>
              <a:t>Evaluation ( Cont. )</a:t>
            </a:r>
            <a:endParaRPr dirty="0" sz="2400" lang="en-US"/>
          </a:p>
        </p:txBody>
      </p:sp>
      <p:sp>
        <p:nvSpPr>
          <p:cNvPr id="1048604" name="Content Placeholder 2"/>
          <p:cNvSpPr>
            <a:spLocks noGrp="1"/>
          </p:cNvSpPr>
          <p:nvPr>
            <p:ph idx="1"/>
          </p:nvPr>
        </p:nvSpPr>
        <p:spPr>
          <a:xfrm>
            <a:off x="693882" y="581310"/>
            <a:ext cx="8346209" cy="6068872"/>
          </a:xfrm>
        </p:spPr>
        <p:txBody>
          <a:bodyPr>
            <a:noAutofit/>
          </a:bodyPr>
          <a:p>
            <a:r>
              <a:rPr dirty="0" lang="en-US" u="sng">
                <a:solidFill>
                  <a:srgbClr val="7030A0"/>
                </a:solidFill>
                <a:latin typeface="Calibri" panose="020F0502020204030204" pitchFamily="34" charset="0"/>
              </a:rPr>
              <a:t>Physical examination begins with </a:t>
            </a:r>
          </a:p>
          <a:p>
            <a:pPr>
              <a:buFont typeface="Wingdings" panose="05000000000000000000" pitchFamily="2" charset="2"/>
              <a:buChar char="Ø"/>
            </a:pPr>
            <a:r>
              <a:rPr dirty="0" lang="en-US">
                <a:solidFill>
                  <a:schemeClr val="tx1"/>
                </a:solidFill>
                <a:latin typeface="Calibri" panose="020F0502020204030204" pitchFamily="34" charset="0"/>
              </a:rPr>
              <a:t>Palpation of the entire spine, to </a:t>
            </a:r>
            <a:r>
              <a:rPr b="1" dirty="0" lang="en-US">
                <a:solidFill>
                  <a:srgbClr val="002060"/>
                </a:solidFill>
                <a:latin typeface="Calibri" panose="020F0502020204030204" pitchFamily="34" charset="0"/>
              </a:rPr>
              <a:t>evaluate for any gaps between spinous processes</a:t>
            </a:r>
            <a:r>
              <a:rPr dirty="0" lang="en-US">
                <a:solidFill>
                  <a:schemeClr val="tx1"/>
                </a:solidFill>
                <a:latin typeface="Calibri" panose="020F0502020204030204" pitchFamily="34" charset="0"/>
              </a:rPr>
              <a:t>, as well as observation of any abrasions, ecchymosis, or hematomas that may signal injury. </a:t>
            </a:r>
          </a:p>
          <a:p>
            <a:pPr>
              <a:buFont typeface="Wingdings" panose="05000000000000000000" pitchFamily="2" charset="2"/>
              <a:buChar char="Ø"/>
            </a:pPr>
            <a:r>
              <a:rPr dirty="0" lang="en-US">
                <a:solidFill>
                  <a:schemeClr val="tx1"/>
                </a:solidFill>
                <a:latin typeface="Calibri" panose="020F0502020204030204" pitchFamily="34" charset="0"/>
              </a:rPr>
              <a:t>A thorough neurological examination testing for :</a:t>
            </a:r>
          </a:p>
          <a:p>
            <a:pPr lvl="1">
              <a:buFont typeface="Wingdings" panose="05000000000000000000" pitchFamily="2" charset="2"/>
              <a:buChar char="§"/>
            </a:pPr>
            <a:r>
              <a:rPr dirty="0" i="0" lang="en-US">
                <a:solidFill>
                  <a:schemeClr val="tx1"/>
                </a:solidFill>
                <a:latin typeface="Calibri" panose="020F0502020204030204" pitchFamily="34" charset="0"/>
              </a:rPr>
              <a:t>key motor groups, sensation, and reflexes. </a:t>
            </a:r>
          </a:p>
          <a:p>
            <a:pPr>
              <a:buFont typeface="Wingdings" panose="05000000000000000000" pitchFamily="2" charset="2"/>
              <a:buChar char="v"/>
            </a:pPr>
            <a:r>
              <a:rPr dirty="0" lang="en-US">
                <a:solidFill>
                  <a:srgbClr val="C00000"/>
                </a:solidFill>
                <a:latin typeface="Calibri" panose="020F0502020204030204" pitchFamily="34" charset="0"/>
              </a:rPr>
              <a:t>In asymptomatic patients</a:t>
            </a:r>
            <a:r>
              <a:rPr dirty="0" lang="en-US">
                <a:solidFill>
                  <a:schemeClr val="tx1"/>
                </a:solidFill>
                <a:latin typeface="Calibri" panose="020F0502020204030204" pitchFamily="34" charset="0"/>
              </a:rPr>
              <a:t>, range of motion is assessed with rotation as well as flexion and extension. </a:t>
            </a:r>
          </a:p>
          <a:p>
            <a:pPr>
              <a:buFont typeface="Wingdings" panose="05000000000000000000" pitchFamily="2" charset="2"/>
              <a:buChar char="v"/>
            </a:pPr>
            <a:r>
              <a:rPr dirty="0" lang="en-US">
                <a:solidFill>
                  <a:srgbClr val="C00000"/>
                </a:solidFill>
                <a:latin typeface="Calibri" panose="020F0502020204030204" pitchFamily="34" charset="0"/>
              </a:rPr>
              <a:t>For high-risk patients </a:t>
            </a:r>
            <a:r>
              <a:rPr dirty="0" lang="en-US">
                <a:solidFill>
                  <a:schemeClr val="tx1"/>
                </a:solidFill>
                <a:latin typeface="Calibri" panose="020F0502020204030204" pitchFamily="34" charset="0"/>
              </a:rPr>
              <a:t>requiring imaging to clear the cervical spine, </a:t>
            </a:r>
          </a:p>
          <a:p>
            <a:pPr lvl="1">
              <a:buFont typeface="Arial" panose="020B0604020202020204" pitchFamily="34" charset="0"/>
              <a:buChar char="•"/>
            </a:pPr>
            <a:r>
              <a:rPr dirty="0" i="0" lang="en-US">
                <a:solidFill>
                  <a:schemeClr val="tx1"/>
                </a:solidFill>
                <a:latin typeface="Calibri" panose="020F0502020204030204" pitchFamily="34" charset="0"/>
              </a:rPr>
              <a:t>CT has become the screening study of choice </a:t>
            </a:r>
          </a:p>
          <a:p>
            <a:pPr lvl="1">
              <a:buFont typeface="Arial" panose="020B0604020202020204" pitchFamily="34" charset="0"/>
              <a:buChar char="•"/>
            </a:pPr>
            <a:r>
              <a:rPr dirty="0" i="0" lang="en-US">
                <a:solidFill>
                  <a:schemeClr val="tx1"/>
                </a:solidFill>
                <a:latin typeface="Calibri" panose="020F0502020204030204" pitchFamily="34" charset="0"/>
              </a:rPr>
              <a:t>MRI is indicated in patients with a neurological deficit. </a:t>
            </a:r>
          </a:p>
          <a:p>
            <a:pPr>
              <a:buFont typeface="Wingdings" panose="05000000000000000000" pitchFamily="2" charset="2"/>
              <a:buChar char="v"/>
            </a:pPr>
            <a:r>
              <a:rPr dirty="0" i="0" lang="en-US">
                <a:solidFill>
                  <a:srgbClr val="C00000"/>
                </a:solidFill>
                <a:latin typeface="Calibri" panose="020F0502020204030204" pitchFamily="34" charset="0"/>
              </a:rPr>
              <a:t>For patients with persistent pain</a:t>
            </a:r>
            <a:r>
              <a:rPr dirty="0" i="0" lang="en-US">
                <a:solidFill>
                  <a:schemeClr val="tx1"/>
                </a:solidFill>
                <a:latin typeface="Calibri" panose="020F0502020204030204" pitchFamily="34" charset="0"/>
              </a:rPr>
              <a:t> despite no findings on physical examination and radiographs, lateral flexion-extension radiographs may be indicated in the subacute setting.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64" name=""/>
        <p:cNvGrpSpPr/>
        <p:nvPr/>
      </p:nvGrpSpPr>
      <p:grpSpPr>
        <a:xfrm>
          <a:off x="0" y="0"/>
          <a:ext cx="0" cy="0"/>
          <a:chOff x="0" y="0"/>
          <a:chExt cx="0" cy="0"/>
        </a:xfrm>
      </p:grpSpPr>
      <p:pic>
        <p:nvPicPr>
          <p:cNvPr id="2097154" name="Picture 4"/>
          <p:cNvPicPr>
            <a:picLocks noChangeAspect="1" noGrp="1"/>
          </p:cNvPicPr>
          <p:nvPr>
            <p:ph idx="1"/>
          </p:nvPr>
        </p:nvPicPr>
        <p:blipFill>
          <a:blip xmlns:r="http://schemas.openxmlformats.org/officeDocument/2006/relationships" r:embed="rId1"/>
          <a:stretch>
            <a:fillRect/>
          </a:stretch>
        </p:blipFill>
        <p:spPr>
          <a:xfrm>
            <a:off x="669635" y="103909"/>
            <a:ext cx="8313537" cy="6638636"/>
          </a:xfrm>
          <a:prstGeom prst="rect"/>
          <a:ln w="38100" cap="sq">
            <a:solidFill>
              <a:srgbClr val="000000"/>
            </a:solidFill>
            <a:prstDash val="solid"/>
            <a:miter lim="800000"/>
          </a:ln>
          <a:effectLst>
            <a:outerShdw algn="tl" blurRad="50800" dir="2700000" dist="38100" rotWithShape="0">
              <a:srgbClr val="000000">
                <a:alpha val="43000"/>
              </a:srgbClr>
            </a:outerShdw>
          </a:effectLst>
        </p:spPr>
      </p:pic>
    </p:spTree>
  </p:cSld>
  <p:clrMapOvr>
    <a:masterClrMapping/>
  </p:clrMapOvr>
</p:sld>
</file>

<file path=ppt/theme/theme1.xml><?xml version="1.0" encoding="utf-8"?>
<a:theme xmlns:a="http://schemas.openxmlformats.org/drawingml/2006/main" name="Crop">
  <a:themeElements>
    <a:clrScheme name="Office 2007-2010">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algn="ctr" blurRad="57150" dir="5400000" dist="19050"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Microsoft Office PowerPoint</Application>
  <ScaleCrop>0</ScaleCrop>
  <LinksUpToDate>0</LinksUpToDate>
  <AppVersion>16.0000</AppVersion>
</Properties>
</file>

<file path=docProps/core.xml><?xml version="1.0" encoding="utf-8"?>
<cp:coreProperties xmlns:cp="http://schemas.openxmlformats.org/package/2006/metadata/core-properties" xmlns:dc="http://purl.org/dc/elements/1.1/" xmlns:dcterms="http://purl.org/dc/terms/" xmlns:xsi="http://www.w3.org/2001/XMLSchema-instance">
  <dc:title>PowerPoint Presentation</dc:title>
  <dc:creator>Ahmed Maan</dc:creator>
  <cp:lastModifiedBy>Ahmed Maan</cp:lastModifiedBy>
  <dcterms:created xsi:type="dcterms:W3CDTF">2018-01-29T10:14:13Z</dcterms:created>
  <dcterms:modified xsi:type="dcterms:W3CDTF">2022-11-29T17:25:34Z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07a8c31f723f4cf2a71178e9e8ba6e35</vt:lpwstr>
  </property>
</Properties>
</file>