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</p:sldIdLst>
  <p:sldSz type="screen4x3" cy="6858000" cx="9144000"/>
  <p:notesSz cx="6858000" cy="9144000"/>
  <p:defaultTextStyle>
    <a:defPPr>
      <a:defRPr lang="en-IQ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0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IQ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E39B-09AB-DE46-B4A5-D23F4BD502A6}" type="datetimeFigureOut">
              <a:rPr lang="en-IQ" smtClean="0"/>
              <a:t>8/29/20</a:t>
            </a:fld>
            <a:endParaRPr lang="en-IQ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AC7D4-9625-9244-9FF4-C0A30ED0591F}" type="slidenum">
              <a:rPr lang="en-IQ" smtClean="0"/>
              <a:t>‹#›</a:t>
            </a:fld>
            <a:endParaRPr lang="en-IQ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hyperlink" Target="https://radiopaedia.org/articles/base-of-the-skull?lang=us" TargetMode="External"/><Relationship Id="rId2" Type="http://schemas.openxmlformats.org/officeDocument/2006/relationships/hyperlink" Target="https://radiopaedia.org/articles/skull-base-angle?lang=us" TargetMode="External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idx="1"/>
          </p:nvPr>
        </p:nvSpPr>
        <p:spPr>
          <a:xfrm>
            <a:off x="628650" y="1075170"/>
            <a:ext cx="7886700" cy="3508375"/>
          </a:xfrm>
        </p:spPr>
        <p:txBody>
          <a:bodyPr/>
          <a:p>
            <a:pPr algn="ctr" indent="0" marL="0">
              <a:buNone/>
            </a:pPr>
            <a:r>
              <a:rPr dirty="0" sz="6000" lang="en-US" err="1">
                <a:solidFill>
                  <a:srgbClr val="002060"/>
                </a:solidFill>
                <a:latin typeface="Algerian" pitchFamily="82" charset="77"/>
              </a:rPr>
              <a:t>Atlantoaxial</a:t>
            </a:r>
            <a:r>
              <a:rPr dirty="0" sz="6000" lang="en-US">
                <a:solidFill>
                  <a:srgbClr val="002060"/>
                </a:solidFill>
                <a:latin typeface="Algerian" pitchFamily="82" charset="77"/>
              </a:rPr>
              <a:t> </a:t>
            </a:r>
            <a:r>
              <a:rPr dirty="0" sz="6000" lang="en-US" err="1">
                <a:solidFill>
                  <a:srgbClr val="002060"/>
                </a:solidFill>
                <a:latin typeface="Algerian" pitchFamily="82" charset="77"/>
              </a:rPr>
              <a:t>Facetal</a:t>
            </a:r>
            <a:r>
              <a:rPr dirty="0" sz="6000" lang="en-US">
                <a:solidFill>
                  <a:srgbClr val="002060"/>
                </a:solidFill>
                <a:latin typeface="Algerian" pitchFamily="82" charset="77"/>
              </a:rPr>
              <a:t> Dislocation</a:t>
            </a:r>
          </a:p>
          <a:p>
            <a:pPr algn="ctr" indent="0" marL="0">
              <a:buNone/>
            </a:pPr>
            <a:r>
              <a:rPr b="1" dirty="0" sz="2000" lang="en-US" err="1"/>
              <a:t>Youmans</a:t>
            </a:r>
            <a:r>
              <a:rPr b="1" dirty="0" sz="2000" lang="en-US"/>
              <a:t> Chap. 324</a:t>
            </a:r>
            <a:endParaRPr b="1" dirty="0" sz="2000" lang="en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3200" lang="en-US">
                <a:solidFill>
                  <a:srgbClr val="C00000"/>
                </a:solidFill>
              </a:rPr>
              <a:t>Basilar invagination and basilar impression (BI)</a:t>
            </a:r>
          </a:p>
          <a:p>
            <a:pPr>
              <a:buFont typeface="Wingdings" pitchFamily="2" charset="2"/>
              <a:buChar char="q"/>
            </a:pPr>
            <a:endParaRPr b="1" dirty="0" sz="3200" lang="en-US">
              <a:solidFill>
                <a:srgbClr val="C00000"/>
              </a:solidFill>
            </a:endParaRPr>
          </a:p>
          <a:p>
            <a:r>
              <a:rPr dirty="0" sz="2000" lang="en-US"/>
              <a:t>AKA </a:t>
            </a:r>
            <a:r>
              <a:rPr b="1" dirty="0" sz="2000" lang="en-US"/>
              <a:t>cranial settling</a:t>
            </a:r>
            <a:r>
              <a:rPr dirty="0" sz="2000" lang="en-US"/>
              <a:t>: denoted upward indentation of the skull base, usually due to acquired softening of bone, often associated with </a:t>
            </a:r>
            <a:r>
              <a:rPr dirty="0" sz="2000" lang="en-US" err="1"/>
              <a:t>atlantooccipital</a:t>
            </a:r>
            <a:r>
              <a:rPr dirty="0" sz="2000" lang="en-US"/>
              <a:t> fusion.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Common feature:</a:t>
            </a:r>
            <a:r>
              <a:rPr dirty="0" sz="2000" lang="en-US"/>
              <a:t> upward displacement of the upper cervical spine (including odontoid process, AKA cranial migration of the odontoid) through the foramen magnum into the p-fossa.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 err="1">
                <a:solidFill>
                  <a:srgbClr val="0070C0"/>
                </a:solidFill>
              </a:rPr>
              <a:t>Chiari</a:t>
            </a:r>
            <a:r>
              <a:rPr b="1" dirty="0" sz="2000" lang="en-US">
                <a:solidFill>
                  <a:srgbClr val="0070C0"/>
                </a:solidFill>
              </a:rPr>
              <a:t> malformation</a:t>
            </a:r>
            <a:r>
              <a:rPr dirty="0" sz="2000" lang="en-US"/>
              <a:t> and </a:t>
            </a:r>
            <a:r>
              <a:rPr b="1" dirty="0" sz="2000" lang="en-US" err="1">
                <a:solidFill>
                  <a:srgbClr val="0070C0"/>
                </a:solidFill>
              </a:rPr>
              <a:t>syringomelia</a:t>
            </a:r>
            <a:r>
              <a:rPr dirty="0" sz="2000" lang="en-US"/>
              <a:t> are common associates of basilar invagination.</a:t>
            </a:r>
          </a:p>
          <a:p>
            <a:pPr>
              <a:buFont typeface="Wingdings" pitchFamily="2" charset="2"/>
              <a:buChar char="v"/>
            </a:pPr>
            <a:endParaRPr dirty="0" sz="2000" lang="en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Classified into to group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C00000"/>
                </a:solidFill>
              </a:rPr>
              <a:t>Group I included</a:t>
            </a:r>
          </a:p>
          <a:p>
            <a:pPr lvl="1"/>
            <a:r>
              <a:rPr dirty="0" sz="2000" lang="en-US"/>
              <a:t>Invagination of the odontoid process into the foramen magnum that indented into the brainstem. </a:t>
            </a:r>
          </a:p>
          <a:p>
            <a:pPr lvl="1"/>
            <a:r>
              <a:rPr dirty="0" sz="2000" lang="en-US"/>
              <a:t>The tip of the odontoid process distanced itself from the anterior arch of the atlas or the inferior aspect of the </a:t>
            </a:r>
            <a:r>
              <a:rPr dirty="0" sz="2000" lang="en-US" err="1"/>
              <a:t>clivus</a:t>
            </a:r>
            <a:r>
              <a:rPr dirty="0" sz="2000" lang="en-US"/>
              <a:t>. </a:t>
            </a:r>
          </a:p>
          <a:p>
            <a:pPr lvl="1"/>
            <a:r>
              <a:rPr dirty="0" sz="2000" lang="en-US"/>
              <a:t>The angle of the </a:t>
            </a:r>
            <a:r>
              <a:rPr dirty="0" sz="2000" lang="en-US" err="1"/>
              <a:t>clivus</a:t>
            </a:r>
            <a:r>
              <a:rPr dirty="0" sz="2000" lang="en-US"/>
              <a:t> and the posterior cranial fossa volume were unaffected.</a:t>
            </a:r>
          </a:p>
          <a:p>
            <a:r>
              <a:rPr b="1" dirty="0" sz="2000" lang="en-US">
                <a:solidFill>
                  <a:srgbClr val="C00000"/>
                </a:solidFill>
              </a:rPr>
              <a:t>Group II included</a:t>
            </a:r>
          </a:p>
          <a:p>
            <a:pPr lvl="1"/>
            <a:r>
              <a:rPr dirty="0" sz="2000" lang="en-US"/>
              <a:t>Odontoid process, anterior arch of the atlas, and the </a:t>
            </a:r>
            <a:r>
              <a:rPr dirty="0" sz="2000" lang="en-US" err="1"/>
              <a:t>clivus</a:t>
            </a:r>
            <a:r>
              <a:rPr dirty="0" sz="2000" lang="en-US"/>
              <a:t> migrated superiorly in unison, resulting in reduction of the posterior cranial fossa volume, which was the primary pathology in these cases. </a:t>
            </a:r>
          </a:p>
          <a:p>
            <a:pPr lvl="1"/>
            <a:r>
              <a:rPr dirty="0" sz="2000" lang="en-US"/>
              <a:t>The </a:t>
            </a:r>
            <a:r>
              <a:rPr dirty="0" sz="2000" lang="en-US" err="1"/>
              <a:t>Chiari</a:t>
            </a:r>
            <a:r>
              <a:rPr dirty="0" sz="2000" lang="en-US"/>
              <a:t> malformation or herniation of the cerebellar tonsil was considered a result of reduction in the posterior cranial fossa volume.</a:t>
            </a:r>
            <a:endParaRPr dirty="0" sz="2000" lang="en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3"/>
          <p:cNvGraphicFramePr>
            <a:graphicFrameLocks noGrp="1"/>
          </p:cNvGraphicFramePr>
          <p:nvPr>
            <p:ph idx="1"/>
          </p:nvPr>
        </p:nvGraphicFramePr>
        <p:xfrm>
          <a:off x="94962" y="728805"/>
          <a:ext cx="8954076" cy="472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692"/>
                <a:gridCol w="2984692"/>
                <a:gridCol w="2984692"/>
              </a:tblGrid>
              <a:tr h="809498">
                <a:tc>
                  <a:txBody>
                    <a:bodyPr/>
                    <a:p>
                      <a:pPr>
                        <a:buFontTx/>
                        <a:buNone/>
                      </a:pPr>
                      <a:endParaRPr sz="2000" lang="en-IQ"/>
                    </a:p>
                  </a:txBody>
                </a:tc>
                <a:tc>
                  <a:txBody>
                    <a:bodyPr/>
                    <a:p>
                      <a:pPr algn="ctr">
                        <a:buFontTx/>
                        <a:buNone/>
                      </a:pP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Group A</a:t>
                      </a:r>
                      <a:endParaRPr dirty="0" sz="2000" lang="en-IQ">
                        <a:solidFill>
                          <a:schemeClr val="bg1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>
                        <a:buFontTx/>
                        <a:buNone/>
                      </a:pP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Group B</a:t>
                      </a:r>
                      <a:endParaRPr dirty="0" sz="2000" lang="en-IQ">
                        <a:solidFill>
                          <a:schemeClr val="bg1"/>
                        </a:solidFill>
                      </a:endParaRPr>
                    </a:p>
                  </a:txBody>
                </a:tc>
              </a:tr>
              <a:tr h="809498"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The </a:t>
                      </a:r>
                      <a:r>
                        <a:rPr b="1" dirty="0" sz="2000" lang="en-US" err="1">
                          <a:solidFill>
                            <a:schemeClr val="bg1"/>
                          </a:solidFill>
                        </a:rPr>
                        <a:t>atlantoaxial</a:t>
                      </a: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 joint</a:t>
                      </a:r>
                      <a:endParaRPr b="1" dirty="0" sz="2000" lang="en-IQ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b="1" dirty="0" sz="2000" lang="en-US"/>
                        <a:t>unstable</a:t>
                      </a:r>
                      <a:r>
                        <a:rPr dirty="0" sz="2000" lang="en-US"/>
                        <a:t> and </a:t>
                      </a:r>
                      <a:r>
                        <a:rPr b="1" dirty="0" sz="2000" lang="en-US"/>
                        <a:t>not “fixed”</a:t>
                      </a:r>
                      <a:endParaRPr dirty="0" sz="2000" lang="en-IQ"/>
                    </a:p>
                  </a:txBody>
                </a:tc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b="1" dirty="0" sz="2000" lang="en-US"/>
                        <a:t>stable</a:t>
                      </a:r>
                      <a:r>
                        <a:rPr dirty="0" sz="2000" lang="en-US"/>
                        <a:t> and </a:t>
                      </a:r>
                      <a:r>
                        <a:rPr b="1" dirty="0" sz="2000" lang="en-US"/>
                        <a:t>“fixed”</a:t>
                      </a:r>
                      <a:endParaRPr dirty="0" sz="2000" lang="en-IQ"/>
                    </a:p>
                  </a:txBody>
                </a:tc>
              </a:tr>
              <a:tr h="809498"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b="1" dirty="0" sz="2000" lang="en-US" err="1">
                          <a:solidFill>
                            <a:schemeClr val="bg1"/>
                          </a:solidFill>
                        </a:rPr>
                        <a:t>Chiari</a:t>
                      </a: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 malformation</a:t>
                      </a:r>
                      <a:endParaRPr b="1" dirty="0" sz="2000" lang="en-IQ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dirty="0" sz="2000" lang="en-US"/>
                        <a:t>Present</a:t>
                      </a:r>
                      <a:endParaRPr dirty="0" sz="2000" lang="en-IQ"/>
                    </a:p>
                  </a:txBody>
                </a:tc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dirty="0" sz="2000" lang="en-US"/>
                        <a:t>Absent</a:t>
                      </a:r>
                      <a:endParaRPr dirty="0" sz="2000" lang="en-IQ"/>
                    </a:p>
                  </a:txBody>
                </a:tc>
              </a:tr>
              <a:tr h="1482658"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Tip of the odontoid process invagination </a:t>
                      </a:r>
                      <a:endParaRPr b="1" dirty="0" sz="2000" lang="en-IQ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dirty="0" sz="2000" lang="en-US">
                          <a:solidFill>
                            <a:srgbClr val="C00000"/>
                          </a:solidFill>
                        </a:rPr>
                        <a:t>Above </a:t>
                      </a:r>
                      <a:r>
                        <a:rPr b="1" dirty="0" sz="2000" lang="en-US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b="1" dirty="0" sz="2000" lang="en-US">
                          <a:solidFill>
                            <a:srgbClr val="0070C0"/>
                          </a:solidFill>
                        </a:rPr>
                        <a:t>Chamberlain line, McRae’s line of foramen magnum, </a:t>
                      </a:r>
                      <a:r>
                        <a:rPr b="1" dirty="0" sz="2000" lang="en-US" err="1">
                          <a:solidFill>
                            <a:srgbClr val="0070C0"/>
                          </a:solidFill>
                        </a:rPr>
                        <a:t>Wackenheim’s</a:t>
                      </a:r>
                      <a:r>
                        <a:rPr b="1" dirty="0" sz="2000" lang="en-US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b="1" dirty="0" sz="2000" lang="en-US" err="1">
                          <a:solidFill>
                            <a:srgbClr val="0070C0"/>
                          </a:solidFill>
                        </a:rPr>
                        <a:t>clival</a:t>
                      </a:r>
                      <a:r>
                        <a:rPr b="1" dirty="0" sz="2000" lang="en-US">
                          <a:solidFill>
                            <a:srgbClr val="0070C0"/>
                          </a:solidFill>
                        </a:rPr>
                        <a:t> line</a:t>
                      </a:r>
                      <a:r>
                        <a:rPr b="1" dirty="0" sz="2000" lang="en-US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dirty="0" sz="2000" lang="en-US"/>
                        <a:t>.</a:t>
                      </a:r>
                      <a:endParaRPr dirty="0" sz="2000" lang="en-IQ"/>
                    </a:p>
                  </a:txBody>
                </a:tc>
                <a:tc>
                  <a:txBody>
                    <a:bodyPr/>
                    <a:p>
                      <a:pPr lvl="0">
                        <a:buFontTx/>
                        <a:buNone/>
                      </a:pPr>
                      <a:r>
                        <a:rPr dirty="0" sz="2000" lang="en-US">
                          <a:solidFill>
                            <a:srgbClr val="C00000"/>
                          </a:solidFill>
                        </a:rPr>
                        <a:t>Above</a:t>
                      </a:r>
                      <a:r>
                        <a:rPr dirty="0" sz="2000" lang="en-US"/>
                        <a:t> </a:t>
                      </a:r>
                      <a:r>
                        <a:rPr b="1" dirty="0" sz="2000" lang="en-US">
                          <a:solidFill>
                            <a:srgbClr val="0070C0"/>
                          </a:solidFill>
                        </a:rPr>
                        <a:t>Chamberlain’s line</a:t>
                      </a:r>
                      <a:r>
                        <a:rPr dirty="0" sz="2000" lang="en-US"/>
                        <a:t> 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dirty="0" sz="2000" lang="en-US">
                          <a:solidFill>
                            <a:srgbClr val="C00000"/>
                          </a:solidFill>
                        </a:rPr>
                        <a:t>below</a:t>
                      </a:r>
                      <a:r>
                        <a:rPr dirty="0" sz="2000" lang="en-US"/>
                        <a:t> </a:t>
                      </a:r>
                      <a:r>
                        <a:rPr b="1" dirty="0" sz="2000" lang="en-US">
                          <a:solidFill>
                            <a:srgbClr val="0070C0"/>
                          </a:solidFill>
                        </a:rPr>
                        <a:t>McRae’s and </a:t>
                      </a:r>
                      <a:r>
                        <a:rPr b="1" dirty="0" sz="2000" lang="en-US" err="1">
                          <a:solidFill>
                            <a:srgbClr val="0070C0"/>
                          </a:solidFill>
                        </a:rPr>
                        <a:t>Wackenheim’s</a:t>
                      </a:r>
                      <a:r>
                        <a:rPr b="1" dirty="0" sz="2000" lang="en-US">
                          <a:solidFill>
                            <a:srgbClr val="0070C0"/>
                          </a:solidFill>
                        </a:rPr>
                        <a:t> lines</a:t>
                      </a:r>
                      <a:r>
                        <a:rPr dirty="0" sz="2000" lang="en-US"/>
                        <a:t>.</a:t>
                      </a:r>
                      <a:endParaRPr dirty="0" sz="2000" lang="en-IQ"/>
                    </a:p>
                  </a:txBody>
                </a:tc>
              </a:tr>
              <a:tr h="809498"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b="1" dirty="0" sz="2000" lang="en-US">
                          <a:solidFill>
                            <a:schemeClr val="bg1"/>
                          </a:solidFill>
                        </a:rPr>
                        <a:t>Pathogenesis </a:t>
                      </a:r>
                      <a:endParaRPr b="1" dirty="0" sz="2000" lang="en-IQ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en-US"/>
                        <a:t>Mechanical instability</a:t>
                      </a:r>
                      <a:endParaRPr dirty="0" sz="2000" lang="en-IQ"/>
                    </a:p>
                  </a:txBody>
                </a:tc>
                <a:tc>
                  <a:txBody>
                    <a:bodyPr/>
                    <a:p>
                      <a:pPr>
                        <a:buFontTx/>
                        <a:buNone/>
                      </a:pPr>
                      <a:r>
                        <a:rPr dirty="0" sz="2000" lang="en-US"/>
                        <a:t>Congenital </a:t>
                      </a:r>
                      <a:r>
                        <a:rPr dirty="0" sz="2000" lang="en-US" err="1"/>
                        <a:t>dysgenesis</a:t>
                      </a:r>
                      <a:endParaRPr dirty="0" sz="2000" lang="en-IQ"/>
                    </a:p>
                  </a:txBody>
                </a:tc>
              </a:tr>
            </a:tbl>
          </a:graphicData>
        </a:graphic>
      </p:graphicFrame>
      <p:sp>
        <p:nvSpPr>
          <p:cNvPr id="1048597" name="TextBox 5"/>
          <p:cNvSpPr txBox="1"/>
          <p:nvPr/>
        </p:nvSpPr>
        <p:spPr>
          <a:xfrm>
            <a:off x="2286000" y="0"/>
            <a:ext cx="4572000" cy="523220"/>
          </a:xfrm>
          <a:prstGeom prst="rect"/>
          <a:noFill/>
        </p:spPr>
        <p:txBody>
          <a:bodyPr wrap="square">
            <a:spAutoFit/>
          </a:bodyPr>
          <a:p>
            <a:pPr>
              <a:buFont typeface="Wingdings" pitchFamily="2" charset="2"/>
              <a:buChar char="v"/>
            </a:pPr>
            <a:r>
              <a:rPr b="1" dirty="0" sz="2800" lang="en-US" err="1" u="sng">
                <a:solidFill>
                  <a:srgbClr val="C00000"/>
                </a:solidFill>
              </a:rPr>
              <a:t>Goel</a:t>
            </a:r>
            <a:r>
              <a:rPr b="1" dirty="0" sz="2800" lang="en-US" u="sng">
                <a:solidFill>
                  <a:srgbClr val="C00000"/>
                </a:solidFill>
              </a:rPr>
              <a:t> classifications of BI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C00000"/>
                </a:solidFill>
              </a:rPr>
              <a:t>Hallmarks of basilar invagination</a:t>
            </a:r>
          </a:p>
          <a:p>
            <a:r>
              <a:rPr dirty="0" sz="2000" lang="en-US"/>
              <a:t>Short neck.</a:t>
            </a:r>
          </a:p>
          <a:p>
            <a:r>
              <a:rPr dirty="0" sz="2000" lang="en-US"/>
              <a:t>Low hairline.</a:t>
            </a:r>
          </a:p>
          <a:p>
            <a:r>
              <a:rPr dirty="0" sz="2000" lang="en-US"/>
              <a:t>Web-shaped neck muscles.</a:t>
            </a:r>
          </a:p>
          <a:p>
            <a:r>
              <a:rPr dirty="0" sz="2000" lang="en-US" err="1"/>
              <a:t>Torticollis</a:t>
            </a:r>
            <a:r>
              <a:rPr dirty="0" sz="2000" lang="en-US"/>
              <a:t>.</a:t>
            </a:r>
          </a:p>
          <a:p>
            <a:r>
              <a:rPr dirty="0" sz="2000" lang="en-US"/>
              <a:t>Reduction in the range of neck movements.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In acute form of basilar invagination</a:t>
            </a:r>
            <a:r>
              <a:rPr dirty="0" sz="2000" lang="en-US"/>
              <a:t>, the </a:t>
            </a:r>
            <a:r>
              <a:rPr dirty="0" sz="2000" lang="en-US" err="1"/>
              <a:t>facetal</a:t>
            </a:r>
            <a:r>
              <a:rPr dirty="0" sz="2000" lang="en-US"/>
              <a:t> dislocation is usually of </a:t>
            </a:r>
            <a:r>
              <a:rPr b="1" dirty="0" sz="2000" lang="en-US">
                <a:solidFill>
                  <a:srgbClr val="C00000"/>
                </a:solidFill>
              </a:rPr>
              <a:t>type A (Anterior)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In chronic form of basilar invagination</a:t>
            </a:r>
            <a:r>
              <a:rPr dirty="0" sz="2000" lang="en-US"/>
              <a:t>, the </a:t>
            </a:r>
            <a:r>
              <a:rPr dirty="0" sz="2000" lang="en-US" err="1"/>
              <a:t>facetal</a:t>
            </a:r>
            <a:r>
              <a:rPr dirty="0" sz="2000" lang="en-US"/>
              <a:t> dislocation is usually of </a:t>
            </a:r>
            <a:r>
              <a:rPr b="1" dirty="0" sz="2000" lang="en-US">
                <a:solidFill>
                  <a:srgbClr val="C00000"/>
                </a:solidFill>
              </a:rPr>
              <a:t>type B, C (Posterior, Central)</a:t>
            </a:r>
          </a:p>
          <a:p>
            <a:pPr lvl="1"/>
            <a:endParaRPr b="1" dirty="0" sz="2000" lang="en-IQ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In Type A</a:t>
            </a:r>
            <a:r>
              <a:rPr dirty="0" sz="2000" lang="en-US"/>
              <a:t> (</a:t>
            </a:r>
            <a:r>
              <a:rPr b="1" dirty="0" sz="2000" lang="en-US"/>
              <a:t>Anterior</a:t>
            </a:r>
            <a:r>
              <a:rPr dirty="0" sz="2000" lang="en-US"/>
              <a:t>) </a:t>
            </a:r>
            <a:r>
              <a:rPr b="1" dirty="0" sz="2000" lang="en-US" err="1">
                <a:solidFill>
                  <a:srgbClr val="002060"/>
                </a:solidFill>
              </a:rPr>
              <a:t>atlantoaxial</a:t>
            </a:r>
            <a:r>
              <a:rPr b="1" dirty="0" sz="2000" lang="en-US">
                <a:solidFill>
                  <a:srgbClr val="002060"/>
                </a:solidFill>
              </a:rPr>
              <a:t> </a:t>
            </a:r>
            <a:r>
              <a:rPr b="1" dirty="0" sz="2000" lang="en-US" err="1">
                <a:solidFill>
                  <a:srgbClr val="002060"/>
                </a:solidFill>
              </a:rPr>
              <a:t>Facetal</a:t>
            </a:r>
            <a:r>
              <a:rPr b="1" dirty="0" sz="2000" lang="en-US">
                <a:solidFill>
                  <a:srgbClr val="002060"/>
                </a:solidFill>
              </a:rPr>
              <a:t> dislocation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History of minor to major head injury preceding the onset of the symptoms.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The pyramidal symptoms formed a dominant component.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Kinesthetic sensations.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 err="1"/>
              <a:t>Spinothalamic</a:t>
            </a:r>
            <a:r>
              <a:rPr dirty="0" sz="2000" lang="en-US"/>
              <a:t> dysfunction was less frequent.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Neck pain as a major presenting symptom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 err="1"/>
              <a:t>Torticollis</a:t>
            </a:r>
            <a:r>
              <a:rPr dirty="0" sz="2000" lang="en-US"/>
              <a:t>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Types B and C </a:t>
            </a:r>
            <a:r>
              <a:rPr b="1" dirty="0" sz="2000" lang="en-US" err="1">
                <a:solidFill>
                  <a:srgbClr val="002060"/>
                </a:solidFill>
              </a:rPr>
              <a:t>atlantoaxial</a:t>
            </a:r>
            <a:r>
              <a:rPr b="1" dirty="0" sz="2000" lang="en-US">
                <a:solidFill>
                  <a:srgbClr val="002060"/>
                </a:solidFill>
              </a:rPr>
              <a:t> </a:t>
            </a:r>
            <a:r>
              <a:rPr b="1" dirty="0" sz="2000" lang="en-US" err="1">
                <a:solidFill>
                  <a:srgbClr val="002060"/>
                </a:solidFill>
              </a:rPr>
              <a:t>facetal</a:t>
            </a:r>
            <a:r>
              <a:rPr b="1" dirty="0" sz="2000" lang="en-US">
                <a:solidFill>
                  <a:srgbClr val="002060"/>
                </a:solidFill>
              </a:rPr>
              <a:t> dislocation</a:t>
            </a:r>
          </a:p>
          <a:p>
            <a:pPr lvl="1"/>
            <a:r>
              <a:rPr dirty="0" sz="2000" lang="en-US"/>
              <a:t>The </a:t>
            </a:r>
            <a:r>
              <a:rPr dirty="0" sz="2000" lang="en-US" err="1"/>
              <a:t>atlantodental</a:t>
            </a:r>
            <a:r>
              <a:rPr dirty="0" sz="2000" lang="en-US"/>
              <a:t> interval may not be increased and the neural compromise is not early in clinical course. </a:t>
            </a:r>
          </a:p>
          <a:p>
            <a:pPr lvl="1"/>
            <a:r>
              <a:rPr dirty="0" sz="2000" lang="en-US"/>
              <a:t>The longstanding nature of instability results in marked structural alterations in the bone and soft tissue structures. </a:t>
            </a:r>
          </a:p>
          <a:p>
            <a:pPr lvl="1"/>
            <a:r>
              <a:rPr dirty="0" sz="2000" lang="en-US" err="1"/>
              <a:t>Chiari</a:t>
            </a:r>
            <a:r>
              <a:rPr dirty="0" sz="2000" lang="en-US"/>
              <a:t> malformation and </a:t>
            </a:r>
            <a:r>
              <a:rPr dirty="0" sz="2000" lang="en-US" err="1"/>
              <a:t>syringomyelia</a:t>
            </a:r>
            <a:r>
              <a:rPr dirty="0" sz="2000" lang="en-US"/>
              <a:t> are a component of 2ry  alterations.</a:t>
            </a:r>
          </a:p>
          <a:p>
            <a:pPr lvl="1"/>
            <a:r>
              <a:rPr dirty="0" sz="2000" lang="en-US" err="1"/>
              <a:t>Chiari</a:t>
            </a:r>
            <a:r>
              <a:rPr dirty="0" sz="2000" lang="en-US"/>
              <a:t> malformation described as </a:t>
            </a:r>
            <a:r>
              <a:rPr b="1" dirty="0" sz="2000" lang="en-US">
                <a:solidFill>
                  <a:srgbClr val="0070C0"/>
                </a:solidFill>
              </a:rPr>
              <a:t>nature’s “airbag”</a:t>
            </a:r>
          </a:p>
          <a:p>
            <a:pPr lvl="1"/>
            <a:r>
              <a:rPr b="1" dirty="0" sz="2000" lang="en-US">
                <a:solidFill>
                  <a:srgbClr val="0070C0"/>
                </a:solidFill>
              </a:rPr>
              <a:t>Short neck and </a:t>
            </a:r>
            <a:r>
              <a:rPr b="1" dirty="0" sz="2000" lang="en-US" err="1">
                <a:solidFill>
                  <a:srgbClr val="0070C0"/>
                </a:solidFill>
              </a:rPr>
              <a:t>torticollis</a:t>
            </a:r>
            <a:r>
              <a:rPr dirty="0" sz="2000" lang="en-US"/>
              <a:t> were more frequently in types B and C dislocation.</a:t>
            </a:r>
            <a:endParaRPr dirty="0" sz="2000" lang="en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err="1">
                <a:solidFill>
                  <a:srgbClr val="7030A0"/>
                </a:solidFill>
              </a:rPr>
              <a:t>Goel’s</a:t>
            </a:r>
            <a:r>
              <a:rPr b="1" dirty="0" sz="2000" lang="en-US">
                <a:solidFill>
                  <a:srgbClr val="7030A0"/>
                </a:solidFill>
              </a:rPr>
              <a:t> Clinical Grading System</a:t>
            </a:r>
          </a:p>
          <a:p>
            <a:r>
              <a:rPr dirty="0" sz="2000" lang="en-US"/>
              <a:t>Depending on the extent of neurological disability, the patients were divided into 5 grades:</a:t>
            </a:r>
          </a:p>
          <a:p>
            <a:pPr lvl="1"/>
            <a:r>
              <a:rPr b="1" dirty="0" sz="2000" lang="en-US">
                <a:solidFill>
                  <a:srgbClr val="0070C0"/>
                </a:solidFill>
              </a:rPr>
              <a:t>Grade 1</a:t>
            </a:r>
            <a:r>
              <a:rPr dirty="0" sz="2000" lang="en-US"/>
              <a:t>: Independent and normally functioning</a:t>
            </a:r>
          </a:p>
          <a:p>
            <a:pPr lvl="1"/>
            <a:r>
              <a:rPr b="1" dirty="0" sz="2000" lang="en-US">
                <a:solidFill>
                  <a:srgbClr val="0070C0"/>
                </a:solidFill>
              </a:rPr>
              <a:t>Grade 2</a:t>
            </a:r>
            <a:r>
              <a:rPr dirty="0" sz="2000" lang="en-US"/>
              <a:t>: Walks on own, but needs minimal support or help to perform routine household activities</a:t>
            </a:r>
          </a:p>
          <a:p>
            <a:pPr lvl="1"/>
            <a:r>
              <a:rPr b="1" dirty="0" sz="2000" lang="en-US">
                <a:solidFill>
                  <a:srgbClr val="0070C0"/>
                </a:solidFill>
              </a:rPr>
              <a:t>Grade 3</a:t>
            </a:r>
            <a:r>
              <a:rPr dirty="0" sz="2000" lang="en-US"/>
              <a:t>: Walks with minimal support and requires help to perform household activities</a:t>
            </a:r>
          </a:p>
          <a:p>
            <a:pPr lvl="1"/>
            <a:r>
              <a:rPr b="1" dirty="0" sz="2000" lang="en-US">
                <a:solidFill>
                  <a:srgbClr val="0070C0"/>
                </a:solidFill>
              </a:rPr>
              <a:t>Grade 4</a:t>
            </a:r>
            <a:r>
              <a:rPr dirty="0" sz="2000" lang="en-US"/>
              <a:t>: Walks with heavy support and unable to perform household activities</a:t>
            </a:r>
          </a:p>
          <a:p>
            <a:pPr lvl="1"/>
            <a:r>
              <a:rPr b="1" dirty="0" sz="2000" lang="en-US">
                <a:solidFill>
                  <a:srgbClr val="0070C0"/>
                </a:solidFill>
              </a:rPr>
              <a:t>Grade 5</a:t>
            </a:r>
            <a:r>
              <a:rPr dirty="0" sz="2000" lang="en-US"/>
              <a:t>: Unable to walk and dependent for all activities</a:t>
            </a:r>
            <a:endParaRPr dirty="0" sz="2000" lang="en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 fontScale="95000" lnSpcReduction="10000"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Radiologic Criteria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Chamberlain’s Line:</a:t>
            </a:r>
          </a:p>
          <a:p>
            <a:r>
              <a:rPr dirty="0" sz="2000" lang="en-US"/>
              <a:t>From posterior hard palate to posterior margin of foramen magnum (</a:t>
            </a:r>
            <a:r>
              <a:rPr dirty="0" sz="2000" lang="en-US" err="1"/>
              <a:t>opisthion</a:t>
            </a:r>
            <a:r>
              <a:rPr dirty="0" sz="2000" lang="en-US"/>
              <a:t>). </a:t>
            </a:r>
          </a:p>
          <a:p>
            <a:r>
              <a:rPr dirty="0" sz="2000" lang="en-US"/>
              <a:t>When the tip of the odontoid process was at least </a:t>
            </a:r>
            <a:r>
              <a:rPr b="1" dirty="0" sz="2000" lang="en-US"/>
              <a:t>2 mm above</a:t>
            </a:r>
            <a:r>
              <a:rPr dirty="0" sz="2000" lang="en-US"/>
              <a:t> Chamberlain’s line </a:t>
            </a:r>
            <a:r>
              <a:rPr b="1" dirty="0" sz="2000" lang="en-US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dirty="0" sz="2000" lang="en-US">
                <a:sym typeface="Wingdings" pitchFamily="2" charset="2"/>
              </a:rPr>
              <a:t> </a:t>
            </a:r>
            <a:r>
              <a:rPr dirty="0" sz="2000" lang="en-US"/>
              <a:t>Basilar invagination was diagnosed. </a:t>
            </a:r>
          </a:p>
          <a:p>
            <a:r>
              <a:rPr dirty="0" sz="2000" lang="en-US"/>
              <a:t>BI is much more severe in cases with types B and C </a:t>
            </a:r>
            <a:r>
              <a:rPr dirty="0" sz="2000" lang="en-US" err="1"/>
              <a:t>atlantoaxial</a:t>
            </a:r>
            <a:r>
              <a:rPr dirty="0" sz="2000" lang="en-US"/>
              <a:t> dislocation than in type A </a:t>
            </a:r>
            <a:r>
              <a:rPr dirty="0" sz="2000" lang="en-US" err="1"/>
              <a:t>atlantoaxial</a:t>
            </a:r>
            <a:r>
              <a:rPr dirty="0" sz="2000" lang="en-US"/>
              <a:t> dislocation.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Distance between Odontoid Tip to the </a:t>
            </a:r>
            <a:r>
              <a:rPr b="1" dirty="0" sz="2000" lang="en-US" err="1">
                <a:solidFill>
                  <a:srgbClr val="0070C0"/>
                </a:solidFill>
              </a:rPr>
              <a:t>Pontomedullary</a:t>
            </a:r>
            <a:r>
              <a:rPr b="1" dirty="0" sz="2000" lang="en-US">
                <a:solidFill>
                  <a:srgbClr val="0070C0"/>
                </a:solidFill>
              </a:rPr>
              <a:t> Junction</a:t>
            </a:r>
          </a:p>
          <a:p>
            <a:r>
              <a:rPr dirty="0" sz="2000" lang="en-US"/>
              <a:t>Useful index to define the reduction of the posterior cranial fossa bone size. </a:t>
            </a:r>
          </a:p>
          <a:p>
            <a:r>
              <a:rPr dirty="0" sz="2000" lang="en-US"/>
              <a:t>The distance was markedly reduced in cases with types B and C </a:t>
            </a:r>
            <a:r>
              <a:rPr dirty="0" sz="2000" lang="en-US" err="1"/>
              <a:t>atlantoaxial</a:t>
            </a:r>
            <a:r>
              <a:rPr dirty="0" sz="2000" lang="en-US"/>
              <a:t> dislocation, but it was relatively large in patients with type A </a:t>
            </a:r>
            <a:r>
              <a:rPr dirty="0" sz="2000" lang="en-US" err="1"/>
              <a:t>atlantoaxial</a:t>
            </a:r>
            <a:r>
              <a:rPr dirty="0" sz="2000" lang="en-US"/>
              <a:t> dislocation.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Wackenheim’s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  <a:r>
              <a:rPr b="1" dirty="0" sz="2000" lang="en-US" err="1">
                <a:solidFill>
                  <a:srgbClr val="0070C0"/>
                </a:solidFill>
              </a:rPr>
              <a:t>Clival</a:t>
            </a:r>
            <a:r>
              <a:rPr b="1" dirty="0" sz="2000" lang="en-US">
                <a:solidFill>
                  <a:srgbClr val="0070C0"/>
                </a:solidFill>
              </a:rPr>
              <a:t> Line</a:t>
            </a:r>
          </a:p>
          <a:p>
            <a:r>
              <a:rPr dirty="0" sz="2000" lang="en-US"/>
              <a:t>Drawn to connect the </a:t>
            </a:r>
            <a:r>
              <a:rPr dirty="0" sz="2000" lang="en-US" err="1"/>
              <a:t>basion</a:t>
            </a:r>
            <a:r>
              <a:rPr dirty="0" sz="2000" lang="en-US"/>
              <a:t> to the base of the posterior </a:t>
            </a:r>
            <a:r>
              <a:rPr dirty="0" sz="2000" lang="en-US" err="1"/>
              <a:t>clinoids</a:t>
            </a:r>
            <a:r>
              <a:rPr dirty="0" sz="2000" lang="en-US"/>
              <a:t> on the </a:t>
            </a:r>
            <a:r>
              <a:rPr dirty="0" sz="2000" lang="en-US" err="1"/>
              <a:t>clivus</a:t>
            </a:r>
            <a:endParaRPr dirty="0" sz="2000" lang="en-US"/>
          </a:p>
          <a:p>
            <a:r>
              <a:rPr b="1" dirty="0" sz="2000" lang="en-US"/>
              <a:t>The tip of the odontoid process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C00000"/>
                </a:solidFill>
              </a:rPr>
              <a:t>Superior</a:t>
            </a:r>
            <a:r>
              <a:rPr dirty="0" sz="2000" lang="en-US"/>
              <a:t> in type A </a:t>
            </a:r>
            <a:r>
              <a:rPr dirty="0" sz="2000" lang="en-US" err="1"/>
              <a:t>atlantoaxial</a:t>
            </a:r>
            <a:r>
              <a:rPr dirty="0" sz="2000" lang="en-US"/>
              <a:t> dislocation.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C00000"/>
                </a:solidFill>
              </a:rPr>
              <a:t>Remained relatively normal</a:t>
            </a:r>
            <a:r>
              <a:rPr dirty="0" sz="2000" lang="en-US"/>
              <a:t> in type B, C </a:t>
            </a:r>
            <a:r>
              <a:rPr dirty="0" sz="2000" lang="en-US" err="1"/>
              <a:t>atlantoaxial</a:t>
            </a:r>
            <a:r>
              <a:rPr dirty="0" sz="2000" lang="en-US"/>
              <a:t> dislocation.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 fontScale="90000" lnSpcReduction="10000"/>
          </a:bodyPr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Platybasia</a:t>
            </a:r>
            <a:r>
              <a:rPr b="0" dirty="0" sz="2000" lang="en-US"/>
              <a:t> is characterized by abnormal flattening of the </a:t>
            </a:r>
            <a:r>
              <a:rPr b="0" dirty="0" sz="2000" lang="en-US">
                <a:solidFill>
                  <a:srgbClr val="0563C1"/>
                </a:solidFill>
                <a:hlinkClick r:id="rId1"/>
              </a:rPr>
              <a:t>skull base</a:t>
            </a:r>
            <a:r>
              <a:rPr b="0" dirty="0" sz="2000" lang="en-US">
                <a:hlinkClick r:id="rId1"/>
              </a:rPr>
              <a:t> as defined as a </a:t>
            </a:r>
            <a:r>
              <a:rPr b="0" dirty="0" sz="2000" lang="en-US">
                <a:solidFill>
                  <a:srgbClr val="0563C1"/>
                </a:solidFill>
                <a:hlinkClick r:id="rId2"/>
              </a:rPr>
              <a:t>base of skull angle</a:t>
            </a:r>
            <a:r>
              <a:rPr b="0" dirty="0" sz="2000" lang="en-US">
                <a:hlinkClick r:id="rId2"/>
              </a:rPr>
              <a:t> over </a:t>
            </a:r>
            <a:r>
              <a:rPr b="1" dirty="0" sz="2000" lang="en-US">
                <a:solidFill>
                  <a:srgbClr val="C00000"/>
                </a:solidFill>
                <a:hlinkClick r:id="rId2"/>
              </a:rPr>
              <a:t>143º</a:t>
            </a:r>
            <a:r>
              <a:rPr b="0" dirty="0" sz="2000" lang="en-US">
                <a:hlinkClick r:id="rId2"/>
              </a:rPr>
              <a:t>.</a:t>
            </a:r>
            <a:endParaRPr b="0" dirty="0" sz="2000" lang="en-US"/>
          </a:p>
          <a:p>
            <a:pPr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Brainstem Girth</a:t>
            </a:r>
          </a:p>
          <a:p>
            <a:r>
              <a:rPr b="1" dirty="0" sz="2000" lang="en-US">
                <a:solidFill>
                  <a:srgbClr val="002060"/>
                </a:solidFill>
              </a:rPr>
              <a:t>Type A</a:t>
            </a:r>
            <a:r>
              <a:rPr dirty="0" sz="2000" lang="en-US"/>
              <a:t> </a:t>
            </a:r>
            <a:r>
              <a:rPr dirty="0" sz="2000" lang="en-US" err="1"/>
              <a:t>atlantoaxial</a:t>
            </a:r>
            <a:r>
              <a:rPr dirty="0" sz="2000" lang="en-US"/>
              <a:t> dislocation girth was markedly </a:t>
            </a:r>
            <a:r>
              <a:rPr b="1" dirty="0" sz="2000" lang="en-US">
                <a:solidFill>
                  <a:srgbClr val="C00000"/>
                </a:solidFill>
              </a:rPr>
              <a:t>reduced</a:t>
            </a:r>
            <a:r>
              <a:rPr dirty="0" sz="2000" lang="en-US"/>
              <a:t>.</a:t>
            </a:r>
          </a:p>
          <a:p>
            <a:r>
              <a:rPr b="1" dirty="0" sz="2000" lang="en-US">
                <a:solidFill>
                  <a:srgbClr val="002060"/>
                </a:solidFill>
              </a:rPr>
              <a:t>Type B, C</a:t>
            </a:r>
            <a:r>
              <a:rPr dirty="0" sz="2000" lang="en-US"/>
              <a:t> </a:t>
            </a:r>
            <a:r>
              <a:rPr b="1" dirty="0" sz="2000" lang="en-US">
                <a:solidFill>
                  <a:srgbClr val="C00000"/>
                </a:solidFill>
              </a:rPr>
              <a:t>Only marginally affected or unaffected</a:t>
            </a:r>
            <a:r>
              <a:rPr dirty="0" sz="2000" lang="en-US"/>
              <a:t> </a:t>
            </a:r>
            <a:r>
              <a:rPr dirty="0" sz="2000" lang="en-US">
                <a:sym typeface="Wingdings" pitchFamily="2" charset="2"/>
              </a:rPr>
              <a:t> </a:t>
            </a:r>
            <a:r>
              <a:rPr dirty="0" sz="2000" lang="en-US"/>
              <a:t>no direct brainstem compression.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Occipitalization</a:t>
            </a:r>
            <a:r>
              <a:rPr b="1" dirty="0" sz="2000" lang="en-US">
                <a:solidFill>
                  <a:srgbClr val="0070C0"/>
                </a:solidFill>
              </a:rPr>
              <a:t> of the Atlas</a:t>
            </a:r>
          </a:p>
          <a:p>
            <a:r>
              <a:rPr dirty="0" sz="2000" lang="en-US"/>
              <a:t>Associated with basilar invagination.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Neck Size</a:t>
            </a:r>
          </a:p>
          <a:p>
            <a:r>
              <a:rPr dirty="0" sz="2000" lang="en-US"/>
              <a:t>The cervical height was measured from the tip of the odontoid process to the midpoint of the base of the C7 vertebral body.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McRae’s line</a:t>
            </a:r>
            <a:r>
              <a:rPr dirty="0" sz="2000" lang="en-US">
                <a:solidFill>
                  <a:srgbClr val="0070C0"/>
                </a:solidFill>
              </a:rPr>
              <a:t>: </a:t>
            </a:r>
          </a:p>
          <a:p>
            <a:r>
              <a:rPr dirty="0" sz="2000" lang="en-US"/>
              <a:t>From tip of </a:t>
            </a:r>
            <a:r>
              <a:rPr dirty="0" sz="2000" lang="en-US" err="1"/>
              <a:t>clivus</a:t>
            </a:r>
            <a:r>
              <a:rPr dirty="0" sz="2000" lang="en-US"/>
              <a:t> (</a:t>
            </a:r>
            <a:r>
              <a:rPr dirty="0" sz="2000" lang="en-US" err="1"/>
              <a:t>basion</a:t>
            </a:r>
            <a:r>
              <a:rPr dirty="0" sz="2000" lang="en-US"/>
              <a:t>) to </a:t>
            </a:r>
            <a:r>
              <a:rPr dirty="0" sz="2000" lang="en-US" err="1"/>
              <a:t>opisthion</a:t>
            </a:r>
            <a:r>
              <a:rPr dirty="0" sz="2000" lang="en-US"/>
              <a:t>. </a:t>
            </a:r>
          </a:p>
          <a:p>
            <a:r>
              <a:rPr dirty="0" sz="2000" lang="en-US"/>
              <a:t>The mean position of the odontoid tip below the line is 5 mm on CT. </a:t>
            </a:r>
          </a:p>
          <a:p>
            <a:r>
              <a:rPr dirty="0" sz="2000" lang="en-US"/>
              <a:t>No part of odontoid should be above this line (the most accurate measure for BI).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64409" y="0"/>
            <a:ext cx="6015182" cy="68580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Surgical Technique of </a:t>
            </a:r>
            <a:r>
              <a:rPr b="1" dirty="0" sz="2000" lang="en-US" err="1">
                <a:solidFill>
                  <a:srgbClr val="C00000"/>
                </a:solidFill>
              </a:rPr>
              <a:t>Atlantoaxial</a:t>
            </a:r>
            <a:r>
              <a:rPr b="1" dirty="0" sz="2000" lang="en-US">
                <a:solidFill>
                  <a:srgbClr val="C00000"/>
                </a:solidFill>
              </a:rPr>
              <a:t> Fixation and </a:t>
            </a:r>
            <a:r>
              <a:rPr b="1" dirty="0" sz="2000" lang="en-US" err="1">
                <a:solidFill>
                  <a:srgbClr val="C00000"/>
                </a:solidFill>
              </a:rPr>
              <a:t>Craniovertebral</a:t>
            </a:r>
            <a:r>
              <a:rPr b="1" dirty="0" sz="2000" lang="en-US">
                <a:solidFill>
                  <a:srgbClr val="C00000"/>
                </a:solidFill>
              </a:rPr>
              <a:t> Realignment</a:t>
            </a:r>
          </a:p>
          <a:p>
            <a:r>
              <a:rPr dirty="0" sz="2000" lang="en-US"/>
              <a:t>The procedure of stabilization result in </a:t>
            </a:r>
            <a:r>
              <a:rPr dirty="0" sz="2000" lang="en-US" err="1"/>
              <a:t>craniovertebral</a:t>
            </a:r>
            <a:r>
              <a:rPr dirty="0" sz="2000" lang="en-US"/>
              <a:t> realignment, more particularly in patients with type A </a:t>
            </a:r>
            <a:r>
              <a:rPr dirty="0" sz="2000" lang="en-US" err="1"/>
              <a:t>atlantoaxial</a:t>
            </a:r>
            <a:r>
              <a:rPr dirty="0" sz="2000" lang="en-US"/>
              <a:t> dislocation. </a:t>
            </a:r>
          </a:p>
          <a:p>
            <a:r>
              <a:rPr dirty="0" sz="2000" lang="en-US"/>
              <a:t>In types B and C </a:t>
            </a:r>
            <a:r>
              <a:rPr dirty="0" sz="2000" lang="en-US" err="1"/>
              <a:t>atlantoaxial</a:t>
            </a:r>
            <a:r>
              <a:rPr dirty="0" sz="2000" lang="en-US"/>
              <a:t> dislocation, the aim of surgery is only fixation with no attempts at reducing the basilar invagination.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Procedure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</a:t>
            </a:r>
            <a:r>
              <a:rPr dirty="0" sz="2000" lang="en-US" err="1"/>
              <a:t>atlantoaxial</a:t>
            </a:r>
            <a:r>
              <a:rPr dirty="0" sz="2000" lang="en-US"/>
              <a:t> facet joints are widely exposed on both sides after sectioning of the large C2 ganglion.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joint capsule is excised, and the articular cartilage is widely removed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Distraction by osteotome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Titanium spacers are impacted into the joints to provide distraction and stability.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Interarticular fixation (The inclusion of the occipital bone and the </a:t>
            </a:r>
            <a:r>
              <a:rPr dirty="0" sz="2000" lang="en-US" err="1"/>
              <a:t>subaxial</a:t>
            </a:r>
            <a:r>
              <a:rPr dirty="0" sz="2000" lang="en-US"/>
              <a:t> spinal vertebrae in the fixation construct is not necessary).</a:t>
            </a:r>
          </a:p>
          <a:p>
            <a:pPr lvl="1"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Chiari</a:t>
            </a:r>
            <a:r>
              <a:rPr b="1" dirty="0" sz="2000" lang="en-US">
                <a:solidFill>
                  <a:srgbClr val="0070C0"/>
                </a:solidFill>
              </a:rPr>
              <a:t> malformation and </a:t>
            </a:r>
            <a:r>
              <a:rPr b="1" dirty="0" sz="2000" lang="en-US" err="1">
                <a:solidFill>
                  <a:srgbClr val="0070C0"/>
                </a:solidFill>
              </a:rPr>
              <a:t>syringomyelia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  <a:r>
              <a:rPr dirty="0" sz="2000" lang="en-US"/>
              <a:t>are reversible after surgical procedures.</a:t>
            </a:r>
          </a:p>
          <a:p>
            <a:endParaRPr dirty="0" sz="2000" lang="en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r>
              <a:rPr dirty="0" sz="2000" lang="en-US"/>
              <a:t>The </a:t>
            </a:r>
            <a:r>
              <a:rPr dirty="0" sz="2000" lang="en-US" err="1"/>
              <a:t>atlantoaxial</a:t>
            </a:r>
            <a:r>
              <a:rPr dirty="0" sz="2000" lang="en-US"/>
              <a:t> dislocation can be a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mobile and reducible type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“fixed” or irreducible type.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Types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Anterior </a:t>
            </a:r>
            <a:r>
              <a:rPr dirty="0" sz="2000" lang="en-US" err="1"/>
              <a:t>atlantoaxial</a:t>
            </a:r>
            <a:r>
              <a:rPr dirty="0" sz="2000" lang="en-US"/>
              <a:t> </a:t>
            </a:r>
            <a:r>
              <a:rPr dirty="0" sz="2000" lang="en-US" err="1"/>
              <a:t>facetal</a:t>
            </a:r>
            <a:r>
              <a:rPr dirty="0" sz="2000" lang="en-US"/>
              <a:t> dislocation (type A).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Posterior </a:t>
            </a:r>
            <a:r>
              <a:rPr dirty="0" sz="2000" lang="en-US" err="1"/>
              <a:t>atlantoaxial</a:t>
            </a:r>
            <a:r>
              <a:rPr dirty="0" sz="2000" lang="en-US"/>
              <a:t> </a:t>
            </a:r>
            <a:r>
              <a:rPr dirty="0" sz="2000" lang="en-US" err="1"/>
              <a:t>facetal</a:t>
            </a:r>
            <a:r>
              <a:rPr dirty="0" sz="2000" lang="en-US"/>
              <a:t> dislocation (type B).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Central </a:t>
            </a:r>
            <a:r>
              <a:rPr dirty="0" sz="2000" lang="en-US" err="1"/>
              <a:t>atlantoaxial</a:t>
            </a:r>
            <a:r>
              <a:rPr dirty="0" sz="2000" lang="en-US"/>
              <a:t> </a:t>
            </a:r>
            <a:r>
              <a:rPr dirty="0" sz="2000" lang="en-US" err="1"/>
              <a:t>facetal</a:t>
            </a:r>
            <a:r>
              <a:rPr dirty="0" sz="2000" lang="en-US"/>
              <a:t> dislocation (type C).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Lateral </a:t>
            </a:r>
            <a:r>
              <a:rPr dirty="0" sz="2000" lang="en-US" err="1"/>
              <a:t>atlantoaxial</a:t>
            </a:r>
            <a:r>
              <a:rPr dirty="0" sz="2000" lang="en-US"/>
              <a:t> </a:t>
            </a:r>
            <a:r>
              <a:rPr dirty="0" sz="2000" lang="en-US" err="1"/>
              <a:t>facetal</a:t>
            </a:r>
            <a:r>
              <a:rPr dirty="0" sz="2000" lang="en-US"/>
              <a:t> dislocation.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Rotatory </a:t>
            </a:r>
            <a:r>
              <a:rPr dirty="0" sz="2000" lang="en-US" err="1"/>
              <a:t>atlantoaxial</a:t>
            </a:r>
            <a:r>
              <a:rPr dirty="0" sz="2000" lang="en-US"/>
              <a:t> dislocation.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Vertical </a:t>
            </a:r>
            <a:r>
              <a:rPr dirty="0" sz="2000" lang="en-US" err="1"/>
              <a:t>Atlantoaxial</a:t>
            </a:r>
            <a:r>
              <a:rPr dirty="0" sz="2000" lang="en-US"/>
              <a:t> Dislocation.</a:t>
            </a:r>
          </a:p>
          <a:p>
            <a:pPr indent="-342900" lvl="1" marL="800100">
              <a:buFont typeface="+mj-lt"/>
              <a:buAutoNum type="arabicPeriod"/>
            </a:pP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Anterior </a:t>
            </a:r>
            <a:r>
              <a:rPr b="1" dirty="0" sz="2000" lang="en-US" err="1">
                <a:solidFill>
                  <a:srgbClr val="7030A0"/>
                </a:solidFill>
              </a:rPr>
              <a:t>atlantoaxial</a:t>
            </a:r>
            <a:r>
              <a:rPr b="1" dirty="0" sz="2000" lang="en-US">
                <a:solidFill>
                  <a:srgbClr val="7030A0"/>
                </a:solidFill>
              </a:rPr>
              <a:t> </a:t>
            </a:r>
            <a:r>
              <a:rPr b="1" dirty="0" sz="2000" lang="en-US" err="1">
                <a:solidFill>
                  <a:srgbClr val="7030A0"/>
                </a:solidFill>
              </a:rPr>
              <a:t>facetal</a:t>
            </a:r>
            <a:r>
              <a:rPr b="1" dirty="0" sz="2000" lang="en-US">
                <a:solidFill>
                  <a:srgbClr val="7030A0"/>
                </a:solidFill>
              </a:rPr>
              <a:t> dislocation (type A) </a:t>
            </a:r>
          </a:p>
          <a:p>
            <a:r>
              <a:rPr dirty="0" sz="2000" lang="en-US"/>
              <a:t>Dislocation of the facet of atlas anterior to the facet of axis.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Characterized by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Posterior positioning of odontoid process into the spinal canal, and it results in compression of critical neural structures.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</a:t>
            </a:r>
            <a:r>
              <a:rPr dirty="0" sz="2000" lang="en-US" err="1"/>
              <a:t>atlantodental</a:t>
            </a:r>
            <a:r>
              <a:rPr dirty="0" sz="2000" lang="en-US"/>
              <a:t> interval is increased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Usually acute in nature and identified relatively early.</a:t>
            </a:r>
          </a:p>
          <a:p>
            <a:pPr indent="0" marL="0">
              <a:buNone/>
            </a:pPr>
            <a:endParaRPr dirty="0" sz="2000" lang="en-US"/>
          </a:p>
          <a:p>
            <a:endParaRPr dirty="0" sz="2000" lang="en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Posterior </a:t>
            </a:r>
            <a:r>
              <a:rPr b="1" dirty="0" sz="2000" lang="en-US" err="1">
                <a:solidFill>
                  <a:srgbClr val="7030A0"/>
                </a:solidFill>
              </a:rPr>
              <a:t>atlantoaxial</a:t>
            </a:r>
            <a:r>
              <a:rPr b="1" dirty="0" sz="2000" lang="en-US">
                <a:solidFill>
                  <a:srgbClr val="7030A0"/>
                </a:solidFill>
              </a:rPr>
              <a:t> </a:t>
            </a:r>
            <a:r>
              <a:rPr b="1" dirty="0" sz="2000" lang="en-US" err="1">
                <a:solidFill>
                  <a:srgbClr val="7030A0"/>
                </a:solidFill>
              </a:rPr>
              <a:t>facetal</a:t>
            </a:r>
            <a:r>
              <a:rPr b="1" dirty="0" sz="2000" lang="en-US">
                <a:solidFill>
                  <a:srgbClr val="7030A0"/>
                </a:solidFill>
              </a:rPr>
              <a:t> dislocation (type B) </a:t>
            </a:r>
          </a:p>
          <a:p>
            <a:r>
              <a:rPr dirty="0" sz="2000" lang="en-US"/>
              <a:t>The facet of the atlas is located posterior to the facet of axis.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The posterior dislocation grading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Grade 1 less than 25%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Grade 2 between 25% and 50%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Grade 3 greater than 50%</a:t>
            </a:r>
          </a:p>
          <a:p>
            <a:pPr lvl="1">
              <a:buFont typeface="Courier New" panose="02070309020205020404" pitchFamily="49" charset="0"/>
              <a:buChar char="o"/>
            </a:pP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Central </a:t>
            </a:r>
            <a:r>
              <a:rPr b="1" dirty="0" sz="2000" lang="en-US" err="1">
                <a:solidFill>
                  <a:srgbClr val="7030A0"/>
                </a:solidFill>
              </a:rPr>
              <a:t>atlantoaxial</a:t>
            </a:r>
            <a:r>
              <a:rPr b="1" dirty="0" sz="2000" lang="en-US">
                <a:solidFill>
                  <a:srgbClr val="7030A0"/>
                </a:solidFill>
              </a:rPr>
              <a:t> </a:t>
            </a:r>
            <a:r>
              <a:rPr b="1" dirty="0" sz="2000" lang="en-US" err="1">
                <a:solidFill>
                  <a:srgbClr val="7030A0"/>
                </a:solidFill>
              </a:rPr>
              <a:t>facetal</a:t>
            </a:r>
            <a:r>
              <a:rPr b="1" dirty="0" sz="2000" lang="en-US">
                <a:solidFill>
                  <a:srgbClr val="7030A0"/>
                </a:solidFill>
              </a:rPr>
              <a:t> dislocation (type C) </a:t>
            </a:r>
          </a:p>
          <a:p>
            <a:r>
              <a:rPr dirty="0" sz="2000" lang="en-US"/>
              <a:t>Occurs when the </a:t>
            </a:r>
            <a:r>
              <a:rPr dirty="0" sz="2000" lang="en-US" err="1"/>
              <a:t>facetal</a:t>
            </a:r>
            <a:r>
              <a:rPr dirty="0" sz="2000" lang="en-US"/>
              <a:t> surfaces of atlas and axis are in alignment and other clinical parameters suggest instability.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In types B and C </a:t>
            </a:r>
            <a:r>
              <a:rPr b="1" dirty="0" sz="2000" lang="en-US" err="1">
                <a:solidFill>
                  <a:srgbClr val="002060"/>
                </a:solidFill>
              </a:rPr>
              <a:t>atlantoaxial</a:t>
            </a:r>
            <a:r>
              <a:rPr b="1" dirty="0" sz="2000" lang="en-US">
                <a:solidFill>
                  <a:srgbClr val="002060"/>
                </a:solidFill>
              </a:rPr>
              <a:t> </a:t>
            </a:r>
            <a:r>
              <a:rPr b="1" dirty="0" sz="2000" lang="en-US" err="1">
                <a:solidFill>
                  <a:srgbClr val="002060"/>
                </a:solidFill>
              </a:rPr>
              <a:t>facetal</a:t>
            </a:r>
            <a:r>
              <a:rPr b="1" dirty="0" sz="2000" lang="en-US">
                <a:solidFill>
                  <a:srgbClr val="002060"/>
                </a:solidFill>
              </a:rPr>
              <a:t> dislocations, </a:t>
            </a:r>
          </a:p>
          <a:p>
            <a:pPr lvl="1"/>
            <a:r>
              <a:rPr dirty="0" sz="2000" lang="en-US"/>
              <a:t>The </a:t>
            </a:r>
            <a:r>
              <a:rPr dirty="0" sz="2000" lang="en-US" err="1"/>
              <a:t>atlantodental</a:t>
            </a:r>
            <a:r>
              <a:rPr dirty="0" sz="2000" lang="en-US"/>
              <a:t> interval may be normal or relatively unaffected.</a:t>
            </a:r>
          </a:p>
          <a:p>
            <a:pPr lvl="1"/>
            <a:r>
              <a:rPr dirty="0" sz="2000" lang="en-US"/>
              <a:t>The odontoid process does not displace into the spinal canal and cause neural deficit.</a:t>
            </a:r>
          </a:p>
          <a:p>
            <a:pPr lvl="1"/>
            <a:r>
              <a:rPr dirty="0" sz="2000" lang="en-US"/>
              <a:t>Neural compression is not early.</a:t>
            </a:r>
          </a:p>
          <a:p>
            <a:pPr lvl="1"/>
            <a:r>
              <a:rPr dirty="0" sz="2000" lang="en-US" err="1"/>
              <a:t>Syringomyelia</a:t>
            </a:r>
            <a:r>
              <a:rPr dirty="0" sz="2000" lang="en-US"/>
              <a:t> and </a:t>
            </a:r>
            <a:r>
              <a:rPr dirty="0" sz="2000" lang="en-US" err="1"/>
              <a:t>Chiari</a:t>
            </a:r>
            <a:r>
              <a:rPr dirty="0" sz="2000" lang="en-US"/>
              <a:t> malformations, are predominant.</a:t>
            </a:r>
          </a:p>
          <a:p>
            <a:pPr lvl="1"/>
            <a:r>
              <a:rPr dirty="0" sz="2000" lang="en-US"/>
              <a:t>Basilar invagination (group B) is more often associated with types B and C.</a:t>
            </a:r>
            <a:endParaRPr dirty="0" sz="2000" lang="en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Lateral </a:t>
            </a:r>
            <a:r>
              <a:rPr b="1" dirty="0" sz="2000" lang="en-US" err="1">
                <a:solidFill>
                  <a:srgbClr val="7030A0"/>
                </a:solidFill>
              </a:rPr>
              <a:t>atlantoaxial</a:t>
            </a:r>
            <a:r>
              <a:rPr b="1" dirty="0" sz="2000" lang="en-US">
                <a:solidFill>
                  <a:srgbClr val="7030A0"/>
                </a:solidFill>
              </a:rPr>
              <a:t> </a:t>
            </a:r>
            <a:r>
              <a:rPr b="1" dirty="0" sz="2000" lang="en-US" err="1">
                <a:solidFill>
                  <a:srgbClr val="7030A0"/>
                </a:solidFill>
              </a:rPr>
              <a:t>facetal</a:t>
            </a:r>
            <a:r>
              <a:rPr b="1" dirty="0" sz="2000" lang="en-US">
                <a:solidFill>
                  <a:srgbClr val="7030A0"/>
                </a:solidFill>
              </a:rPr>
              <a:t> dislocation </a:t>
            </a:r>
          </a:p>
          <a:p>
            <a:r>
              <a:rPr dirty="0" sz="2000" lang="en-US"/>
              <a:t>Occurs when the facets of atlas are dislocated lateral to the facets of axis.</a:t>
            </a:r>
          </a:p>
          <a:p>
            <a:r>
              <a:rPr dirty="0" sz="2000" lang="en-US"/>
              <a:t>Caused by Fracture of anterior and posterior arches of the atlas because of 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Trauma 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Infection 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Bifid or </a:t>
            </a:r>
            <a:r>
              <a:rPr dirty="0" sz="2000" lang="en-US" err="1"/>
              <a:t>trifid</a:t>
            </a:r>
            <a:r>
              <a:rPr dirty="0" sz="2000" lang="en-US"/>
              <a:t> constitution of the arches</a:t>
            </a:r>
          </a:p>
          <a:p>
            <a:r>
              <a:rPr dirty="0" sz="2000" lang="en-US"/>
              <a:t>Bifid anterior and posterior arches of atlas are associated with </a:t>
            </a:r>
            <a:r>
              <a:rPr b="1" dirty="0" sz="2000" lang="en-US" err="1">
                <a:solidFill>
                  <a:srgbClr val="0070C0"/>
                </a:solidFill>
              </a:rPr>
              <a:t>atlantoaxial</a:t>
            </a:r>
            <a:r>
              <a:rPr b="1" dirty="0" sz="2000" lang="en-US">
                <a:solidFill>
                  <a:srgbClr val="0070C0"/>
                </a:solidFill>
              </a:rPr>
              <a:t> dislocation </a:t>
            </a:r>
            <a:r>
              <a:rPr dirty="0" sz="2000" lang="en-US"/>
              <a:t>and</a:t>
            </a:r>
            <a:r>
              <a:rPr b="1" dirty="0" sz="2000" lang="en-US">
                <a:solidFill>
                  <a:srgbClr val="0070C0"/>
                </a:solidFill>
              </a:rPr>
              <a:t> basilar invagination</a:t>
            </a:r>
            <a:r>
              <a:rPr dirty="0" sz="2000" lang="en-US"/>
              <a:t>.</a:t>
            </a:r>
            <a:endParaRPr dirty="0" sz="2000" lang="en-IQ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5746" y="3004526"/>
            <a:ext cx="7692506" cy="3709155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Rotatory </a:t>
            </a:r>
            <a:r>
              <a:rPr b="1" dirty="0" sz="2000" lang="en-US" err="1">
                <a:solidFill>
                  <a:srgbClr val="7030A0"/>
                </a:solidFill>
              </a:rPr>
              <a:t>atlantoaxial</a:t>
            </a:r>
            <a:r>
              <a:rPr b="1" dirty="0" sz="2000" lang="en-US">
                <a:solidFill>
                  <a:srgbClr val="7030A0"/>
                </a:solidFill>
              </a:rPr>
              <a:t> dislocation </a:t>
            </a:r>
          </a:p>
          <a:p>
            <a:r>
              <a:rPr dirty="0" sz="2000" lang="en-US"/>
              <a:t>occurs when the facet of atlas is dislocated posterior in relation to the facet of axis on one side and anterior in its relationship on the contralateral side.</a:t>
            </a:r>
          </a:p>
          <a:p>
            <a:r>
              <a:rPr dirty="0" sz="2000" lang="en-US"/>
              <a:t>Such a dislocation results in </a:t>
            </a:r>
            <a:r>
              <a:rPr b="1" dirty="0" sz="2000" lang="en-US">
                <a:solidFill>
                  <a:srgbClr val="C00000"/>
                </a:solidFill>
              </a:rPr>
              <a:t>painless </a:t>
            </a:r>
            <a:r>
              <a:rPr b="1" dirty="0" sz="2000" lang="en-US" err="1">
                <a:solidFill>
                  <a:srgbClr val="C00000"/>
                </a:solidFill>
              </a:rPr>
              <a:t>torticollis</a:t>
            </a:r>
            <a:r>
              <a:rPr dirty="0" sz="2000" lang="en-US"/>
              <a:t>; it is usually identified in young children. The head is in a “cock robin” position.</a:t>
            </a:r>
          </a:p>
          <a:p>
            <a:r>
              <a:rPr dirty="0" sz="2000" lang="en-US"/>
              <a:t>There is </a:t>
            </a:r>
            <a:r>
              <a:rPr b="1" dirty="0" sz="2000" lang="en-US">
                <a:solidFill>
                  <a:srgbClr val="C00000"/>
                </a:solidFill>
              </a:rPr>
              <a:t>no</a:t>
            </a:r>
            <a:r>
              <a:rPr dirty="0" sz="2000" lang="en-US"/>
              <a:t> </a:t>
            </a:r>
            <a:r>
              <a:rPr b="1" dirty="0" sz="2000" lang="en-US"/>
              <a:t>pain</a:t>
            </a:r>
            <a:r>
              <a:rPr dirty="0" sz="2000" lang="en-US"/>
              <a:t> or </a:t>
            </a:r>
            <a:r>
              <a:rPr b="1" dirty="0" sz="2000" lang="en-US"/>
              <a:t>neural deficit</a:t>
            </a:r>
            <a:r>
              <a:rPr dirty="0" sz="2000" lang="en-US"/>
              <a:t> or </a:t>
            </a:r>
            <a:r>
              <a:rPr b="1" dirty="0" sz="2000" lang="en-US"/>
              <a:t>symptom</a:t>
            </a:r>
            <a:r>
              <a:rPr dirty="0" sz="2000" lang="en-US"/>
              <a:t> and </a:t>
            </a:r>
            <a:r>
              <a:rPr b="1" dirty="0" sz="2000" lang="en-US">
                <a:solidFill>
                  <a:srgbClr val="0070C0"/>
                </a:solidFill>
              </a:rPr>
              <a:t>the only problem is of an abnormal neck posture.</a:t>
            </a:r>
          </a:p>
          <a:p>
            <a:endParaRPr b="1" dirty="0" sz="2000" lang="en-US">
              <a:solidFill>
                <a:srgbClr val="0070C0"/>
              </a:solidFill>
            </a:endParaRPr>
          </a:p>
          <a:p>
            <a:endParaRPr b="1" dirty="0" sz="2000" lang="en-US">
              <a:solidFill>
                <a:srgbClr val="0070C0"/>
              </a:solidFill>
            </a:endParaRPr>
          </a:p>
          <a:p>
            <a:endParaRPr b="1" dirty="0" sz="2000" lang="en-US">
              <a:solidFill>
                <a:srgbClr val="0070C0"/>
              </a:solidFill>
            </a:endParaRPr>
          </a:p>
          <a:p>
            <a:endParaRPr b="1" dirty="0" sz="2000" lang="en-US">
              <a:solidFill>
                <a:srgbClr val="0070C0"/>
              </a:solidFill>
            </a:endParaRPr>
          </a:p>
          <a:p>
            <a:endParaRPr b="1" dirty="0" sz="2000" lang="en-US">
              <a:solidFill>
                <a:srgbClr val="0070C0"/>
              </a:solidFill>
            </a:endParaRPr>
          </a:p>
          <a:p>
            <a:endParaRPr b="1" dirty="0" sz="2000" lang="en-US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Vertical </a:t>
            </a:r>
            <a:r>
              <a:rPr b="1" dirty="0" sz="2000" lang="en-US" err="1">
                <a:solidFill>
                  <a:srgbClr val="7030A0"/>
                </a:solidFill>
              </a:rPr>
              <a:t>Atlantoaxial</a:t>
            </a:r>
            <a:r>
              <a:rPr b="1" dirty="0" sz="2000" lang="en-US">
                <a:solidFill>
                  <a:srgbClr val="7030A0"/>
                </a:solidFill>
              </a:rPr>
              <a:t> Dislocation</a:t>
            </a:r>
          </a:p>
          <a:p>
            <a:r>
              <a:rPr dirty="0" sz="2000" lang="en-US"/>
              <a:t>Occurs when the odontoid process moves up or rostrally in relationship to the anterior arch of atlas on flexion of the head results in basilar invagination. </a:t>
            </a:r>
          </a:p>
          <a:p>
            <a:r>
              <a:rPr dirty="0" sz="2000" lang="en-US"/>
              <a:t>In cases of mobile and reducible vertical </a:t>
            </a:r>
            <a:r>
              <a:rPr dirty="0" sz="2000" lang="en-US" err="1"/>
              <a:t>atlantoaxial</a:t>
            </a:r>
            <a:r>
              <a:rPr dirty="0" sz="2000" lang="en-US"/>
              <a:t> dislocation, </a:t>
            </a:r>
            <a:r>
              <a:rPr b="1" dirty="0" sz="2000" lang="en-US"/>
              <a:t>on extension of the head</a:t>
            </a:r>
            <a:r>
              <a:rPr dirty="0" sz="2000" lang="en-US"/>
              <a:t>, the </a:t>
            </a:r>
            <a:r>
              <a:rPr b="1" dirty="0" sz="2000" lang="en-US">
                <a:solidFill>
                  <a:srgbClr val="0070C0"/>
                </a:solidFill>
              </a:rPr>
              <a:t>odontoid process returns to its normal position</a:t>
            </a:r>
            <a:r>
              <a:rPr dirty="0" sz="2000" lang="en-US"/>
              <a:t>.</a:t>
            </a:r>
            <a:endParaRPr dirty="0" sz="2000" lang="en-IQ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5185" t="21220"/>
          <a:stretch>
            <a:fillRect/>
          </a:stretch>
        </p:blipFill>
        <p:spPr>
          <a:xfrm>
            <a:off x="3382818" y="2213837"/>
            <a:ext cx="5140902" cy="259196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4150" y="94464"/>
            <a:ext cx="8995700" cy="290735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1" name="TextBox 4"/>
          <p:cNvSpPr txBox="1"/>
          <p:nvPr/>
        </p:nvSpPr>
        <p:spPr>
          <a:xfrm>
            <a:off x="74150" y="3345013"/>
            <a:ext cx="8995700" cy="3406140"/>
          </a:xfrm>
          <a:prstGeom prst="rect"/>
          <a:noFill/>
        </p:spPr>
        <p:txBody>
          <a:bodyPr wrap="square">
            <a:sp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Treatment </a:t>
            </a:r>
          </a:p>
          <a:p>
            <a:r>
              <a:rPr dirty="0" sz="2000" lang="en-US"/>
              <a:t>Lateral mass methods of fixation provide a zero-movement situation that is ideal for bone fusion.</a:t>
            </a:r>
          </a:p>
          <a:p>
            <a:r>
              <a:rPr dirty="0" sz="2000" lang="en-US"/>
              <a:t>Bony fusion requires approximately 3 months.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The techniques of fixation for </a:t>
            </a:r>
            <a:r>
              <a:rPr b="1" dirty="0" sz="2000" lang="en-US" err="1">
                <a:solidFill>
                  <a:srgbClr val="002060"/>
                </a:solidFill>
              </a:rPr>
              <a:t>atlantoaxial</a:t>
            </a:r>
            <a:r>
              <a:rPr b="1" dirty="0" sz="2000" lang="en-US">
                <a:solidFill>
                  <a:srgbClr val="002060"/>
                </a:solidFill>
              </a:rPr>
              <a:t> dislocation can be divided into </a:t>
            </a:r>
          </a:p>
          <a:p>
            <a:pPr indent="-342900" lvl="1" marL="800100">
              <a:buFont typeface="Wingdings" pitchFamily="2" charset="2"/>
              <a:buChar char="ü"/>
            </a:pPr>
            <a:r>
              <a:rPr dirty="0" sz="2000" lang="en-US"/>
              <a:t>Midline procedures that involve the fixation of arch of the atlas with the lamina of axis.</a:t>
            </a:r>
          </a:p>
          <a:p>
            <a:pPr indent="-342900" lvl="1" marL="800100">
              <a:buFont typeface="Wingdings" pitchFamily="2" charset="2"/>
              <a:buChar char="ü"/>
            </a:pPr>
            <a:r>
              <a:rPr dirty="0" sz="2000" lang="en-US"/>
              <a:t>Lateral mass fixation procedures.</a:t>
            </a:r>
          </a:p>
          <a:p>
            <a:pPr indent="-342900" marL="342900">
              <a:buFont typeface="Wingdings" pitchFamily="2" charset="2"/>
              <a:buChar char="ü"/>
            </a:pPr>
            <a:endParaRPr dirty="0" lang="en-US"/>
          </a:p>
          <a:p>
            <a:pPr indent="-342900" marL="342900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C1-C2 segmental fixation</a:t>
            </a:r>
            <a:r>
              <a:rPr dirty="0" sz="2000" lang="en-US"/>
              <a:t> is the </a:t>
            </a:r>
            <a:r>
              <a:rPr dirty="0" sz="2000" lang="en-US" u="sng"/>
              <a:t>procedure of choice</a:t>
            </a:r>
            <a:r>
              <a:rPr dirty="0" sz="2000" lang="en-US"/>
              <a:t> for </a:t>
            </a:r>
            <a:r>
              <a:rPr dirty="0" sz="2000" lang="en-US" err="1"/>
              <a:t>atlantoaxial</a:t>
            </a:r>
            <a:r>
              <a:rPr dirty="0" sz="2000" lang="en-US"/>
              <a:t> instability, but </a:t>
            </a:r>
            <a:r>
              <a:rPr b="1" dirty="0" sz="2000" lang="en-US" err="1"/>
              <a:t>occipitocervical</a:t>
            </a:r>
            <a:r>
              <a:rPr b="1" dirty="0" sz="2000" lang="en-US"/>
              <a:t> fixation</a:t>
            </a:r>
            <a:r>
              <a:rPr dirty="0" sz="2000" lang="en-US"/>
              <a:t> can be an </a:t>
            </a:r>
            <a:r>
              <a:rPr dirty="0" sz="2000" lang="en-US" u="sng"/>
              <a:t>alternative</a:t>
            </a:r>
            <a:r>
              <a:rPr dirty="0" sz="2000" lang="en-US"/>
              <a:t>.</a:t>
            </a:r>
            <a:endParaRPr dirty="0" sz="2000" lang="en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Midline method procedure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C1-C2 Wiring Techniques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 err="1">
                <a:solidFill>
                  <a:srgbClr val="C00000"/>
                </a:solidFill>
              </a:rPr>
              <a:t>Gallie</a:t>
            </a:r>
            <a:r>
              <a:rPr b="1" dirty="0" sz="2000" lang="en-US">
                <a:solidFill>
                  <a:srgbClr val="C00000"/>
                </a:solidFill>
              </a:rPr>
              <a:t> Fusion</a:t>
            </a:r>
            <a:r>
              <a:rPr dirty="0" sz="2000" lang="en-US"/>
              <a:t>: </a:t>
            </a:r>
            <a:r>
              <a:rPr dirty="0" sz="2000" lang="en-US" err="1"/>
              <a:t>sublaminar</a:t>
            </a:r>
            <a:r>
              <a:rPr dirty="0" sz="2000" lang="en-US"/>
              <a:t> wire that was placed around the posterior arch of C1 and then looped around the spinous process of C2 &amp; held piece of bone autograft, which was notched to sit firmly over the spinous process of C2.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ü"/>
            </a:pPr>
            <a:endParaRPr dirty="0" sz="2000" lang="en-IQ"/>
          </a:p>
        </p:txBody>
      </p:sp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3135" y="1825335"/>
            <a:ext cx="7677727" cy="488084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C00000"/>
                </a:solidFill>
              </a:rPr>
              <a:t>Brooks–Jenkins Fusion</a:t>
            </a:r>
            <a:r>
              <a:rPr dirty="0" sz="2000" lang="en-US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Doubled wires are passed bilaterally under the laminae of the atlas and axis.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Two pieces of beveled bone graft are placed </a:t>
            </a:r>
            <a:r>
              <a:rPr dirty="0" sz="2000" lang="en-US" err="1"/>
              <a:t>posterolaterally</a:t>
            </a:r>
            <a:r>
              <a:rPr dirty="0" sz="2000" lang="en-US"/>
              <a:t> in the </a:t>
            </a:r>
            <a:r>
              <a:rPr dirty="0" sz="2000" lang="en-US" err="1"/>
              <a:t>interlaminar</a:t>
            </a:r>
            <a:r>
              <a:rPr dirty="0" sz="2000" lang="en-US"/>
              <a:t> space bilaterally and held in place with the overlying wire.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r>
              <a:rPr b="1" dirty="0" sz="2000" lang="en-US" err="1">
                <a:solidFill>
                  <a:srgbClr val="C00000"/>
                </a:solidFill>
              </a:rPr>
              <a:t>Sonntag’s</a:t>
            </a:r>
            <a:r>
              <a:rPr b="1" dirty="0" sz="2000" lang="en-US">
                <a:solidFill>
                  <a:srgbClr val="C00000"/>
                </a:solidFill>
              </a:rPr>
              <a:t> Modification of </a:t>
            </a:r>
            <a:r>
              <a:rPr b="1" dirty="0" sz="2000" lang="en-US" err="1">
                <a:solidFill>
                  <a:srgbClr val="C00000"/>
                </a:solidFill>
              </a:rPr>
              <a:t>Gallie</a:t>
            </a:r>
            <a:r>
              <a:rPr b="1" dirty="0" sz="2000" lang="en-US">
                <a:solidFill>
                  <a:srgbClr val="C00000"/>
                </a:solidFill>
              </a:rPr>
              <a:t> Fusion</a:t>
            </a:r>
          </a:p>
          <a:p>
            <a:pPr lvl="1"/>
            <a:r>
              <a:rPr dirty="0" sz="2000" lang="en-US"/>
              <a:t>Interspinous graft </a:t>
            </a:r>
            <a:endParaRPr dirty="0" sz="2000" lang="en-IQ"/>
          </a:p>
        </p:txBody>
      </p:sp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72547" y="1343890"/>
            <a:ext cx="7198903" cy="269311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910319" y="4448948"/>
            <a:ext cx="3323361" cy="235709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9188" y="51954"/>
            <a:ext cx="8965623" cy="675409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Other procedure for fixation 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 err="1"/>
              <a:t>Occipitocervical</a:t>
            </a:r>
            <a:r>
              <a:rPr dirty="0" sz="2000" lang="en-US"/>
              <a:t> Fixation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Harms method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 err="1"/>
              <a:t>Magerl’s</a:t>
            </a:r>
            <a:r>
              <a:rPr dirty="0" sz="2000" lang="en-US"/>
              <a:t> Technique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Double Insurance Fixation</a:t>
            </a:r>
            <a:endParaRPr dirty="0" sz="2000" lang="en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2020-05-13T13:56:11Z</dcterms:created>
  <dcterms:modified xsi:type="dcterms:W3CDTF">2022-11-29T17:25:16Z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7b808c71668d4def9bf210c34e4849f5</vt:lpwstr>
  </property>
</Properties>
</file>