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ink/ink1.xml" ContentType="application/inkml+xml"/>
  <Override PartName="/ppt/ink/ink2.xml" ContentType="application/inkml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ink/ink3.xml" ContentType="application/inkml+xml"/>
  <Override PartName="/ppt/ink/ink4.xml" ContentType="application/inkml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84" r:id="rId1"/>
  </p:sldMasterIdLst>
  <p:notesMasterIdLst>
    <p:notesMasterId r:id="rId2"/>
  </p:notesMasterIdLst>
  <p:sldIdLst>
    <p:sldId id="39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slideViewPr>
    <p:cSldViewPr>
      <p:cViewPr>
        <p:scale>
          <a:sx n="0" d="0"/>
          <a:sy n="0" d="0"/>
        </p:scale>
        <p:origin x="0" y="0"/>
      </p:cViewPr>
    </p:cSldViewPr>
  </p:slide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tableStyles" Target="tableStyle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/Relationships>
</file>

<file path=ppt/ink/ink1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0 1 24575, 82 1 24575, 148 1 24575, 200 1 24575, 246 1 24575, 294 1 24575, 340 1 24575, 378 1 24575, 410 1 24575, 440 1 24575, 467 1 24575, 492 1 24575, 519 1 24575, 545 1 24575, 577 1 24575, 604 1 24575, 631 1 24575, 657 1 24575, 684 1 24575, 709 1 24575, 732 1 24575, 759 1 24575, 780 1 24575, 811 1 24575, 843 1 24575, 870 1 24575, 902 1 24575, 930 1 24575, 962 1 24575, 989 1 24575, 1016 1 24575, 1037 1 24575, 1064 1 24575, 1080 1 24575, 1101 1 24575, 1117 1 24575, 1144 1 24575, 1160 1 24575, 1181 1 24575, 1197 1 24575, 1224 1 24575, 1245 1 24575, 1272 1 24575, 1294 1 24575, 1320 1 24575, 1340 1 24575, 1361 1 24575, 1386 1 24575, 1413 1 24575, 1443 1 24575, 1470 1 24575, 1497 1 24575, 1523 1 24575, 1555 1 24575, 1588 1 24575, 1620 1 24575, 1655 1 24575, 1687 1 24575, 1727 1 24575, 1753 1 24575, 1782 1 24575, 1803 1 24575, 1826 1 24575, 1853 1 24575, 1876 1 24575, 1892 1 24575, 1908 1 24575, 1924 1 24575, 1940 1 24575, 1956 1 24575, 1980 1 24575, 1997 1 24575, 2021 1 24575, 2037 1 24575, 2053 1 24575, 2069 1 24575, 2085 1 24575, 2095 1 24575, 2106 1 24575, 2120 1 24575, 2147 1 24575, 2161 1 24575, 2183 1 24575, 2202 1 24575, 2224 1 24575, 2245 1 24575, 2261 1 24575, 2277 1 24575, 2293 1 24575, 2309 1 24575, 2325 1 24575, 2338 1 24575, 2354 1 24575, 2373 1 24575, 2398 1 24575, 2420 1 24575, 2448 1 24575, 2475 1 24575, 2498 1 24575, 2514 1 24575, 2528 1 24575, 2555 1 24575, 2580 1 24575, 2607 1 24575, 2637 1 24575, 2664 1 24575, 2687 1 24575, 2712 1 24575, 2733 1 24575, 2756 1 24575, 2783 1 24575, 2806 1 24575, 2822 1 24575, 2844 1 24575, 2865 1 24575, 2883 1 24575, 2899 1 24575, 2911 1 24575, 2933 1 24575, 2952 1 24575, 2974 1 24575, 2992 1 24575, 3015 1 24575, 3031 1 24575, 3043 1 24575, 3059 1 24575, 3072 1 24575, 3093 1 24575, 3111 1 24575, 3129 1 24575, 3150 1 24575, 3168 1 24575, 3193 1 24575, 3214 1 24575, 3232 1 24575, 3253 1 24575, 3271 1 24575, 3287 1 24575, 3303 1 24575, 3319 1 24575, 3335 1 24575, 3351 1 24575, 3367 1 24575, 3384 1 24575, 3400 1 24575, 3444 1 24575, 3496 1 24575</trace>
</ink>
</file>

<file path=ppt/ink/ink10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0 24575, 70 0 24575, 139 0 24575, 202 0 24575, 253 0 24575, 275 0 24575, 296 0 24575, 317 0 24575, 338 0 24575, 361 0 24575, 389 0 24575, 413 0 24575, 443 0 24575, 464 0 24575, 485 0 24575, 506 0 24575, 527 0 24575, 549 0 24575, 570 0 24575, 591 0 24575, 612 0 24575, 633 0 24575, 647 0 24575, 661 0 24575, 675 0 24575, 696 0 24575, 717 0 24575, 738 0 24575, 759 0 24575, 780 0 24575, 802 0 24575, 823 0 24575, 844 0 24575, 865 0 24575, 886 0 24575, 907 0 24575, 928 0 24575, 949 0 24575, 970 0 24575, 991 0 24575, 1012 0 24575, 1033 0 24575, 1054 0 24575, 1076 0 24575, 1097 0 24575, 1118 0 24575, 1139 0 24575, 1151 0 24575, 1207 0 24575, 1265 0 24575</trace>
</ink>
</file>

<file path=ppt/ink/ink2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0 1 24575, 41 1 24575, 78 1 24575, 114 1 24575, 151 1 24575, 178 1 24575, 219 1 24575, 251 1 24575, 290 1 24575, 324 1 24575, 372 1 24575, 417 1 24575, 465 1 24575, 517 1 24575, 565 1 24575, 615 1 24575, 652 1 24575, 695 1 24575, 732 1 24575, 777 1 24575, 820 1 24575, 866 1 24575, 914 1 24575, 957 1 24575, 1000 1 24575, 1041 1 24575, 1083 1 24575, 1124 1 24575, 1162 1 24575, 1196 1 24575, 1233 1 24575, 1267 1 24575, 1299 1 24575, 1336 1 24575, 1374 1 24575, 1409 1 24575, 1436 1 24575, 1466 1 24575, 1493 1 24575, 1513 1 24575, 1534 1 24575, 1554 1 24575, 1580 1 24575, 1607 1 24575, 1634 1 24575, 1662 1 24575, 1705 1 24575, 1735 1 24575, 1767 1 24575, 1794 1 24575, 1821 1 24575, 1855 1 24575, 1882 1 24575, 1915 1 24575, 1942 1 24575, 1969 1 24575, 2001 1 24575, 2031 1 24575, 2074 1 24575, 2108 1 24575, 2140 1 24575, 2167 1 24575, 2188 1 24575, 2208 1 24575, 2234 1 24575, 2261 1 24575, 2293 1 24575, 2323 1 24575, 2350 1 24575, 2380 1 24575, 2398 1 24575, 2429 1 24575, 2452 1 24575, 2478 1 24575, 2502 1 24575, 2518 1 24575, 2528 1 24575, 2539 1 24575, 2557 1 24575, 2582 1 24575</trace>
</ink>
</file>

<file path=ppt/ink/ink3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0 24575, 54 0 24575, 97 0 24575, 129 0 24575, 167 0 24575, 208 0 24575, 254 0 24575, 297 0 24575, 345 0 24575, 393 0 24575, 436 0 24575, 480 0 24575, 523 0 24575, 567 0 24575, 605 0 24575, 642 0 24575, 674 0 24575, 705 0 24575, 731 0 24575, 762 0 24575, 779 0 24575, 801 0 24575, 819 0 24575, 835 0 24575, 851 0 24575, 867 0 24575, 883 0 24575, 893 0 24575, 904 0 24575, 915 0 24575, 926 0 24575, 936 0 24575, 947 0 24575, 963 0 24575, 979 0 24575, 995 0 24575, 1006 0 24575, 1016 0 24575, 1027 0 24575, 1043 0 24575, 1059 0 24575, 1075 0 24575, 1093 0 24575, 1114 0 24575, 1132 0 24575, 1154 0 24575, 1166 0 24575, 1177 0 24575, 1187 0 24575, 1205 0 24575, 1227 0 24575, 1239 0 24575, 1255 0 24575, 1268 0 24575, 1284 0 24575, 1300 0 24575, 1316 0 24575, 1332 0 24575, 1348 0 24575, 1364 0 24575, 1380 0 24575, 1396 0 24575, 1417 0 24575, 1439 0 24575, 1460 0 24575, 1476 0 24575, 1497 0 24575, 1519 0 24575, 1540 0 24575, 1556 0 24575, 1572 0 24575, 1595 0 24575, 1620 0 24575</trace>
</ink>
</file>

<file path=ppt/ink/ink4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0 24575, 61 0 24575, 127 0 24575, 150 0 24575, 186 0 24575, 222 0 24575, 263 0 24575, 300 0 24575, 343 0 24575, 380 0 24575, 418 0 24575, 450 0 24575, 482 0 24575, 514 0 24575, 544 0 24575, 582 0 24575, 607 0 24575, 644 0 24575, 669 0 24575, 696 0 24575, 726 0 24575, 758 0 24575, 786 0 24575, 803 0 24575, 829 0 24575, 856 0 24575, 890 0 24575, 917 0 24575, 940 0 24575, 961 0 24575, 979 0 24575, 995 0 24575, 1011 0 24575, 1027 0 24575, 1050 0 24575, 1077 0 24575, 1097 0 24575, 1118 0 24575, 1134 0 24575, 1161 0 24575, 1177 0 24575, 1198 0 24575, 1212 0 24575, 1235 0 24575, 1252 0 24575, 1268 0 24575, 1284 0 24575, 1307 0 24575, 1339 0 24575, 1380 0 24575</trace>
</ink>
</file>

<file path=ppt/ink/ink5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1 24575, 52 1 24575, 104 1 24575, 179 1 24575, 227 1 24575, 264 1 24575, 300 1 24575, 343 1 24575, 379 1 24575, 416 1 24575, 452 1 24575, 489 1 24575, 517 1 24575, 550 1 24575, 576 1 24575, 603 1 24575, 633 1 24575, 660 1 24575, 683 1 24575, 705 1 24575, 722 1 24575, 738 1 24575, 762 1 24575, 779 1 24575, 801 1 24575, 826 1 24575, 844 1 24575, 865 1 24575, 883 1 24575, 899 1 24575, 915 1 24575, 936 1 24575, 958 1 24575, 979 1 24575, 995 1 24575, 1011 1 24575, 1027 1 24575, 1050 1 24575, 1068 1 24575, 1091 1 24575, 1107 1 24575, 1123 1 24575, 1139 1 24575, 1155 1 24575, 1166 1 24575, 1177 1 24575, 1187 1 24575, 1203 1 24575, 1219 1 24575, 1264 1 24575, 1316 1 24575</trace>
</ink>
</file>

<file path=ppt/ink/ink6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1 24575, 52 1 24575, 97 1 24575, 132 1 24575, 172 1 24575, 198 1 24575, 236 1 24575, 263 1 24575, 304 1 24575, 330 1 24575, 364 1 24575, 391 1 24575, 418 1 24575, 450 1 24575, 478 1 24575, 510 1 24575, 544 1 24575, 587 1 24575, 631 1 24575, 669 1 24575, 712 1 24575, 749 1 24575, 788 1 24575, 826 1 24575, 859 1 24575, 893 1 24575, 920 1 24575, 940 1 24575, 961 1 24575, 979 1 24575, 989 1 24575, 1000 1 24575, 1011 1 24575, 1027 1 24575, 1043 1 24575, 1059 1 24575, 1082 1 24575, 1100 1 24575, 1123 1 24575, 1139 1 24575, 1155 1 24575, 1171 1 24575, 1244 1 24575, 1289 1 24575, 1380 1 24575</trace>
</ink>
</file>

<file path=ppt/ink/ink7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1 0 24575, 1 0 24575</trace>
</ink>
</file>

<file path=ppt/ink/ink8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1 24575, 58 1 24575, 116 1 24575, 207 1 24575, 268 1 24575, 324 1 24575, 390 1 24575, 467 1 24575, 542 1 24575, 619 1 24575, 697 1 24575, 781 1 24575, 863 1 24575, 940 1 24575, 1020 1 24575, 1090 1 24575, 1156 1 24575, 1219 1 24575, 1270 1 24575, 1334 1 24575, 1392 1 24575, 1455 1 24575, 1526 1 24575, 1596 1 24575, 1666 1 24575, 1729 1 24575, 1793 1 24575, 1856 1 24575, 1922 1 24575, 1992 1 24575, 2053 1 24575, 2123 1 24575, 2191 1 24575, 2268 1 24575, 2345 1 24575, 2409 1 24575, 2474 1 24575, 2523 1 24575, 2570 1 24575, 2605 1 24575, 2650 1 24575, 2685 1 24575, 2732 1 24575, 2774 1 24575, 2819 1 24575, 2875 1 24575, 2931 1 24575, 2994 1 24575, 3065 1 24575, 3135 1 24575, 3205 1 24575, 3268 1 24575, 3332 1 24575, 3395 1 24575, 3456 1 24575, 3512 1 24575, 3570 1 24575, 3620 1 24575, 3683 1 24575, 3739 1 24575, 3805 1 24575, 3861 1 24575, 3915 1 24575, 3971 1 24575, 4020 1 24575, 4076 1 24575, 4123 1 24575, 4172 1 24575, 4224 1 24575, 4273 1 24575, 4320 1 24575, 4355 1 24575, 4400 1 24575, 4435 1 24575, 4472 1 24575, 4500 1 24575, 4533 1 24575, 4573 1 24575, 4608 1 24575, 4638 1 24575, 4660 1 24575, 4674 1 24575, 4688 1 24575, 4702 1 24575, 4732 1 24575, 4774 1 24575, 4828 1 24575</trace>
</ink>
</file>

<file path=ppt/ink/ink9.xml><?xml version="1.0" encoding="utf-8"?>
<ink xmlns="http://www.w3.org/2003/InkML">
  <definitions>
    <brush xml:id="br0">
      <brushProperty name="color" value="#FF0066"/>
      <brushProperty name="width" value="0.05" units="cm"/>
      <brushProperty name="height" value="0.05" units="cm"/>
    </brush>
    <context xml:id="ctx0">
      <inkSource xml:id="inkSrc0">
        <traceFormat>
          <channel name="X" min="-2.14748E9" max="2.14748E9" units="cm" defaultValue="0" type="integer"/>
          <channel name="Y" min="-2.14748E9" max="2.14748E9" units="cm" defaultValue="0" type="integer"/>
          <channel name="F" max="32767" units="dev" defaultValue="0" type="integer"/>
        </traceFormat>
        <channelProperties>
          <channelProperty channel="X" name="resolution" value="1000.0" units="1/cm"/>
          <channelProperty channel="Y" name="resolution" value="1000.0" units="1/cm"/>
          <channelProperty channel="F" name="resolution" value="0.0" units="1/dev"/>
        </channelProperties>
      </inkSource>
    </context>
  </definitions>
  <trace timeOffset="0.0" brushRef="#br0" contextRef="#ctx0"> 1 1 24575, 70 1 24575, 139 1 24575, 192 1 24575, 240 1 24575, 301 1 24575, 347 1 24575, 383 1 24575, 429 1 24575, 479 1 24575, 537 1 24575, 593 1 24575, 659 1 24575, 736 1 24575, 804 1 24575, 881 1 24575, 961 1 24575, 1045 1 24575, 1120 1 24575, 1198 1 24575, 1275 1 24575, 1352 1 24575, 1434 1 24575, 1519 1 24575, 1603 1 24575, 1687 1 24575, 1774 1 24575, 1865 1 24575, 1954 1 24575, 2053 1 24575, 2142 1 24575, 2233 1 24575, 2320 1 24575, 2404 1 24575, 2495 1 24575, 2587 1 24575, 2685 1 24575, 2776 1 24575, 2826 1 24575, 2877 1 24575, 2975 1 24575, 3069 1 24575, 3160 1 24575, 3245 1 24575, 3322 1 24575, 3402 1 24575, 3472 1 24575, 3542 1 24575, 3605 1 24575, 3669 1 24575, 3732 1 24575, 3793 1 24575, 3849 1 24575, 3910 1 24575, 3966 1 24575, 4022 1 24575, 4072 1 24575, 4128 1 24575, 4170 1 24575, 4217 1 24575, 4259 1 24575, 4292 1 24575, 4320 1 24575, 4343 1 24575, 4364 1 24575, 4385 1 24575, 4406 1 24575, 4428 1 24575, 4449 1 24575, 4470 1 24575, 4491 1 24575, 4512 1 24575, 4533 1 24575, 4554 1 24575, 4603 1 24575, 4659 1 24575</trace>
</ink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1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3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</a:p>
        </p:txBody>
      </p:sp>
      <p:sp>
        <p:nvSpPr>
          <p:cNvPr id="104862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42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47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8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5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5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5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2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2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6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64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6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31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en-US"/>
          </a:p>
        </p:txBody>
      </p:sp>
      <p:sp>
        <p:nvSpPr>
          <p:cNvPr id="1048632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6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3E03A-F337-144F-BBC0-4252F1B3B31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E0861-EB15-9744-9497-68D368E9BFE6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customXml" Target="../ink/ink3.xml"/><Relationship Id="rId3" Type="http://schemas.openxmlformats.org/officeDocument/2006/relationships/image" Target="../media/image8.png"/><Relationship Id="rId4" Type="http://schemas.openxmlformats.org/officeDocument/2006/relationships/customXml" Target="../ink/ink4.xml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customXml" Target="../ink/ink5.xml"/><Relationship Id="rId3" Type="http://schemas.openxmlformats.org/officeDocument/2006/relationships/image" Target="../media/image12.png"/><Relationship Id="rId4" Type="http://schemas.openxmlformats.org/officeDocument/2006/relationships/customXml" Target="../ink/ink6.xml"/><Relationship Id="rId5" Type="http://schemas.openxmlformats.org/officeDocument/2006/relationships/image" Target="../media/image9.png"/><Relationship Id="rId6" Type="http://schemas.openxmlformats.org/officeDocument/2006/relationships/customXml" Target="../ink/ink7.xml"/><Relationship Id="rId7" Type="http://schemas.openxmlformats.org/officeDocument/2006/relationships/image" Target="../media/image13.png"/><Relationship Id="rId8" Type="http://schemas.openxmlformats.org/officeDocument/2006/relationships/customXml" Target="../ink/ink8.xml"/><Relationship Id="rId9" Type="http://schemas.openxmlformats.org/officeDocument/2006/relationships/image" Target="../media/image14.png"/><Relationship Id="rId10" Type="http://schemas.openxmlformats.org/officeDocument/2006/relationships/customXml" Target="../ink/ink9.xml"/><Relationship Id="rId11" Type="http://schemas.openxmlformats.org/officeDocument/2006/relationships/image" Target="../media/image15.png"/><Relationship Id="rId12" Type="http://schemas.openxmlformats.org/officeDocument/2006/relationships/customXml" Target="../ink/ink10.xml"/><Relationship Id="rId13" Type="http://schemas.openxmlformats.org/officeDocument/2006/relationships/image" Target="../media/image16.png"/><Relationship Id="rId14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customXml" Target="../ink/ink1.xml"/><Relationship Id="rId3" Type="http://schemas.openxmlformats.org/officeDocument/2006/relationships/image" Target="../media/image3.png"/><Relationship Id="rId4" Type="http://schemas.openxmlformats.org/officeDocument/2006/relationships/customXml" Target="../ink/ink2.xml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Subtitle 2"/>
          <p:cNvSpPr>
            <a:spLocks noGrp="1"/>
          </p:cNvSpPr>
          <p:nvPr>
            <p:ph type="subTitle" idx="1"/>
          </p:nvPr>
        </p:nvSpPr>
        <p:spPr>
          <a:xfrm>
            <a:off x="282864" y="727219"/>
            <a:ext cx="8578271" cy="4341235"/>
          </a:xfrm>
        </p:spPr>
        <p:txBody>
          <a:bodyPr/>
          <a:p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Assessment and Treatment </a:t>
            </a:r>
          </a:p>
          <a:p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of Benign Tumors of the Axial Skeleton</a:t>
            </a:r>
          </a:p>
          <a:p>
            <a:r>
              <a:rPr b="1" dirty="0" sz="2000" lang="en-US" err="1"/>
              <a:t>Youmans</a:t>
            </a:r>
            <a:r>
              <a:rPr b="1" dirty="0" sz="2000" lang="en-US"/>
              <a:t> Chap.292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97558" y="105352"/>
            <a:ext cx="8954077" cy="6660283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Treatment</a:t>
            </a:r>
          </a:p>
          <a:p>
            <a:r>
              <a:rPr dirty="0" sz="2000" lang="en-US"/>
              <a:t>The  majority  of  vertebral  </a:t>
            </a:r>
            <a:r>
              <a:rPr dirty="0" sz="2000" lang="en-US" err="1"/>
              <a:t>hemangiomas</a:t>
            </a:r>
            <a:r>
              <a:rPr dirty="0" sz="2000" lang="en-US"/>
              <a:t>  are  managed  conservatively. </a:t>
            </a:r>
          </a:p>
          <a:p>
            <a:endParaRPr dirty="0" sz="2000" lang="en-US"/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Painful  </a:t>
            </a:r>
            <a:r>
              <a:rPr dirty="0" sz="2000" lang="en-US" err="1"/>
              <a:t>hemangiomas</a:t>
            </a:r>
            <a:r>
              <a:rPr dirty="0" sz="2000" lang="en-US"/>
              <a:t>  can  be  treated  by  </a:t>
            </a:r>
            <a:r>
              <a:rPr dirty="0" sz="2000" lang="en-US" err="1"/>
              <a:t>vertebroplasty</a:t>
            </a:r>
            <a:r>
              <a:rPr dirty="0" sz="2000" lang="en-US"/>
              <a:t>  or  </a:t>
            </a:r>
            <a:r>
              <a:rPr dirty="0" sz="2000" lang="en-US" err="1"/>
              <a:t>kyphoplasty</a:t>
            </a:r>
            <a:r>
              <a:rPr dirty="0" sz="2000" lang="en-US"/>
              <a:t>.  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In  the  symptomatic  patient  with  spinal  cord  compression  or  neurological  symptoms,  surgical  excision  of  the  tumor plus  spinal  cord  decompression  is  the  treatment  of  choice.  </a:t>
            </a:r>
          </a:p>
          <a:p>
            <a:pPr indent="-457200" marL="457200">
              <a:buFont typeface="+mj-lt"/>
              <a:buAutoNum type="arabicPeriod"/>
            </a:pPr>
            <a:endParaRPr dirty="0" sz="2000" lang="en-US"/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Postoperative  radiotherapy  for  vertebral  </a:t>
            </a:r>
            <a:r>
              <a:rPr dirty="0" sz="2000" lang="en-US" err="1"/>
              <a:t>hemangiomas</a:t>
            </a:r>
            <a:r>
              <a:rPr dirty="0" sz="2000" lang="en-US"/>
              <a:t>  is  controversial  but  can  be considered  in  patients  with  significant  residual  or  recurrent tumors. </a:t>
            </a:r>
          </a:p>
          <a:p>
            <a:endParaRPr dirty="0" sz="2000" lang="en-US"/>
          </a:p>
          <a:p>
            <a:r>
              <a:rPr dirty="0" sz="2000" lang="en-US"/>
              <a:t>The  use  of  </a:t>
            </a:r>
            <a:r>
              <a:rPr b="1" dirty="0" sz="2000" lang="en-US">
                <a:solidFill>
                  <a:srgbClr val="0070C0"/>
                </a:solidFill>
              </a:rPr>
              <a:t>Propranolol</a:t>
            </a:r>
            <a:r>
              <a:rPr dirty="0" sz="2000" lang="en-US"/>
              <a:t>  (20-40  mg  per  day)  to  treat  painful  vertebral  </a:t>
            </a:r>
            <a:r>
              <a:rPr dirty="0" sz="2000" lang="en-US" err="1"/>
              <a:t>hemangiomas</a:t>
            </a:r>
            <a:r>
              <a:rPr dirty="0" sz="2000" lang="en-US"/>
              <a:t>  in  children,  for  whom  other  treatment  modalities  are unsuitable ( which will lead to pain free after 2 month 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97159" name="Ink 2"/>
              <p14:cNvContentPartPr/>
              <p14:nvPr/>
            </p14:nvContentPartPr>
            <p14:xfrm>
              <a:off x="1269702" y="4361327"/>
              <a:ext cx="583560" cy="360"/>
            </p14:xfrm>
          </p:contentPart>
        </mc:Choice>
        <mc:Fallback>
          <p:pic>
            <p:nvPicPr>
              <p:cNvPr id="2097159" name="Ink 2"/>
              <p:cNvPicPr>
                <a:picLocks/>
              </p:cNvPicPr>
              <p:nvPr/>
            </p:nvPicPr>
            <p:blipFill>
              <a:blip xmlns:r="http://schemas.openxmlformats.org/officeDocument/2006/relationships" r:embed="rId3"/>
              <a:stretch>
                <a:fillRect/>
              </a:stretch>
            </p:blipFill>
            <p:spPr>
              <a:xfrm>
                <a:off x="1269702" y="4361327"/>
                <a:ext cx="58356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97160" name="Ink 4"/>
              <p14:cNvContentPartPr/>
              <p14:nvPr/>
            </p14:nvContentPartPr>
            <p14:xfrm>
              <a:off x="115182" y="4517207"/>
              <a:ext cx="496800" cy="360"/>
            </p14:xfrm>
          </p:contentPart>
        </mc:Choice>
        <mc:Fallback>
          <p:pic>
            <p:nvPicPr>
              <p:cNvPr id="2097160" name="Ink 4"/>
              <p:cNvPicPr>
                <a:picLocks/>
              </p:cNvPicPr>
              <p:nvPr/>
            </p:nvPicPr>
            <p:blipFill>
              <a:blip xmlns:r="http://schemas.openxmlformats.org/officeDocument/2006/relationships" r:embed="rId5"/>
              <a:stretch>
                <a:fillRect/>
              </a:stretch>
            </p:blipFill>
            <p:spPr>
              <a:xfrm>
                <a:off x="115182" y="4517207"/>
                <a:ext cx="496800" cy="3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762078"/>
            <a:ext cx="9144000" cy="4906739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>
          <a:xfrm>
            <a:off x="97559" y="18255"/>
            <a:ext cx="7886700" cy="489745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Osteoid  </a:t>
            </a:r>
            <a:r>
              <a:rPr b="1" dirty="0" sz="2400" lang="en-US" err="1" u="sng">
                <a:solidFill>
                  <a:srgbClr val="C00000"/>
                </a:solidFill>
                <a:latin typeface="+mn-lt"/>
              </a:rPr>
              <a:t>Osteoma</a:t>
            </a: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  and  </a:t>
            </a:r>
            <a:r>
              <a:rPr b="1" dirty="0" sz="2400" lang="en-US" err="1" u="sng">
                <a:solidFill>
                  <a:srgbClr val="C00000"/>
                </a:solidFill>
                <a:latin typeface="+mn-lt"/>
              </a:rPr>
              <a:t>Osteoblastoma</a:t>
            </a:r>
            <a:endParaRPr b="1"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97559" y="507999"/>
            <a:ext cx="8948882" cy="6234545"/>
          </a:xfrm>
        </p:spPr>
        <p:txBody>
          <a:bodyPr>
            <a:normAutofit/>
          </a:bodyPr>
          <a:p>
            <a:r>
              <a:rPr dirty="0" sz="2000" lang="en-US"/>
              <a:t>Arise  from  cancellous  bone  throughout  the  musculoskeletal  system.  </a:t>
            </a:r>
          </a:p>
          <a:p>
            <a:r>
              <a:rPr dirty="0" sz="2000" lang="en-US"/>
              <a:t>Less  than  10% of  these  lesions  originate  from  the  spine.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 err="1"/>
              <a:t>Osteomas</a:t>
            </a:r>
            <a:r>
              <a:rPr dirty="0" sz="2000" lang="en-US"/>
              <a:t> are  smaller  than  2  cm. 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 err="1"/>
              <a:t>Osteoblastoma</a:t>
            </a:r>
            <a:r>
              <a:rPr dirty="0" sz="2000" lang="en-US"/>
              <a:t> are Lesions  larger  than  2  cm.</a:t>
            </a:r>
          </a:p>
          <a:p>
            <a:r>
              <a:rPr dirty="0" sz="2000" lang="en-US"/>
              <a:t>Occur in </a:t>
            </a:r>
            <a:r>
              <a:rPr b="1" dirty="0" sz="2000" lang="en-US">
                <a:solidFill>
                  <a:srgbClr val="0070C0"/>
                </a:solidFill>
              </a:rPr>
              <a:t>teenage  years </a:t>
            </a:r>
            <a:r>
              <a:rPr dirty="0" sz="2000" lang="en-US"/>
              <a:t> with slight  </a:t>
            </a:r>
            <a:r>
              <a:rPr b="1" dirty="0" sz="2000" lang="en-US">
                <a:solidFill>
                  <a:srgbClr val="0070C0"/>
                </a:solidFill>
              </a:rPr>
              <a:t>male</a:t>
            </a:r>
            <a:r>
              <a:rPr dirty="0" sz="2000" lang="en-US"/>
              <a:t>  preponderance. </a:t>
            </a:r>
          </a:p>
          <a:p>
            <a:r>
              <a:rPr dirty="0" sz="2000" lang="en-US"/>
              <a:t>Most  patients  have  pain  that  is  typically  worse  at  night  and </a:t>
            </a:r>
            <a:r>
              <a:rPr b="1" dirty="0" sz="2000" lang="en-US">
                <a:solidFill>
                  <a:srgbClr val="C00000"/>
                </a:solidFill>
              </a:rPr>
              <a:t>relieved  with  salicylates</a:t>
            </a:r>
            <a:r>
              <a:rPr dirty="0" sz="2000" lang="en-US"/>
              <a:t> (may have  </a:t>
            </a:r>
            <a:r>
              <a:rPr b="1" dirty="0" sz="2000" lang="en-US">
                <a:solidFill>
                  <a:srgbClr val="7030A0"/>
                </a:solidFill>
              </a:rPr>
              <a:t>painful scoliosis</a:t>
            </a:r>
            <a:r>
              <a:rPr dirty="0" sz="2000" lang="en-US"/>
              <a:t>,  a  </a:t>
            </a:r>
            <a:r>
              <a:rPr dirty="0" sz="2000" lang="en-US" u="sng"/>
              <a:t>classic  manifestation  of  this  tumor</a:t>
            </a:r>
            <a:r>
              <a:rPr dirty="0" sz="2000" lang="en-US"/>
              <a:t>).</a:t>
            </a:r>
          </a:p>
          <a:p>
            <a:endParaRPr dirty="0" sz="2000" lang="en-US"/>
          </a:p>
          <a:p>
            <a:r>
              <a:rPr dirty="0" sz="2000" lang="en-US"/>
              <a:t>Affect  most  commonly    the  </a:t>
            </a:r>
            <a:r>
              <a:rPr b="1" dirty="0" sz="2000" lang="en-US"/>
              <a:t>posterior  elements  of  the  spine</a:t>
            </a:r>
            <a:r>
              <a:rPr dirty="0" sz="2000" lang="en-US"/>
              <a:t>,  with  the  </a:t>
            </a:r>
            <a:r>
              <a:rPr b="1" dirty="0" sz="2000" lang="en-US" u="sng">
                <a:solidFill>
                  <a:srgbClr val="C00000"/>
                </a:solidFill>
              </a:rPr>
              <a:t>lumbar  spine</a:t>
            </a:r>
            <a:r>
              <a:rPr b="1" dirty="0" sz="2000" lang="en-US" u="sng"/>
              <a:t>  being  the  most  frequently  involved  site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Imaging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Plain X-ray: </a:t>
            </a:r>
            <a:r>
              <a:rPr b="1" dirty="0" sz="2000" lang="en-US">
                <a:solidFill>
                  <a:srgbClr val="0070C0"/>
                </a:solidFill>
              </a:rPr>
              <a:t>A  round  or  oval  lesion  with  a  radiolucent center  and  peripheral  sclerosis  is  the  radiographic  hallmark  of </a:t>
            </a:r>
            <a:r>
              <a:rPr b="1" dirty="0" sz="2000" lang="en-US" err="1">
                <a:solidFill>
                  <a:srgbClr val="0070C0"/>
                </a:solidFill>
              </a:rPr>
              <a:t>osteoma</a:t>
            </a:r>
            <a:r>
              <a:rPr b="1" dirty="0" sz="2000" lang="en-US">
                <a:solidFill>
                  <a:srgbClr val="0070C0"/>
                </a:solidFill>
              </a:rPr>
              <a:t>.  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/>
              <a:t>CT</a:t>
            </a:r>
            <a:r>
              <a:rPr dirty="0" sz="2000" lang="en-US"/>
              <a:t>,  the  imaging  modality  of  choice,  can  determine  the  extent  of  vertebral  involvement.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80818" y="82260"/>
            <a:ext cx="8982364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Treatment</a:t>
            </a:r>
          </a:p>
          <a:p>
            <a:r>
              <a:rPr dirty="0" sz="2000" lang="en-US"/>
              <a:t>Conservative  management  with  salicylates  is  the initial  treatment.</a:t>
            </a:r>
          </a:p>
          <a:p>
            <a:r>
              <a:rPr dirty="0" sz="2000" lang="en-US"/>
              <a:t>Surgical  excision.  Curettage  or  </a:t>
            </a:r>
            <a:r>
              <a:rPr dirty="0" sz="2000" lang="en-US" err="1"/>
              <a:t>intralesional</a:t>
            </a:r>
            <a:r>
              <a:rPr dirty="0" sz="2000" lang="en-US"/>
              <a:t>  excision  is  acceptable,  but  the goal  of  surgery  is  complete  removal  to  prevent  recurrence. </a:t>
            </a:r>
          </a:p>
          <a:p>
            <a:r>
              <a:rPr dirty="0" sz="2000" lang="en-US"/>
              <a:t>There is  evidence  that  alcohol,  laser,  or  </a:t>
            </a:r>
            <a:r>
              <a:rPr dirty="0" sz="2000" lang="en-US" err="1"/>
              <a:t>radiofrequency</a:t>
            </a:r>
            <a:r>
              <a:rPr dirty="0" sz="2000" lang="en-US"/>
              <a:t>  ablation  is  an effective  alternative  treatment  for  these  tumors.</a:t>
            </a:r>
          </a:p>
        </p:txBody>
      </p:sp>
      <p:graphicFrame>
        <p:nvGraphicFramePr>
          <p:cNvPr id="4194304" name="Table 4"/>
          <p:cNvGraphicFramePr>
            <a:graphicFrameLocks/>
          </p:cNvGraphicFramePr>
          <p:nvPr/>
        </p:nvGraphicFramePr>
        <p:xfrm>
          <a:off x="80818" y="2379806"/>
          <a:ext cx="8982363" cy="4395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4121"/>
                <a:gridCol w="2994121"/>
                <a:gridCol w="2994121"/>
              </a:tblGrid>
              <a:tr h="465077">
                <a:tc>
                  <a:txBody>
                    <a:bodyPr/>
                    <a:p>
                      <a:endParaRPr dirty="0" sz="2000" lang="en-US"/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 u="none"/>
                        <a:t>Osteoid  </a:t>
                      </a:r>
                      <a:r>
                        <a:rPr dirty="0" sz="2000" lang="en-US" err="1" u="none"/>
                        <a:t>Osteoma</a:t>
                      </a:r>
                      <a:endParaRPr b="1" dirty="0" sz="2000" lang="en-US" u="none">
                        <a:solidFill>
                          <a:schemeClr val="bg1"/>
                        </a:solidFill>
                      </a:endParaRP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 err="1"/>
                        <a:t>Osteoblastoma</a:t>
                      </a:r>
                      <a:endParaRPr dirty="0" sz="2000" lang="en-US"/>
                    </a:p>
                  </a:txBody>
                </a:tc>
              </a:tr>
              <a:tr h="465077">
                <a:tc>
                  <a:txBody>
                    <a:bodyPr/>
                    <a:p>
                      <a:r>
                        <a:rPr dirty="0" sz="2000" lang="en-US"/>
                        <a:t>Age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Teenage years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2</a:t>
                      </a:r>
                      <a:r>
                        <a:rPr baseline="30000" dirty="0" sz="2000" lang="en-US"/>
                        <a:t>nd</a:t>
                      </a:r>
                      <a:r>
                        <a:rPr dirty="0" sz="2000" lang="en-US"/>
                        <a:t> -3</a:t>
                      </a:r>
                      <a:r>
                        <a:rPr baseline="30000" dirty="0" sz="2000" lang="en-US"/>
                        <a:t>rd</a:t>
                      </a:r>
                      <a:r>
                        <a:rPr dirty="0" sz="2000" lang="en-US"/>
                        <a:t> decades</a:t>
                      </a:r>
                    </a:p>
                  </a:txBody>
                </a:tc>
              </a:tr>
              <a:tr h="465077">
                <a:tc>
                  <a:txBody>
                    <a:bodyPr/>
                    <a:p>
                      <a:r>
                        <a:rPr dirty="0" sz="2000" lang="en-US"/>
                        <a:t>Size 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Less than 2 cm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More than 2 cm</a:t>
                      </a:r>
                    </a:p>
                  </a:txBody>
                </a:tc>
              </a:tr>
              <a:tr h="465077">
                <a:tc>
                  <a:txBody>
                    <a:bodyPr/>
                    <a:p>
                      <a:r>
                        <a:rPr dirty="0" sz="2000" lang="en-US"/>
                        <a:t>Histology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The same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The same</a:t>
                      </a:r>
                    </a:p>
                  </a:txBody>
                </a:tc>
              </a:tr>
              <a:tr h="465077">
                <a:tc>
                  <a:txBody>
                    <a:bodyPr/>
                    <a:p>
                      <a:r>
                        <a:rPr dirty="0" sz="2000" lang="en-US"/>
                        <a:t>Radiology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The same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The same</a:t>
                      </a:r>
                    </a:p>
                  </a:txBody>
                </a:tc>
              </a:tr>
              <a:tr h="802736">
                <a:tc>
                  <a:txBody>
                    <a:bodyPr/>
                    <a:p>
                      <a:r>
                        <a:rPr dirty="0" sz="2000" lang="en-US"/>
                        <a:t>Neurological deficit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Less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higher  rate  of  neurological compromise </a:t>
                      </a:r>
                    </a:p>
                  </a:txBody>
                </a:tc>
              </a:tr>
              <a:tr h="802736">
                <a:tc>
                  <a:txBody>
                    <a:bodyPr/>
                    <a:p>
                      <a:r>
                        <a:rPr dirty="0" sz="2000" lang="en-US"/>
                        <a:t>Primary Treatment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Relief by salicylates</a:t>
                      </a:r>
                    </a:p>
                    <a:p>
                      <a:r>
                        <a:rPr dirty="0" sz="2000" lang="en-US"/>
                        <a:t>Then excision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Surgical excision</a:t>
                      </a:r>
                    </a:p>
                  </a:txBody>
                </a:tc>
              </a:tr>
              <a:tr h="465077">
                <a:tc>
                  <a:txBody>
                    <a:bodyPr/>
                    <a:p>
                      <a:r>
                        <a:rPr dirty="0" sz="2000" lang="en-US"/>
                        <a:t>Recurrence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Low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2000" lang="en-US"/>
                        <a:t>High</a:t>
                      </a:r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8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97163" name="Ink 1"/>
              <p14:cNvContentPartPr/>
              <p14:nvPr/>
            </p14:nvContentPartPr>
            <p14:xfrm>
              <a:off x="1102302" y="1688327"/>
              <a:ext cx="473760" cy="360"/>
            </p14:xfrm>
          </p:contentPart>
        </mc:Choice>
        <mc:Fallback>
          <p:pic>
            <p:nvPicPr>
              <p:cNvPr id="2097163" name="Ink 1"/>
              <p:cNvPicPr>
                <a:picLocks/>
              </p:cNvPicPr>
              <p:nvPr/>
            </p:nvPicPr>
            <p:blipFill>
              <a:blip xmlns:r="http://schemas.openxmlformats.org/officeDocument/2006/relationships" r:embed="rId3"/>
              <a:stretch>
                <a:fillRect/>
              </a:stretch>
            </p:blipFill>
            <p:spPr>
              <a:xfrm>
                <a:off x="1102302" y="1688327"/>
                <a:ext cx="47376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97164" name="Ink 2"/>
              <p14:cNvContentPartPr/>
              <p14:nvPr/>
            </p14:nvContentPartPr>
            <p14:xfrm>
              <a:off x="97902" y="1832687"/>
              <a:ext cx="496800" cy="360"/>
            </p14:xfrm>
          </p:contentPart>
        </mc:Choice>
        <mc:Fallback>
          <p:pic>
            <p:nvPicPr>
              <p:cNvPr id="2097164" name="Ink 2"/>
              <p:cNvPicPr>
                <a:picLocks/>
              </p:cNvPicPr>
              <p:nvPr/>
            </p:nvPicPr>
            <p:blipFill>
              <a:blip xmlns:r="http://schemas.openxmlformats.org/officeDocument/2006/relationships" r:embed="rId5"/>
              <a:stretch>
                <a:fillRect/>
              </a:stretch>
            </p:blipFill>
            <p:spPr>
              <a:xfrm>
                <a:off x="97902" y="1832687"/>
                <a:ext cx="49680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97165" name="Ink 3"/>
              <p14:cNvContentPartPr/>
              <p14:nvPr/>
            </p14:nvContentPartPr>
            <p14:xfrm>
              <a:off x="4652622" y="2782367"/>
              <a:ext cx="360" cy="360"/>
            </p14:xfrm>
          </p:contentPart>
        </mc:Choice>
        <mc:Fallback>
          <p:pic>
            <p:nvPicPr>
              <p:cNvPr id="2097165" name="Ink 3"/>
              <p:cNvPicPr>
                <a:picLocks/>
              </p:cNvPicPr>
              <p:nvPr/>
            </p:nvPicPr>
            <p:blipFill>
              <a:blip xmlns:r="http://schemas.openxmlformats.org/officeDocument/2006/relationships" r:embed="rId7"/>
              <a:stretch>
                <a:fillRect/>
              </a:stretch>
            </p:blipFill>
            <p:spPr>
              <a:xfrm>
                <a:off x="4652622" y="2782367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97166" name="Ink 4"/>
              <p14:cNvContentPartPr/>
              <p14:nvPr/>
            </p14:nvContentPartPr>
            <p14:xfrm>
              <a:off x="170212" y="6295675"/>
              <a:ext cx="1738080" cy="360"/>
            </p14:xfrm>
          </p:contentPart>
        </mc:Choice>
        <mc:Fallback>
          <p:pic>
            <p:nvPicPr>
              <p:cNvPr id="2097166" name="Ink 4"/>
              <p:cNvPicPr>
                <a:picLocks/>
              </p:cNvPicPr>
              <p:nvPr/>
            </p:nvPicPr>
            <p:blipFill>
              <a:blip xmlns:r="http://schemas.openxmlformats.org/officeDocument/2006/relationships" r:embed="rId9"/>
              <a:stretch>
                <a:fillRect/>
              </a:stretch>
            </p:blipFill>
            <p:spPr>
              <a:xfrm>
                <a:off x="170212" y="6295675"/>
                <a:ext cx="173808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97167" name="Ink 5"/>
              <p14:cNvContentPartPr/>
              <p14:nvPr/>
            </p14:nvContentPartPr>
            <p14:xfrm>
              <a:off x="155092" y="6455155"/>
              <a:ext cx="1677600" cy="360"/>
            </p14:xfrm>
          </p:contentPart>
        </mc:Choice>
        <mc:Fallback>
          <p:pic>
            <p:nvPicPr>
              <p:cNvPr id="2097167" name="Ink 5"/>
              <p:cNvPicPr>
                <a:picLocks/>
              </p:cNvPicPr>
              <p:nvPr/>
            </p:nvPicPr>
            <p:blipFill>
              <a:blip xmlns:r="http://schemas.openxmlformats.org/officeDocument/2006/relationships" r:embed="rId11"/>
              <a:stretch>
                <a:fillRect/>
              </a:stretch>
            </p:blipFill>
            <p:spPr>
              <a:xfrm>
                <a:off x="155092" y="6455155"/>
                <a:ext cx="167760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97168" name="Ink 8"/>
              <p14:cNvContentPartPr/>
              <p14:nvPr/>
            </p14:nvContentPartPr>
            <p14:xfrm>
              <a:off x="33772" y="6622195"/>
              <a:ext cx="455760" cy="360"/>
            </p14:xfrm>
          </p:contentPart>
        </mc:Choice>
        <mc:Fallback>
          <p:pic>
            <p:nvPicPr>
              <p:cNvPr id="2097168" name="Ink 8"/>
              <p:cNvPicPr>
                <a:picLocks/>
              </p:cNvPicPr>
              <p:nvPr/>
            </p:nvPicPr>
            <p:blipFill>
              <a:blip xmlns:r="http://schemas.openxmlformats.org/officeDocument/2006/relationships" r:embed="rId13"/>
              <a:stretch>
                <a:fillRect/>
              </a:stretch>
            </p:blipFill>
            <p:spPr>
              <a:xfrm>
                <a:off x="33772" y="6622195"/>
                <a:ext cx="455760" cy="3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70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3429000"/>
          </a:xfrm>
          <a:prstGeom prst="rect"/>
        </p:spPr>
      </p:pic>
      <p:pic>
        <p:nvPicPr>
          <p:cNvPr id="2097171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3429000"/>
            <a:ext cx="9144000" cy="3429000"/>
          </a:xfrm>
          <a:prstGeom prst="rect"/>
        </p:spPr>
      </p:pic>
      <p:sp>
        <p:nvSpPr>
          <p:cNvPr id="1048610" name="TextBox 7"/>
          <p:cNvSpPr txBox="1"/>
          <p:nvPr/>
        </p:nvSpPr>
        <p:spPr>
          <a:xfrm>
            <a:off x="4237181" y="181406"/>
            <a:ext cx="2553855" cy="40011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b="1" dirty="0" sz="2000" lang="en-US" err="1">
                <a:solidFill>
                  <a:srgbClr val="FFC000"/>
                </a:solidFill>
              </a:rPr>
              <a:t>Ostoid</a:t>
            </a:r>
            <a:r>
              <a:rPr b="1" dirty="0" sz="2000" lang="en-US">
                <a:solidFill>
                  <a:srgbClr val="FFC000"/>
                </a:solidFill>
              </a:rPr>
              <a:t> </a:t>
            </a:r>
            <a:r>
              <a:rPr b="1" dirty="0" sz="2000" lang="en-US" err="1">
                <a:solidFill>
                  <a:srgbClr val="FFC000"/>
                </a:solidFill>
              </a:rPr>
              <a:t>osteoma</a:t>
            </a:r>
            <a:endParaRPr b="1" dirty="0" sz="2000" lang="en-US">
              <a:solidFill>
                <a:srgbClr val="FFC000"/>
              </a:solidFill>
            </a:endParaRPr>
          </a:p>
        </p:txBody>
      </p:sp>
      <p:sp>
        <p:nvSpPr>
          <p:cNvPr id="1048611" name="TextBox 9"/>
          <p:cNvSpPr txBox="1"/>
          <p:nvPr/>
        </p:nvSpPr>
        <p:spPr>
          <a:xfrm>
            <a:off x="4237181" y="3583476"/>
            <a:ext cx="2553855" cy="40011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b="1" dirty="0" sz="2000" lang="en-US" err="1">
                <a:solidFill>
                  <a:srgbClr val="FFC000"/>
                </a:solidFill>
              </a:rPr>
              <a:t>Osteoblastom</a:t>
            </a:r>
            <a:endParaRPr b="1" dirty="0" sz="2000"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>
          <a:xfrm>
            <a:off x="86014" y="18256"/>
            <a:ext cx="7886700" cy="478200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Giant  Cell  Tumor</a:t>
            </a:r>
          </a:p>
        </p:txBody>
      </p:sp>
      <p:sp>
        <p:nvSpPr>
          <p:cNvPr id="1048613" name="Content Placeholder 2"/>
          <p:cNvSpPr>
            <a:spLocks noGrp="1"/>
          </p:cNvSpPr>
          <p:nvPr>
            <p:ph idx="1"/>
          </p:nvPr>
        </p:nvSpPr>
        <p:spPr>
          <a:xfrm>
            <a:off x="86014" y="496456"/>
            <a:ext cx="8971972" cy="6257635"/>
          </a:xfrm>
        </p:spPr>
        <p:txBody>
          <a:bodyPr>
            <a:normAutofit/>
          </a:bodyPr>
          <a:p>
            <a:r>
              <a:rPr dirty="0" sz="2000" lang="en-US"/>
              <a:t>GCTs  are  most  often  seen  initially  in  the third  or  fourth  decade.</a:t>
            </a:r>
          </a:p>
          <a:p>
            <a:r>
              <a:rPr dirty="0" sz="2000" lang="en-US"/>
              <a:t>The  </a:t>
            </a:r>
            <a:r>
              <a:rPr b="1" dirty="0" sz="2000" lang="en-US"/>
              <a:t>sacrum</a:t>
            </a:r>
            <a:r>
              <a:rPr dirty="0" sz="2000" lang="en-US"/>
              <a:t>  is  the  </a:t>
            </a:r>
            <a:r>
              <a:rPr b="1" dirty="0" sz="2000" lang="en-US"/>
              <a:t>most  common  site</a:t>
            </a:r>
            <a:r>
              <a:rPr dirty="0" sz="2000" lang="en-US"/>
              <a:t>.</a:t>
            </a:r>
          </a:p>
          <a:p>
            <a:r>
              <a:rPr dirty="0" sz="2000" lang="en-US"/>
              <a:t>Slight  </a:t>
            </a:r>
            <a:r>
              <a:rPr b="1" dirty="0" sz="2000" lang="en-US">
                <a:solidFill>
                  <a:srgbClr val="0070C0"/>
                </a:solidFill>
              </a:rPr>
              <a:t>female</a:t>
            </a:r>
            <a:r>
              <a:rPr dirty="0" sz="2000" lang="en-US"/>
              <a:t>  preponderance  </a:t>
            </a:r>
          </a:p>
          <a:p>
            <a:r>
              <a:rPr dirty="0" sz="2000" lang="en-US"/>
              <a:t>Common  symptoms  include  pain,  weakness,  sensory  deficit,  and bladder  or  bowel  dysfunction.  </a:t>
            </a:r>
          </a:p>
          <a:p>
            <a:r>
              <a:rPr dirty="0" sz="2000" lang="en-US"/>
              <a:t>Patients  with  sacral  GCTs  often have  large  tumors  as  a  result  of  significant  tumor  growth  before the  development  of  neurological  symptoms.</a:t>
            </a:r>
          </a:p>
          <a:p>
            <a:endParaRPr dirty="0" sz="2000" lang="en-US"/>
          </a:p>
          <a:p>
            <a:r>
              <a:rPr b="1" dirty="0" sz="2000" lang="en-US"/>
              <a:t>Radiographically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This  tumor  appears  as  an  expansile  mass  with destruction  of  the  vertebral  bodies.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GCT  generally  </a:t>
            </a:r>
            <a:r>
              <a:rPr b="1" dirty="0" sz="2000" lang="en-US"/>
              <a:t>involves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0070C0"/>
                </a:solidFill>
              </a:rPr>
              <a:t>the vertebral  body</a:t>
            </a:r>
            <a:r>
              <a:rPr dirty="0" sz="2000" lang="en-US"/>
              <a:t>  but  can  extend  to  involve  the  posterior  elements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7030A0"/>
                </a:solidFill>
              </a:rPr>
              <a:t>In  the  sacrum</a:t>
            </a:r>
            <a:r>
              <a:rPr dirty="0" sz="2000" lang="en-US"/>
              <a:t>,  GCT  can  </a:t>
            </a:r>
            <a:r>
              <a:rPr dirty="0" sz="2000" lang="en-US">
                <a:solidFill>
                  <a:srgbClr val="C00000"/>
                </a:solidFill>
              </a:rPr>
              <a:t>involve  the  vertebral  body bilaterally  and  can  extend  across  the  sacroiliac  joints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97558" y="93806"/>
            <a:ext cx="8965623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i="0" lang="en-US" u="sng">
                <a:solidFill>
                  <a:srgbClr val="002060"/>
                </a:solidFill>
                <a:effectLst/>
              </a:rPr>
              <a:t>Mx</a:t>
            </a:r>
          </a:p>
          <a:p>
            <a:pPr indent="-457200" marL="457200">
              <a:buFont typeface="+mj-lt"/>
              <a:buAutoNum type="arabicParenR"/>
            </a:pPr>
            <a:r>
              <a:rPr b="0" dirty="0" sz="2000" i="0" lang="en-US">
                <a:effectLst/>
              </a:rPr>
              <a:t>Complete surgical tumor excision is the treatment of choice for patients with GCTs.</a:t>
            </a:r>
          </a:p>
          <a:p>
            <a:pPr indent="-457200" marL="457200">
              <a:buFont typeface="+mj-lt"/>
              <a:buAutoNum type="arabicParenR"/>
            </a:pPr>
            <a:r>
              <a:rPr b="0" dirty="0" sz="2000" i="0" lang="en-US">
                <a:effectLst/>
              </a:rPr>
              <a:t>Before surgery, it is advisable</a:t>
            </a:r>
            <a:r>
              <a:rPr dirty="0" sz="2000" lang="en-US"/>
              <a:t> </a:t>
            </a:r>
            <a:r>
              <a:rPr b="0" dirty="0" sz="2000" i="0" lang="en-US">
                <a:effectLst/>
              </a:rPr>
              <a:t>to perform tumor embolization.</a:t>
            </a:r>
          </a:p>
          <a:p>
            <a:pPr lvl="1"/>
            <a:r>
              <a:rPr b="0" dirty="0" sz="2000" i="0" lang="en-US">
                <a:effectLst/>
              </a:rPr>
              <a:t>because these tumors are vascular and associated with significant </a:t>
            </a:r>
            <a:r>
              <a:rPr b="0" dirty="0" sz="2000" i="0" lang="en-US" err="1">
                <a:effectLst/>
              </a:rPr>
              <a:t>intraoperative</a:t>
            </a:r>
            <a:r>
              <a:rPr b="0" dirty="0" sz="2000" i="0" lang="en-US">
                <a:effectLst/>
              </a:rPr>
              <a:t> blood loss. </a:t>
            </a:r>
            <a:endParaRPr dirty="0" sz="2000" lang="en-US">
              <a:effectLst/>
            </a:endParaRPr>
          </a:p>
          <a:p>
            <a:pPr indent="-457200" marL="457200">
              <a:buFont typeface="+mj-lt"/>
              <a:buAutoNum type="arabicParenR"/>
            </a:pPr>
            <a:r>
              <a:rPr b="0" dirty="0" sz="2000" i="0" lang="en-US">
                <a:effectLst/>
              </a:rPr>
              <a:t>Radiation therapy can be used as adjuvant treatment after</a:t>
            </a:r>
            <a:r>
              <a:rPr dirty="0" sz="2000" lang="en-US"/>
              <a:t> </a:t>
            </a:r>
            <a:r>
              <a:rPr b="0" dirty="0" sz="2000" i="0" lang="en-US">
                <a:effectLst/>
              </a:rPr>
              <a:t>incomplete resection or tumor recurrence.</a:t>
            </a:r>
            <a:endParaRPr dirty="0" sz="2000" lang="en-US">
              <a:effectLst/>
            </a:endParaRPr>
          </a:p>
          <a:p>
            <a:endParaRPr dirty="0" sz="2000" lang="en-US"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>
          <a:xfrm>
            <a:off x="86014" y="18255"/>
            <a:ext cx="7886700" cy="443563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Clinical feature</a:t>
            </a:r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6014" y="461817"/>
            <a:ext cx="8971972" cy="6377927"/>
          </a:xfrm>
        </p:spPr>
        <p:txBody>
          <a:bodyPr>
            <a:normAutofit/>
          </a:bodyPr>
          <a:p>
            <a:r>
              <a:rPr dirty="0" sz="2000" lang="en-US"/>
              <a:t>Primary  spinal  tumors  are  typically  diagnosed  in </a:t>
            </a:r>
            <a:r>
              <a:rPr b="1" dirty="0" sz="2000" lang="en-US">
                <a:solidFill>
                  <a:srgbClr val="002060"/>
                </a:solidFill>
              </a:rPr>
              <a:t>younger  patients</a:t>
            </a:r>
            <a:r>
              <a:rPr dirty="0" sz="2000" lang="en-US"/>
              <a:t>  than  metastatic  spinal  tumors. </a:t>
            </a:r>
          </a:p>
          <a:p>
            <a:r>
              <a:rPr dirty="0" sz="2000" lang="en-US"/>
              <a:t>Primary  vertebral  tumors  also  occur  in  adults.  </a:t>
            </a:r>
          </a:p>
          <a:p>
            <a:r>
              <a:rPr dirty="0" sz="2000" lang="en-US"/>
              <a:t>The  </a:t>
            </a:r>
            <a:r>
              <a:rPr b="1" dirty="0" sz="2000" lang="en-US">
                <a:solidFill>
                  <a:srgbClr val="C00000"/>
                </a:solidFill>
              </a:rPr>
              <a:t>most common  benign  vertebral  column  tumor</a:t>
            </a:r>
            <a:r>
              <a:rPr dirty="0" sz="2000" lang="en-US"/>
              <a:t>  in  </a:t>
            </a:r>
            <a:r>
              <a:rPr b="1" dirty="0" sz="2000" lang="en-US"/>
              <a:t>adults</a:t>
            </a:r>
            <a:r>
              <a:rPr dirty="0" sz="2000" lang="en-US"/>
              <a:t>  is  </a:t>
            </a:r>
            <a:r>
              <a:rPr b="1" dirty="0" sz="2000" lang="en-US">
                <a:solidFill>
                  <a:srgbClr val="0070C0"/>
                </a:solidFill>
              </a:rPr>
              <a:t>vertebral hemangioma</a:t>
            </a:r>
            <a:r>
              <a:rPr dirty="0" sz="2000" lang="en-US"/>
              <a:t>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The  most  frequent  initial  symptom  in  patients  with  primary spinal  tumors  is  pain.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Axial  or mechanical pain.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Radicular  pain.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Progressive  neurological  deficits  can  be  associated  with  either  benign  or  malignant primary  spinal  neoplasms.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Spinal  deformity</a:t>
            </a:r>
            <a:r>
              <a:rPr dirty="0" sz="2000" lang="en-US"/>
              <a:t>  can  occur  in  patients with  primary  spinal  tumors,  but  it  is  </a:t>
            </a:r>
            <a:r>
              <a:rPr b="1" dirty="0" sz="2000" lang="en-US">
                <a:solidFill>
                  <a:srgbClr val="002060"/>
                </a:solidFill>
              </a:rPr>
              <a:t>rare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Classic  finding  in  patients  with  </a:t>
            </a:r>
            <a:r>
              <a:rPr b="1" dirty="0" sz="2000" lang="en-US" u="sng">
                <a:solidFill>
                  <a:srgbClr val="002060"/>
                </a:solidFill>
              </a:rPr>
              <a:t>osteoid  </a:t>
            </a:r>
            <a:r>
              <a:rPr b="1" dirty="0" sz="2000" lang="en-US" err="1" u="sng">
                <a:solidFill>
                  <a:srgbClr val="002060"/>
                </a:solidFill>
              </a:rPr>
              <a:t>osteoma</a:t>
            </a:r>
            <a:r>
              <a:rPr b="1" dirty="0" sz="2000" lang="en-US">
                <a:solidFill>
                  <a:srgbClr val="0070C0"/>
                </a:solidFill>
              </a:rPr>
              <a:t>  is  painful scoliosis.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7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86014" y="82261"/>
            <a:ext cx="8977168" cy="669492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err="1" u="sng">
                <a:solidFill>
                  <a:srgbClr val="C00000"/>
                </a:solidFill>
              </a:rPr>
              <a:t>Osteochondroma</a:t>
            </a:r>
            <a:endParaRPr b="1" dirty="0" sz="2400" lang="en-US" u="sng">
              <a:solidFill>
                <a:srgbClr val="C00000"/>
              </a:solidFill>
            </a:endParaRPr>
          </a:p>
          <a:p>
            <a:r>
              <a:rPr dirty="0" sz="2000" lang="en-US"/>
              <a:t>Occur in the third  or  fourth  decade, with  </a:t>
            </a:r>
            <a:r>
              <a:rPr b="1" dirty="0" sz="2000" lang="en-US">
                <a:solidFill>
                  <a:srgbClr val="0070C0"/>
                </a:solidFill>
              </a:rPr>
              <a:t>male</a:t>
            </a:r>
            <a:r>
              <a:rPr dirty="0" sz="2000" lang="en-US"/>
              <a:t>  preponderance. </a:t>
            </a:r>
          </a:p>
          <a:p>
            <a:r>
              <a:rPr dirty="0" sz="2000" lang="en-US"/>
              <a:t>Most  patients  have  a  solitary  lesion,  except  in  cases  associated with  hereditary  multiple  exostoses.  </a:t>
            </a:r>
          </a:p>
          <a:p>
            <a:r>
              <a:rPr dirty="0" sz="2000" lang="en-US" err="1"/>
              <a:t>Osteochondromas</a:t>
            </a:r>
            <a:r>
              <a:rPr dirty="0" sz="2000" lang="en-US"/>
              <a:t>  have  a  predilection  for  the  </a:t>
            </a:r>
            <a:r>
              <a:rPr b="1" dirty="0" sz="2000" lang="en-US">
                <a:solidFill>
                  <a:srgbClr val="0070C0"/>
                </a:solidFill>
              </a:rPr>
              <a:t>cervical  spine</a:t>
            </a:r>
            <a:r>
              <a:rPr dirty="0" sz="2000" lang="en-US"/>
              <a:t>,  with  the  </a:t>
            </a:r>
            <a:r>
              <a:rPr b="1" dirty="0" sz="2000" lang="en-US">
                <a:solidFill>
                  <a:srgbClr val="C00000"/>
                </a:solidFill>
              </a:rPr>
              <a:t>axis</a:t>
            </a:r>
            <a:r>
              <a:rPr dirty="0" sz="2000" lang="en-US">
                <a:solidFill>
                  <a:srgbClr val="C00000"/>
                </a:solidFill>
              </a:rPr>
              <a:t>  being  the  most common  site  of  involvement</a:t>
            </a:r>
            <a:r>
              <a:rPr dirty="0" sz="2000" lang="en-US"/>
              <a:t>.</a:t>
            </a:r>
          </a:p>
          <a:p>
            <a:r>
              <a:rPr dirty="0" sz="2000" lang="en-US"/>
              <a:t>Patients  may  complain  of  pain  or myelopathy.  </a:t>
            </a:r>
          </a:p>
          <a:p>
            <a:r>
              <a:rPr dirty="0" sz="2000" lang="en-US" err="1"/>
              <a:t>Osteochondroma</a:t>
            </a:r>
            <a:r>
              <a:rPr dirty="0" sz="2000" lang="en-US"/>
              <a:t>  </a:t>
            </a:r>
            <a:r>
              <a:rPr b="1" dirty="0" sz="2000" lang="en-US"/>
              <a:t>most  commonly</a:t>
            </a:r>
            <a:r>
              <a:rPr dirty="0" sz="2000" lang="en-US"/>
              <a:t>  affects  the  </a:t>
            </a:r>
            <a:r>
              <a:rPr b="1" dirty="0" sz="2000" lang="en-US">
                <a:solidFill>
                  <a:srgbClr val="0070C0"/>
                </a:solidFill>
              </a:rPr>
              <a:t>posterior  elements</a:t>
            </a:r>
            <a:r>
              <a:rPr dirty="0" sz="2000" lang="en-US"/>
              <a:t>,  and  the  patient  can  have  a  </a:t>
            </a:r>
            <a:r>
              <a:rPr b="1" dirty="0" sz="2000" lang="en-US">
                <a:solidFill>
                  <a:srgbClr val="7030A0"/>
                </a:solidFill>
              </a:rPr>
              <a:t>palpable  mass</a:t>
            </a:r>
            <a:r>
              <a:rPr dirty="0" sz="2000" lang="en-US"/>
              <a:t>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CT</a:t>
            </a:r>
            <a:r>
              <a:rPr dirty="0" sz="2000" lang="en-US"/>
              <a:t>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 pathognomonic finding  of  the  </a:t>
            </a:r>
            <a:r>
              <a:rPr dirty="0" sz="2000" lang="en-US" err="1"/>
              <a:t>exostotic</a:t>
            </a:r>
            <a:r>
              <a:rPr dirty="0" sz="2000" lang="en-US"/>
              <a:t>  lesion  in  </a:t>
            </a:r>
            <a:r>
              <a:rPr b="1" dirty="0" sz="2000" lang="en-US"/>
              <a:t>continuity</a:t>
            </a:r>
            <a:r>
              <a:rPr dirty="0" sz="2000" lang="en-US"/>
              <a:t>  with  the  cortex  and bone  marrow  of  the  underlying  bone.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Sessile or </a:t>
            </a:r>
            <a:r>
              <a:rPr dirty="0" sz="2000" lang="en-US" err="1"/>
              <a:t>pedunculated</a:t>
            </a:r>
            <a:r>
              <a:rPr dirty="0" sz="2000" lang="en-US"/>
              <a:t> osseous "</a:t>
            </a:r>
            <a:r>
              <a:rPr b="1" dirty="0" sz="2000" lang="en-US">
                <a:solidFill>
                  <a:srgbClr val="7030A0"/>
                </a:solidFill>
              </a:rPr>
              <a:t>cauliflower</a:t>
            </a:r>
            <a:r>
              <a:rPr dirty="0" sz="2000" lang="en-US"/>
              <a:t>" lesion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MRI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Help  in  evaluating  the  relationship  of  the  lesion  with  its  surrounding  soft tissues  and  examining  the  cartilaginous  end  cap.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olidFill>
                  <a:srgbClr val="C00000"/>
                </a:solidFill>
              </a:rPr>
              <a:t>Thickening  of the  cartilaginous  cap  of  more  than  1  to  2  cm  is  suggestive  of malignant  transformation  to  </a:t>
            </a:r>
            <a:r>
              <a:rPr dirty="0" sz="2000" lang="en-US" err="1">
                <a:solidFill>
                  <a:srgbClr val="C00000"/>
                </a:solidFill>
              </a:rPr>
              <a:t>chondrosarcoma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86014" y="93805"/>
            <a:ext cx="8977168" cy="6648739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000" i="0" lang="en-US" u="sng">
                <a:solidFill>
                  <a:srgbClr val="002060"/>
                </a:solidFill>
                <a:effectLst/>
              </a:rPr>
              <a:t>Mx</a:t>
            </a:r>
          </a:p>
          <a:p>
            <a:pPr indent="-457200" marL="457200">
              <a:buFont typeface="+mj-lt"/>
              <a:buAutoNum type="arabicPeriod"/>
            </a:pPr>
            <a:r>
              <a:rPr b="0" dirty="0" sz="2000" i="0" lang="en-US">
                <a:effectLst/>
              </a:rPr>
              <a:t>Medical observation is indicated for incidental or dormant lesions that are stable in size.</a:t>
            </a:r>
          </a:p>
          <a:p>
            <a:pPr indent="-457200" marL="457200">
              <a:buFont typeface="+mj-lt"/>
              <a:buAutoNum type="arabicPeriod"/>
            </a:pPr>
            <a:r>
              <a:rPr b="0" dirty="0" sz="2000" i="0" lang="en-US">
                <a:effectLst/>
              </a:rPr>
              <a:t>Surgical excision is the treatment of choice for symptomatic lesions.</a:t>
            </a:r>
            <a:endParaRPr dirty="0" sz="2000" lang="en-US">
              <a:effectLst/>
            </a:endParaRPr>
          </a:p>
          <a:p>
            <a:pPr indent="-457200" marL="457200">
              <a:buFont typeface="+mj-lt"/>
              <a:buAutoNum type="arabicPeriod"/>
            </a:pPr>
            <a:r>
              <a:rPr b="0" dirty="0" sz="2000" i="0" lang="en-US">
                <a:effectLst/>
              </a:rPr>
              <a:t>Radiation therapy is ineffective.</a:t>
            </a:r>
            <a:endParaRPr dirty="0" sz="2000" lang="en-US">
              <a:effectLst/>
            </a:endParaRPr>
          </a:p>
          <a:p>
            <a:r>
              <a:rPr b="0" dirty="0" sz="2000" i="0" lang="en-US">
                <a:effectLst/>
              </a:rPr>
              <a:t>Radiation-induced transformation of this benign tumor to </a:t>
            </a:r>
            <a:r>
              <a:rPr b="0" dirty="0" sz="2000" i="0" lang="en-US" err="1">
                <a:effectLst/>
              </a:rPr>
              <a:t>chondrosarcoma</a:t>
            </a:r>
            <a:r>
              <a:rPr b="0" dirty="0" sz="2000" i="0" lang="en-US">
                <a:effectLst/>
              </a:rPr>
              <a:t>.</a:t>
            </a:r>
            <a:endParaRPr dirty="0" sz="2000" lang="en-US">
              <a:effectLst/>
            </a:endParaRPr>
          </a:p>
          <a:p>
            <a:endParaRPr dirty="0" sz="2000" lang="en-IQ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7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28650" y="651841"/>
            <a:ext cx="7886700" cy="3604724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>
          <a:xfrm>
            <a:off x="86014" y="18256"/>
            <a:ext cx="7886700" cy="466654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Aneurysmal  Bone  Cyst</a:t>
            </a:r>
          </a:p>
        </p:txBody>
      </p:sp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6014" y="484909"/>
            <a:ext cx="8971972" cy="6269181"/>
          </a:xfrm>
        </p:spPr>
        <p:txBody>
          <a:bodyPr>
            <a:normAutofit fontScale="95000" lnSpcReduction="20000"/>
          </a:bodyPr>
          <a:p>
            <a:r>
              <a:rPr dirty="0" sz="2000" lang="en-US"/>
              <a:t>ABCs  are  cystic  and  osteolytic  lesions  that  typically  </a:t>
            </a:r>
            <a:r>
              <a:rPr b="1" dirty="0" sz="2000" lang="en-US"/>
              <a:t>affect</a:t>
            </a:r>
            <a:r>
              <a:rPr dirty="0" sz="2000" lang="en-US"/>
              <a:t>  patients </a:t>
            </a:r>
            <a:r>
              <a:rPr b="1" dirty="0" sz="2000" lang="en-US">
                <a:solidFill>
                  <a:srgbClr val="0070C0"/>
                </a:solidFill>
              </a:rPr>
              <a:t>younger  than  20  years</a:t>
            </a:r>
            <a:r>
              <a:rPr dirty="0" sz="2000" lang="en-US"/>
              <a:t>,  with  a  slight  </a:t>
            </a:r>
            <a:r>
              <a:rPr b="1" dirty="0" sz="2000" lang="en-US">
                <a:solidFill>
                  <a:srgbClr val="0070C0"/>
                </a:solidFill>
              </a:rPr>
              <a:t>female</a:t>
            </a:r>
            <a:r>
              <a:rPr dirty="0" sz="2000" lang="en-US"/>
              <a:t>  preponderance.</a:t>
            </a:r>
          </a:p>
          <a:p>
            <a:r>
              <a:rPr dirty="0" sz="2000" lang="en-US"/>
              <a:t>Usually  arise  from  long  bones,  but  about  12%  to  30%  of  cases involve  the  spine.</a:t>
            </a:r>
          </a:p>
          <a:p>
            <a:r>
              <a:rPr dirty="0" sz="2000" lang="en-US"/>
              <a:t>These  tumors  typically  involve  </a:t>
            </a:r>
            <a:r>
              <a:rPr b="1" dirty="0" sz="2000" lang="en-US"/>
              <a:t>the  posterior  elements</a:t>
            </a:r>
            <a:r>
              <a:rPr dirty="0" sz="2000" lang="en-US"/>
              <a:t>,  and  </a:t>
            </a:r>
            <a:r>
              <a:rPr b="1" dirty="0" sz="2000" lang="en-US">
                <a:solidFill>
                  <a:srgbClr val="002060"/>
                </a:solidFill>
              </a:rPr>
              <a:t>the  thoracic  spine  is  the  most  common  site  of involvement</a:t>
            </a:r>
            <a:r>
              <a:rPr dirty="0" sz="2000" lang="en-US"/>
              <a:t>.</a:t>
            </a:r>
          </a:p>
          <a:p>
            <a:r>
              <a:rPr dirty="0" sz="2000" lang="en-US"/>
              <a:t>The  </a:t>
            </a:r>
            <a:r>
              <a:rPr b="1" dirty="0" sz="2000" lang="en-US"/>
              <a:t>majority</a:t>
            </a:r>
            <a:r>
              <a:rPr dirty="0" sz="2000" lang="en-US"/>
              <a:t>  of  ABCs  are  </a:t>
            </a:r>
            <a:r>
              <a:rPr b="1" dirty="0" sz="2000" lang="en-US"/>
              <a:t>primary  lesions.</a:t>
            </a:r>
            <a:endParaRPr dirty="0" sz="2000" lang="en-US"/>
          </a:p>
          <a:p>
            <a:r>
              <a:rPr dirty="0" sz="2000" lang="en-US"/>
              <a:t>They  can be  </a:t>
            </a:r>
            <a:r>
              <a:rPr b="1" dirty="0" sz="2000" lang="en-US"/>
              <a:t>secondary  lesions</a:t>
            </a:r>
            <a:r>
              <a:rPr dirty="0" sz="2000" lang="en-US"/>
              <a:t>  associated  with  other  spinal  tumors,  including  </a:t>
            </a:r>
            <a:r>
              <a:rPr dirty="0" sz="2000" lang="en-US">
                <a:solidFill>
                  <a:srgbClr val="C00000"/>
                </a:solidFill>
              </a:rPr>
              <a:t>GCT,  </a:t>
            </a:r>
            <a:r>
              <a:rPr dirty="0" sz="2000" lang="en-US" err="1">
                <a:solidFill>
                  <a:srgbClr val="C00000"/>
                </a:solidFill>
              </a:rPr>
              <a:t>osteoblastoma</a:t>
            </a:r>
            <a:r>
              <a:rPr dirty="0" sz="2000" lang="en-US">
                <a:solidFill>
                  <a:srgbClr val="C00000"/>
                </a:solidFill>
              </a:rPr>
              <a:t>,  </a:t>
            </a:r>
            <a:r>
              <a:rPr dirty="0" sz="2000" lang="en-US" err="1">
                <a:solidFill>
                  <a:srgbClr val="C00000"/>
                </a:solidFill>
              </a:rPr>
              <a:t>chondroblastoma</a:t>
            </a:r>
            <a:r>
              <a:rPr dirty="0" sz="2000" lang="en-US">
                <a:solidFill>
                  <a:srgbClr val="C00000"/>
                </a:solidFill>
              </a:rPr>
              <a:t>,  </a:t>
            </a:r>
            <a:r>
              <a:rPr dirty="0" sz="2000" lang="en-US"/>
              <a:t>and</a:t>
            </a:r>
            <a:r>
              <a:rPr dirty="0" sz="2000" lang="en-US">
                <a:solidFill>
                  <a:srgbClr val="C00000"/>
                </a:solidFill>
              </a:rPr>
              <a:t>  osteogenic sarcoma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Imaging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CT  and  MRI  are  most  useful  for  the  assessment  of  ABCs.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/>
              <a:t>Expansile</a:t>
            </a:r>
            <a:r>
              <a:rPr dirty="0" sz="2000" lang="en-US"/>
              <a:t>,  </a:t>
            </a:r>
            <a:r>
              <a:rPr b="1" dirty="0" sz="2000" lang="en-US"/>
              <a:t>osteolytic</a:t>
            </a:r>
            <a:r>
              <a:rPr dirty="0" sz="2000" lang="en-US"/>
              <a:t>,  and  </a:t>
            </a:r>
            <a:r>
              <a:rPr b="1" dirty="0" sz="2000" lang="en-US"/>
              <a:t>cystic</a:t>
            </a:r>
            <a:r>
              <a:rPr dirty="0" sz="2000" lang="en-US"/>
              <a:t>  lesions  surrounded  by  thin  layers of  reactive  cortical  bone  (“</a:t>
            </a:r>
            <a:r>
              <a:rPr b="1" dirty="0" sz="2000" lang="en-US">
                <a:solidFill>
                  <a:srgbClr val="C00000"/>
                </a:solidFill>
              </a:rPr>
              <a:t>eggshells</a:t>
            </a:r>
            <a:r>
              <a:rPr dirty="0" sz="2000" lang="en-US"/>
              <a:t>”)  are  seen  on  CT. 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7030A0"/>
                </a:solidFill>
              </a:rPr>
              <a:t>Fluid-fluid  level </a:t>
            </a:r>
            <a:r>
              <a:rPr dirty="0" sz="2000" lang="en-US"/>
              <a:t> demonstrating  the  layering  of  blood  products from  previous  hemorrhages  within  the  cystic  lesions.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ABCs  have  a  heterogeneous  appearance  on  both  T1-  and T2-weighted  MRI.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6014" y="93806"/>
            <a:ext cx="8965622" cy="6671829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Treatment</a:t>
            </a:r>
          </a:p>
          <a:p>
            <a:r>
              <a:rPr dirty="0" sz="2000" lang="en-US"/>
              <a:t>Patients  with  symptomatic ABCs  are  treated with  embolization  or  surgery. 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Embolization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Used  as  first line  and  the  sole  therapy  for  ABCs.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Used  preoperatively  to  decrease  </a:t>
            </a:r>
            <a:r>
              <a:rPr dirty="0" sz="2000" lang="en-US" err="1"/>
              <a:t>intraoperative</a:t>
            </a:r>
            <a:r>
              <a:rPr dirty="0" sz="2000" lang="en-US"/>
              <a:t> blood  loss  and  morbidity.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Surgery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Complete  excision of  the  tumor  is  the  goal  but  may  be  difficult.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Incomplete  tumor excision  may  be  associated  with  significant  rates  of  tumor  recurrence.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Radiotherapy</a:t>
            </a:r>
            <a:r>
              <a:rPr dirty="0" sz="2000" lang="en-US"/>
              <a:t>  </a:t>
            </a:r>
          </a:p>
          <a:p>
            <a:r>
              <a:rPr dirty="0" sz="2000" lang="en-US"/>
              <a:t>In  patients  with residual  or  recurrent  tumor (ABCs  are  </a:t>
            </a:r>
            <a:r>
              <a:rPr dirty="0" sz="2000" lang="en-US">
                <a:solidFill>
                  <a:srgbClr val="C00000"/>
                </a:solidFill>
              </a:rPr>
              <a:t>sensitive  to  radiation</a:t>
            </a:r>
            <a:r>
              <a:rPr dirty="0" sz="2000" lang="en-US"/>
              <a:t>).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err="1" u="sng">
                <a:solidFill>
                  <a:srgbClr val="0070C0"/>
                </a:solidFill>
              </a:rPr>
              <a:t>Curopsy</a:t>
            </a:r>
            <a:r>
              <a:rPr dirty="0" sz="2000" lang="en-US"/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Is a  percutaneous-limited  curettage  at  the  time  of  biopsy,  obtaining  the  lining  membrane  from various  quadrants  of  the  cyst  leading  to  consolidation  (</a:t>
            </a:r>
            <a:r>
              <a:rPr dirty="0" sz="2000" lang="en-US" err="1"/>
              <a:t>curopsy</a:t>
            </a:r>
            <a:r>
              <a:rPr dirty="0" sz="2000" lang="en-US"/>
              <a:t>  = biopsy  with  intention  to  cure).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Simple  procedure  that  offers  diagnostic and  therapeutic  benefit.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97154" name="Ink 2"/>
              <p14:cNvContentPartPr/>
              <p14:nvPr/>
            </p14:nvContentPartPr>
            <p14:xfrm>
              <a:off x="652302" y="1861487"/>
              <a:ext cx="1258920" cy="360"/>
            </p14:xfrm>
          </p:contentPart>
        </mc:Choice>
        <mc:Fallback>
          <p:pic>
            <p:nvPicPr>
              <p:cNvPr id="2097154" name="Ink 2"/>
              <p:cNvPicPr>
                <a:picLocks/>
              </p:cNvPicPr>
              <p:nvPr/>
            </p:nvPicPr>
            <p:blipFill>
              <a:blip xmlns:r="http://schemas.openxmlformats.org/officeDocument/2006/relationships" r:embed="rId3"/>
              <a:stretch>
                <a:fillRect/>
              </a:stretch>
            </p:blipFill>
            <p:spPr>
              <a:xfrm>
                <a:off x="652302" y="1861487"/>
                <a:ext cx="125892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097155" name="Ink 4"/>
              <p14:cNvContentPartPr/>
              <p14:nvPr/>
            </p14:nvContentPartPr>
            <p14:xfrm>
              <a:off x="161622" y="2346407"/>
              <a:ext cx="929880" cy="360"/>
            </p14:xfrm>
          </p:contentPart>
        </mc:Choice>
        <mc:Fallback>
          <p:pic>
            <p:nvPicPr>
              <p:cNvPr id="2097155" name="Ink 4"/>
              <p:cNvPicPr>
                <a:picLocks/>
              </p:cNvPicPr>
              <p:nvPr/>
            </p:nvPicPr>
            <p:blipFill>
              <a:blip xmlns:r="http://schemas.openxmlformats.org/officeDocument/2006/relationships" r:embed="rId5"/>
              <a:stretch>
                <a:fillRect/>
              </a:stretch>
            </p:blipFill>
            <p:spPr>
              <a:xfrm>
                <a:off x="161622" y="2346407"/>
                <a:ext cx="929880" cy="3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48600" name="Content Placeholder 8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>
          <a:xfrm>
            <a:off x="86013" y="18255"/>
            <a:ext cx="7886700" cy="455109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err="1" u="sng">
                <a:solidFill>
                  <a:srgbClr val="C00000"/>
                </a:solidFill>
                <a:latin typeface="+mn-lt"/>
              </a:rPr>
              <a:t>Hemangiomas</a:t>
            </a:r>
            <a:endParaRPr b="1"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02" name="Content Placeholder 2"/>
          <p:cNvSpPr>
            <a:spLocks noGrp="1"/>
          </p:cNvSpPr>
          <p:nvPr>
            <p:ph idx="1"/>
          </p:nvPr>
        </p:nvSpPr>
        <p:spPr>
          <a:xfrm>
            <a:off x="86013" y="473363"/>
            <a:ext cx="8971974" cy="6269181"/>
          </a:xfrm>
        </p:spPr>
        <p:txBody>
          <a:bodyPr>
            <a:normAutofit/>
          </a:bodyPr>
          <a:p>
            <a:r>
              <a:rPr dirty="0" sz="2000" lang="en-US"/>
              <a:t>The  </a:t>
            </a:r>
            <a:r>
              <a:rPr b="1" dirty="0" sz="2000" lang="en-US">
                <a:solidFill>
                  <a:srgbClr val="7030A0"/>
                </a:solidFill>
              </a:rPr>
              <a:t>most  commonly </a:t>
            </a:r>
            <a:r>
              <a:rPr dirty="0" sz="2000" lang="en-US"/>
              <a:t> occurring  benign primary  spinal  lesion.  </a:t>
            </a:r>
          </a:p>
          <a:p>
            <a:r>
              <a:rPr dirty="0" sz="2000" lang="en-US"/>
              <a:t>They  are  often  incidental  findings  in the thoracolumbar  spine.  </a:t>
            </a:r>
          </a:p>
          <a:p>
            <a:r>
              <a:rPr dirty="0" sz="2000" lang="en-US"/>
              <a:t>The  </a:t>
            </a:r>
            <a:r>
              <a:rPr b="1" dirty="0" sz="2000" lang="en-US"/>
              <a:t>lower  thoracic  spine</a:t>
            </a:r>
            <a:r>
              <a:rPr dirty="0" sz="2000" lang="en-US"/>
              <a:t>  is  the  </a:t>
            </a:r>
            <a:r>
              <a:rPr b="1" dirty="0" sz="2000" lang="en-US">
                <a:solidFill>
                  <a:srgbClr val="7030A0"/>
                </a:solidFill>
              </a:rPr>
              <a:t>most  frequent  site  of  symptomatic</a:t>
            </a:r>
            <a:r>
              <a:rPr dirty="0" sz="2000" lang="en-US"/>
              <a:t>  vertebral </a:t>
            </a:r>
            <a:r>
              <a:rPr dirty="0" sz="2000" lang="en-US" err="1"/>
              <a:t>hemangiomas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/>
              <a:t>Vertebral  </a:t>
            </a:r>
            <a:r>
              <a:rPr dirty="0" sz="2000" lang="en-US" err="1"/>
              <a:t>hemangiomas</a:t>
            </a:r>
            <a:r>
              <a:rPr dirty="0" sz="2000" lang="en-US"/>
              <a:t>  are  considered </a:t>
            </a:r>
            <a:r>
              <a:rPr b="1" dirty="0" sz="2000" lang="en-US" err="1">
                <a:solidFill>
                  <a:srgbClr val="002060"/>
                </a:solidFill>
              </a:rPr>
              <a:t>nonneoplastic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/>
              <a:t>There  appears  to  be  an </a:t>
            </a:r>
            <a:r>
              <a:rPr b="1" dirty="0" sz="2000" lang="en-US">
                <a:solidFill>
                  <a:srgbClr val="002060"/>
                </a:solidFill>
              </a:rPr>
              <a:t>association  between  pregnancy</a:t>
            </a:r>
            <a:r>
              <a:rPr dirty="0" sz="2000" lang="en-US"/>
              <a:t>  and  the  development  of  symptomatic  vertebral  </a:t>
            </a:r>
            <a:r>
              <a:rPr dirty="0" sz="2000" lang="en-US" err="1"/>
              <a:t>hemangiomas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70C0"/>
                </a:solidFill>
              </a:rPr>
              <a:t>Aggressive  </a:t>
            </a:r>
            <a:r>
              <a:rPr b="1" dirty="0" sz="2000" lang="en-US" err="1">
                <a:solidFill>
                  <a:srgbClr val="0070C0"/>
                </a:solidFill>
              </a:rPr>
              <a:t>hemangiomas</a:t>
            </a:r>
            <a:r>
              <a:rPr b="1" dirty="0" sz="2000" lang="en-US">
                <a:solidFill>
                  <a:srgbClr val="0070C0"/>
                </a:solidFill>
              </a:rPr>
              <a:t>  can  cause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Local  pain  from involvement  of  the  vertebral  body.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Radiculopathy</a:t>
            </a:r>
            <a:r>
              <a:rPr dirty="0" sz="2000" lang="en-US"/>
              <a:t>  from  nerve  root  compression  or  myelopathy  with epidural  disease  and  spinal  cord  compression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Pathologic  fractures  can  also  occur  with  vertebral </a:t>
            </a:r>
            <a:r>
              <a:rPr dirty="0" sz="2000" lang="en-US" err="1"/>
              <a:t>hemangiomas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70C0"/>
                </a:solidFill>
              </a:rPr>
              <a:t>CT</a:t>
            </a:r>
            <a:r>
              <a:rPr dirty="0" sz="2000" lang="en-US"/>
              <a:t>,  vertebral  </a:t>
            </a:r>
            <a:r>
              <a:rPr dirty="0" sz="2000" lang="en-US" err="1"/>
              <a:t>hemangiomas</a:t>
            </a:r>
            <a:r>
              <a:rPr dirty="0" sz="2000" lang="en-US"/>
              <a:t>  display  patterns  of  </a:t>
            </a:r>
            <a:r>
              <a:rPr dirty="0" sz="2000" lang="en-US">
                <a:solidFill>
                  <a:srgbClr val="C00000"/>
                </a:solidFill>
              </a:rPr>
              <a:t>coarse vertical  striations  or  bony  </a:t>
            </a:r>
            <a:r>
              <a:rPr dirty="0" sz="2000" lang="en-US" err="1">
                <a:solidFill>
                  <a:srgbClr val="C00000"/>
                </a:solidFill>
              </a:rPr>
              <a:t>trabeculation</a:t>
            </a:r>
            <a:r>
              <a:rPr dirty="0" sz="2000" lang="en-US"/>
              <a:t>  that  are  often  referred  to as  “</a:t>
            </a:r>
            <a:r>
              <a:rPr b="1" dirty="0" sz="2000" lang="en-US">
                <a:solidFill>
                  <a:srgbClr val="C00000"/>
                </a:solidFill>
              </a:rPr>
              <a:t>honeycomb</a:t>
            </a:r>
            <a:r>
              <a:rPr dirty="0" sz="2000" lang="en-US"/>
              <a:t>”  or  “</a:t>
            </a:r>
            <a:r>
              <a:rPr b="1" dirty="0" sz="2000" lang="en-US">
                <a:solidFill>
                  <a:srgbClr val="C00000"/>
                </a:solidFill>
              </a:rPr>
              <a:t>polka  dot</a:t>
            </a:r>
            <a:r>
              <a:rPr dirty="0" sz="2000" lang="en-US"/>
              <a:t>”  signs,  respectively.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0070C0"/>
                </a:solidFill>
              </a:rPr>
              <a:t>MRI</a:t>
            </a:r>
            <a:r>
              <a:rPr dirty="0" sz="2000" lang="en-US"/>
              <a:t>  of  these  lesions  demonstrates  </a:t>
            </a:r>
            <a:r>
              <a:rPr dirty="0" sz="2000" lang="en-US" err="1"/>
              <a:t>hyperintense</a:t>
            </a:r>
            <a:r>
              <a:rPr dirty="0" sz="2000" lang="en-US"/>
              <a:t>  signals  on  both T1-  and  T2-weighted  sequences.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Ahmed Maan</dc:creator>
  <cp:lastModifiedBy>Ahmed Maan</cp:lastModifiedBy>
  <dcterms:created xsi:type="dcterms:W3CDTF">2019-10-18T07:54:54Z</dcterms:created>
  <dcterms:modified xsi:type="dcterms:W3CDTF">2022-11-29T17:24:59Z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ad7be2dda4864fd197c037601faa34ff</vt:lpwstr>
  </property>
</Properties>
</file>