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ink/ink1.xml" ContentType="application/inkml+xml"/>
  <Override PartName="/ppt/ink/ink2.xml" ContentType="application/inkml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type="screen4x3" cy="6858000" cx="9144000"/>
  <p:notesSz cx="6858000" cy="9144000"/>
  <p:defaultTextStyle>
    <a:defPPr>
      <a:defRPr lang="en-IQ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slideViewPr>
    <p:cSldViewPr>
      <p:cViewPr>
        <p:scale>
          <a:sx n="0" d="0"/>
          <a:sy n="0" d="0"/>
        </p:scale>
        <p:origin x="0" y="0"/>
      </p:cViewPr>
    </p:cSldViewPr>
  </p:slide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tableStyles" Target="tableStyle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/Relationships>
</file>

<file path=ppt/ink/ink1.xml><?xml version="1.0" encoding="utf-8"?>
<ink xmlns="http://www.w3.org/2003/InkML">
  <definitions>
    <brush xml:id="br0">
      <brushProperty name="color" value="#E71224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1 24575, 70 1 24575, 140 1 24575, 209 1 24575, 292 1 24575, 368 1 24575, 423 1 24575, 476 1 24575, 566 1 24575, 659 1 24575, 757 1 24575, 852 1 24575, 905 1 24575, 958 1 24575, 1009 1 24575, 1061 1 24575, 1113 1 24575, 1166 1 24575, 1219 1 24575, 1272 1 24575, 1362 1 24575, 1414 1 24575, 1467 1 24575, 1565 1 24575, 1622 1 24575, 1681 1 24575, 1741 1 24575, 1801 1 24575, 1865 1 24575, 1929 1 24575, 1990 1 24575, 2050 1 24575, 2114 1 24575, 2178 1 24575, 2238 1 24575, 2298 1 24575, 2359 1 24575, 2419 1 24575, 2476 1 24575, 2532 1 24575, 2590 1 24575, 2648 1 24575, 2708 1 24575, 2768 1 24575, 2823 1 24575, 2879 1 24575, 2939 1 24575, 2999 1 24575, 3055 1 24575, 3112 1 24575, 3176 1 24575, 3240 1 24575, 3299 1 24575, 3358 1 24575, 3418 1 24575, 3479 1 24575, 3537 1 24575, 3594 1 24575, 3651 1 24575, 3707 1 24575, 3764 1 24575, 3820 1 24575, 3877 1 24575, 3933 1 24575, 3990 1 24575, 4046 1 24575, 4103 1 24575, 4159 1 24575, 4215 1 24575, 4270 1 24575, 4322 1 24575, 4375 1 24575, 4429 1 24575, 4483 1 24575, 4581 1 24575, 4676 1 24575, 4759 1 24575, 4847 1 24575, 4930 1 24575, 5025 1 24575, 5123 1 24575, 5219 1 24575, 5302 1 24575, 5392 1 24575, 5482 1 24575, 5573 1 24575, 5671 1 24575, 5756 1 24575, 5839 1 24575, 5922 1 24575, 6012 1 24575, 6100 1 24575, 6183 1 24575, 6271 1 24575, 6354 1 24575, 6449 1 24575, 6547 1 24575, 6645 1 24575, 6735 1 24575, 6818 1 24575, 6901 1 24575, 6974 1 24575, 7049 1 24575, 7130 1 24575, 7212 1 24575, 7298 1 24575, 7381 1 24575, 7471 1 24575, 7562 1 24575, 7649 1 24575, 7740 1 24575, 7838 1 24575, 7928 1 24575, 8024 1 24575, 8114 1 24575, 8164 1 24575, 8214 1 24575, 8267 1 24575, 8320 1 24575, 8375 1 24575, 8430 1 24575, 8487 1 24575, 8543 1 24575, 8594 1 24575, 8644 1 24575, 8696 1 24575, 8749 1 24575, 8799 1 24575, 8850 1 24575, 8910 1 24575, 8970 1 24575, 9024 1 24575, 9076 1 24575, 9174 1 24575, 9225 1 24575, 9277 1 24575, 9329 1 24575, 9382 1 24575, 9432 1 24575, 9482 1 24575, 9580 1 24575, 9632 1 24575, 9683 1 24575, 9736 1 24575, 9789 1 24575, 9840 1 24575, 9892 1 24575, 9945 1 24575, 9997 1 24575, 10095 1 24575, 10148 1 24575, 10201 1 24575, 10299 1 24575, 10351 1 24575, 10404 1 24575, 10502 1 24575, 10555 1 24575, 10607 1 24575, 10703 1 24575, 10801 1 24575, 10852 1 24575, 10904 1 24575, 10956 1 24575, 11009 1 24575, 11064 1 24575, 11120 1 24575, 11176 1 24575, 11233 1 24575, 11286 1 24575, 11338 1 24575, 11391 1 24575, 11444 1 24575, 11496 1 24575, 11549 1 24575, 11605 1 24575, 11662 1 24575, 11716 1 24575, 11770 1 24575, 11826 1 24575, 11883 1 24575, 11937 1 24575, 11991 1 24575, 12051 1 24575, 12111 1 24575, 12170 1 24575, 12229 1 24575, 12290 1 24575, 12350 1 24575, 12409 1 24575, 12468 1 24575, 12532 1 24575, 12596 1 24575, 12653 1 24575, 12709 1 24575, 12770 1 24575, 12830 1 24575, 12882 1 24575, 12935 1 24575, 12995 1 24575, 13056 1 24575, 13112 1 24575, 13169 1 24575, 13233 1 24575, 13297 1 24575, 13353 1 24575, 13410 1 24575, 13470 1 24575, 13530 1 24575, 13586 1 24575, 13643 1 24575, 13707 1 24575, 13771 1 24575, 13831 1 24575, 13892 1 24575, 13956 1 24575, 14020 1 24575, 14078 1 24575, 14135 1 24575, 14192 1 24575, 14248 1 24575, 14305 1 24575, 14361 1 24575, 14414 1 24575, 14467 1 24575, 14522 1 24575, 14577 1 24575, 14634 1 24575, 14690 1 24575, 14746 1 24575, 14801 1 24575, 14854 1 24575, 14906 1 24575, 14960 1 24575, 15014 1 24575, 15112 1 24575, 15165 1 24575, 15218 1 24575, 15315 1 24575, 15368 1 24575, 15421 1 24575, 15519 1 24575, 15617 1 24575, 15707 1 24575, 15798 1 24575, 15888 1 24575, 15978 1 24575, 16069 1 24575, 16154 1 24575, 16245 1 24575, 16322 1 24575, 16413 1 24575, 16491 1 24575, 16573 1 24575, 16641 1 24575, 16717 1 24575, 16789 1 24575, 16872 1 24575, 16953 1 24575, 17028 1 24575, 17118 1 24575, 17171 1 24575, 17224 1 24575, 17317 1 24575, 17407 1 24575, 17485 1 24575, 17568 1 24575, 17641 1 24575, 17716 1 24575, 17784 1 24575, 17844 1 24575, 17912 1 24575, 17965 1 24575, 18027 1 24575, 18065 1 24575, 18120 1 24575, 18165 1 24575, 18201 1 24575, 18231 1 24575, 18251 1 24575, 18281 1 24575, 18299 1 24575, 18314 1 24575, 18329 1 24575, 18351 1 24575, 18374 1 24575, 18396 1 24575, 18419 1 24575, 18442 1 24575, 18464 1 24575, 18507 1 24575, 18555 1 24575</trace>
</ink>
</file>

<file path=ppt/ink/ink2.xml><?xml version="1.0" encoding="utf-8"?>
<ink xmlns="http://www.w3.org/2003/InkML">
  <definitions>
    <brush xml:id="br0">
      <brushProperty name="color" value="#E71224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0 1 24575, 73 1 24575, 128 1 24575, 168 1 24575, 201 1 24575, 239 1 24575, 274 1 24575, 304 1 24575, 332 1 24575, 369 1 24575, 397 1 24575, 427 1 24575, 470 1 24575, 515 1 24575, 560 1 24575, 605 1 24575, 638 1 24575, 683 1 24575, 733 1 24575, 784 1 24575, 844 1 24575, 881 1 24575, 927 1 24575, 959 1 24575, 1005 1 24575, 1057 1 24575, 1102 1 24575, 1163 1 24575, 1223 1 24575, 1283 1 24575, 1351 1 24575, 1409 1 24575, 1484 1 24575, 1544 1 24575, 1620 1 24575, 1682 1 24575, 1750 1 24575, 1823 1 24575, 1883 1 24575, 1946 1 24575, 1999 1 24575, 2052 1 24575, 2119 1 24575, 2175 1 24575, 2242 1 24575, 2298 1 24575, 2358 1 24575, 2403 1 24575, 2456 1 24575, 2496 1 24575, 2541 1 24575, 2594 1 24575, 2639 1 24575, 2687 1 24575, 2725 1 24575, 2775 1 24575, 2820 1 24575, 2865 1 24575, 2910 1 24575, 2943 1 24575, 2988 1 24575, 3028 1 24575, 3074 1 24575, 3124 1 24575, 3169 1 24575, 3227 1 24575, 3272 1 24575, 3337 1 24575, 3397 1 24575, 3465 1 24575, 3518 1 24575, 3583 1 24575, 3651 1 24575, 3714 1 24575, 3789 1 24575, 3847 1 24575, 3915 1 24575, 3978 1 24575, 4045 1 24575, 4111 1 24575, 4171 1 24575, 4241 1 24575, 4301 1 24575, 4372 1 24575, 4432 1 24575, 4502 1 24575, 4570 1 24575, 4635 1 24575, 4688 1 24575, 4738 1 24575, 4799 1 24575, 4849 1 24575, 4902 1 24575, 4949 1 24575, 4994 1 24575, 5042 1 24575, 5095 1 24575, 5135 1 24575, 5180 1 24575, 5213 1 24575, 5251 1 24575, 5278 1 24575, 5308 1 24575, 5343 1 24575, 5371 1 24575, 5409 1 24575, 5436 1 24575, 5467 1 24575, 5494 1 24575, 5524 1 24575, 5549 1 24575, 5580 1 24575, 5605 1 24575, 5627 1 24575, 5640 1 24575, 5660 1 24575, 5675 1 24575, 5695 1 24575, 5718 1 24575, 5740 1 24575, 5763 1 24575, 5765 1 24575, 5763 1 24575</trace>
</ink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29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Q"/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4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3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5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5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6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6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7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7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3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3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7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7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6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64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en-IQ"/>
          </a:p>
        </p:txBody>
      </p:sp>
      <p:sp>
        <p:nvSpPr>
          <p:cNvPr id="104864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6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Q"/>
          </a:p>
        </p:txBody>
      </p:sp>
      <p:sp>
        <p:nvSpPr>
          <p:cNvPr id="10486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ADA10-1405-FE43-8FB1-6A72E1FD85E8}" type="datetimeFigureOut">
              <a:rPr lang="en-IQ" smtClean="0"/>
              <a:t>9/15/20</a:t>
            </a:fld>
            <a:endParaRPr lang="en-IQ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Q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02396-DDAF-E744-B1C8-8E904400B874}" type="slidenum">
              <a:rPr lang="en-IQ" smtClean="0"/>
              <a:t>‹#›</a:t>
            </a:fld>
            <a:endParaRPr lang="en-IQ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Q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customXml" Target="../ink/ink1.xml"/><Relationship Id="rId3" Type="http://schemas.openxmlformats.org/officeDocument/2006/relationships/image" Target="../media/image2.png"/><Relationship Id="rId4" Type="http://schemas.openxmlformats.org/officeDocument/2006/relationships/customXml" Target="../ink/ink2.xml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title"/>
          </p:nvPr>
        </p:nvSpPr>
        <p:spPr>
          <a:xfrm>
            <a:off x="628650" y="711489"/>
            <a:ext cx="7886700" cy="4091419"/>
          </a:xfrm>
        </p:spPr>
        <p:txBody>
          <a:bodyPr>
            <a:normAutofit/>
          </a:bodyPr>
          <a:p>
            <a:pPr algn="ctr"/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Epidemiology of Traumatic Brain Injury</a:t>
            </a:r>
            <a:br>
              <a:rPr dirty="0" sz="5400" lang="ar-SA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000" lang="en-US" err="1">
                <a:latin typeface="+mn-lt"/>
              </a:rPr>
              <a:t>Youmans</a:t>
            </a:r>
            <a:r>
              <a:rPr b="1" dirty="0" sz="2000" lang="en-US">
                <a:latin typeface="+mn-lt"/>
              </a:rPr>
              <a:t> Chap.336</a:t>
            </a:r>
            <a:endParaRPr b="1" dirty="0" sz="2000" lang="en-IQ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Types of </a:t>
            </a:r>
            <a:r>
              <a:rPr b="1" dirty="0" sz="2000" lang="en-US" err="1" u="sng">
                <a:solidFill>
                  <a:srgbClr val="C00000"/>
                </a:solidFill>
              </a:rPr>
              <a:t>Biomechanical</a:t>
            </a:r>
            <a:r>
              <a:rPr b="1" dirty="0" sz="2000" lang="en-US" u="sng">
                <a:solidFill>
                  <a:srgbClr val="C00000"/>
                </a:solidFill>
              </a:rPr>
              <a:t> Loading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2060"/>
                </a:solidFill>
              </a:rPr>
              <a:t>Static or quasi-static loading</a:t>
            </a:r>
            <a:r>
              <a:rPr dirty="0" sz="2000" lang="en-US"/>
              <a:t> is used to describe force applied to the head </a:t>
            </a:r>
            <a:r>
              <a:rPr b="1" dirty="0" sz="2000" lang="en-US"/>
              <a:t>very slowly.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Squeezing or crushing of the skull commonly occurs as a result of static or loading and probably involves </a:t>
            </a:r>
            <a:r>
              <a:rPr b="1" dirty="0" sz="2000" lang="en-US">
                <a:solidFill>
                  <a:srgbClr val="0070C0"/>
                </a:solidFill>
              </a:rPr>
              <a:t>fractures at the vault or basilar skull region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Consciousness is commonly preserved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Severe compression of the brain can lead to herniation of the brain contents and, fatal brain damage.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2060"/>
                </a:solidFill>
              </a:rPr>
              <a:t>Dynamic loading</a:t>
            </a:r>
            <a:r>
              <a:rPr dirty="0" sz="2000" lang="en-US"/>
              <a:t> is the more </a:t>
            </a:r>
            <a:r>
              <a:rPr b="1" dirty="0" sz="2000" lang="en-US">
                <a:solidFill>
                  <a:srgbClr val="C00000"/>
                </a:solidFill>
              </a:rPr>
              <a:t>common type</a:t>
            </a:r>
            <a:r>
              <a:rPr dirty="0" sz="2000" lang="en-US"/>
              <a:t> of mechanical loading to the head, especially in traumatic injury, is applied </a:t>
            </a:r>
            <a:r>
              <a:rPr b="1" dirty="0" sz="2000" lang="en-US"/>
              <a:t>rapidly</a:t>
            </a:r>
            <a:r>
              <a:rPr dirty="0" sz="2000" lang="en-US"/>
              <a:t>.</a:t>
            </a:r>
          </a:p>
          <a:p>
            <a:r>
              <a:rPr dirty="0" sz="2000" lang="en-US"/>
              <a:t>Dynamic loading can be of three types: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Impulsive loading.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Impact.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Blast overpressure. </a:t>
            </a:r>
            <a:endParaRPr dirty="0" sz="2000" lang="en-IQ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70C0"/>
                </a:solidFill>
              </a:rPr>
              <a:t>Impulsive loading.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Occurs when the head is set into motion indirectly by a blow to another body region.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Lesser degrees of diffuse brain injury and cerebral concussion can be caused by impulsive loading.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70C0"/>
                </a:solidFill>
              </a:rPr>
              <a:t>Impact loading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Is the more frequent type of dynamic loading and commonly occurs as a result of motor vehicle accidents, falls, or sports collisions.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Results from a combination of </a:t>
            </a:r>
            <a:r>
              <a:rPr b="1" dirty="0" sz="2000" lang="en-US">
                <a:solidFill>
                  <a:srgbClr val="C00000"/>
                </a:solidFill>
              </a:rPr>
              <a:t>contact forces</a:t>
            </a:r>
            <a:r>
              <a:rPr dirty="0" sz="2000" lang="en-US"/>
              <a:t> and </a:t>
            </a:r>
            <a:r>
              <a:rPr b="1" dirty="0" sz="2000" lang="en-US">
                <a:solidFill>
                  <a:srgbClr val="C00000"/>
                </a:solidFill>
              </a:rPr>
              <a:t>inertial</a:t>
            </a:r>
            <a:r>
              <a:rPr dirty="0" sz="2000" lang="en-US"/>
              <a:t> (acceleration) forces.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 u="sng"/>
              <a:t>For objects larger than 2 square inches</a:t>
            </a:r>
            <a:r>
              <a:rPr dirty="0" sz="2000" lang="en-US"/>
              <a:t>, localized skull bending occurs immediately beneath the impact point, If the skull deformation exceeds the tolerance, skull fracture occurs.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 u="sng"/>
              <a:t>For objects less than 2 square inches</a:t>
            </a:r>
            <a:r>
              <a:rPr dirty="0" sz="2000" lang="en-US"/>
              <a:t>, Penetration, perforation, or localized depressed skull fracture is more likely.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70C0"/>
                </a:solidFill>
              </a:rPr>
              <a:t>Blast overpressure loading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Referred to as shock wave loading to the brain, this loading is the delivery of a rapid-onset, very short pressure wave to the brain that travels at the speed of sound within the tissue.</a:t>
            </a:r>
            <a:endParaRPr dirty="0" sz="2000" lang="en-IQ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MECHANISTIC CAUSES OF HEAD INJURIES</a:t>
            </a:r>
          </a:p>
          <a:p>
            <a:r>
              <a:rPr dirty="0" sz="2000" lang="en-US"/>
              <a:t>Most head injuries are caused by one of two basic mechanisms: 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Contact loading.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Inertial loading. </a:t>
            </a:r>
          </a:p>
          <a:p>
            <a:r>
              <a:rPr dirty="0" sz="2000" lang="en-US"/>
              <a:t>Although contact or inertial injuries may happen in isolation, it is most common for these injury mechanisms to occur in combination (e.g., contact loading that results in sudden head acceleration).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Shock wave propagation associated with blast-induced traumatic brain injury may represent a </a:t>
            </a:r>
            <a:r>
              <a:rPr b="1" dirty="0" sz="2000" lang="en-US" u="sng">
                <a:solidFill>
                  <a:srgbClr val="002060"/>
                </a:solidFill>
              </a:rPr>
              <a:t>third basic mechanism of injury</a:t>
            </a:r>
            <a:r>
              <a:rPr b="1"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endParaRPr b="1" dirty="0" sz="2000" lang="en-US"/>
          </a:p>
          <a:p>
            <a:pPr>
              <a:buFont typeface="Wingdings" pitchFamily="2" charset="2"/>
              <a:buChar char="v"/>
            </a:pPr>
            <a:endParaRPr b="1" dirty="0" sz="2000" lang="en-IQ" u="sng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sz="2000" lang="en-US">
                <a:solidFill>
                  <a:srgbClr val="C00000"/>
                </a:solidFill>
              </a:rPr>
              <a:t>Contact Injuries</a:t>
            </a:r>
          </a:p>
          <a:p>
            <a:r>
              <a:rPr sz="2000" lang="en-US"/>
              <a:t>Caused by force during impact, result solely from contact phenomena and are not caused by head motion or acceleration.</a:t>
            </a:r>
          </a:p>
          <a:p>
            <a:pPr>
              <a:buFont typeface="Wingdings" pitchFamily="2" charset="2"/>
              <a:buChar char="Ø"/>
            </a:pPr>
            <a:r>
              <a:rPr b="1" sz="2000" lang="en-US"/>
              <a:t>Contact forces are of two types: </a:t>
            </a:r>
          </a:p>
          <a:p>
            <a:pPr lvl="1">
              <a:buFont typeface="Wingdings" pitchFamily="2" charset="2"/>
              <a:buChar char="ü"/>
            </a:pPr>
            <a:r>
              <a:rPr sz="2000" lang="en-US"/>
              <a:t>Local effects at or near the impact site.</a:t>
            </a:r>
          </a:p>
          <a:p>
            <a:pPr lvl="1">
              <a:buFont typeface="Wingdings" pitchFamily="2" charset="2"/>
              <a:buChar char="ü"/>
            </a:pPr>
            <a:r>
              <a:rPr sz="2000" lang="en-US"/>
              <a:t>Remote effects from the area of impact. </a:t>
            </a:r>
          </a:p>
          <a:p>
            <a:pPr lvl="1">
              <a:buFont typeface="Wingdings" pitchFamily="2" charset="2"/>
              <a:buChar char="ü"/>
            </a:pPr>
            <a:endParaRPr sz="2000" lang="en-US"/>
          </a:p>
          <a:p>
            <a:pPr>
              <a:buFont typeface="Wingdings" pitchFamily="2" charset="2"/>
              <a:buChar char="Ø"/>
            </a:pPr>
            <a:r>
              <a:rPr sz="2000" lang="en-US" u="sng"/>
              <a:t>In both, contact forces</a:t>
            </a:r>
            <a:r>
              <a:rPr b="1" sz="2000" lang="en-US" u="sng"/>
              <a:t> </a:t>
            </a:r>
            <a:r>
              <a:rPr b="1" sz="2000" lang="en-US" u="sng">
                <a:solidFill>
                  <a:srgbClr val="C00000"/>
                </a:solidFill>
              </a:rPr>
              <a:t>cause</a:t>
            </a:r>
            <a:r>
              <a:rPr b="1" sz="2000" lang="en-US" u="sng">
                <a:solidFill>
                  <a:srgbClr val="002060"/>
                </a:solidFill>
              </a:rPr>
              <a:t> only focal injuries; they </a:t>
            </a:r>
            <a:r>
              <a:rPr b="1" sz="2000" lang="en-US" u="sng">
                <a:solidFill>
                  <a:srgbClr val="C00000"/>
                </a:solidFill>
              </a:rPr>
              <a:t>do not cause</a:t>
            </a:r>
            <a:r>
              <a:rPr b="1" sz="2000" lang="en-US" u="sng">
                <a:solidFill>
                  <a:srgbClr val="002060"/>
                </a:solidFill>
              </a:rPr>
              <a:t> diffuse brain injury.</a:t>
            </a:r>
            <a:endParaRPr dirty="0" sz="2000" lang="en-IQ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Local Contact Effects</a:t>
            </a:r>
          </a:p>
          <a:p>
            <a:r>
              <a:rPr dirty="0" sz="2000" lang="en-US"/>
              <a:t>Examples of injuries from local contact effects include most 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Most Linear and depressed skull fractures.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Some Basilar skull fractures.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Epidural </a:t>
            </a:r>
            <a:r>
              <a:rPr dirty="0" sz="2000" lang="en-US" err="1"/>
              <a:t>hematomas</a:t>
            </a:r>
            <a:r>
              <a:rPr dirty="0" sz="2000" lang="en-US"/>
              <a:t>.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Coup contusions.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u="sng"/>
              <a:t>Penetrating injuries by foreign objects, such as a </a:t>
            </a:r>
            <a:r>
              <a:rPr b="1" dirty="0" sz="2000" lang="en-US" u="sng">
                <a:solidFill>
                  <a:srgbClr val="7030A0"/>
                </a:solidFill>
              </a:rPr>
              <a:t>bullet or shrapnel</a:t>
            </a:r>
            <a:r>
              <a:rPr b="1" dirty="0" sz="2000" lang="en-US" u="sng"/>
              <a:t>, also fit in this category.</a:t>
            </a:r>
          </a:p>
          <a:p>
            <a:r>
              <a:rPr dirty="0" sz="2000" lang="en-US"/>
              <a:t>Mechanistically, the local inward bending caused by the impact creates </a:t>
            </a:r>
            <a:r>
              <a:rPr b="1" dirty="0" sz="2000" lang="en-US"/>
              <a:t>compressive strains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in the outer skull surface</a:t>
            </a:r>
            <a:r>
              <a:rPr dirty="0" sz="2000" lang="en-US"/>
              <a:t> and </a:t>
            </a:r>
            <a:r>
              <a:rPr b="1" dirty="0" sz="2000" lang="en-US"/>
              <a:t>tensile strains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on the inner surface</a:t>
            </a:r>
            <a:r>
              <a:rPr dirty="0" sz="2000" lang="en-US"/>
              <a:t>.</a:t>
            </a:r>
          </a:p>
          <a:p>
            <a:r>
              <a:rPr dirty="0" sz="2000" lang="en-US"/>
              <a:t>Bone, naturally resistant to compressive forces and strains, is </a:t>
            </a:r>
            <a:r>
              <a:rPr b="1" dirty="0" sz="2000" lang="en-US"/>
              <a:t>less resistant to the tensile forces on the inner skull surface</a:t>
            </a:r>
            <a:r>
              <a:rPr dirty="0" sz="2000" lang="en-US"/>
              <a:t> (</a:t>
            </a:r>
            <a:r>
              <a:rPr b="1" dirty="0" sz="2000" lang="en-US">
                <a:solidFill>
                  <a:srgbClr val="C00000"/>
                </a:solidFill>
              </a:rPr>
              <a:t>Thus the initial fracture begins at the inner table</a:t>
            </a:r>
            <a:r>
              <a:rPr dirty="0" sz="2000" lang="en-US"/>
              <a:t>).</a:t>
            </a:r>
            <a:endParaRPr dirty="0" sz="2000" lang="ar-SA"/>
          </a:p>
          <a:p>
            <a:r>
              <a:rPr dirty="0" sz="2000" lang="en-US"/>
              <a:t>Depressed skull fractures occur when the striking or struck object is small enough to cause concentration of strain and stress immediately beneath the impacting object.</a:t>
            </a:r>
            <a:endParaRPr dirty="0" sz="2000" lang="en-IQ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 fontScale="95000" lnSpcReduction="20000"/>
          </a:bodyPr>
          <a:p>
            <a:r>
              <a:rPr dirty="0" sz="2000" lang="en-US"/>
              <a:t>Impact to the skull base or nearby regions (occiput or mastoid) can occur and cause basilar skull fractures from local contact effects.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Vascular damage</a:t>
            </a:r>
            <a:r>
              <a:rPr dirty="0" sz="2000" lang="en-US"/>
              <a:t> caused by local contact effects (e.g., epidural hematoma and coup contusions), is often intimately linked to skull fracture types.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The epidural hematoma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7030A0"/>
                </a:solidFill>
              </a:rPr>
              <a:t>results from </a:t>
            </a:r>
            <a:r>
              <a:rPr dirty="0" sz="2000" lang="en-US"/>
              <a:t>a </a:t>
            </a:r>
            <a:r>
              <a:rPr dirty="0" sz="2000" lang="en-US" u="sng"/>
              <a:t>complicated form of skull bending, generally from a fracture</a:t>
            </a:r>
            <a:r>
              <a:rPr dirty="0" sz="2000" lang="en-US"/>
              <a:t> in which: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Torn dural vessels by bone fragments.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Skull deformation and bending may be sufficient to cause vascular tears.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Coup contusions caused by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C00000"/>
                </a:solidFill>
              </a:rPr>
              <a:t>Direct injury to the brain and the surface vessels</a:t>
            </a:r>
            <a:r>
              <a:rPr dirty="0" sz="2000" lang="en-US"/>
              <a:t> that lie beneath the area of skull deformation (highly focused compressive strains).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C00000"/>
                </a:solidFill>
              </a:rPr>
              <a:t>The high negative pressures</a:t>
            </a:r>
            <a:r>
              <a:rPr dirty="0" sz="2000" lang="en-US"/>
              <a:t> that develop in the area where the skull rapidly snaps back into place (subjects the brain to very high tensile stresses).</a:t>
            </a:r>
          </a:p>
          <a:p>
            <a:r>
              <a:rPr dirty="0" sz="2000" lang="en-US"/>
              <a:t>In both case, </a:t>
            </a:r>
            <a:r>
              <a:rPr b="1" dirty="0" sz="2000" lang="en-US"/>
              <a:t>the strains are sufficient to cause</a:t>
            </a:r>
            <a:r>
              <a:rPr dirty="0" sz="2000" lang="en-US"/>
              <a:t> </a:t>
            </a:r>
            <a:r>
              <a:rPr dirty="0" sz="2000" lang="en-US" u="sng"/>
              <a:t>tissue failure of the </a:t>
            </a:r>
            <a:r>
              <a:rPr dirty="0" sz="2000" lang="en-US" err="1" u="sng"/>
              <a:t>pial</a:t>
            </a:r>
            <a:r>
              <a:rPr dirty="0" sz="2000" lang="en-US" u="sng"/>
              <a:t> and cortical vessels of the brain and form localized contusions.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Brain laceration</a:t>
            </a:r>
            <a:r>
              <a:rPr dirty="0" sz="2000" lang="en-US"/>
              <a:t> is an extension of the same phenomenon but may also occur if inward bending of the skull is sufficient to actually perforate the </a:t>
            </a:r>
            <a:r>
              <a:rPr dirty="0" sz="2000" lang="en-US" err="1"/>
              <a:t>pia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Remote Contact Effects</a:t>
            </a:r>
          </a:p>
          <a:p>
            <a:r>
              <a:rPr dirty="0" sz="2000" lang="en-US"/>
              <a:t>Result from complex 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C00000"/>
                </a:solidFill>
              </a:rPr>
              <a:t>Skull distortion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If the strain tolerance is exceeded, remote skull fracture occurs</a:t>
            </a:r>
            <a:r>
              <a:rPr dirty="0" sz="2000" lang="en-US"/>
              <a:t> (</a:t>
            </a:r>
            <a:r>
              <a:rPr b="1" dirty="0" sz="2000" lang="en-US">
                <a:solidFill>
                  <a:srgbClr val="0070C0"/>
                </a:solidFill>
              </a:rPr>
              <a:t>inward-bending energy can travel away from the impact site to affect remote skull regions and undergo larger  local bending because of  their inherently weaker characteristics</a:t>
            </a:r>
            <a:r>
              <a:rPr dirty="0" sz="2000" lang="en-US"/>
              <a:t>).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This raises the possibility that an impact at one site could lead to fracture distant from the impact site.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Once initiated, a fracture usually propagates along the lines of least resistance (Typically, regions such as the </a:t>
            </a:r>
            <a:r>
              <a:rPr b="1" dirty="0" sz="2000" lang="en-US">
                <a:solidFill>
                  <a:srgbClr val="002060"/>
                </a:solidFill>
              </a:rPr>
              <a:t>basilar skull </a:t>
            </a:r>
            <a:r>
              <a:rPr dirty="0" sz="2000" lang="en-US"/>
              <a:t>area have thin skull sections that offer this path of least resistance. </a:t>
            </a:r>
          </a:p>
          <a:p>
            <a:r>
              <a:rPr dirty="0" sz="2000" lang="en-US"/>
              <a:t>Head contact is severe enough to cause global changes in skull shape (which are particularly apparent if the physical skull structure is compliant, as in infants and developing children. </a:t>
            </a:r>
          </a:p>
          <a:p>
            <a:r>
              <a:rPr dirty="0" sz="2000" lang="en-US"/>
              <a:t>This type of large skull deformation can cause rapid increases or decreases in intracranial volume.</a:t>
            </a:r>
            <a:endParaRPr dirty="0" sz="2000" lang="en-IQ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Autofit/>
          </a:bodyPr>
          <a:p>
            <a:r>
              <a:rPr b="1" dirty="0" sz="2000" lang="en-US"/>
              <a:t>These changes is sufficient to produce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levels of negative pressure at points where the skull has pulled away from the brain and caused </a:t>
            </a:r>
            <a:r>
              <a:rPr b="1" dirty="0" sz="2000" lang="en-US" err="1">
                <a:solidFill>
                  <a:srgbClr val="0070C0"/>
                </a:solidFill>
              </a:rPr>
              <a:t>contrecoup</a:t>
            </a:r>
            <a:r>
              <a:rPr b="1" dirty="0" sz="2000" lang="en-US">
                <a:solidFill>
                  <a:srgbClr val="0070C0"/>
                </a:solidFill>
              </a:rPr>
              <a:t> contusions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separation of the brain surface from the dura mater which lead to the rupture of surface vessels and </a:t>
            </a:r>
            <a:r>
              <a:rPr b="1" dirty="0" sz="2000" lang="en-US">
                <a:solidFill>
                  <a:srgbClr val="0070C0"/>
                </a:solidFill>
              </a:rPr>
              <a:t>subdural bleeding</a:t>
            </a:r>
            <a:r>
              <a:rPr dirty="0" sz="2000" lang="en-US"/>
              <a:t>.</a:t>
            </a:r>
          </a:p>
          <a:p>
            <a:r>
              <a:rPr dirty="0" sz="2000" lang="en-US"/>
              <a:t>Sudden fluctuation or decrease in intracranial volume caused by global skull deformation </a:t>
            </a:r>
            <a:r>
              <a:rPr b="1" dirty="0" sz="2000" lang="en-US"/>
              <a:t>can prompt herniation of the brain contents through the various foramina, </a:t>
            </a:r>
            <a:r>
              <a:rPr b="1" dirty="0" sz="2000" lang="en-US">
                <a:solidFill>
                  <a:srgbClr val="C00000"/>
                </a:solidFill>
              </a:rPr>
              <a:t>primarily the foramen magnum</a:t>
            </a:r>
            <a:r>
              <a:rPr b="1" dirty="0" sz="2000" lang="en-US"/>
              <a:t>.</a:t>
            </a:r>
          </a:p>
          <a:p>
            <a:endParaRPr b="1" dirty="0" sz="2000" lang="en-US"/>
          </a:p>
          <a:p>
            <a:pPr indent="-457200" marL="457200">
              <a:buAutoNum type="arabicParenR" startAt="2"/>
            </a:pPr>
            <a:r>
              <a:rPr b="1" dirty="0" sz="2000" lang="en-US">
                <a:solidFill>
                  <a:srgbClr val="C00000"/>
                </a:solidFill>
              </a:rPr>
              <a:t>Stress waves propagation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Originating at the point of impact and spread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Through the skull to cause local skull distortions that, if excessive, produce basilar and remote vault fractures.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Throughout the brain and, like waves in water, reflect from the opposite side of the head and reverberate within the brain.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2060"/>
                </a:solidFill>
              </a:rPr>
              <a:t>Pressure waves used to explain the formation of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b="1" dirty="0" sz="2000" lang="en-US">
                <a:solidFill>
                  <a:srgbClr val="0070C0"/>
                </a:solidFill>
              </a:rPr>
              <a:t>The intermediate coup contusions</a:t>
            </a:r>
            <a:r>
              <a:rPr dirty="0" sz="2000" lang="en-US"/>
              <a:t> (hemorrhages on </a:t>
            </a:r>
            <a:r>
              <a:rPr dirty="0" sz="2000" lang="en-US" err="1"/>
              <a:t>nonconvex</a:t>
            </a:r>
            <a:r>
              <a:rPr dirty="0" sz="2000" lang="en-US"/>
              <a:t> surfaces).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b="1" dirty="0" sz="2000" lang="en-US">
                <a:solidFill>
                  <a:srgbClr val="0070C0"/>
                </a:solidFill>
              </a:rPr>
              <a:t>Scattered deep intracranial hemorrhages.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b="1" dirty="0" sz="2000" lang="en-US">
                <a:solidFill>
                  <a:srgbClr val="0070C0"/>
                </a:solidFill>
              </a:rPr>
              <a:t>Traumatic </a:t>
            </a:r>
            <a:r>
              <a:rPr b="1" dirty="0" sz="2000" lang="en-US" err="1">
                <a:solidFill>
                  <a:srgbClr val="0070C0"/>
                </a:solidFill>
              </a:rPr>
              <a:t>intracerebral</a:t>
            </a:r>
            <a:r>
              <a:rPr b="1" dirty="0" sz="2000" lang="en-US">
                <a:solidFill>
                  <a:srgbClr val="0070C0"/>
                </a:solidFill>
              </a:rPr>
              <a:t> </a:t>
            </a:r>
            <a:r>
              <a:rPr b="1" dirty="0" sz="2000" lang="en-US" err="1">
                <a:solidFill>
                  <a:srgbClr val="0070C0"/>
                </a:solidFill>
              </a:rPr>
              <a:t>hematomas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  <a:endParaRPr b="1" dirty="0" sz="2000" lang="en-IQ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7030A0"/>
                </a:solidFill>
              </a:rPr>
              <a:t>Intermediate Coup Contusions</a:t>
            </a:r>
          </a:p>
          <a:p>
            <a:r>
              <a:rPr dirty="0" sz="2000" lang="en-US"/>
              <a:t>Are vascular disruptions of brain surfaces that are </a:t>
            </a:r>
            <a:r>
              <a:rPr b="1" dirty="0" sz="2000" lang="en-US" u="sng"/>
              <a:t>not adjacent to the skull</a:t>
            </a:r>
            <a:r>
              <a:rPr dirty="0" sz="2000" lang="en-US"/>
              <a:t>. </a:t>
            </a:r>
          </a:p>
          <a:p>
            <a:r>
              <a:rPr dirty="0" sz="2000" lang="en-US"/>
              <a:t>It is likely that they are due to strain concentrations resulting from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2060"/>
                </a:solidFill>
              </a:rPr>
              <a:t>Impact generated stress waves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2060"/>
                </a:solidFill>
              </a:rPr>
              <a:t>Inertially generated brain movements</a:t>
            </a:r>
            <a:r>
              <a:rPr dirty="0" sz="2000" lang="en-US"/>
              <a:t> (brain is strike or pulled away from the adjacent structures, which results in compressive or tensile strains).</a:t>
            </a:r>
          </a:p>
          <a:p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Intermediate contusions of the cingulate gyrus</a:t>
            </a:r>
            <a:r>
              <a:rPr dirty="0" sz="2000" lang="en-US"/>
              <a:t> can be caused by </a:t>
            </a:r>
            <a:r>
              <a:rPr dirty="0" sz="2000" lang="en-US" u="sng">
                <a:solidFill>
                  <a:srgbClr val="C00000"/>
                </a:solidFill>
              </a:rPr>
              <a:t>interactions with the </a:t>
            </a:r>
            <a:r>
              <a:rPr dirty="0" sz="2000" lang="en-US" err="1" u="sng">
                <a:solidFill>
                  <a:srgbClr val="C00000"/>
                </a:solidFill>
              </a:rPr>
              <a:t>falx</a:t>
            </a:r>
            <a:r>
              <a:rPr dirty="0" sz="2000" lang="en-US" u="sng"/>
              <a:t>.</a:t>
            </a:r>
            <a:endParaRPr dirty="0" sz="2000" lang="en-US" u="sng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Intermediate contusions of the </a:t>
            </a:r>
            <a:r>
              <a:rPr b="1" dirty="0" sz="2000" lang="en-US" err="1"/>
              <a:t>inferomedial</a:t>
            </a:r>
            <a:r>
              <a:rPr b="1" dirty="0" sz="2000" lang="en-US"/>
              <a:t> temporal lobe</a:t>
            </a:r>
            <a:r>
              <a:rPr dirty="0" sz="2000" lang="en-US"/>
              <a:t> can result from involvement with </a:t>
            </a:r>
            <a:r>
              <a:rPr dirty="0" sz="2000" lang="en-US" u="sng">
                <a:solidFill>
                  <a:srgbClr val="C00000"/>
                </a:solidFill>
              </a:rPr>
              <a:t>the </a:t>
            </a:r>
            <a:r>
              <a:rPr dirty="0" sz="2000" lang="en-US" err="1" u="sng">
                <a:solidFill>
                  <a:srgbClr val="C00000"/>
                </a:solidFill>
              </a:rPr>
              <a:t>tentorium</a:t>
            </a:r>
            <a:r>
              <a:rPr dirty="0" sz="2000" lang="en-US" u="sng">
                <a:solidFill>
                  <a:srgbClr val="C00000"/>
                </a:solidFill>
              </a:rPr>
              <a:t> of the petrous ridge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87136" y="0"/>
            <a:ext cx="7169727" cy="68580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97153" name="Ink 6"/>
              <p14:cNvContentPartPr/>
              <p14:nvPr/>
            </p14:nvContentPartPr>
            <p14:xfrm>
              <a:off x="1195387" y="6552176"/>
              <a:ext cx="6679800" cy="360"/>
            </p14:xfrm>
          </p:contentPart>
        </mc:Choice>
        <mc:Fallback>
          <p:pic>
            <p:nvPicPr>
              <p:cNvPr id="2097153" name="Ink 6"/>
              <p:cNvPicPr>
                <a:picLocks/>
              </p:cNvPicPr>
              <p:nvPr/>
            </p:nvPicPr>
            <p:blipFill>
              <a:blip xmlns:r="http://schemas.openxmlformats.org/officeDocument/2006/relationships" r:embed="rId3"/>
              <a:stretch>
                <a:fillRect/>
              </a:stretch>
            </p:blipFill>
            <p:spPr>
              <a:xfrm>
                <a:off x="1195387" y="6552176"/>
                <a:ext cx="667980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97154" name="Ink 7"/>
              <p14:cNvContentPartPr/>
              <p14:nvPr/>
            </p14:nvContentPartPr>
            <p14:xfrm>
              <a:off x="1374667" y="6812456"/>
              <a:ext cx="2075760" cy="360"/>
            </p14:xfrm>
          </p:contentPart>
        </mc:Choice>
        <mc:Fallback>
          <p:pic>
            <p:nvPicPr>
              <p:cNvPr id="2097154" name="Ink 7"/>
              <p:cNvPicPr>
                <a:picLocks/>
              </p:cNvPicPr>
              <p:nvPr/>
            </p:nvPicPr>
            <p:blipFill>
              <a:blip xmlns:r="http://schemas.openxmlformats.org/officeDocument/2006/relationships" r:embed="rId5"/>
              <a:stretch>
                <a:fillRect/>
              </a:stretch>
            </p:blipFill>
            <p:spPr>
              <a:xfrm>
                <a:off x="1374667" y="6812456"/>
                <a:ext cx="2075760" cy="3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529772" y="0"/>
            <a:ext cx="6084455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Head Motion (Inertial) Injuries</a:t>
            </a:r>
          </a:p>
          <a:p>
            <a:r>
              <a:rPr dirty="0" sz="2000" lang="en-US"/>
              <a:t>Inertial loading of the head, whether from impact or from impulsive loading, causes a broad variety of clinically relevant injuries. </a:t>
            </a:r>
          </a:p>
          <a:p>
            <a:r>
              <a:rPr dirty="0" sz="2000" lang="en-US"/>
              <a:t>These are commonly called acceleration and deceleration injuries because acceleration is an important physical measure for loading. </a:t>
            </a:r>
          </a:p>
          <a:p>
            <a:r>
              <a:rPr dirty="0" sz="2000" lang="en-US"/>
              <a:t>Head acceleration can produce strain within the brain parenchyma and can cause widespread disturbances to brain function or structures, manifest as: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Classic cerebral concussion.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Diffuse axonal injury.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Associated tissue tear hemorrhages.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Most intermediate coup contusions ( </a:t>
            </a:r>
            <a:r>
              <a:rPr b="1" dirty="0" sz="2000" lang="en-US" err="1">
                <a:solidFill>
                  <a:srgbClr val="0070C0"/>
                </a:solidFill>
              </a:rPr>
              <a:t>hrrg</a:t>
            </a:r>
            <a:r>
              <a:rPr b="1" dirty="0" sz="2000" lang="en-US">
                <a:solidFill>
                  <a:srgbClr val="0070C0"/>
                </a:solidFill>
              </a:rPr>
              <a:t> in non convex surface ).</a:t>
            </a:r>
          </a:p>
          <a:p>
            <a:pPr lvl="1">
              <a:buFont typeface="Wingdings" pitchFamily="2" charset="2"/>
              <a:buChar char="ü"/>
            </a:pPr>
            <a:endParaRPr b="1" dirty="0" sz="2000" lang="en-US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Types of Head Acceleration</a:t>
            </a:r>
          </a:p>
          <a:p>
            <a:r>
              <a:rPr dirty="0" sz="2000" lang="en-US"/>
              <a:t>Three types of acceleration can occur: 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Translational.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Rotational.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Angular.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Translational acceleration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Occurs when the center of gravity of the brain (which is approximately in the pineal region) moves in a straight line in any direction </a:t>
            </a:r>
            <a:r>
              <a:rPr b="1" dirty="0" sz="2000" lang="en-US"/>
              <a:t>but</a:t>
            </a:r>
            <a:r>
              <a:rPr dirty="0" sz="2000" lang="en-US"/>
              <a:t> </a:t>
            </a:r>
            <a:r>
              <a:rPr dirty="0" sz="2000" lang="en-US" u="sng"/>
              <a:t>the head is not able to rotate.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Concussive injuries do not occur</a:t>
            </a:r>
            <a:r>
              <a:rPr dirty="0" sz="2000" lang="en-US"/>
              <a:t> when the head experiences a </a:t>
            </a:r>
            <a:r>
              <a:rPr b="1" dirty="0" sz="2000" lang="en-US">
                <a:solidFill>
                  <a:srgbClr val="0070C0"/>
                </a:solidFill>
              </a:rPr>
              <a:t>purely translational</a:t>
            </a:r>
            <a:r>
              <a:rPr dirty="0" sz="2000" lang="en-US"/>
              <a:t> acceleration. 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/>
              <a:t>Translational acceleration does not cause diffuse brain injuries, but it can produce focal injuries, including </a:t>
            </a:r>
          </a:p>
          <a:p>
            <a:pPr indent="-400050" lvl="1" marL="857250">
              <a:buFont typeface="+mj-lt"/>
              <a:buAutoNum type="romanUcPeriod"/>
            </a:pPr>
            <a:r>
              <a:rPr b="1" dirty="0" sz="2000" lang="en-US" err="1">
                <a:solidFill>
                  <a:srgbClr val="002060"/>
                </a:solidFill>
              </a:rPr>
              <a:t>Contrecoup</a:t>
            </a:r>
            <a:r>
              <a:rPr b="1" dirty="0" sz="2000" lang="en-US">
                <a:solidFill>
                  <a:srgbClr val="002060"/>
                </a:solidFill>
              </a:rPr>
              <a:t> contusions.</a:t>
            </a:r>
          </a:p>
          <a:p>
            <a:pPr indent="-400050" lvl="1" marL="857250">
              <a:buFont typeface="+mj-lt"/>
              <a:buAutoNum type="romanUcPeriod"/>
            </a:pPr>
            <a:r>
              <a:rPr b="1" dirty="0" sz="2000" lang="en-US" err="1">
                <a:solidFill>
                  <a:srgbClr val="002060"/>
                </a:solidFill>
              </a:rPr>
              <a:t>Intracerebral</a:t>
            </a:r>
            <a:r>
              <a:rPr b="1" dirty="0" sz="2000" lang="en-US">
                <a:solidFill>
                  <a:srgbClr val="002060"/>
                </a:solidFill>
              </a:rPr>
              <a:t> and subdural </a:t>
            </a:r>
            <a:r>
              <a:rPr b="1" dirty="0" sz="2000" lang="en-US" err="1">
                <a:solidFill>
                  <a:srgbClr val="002060"/>
                </a:solidFill>
              </a:rPr>
              <a:t>hematomas</a:t>
            </a:r>
            <a:r>
              <a:rPr b="1" dirty="0" sz="2000" lang="en-US">
                <a:solidFill>
                  <a:srgbClr val="002060"/>
                </a:solidFill>
              </a:rPr>
              <a:t>.</a:t>
            </a:r>
          </a:p>
          <a:p>
            <a:pPr indent="-400050" lvl="1" marL="857250">
              <a:buFont typeface="+mj-lt"/>
              <a:buAutoNum type="romanUcPeriod"/>
            </a:pPr>
            <a:endParaRPr b="1" dirty="0" sz="2000" lang="en-US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Rotational acceleration</a:t>
            </a:r>
            <a:r>
              <a:rPr dirty="0" sz="2000" lang="en-US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Occurs when there is rotation about the center of gravity of the brain, without the center of gravity itself moving.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Pure rotational acceleration is a virtual impossibility in nearly all clinical situations.</a:t>
            </a:r>
            <a:endParaRPr dirty="0" sz="2000" lang="en-IQ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Angular accelerations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Occur when components of translational and rotational accelerations are combined.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The center of gravity moves in an angular manner. Because of the neck anatomy, angular acceleration is the </a:t>
            </a:r>
            <a:r>
              <a:rPr b="1" dirty="0" sz="2000" lang="en-US">
                <a:solidFill>
                  <a:srgbClr val="C00000"/>
                </a:solidFill>
              </a:rPr>
              <a:t>most common head motion</a:t>
            </a:r>
            <a:r>
              <a:rPr dirty="0" sz="2000" lang="en-US"/>
              <a:t> encountered clinically. Frequently, </a:t>
            </a:r>
            <a:r>
              <a:rPr b="1" dirty="0" sz="2000" lang="en-US" u="sng"/>
              <a:t>the center of rotation occurs in the </a:t>
            </a:r>
            <a:r>
              <a:rPr b="1" dirty="0" sz="2000" lang="en-US">
                <a:solidFill>
                  <a:srgbClr val="0070C0"/>
                </a:solidFill>
              </a:rPr>
              <a:t>lower cervical region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Angular acceleration is the </a:t>
            </a:r>
            <a:r>
              <a:rPr b="1" dirty="0" sz="2000" lang="en-US">
                <a:solidFill>
                  <a:srgbClr val="C00000"/>
                </a:solidFill>
              </a:rPr>
              <a:t>most damaging mechanism of brain injury</a:t>
            </a:r>
            <a:r>
              <a:rPr dirty="0" sz="2000" lang="en-US"/>
              <a:t> because it combines the injurious mechanisms of both translational and rotational movements, especially the latter. 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/>
              <a:t>Every known type of head injury can be produced by angular acceleration</a:t>
            </a:r>
            <a:r>
              <a:rPr dirty="0" sz="2000" lang="en-US"/>
              <a:t>, </a:t>
            </a:r>
            <a:r>
              <a:rPr b="1" dirty="0" sz="2000" lang="en-US">
                <a:solidFill>
                  <a:srgbClr val="C00000"/>
                </a:solidFill>
              </a:rPr>
              <a:t>except</a:t>
            </a:r>
            <a:r>
              <a:rPr dirty="0" sz="2000" lang="en-US"/>
              <a:t> for </a:t>
            </a:r>
            <a:r>
              <a:rPr b="1" dirty="0" sz="2000" lang="en-US">
                <a:solidFill>
                  <a:srgbClr val="0070C0"/>
                </a:solidFill>
              </a:rPr>
              <a:t>skull fracture </a:t>
            </a:r>
            <a:r>
              <a:rPr b="1" dirty="0" sz="2000" lang="en-US"/>
              <a:t>and</a:t>
            </a:r>
            <a:r>
              <a:rPr b="1" dirty="0" sz="2000" lang="en-US">
                <a:solidFill>
                  <a:srgbClr val="0070C0"/>
                </a:solidFill>
              </a:rPr>
              <a:t> epidural hematoma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29409" y="0"/>
            <a:ext cx="7285182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21772" y="0"/>
            <a:ext cx="7100455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4156364" y="0"/>
            <a:ext cx="4987636" cy="6858000"/>
          </a:xfrm>
        </p:spPr>
        <p:txBody>
          <a:bodyPr>
            <a:normAutofit/>
          </a:bodyPr>
          <a:p>
            <a:r>
              <a:rPr dirty="0" sz="2000" lang="en-US"/>
              <a:t>Figure 337-4. Types of head acceleration. </a:t>
            </a:r>
          </a:p>
          <a:p>
            <a:r>
              <a:rPr dirty="0" sz="2000" lang="en-US"/>
              <a:t>Translational acceleration moves the head in a linear path. </a:t>
            </a:r>
          </a:p>
          <a:p>
            <a:r>
              <a:rPr dirty="0" sz="2000" lang="en-US"/>
              <a:t>Rotational acceleration induces a rotation about the head’s center of mass, located approximately in the pineal region. Instances of pure translation or rotational accelerations are rare in real-world injury situations; rather, an angular motion is more common. </a:t>
            </a:r>
          </a:p>
          <a:p>
            <a:r>
              <a:rPr dirty="0" sz="2000" lang="en-US"/>
              <a:t>The angular motion leads to a combination of translational and rotational acceleration, thereby creating injury patterns that arise from both acceleration types. The dashed circles represent the original position of the head; the arrows indicate the direction of impact; and in bottom illustration, the angle of motion is represented by the solid and dashed lines.</a:t>
            </a:r>
            <a:endParaRPr dirty="0" sz="2000" lang="en-IQ"/>
          </a:p>
        </p:txBody>
      </p:sp>
      <p:pic>
        <p:nvPicPr>
          <p:cNvPr id="2097160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4156364" cy="6858000"/>
          </a:xfrm>
          <a:prstGeom prst="rect"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Determinants of Acceleration Injury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Structural damage to superficial vascular tissue, especially to bridging veins and </a:t>
            </a:r>
            <a:r>
              <a:rPr b="1" dirty="0" sz="2000" lang="en-US" err="1"/>
              <a:t>pial</a:t>
            </a:r>
            <a:r>
              <a:rPr b="1" dirty="0" sz="2000" lang="en-US"/>
              <a:t> vessels</a:t>
            </a:r>
            <a:r>
              <a:rPr dirty="0" sz="2000" lang="en-US"/>
              <a:t>, occurs in </a:t>
            </a:r>
            <a:r>
              <a:rPr b="1" dirty="0" sz="2000" lang="en-US">
                <a:solidFill>
                  <a:srgbClr val="0070C0"/>
                </a:solidFill>
              </a:rPr>
              <a:t>high-acceleration, short-duration conditions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Damage to brain tissue</a:t>
            </a:r>
            <a:r>
              <a:rPr dirty="0" sz="2000" lang="en-US"/>
              <a:t> occurs in circumstances of </a:t>
            </a:r>
            <a:r>
              <a:rPr b="1" dirty="0" sz="2000" lang="en-US">
                <a:solidFill>
                  <a:srgbClr val="0070C0"/>
                </a:solidFill>
              </a:rPr>
              <a:t>high accelerations with longer pulse durations and thus higher velocities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Blast-Induced Brain Injuries</a:t>
            </a:r>
          </a:p>
          <a:p>
            <a:r>
              <a:rPr b="1" dirty="0" sz="2000" lang="en-US"/>
              <a:t>Blast-induced injuries as a group result from the different physical aspects of the blast phenomenon as: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Primary blast-induced injury is </a:t>
            </a:r>
            <a:r>
              <a:rPr b="1" dirty="0" sz="2000" lang="en-US">
                <a:solidFill>
                  <a:srgbClr val="002060"/>
                </a:solidFill>
              </a:rPr>
              <a:t>from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the shock wave</a:t>
            </a:r>
            <a:r>
              <a:rPr dirty="0" sz="2000" lang="en-US"/>
              <a:t>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Secondary blast-induced injury is </a:t>
            </a:r>
            <a:r>
              <a:rPr b="1" dirty="0" sz="2000" lang="en-US">
                <a:solidFill>
                  <a:srgbClr val="002060"/>
                </a:solidFill>
              </a:rPr>
              <a:t>from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shrapnel (focal)</a:t>
            </a:r>
            <a:r>
              <a:rPr dirty="0" sz="2000" lang="en-US"/>
              <a:t>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Tertiary blast-induced injury is </a:t>
            </a:r>
            <a:r>
              <a:rPr b="1" dirty="0" sz="2000" lang="en-US">
                <a:solidFill>
                  <a:srgbClr val="002060"/>
                </a:solidFill>
              </a:rPr>
              <a:t>from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the “blast wind” (head acceleration)</a:t>
            </a:r>
            <a:r>
              <a:rPr dirty="0" sz="2000" lang="en-US"/>
              <a:t>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Quaternary blast-induced injury </a:t>
            </a:r>
            <a:r>
              <a:rPr b="1" dirty="0" sz="2000" lang="en-US">
                <a:solidFill>
                  <a:srgbClr val="002060"/>
                </a:solidFill>
              </a:rPr>
              <a:t>from</a:t>
            </a:r>
            <a:r>
              <a:rPr dirty="0" sz="2000" lang="en-US"/>
              <a:t> any </a:t>
            </a:r>
            <a:r>
              <a:rPr b="1" dirty="0" sz="2000" lang="en-US">
                <a:solidFill>
                  <a:srgbClr val="0070C0"/>
                </a:solidFill>
              </a:rPr>
              <a:t>remaining mitigating factors (thermal, chemical)</a:t>
            </a:r>
            <a:r>
              <a:rPr dirty="0" sz="2000" lang="en-US"/>
              <a:t>.</a:t>
            </a:r>
            <a:endParaRPr dirty="0" sz="2000" lang="en-IQ"/>
          </a:p>
          <a:p>
            <a:pPr>
              <a:buFont typeface="Wingdings" pitchFamily="2" charset="2"/>
              <a:buChar char="Ø"/>
            </a:pPr>
            <a:endParaRPr dirty="0" sz="2000" lang="en-IQ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Cavitation mechanism</a:t>
            </a:r>
          </a:p>
          <a:p>
            <a:r>
              <a:rPr dirty="0" sz="2000" lang="en-US"/>
              <a:t>Head impaction </a:t>
            </a:r>
          </a:p>
          <a:p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Brain moves toward the impact site </a:t>
            </a:r>
          </a:p>
          <a:p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Area of negative pressure develops directly opposite the point of loading </a:t>
            </a:r>
          </a:p>
          <a:p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Cause damage by exceeding the tensile strength of neural tissue or, by causing small gas bubbles to appear within the parenchyma </a:t>
            </a:r>
          </a:p>
          <a:p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The return to normal or positive pressures could then cause the small bubbles to collapse.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C00000"/>
                </a:solidFill>
              </a:rPr>
              <a:t>Contrecoup</a:t>
            </a:r>
            <a:r>
              <a:rPr b="1" dirty="0" sz="2000" lang="en-US" u="sng">
                <a:solidFill>
                  <a:srgbClr val="C00000"/>
                </a:solidFill>
              </a:rPr>
              <a:t> contusions </a:t>
            </a:r>
          </a:p>
          <a:p>
            <a:r>
              <a:rPr dirty="0" sz="2000" lang="en-US"/>
              <a:t>Are often not exactly opposite the point of impact. </a:t>
            </a:r>
            <a:r>
              <a:rPr b="1" dirty="0" sz="2000" lang="en-US"/>
              <a:t>In fact,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2060"/>
                </a:solidFill>
              </a:rPr>
              <a:t>contusions of the </a:t>
            </a:r>
            <a:r>
              <a:rPr b="1" dirty="0" sz="2000" lang="en-US" u="sng">
                <a:solidFill>
                  <a:srgbClr val="002060"/>
                </a:solidFill>
              </a:rPr>
              <a:t>temporal and frontal poles</a:t>
            </a:r>
            <a:r>
              <a:rPr dirty="0" sz="2000" lang="en-US"/>
              <a:t> are </a:t>
            </a:r>
            <a:r>
              <a:rPr b="1" dirty="0" sz="2000" lang="en-US" err="1">
                <a:solidFill>
                  <a:srgbClr val="C00000"/>
                </a:solidFill>
              </a:rPr>
              <a:t>contrecoup</a:t>
            </a:r>
            <a:r>
              <a:rPr dirty="0" sz="2000" lang="en-US"/>
              <a:t> in almost every instance, regardless of the impact site.</a:t>
            </a:r>
            <a:endParaRPr dirty="0" sz="2000" lang="en-IQ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Tissue Tear Hemorrhages</a:t>
            </a:r>
          </a:p>
          <a:p>
            <a:r>
              <a:rPr dirty="0" sz="2000" lang="en-US"/>
              <a:t>Are multiple areas of damage to blood vessels and axons occurring in combination with diffuse axonal injury. </a:t>
            </a:r>
          </a:p>
          <a:p>
            <a:r>
              <a:rPr dirty="0" sz="2000" lang="en-US"/>
              <a:t>Caused by </a:t>
            </a:r>
            <a:r>
              <a:rPr b="1" dirty="0" sz="2000" lang="en-US">
                <a:solidFill>
                  <a:srgbClr val="002060"/>
                </a:solidFill>
              </a:rPr>
              <a:t>inertial head motion effects</a:t>
            </a:r>
            <a:r>
              <a:rPr dirty="0" sz="2000" lang="en-US"/>
              <a:t> and are </a:t>
            </a:r>
            <a:r>
              <a:rPr b="1" dirty="0" sz="2000" lang="en-US"/>
              <a:t>not related to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2060"/>
                </a:solidFill>
              </a:rPr>
              <a:t>contact phenomena</a:t>
            </a:r>
            <a:r>
              <a:rPr dirty="0" sz="2000" lang="en-US"/>
              <a:t>. </a:t>
            </a:r>
          </a:p>
          <a:p>
            <a:r>
              <a:rPr dirty="0" sz="2000" lang="en-US"/>
              <a:t>They are distinct from the </a:t>
            </a:r>
            <a:r>
              <a:rPr dirty="0" sz="2000" lang="en-US" err="1"/>
              <a:t>intracerebral</a:t>
            </a:r>
            <a:r>
              <a:rPr dirty="0" sz="2000" lang="en-US"/>
              <a:t> </a:t>
            </a:r>
            <a:r>
              <a:rPr dirty="0" sz="2000" lang="en-US" err="1"/>
              <a:t>hematomas</a:t>
            </a:r>
            <a:r>
              <a:rPr dirty="0" sz="2000" lang="en-US"/>
              <a:t> and are actually a part of the pathologic scenario of a severe form of diffuse axonal injury that results in immediate prolonged coma. </a:t>
            </a:r>
          </a:p>
          <a:p>
            <a:r>
              <a:rPr dirty="0" sz="2000" lang="en-US"/>
              <a:t>Are typically </a:t>
            </a:r>
            <a:r>
              <a:rPr b="1" dirty="0" sz="2000" lang="en-US">
                <a:solidFill>
                  <a:srgbClr val="0070C0"/>
                </a:solidFill>
              </a:rPr>
              <a:t>numerous, small, and located parasagittally and in the central portion of the brain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Their locations are characteristically in </a:t>
            </a:r>
          </a:p>
          <a:p>
            <a:pPr lvl="1"/>
            <a:r>
              <a:rPr dirty="0" sz="2000" lang="en-US"/>
              <a:t>The superior medial </a:t>
            </a:r>
            <a:r>
              <a:rPr dirty="0" sz="2000" lang="en-US" err="1"/>
              <a:t>frontoparietal</a:t>
            </a:r>
            <a:r>
              <a:rPr dirty="0" sz="2000" lang="en-US"/>
              <a:t> white matter.</a:t>
            </a:r>
          </a:p>
          <a:p>
            <a:pPr lvl="1"/>
            <a:r>
              <a:rPr dirty="0" sz="2000" lang="en-US"/>
              <a:t>Corpus </a:t>
            </a:r>
            <a:r>
              <a:rPr dirty="0" sz="2000" lang="en-US" err="1"/>
              <a:t>callosum</a:t>
            </a:r>
            <a:r>
              <a:rPr dirty="0" sz="2000" lang="en-US"/>
              <a:t>.</a:t>
            </a:r>
          </a:p>
          <a:p>
            <a:pPr lvl="1"/>
            <a:r>
              <a:rPr dirty="0" sz="2000" lang="en-US"/>
              <a:t>Centrum </a:t>
            </a:r>
            <a:r>
              <a:rPr dirty="0" sz="2000" lang="en-US" err="1"/>
              <a:t>semiovale</a:t>
            </a:r>
            <a:r>
              <a:rPr dirty="0" sz="2000" lang="en-US"/>
              <a:t>.</a:t>
            </a:r>
          </a:p>
          <a:p>
            <a:pPr lvl="1"/>
            <a:r>
              <a:rPr dirty="0" sz="2000" lang="en-US"/>
              <a:t>Periventricular white and gray matter.</a:t>
            </a:r>
          </a:p>
          <a:p>
            <a:pPr lvl="1"/>
            <a:r>
              <a:rPr dirty="0" sz="2000" lang="en-US"/>
              <a:t>Internal capsule, and basal ganglia. </a:t>
            </a:r>
          </a:p>
          <a:p>
            <a:pPr lvl="1"/>
            <a:r>
              <a:rPr dirty="0" sz="2000" lang="en-US"/>
              <a:t>In the brainstem, they appear in the dorsal area of the midbrain in the upper pons.</a:t>
            </a:r>
            <a:endParaRPr dirty="0" sz="2000" lang="en-IQ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102232"/>
            <a:ext cx="9144000" cy="322118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Subdural Hematoma</a:t>
            </a:r>
          </a:p>
          <a:p>
            <a:r>
              <a:rPr dirty="0" sz="2000" lang="en-US"/>
              <a:t>Three varieties of acute subdural hematoma manifest clinically. 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The first type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The </a:t>
            </a:r>
            <a:r>
              <a:rPr b="1" dirty="0" sz="2000" lang="en-US"/>
              <a:t>most common </a:t>
            </a:r>
            <a:r>
              <a:rPr dirty="0" sz="2000" lang="en-US"/>
              <a:t>form of vascular disruption.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Involves </a:t>
            </a:r>
            <a:r>
              <a:rPr b="1" dirty="0" sz="2000" lang="en-US"/>
              <a:t>tearing of parasagittal bridging veins</a:t>
            </a:r>
            <a:r>
              <a:rPr dirty="0" sz="2000" lang="en-US"/>
              <a:t> located along the superior margin of the brain.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Results entirely </a:t>
            </a:r>
            <a:r>
              <a:rPr b="1" dirty="0" sz="2000" lang="en-US"/>
              <a:t>from</a:t>
            </a:r>
            <a:r>
              <a:rPr dirty="0" sz="2000" lang="en-US"/>
              <a:t> </a:t>
            </a:r>
            <a:r>
              <a:rPr b="1" dirty="0" sz="2000" lang="en-US" u="sng">
                <a:solidFill>
                  <a:srgbClr val="002060"/>
                </a:solidFill>
              </a:rPr>
              <a:t>inertial</a:t>
            </a:r>
            <a:r>
              <a:rPr dirty="0" sz="2000" lang="en-US"/>
              <a:t>, </a:t>
            </a:r>
            <a:r>
              <a:rPr b="1" dirty="0" sz="2000" lang="en-US"/>
              <a:t>not</a:t>
            </a:r>
            <a:r>
              <a:rPr dirty="0" sz="2000" lang="en-US"/>
              <a:t> </a:t>
            </a:r>
            <a:r>
              <a:rPr b="1" dirty="0" sz="2000" lang="en-US" u="sng">
                <a:solidFill>
                  <a:srgbClr val="002060"/>
                </a:solidFill>
              </a:rPr>
              <a:t>contact</a:t>
            </a:r>
            <a:r>
              <a:rPr dirty="0" sz="2000" lang="en-US"/>
              <a:t>, forces.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The other two types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Associated with contusion and laceration and are called complicated subdural </a:t>
            </a:r>
            <a:r>
              <a:rPr dirty="0" sz="2000" lang="en-US" err="1"/>
              <a:t>hematomas</a:t>
            </a:r>
            <a:r>
              <a:rPr dirty="0" sz="2000" lang="en-US"/>
              <a:t> ( most common temporal pole causing burst lobe ).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Result from the </a:t>
            </a:r>
            <a:r>
              <a:rPr b="1" dirty="0" sz="2000" lang="en-US">
                <a:solidFill>
                  <a:srgbClr val="002060"/>
                </a:solidFill>
              </a:rPr>
              <a:t>contact or acceleration</a:t>
            </a:r>
            <a:r>
              <a:rPr dirty="0" sz="2000" lang="en-US"/>
              <a:t> effects.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SDH may coexist with underlying hemispheric brain damage, usually diffuse axonal injury</a:t>
            </a:r>
            <a:r>
              <a:rPr dirty="0" sz="2000" lang="en-US"/>
              <a:t> (</a:t>
            </a:r>
            <a:r>
              <a:rPr b="1" dirty="0" sz="2000" lang="en-US">
                <a:solidFill>
                  <a:srgbClr val="0070C0"/>
                </a:solidFill>
              </a:rPr>
              <a:t>which explains the frequency of cases in which the subdural hematoma  is  small  but  the  underlying  brain  damage is greater than expected</a:t>
            </a:r>
            <a:r>
              <a:rPr dirty="0" sz="2000" lang="en-US"/>
              <a:t>).</a:t>
            </a:r>
            <a:endParaRPr dirty="0" sz="2000" lang="en-IQ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Diffuse Brain Injury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Cerebral Concussion</a:t>
            </a:r>
          </a:p>
          <a:p>
            <a:r>
              <a:rPr dirty="0" sz="2000" lang="en-US"/>
              <a:t>Is </a:t>
            </a:r>
            <a:r>
              <a:rPr b="1" dirty="0" sz="2000" lang="en-US"/>
              <a:t>transient, generally reversible neurological dysfunction</a:t>
            </a:r>
            <a:r>
              <a:rPr dirty="0" sz="2000" lang="en-US"/>
              <a:t> caused by trauma. </a:t>
            </a:r>
          </a:p>
          <a:p>
            <a:r>
              <a:rPr dirty="0" sz="2000" lang="en-US"/>
              <a:t>Caused by </a:t>
            </a:r>
            <a:r>
              <a:rPr b="1" dirty="0" sz="2000" lang="en-US" u="sng">
                <a:solidFill>
                  <a:srgbClr val="002060"/>
                </a:solidFill>
              </a:rPr>
              <a:t>inertial loading</a:t>
            </a:r>
            <a:r>
              <a:rPr dirty="0" sz="2000" lang="en-US"/>
              <a:t> and </a:t>
            </a:r>
            <a:r>
              <a:rPr b="1" dirty="0" sz="2000" lang="en-US"/>
              <a:t>not from</a:t>
            </a:r>
            <a:r>
              <a:rPr dirty="0" sz="2000" lang="en-US"/>
              <a:t> </a:t>
            </a:r>
            <a:r>
              <a:rPr b="1" dirty="0" sz="2000" lang="en-US" u="sng">
                <a:solidFill>
                  <a:srgbClr val="002060"/>
                </a:solidFill>
              </a:rPr>
              <a:t>contact phenomena effects</a:t>
            </a:r>
            <a:r>
              <a:rPr dirty="0" sz="2000" lang="en-US"/>
              <a:t>. </a:t>
            </a:r>
          </a:p>
          <a:p>
            <a:r>
              <a:rPr dirty="0" sz="2000" lang="en-US"/>
              <a:t>Concussion </a:t>
            </a:r>
            <a:r>
              <a:rPr b="1" dirty="0" sz="2000" lang="en-US" u="sng"/>
              <a:t>does not</a:t>
            </a:r>
            <a:r>
              <a:rPr dirty="0" sz="2000" lang="en-US" u="sng">
                <a:solidFill>
                  <a:srgbClr val="C00000"/>
                </a:solidFill>
              </a:rPr>
              <a:t> occur with purely translational motion of the head</a:t>
            </a:r>
            <a:r>
              <a:rPr dirty="0" sz="2000" lang="en-US"/>
              <a:t>. </a:t>
            </a:r>
          </a:p>
          <a:p>
            <a:endParaRPr dirty="0" sz="2000" lang="en-US"/>
          </a:p>
          <a:p>
            <a:r>
              <a:rPr dirty="0" sz="2000" lang="en-US" u="sng"/>
              <a:t>Can be observed in combination with injuries arising </a:t>
            </a:r>
            <a:r>
              <a:rPr b="1" dirty="0" sz="2000" lang="en-US" u="sng"/>
              <a:t>from contact phenomena</a:t>
            </a:r>
            <a:r>
              <a:rPr dirty="0" sz="2000" lang="en-US"/>
              <a:t> because the contact loading produces both contact effects and angular rotational acceleration of the head. </a:t>
            </a:r>
          </a:p>
          <a:p>
            <a:r>
              <a:rPr dirty="0" sz="2000" lang="en-US"/>
              <a:t>Angular rotational head motion causes the deeper structures within the brain to deform and causes the classical widespread disruption of brain function that underlies concussion. </a:t>
            </a:r>
          </a:p>
          <a:p>
            <a:endParaRPr dirty="0" sz="2000" lang="en-US"/>
          </a:p>
          <a:p>
            <a:r>
              <a:rPr dirty="0" sz="2000" lang="en-US"/>
              <a:t>Most of the strain is insufficient to cause structural damage. </a:t>
            </a:r>
            <a:endParaRPr dirty="0" sz="2000" lang="en-IQ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Diffuse Axonal Injury</a:t>
            </a:r>
          </a:p>
          <a:p>
            <a:r>
              <a:rPr dirty="0" sz="2000" lang="en-US"/>
              <a:t>Axonal damage appears to be an important pathologic condition that produces prolonged traumatic coma in cases without mass lesions. </a:t>
            </a:r>
          </a:p>
          <a:p>
            <a:r>
              <a:rPr dirty="0" sz="2000" lang="en-US"/>
              <a:t>Diffuse axonal injury is considered a more severe form of cerebral concussion </a:t>
            </a:r>
          </a:p>
          <a:p>
            <a:r>
              <a:rPr dirty="0" sz="2000" lang="en-US"/>
              <a:t>Caused only by </a:t>
            </a:r>
            <a:r>
              <a:rPr b="1" dirty="0" sz="2000" lang="en-US">
                <a:solidFill>
                  <a:srgbClr val="002060"/>
                </a:solidFill>
              </a:rPr>
              <a:t>angular rotational acceleration</a:t>
            </a:r>
            <a:r>
              <a:rPr dirty="0" sz="2000" lang="en-US"/>
              <a:t> and </a:t>
            </a:r>
            <a:r>
              <a:rPr b="1" dirty="0" sz="2000" lang="en-US"/>
              <a:t>not by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2060"/>
                </a:solidFill>
              </a:rPr>
              <a:t>contact phenomena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749510"/>
          </a:xfrm>
        </p:spPr>
        <p:txBody>
          <a:bodyPr>
            <a:normAutofit/>
          </a:bodyPr>
          <a:p>
            <a:pPr algn="ctr"/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Neuropathology of Traumatic Brain Injury</a:t>
            </a:r>
            <a:br>
              <a:rPr dirty="0" lang="en-US"/>
            </a:br>
            <a:r>
              <a:rPr b="1" dirty="0" sz="2000" lang="en-US" err="1">
                <a:latin typeface="+mn-lt"/>
              </a:rPr>
              <a:t>Youmans</a:t>
            </a:r>
            <a:r>
              <a:rPr b="1" dirty="0" sz="2000" lang="en-US">
                <a:latin typeface="+mn-lt"/>
              </a:rPr>
              <a:t> Chap.338</a:t>
            </a:r>
            <a:endParaRPr b="1" dirty="0" sz="2000" lang="en-IQ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INCREASED INTRACRANIAL PRESSURE AND HERNIATION</a:t>
            </a:r>
          </a:p>
          <a:p>
            <a:r>
              <a:rPr dirty="0" sz="2000" lang="en-US"/>
              <a:t>Any pathologic process that occupies space does so at the expense of the brain, CSF, or blood (verbal expression of the </a:t>
            </a:r>
            <a:r>
              <a:rPr dirty="0" sz="2000" lang="en-US" err="1"/>
              <a:t>Monro-Kelly</a:t>
            </a:r>
            <a:r>
              <a:rPr dirty="0" sz="2000" lang="en-US"/>
              <a:t> doctrine) that states: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Intracranial Volume = Volume of CNS + CSF + Blood + Lesion.</a:t>
            </a:r>
          </a:p>
          <a:p>
            <a:endParaRPr dirty="0" sz="2000" lang="en-US"/>
          </a:p>
          <a:p>
            <a:r>
              <a:rPr dirty="0" sz="2000" lang="en-US"/>
              <a:t>The immediate consequence of placing additional volume into the fixed space of the intracranial vault is an increase in intracranial pressure (ICP). </a:t>
            </a:r>
          </a:p>
          <a:p>
            <a:r>
              <a:rPr dirty="0" sz="2000" lang="en-US"/>
              <a:t>The normal mean ICP is less than 200 mm H2O or 15 mm Hg for a patient in the lateral decubitus position.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Consequence of increase ICP</a:t>
            </a:r>
          </a:p>
          <a:p>
            <a:pPr lvl="1"/>
            <a:r>
              <a:rPr dirty="0" sz="2000" lang="en-US"/>
              <a:t>The first line of physiologic compensation is reduction in CSF volume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the ventricles and </a:t>
            </a:r>
            <a:r>
              <a:rPr dirty="0" sz="2000" lang="en-US" err="1"/>
              <a:t>sulci</a:t>
            </a:r>
            <a:r>
              <a:rPr dirty="0" sz="2000" lang="en-US"/>
              <a:t> are effaced </a:t>
            </a:r>
          </a:p>
          <a:p>
            <a:pPr lvl="1"/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If the volume of the lesion exceeds compensatory CSF volume reduction, then blood volume reduction occurs. </a:t>
            </a:r>
          </a:p>
          <a:p>
            <a:pPr lvl="1"/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reduction in cerebral blood flow can have immediate adverse consequences, because the brain is critically dependent on an uninterrupted supply of oxygen and nutrients.</a:t>
            </a:r>
            <a:endParaRPr dirty="0" sz="2000" lang="en-IQ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Brain Herniation Syndromes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err="1">
                <a:solidFill>
                  <a:srgbClr val="7030A0"/>
                </a:solidFill>
              </a:rPr>
              <a:t>Subfalcine</a:t>
            </a:r>
            <a:r>
              <a:rPr b="1" dirty="0" sz="2000" lang="en-US">
                <a:solidFill>
                  <a:srgbClr val="7030A0"/>
                </a:solidFill>
              </a:rPr>
              <a:t> or cingulate herniations</a:t>
            </a:r>
          </a:p>
          <a:p>
            <a:r>
              <a:rPr dirty="0" sz="2000" lang="en-US"/>
              <a:t>Caused by one hemisphere is forced by mass lesions in the anterior or middle fossa under the free edge of the </a:t>
            </a:r>
            <a:r>
              <a:rPr dirty="0" sz="2000" lang="en-US" err="1"/>
              <a:t>falx</a:t>
            </a:r>
            <a:r>
              <a:rPr dirty="0" sz="2000" lang="en-US"/>
              <a:t> </a:t>
            </a:r>
            <a:r>
              <a:rPr dirty="0" sz="2000" lang="en-US" err="1"/>
              <a:t>cerebri</a:t>
            </a:r>
            <a:r>
              <a:rPr dirty="0" sz="2000" lang="en-US"/>
              <a:t>, the cingulate lobe is the first portion of that hemisphere to be displaced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Clinically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Often </a:t>
            </a:r>
            <a:r>
              <a:rPr b="1" dirty="0" sz="2000" lang="en-US">
                <a:solidFill>
                  <a:srgbClr val="0070C0"/>
                </a:solidFill>
              </a:rPr>
              <a:t>asymptomatic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Or becomes </a:t>
            </a:r>
            <a:r>
              <a:rPr b="1" dirty="0" sz="2000" lang="en-US">
                <a:solidFill>
                  <a:srgbClr val="0070C0"/>
                </a:solidFill>
              </a:rPr>
              <a:t>confused and drowsy</a:t>
            </a:r>
            <a:r>
              <a:rPr dirty="0" sz="2000" lang="en-US"/>
              <a:t>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Contralateral lower extremity weakness and urinary incontinence</a:t>
            </a:r>
            <a:r>
              <a:rPr dirty="0" sz="2000" lang="en-US"/>
              <a:t> occur when </a:t>
            </a:r>
            <a:r>
              <a:rPr dirty="0" sz="2000" lang="en-US" err="1"/>
              <a:t>pericallosal</a:t>
            </a:r>
            <a:r>
              <a:rPr dirty="0" sz="2000" lang="en-US"/>
              <a:t> arteries compressed, resulting in unilateral or bilateral frontal infarcts within this vessel’s territory.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1" name="Content Placeholder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7030A0"/>
                </a:solidFill>
              </a:rPr>
              <a:t>Uncal</a:t>
            </a:r>
            <a:r>
              <a:rPr b="1" dirty="0" sz="2000" lang="en-US" u="sng">
                <a:solidFill>
                  <a:srgbClr val="7030A0"/>
                </a:solidFill>
              </a:rPr>
              <a:t> or </a:t>
            </a:r>
            <a:r>
              <a:rPr b="1" dirty="0" sz="2000" lang="en-US" err="1" u="sng">
                <a:solidFill>
                  <a:srgbClr val="7030A0"/>
                </a:solidFill>
              </a:rPr>
              <a:t>transtentorial</a:t>
            </a:r>
            <a:r>
              <a:rPr b="1" dirty="0" sz="2000" lang="en-US" u="sng">
                <a:solidFill>
                  <a:srgbClr val="7030A0"/>
                </a:solidFill>
              </a:rPr>
              <a:t> Herniation</a:t>
            </a:r>
          </a:p>
          <a:p>
            <a:r>
              <a:rPr dirty="0" sz="2000" lang="en-US"/>
              <a:t>Caused  by mass lesions in the lateral middle fossa or temporal lobe that displace the medial edge of the </a:t>
            </a:r>
            <a:r>
              <a:rPr dirty="0" sz="2000" lang="en-US" err="1"/>
              <a:t>uncus</a:t>
            </a:r>
            <a:r>
              <a:rPr dirty="0" sz="2000" lang="en-US"/>
              <a:t> and </a:t>
            </a:r>
            <a:r>
              <a:rPr dirty="0" sz="2000" lang="en-US" err="1"/>
              <a:t>hippocampal</a:t>
            </a:r>
            <a:r>
              <a:rPr dirty="0" sz="2000" lang="en-US"/>
              <a:t> gyrus medially over the ipsilateral edge of the </a:t>
            </a:r>
            <a:r>
              <a:rPr dirty="0" sz="2000" lang="en-US" err="1"/>
              <a:t>tentorium</a:t>
            </a:r>
            <a:r>
              <a:rPr dirty="0" sz="2000" lang="en-US"/>
              <a:t> </a:t>
            </a:r>
            <a:r>
              <a:rPr dirty="0" sz="2000" lang="en-US" err="1"/>
              <a:t>cerebelli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Clinically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Ipsilateral 3</a:t>
            </a:r>
            <a:r>
              <a:rPr baseline="30000" b="1" dirty="0" sz="2000" lang="en-US">
                <a:solidFill>
                  <a:srgbClr val="0070C0"/>
                </a:solidFill>
              </a:rPr>
              <a:t>rd</a:t>
            </a:r>
            <a:r>
              <a:rPr b="1" dirty="0" sz="2000" lang="en-US">
                <a:solidFill>
                  <a:srgbClr val="0070C0"/>
                </a:solidFill>
              </a:rPr>
              <a:t> C.N palsy</a:t>
            </a:r>
            <a:r>
              <a:rPr dirty="0" sz="2000" lang="en-US"/>
              <a:t> (crushed by the displaced temporal lobe) results in the eye deviating laterally.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Contralateral hemiparesis </a:t>
            </a:r>
            <a:r>
              <a:rPr dirty="0" sz="2000" lang="en-US"/>
              <a:t>(caused by midbrain shifting away from the descending hemisphere with the ipsilateral cerebral peduncle being driven into the unyielding </a:t>
            </a:r>
            <a:r>
              <a:rPr dirty="0" sz="2000" lang="en-US" err="1"/>
              <a:t>tentorium</a:t>
            </a:r>
            <a:r>
              <a:rPr dirty="0" sz="2000" lang="en-US"/>
              <a:t>).</a:t>
            </a:r>
            <a:endParaRPr b="1" dirty="0" sz="2000" lang="en-US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Visual field disturbances</a:t>
            </a:r>
            <a:r>
              <a:rPr dirty="0" sz="2000" lang="en-US"/>
              <a:t> due to occipital lobe infarction by compression of one or both posterior cerebral arteries by downward and medial displacement of the hemisphere through the </a:t>
            </a:r>
            <a:r>
              <a:rPr dirty="0" sz="2000" lang="en-US" err="1"/>
              <a:t>tentorial</a:t>
            </a:r>
            <a:r>
              <a:rPr dirty="0" sz="2000" lang="en-US"/>
              <a:t> opening.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err="1">
                <a:solidFill>
                  <a:srgbClr val="0070C0"/>
                </a:solidFill>
              </a:rPr>
              <a:t>Kernohan’s</a:t>
            </a:r>
            <a:r>
              <a:rPr b="1" dirty="0" sz="2000" lang="en-US">
                <a:solidFill>
                  <a:srgbClr val="0070C0"/>
                </a:solidFill>
              </a:rPr>
              <a:t> notch phenomenon (ipsilateral hemiparesis)</a:t>
            </a:r>
            <a:r>
              <a:rPr dirty="0" sz="2000" lang="en-US"/>
              <a:t> caused by the herniation may cause stretching of the contralateral oculomotor nerve and compression of the contralateral cerebral peduncle against the </a:t>
            </a:r>
            <a:r>
              <a:rPr dirty="0" sz="2000" lang="en-US" err="1"/>
              <a:t>tentorium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82863" y="733017"/>
            <a:ext cx="8578273" cy="3931708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r>
              <a:rPr dirty="0" sz="2000" lang="en-US"/>
              <a:t>Traumatic brain injury (TBI) is the leading cause of mortality and disability among </a:t>
            </a:r>
            <a:r>
              <a:rPr b="1" dirty="0" sz="2000" lang="en-US">
                <a:solidFill>
                  <a:srgbClr val="0070C0"/>
                </a:solidFill>
              </a:rPr>
              <a:t>young individuals mainly due to RTA.</a:t>
            </a:r>
          </a:p>
          <a:p>
            <a:r>
              <a:rPr b="1" dirty="0" sz="2000" lang="en-US"/>
              <a:t>Falls </a:t>
            </a:r>
            <a:r>
              <a:rPr dirty="0" sz="2000" lang="en-US"/>
              <a:t>are a main cause of TBI in </a:t>
            </a:r>
            <a:r>
              <a:rPr b="1" dirty="0" sz="2000" lang="en-US"/>
              <a:t>elderly people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r>
              <a:rPr b="1" dirty="0" sz="2000" lang="en-US"/>
              <a:t>TBI</a:t>
            </a:r>
            <a:r>
              <a:rPr dirty="0" sz="2000" lang="en-US"/>
              <a:t> has been defined as “brain damage resulting from external forces, as a consequence of direct impact, rapid acceleration or deceleration, a penetrating object (e.g., gunshot) or blast waves from an explosion.</a:t>
            </a:r>
          </a:p>
          <a:p>
            <a:r>
              <a:rPr dirty="0" sz="2000" lang="en-US"/>
              <a:t>TBI accounts for </a:t>
            </a:r>
            <a:r>
              <a:rPr b="1" dirty="0" sz="2000" lang="en-US">
                <a:solidFill>
                  <a:srgbClr val="C00000"/>
                </a:solidFill>
              </a:rPr>
              <a:t>9% </a:t>
            </a:r>
            <a:r>
              <a:rPr dirty="0" sz="2000" lang="en-US"/>
              <a:t>of deaths around the world.</a:t>
            </a:r>
          </a:p>
          <a:p>
            <a:r>
              <a:rPr dirty="0" sz="2000" lang="en-US"/>
              <a:t>Brain trauma accounts for approximately </a:t>
            </a:r>
            <a:r>
              <a:rPr b="1" dirty="0" sz="2000" lang="en-US">
                <a:solidFill>
                  <a:srgbClr val="7030A0"/>
                </a:solidFill>
              </a:rPr>
              <a:t>one third of all deaths</a:t>
            </a:r>
            <a:r>
              <a:rPr dirty="0" sz="2000" lang="en-US"/>
              <a:t> from TBI and for the majority of permanent disability.</a:t>
            </a:r>
          </a:p>
          <a:p>
            <a:r>
              <a:rPr dirty="0" sz="2000" lang="en-US"/>
              <a:t>TBI is common in young adults, particularly men.</a:t>
            </a:r>
          </a:p>
          <a:p>
            <a:r>
              <a:rPr dirty="0" sz="2000" lang="en-US"/>
              <a:t>Children (aged 0-4 years) and elderly patients are at particular risk for TBI.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 fontScale="90000" lnSpcReduction="10000"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Central or axial Herniation</a:t>
            </a:r>
          </a:p>
          <a:p>
            <a:r>
              <a:rPr dirty="0" sz="2000" lang="en-US"/>
              <a:t>Is a downward shift of the brainstem toward the foramen magnum, If both hemispheres herniate </a:t>
            </a:r>
            <a:r>
              <a:rPr dirty="0" sz="2000" lang="en-US" err="1"/>
              <a:t>transtentorially</a:t>
            </a:r>
            <a:r>
              <a:rPr dirty="0" sz="2000" lang="en-US"/>
              <a:t>.</a:t>
            </a:r>
          </a:p>
          <a:p>
            <a:r>
              <a:rPr dirty="0" sz="2000" lang="en-US"/>
              <a:t>Because of this downward progression,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brainstem is elongated in its </a:t>
            </a:r>
            <a:r>
              <a:rPr dirty="0" sz="2000" lang="en-US" err="1"/>
              <a:t>anteriorposterior</a:t>
            </a:r>
            <a:r>
              <a:rPr dirty="0" sz="2000" lang="en-US"/>
              <a:t> diameter,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Central perforating branches of the basilar artery become stretched lead to brainstem ischemia and hemorrhage.</a:t>
            </a:r>
          </a:p>
          <a:p>
            <a:pPr lvl="1"/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Clinically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Impaired consciousness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Cushing response to brainstem ischemia </a:t>
            </a:r>
            <a:r>
              <a:rPr dirty="0" sz="2000" lang="en-US"/>
              <a:t>(arterial hypertension, bradycardia, and respiratory irregularity). 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i="0" lang="en-US" u="sng">
                <a:solidFill>
                  <a:srgbClr val="7030A0"/>
                </a:solidFill>
                <a:effectLst/>
              </a:rPr>
              <a:t>Upward cerebellar herniation</a:t>
            </a:r>
            <a:endParaRPr b="1" dirty="0" sz="2000" lang="en-US" u="sng">
              <a:solidFill>
                <a:srgbClr val="7030A0"/>
              </a:solidFill>
              <a:effectLst/>
            </a:endParaRPr>
          </a:p>
          <a:p>
            <a:r>
              <a:rPr b="0" dirty="0" sz="2000" i="0" lang="en-US">
                <a:effectLst/>
              </a:rPr>
              <a:t>Occasionally seen with p-fossa masses, may be exacerbated by </a:t>
            </a:r>
            <a:r>
              <a:rPr b="0" dirty="0" sz="2000" i="0" lang="en-US" err="1">
                <a:effectLst/>
              </a:rPr>
              <a:t>ventriculostomy</a:t>
            </a:r>
            <a:r>
              <a:rPr b="0" dirty="0" sz="2000" i="0" lang="en-US">
                <a:effectLst/>
              </a:rPr>
              <a:t>. </a:t>
            </a:r>
          </a:p>
          <a:p>
            <a:r>
              <a:rPr b="0" dirty="0" sz="2000" i="0" lang="en-US">
                <a:effectLst/>
              </a:rPr>
              <a:t>Cerebellar vermis</a:t>
            </a:r>
            <a:r>
              <a:rPr dirty="0" sz="2000" lang="en-US"/>
              <a:t> </a:t>
            </a:r>
            <a:r>
              <a:rPr b="0" dirty="0" sz="2000" i="0" lang="en-US">
                <a:effectLst/>
              </a:rPr>
              <a:t>ascends above </a:t>
            </a:r>
            <a:r>
              <a:rPr b="0" dirty="0" sz="2000" i="0" lang="en-US" err="1">
                <a:effectLst/>
              </a:rPr>
              <a:t>tentorium</a:t>
            </a:r>
            <a:r>
              <a:rPr b="0" dirty="0" sz="2000" i="0" lang="en-US">
                <a:effectLst/>
              </a:rPr>
              <a:t>, compressing the midbrain, and possibly occluding SCAs → cerebellar infarction. </a:t>
            </a:r>
          </a:p>
          <a:p>
            <a:r>
              <a:rPr b="0" dirty="0" sz="2000" i="0" lang="en-US">
                <a:effectLst/>
              </a:rPr>
              <a:t>May compress </a:t>
            </a:r>
            <a:r>
              <a:rPr b="0" dirty="0" sz="2000" i="0" lang="en-US" err="1">
                <a:effectLst/>
              </a:rPr>
              <a:t>Sylvian</a:t>
            </a:r>
            <a:r>
              <a:rPr b="0" dirty="0" sz="2000" i="0" lang="en-US">
                <a:effectLst/>
              </a:rPr>
              <a:t> aqueduct → hydrocephalus.</a:t>
            </a:r>
            <a:endParaRPr dirty="0" sz="2000" lang="en-US">
              <a:effectLst/>
            </a:endParaRPr>
          </a:p>
          <a:p>
            <a:pPr>
              <a:buFont typeface="Wingdings" pitchFamily="2" charset="2"/>
              <a:buChar char="Ø"/>
            </a:pPr>
            <a:endParaRPr dirty="0" sz="2000"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Posterior (Tectal) Herniation</a:t>
            </a:r>
          </a:p>
          <a:p>
            <a:r>
              <a:rPr dirty="0" sz="2000" lang="en-US"/>
              <a:t>Posterior or tectal herniation occurs in patients with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Purely frontal or occipital lesions.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Bilateral lesions such as chronic SDH. </a:t>
            </a:r>
          </a:p>
          <a:p>
            <a:r>
              <a:rPr dirty="0" sz="2000" lang="en-US">
                <a:solidFill>
                  <a:srgbClr val="002060"/>
                </a:solidFill>
              </a:rPr>
              <a:t>Rather than herniating </a:t>
            </a:r>
            <a:r>
              <a:rPr dirty="0" sz="2000" lang="en-US" err="1">
                <a:solidFill>
                  <a:srgbClr val="002060"/>
                </a:solidFill>
              </a:rPr>
              <a:t>transtentorially</a:t>
            </a:r>
            <a:r>
              <a:rPr dirty="0" sz="2000" lang="en-US">
                <a:solidFill>
                  <a:srgbClr val="002060"/>
                </a:solidFill>
              </a:rPr>
              <a:t>, medial temporal structures herniate posteriorly or bilaterally, compressing the </a:t>
            </a:r>
            <a:r>
              <a:rPr dirty="0" sz="2000" lang="en-US" err="1">
                <a:solidFill>
                  <a:srgbClr val="002060"/>
                </a:solidFill>
              </a:rPr>
              <a:t>quadrigeminal</a:t>
            </a:r>
            <a:r>
              <a:rPr dirty="0" sz="2000" lang="en-US">
                <a:solidFill>
                  <a:srgbClr val="002060"/>
                </a:solidFill>
              </a:rPr>
              <a:t> plate at the level of the superior colliculi.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Clinically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Findings resembling </a:t>
            </a:r>
            <a:r>
              <a:rPr b="1" dirty="0" sz="2000" lang="en-US" err="1">
                <a:solidFill>
                  <a:srgbClr val="0070C0"/>
                </a:solidFill>
              </a:rPr>
              <a:t>Parinaud’s</a:t>
            </a:r>
            <a:r>
              <a:rPr b="1" dirty="0" sz="2000" lang="en-US">
                <a:solidFill>
                  <a:srgbClr val="0070C0"/>
                </a:solidFill>
              </a:rPr>
              <a:t> syndrome</a:t>
            </a:r>
            <a:r>
              <a:rPr dirty="0" sz="2000" lang="en-US"/>
              <a:t>: </a:t>
            </a:r>
            <a:r>
              <a:rPr dirty="0" sz="2000" lang="en-US" u="sng">
                <a:solidFill>
                  <a:srgbClr val="C00000"/>
                </a:solidFill>
              </a:rPr>
              <a:t>bilateral ptosis </a:t>
            </a:r>
            <a:r>
              <a:rPr dirty="0" sz="2000" lang="en-US"/>
              <a:t>and </a:t>
            </a:r>
            <a:r>
              <a:rPr dirty="0" sz="2000" lang="en-US" u="sng">
                <a:solidFill>
                  <a:srgbClr val="C00000"/>
                </a:solidFill>
              </a:rPr>
              <a:t>upward gaze paresis</a:t>
            </a:r>
            <a:r>
              <a:rPr dirty="0" sz="2000" lang="en-US"/>
              <a:t> in the presence of initially preserved pupillary responses.</a:t>
            </a:r>
          </a:p>
          <a:p>
            <a:endParaRPr dirty="0" sz="2000" lang="en-US"/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Fungus </a:t>
            </a:r>
            <a:r>
              <a:rPr b="1" dirty="0" sz="2000" lang="en-US" err="1" u="sng">
                <a:solidFill>
                  <a:srgbClr val="7030A0"/>
                </a:solidFill>
              </a:rPr>
              <a:t>Cerebri</a:t>
            </a:r>
            <a:endParaRPr b="1" dirty="0" sz="2000" lang="en-US" u="sng">
              <a:solidFill>
                <a:srgbClr val="7030A0"/>
              </a:solidFill>
            </a:endParaRPr>
          </a:p>
          <a:p>
            <a:r>
              <a:rPr dirty="0" sz="2000" lang="en-US"/>
              <a:t>A process in which brain extrude from the opening defect in the skull due to traumatic or surgical defect under increased pressure.</a:t>
            </a:r>
            <a:endParaRPr dirty="0" sz="2000" lang="en-IQ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b="7563"/>
          <a:stretch>
            <a:fillRect/>
          </a:stretch>
        </p:blipFill>
        <p:spPr>
          <a:xfrm>
            <a:off x="1913923" y="0"/>
            <a:ext cx="5316153" cy="6858000"/>
          </a:xfrm>
        </p:spPr>
      </p:pic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2698460" y="5474710"/>
            <a:ext cx="3747077" cy="713654"/>
          </a:xfrm>
        </p:spPr>
        <p:txBody>
          <a:bodyPr>
            <a:normAutofit fontScale="90000"/>
          </a:bodyPr>
          <a:p>
            <a:r>
              <a:rPr b="1" dirty="0" lang="en-US">
                <a:solidFill>
                  <a:srgbClr val="002060"/>
                </a:solidFill>
                <a:latin typeface="+mn-lt"/>
              </a:rPr>
              <a:t>Fungus </a:t>
            </a:r>
            <a:r>
              <a:rPr b="1" dirty="0" lang="en-US" err="1">
                <a:solidFill>
                  <a:srgbClr val="002060"/>
                </a:solidFill>
                <a:latin typeface="+mn-lt"/>
              </a:rPr>
              <a:t>cerebri</a:t>
            </a:r>
            <a:endParaRPr b="1" dirty="0" lang="en-IQ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Cerebellar Tonsillar Herniation or Coning</a:t>
            </a:r>
          </a:p>
          <a:p>
            <a:r>
              <a:rPr dirty="0" sz="2000" lang="en-US"/>
              <a:t>Prolapse of the cerebellar tonsils through the foramen magnum may occur with either </a:t>
            </a:r>
            <a:r>
              <a:rPr dirty="0" sz="2000" lang="en-US" err="1"/>
              <a:t>supratentorial</a:t>
            </a:r>
            <a:r>
              <a:rPr dirty="0" sz="2000" lang="en-US"/>
              <a:t> or </a:t>
            </a:r>
            <a:r>
              <a:rPr dirty="0" sz="2000" lang="en-US" err="1"/>
              <a:t>infratentorial</a:t>
            </a:r>
            <a:r>
              <a:rPr dirty="0" sz="2000" lang="en-US"/>
              <a:t> masses or in the context of generalized increased ICP. </a:t>
            </a:r>
          </a:p>
          <a:p>
            <a:r>
              <a:rPr dirty="0" sz="2000" lang="en-US"/>
              <a:t>The cerebellar tonsils and medulla are forced together at this opening with lethal compression of vital medullary centers. </a:t>
            </a:r>
          </a:p>
          <a:p>
            <a:r>
              <a:rPr dirty="0" sz="2000" lang="en-US"/>
              <a:t>Immediately before and after tonsillar herniation, the downward displacement of the brainstem can dislodge vessels from their parenchymal beds within the midbrain and pons, leading to </a:t>
            </a:r>
            <a:r>
              <a:rPr b="1" dirty="0" sz="2000" lang="en-US"/>
              <a:t>multiple linear hemorrhages</a:t>
            </a:r>
            <a:r>
              <a:rPr dirty="0" sz="2000" lang="en-US"/>
              <a:t> called </a:t>
            </a:r>
            <a:r>
              <a:rPr b="1" dirty="0" sz="2000" lang="en-US" err="1">
                <a:solidFill>
                  <a:srgbClr val="C00000"/>
                </a:solidFill>
              </a:rPr>
              <a:t>Duret</a:t>
            </a:r>
            <a:r>
              <a:rPr b="1" dirty="0" sz="2000" lang="en-US">
                <a:solidFill>
                  <a:srgbClr val="C00000"/>
                </a:solidFill>
              </a:rPr>
              <a:t> hemorrhages </a:t>
            </a:r>
            <a:r>
              <a:rPr b="1" dirty="0" sz="2000" lang="en-US"/>
              <a:t>or</a:t>
            </a:r>
            <a:r>
              <a:rPr b="1" dirty="0" sz="2000" lang="en-US">
                <a:solidFill>
                  <a:srgbClr val="C00000"/>
                </a:solidFill>
              </a:rPr>
              <a:t> secondary hemorrhages of herniation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Clinically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Apnea</a:t>
            </a:r>
            <a:r>
              <a:rPr dirty="0" sz="2000" lang="en-US"/>
              <a:t> due to compression of the medulla oblongata caused by obliteration of the </a:t>
            </a:r>
            <a:r>
              <a:rPr dirty="0" sz="2000" lang="en-US" err="1"/>
              <a:t>cisterna</a:t>
            </a:r>
            <a:r>
              <a:rPr dirty="0" sz="2000" lang="en-US"/>
              <a:t> magna.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62182" y="0"/>
            <a:ext cx="7019636" cy="6858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Content Placeholder 2"/>
          <p:cNvSpPr>
            <a:spLocks noGrp="1"/>
          </p:cNvSpPr>
          <p:nvPr>
            <p:ph idx="1"/>
          </p:nvPr>
        </p:nvSpPr>
        <p:spPr>
          <a:xfrm>
            <a:off x="6211454" y="2008908"/>
            <a:ext cx="2932546" cy="2840183"/>
          </a:xfrm>
        </p:spPr>
        <p:txBody>
          <a:bodyPr>
            <a:normAutofit fontScale="95000" lnSpcReduction="20000"/>
          </a:bodyPr>
          <a:p>
            <a:pPr indent="0" marL="0">
              <a:buNone/>
            </a:pPr>
            <a:r>
              <a:rPr dirty="0" sz="2000" lang="en-US"/>
              <a:t>Cerebellar tonsillar position is the vertical distance (green arrows) from the tip of the cerebellar tonsils to a line drawn between the anterior and posterior rims of the foramen magnum (</a:t>
            </a:r>
            <a:r>
              <a:rPr b="1" dirty="0" sz="2000" lang="en-US">
                <a:solidFill>
                  <a:srgbClr val="0070C0"/>
                </a:solidFill>
              </a:rPr>
              <a:t>McRae line - dotted blue line</a:t>
            </a:r>
            <a:r>
              <a:rPr dirty="0" sz="2000" lang="en-US"/>
              <a:t>). </a:t>
            </a:r>
            <a:endParaRPr dirty="0" sz="2000" lang="en-IQ"/>
          </a:p>
        </p:txBody>
      </p:sp>
      <p:pic>
        <p:nvPicPr>
          <p:cNvPr id="2097168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6211455" cy="6858000"/>
          </a:xfrm>
          <a:prstGeom prst="rect"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1818" y="205358"/>
            <a:ext cx="8920363" cy="6447284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extBox 4"/>
          <p:cNvSpPr txBox="1"/>
          <p:nvPr/>
        </p:nvSpPr>
        <p:spPr>
          <a:xfrm>
            <a:off x="2715061" y="2776135"/>
            <a:ext cx="3870037" cy="89154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dirty="0" sz="5400" lang="en-US">
                <a:solidFill>
                  <a:srgbClr val="000000"/>
                </a:solidFill>
                <a:latin typeface="Algerian" pitchFamily="82" charset="77"/>
              </a:rPr>
              <a:t>Thank you</a:t>
            </a:r>
            <a:endParaRPr dirty="0" sz="5400" lang="en-IQ">
              <a:solidFill>
                <a:srgbClr val="0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CLASSIFICATION OF TRAUMATIC BRAIN INJURY</a:t>
            </a:r>
          </a:p>
          <a:p>
            <a:r>
              <a:rPr dirty="0" sz="2000" lang="en-US"/>
              <a:t>Clinical severity of intracranial injuries is commonly assessed according to the Glasgow Coma Scale (GCS).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/>
              <a:t>The motor component</a:t>
            </a:r>
            <a:r>
              <a:rPr dirty="0" sz="2000" lang="en-US"/>
              <a:t> provides more discrimination in patients with </a:t>
            </a:r>
            <a:r>
              <a:rPr b="1" dirty="0" sz="2000" lang="en-US">
                <a:solidFill>
                  <a:srgbClr val="0070C0"/>
                </a:solidFill>
              </a:rPr>
              <a:t>severe injuries.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/>
              <a:t>The eye and verbal scales</a:t>
            </a:r>
            <a:r>
              <a:rPr dirty="0" sz="2000" lang="en-US"/>
              <a:t> are more discriminative in patients with </a:t>
            </a:r>
            <a:r>
              <a:rPr b="1" dirty="0" sz="2000" lang="en-US">
                <a:solidFill>
                  <a:srgbClr val="0070C0"/>
                </a:solidFill>
              </a:rPr>
              <a:t>moderate and mild injuries.</a:t>
            </a:r>
          </a:p>
          <a:p>
            <a:endParaRPr dirty="0" sz="2000" lang="en-US"/>
          </a:p>
          <a:p>
            <a:r>
              <a:rPr dirty="0" sz="2000" lang="en-US"/>
              <a:t>Assessment may be confounded by prior alcohol or substance use, prehospital sedation, paralysis, and intubation. </a:t>
            </a:r>
          </a:p>
          <a:p>
            <a:r>
              <a:rPr dirty="0" sz="2000" lang="en-US"/>
              <a:t>TBI is associated with </a:t>
            </a:r>
            <a:r>
              <a:rPr b="1" dirty="0" sz="2000" lang="en-US" err="1">
                <a:solidFill>
                  <a:srgbClr val="7030A0"/>
                </a:solidFill>
              </a:rPr>
              <a:t>extracranial</a:t>
            </a:r>
            <a:r>
              <a:rPr b="1" dirty="0" sz="2000" lang="en-US">
                <a:solidFill>
                  <a:srgbClr val="7030A0"/>
                </a:solidFill>
              </a:rPr>
              <a:t> injuries</a:t>
            </a:r>
            <a:r>
              <a:rPr dirty="0" sz="2000" lang="en-US"/>
              <a:t> in about </a:t>
            </a:r>
            <a:r>
              <a:rPr b="1" dirty="0" sz="2000" lang="en-US" u="sng">
                <a:solidFill>
                  <a:srgbClr val="002060"/>
                </a:solidFill>
              </a:rPr>
              <a:t>35%</a:t>
            </a:r>
            <a:r>
              <a:rPr dirty="0" sz="2000" lang="en-US"/>
              <a:t> of cases.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 err="1"/>
              <a:t>Extracranial</a:t>
            </a:r>
            <a:r>
              <a:rPr b="1" dirty="0" sz="2000" lang="en-US"/>
              <a:t> injuries increase the risk of secondary damage from </a:t>
            </a:r>
            <a:r>
              <a:rPr b="1" dirty="0" sz="2000" lang="en-US" u="sng">
                <a:solidFill>
                  <a:srgbClr val="C00000"/>
                </a:solidFill>
              </a:rPr>
              <a:t>hypoxia, hypotension, pyrexia, and </a:t>
            </a:r>
            <a:r>
              <a:rPr b="1" dirty="0" sz="2000" lang="en-US" err="1" u="sng">
                <a:solidFill>
                  <a:srgbClr val="C00000"/>
                </a:solidFill>
              </a:rPr>
              <a:t>coagulopathy</a:t>
            </a:r>
            <a:r>
              <a:rPr b="1" dirty="0" sz="2000" lang="en-US" u="sng">
                <a:solidFill>
                  <a:srgbClr val="C0000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b="1" dirty="0" sz="2000" lang="en-US" u="sng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endParaRPr b="1" dirty="0" sz="2000" lang="en-US" u="sng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Marshall CT classification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DIFFUSE INJURY I </a:t>
            </a:r>
          </a:p>
          <a:p>
            <a:pPr lvl="1"/>
            <a:r>
              <a:rPr dirty="0" sz="2000" lang="en-US"/>
              <a:t>No visible pathologic condition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DIFFUSE INJURY II </a:t>
            </a:r>
          </a:p>
          <a:p>
            <a:pPr lvl="1"/>
            <a:r>
              <a:rPr dirty="0" sz="2000" lang="en-US"/>
              <a:t>Cisterns present; MLS, 0-5 mm; and/or: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Lesion densities present 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No mass lesion &gt;25 mL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DIFFUSE INJURY III (SWELLING)</a:t>
            </a:r>
          </a:p>
          <a:p>
            <a:pPr lvl="1"/>
            <a:r>
              <a:rPr dirty="0" sz="2000" lang="en-US"/>
              <a:t>Cisterns compressed/absent </a:t>
            </a:r>
          </a:p>
          <a:p>
            <a:pPr lvl="1"/>
            <a:r>
              <a:rPr dirty="0" sz="2000" lang="en-US"/>
              <a:t>MLS, 0-5 mm </a:t>
            </a:r>
          </a:p>
          <a:p>
            <a:pPr lvl="1"/>
            <a:r>
              <a:rPr dirty="0" sz="2000" lang="en-US"/>
              <a:t>No mass lesion &gt;25 mL</a:t>
            </a:r>
            <a:endParaRPr dirty="0" sz="24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DIFFUSE INJURY IV (SHIFT)</a:t>
            </a:r>
          </a:p>
          <a:p>
            <a:pPr lvl="1"/>
            <a:r>
              <a:rPr dirty="0" sz="2000" lang="en-US"/>
              <a:t>MLS &gt;5 mm </a:t>
            </a:r>
          </a:p>
          <a:p>
            <a:pPr lvl="1"/>
            <a:r>
              <a:rPr dirty="0" sz="2000" lang="en-US"/>
              <a:t>No mass lesion &gt;25 mL</a:t>
            </a:r>
            <a:endParaRPr dirty="0" sz="24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EVACUATED MASS LESION </a:t>
            </a:r>
          </a:p>
          <a:p>
            <a:pPr lvl="1"/>
            <a:r>
              <a:rPr dirty="0" sz="2000" lang="en-US"/>
              <a:t>Any lesion surgically evacuated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err="1">
                <a:solidFill>
                  <a:srgbClr val="0070C0"/>
                </a:solidFill>
              </a:rPr>
              <a:t>NONEVACUATED</a:t>
            </a:r>
            <a:r>
              <a:rPr b="1" dirty="0" sz="2000" lang="en-US">
                <a:solidFill>
                  <a:srgbClr val="0070C0"/>
                </a:solidFill>
              </a:rPr>
              <a:t> MASS LESION </a:t>
            </a:r>
          </a:p>
          <a:p>
            <a:pPr lvl="1"/>
            <a:r>
              <a:rPr dirty="0" sz="2000" lang="en-US"/>
              <a:t>High- or mixed-density lesion&gt;25 mL, not surgically evacuated</a:t>
            </a:r>
            <a:endParaRPr dirty="0" sz="2000" lang="en-IQ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Content Placeholder 2"/>
          <p:cNvSpPr>
            <a:spLocks noGrp="1"/>
          </p:cNvSpPr>
          <p:nvPr>
            <p:ph idx="1"/>
          </p:nvPr>
        </p:nvSpPr>
        <p:spPr>
          <a:xfrm>
            <a:off x="1373909" y="486353"/>
            <a:ext cx="6396182" cy="3889374"/>
          </a:xfrm>
        </p:spPr>
        <p:txBody>
          <a:bodyPr>
            <a:normAutofit/>
          </a:bodyPr>
          <a:p>
            <a:pPr algn="ctr" indent="0" marL="0">
              <a:buNone/>
            </a:pPr>
            <a:r>
              <a:rPr dirty="0" sz="5400" lang="en-US" err="1">
                <a:solidFill>
                  <a:srgbClr val="002060"/>
                </a:solidFill>
                <a:latin typeface="Algerian" pitchFamily="82" charset="77"/>
              </a:rPr>
              <a:t>Biomechanical</a:t>
            </a:r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 Basis of Traumatic Brain Injury</a:t>
            </a:r>
          </a:p>
          <a:p>
            <a:pPr algn="ctr" indent="0" marL="0">
              <a:buNone/>
            </a:pPr>
            <a:r>
              <a:rPr b="1" dirty="0" sz="2000" lang="en-US" err="1"/>
              <a:t>Youmans</a:t>
            </a:r>
            <a:r>
              <a:rPr b="1" dirty="0" sz="2000" lang="en-US"/>
              <a:t> Chap. 337</a:t>
            </a:r>
            <a:endParaRPr b="1" dirty="0" sz="2000" lang="en-IQ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CLINICAL CLASSIFICATION OF BRAIN INJURIES</a:t>
            </a:r>
          </a:p>
          <a:p>
            <a:r>
              <a:rPr dirty="0" sz="2000" lang="en-US"/>
              <a:t>Clinically, brain injuries can be classified into three distinct categories: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Skull fracture.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Focal injury.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Diffuse brain injury. 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Skull fracture </a:t>
            </a:r>
          </a:p>
          <a:p>
            <a:pPr lvl="1"/>
            <a:r>
              <a:rPr dirty="0" sz="2000" lang="en-US"/>
              <a:t>May or may not involve damage to the underlying brain.</a:t>
            </a:r>
          </a:p>
          <a:p>
            <a:pPr lvl="1"/>
            <a:r>
              <a:rPr dirty="0" sz="2000" lang="en-US"/>
              <a:t>The fracture is often </a:t>
            </a:r>
            <a:r>
              <a:rPr b="1" dirty="0" sz="2000" lang="en-US">
                <a:solidFill>
                  <a:srgbClr val="C00000"/>
                </a:solidFill>
              </a:rPr>
              <a:t>not a direct</a:t>
            </a:r>
            <a:r>
              <a:rPr dirty="0" sz="2000" lang="en-US"/>
              <a:t> cause of neurological disability. </a:t>
            </a:r>
          </a:p>
          <a:p>
            <a:pPr lvl="1"/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Focal injuries</a:t>
            </a:r>
          </a:p>
          <a:p>
            <a:pPr lvl="1"/>
            <a:r>
              <a:rPr dirty="0" sz="2000" lang="en-US"/>
              <a:t>Defined as </a:t>
            </a:r>
            <a:r>
              <a:rPr b="1" dirty="0" sz="2000" lang="en-US">
                <a:solidFill>
                  <a:srgbClr val="7030A0"/>
                </a:solidFill>
              </a:rPr>
              <a:t>visible damage</a:t>
            </a:r>
            <a:r>
              <a:rPr dirty="0" sz="2000" lang="en-US"/>
              <a:t> to the parenchyma that is generally limited to a </a:t>
            </a:r>
            <a:r>
              <a:rPr b="1" dirty="0" sz="2000" lang="en-US">
                <a:solidFill>
                  <a:srgbClr val="7030A0"/>
                </a:solidFill>
              </a:rPr>
              <a:t>well-circumscribed</a:t>
            </a:r>
            <a:r>
              <a:rPr dirty="0" sz="2000" lang="en-US"/>
              <a:t> region; examples include contusions to the cortex and subdural, epidural, and </a:t>
            </a:r>
            <a:r>
              <a:rPr dirty="0" sz="2000" lang="en-US" err="1"/>
              <a:t>intracerebral</a:t>
            </a:r>
            <a:r>
              <a:rPr dirty="0" sz="2000" lang="en-US"/>
              <a:t> </a:t>
            </a:r>
            <a:r>
              <a:rPr dirty="0" sz="2000" lang="en-US" err="1"/>
              <a:t>hematomas</a:t>
            </a:r>
            <a:r>
              <a:rPr dirty="0" sz="2000" lang="en-US"/>
              <a:t>. </a:t>
            </a:r>
          </a:p>
          <a:p>
            <a:pPr lvl="1"/>
            <a:r>
              <a:rPr b="1" dirty="0" sz="2000" lang="en-US">
                <a:solidFill>
                  <a:srgbClr val="0070C0"/>
                </a:solidFill>
              </a:rPr>
              <a:t>Focal injuries </a:t>
            </a:r>
            <a:r>
              <a:rPr dirty="0" sz="2000" lang="en-US"/>
              <a:t>occur in nearly </a:t>
            </a:r>
            <a:r>
              <a:rPr b="1" dirty="0" sz="2000" lang="en-US"/>
              <a:t>half of all patients with severe brain injuries</a:t>
            </a:r>
            <a:r>
              <a:rPr dirty="0" sz="2000" lang="en-US"/>
              <a:t> and are responsible for approximately </a:t>
            </a:r>
            <a:r>
              <a:rPr b="1" dirty="0" sz="2000" lang="en-US"/>
              <a:t>two thirds of brain injury related deaths</a:t>
            </a:r>
            <a:r>
              <a:rPr dirty="0" sz="2000" lang="en-US"/>
              <a:t>.</a:t>
            </a:r>
          </a:p>
          <a:p>
            <a:endParaRPr dirty="0" sz="2000" lang="en-IQ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7081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Diffuse brain injuries</a:t>
            </a:r>
          </a:p>
          <a:p>
            <a:r>
              <a:rPr dirty="0" sz="2000" lang="en-US"/>
              <a:t>Occur without producing </a:t>
            </a:r>
            <a:r>
              <a:rPr b="1" dirty="0" sz="2000" lang="en-US">
                <a:solidFill>
                  <a:srgbClr val="7030A0"/>
                </a:solidFill>
              </a:rPr>
              <a:t>macroscopic structural damage</a:t>
            </a:r>
            <a:r>
              <a:rPr dirty="0" sz="2000" lang="en-US"/>
              <a:t>, and associated with </a:t>
            </a:r>
            <a:r>
              <a:rPr b="1" dirty="0" sz="2000" lang="en-US">
                <a:solidFill>
                  <a:srgbClr val="7030A0"/>
                </a:solidFill>
              </a:rPr>
              <a:t>widespread brain dysfunction.</a:t>
            </a:r>
          </a:p>
          <a:p>
            <a:r>
              <a:rPr dirty="0" sz="2000" lang="en-US"/>
              <a:t>contribute to nearly </a:t>
            </a:r>
            <a:r>
              <a:rPr b="1" dirty="0" sz="2000" lang="en-US" u="sng"/>
              <a:t>one third of deaths from brain injury.</a:t>
            </a:r>
          </a:p>
          <a:p>
            <a:pPr>
              <a:buFont typeface="Wingdings" pitchFamily="2" charset="2"/>
              <a:buChar char="§"/>
            </a:pPr>
            <a:endParaRPr b="1" dirty="0" sz="2000" lang="en-US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In mildest form (concussion) </a:t>
            </a:r>
            <a:r>
              <a:rPr dirty="0" sz="2000" lang="en-US"/>
              <a:t>diffuse brain damage may not necessarily be structural and may </a:t>
            </a:r>
            <a:r>
              <a:rPr b="1" dirty="0" sz="2000" lang="en-US" u="sng">
                <a:solidFill>
                  <a:srgbClr val="0070C0"/>
                </a:solidFill>
              </a:rPr>
              <a:t>involve only alterations in neural excitability, neurotransmission, or long-term changes in receptor dysfunction</a:t>
            </a:r>
            <a:r>
              <a:rPr dirty="0" sz="2000" lang="en-US"/>
              <a:t>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In more severe cases,</a:t>
            </a:r>
            <a:r>
              <a:rPr dirty="0" sz="2000" lang="en-US"/>
              <a:t> diffuse brain injury manifests as prolonged coma without mass lesion and </a:t>
            </a:r>
            <a:r>
              <a:rPr b="1" dirty="0" sz="2000" lang="en-US">
                <a:solidFill>
                  <a:srgbClr val="0070C0"/>
                </a:solidFill>
              </a:rPr>
              <a:t>involves some degree of structural derangement at the microscopic level</a:t>
            </a:r>
            <a:r>
              <a:rPr dirty="0" sz="2000" lang="en-US"/>
              <a:t>. </a:t>
            </a:r>
          </a:p>
          <a:p>
            <a:pPr>
              <a:buFont typeface="Wingdings" pitchFamily="2" charset="2"/>
              <a:buChar char="§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dirty="0" sz="2000" lang="en-US"/>
              <a:t>Diffuse brain injury includes damage from both </a:t>
            </a:r>
            <a:r>
              <a:rPr b="1" dirty="0" sz="2000" lang="en-US">
                <a:solidFill>
                  <a:srgbClr val="7030A0"/>
                </a:solidFill>
              </a:rPr>
              <a:t>brain swelling </a:t>
            </a:r>
            <a:r>
              <a:rPr b="1" dirty="0" sz="2000" lang="en-US"/>
              <a:t>and</a:t>
            </a:r>
            <a:r>
              <a:rPr b="1" dirty="0" sz="2000" lang="en-US">
                <a:solidFill>
                  <a:srgbClr val="7030A0"/>
                </a:solidFill>
              </a:rPr>
              <a:t> ischemic injury</a:t>
            </a:r>
            <a:r>
              <a:rPr dirty="0" sz="2000" lang="en-US"/>
              <a:t>. </a:t>
            </a:r>
          </a:p>
          <a:p>
            <a:r>
              <a:rPr dirty="0" sz="2000" lang="en-US"/>
              <a:t>Most commonly injured substrate in diffuse brain injury is </a:t>
            </a:r>
            <a:r>
              <a:rPr b="1" dirty="0" sz="2000" lang="en-US">
                <a:solidFill>
                  <a:srgbClr val="C00000"/>
                </a:solidFill>
              </a:rPr>
              <a:t>the axons within the white matter</a:t>
            </a:r>
            <a:r>
              <a:rPr dirty="0" sz="2000" lang="en-US"/>
              <a:t>; for this reason, the prominent form of diffuse brain injury is termed </a:t>
            </a:r>
            <a:r>
              <a:rPr dirty="0" sz="2000" lang="en-US" u="sng"/>
              <a:t>diffuse axonal injury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Epidemiology of Traumatic Brain Injury Youmans Chap.336</dc:title>
  <dc:creator>Ahmed Maan</dc:creator>
  <cp:lastModifiedBy>Ahmed Maan</cp:lastModifiedBy>
  <dcterms:created xsi:type="dcterms:W3CDTF">2020-03-01T06:45:26Z</dcterms:created>
  <dcterms:modified xsi:type="dcterms:W3CDTF">2022-10-30T20:18:07Z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e08776ca3a6c4400bed45f0e72f7f403</vt:lpwstr>
  </property>
</Properties>
</file>