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Lst>
  <p:sldSz type="screen4x3" cy="6858000" cx="9144000"/>
  <p:notesSz cx="6858000" cy="9144000"/>
  <p:defaultTextStyle>
    <a:defPPr>
      <a:defRPr lang="ar-IQ"/>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00" autoAdjust="0"/>
    <p:restoredTop sz="94660"/>
  </p:normalViewPr>
  <p:slideViewPr>
    <p:cSldViewPr snapToGrid="0">
      <p:cViewPr varScale="1">
        <p:scale>
          <a:sx n="42" d="100"/>
          <a:sy n="42" d="100"/>
        </p:scale>
        <p:origin x="78" y="624"/>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tableStyles" Target="tableStyle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65" name=""/>
        <p:cNvGrpSpPr/>
        <p:nvPr/>
      </p:nvGrpSpPr>
      <p:grpSpPr>
        <a:xfrm>
          <a:off x="0" y="0"/>
          <a:ext cx="0" cy="0"/>
          <a:chOff x="0" y="0"/>
          <a:chExt cx="0" cy="0"/>
        </a:xfrm>
      </p:grpSpPr>
      <p:sp>
        <p:nvSpPr>
          <p:cNvPr id="104865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5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6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6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6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6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r-IQ"/>
          </a:p>
        </p:txBody>
      </p:sp>
      <p:sp>
        <p:nvSpPr>
          <p:cNvPr id="1048582"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endParaRPr lang="ar-IQ"/>
          </a:p>
        </p:txBody>
      </p:sp>
      <p:sp>
        <p:nvSpPr>
          <p:cNvPr id="1048583" name="Date Placeholder 3"/>
          <p:cNvSpPr>
            <a:spLocks noGrp="1"/>
          </p:cNvSpPr>
          <p:nvPr>
            <p:ph type="dt" sz="half" idx="10"/>
          </p:nvPr>
        </p:nvSpPr>
        <p:spPr/>
        <p:txBody>
          <a:bodyPr/>
          <a:p>
            <a:fld id="{5923F103-BC34-4FE4-A40E-EDDEECFDA5D0}" type="datetimeFigureOut">
              <a:rPr lang="en-US" smtClean="0"/>
              <a:t>11/8/20</a:t>
            </a:fld>
            <a:endParaRPr dirty="0" lang="en-US"/>
          </a:p>
        </p:txBody>
      </p:sp>
      <p:sp>
        <p:nvSpPr>
          <p:cNvPr id="1048584" name="Footer Placeholder 4"/>
          <p:cNvSpPr>
            <a:spLocks noGrp="1"/>
          </p:cNvSpPr>
          <p:nvPr>
            <p:ph type="ftr" sz="quarter" idx="11"/>
          </p:nvPr>
        </p:nvSpPr>
        <p:spPr/>
        <p:txBody>
          <a:bodyPr/>
          <a:p>
            <a:r>
              <a:rPr lang="en-US"/>
              <a:t>
              </a:t>
            </a:r>
            <a:endParaRPr dirty="0" lang="en-US"/>
          </a:p>
        </p:txBody>
      </p:sp>
      <p:sp>
        <p:nvSpPr>
          <p:cNvPr id="1048585" name="Slide Number Placeholder 5"/>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8" name=""/>
        <p:cNvGrpSpPr/>
        <p:nvPr/>
      </p:nvGrpSpPr>
      <p:grpSpPr>
        <a:xfrm>
          <a:off x="0" y="0"/>
          <a:ext cx="0" cy="0"/>
          <a:chOff x="0" y="0"/>
          <a:chExt cx="0" cy="0"/>
        </a:xfrm>
      </p:grpSpPr>
      <p:sp>
        <p:nvSpPr>
          <p:cNvPr id="1048625" name="Title 1"/>
          <p:cNvSpPr>
            <a:spLocks noGrp="1"/>
          </p:cNvSpPr>
          <p:nvPr>
            <p:ph type="title"/>
          </p:nvPr>
        </p:nvSpPr>
        <p:spPr/>
        <p:txBody>
          <a:bodyPr/>
          <a:p>
            <a:r>
              <a:rPr lang="en-US"/>
              <a:t>Click to edit Master title style</a:t>
            </a:r>
            <a:endParaRPr lang="ar-IQ"/>
          </a:p>
        </p:txBody>
      </p:sp>
      <p:sp>
        <p:nvSpPr>
          <p:cNvPr id="1048626" name="Vertical Text Placeholder 2"/>
          <p:cNvSpPr>
            <a:spLocks noGrp="1"/>
          </p:cNvSpPr>
          <p:nvPr>
            <p:ph type="body" orient="vert" idx="1"/>
          </p:nvPr>
        </p:nvSpPr>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27" name="Date Placeholder 3"/>
          <p:cNvSpPr>
            <a:spLocks noGrp="1"/>
          </p:cNvSpPr>
          <p:nvPr>
            <p:ph type="dt" sz="half" idx="10"/>
          </p:nvPr>
        </p:nvSpPr>
        <p:spPr/>
        <p:txBody>
          <a:bodyPr/>
          <a:p>
            <a:fld id="{53086D93-FCAC-47E0-A2EE-787E62CA814C}" type="datetimeFigureOut">
              <a:rPr lang="en-US" smtClean="0"/>
              <a:t>11/8/20</a:t>
            </a:fld>
            <a:endParaRPr dirty="0" lang="en-US"/>
          </a:p>
        </p:txBody>
      </p:sp>
      <p:sp>
        <p:nvSpPr>
          <p:cNvPr id="1048628" name="Footer Placeholder 4"/>
          <p:cNvSpPr>
            <a:spLocks noGrp="1"/>
          </p:cNvSpPr>
          <p:nvPr>
            <p:ph type="ftr" sz="quarter" idx="11"/>
          </p:nvPr>
        </p:nvSpPr>
        <p:spPr/>
        <p:txBody>
          <a:bodyPr/>
          <a:p>
            <a:r>
              <a:rPr lang="en-US"/>
              <a:t>
              </a:t>
            </a:r>
            <a:endParaRPr dirty="0" lang="en-US"/>
          </a:p>
        </p:txBody>
      </p:sp>
      <p:sp>
        <p:nvSpPr>
          <p:cNvPr id="1048629" name="Slide Number Placeholder 5"/>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6" name=""/>
        <p:cNvGrpSpPr/>
        <p:nvPr/>
      </p:nvGrpSpPr>
      <p:grpSpPr>
        <a:xfrm>
          <a:off x="0" y="0"/>
          <a:ext cx="0" cy="0"/>
          <a:chOff x="0" y="0"/>
          <a:chExt cx="0" cy="0"/>
        </a:xfrm>
      </p:grpSpPr>
      <p:sp>
        <p:nvSpPr>
          <p:cNvPr id="1048614" name="Vertical Title 1"/>
          <p:cNvSpPr>
            <a:spLocks noGrp="1"/>
          </p:cNvSpPr>
          <p:nvPr>
            <p:ph type="title" orient="vert"/>
          </p:nvPr>
        </p:nvSpPr>
        <p:spPr>
          <a:xfrm>
            <a:off x="6543675" y="365125"/>
            <a:ext cx="1971675" cy="5811838"/>
          </a:xfrm>
        </p:spPr>
        <p:txBody>
          <a:bodyPr vert="eaVert"/>
          <a:p>
            <a:r>
              <a:rPr lang="en-US"/>
              <a:t>Click to edit Master title style</a:t>
            </a:r>
            <a:endParaRPr lang="ar-IQ"/>
          </a:p>
        </p:txBody>
      </p:sp>
      <p:sp>
        <p:nvSpPr>
          <p:cNvPr id="1048615" name="Vertical Text Placeholder 2"/>
          <p:cNvSpPr>
            <a:spLocks noGrp="1"/>
          </p:cNvSpPr>
          <p:nvPr>
            <p:ph type="body" orient="vert" idx="1"/>
          </p:nvPr>
        </p:nvSpPr>
        <p:spPr>
          <a:xfrm>
            <a:off x="628650" y="365125"/>
            <a:ext cx="5800725" cy="5811838"/>
          </a:xfrm>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16" name="Date Placeholder 3"/>
          <p:cNvSpPr>
            <a:spLocks noGrp="1"/>
          </p:cNvSpPr>
          <p:nvPr>
            <p:ph type="dt" sz="half" idx="10"/>
          </p:nvPr>
        </p:nvSpPr>
        <p:spPr/>
        <p:txBody>
          <a:bodyPr/>
          <a:p>
            <a:fld id="{CDA879A6-0FD0-4734-A311-86BFCA472E6E}" type="datetimeFigureOut">
              <a:rPr lang="en-US" smtClean="0"/>
              <a:t>11/8/20</a:t>
            </a:fld>
            <a:endParaRPr dirty="0" lang="en-US"/>
          </a:p>
        </p:txBody>
      </p:sp>
      <p:sp>
        <p:nvSpPr>
          <p:cNvPr id="1048617" name="Footer Placeholder 4"/>
          <p:cNvSpPr>
            <a:spLocks noGrp="1"/>
          </p:cNvSpPr>
          <p:nvPr>
            <p:ph type="ftr" sz="quarter" idx="11"/>
          </p:nvPr>
        </p:nvSpPr>
        <p:spPr/>
        <p:txBody>
          <a:bodyPr/>
          <a:p>
            <a:r>
              <a:rPr lang="en-US"/>
              <a:t>
              </a:t>
            </a:r>
            <a:endParaRPr dirty="0" lang="en-US"/>
          </a:p>
        </p:txBody>
      </p:sp>
      <p:sp>
        <p:nvSpPr>
          <p:cNvPr id="1048618" name="Slide Number Placeholder 5"/>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5" name=""/>
        <p:cNvGrpSpPr/>
        <p:nvPr/>
      </p:nvGrpSpPr>
      <p:grpSpPr>
        <a:xfrm>
          <a:off x="0" y="0"/>
          <a:ext cx="0" cy="0"/>
          <a:chOff x="0" y="0"/>
          <a:chExt cx="0" cy="0"/>
        </a:xfrm>
      </p:grpSpPr>
      <p:sp>
        <p:nvSpPr>
          <p:cNvPr id="1048587" name="Title 1"/>
          <p:cNvSpPr>
            <a:spLocks noGrp="1"/>
          </p:cNvSpPr>
          <p:nvPr>
            <p:ph type="title"/>
          </p:nvPr>
        </p:nvSpPr>
        <p:spPr/>
        <p:txBody>
          <a:bodyPr/>
          <a:p>
            <a:r>
              <a:rPr lang="en-US"/>
              <a:t>Click to edit Master title style</a:t>
            </a:r>
            <a:endParaRPr lang="ar-IQ"/>
          </a:p>
        </p:txBody>
      </p:sp>
      <p:sp>
        <p:nvSpPr>
          <p:cNvPr id="1048588"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589" name="Date Placeholder 3"/>
          <p:cNvSpPr>
            <a:spLocks noGrp="1"/>
          </p:cNvSpPr>
          <p:nvPr>
            <p:ph type="dt" sz="half" idx="10"/>
          </p:nvPr>
        </p:nvSpPr>
        <p:spPr/>
        <p:txBody>
          <a:bodyPr/>
          <a:p>
            <a:fld id="{19C9CA7B-DFD4-44B5-8C60-D14B8CD1FB59}" type="datetimeFigureOut">
              <a:rPr lang="en-US" smtClean="0"/>
              <a:t>11/8/20</a:t>
            </a:fld>
            <a:endParaRPr dirty="0" lang="en-US"/>
          </a:p>
        </p:txBody>
      </p:sp>
      <p:sp>
        <p:nvSpPr>
          <p:cNvPr id="1048590" name="Footer Placeholder 4"/>
          <p:cNvSpPr>
            <a:spLocks noGrp="1"/>
          </p:cNvSpPr>
          <p:nvPr>
            <p:ph type="ftr" sz="quarter" idx="11"/>
          </p:nvPr>
        </p:nvSpPr>
        <p:spPr/>
        <p:txBody>
          <a:bodyPr/>
          <a:p>
            <a:r>
              <a:rPr lang="en-US"/>
              <a:t>
              </a:t>
            </a:r>
            <a:endParaRPr dirty="0" lang="en-US"/>
          </a:p>
        </p:txBody>
      </p:sp>
      <p:sp>
        <p:nvSpPr>
          <p:cNvPr id="1048591" name="Slide Number Placeholder 5"/>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9" name=""/>
        <p:cNvGrpSpPr/>
        <p:nvPr/>
      </p:nvGrpSpPr>
      <p:grpSpPr>
        <a:xfrm>
          <a:off x="0" y="0"/>
          <a:ext cx="0" cy="0"/>
          <a:chOff x="0" y="0"/>
          <a:chExt cx="0" cy="0"/>
        </a:xfrm>
      </p:grpSpPr>
      <p:sp>
        <p:nvSpPr>
          <p:cNvPr id="1048630"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ar-IQ"/>
          </a:p>
        </p:txBody>
      </p:sp>
      <p:sp>
        <p:nvSpPr>
          <p:cNvPr id="1048631"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Edit Master text styles</a:t>
            </a:r>
          </a:p>
        </p:txBody>
      </p:sp>
      <p:sp>
        <p:nvSpPr>
          <p:cNvPr id="1048632" name="Date Placeholder 3"/>
          <p:cNvSpPr>
            <a:spLocks noGrp="1"/>
          </p:cNvSpPr>
          <p:nvPr>
            <p:ph type="dt" sz="half" idx="10"/>
          </p:nvPr>
        </p:nvSpPr>
        <p:spPr/>
        <p:txBody>
          <a:bodyPr/>
          <a:p>
            <a:fld id="{F34E6425-0181-43F2-84FC-787E803FD2F8}" type="datetimeFigureOut">
              <a:rPr lang="en-US" smtClean="0"/>
              <a:t>11/8/20</a:t>
            </a:fld>
            <a:endParaRPr dirty="0" lang="en-US"/>
          </a:p>
        </p:txBody>
      </p:sp>
      <p:sp>
        <p:nvSpPr>
          <p:cNvPr id="1048633" name="Footer Placeholder 4"/>
          <p:cNvSpPr>
            <a:spLocks noGrp="1"/>
          </p:cNvSpPr>
          <p:nvPr>
            <p:ph type="ftr" sz="quarter" idx="11"/>
          </p:nvPr>
        </p:nvSpPr>
        <p:spPr/>
        <p:txBody>
          <a:bodyPr/>
          <a:p>
            <a:r>
              <a:rPr lang="en-US"/>
              <a:t>
              </a:t>
            </a:r>
            <a:endParaRPr dirty="0" lang="en-US"/>
          </a:p>
        </p:txBody>
      </p:sp>
      <p:sp>
        <p:nvSpPr>
          <p:cNvPr id="1048634" name="Slide Number Placeholder 5"/>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0" name=""/>
        <p:cNvGrpSpPr/>
        <p:nvPr/>
      </p:nvGrpSpPr>
      <p:grpSpPr>
        <a:xfrm>
          <a:off x="0" y="0"/>
          <a:ext cx="0" cy="0"/>
          <a:chOff x="0" y="0"/>
          <a:chExt cx="0" cy="0"/>
        </a:xfrm>
      </p:grpSpPr>
      <p:sp>
        <p:nvSpPr>
          <p:cNvPr id="1048635" name="Title 1"/>
          <p:cNvSpPr>
            <a:spLocks noGrp="1"/>
          </p:cNvSpPr>
          <p:nvPr>
            <p:ph type="title"/>
          </p:nvPr>
        </p:nvSpPr>
        <p:spPr/>
        <p:txBody>
          <a:bodyPr/>
          <a:p>
            <a:r>
              <a:rPr lang="en-US"/>
              <a:t>Click to edit Master title style</a:t>
            </a:r>
            <a:endParaRPr lang="ar-IQ"/>
          </a:p>
        </p:txBody>
      </p:sp>
      <p:sp>
        <p:nvSpPr>
          <p:cNvPr id="1048636" name="Content Placeholder 2"/>
          <p:cNvSpPr>
            <a:spLocks noGrp="1"/>
          </p:cNvSpPr>
          <p:nvPr>
            <p:ph sz="half" idx="1"/>
          </p:nvPr>
        </p:nvSpPr>
        <p:spPr>
          <a:xfrm>
            <a:off x="6286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37" name="Content Placeholder 3"/>
          <p:cNvSpPr>
            <a:spLocks noGrp="1"/>
          </p:cNvSpPr>
          <p:nvPr>
            <p:ph sz="half" idx="2"/>
          </p:nvPr>
        </p:nvSpPr>
        <p:spPr>
          <a:xfrm>
            <a:off x="46291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38" name="Date Placeholder 4"/>
          <p:cNvSpPr>
            <a:spLocks noGrp="1"/>
          </p:cNvSpPr>
          <p:nvPr>
            <p:ph type="dt" sz="half" idx="10"/>
          </p:nvPr>
        </p:nvSpPr>
        <p:spPr/>
        <p:txBody>
          <a:bodyPr/>
          <a:p>
            <a:fld id="{3BDB8791-F1B0-41E7-B7FD-A781E65C4266}" type="datetimeFigureOut">
              <a:rPr lang="en-US" smtClean="0"/>
              <a:t>11/8/20</a:t>
            </a:fld>
            <a:endParaRPr dirty="0" lang="en-US"/>
          </a:p>
        </p:txBody>
      </p:sp>
      <p:sp>
        <p:nvSpPr>
          <p:cNvPr id="1048639" name="Footer Placeholder 5"/>
          <p:cNvSpPr>
            <a:spLocks noGrp="1"/>
          </p:cNvSpPr>
          <p:nvPr>
            <p:ph type="ftr" sz="quarter" idx="11"/>
          </p:nvPr>
        </p:nvSpPr>
        <p:spPr/>
        <p:txBody>
          <a:bodyPr/>
          <a:p>
            <a:r>
              <a:rPr lang="en-US"/>
              <a:t>
              </a:t>
            </a:r>
            <a:endParaRPr dirty="0" lang="en-US"/>
          </a:p>
        </p:txBody>
      </p:sp>
      <p:sp>
        <p:nvSpPr>
          <p:cNvPr id="1048640" name="Slide Number Placeholder 6"/>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1" name=""/>
        <p:cNvGrpSpPr/>
        <p:nvPr/>
      </p:nvGrpSpPr>
      <p:grpSpPr>
        <a:xfrm>
          <a:off x="0" y="0"/>
          <a:ext cx="0" cy="0"/>
          <a:chOff x="0" y="0"/>
          <a:chExt cx="0" cy="0"/>
        </a:xfrm>
      </p:grpSpPr>
      <p:sp>
        <p:nvSpPr>
          <p:cNvPr id="1048641" name="Title 1"/>
          <p:cNvSpPr>
            <a:spLocks noGrp="1"/>
          </p:cNvSpPr>
          <p:nvPr>
            <p:ph type="title"/>
          </p:nvPr>
        </p:nvSpPr>
        <p:spPr>
          <a:xfrm>
            <a:off x="629841" y="365126"/>
            <a:ext cx="7886700" cy="1325563"/>
          </a:xfrm>
        </p:spPr>
        <p:txBody>
          <a:bodyPr/>
          <a:p>
            <a:r>
              <a:rPr lang="en-US"/>
              <a:t>Click to edit Master title style</a:t>
            </a:r>
            <a:endParaRPr lang="ar-IQ"/>
          </a:p>
        </p:txBody>
      </p:sp>
      <p:sp>
        <p:nvSpPr>
          <p:cNvPr id="1048642"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43" name="Content Placeholder 3"/>
          <p:cNvSpPr>
            <a:spLocks noGrp="1"/>
          </p:cNvSpPr>
          <p:nvPr>
            <p:ph sz="half" idx="2"/>
          </p:nvPr>
        </p:nvSpPr>
        <p:spPr>
          <a:xfrm>
            <a:off x="629842" y="2505075"/>
            <a:ext cx="3868340"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44"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45" name="Content Placeholder 5"/>
          <p:cNvSpPr>
            <a:spLocks noGrp="1"/>
          </p:cNvSpPr>
          <p:nvPr>
            <p:ph sz="quarter" idx="4"/>
          </p:nvPr>
        </p:nvSpPr>
        <p:spPr>
          <a:xfrm>
            <a:off x="4629150" y="2505075"/>
            <a:ext cx="3887391"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46" name="Date Placeholder 6"/>
          <p:cNvSpPr>
            <a:spLocks noGrp="1"/>
          </p:cNvSpPr>
          <p:nvPr>
            <p:ph type="dt" sz="half" idx="10"/>
          </p:nvPr>
        </p:nvSpPr>
        <p:spPr/>
        <p:txBody>
          <a:bodyPr/>
          <a:p>
            <a:fld id="{5FDD63B2-E120-4ED8-B27B-C685F510A5FE}" type="datetimeFigureOut">
              <a:rPr lang="en-US" smtClean="0"/>
              <a:t>11/8/20</a:t>
            </a:fld>
            <a:endParaRPr dirty="0" lang="en-US"/>
          </a:p>
        </p:txBody>
      </p:sp>
      <p:sp>
        <p:nvSpPr>
          <p:cNvPr id="1048647" name="Footer Placeholder 7"/>
          <p:cNvSpPr>
            <a:spLocks noGrp="1"/>
          </p:cNvSpPr>
          <p:nvPr>
            <p:ph type="ftr" sz="quarter" idx="11"/>
          </p:nvPr>
        </p:nvSpPr>
        <p:spPr/>
        <p:txBody>
          <a:bodyPr/>
          <a:p>
            <a:r>
              <a:rPr lang="en-US"/>
              <a:t>
              </a:t>
            </a:r>
            <a:endParaRPr dirty="0" lang="en-US"/>
          </a:p>
        </p:txBody>
      </p:sp>
      <p:sp>
        <p:nvSpPr>
          <p:cNvPr id="1048648" name="Slide Number Placeholder 8"/>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5" name=""/>
        <p:cNvGrpSpPr/>
        <p:nvPr/>
      </p:nvGrpSpPr>
      <p:grpSpPr>
        <a:xfrm>
          <a:off x="0" y="0"/>
          <a:ext cx="0" cy="0"/>
          <a:chOff x="0" y="0"/>
          <a:chExt cx="0" cy="0"/>
        </a:xfrm>
      </p:grpSpPr>
      <p:sp>
        <p:nvSpPr>
          <p:cNvPr id="1048610" name="Title 1"/>
          <p:cNvSpPr>
            <a:spLocks noGrp="1"/>
          </p:cNvSpPr>
          <p:nvPr>
            <p:ph type="title"/>
          </p:nvPr>
        </p:nvSpPr>
        <p:spPr/>
        <p:txBody>
          <a:bodyPr/>
          <a:p>
            <a:r>
              <a:rPr lang="en-US"/>
              <a:t>Click to edit Master title style</a:t>
            </a:r>
            <a:endParaRPr lang="ar-IQ"/>
          </a:p>
        </p:txBody>
      </p:sp>
      <p:sp>
        <p:nvSpPr>
          <p:cNvPr id="1048611" name="Date Placeholder 2"/>
          <p:cNvSpPr>
            <a:spLocks noGrp="1"/>
          </p:cNvSpPr>
          <p:nvPr>
            <p:ph type="dt" sz="half" idx="10"/>
          </p:nvPr>
        </p:nvSpPr>
        <p:spPr/>
        <p:txBody>
          <a:bodyPr/>
          <a:p>
            <a:fld id="{7AA18ACC-A947-437B-A130-35BD54FDF1E9}" type="datetimeFigureOut">
              <a:rPr lang="en-US" smtClean="0"/>
              <a:t>11/8/20</a:t>
            </a:fld>
            <a:endParaRPr dirty="0" lang="en-US"/>
          </a:p>
        </p:txBody>
      </p:sp>
      <p:sp>
        <p:nvSpPr>
          <p:cNvPr id="1048612" name="Footer Placeholder 3"/>
          <p:cNvSpPr>
            <a:spLocks noGrp="1"/>
          </p:cNvSpPr>
          <p:nvPr>
            <p:ph type="ftr" sz="quarter" idx="11"/>
          </p:nvPr>
        </p:nvSpPr>
        <p:spPr/>
        <p:txBody>
          <a:bodyPr/>
          <a:p>
            <a:r>
              <a:rPr lang="en-US"/>
              <a:t>
              </a:t>
            </a:r>
            <a:endParaRPr dirty="0" lang="en-US"/>
          </a:p>
        </p:txBody>
      </p:sp>
      <p:sp>
        <p:nvSpPr>
          <p:cNvPr id="1048613" name="Slide Number Placeholder 4"/>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2" name=""/>
        <p:cNvGrpSpPr/>
        <p:nvPr/>
      </p:nvGrpSpPr>
      <p:grpSpPr>
        <a:xfrm>
          <a:off x="0" y="0"/>
          <a:ext cx="0" cy="0"/>
          <a:chOff x="0" y="0"/>
          <a:chExt cx="0" cy="0"/>
        </a:xfrm>
      </p:grpSpPr>
      <p:sp>
        <p:nvSpPr>
          <p:cNvPr id="1048649" name="Date Placeholder 1"/>
          <p:cNvSpPr>
            <a:spLocks noGrp="1"/>
          </p:cNvSpPr>
          <p:nvPr>
            <p:ph type="dt" sz="half" idx="10"/>
          </p:nvPr>
        </p:nvSpPr>
        <p:spPr/>
        <p:txBody>
          <a:bodyPr/>
          <a:p>
            <a:fld id="{7C8D7E02-BCB8-4D50-A234-369438C08659}" type="datetimeFigureOut">
              <a:rPr lang="en-US" smtClean="0"/>
              <a:t>11/8/20</a:t>
            </a:fld>
            <a:endParaRPr dirty="0" lang="en-US"/>
          </a:p>
        </p:txBody>
      </p:sp>
      <p:sp>
        <p:nvSpPr>
          <p:cNvPr id="1048650" name="Footer Placeholder 2"/>
          <p:cNvSpPr>
            <a:spLocks noGrp="1"/>
          </p:cNvSpPr>
          <p:nvPr>
            <p:ph type="ftr" sz="quarter" idx="11"/>
          </p:nvPr>
        </p:nvSpPr>
        <p:spPr/>
        <p:txBody>
          <a:bodyPr/>
          <a:p>
            <a:r>
              <a:rPr lang="en-US"/>
              <a:t>
              </a:t>
            </a:r>
            <a:endParaRPr dirty="0" lang="en-US"/>
          </a:p>
        </p:txBody>
      </p:sp>
      <p:sp>
        <p:nvSpPr>
          <p:cNvPr id="1048651" name="Slide Number Placeholder 3"/>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3" name=""/>
        <p:cNvGrpSpPr/>
        <p:nvPr/>
      </p:nvGrpSpPr>
      <p:grpSpPr>
        <a:xfrm>
          <a:off x="0" y="0"/>
          <a:ext cx="0" cy="0"/>
          <a:chOff x="0" y="0"/>
          <a:chExt cx="0" cy="0"/>
        </a:xfrm>
      </p:grpSpPr>
      <p:sp>
        <p:nvSpPr>
          <p:cNvPr id="104865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104865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54"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55" name="Date Placeholder 4"/>
          <p:cNvSpPr>
            <a:spLocks noGrp="1"/>
          </p:cNvSpPr>
          <p:nvPr>
            <p:ph type="dt" sz="half" idx="10"/>
          </p:nvPr>
        </p:nvSpPr>
        <p:spPr/>
        <p:txBody>
          <a:bodyPr/>
          <a:p>
            <a:fld id="{76E86A4C-8E40-4F87-A4F0-01A0687C5742}" type="datetimeFigureOut">
              <a:rPr lang="en-US" smtClean="0"/>
              <a:t>11/8/20</a:t>
            </a:fld>
            <a:endParaRPr dirty="0" lang="en-US"/>
          </a:p>
        </p:txBody>
      </p:sp>
      <p:sp>
        <p:nvSpPr>
          <p:cNvPr id="1048656" name="Footer Placeholder 5"/>
          <p:cNvSpPr>
            <a:spLocks noGrp="1"/>
          </p:cNvSpPr>
          <p:nvPr>
            <p:ph type="ftr" sz="quarter" idx="11"/>
          </p:nvPr>
        </p:nvSpPr>
        <p:spPr/>
        <p:txBody>
          <a:bodyPr/>
          <a:p>
            <a:r>
              <a:rPr lang="en-US"/>
              <a:t>
              </a:t>
            </a:r>
            <a:endParaRPr dirty="0" lang="en-US"/>
          </a:p>
        </p:txBody>
      </p:sp>
      <p:sp>
        <p:nvSpPr>
          <p:cNvPr id="1048657" name="Slide Number Placeholder 6"/>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7" name=""/>
        <p:cNvGrpSpPr/>
        <p:nvPr/>
      </p:nvGrpSpPr>
      <p:grpSpPr>
        <a:xfrm>
          <a:off x="0" y="0"/>
          <a:ext cx="0" cy="0"/>
          <a:chOff x="0" y="0"/>
          <a:chExt cx="0" cy="0"/>
        </a:xfrm>
      </p:grpSpPr>
      <p:sp>
        <p:nvSpPr>
          <p:cNvPr id="1048619"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1048620"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ar-IQ"/>
          </a:p>
        </p:txBody>
      </p:sp>
      <p:sp>
        <p:nvSpPr>
          <p:cNvPr id="1048621"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22" name="Date Placeholder 4"/>
          <p:cNvSpPr>
            <a:spLocks noGrp="1"/>
          </p:cNvSpPr>
          <p:nvPr>
            <p:ph type="dt" sz="half" idx="10"/>
          </p:nvPr>
        </p:nvSpPr>
        <p:spPr/>
        <p:txBody>
          <a:bodyPr/>
          <a:p>
            <a:fld id="{35E72C73-2D91-4E12-BA25-F0AA0C03599B}" type="datetimeFigureOut">
              <a:rPr lang="en-US" smtClean="0"/>
              <a:t>11/8/20</a:t>
            </a:fld>
            <a:endParaRPr dirty="0" lang="en-US"/>
          </a:p>
        </p:txBody>
      </p:sp>
      <p:sp>
        <p:nvSpPr>
          <p:cNvPr id="1048623" name="Footer Placeholder 5"/>
          <p:cNvSpPr>
            <a:spLocks noGrp="1"/>
          </p:cNvSpPr>
          <p:nvPr>
            <p:ph type="ftr" sz="quarter" idx="11"/>
          </p:nvPr>
        </p:nvSpPr>
        <p:spPr/>
        <p:txBody>
          <a:bodyPr/>
          <a:p>
            <a:r>
              <a:rPr lang="en-US"/>
              <a:t>
              </a:t>
            </a:r>
            <a:endParaRPr dirty="0" lang="en-US"/>
          </a:p>
        </p:txBody>
      </p:sp>
      <p:sp>
        <p:nvSpPr>
          <p:cNvPr id="1048624" name="Slide Number Placeholder 6"/>
          <p:cNvSpPr>
            <a:spLocks noGrp="1"/>
          </p:cNvSpPr>
          <p:nvPr>
            <p:ph type="sldNum" sz="quarter" idx="12"/>
          </p:nvPr>
        </p:nvSpPr>
        <p:spPr/>
        <p:txBody>
          <a:bodyPr/>
          <a:p>
            <a:fld id="{D57F1E4F-1CFF-5643-939E-217C01CDF565}" type="slidenum">
              <a:rPr lang="en-US" smtClean="0"/>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endParaRPr lang="ar-IQ"/>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2BE451C3-0FF4-47C4-B829-773ADF60F88C}" type="datetimeFigureOut">
              <a:rPr lang="en-US" smtClean="0"/>
              <a:t>11/8/20</a:t>
            </a:fld>
            <a:endParaRPr dirty="0"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r>
              <a:rPr lang="en-US"/>
              <a:t>
              </a:t>
            </a:r>
            <a:endParaRPr dirty="0"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D57F1E4F-1CFF-5643-939E-217C01CDF565}" type="slidenum">
              <a:rPr lang="en-US" smtClean="0"/>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4" name=""/>
        <p:cNvGrpSpPr/>
        <p:nvPr/>
      </p:nvGrpSpPr>
      <p:grpSpPr>
        <a:xfrm>
          <a:off x="0" y="0"/>
          <a:ext cx="0" cy="0"/>
          <a:chOff x="0" y="0"/>
          <a:chExt cx="0" cy="0"/>
        </a:xfrm>
      </p:grpSpPr>
      <p:sp>
        <p:nvSpPr>
          <p:cNvPr id="1048586" name="Title 1"/>
          <p:cNvSpPr>
            <a:spLocks noGrp="1"/>
          </p:cNvSpPr>
          <p:nvPr>
            <p:ph type="ctrTitle"/>
          </p:nvPr>
        </p:nvSpPr>
        <p:spPr>
          <a:xfrm>
            <a:off x="1829954" y="1443182"/>
            <a:ext cx="5484091" cy="3039449"/>
          </a:xfrm>
        </p:spPr>
        <p:txBody>
          <a:bodyPr>
            <a:noAutofit/>
          </a:bodyPr>
          <a:p>
            <a:r>
              <a:rPr dirty="0" sz="6000" lang="en-US">
                <a:solidFill>
                  <a:srgbClr val="002060"/>
                </a:solidFill>
                <a:latin typeface="Algerian" pitchFamily="82" charset="77"/>
              </a:rPr>
              <a:t>Vagal Nerve Stimulation</a:t>
            </a:r>
            <a:br>
              <a:rPr dirty="0" sz="6000" lang="en-US">
                <a:solidFill>
                  <a:srgbClr val="002060"/>
                </a:solidFill>
                <a:latin typeface="Algerian" pitchFamily="82" charset="77"/>
              </a:rPr>
            </a:br>
            <a:r>
              <a:rPr dirty="0" sz="6000" lang="en-US">
                <a:solidFill>
                  <a:srgbClr val="002060"/>
                </a:solidFill>
                <a:latin typeface="Algerian" pitchFamily="82" charset="77"/>
              </a:rPr>
              <a:t>VNS </a:t>
            </a:r>
            <a:endParaRPr dirty="0" sz="6000" lang="ar-IQ">
              <a:solidFill>
                <a:srgbClr val="002060"/>
              </a:solidFill>
              <a:latin typeface="Algerian" pitchFamily="8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4" name=""/>
        <p:cNvGrpSpPr/>
        <p:nvPr/>
      </p:nvGrpSpPr>
      <p:grpSpPr>
        <a:xfrm>
          <a:off x="0" y="0"/>
          <a:ext cx="0" cy="0"/>
          <a:chOff x="0" y="0"/>
          <a:chExt cx="0" cy="0"/>
        </a:xfrm>
      </p:grpSpPr>
      <p:sp>
        <p:nvSpPr>
          <p:cNvPr id="1048600" name="Content Placeholder 2"/>
          <p:cNvSpPr>
            <a:spLocks noGrp="1"/>
          </p:cNvSpPr>
          <p:nvPr>
            <p:ph idx="1"/>
          </p:nvPr>
        </p:nvSpPr>
        <p:spPr>
          <a:xfrm>
            <a:off x="86014" y="82261"/>
            <a:ext cx="8977168" cy="6671829"/>
          </a:xfrm>
        </p:spPr>
        <p:txBody>
          <a:bodyPr>
            <a:normAutofit/>
          </a:bodyPr>
          <a:p>
            <a:r>
              <a:rPr dirty="0" sz="2000" lang="en-US"/>
              <a:t>Electrodes must be placed only on the left vagus nerve (to avoid stimulation-related </a:t>
            </a:r>
            <a:r>
              <a:rPr dirty="0" sz="2000" lang="en-US" err="1"/>
              <a:t>asystole</a:t>
            </a:r>
            <a:r>
              <a:rPr dirty="0" sz="2000" lang="en-US"/>
              <a:t> or bradycardia).</a:t>
            </a:r>
          </a:p>
          <a:p>
            <a:r>
              <a:rPr b="1" dirty="0" sz="2000" lang="en-US"/>
              <a:t>Electrodes should be placed</a:t>
            </a:r>
            <a:r>
              <a:rPr dirty="0" sz="2000" lang="en-US"/>
              <a:t> </a:t>
            </a:r>
          </a:p>
          <a:p>
            <a:pPr lvl="1">
              <a:buFont typeface="Wingdings" pitchFamily="2" charset="2"/>
              <a:buChar char="ü"/>
            </a:pPr>
            <a:r>
              <a:rPr b="1" dirty="0" sz="2000" lang="en-US">
                <a:solidFill>
                  <a:srgbClr val="0070C0"/>
                </a:solidFill>
              </a:rPr>
              <a:t>Below</a:t>
            </a:r>
            <a:r>
              <a:rPr dirty="0" sz="2000" lang="en-US"/>
              <a:t> the</a:t>
            </a:r>
            <a:r>
              <a:rPr dirty="0" sz="2000" lang="en-US">
                <a:solidFill>
                  <a:srgbClr val="7030A0"/>
                </a:solidFill>
              </a:rPr>
              <a:t> cardiac branches of the vagus nerve</a:t>
            </a:r>
            <a:r>
              <a:rPr dirty="0" sz="2000" lang="en-US"/>
              <a:t> and </a:t>
            </a:r>
          </a:p>
          <a:p>
            <a:pPr lvl="1">
              <a:buFont typeface="Wingdings" pitchFamily="2" charset="2"/>
              <a:buChar char="ü"/>
            </a:pPr>
            <a:r>
              <a:rPr b="1" dirty="0" sz="2000" lang="en-US">
                <a:solidFill>
                  <a:srgbClr val="0070C0"/>
                </a:solidFill>
              </a:rPr>
              <a:t>Above</a:t>
            </a:r>
            <a:r>
              <a:rPr dirty="0" sz="2000" lang="en-US"/>
              <a:t> the </a:t>
            </a:r>
            <a:r>
              <a:rPr dirty="0" sz="2000" lang="en-US">
                <a:solidFill>
                  <a:srgbClr val="7030A0"/>
                </a:solidFill>
              </a:rPr>
              <a:t>left recurrent laryngeal nerves</a:t>
            </a:r>
            <a:r>
              <a:rPr dirty="0" sz="2000" lang="en-US"/>
              <a:t>.</a:t>
            </a:r>
            <a:endParaRPr dirty="0" sz="2000" lang="ar-IQ"/>
          </a:p>
          <a:p>
            <a:r>
              <a:rPr dirty="0" sz="2000" lang="en-US"/>
              <a:t>Excessive manipulation of the vagus nerve during placement of the lead can result in noticeable post-operative hoarseness.</a:t>
            </a:r>
            <a:endParaRPr dirty="0" sz="2000" lang="ar-IQ"/>
          </a:p>
          <a:p>
            <a:endParaRPr dirty="0" sz="2000" lang="en-US"/>
          </a:p>
          <a:p>
            <a:r>
              <a:rPr dirty="0" sz="2000" lang="en-US"/>
              <a:t>Each coil is applied by grasping the suture tail at either end and stretching the coil until its convolutions are eliminated.</a:t>
            </a:r>
          </a:p>
          <a:p>
            <a:r>
              <a:rPr dirty="0" sz="2000" lang="en-US"/>
              <a:t>The lead connector pin is connected to the pulse generator and secured to their receptacles with set screws, using the hexagonal torque wrench. </a:t>
            </a:r>
          </a:p>
          <a:p>
            <a:r>
              <a:rPr dirty="0" sz="2000" lang="en-US"/>
              <a:t>After the test stimulation, the generator is restored to its inactive status until 1 to 2 weeks postoperatively. This waiting period allows postoperative edema to resolve and the electrode to fixate properly to the nerve. </a:t>
            </a:r>
          </a:p>
          <a:p>
            <a:endParaRPr dirty="0" sz="2000" lang="en-US"/>
          </a:p>
          <a:p>
            <a:r>
              <a:rPr dirty="0" sz="2000" lang="en-US"/>
              <a:t>Inserting the Generator in chest pocket.</a:t>
            </a:r>
            <a:endParaRPr dirty="0" sz="2000" lang="ar-IQ"/>
          </a:p>
          <a:p>
            <a:r>
              <a:rPr dirty="0" sz="2000" lang="en-US"/>
              <a:t>programming wand by handheld computer.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5" name=""/>
        <p:cNvGrpSpPr/>
        <p:nvPr/>
      </p:nvGrpSpPr>
      <p:grpSpPr>
        <a:xfrm>
          <a:off x="0" y="0"/>
          <a:ext cx="0" cy="0"/>
          <a:chOff x="0" y="0"/>
          <a:chExt cx="0" cy="0"/>
        </a:xfrm>
      </p:grpSpPr>
      <p:sp>
        <p:nvSpPr>
          <p:cNvPr id="1048601" name="Title 1"/>
          <p:cNvSpPr>
            <a:spLocks noGrp="1"/>
          </p:cNvSpPr>
          <p:nvPr>
            <p:ph type="title"/>
          </p:nvPr>
        </p:nvSpPr>
        <p:spPr/>
        <p:txBody>
          <a:bodyPr/>
          <a:p>
            <a:endParaRPr lang="en-US"/>
          </a:p>
        </p:txBody>
      </p:sp>
      <p:pic>
        <p:nvPicPr>
          <p:cNvPr id="2097158"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6" name=""/>
        <p:cNvGrpSpPr/>
        <p:nvPr/>
      </p:nvGrpSpPr>
      <p:grpSpPr>
        <a:xfrm>
          <a:off x="0" y="0"/>
          <a:ext cx="0" cy="0"/>
          <a:chOff x="0" y="0"/>
          <a:chExt cx="0" cy="0"/>
        </a:xfrm>
      </p:grpSpPr>
      <p:pic>
        <p:nvPicPr>
          <p:cNvPr id="2097159" name="Picture 4"/>
          <p:cNvPicPr>
            <a:picLocks noChangeAspect="1" noGrp="1"/>
          </p:cNvPicPr>
          <p:nvPr>
            <p:ph idx="1"/>
          </p:nvPr>
        </p:nvPicPr>
        <p:blipFill>
          <a:blip xmlns:r="http://schemas.openxmlformats.org/officeDocument/2006/relationships" r:embed="rId1"/>
          <a:stretch>
            <a:fillRect/>
          </a:stretch>
        </p:blipFill>
        <p:spPr>
          <a:xfrm>
            <a:off x="0" y="1027907"/>
            <a:ext cx="9144001" cy="4491182"/>
          </a:xfrm>
          <a:prstGeom prst="rect"/>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03" name="Title 1"/>
          <p:cNvSpPr>
            <a:spLocks noGrp="1"/>
          </p:cNvSpPr>
          <p:nvPr>
            <p:ph type="title"/>
          </p:nvPr>
        </p:nvSpPr>
        <p:spPr>
          <a:xfrm>
            <a:off x="2063461" y="295853"/>
            <a:ext cx="5017077" cy="1325563"/>
          </a:xfrm>
        </p:spPr>
        <p:txBody>
          <a:bodyPr/>
          <a:p>
            <a:r>
              <a:rPr dirty="0" lang="en-US"/>
              <a:t>Electrode Placement:</a:t>
            </a:r>
            <a:endParaRPr dirty="0" lang="ar-IQ"/>
          </a:p>
        </p:txBody>
      </p:sp>
      <p:pic>
        <p:nvPicPr>
          <p:cNvPr id="2097161" name="Content Placeholder 3"/>
          <p:cNvPicPr>
            <a:picLocks noChangeAspect="1" noGrp="1"/>
          </p:cNvPicPr>
          <p:nvPr>
            <p:ph idx="1"/>
          </p:nvPr>
        </p:nvPicPr>
        <p:blipFill>
          <a:blip xmlns:r="http://schemas.openxmlformats.org/officeDocument/2006/relationships" r:embed="rId1"/>
          <a:stretch>
            <a:fillRect/>
          </a:stretch>
        </p:blipFill>
        <p:spPr>
          <a:xfrm>
            <a:off x="850868" y="1480772"/>
            <a:ext cx="7442264" cy="4315046"/>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9" name=""/>
        <p:cNvGrpSpPr/>
        <p:nvPr/>
      </p:nvGrpSpPr>
      <p:grpSpPr>
        <a:xfrm>
          <a:off x="0" y="0"/>
          <a:ext cx="0" cy="0"/>
          <a:chOff x="0" y="0"/>
          <a:chExt cx="0" cy="0"/>
        </a:xfrm>
      </p:grpSpPr>
      <p:sp>
        <p:nvSpPr>
          <p:cNvPr id="1048604" name="Content Placeholder 2"/>
          <p:cNvSpPr>
            <a:spLocks noGrp="1"/>
          </p:cNvSpPr>
          <p:nvPr>
            <p:ph idx="1"/>
          </p:nvPr>
        </p:nvSpPr>
        <p:spPr>
          <a:xfrm>
            <a:off x="80818" y="95250"/>
            <a:ext cx="8970818" cy="6670386"/>
          </a:xfrm>
        </p:spPr>
        <p:txBody>
          <a:bodyPr>
            <a:normAutofit/>
          </a:bodyPr>
          <a:p>
            <a:pPr algn="l" rtl="0">
              <a:buFont typeface="Wingdings" pitchFamily="2" charset="2"/>
              <a:buChar char="q"/>
            </a:pPr>
            <a:r>
              <a:rPr b="1" dirty="0" sz="2400" lang="en-US" u="sng">
                <a:solidFill>
                  <a:srgbClr val="C00000"/>
                </a:solidFill>
              </a:rPr>
              <a:t>Complications:</a:t>
            </a:r>
            <a:endParaRPr b="1" dirty="0" sz="2400" lang="ar-IQ" u="sng">
              <a:solidFill>
                <a:srgbClr val="C00000"/>
              </a:solidFill>
            </a:endParaRPr>
          </a:p>
          <a:p>
            <a:pPr>
              <a:buFont typeface="Wingdings" pitchFamily="2" charset="2"/>
              <a:buChar char="Ø"/>
            </a:pPr>
            <a:r>
              <a:rPr b="1" dirty="0" sz="2000" lang="en-US">
                <a:solidFill>
                  <a:srgbClr val="002060"/>
                </a:solidFill>
              </a:rPr>
              <a:t>Infection</a:t>
            </a:r>
          </a:p>
          <a:p>
            <a:pPr lvl="1"/>
            <a:r>
              <a:rPr dirty="0" sz="2000" lang="en-US"/>
              <a:t>Infection rate was low, but most were successfully treated with antibiotic therapy alone. </a:t>
            </a:r>
          </a:p>
          <a:p>
            <a:pPr>
              <a:buFont typeface="Wingdings" pitchFamily="2" charset="2"/>
              <a:buChar char="Ø"/>
            </a:pPr>
            <a:r>
              <a:rPr b="1" dirty="0" sz="2000" lang="en-US">
                <a:solidFill>
                  <a:srgbClr val="002060"/>
                </a:solidFill>
              </a:rPr>
              <a:t>Vocal Cord Abnormalities</a:t>
            </a:r>
          </a:p>
          <a:p>
            <a:pPr lvl="1"/>
            <a:r>
              <a:rPr dirty="0" sz="2000" lang="en-US"/>
              <a:t>Transient vocal cord paralysis was very rare, most clinically significant cases are self-limited , patients with preexisting vocal cord abnormalities are at greater risk for long-term vocal cord paresis after VNS.</a:t>
            </a:r>
          </a:p>
          <a:p>
            <a:pPr>
              <a:buFont typeface="Wingdings" pitchFamily="2" charset="2"/>
              <a:buChar char="Ø"/>
            </a:pPr>
            <a:r>
              <a:rPr b="1" dirty="0" sz="2000" lang="en-US">
                <a:solidFill>
                  <a:srgbClr val="002060"/>
                </a:solidFill>
              </a:rPr>
              <a:t>Bradycardia/Asystole</a:t>
            </a:r>
          </a:p>
          <a:p>
            <a:pPr lvl="1"/>
            <a:r>
              <a:rPr dirty="0" sz="2000" lang="en-US"/>
              <a:t>Ventricular asystole occurring intraoperatively during the lead test portion of VNS electrodiagnostic testing has been observed rarely in adult patients. </a:t>
            </a:r>
          </a:p>
          <a:p>
            <a:pPr>
              <a:buFont typeface="Wingdings" pitchFamily="2" charset="2"/>
              <a:buChar char="Ø"/>
            </a:pPr>
            <a:r>
              <a:rPr b="1" dirty="0" sz="2000" lang="en-US">
                <a:solidFill>
                  <a:srgbClr val="002060"/>
                </a:solidFill>
              </a:rPr>
              <a:t>Sleep-Related Breathing Disorder</a:t>
            </a:r>
          </a:p>
          <a:p>
            <a:pPr lvl="1"/>
            <a:r>
              <a:rPr dirty="0" sz="2000" lang="en-US"/>
              <a:t>Some children evaluated after VNS implantation are found to have decreased respiratory airflow during sleep. </a:t>
            </a:r>
          </a:p>
          <a:p>
            <a:endParaRPr dirty="0" sz="200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0" name=""/>
        <p:cNvGrpSpPr/>
        <p:nvPr/>
      </p:nvGrpSpPr>
      <p:grpSpPr>
        <a:xfrm>
          <a:off x="0" y="0"/>
          <a:ext cx="0" cy="0"/>
          <a:chOff x="0" y="0"/>
          <a:chExt cx="0" cy="0"/>
        </a:xfrm>
      </p:grpSpPr>
      <p:sp>
        <p:nvSpPr>
          <p:cNvPr id="1048605" name="Content Placeholder 2"/>
          <p:cNvSpPr>
            <a:spLocks noGrp="1"/>
          </p:cNvSpPr>
          <p:nvPr>
            <p:ph idx="1"/>
          </p:nvPr>
        </p:nvSpPr>
        <p:spPr>
          <a:xfrm>
            <a:off x="80819" y="84379"/>
            <a:ext cx="8982363" cy="6669711"/>
          </a:xfrm>
        </p:spPr>
        <p:txBody>
          <a:bodyPr>
            <a:normAutofit/>
          </a:bodyPr>
          <a:p>
            <a:pPr>
              <a:buFont typeface="Wingdings" pitchFamily="2" charset="2"/>
              <a:buChar char="q"/>
            </a:pPr>
            <a:r>
              <a:rPr b="1" dirty="0" sz="2400" lang="en-US" u="sng">
                <a:solidFill>
                  <a:srgbClr val="C00000"/>
                </a:solidFill>
              </a:rPr>
              <a:t>VNS – Side effects </a:t>
            </a:r>
            <a:endParaRPr b="1" dirty="0" sz="2400" lang="ar-IQ" u="sng">
              <a:solidFill>
                <a:srgbClr val="C00000"/>
              </a:solidFill>
            </a:endParaRPr>
          </a:p>
          <a:p>
            <a:pPr algn="l" rtl="0">
              <a:buFont typeface="Wingdings" pitchFamily="2" charset="2"/>
              <a:buChar char="§"/>
            </a:pPr>
            <a:r>
              <a:rPr dirty="0" sz="2000" lang="en-US"/>
              <a:t>Hoarseness </a:t>
            </a:r>
          </a:p>
          <a:p>
            <a:pPr algn="l" rtl="0">
              <a:buFont typeface="Wingdings" pitchFamily="2" charset="2"/>
              <a:buChar char="§"/>
            </a:pPr>
            <a:r>
              <a:rPr dirty="0" sz="2000" lang="en-US"/>
              <a:t>Increased coughing </a:t>
            </a:r>
          </a:p>
          <a:p>
            <a:pPr algn="l" rtl="0">
              <a:buFont typeface="Wingdings" pitchFamily="2" charset="2"/>
              <a:buChar char="§"/>
            </a:pPr>
            <a:r>
              <a:rPr dirty="0" sz="2000" lang="en-US"/>
              <a:t>Changes in voice/speech </a:t>
            </a:r>
          </a:p>
          <a:p>
            <a:pPr algn="l" rtl="0">
              <a:buFont typeface="Wingdings" pitchFamily="2" charset="2"/>
              <a:buChar char="§"/>
            </a:pPr>
            <a:r>
              <a:rPr dirty="0" sz="2000" lang="en-US"/>
              <a:t>General pain and Headache</a:t>
            </a:r>
          </a:p>
          <a:p>
            <a:pPr algn="l" rtl="0">
              <a:buFont typeface="Wingdings" pitchFamily="2" charset="2"/>
              <a:buChar char="§"/>
            </a:pPr>
            <a:r>
              <a:rPr dirty="0" sz="2000" lang="en-US"/>
              <a:t>Throat or neck pain </a:t>
            </a:r>
          </a:p>
          <a:p>
            <a:pPr algn="l" rtl="0">
              <a:buFont typeface="Wingdings" pitchFamily="2" charset="2"/>
              <a:buChar char="§"/>
            </a:pPr>
            <a:r>
              <a:rPr dirty="0" sz="2000" lang="en-US"/>
              <a:t>Laryngospasm </a:t>
            </a:r>
          </a:p>
          <a:p>
            <a:pPr algn="l" rtl="0">
              <a:buFont typeface="Wingdings" pitchFamily="2" charset="2"/>
              <a:buChar char="§"/>
            </a:pPr>
            <a:r>
              <a:rPr dirty="0" sz="2000" lang="en-US"/>
              <a:t>Insomnia </a:t>
            </a:r>
          </a:p>
          <a:p>
            <a:pPr algn="l" rtl="0">
              <a:buFont typeface="Wingdings" pitchFamily="2" charset="2"/>
              <a:buChar char="§"/>
            </a:pPr>
            <a:r>
              <a:rPr dirty="0" sz="2000" lang="en-US"/>
              <a:t>Nausea or vomiting </a:t>
            </a:r>
          </a:p>
          <a:p>
            <a:pPr algn="l" rtl="0">
              <a:buFont typeface="Wingdings" pitchFamily="2" charset="2"/>
              <a:buChar char="§"/>
            </a:pPr>
            <a:r>
              <a:rPr dirty="0" sz="2000" lang="en-US"/>
              <a:t>Impaired sense of touch </a:t>
            </a:r>
          </a:p>
          <a:p>
            <a:pPr algn="l" rtl="0"/>
            <a:endParaRPr dirty="0" sz="2000" lang="ar-IQ"/>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1" name=""/>
        <p:cNvGrpSpPr/>
        <p:nvPr/>
      </p:nvGrpSpPr>
      <p:grpSpPr>
        <a:xfrm>
          <a:off x="0" y="0"/>
          <a:ext cx="0" cy="0"/>
          <a:chOff x="0" y="0"/>
          <a:chExt cx="0" cy="0"/>
        </a:xfrm>
      </p:grpSpPr>
      <p:sp>
        <p:nvSpPr>
          <p:cNvPr id="1048606" name="Content Placeholder 2"/>
          <p:cNvSpPr>
            <a:spLocks noGrp="1"/>
          </p:cNvSpPr>
          <p:nvPr>
            <p:ph idx="1"/>
          </p:nvPr>
        </p:nvSpPr>
        <p:spPr>
          <a:xfrm>
            <a:off x="97558" y="82260"/>
            <a:ext cx="8965623" cy="6683375"/>
          </a:xfrm>
        </p:spPr>
        <p:txBody>
          <a:bodyPr>
            <a:normAutofit/>
          </a:bodyPr>
          <a:p>
            <a:pPr>
              <a:buFont typeface="Wingdings" pitchFamily="2" charset="2"/>
              <a:buChar char="v"/>
            </a:pPr>
            <a:r>
              <a:rPr b="1" dirty="0" sz="2400" lang="en-US" u="sng">
                <a:solidFill>
                  <a:srgbClr val="002060"/>
                </a:solidFill>
              </a:rPr>
              <a:t>Magnetic Resonance Protocol for Patients with VNS Implants </a:t>
            </a:r>
            <a:endParaRPr b="1" dirty="0" sz="2400" lang="ar-IQ" u="sng">
              <a:solidFill>
                <a:srgbClr val="002060"/>
              </a:solidFill>
            </a:endParaRPr>
          </a:p>
          <a:p>
            <a:r>
              <a:rPr dirty="0" sz="2000" lang="en-US"/>
              <a:t>Many clinicians to avoid magnetic resonance imaging (MRI) in patients with VNS implants .</a:t>
            </a:r>
          </a:p>
          <a:p>
            <a:r>
              <a:rPr dirty="0" sz="2000" lang="en-US"/>
              <a:t>Before MRI, The device is turned off, and imaging is performed on a 1.5-T MRI. </a:t>
            </a:r>
          </a:p>
          <a:p>
            <a:endParaRPr dirty="0" sz="2000" lang="en-US"/>
          </a:p>
          <a:p>
            <a:pPr>
              <a:buFont typeface="Wingdings" pitchFamily="2" charset="2"/>
              <a:buChar char="v"/>
            </a:pPr>
            <a:r>
              <a:rPr b="1" dirty="0" sz="2000" lang="en-US" u="sng">
                <a:solidFill>
                  <a:srgbClr val="002060"/>
                </a:solidFill>
              </a:rPr>
              <a:t>Indications for lead removal include </a:t>
            </a:r>
          </a:p>
          <a:p>
            <a:pPr indent="-342900" lvl="1" marL="800100">
              <a:buFont typeface="+mj-lt"/>
              <a:buAutoNum type="arabicPeriod"/>
            </a:pPr>
            <a:r>
              <a:rPr dirty="0" sz="2000" lang="en-US"/>
              <a:t>Patients who fail to achieve any therapeutic benefit </a:t>
            </a:r>
          </a:p>
          <a:p>
            <a:pPr indent="-342900" lvl="1" marL="800100">
              <a:buFont typeface="+mj-lt"/>
              <a:buAutoNum type="arabicPeriod"/>
            </a:pPr>
            <a:r>
              <a:rPr dirty="0" sz="2000" lang="en-US"/>
              <a:t>Suffer intolerable side effects, </a:t>
            </a:r>
          </a:p>
          <a:p>
            <a:pPr indent="-342900" lvl="1" marL="800100">
              <a:buFont typeface="+mj-lt"/>
              <a:buAutoNum type="arabicPeriod"/>
            </a:pPr>
            <a:r>
              <a:rPr dirty="0" sz="2000" lang="en-US"/>
              <a:t>Lead fracture or other equipment malfunction, </a:t>
            </a:r>
          </a:p>
          <a:p>
            <a:pPr indent="-342900" lvl="1" marL="800100">
              <a:buFont typeface="+mj-lt"/>
              <a:buAutoNum type="arabicPeriod"/>
            </a:pPr>
            <a:r>
              <a:rPr dirty="0" sz="2000" lang="en-US"/>
              <a:t>The need </a:t>
            </a:r>
            <a:r>
              <a:rPr sz="2000" lang="en-US"/>
              <a:t>for (</a:t>
            </a:r>
            <a:r>
              <a:rPr dirty="0" sz="2000" lang="en-US"/>
              <a:t>MRI) of  the neck and body, which is otherwise contraindicated while the electrodes remain in situ. </a:t>
            </a:r>
            <a:endParaRPr dirty="0" sz="2000" lang="ar-IQ"/>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2" name=""/>
        <p:cNvGrpSpPr/>
        <p:nvPr/>
      </p:nvGrpSpPr>
      <p:grpSpPr>
        <a:xfrm>
          <a:off x="0" y="0"/>
          <a:ext cx="0" cy="0"/>
          <a:chOff x="0" y="0"/>
          <a:chExt cx="0" cy="0"/>
        </a:xfrm>
      </p:grpSpPr>
      <p:sp>
        <p:nvSpPr>
          <p:cNvPr id="1048607" name="Content Placeholder 2"/>
          <p:cNvSpPr>
            <a:spLocks noGrp="1"/>
          </p:cNvSpPr>
          <p:nvPr>
            <p:ph idx="1"/>
          </p:nvPr>
        </p:nvSpPr>
        <p:spPr>
          <a:xfrm>
            <a:off x="97558" y="82261"/>
            <a:ext cx="8965623" cy="6671829"/>
          </a:xfrm>
        </p:spPr>
        <p:txBody>
          <a:bodyPr>
            <a:normAutofit/>
          </a:bodyPr>
          <a:p>
            <a:pPr>
              <a:buFont typeface="Wingdings" pitchFamily="2" charset="2"/>
              <a:buChar char="v"/>
            </a:pPr>
            <a:r>
              <a:rPr b="1" dirty="0" sz="2000" lang="en-US" u="sng">
                <a:solidFill>
                  <a:srgbClr val="002060"/>
                </a:solidFill>
              </a:rPr>
              <a:t>Where on the vagal nerve should the lead wires be ideally placed, and is there any concern regarding VNS placement on the right side? </a:t>
            </a:r>
          </a:p>
          <a:p>
            <a:r>
              <a:rPr dirty="0" sz="2000" lang="en-US"/>
              <a:t>The right vagal nerve innervates the </a:t>
            </a:r>
            <a:r>
              <a:rPr dirty="0" sz="2000" lang="en-US" err="1"/>
              <a:t>sinoatrial</a:t>
            </a:r>
            <a:r>
              <a:rPr dirty="0" sz="2000" lang="en-US"/>
              <a:t> (SA) node more than </a:t>
            </a:r>
            <a:r>
              <a:rPr b="1" dirty="0" sz="2000" lang="en-US">
                <a:solidFill>
                  <a:srgbClr val="C00000"/>
                </a:solidFill>
              </a:rPr>
              <a:t>60%</a:t>
            </a:r>
            <a:r>
              <a:rPr dirty="0" sz="2000" lang="en-US"/>
              <a:t>, whereas the left vagal nerve mostly innervates the atrioventricular (AV) node of the heart.  </a:t>
            </a:r>
          </a:p>
          <a:p>
            <a:r>
              <a:rPr dirty="0" sz="2000" lang="en-US"/>
              <a:t>Placement of the leads on the right vagal nerve is contraindicated, as the stimulation will result in </a:t>
            </a:r>
            <a:r>
              <a:rPr dirty="0" sz="2000" lang="en-US" err="1"/>
              <a:t>asystole</a:t>
            </a:r>
            <a:r>
              <a:rPr dirty="0" sz="2000" lang="en-US"/>
              <a:t>.  </a:t>
            </a:r>
          </a:p>
          <a:p>
            <a:r>
              <a:rPr dirty="0" sz="2000" lang="en-US"/>
              <a:t>The risk of bradycardia exists even when the electrodes are placed on the left vagal nerve.  </a:t>
            </a:r>
          </a:p>
          <a:p>
            <a:r>
              <a:rPr dirty="0" sz="2000" lang="en-US"/>
              <a:t>The ideal place for implantation of leads on vagus is in the </a:t>
            </a:r>
            <a:r>
              <a:rPr b="1" dirty="0" sz="2000" lang="en-US">
                <a:solidFill>
                  <a:srgbClr val="7030A0"/>
                </a:solidFill>
              </a:rPr>
              <a:t>middle part of the neck</a:t>
            </a:r>
            <a:r>
              <a:rPr dirty="0" sz="2000" lang="en-US"/>
              <a:t> proximal to the branches to the cardiac plexus.  </a:t>
            </a:r>
          </a:p>
          <a:p>
            <a:r>
              <a:rPr dirty="0" sz="2000" lang="en-US"/>
              <a:t>The three lead wires are placed from proximal to distal along the nerve.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3" name=""/>
        <p:cNvGrpSpPr/>
        <p:nvPr/>
      </p:nvGrpSpPr>
      <p:grpSpPr>
        <a:xfrm>
          <a:off x="0" y="0"/>
          <a:ext cx="0" cy="0"/>
          <a:chOff x="0" y="0"/>
          <a:chExt cx="0" cy="0"/>
        </a:xfrm>
      </p:grpSpPr>
      <p:sp>
        <p:nvSpPr>
          <p:cNvPr id="1048608" name="Content Placeholder 2"/>
          <p:cNvSpPr>
            <a:spLocks noGrp="1"/>
          </p:cNvSpPr>
          <p:nvPr>
            <p:ph idx="1"/>
          </p:nvPr>
        </p:nvSpPr>
        <p:spPr>
          <a:xfrm>
            <a:off x="86013" y="93806"/>
            <a:ext cx="8954078" cy="6683375"/>
          </a:xfrm>
        </p:spPr>
        <p:txBody>
          <a:bodyPr>
            <a:normAutofit/>
          </a:bodyPr>
          <a:p>
            <a:pPr>
              <a:buFont typeface="Wingdings" pitchFamily="2" charset="2"/>
              <a:buChar char="v"/>
            </a:pPr>
            <a:r>
              <a:rPr b="1" dirty="0" sz="2000" lang="en-US" u="sng">
                <a:solidFill>
                  <a:srgbClr val="002060"/>
                </a:solidFill>
              </a:rPr>
              <a:t>What are the usual initial VNS settings for use?   </a:t>
            </a:r>
          </a:p>
          <a:p>
            <a:r>
              <a:rPr dirty="0" sz="2000" lang="en-US"/>
              <a:t>Although some centers initiate stimulation the day after implantation, usually the generator is kept turned off   and an increase in output is advanced by the neurologists after a </a:t>
            </a:r>
            <a:r>
              <a:rPr b="1" dirty="0" sz="2000" lang="en-US">
                <a:solidFill>
                  <a:srgbClr val="0070C0"/>
                </a:solidFill>
              </a:rPr>
              <a:t>2-week postoperative period</a:t>
            </a:r>
            <a:r>
              <a:rPr dirty="0" sz="2000" lang="en-US"/>
              <a:t>.  </a:t>
            </a:r>
          </a:p>
          <a:p>
            <a:r>
              <a:rPr dirty="0" sz="2000" lang="en-US"/>
              <a:t>This is not standard and multiple variations exist depending on the clinical situation.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36" name=""/>
        <p:cNvGrpSpPr/>
        <p:nvPr/>
      </p:nvGrpSpPr>
      <p:grpSpPr>
        <a:xfrm>
          <a:off x="0" y="0"/>
          <a:ext cx="0" cy="0"/>
          <a:chOff x="0" y="0"/>
          <a:chExt cx="0" cy="0"/>
        </a:xfrm>
      </p:grpSpPr>
      <p:sp>
        <p:nvSpPr>
          <p:cNvPr id="1048592" name="Rectangle 4"/>
          <p:cNvSpPr/>
          <p:nvPr/>
        </p:nvSpPr>
        <p:spPr>
          <a:xfrm>
            <a:off x="127000" y="113617"/>
            <a:ext cx="8924636" cy="320041"/>
          </a:xfrm>
          <a:prstGeom prst="rect"/>
        </p:spPr>
        <p:txBody>
          <a:bodyPr wrap="square">
            <a:spAutoFit/>
          </a:bodyPr>
          <a:p>
            <a:pPr indent="-257175" marL="257175">
              <a:buFont typeface="Wingdings" panose="05000000000000000000" pitchFamily="2" charset="2"/>
              <a:buChar char="v"/>
            </a:pPr>
            <a:endParaRPr dirty="0" sz="1500" lang="ar-IQ"/>
          </a:p>
        </p:txBody>
      </p:sp>
      <p:sp>
        <p:nvSpPr>
          <p:cNvPr id="1048593" name="Text Placeholder 9"/>
          <p:cNvSpPr>
            <a:spLocks noGrp="1"/>
          </p:cNvSpPr>
          <p:nvPr>
            <p:ph idx="1"/>
          </p:nvPr>
        </p:nvSpPr>
        <p:spPr>
          <a:xfrm>
            <a:off x="46182" y="56808"/>
            <a:ext cx="9051636" cy="6744383"/>
          </a:xfrm>
        </p:spPr>
        <p:txBody>
          <a:bodyPr>
            <a:normAutofit/>
          </a:bodyPr>
          <a:p>
            <a:pPr>
              <a:buFont typeface="Wingdings" pitchFamily="2" charset="2"/>
              <a:buChar char="q"/>
            </a:pPr>
            <a:r>
              <a:rPr b="1" dirty="0" sz="2000" lang="en-US" u="sng">
                <a:solidFill>
                  <a:srgbClr val="002060"/>
                </a:solidFill>
              </a:rPr>
              <a:t>Efficacy of VNS</a:t>
            </a:r>
          </a:p>
          <a:p>
            <a:r>
              <a:rPr dirty="0" sz="2000" lang="en-US"/>
              <a:t>The device consists of coiled stimulation leads placed around the left vagus nerve.</a:t>
            </a:r>
          </a:p>
          <a:p>
            <a:r>
              <a:rPr dirty="0" sz="2000" lang="en-US"/>
              <a:t>The leads are subcutaneously connected to a generator placed below the clavicle. </a:t>
            </a:r>
          </a:p>
          <a:p>
            <a:r>
              <a:rPr b="1" dirty="0" sz="2000" lang="en-US">
                <a:solidFill>
                  <a:srgbClr val="0070C0"/>
                </a:solidFill>
              </a:rPr>
              <a:t>The sensory afferents of the vagus nerve</a:t>
            </a:r>
            <a:r>
              <a:rPr dirty="0" sz="2000" lang="en-US"/>
              <a:t> project to the </a:t>
            </a:r>
            <a:r>
              <a:rPr dirty="0" sz="2000" lang="en-US" err="1">
                <a:solidFill>
                  <a:srgbClr val="C00000"/>
                </a:solidFill>
              </a:rPr>
              <a:t>tractus</a:t>
            </a:r>
            <a:r>
              <a:rPr dirty="0" sz="2000" lang="en-US">
                <a:solidFill>
                  <a:srgbClr val="C00000"/>
                </a:solidFill>
              </a:rPr>
              <a:t> solitary nucleus  in the medulla</a:t>
            </a:r>
            <a:r>
              <a:rPr dirty="0" sz="2000" lang="en-US"/>
              <a:t>.</a:t>
            </a:r>
          </a:p>
          <a:p>
            <a:r>
              <a:rPr dirty="0" sz="2000" lang="en-US"/>
              <a:t>The NTS projects broadly, involving the thalamus, amygdala, anterior cingulate, and frontal and parietal cortex .</a:t>
            </a:r>
          </a:p>
          <a:p>
            <a:r>
              <a:rPr b="1" dirty="0" sz="2000" lang="en-US"/>
              <a:t>Release of norepinephrine into the hippocampus</a:t>
            </a:r>
            <a:r>
              <a:rPr dirty="0" sz="2000" lang="en-US"/>
              <a:t> is a </a:t>
            </a:r>
            <a:r>
              <a:rPr b="1" dirty="0" sz="2000" lang="en-US">
                <a:solidFill>
                  <a:srgbClr val="0070C0"/>
                </a:solidFill>
              </a:rPr>
              <a:t>marker for effective stimulation in a limbic seizure Model</a:t>
            </a:r>
            <a:r>
              <a:rPr dirty="0" sz="2000" lang="en-US"/>
              <a:t>.</a:t>
            </a:r>
          </a:p>
          <a:p>
            <a:endParaRPr dirty="0" sz="2000" lang="en-US"/>
          </a:p>
          <a:p>
            <a:endParaRPr dirty="0" sz="2000" lang="en-US"/>
          </a:p>
          <a:p>
            <a:r>
              <a:rPr dirty="0" sz="3200" lang="en-US"/>
              <a:t>Vagal Nerve Stimulator</a:t>
            </a:r>
            <a:endParaRPr dirty="0" sz="2000" lang="ar-IQ"/>
          </a:p>
          <a:p>
            <a:pPr algn="l" rtl="0">
              <a:buFont typeface="Wingdings" panose="05000000000000000000" pitchFamily="2" charset="2"/>
              <a:buChar char="q"/>
            </a:pPr>
            <a:r>
              <a:rPr dirty="0" sz="2000" lang="en-US"/>
              <a:t>Adjunctive therapy used </a:t>
            </a:r>
            <a:r>
              <a:rPr b="1" dirty="0" sz="2000" lang="en-US"/>
              <a:t>with </a:t>
            </a:r>
            <a:r>
              <a:rPr dirty="0" sz="2000" lang="en-US"/>
              <a:t>anti-epileptic drugs  (AED’s)</a:t>
            </a:r>
            <a:endParaRPr dirty="0" sz="2000" lang="ar-IQ"/>
          </a:p>
          <a:p>
            <a:pPr algn="l" rtl="0">
              <a:buFont typeface="Wingdings" panose="05000000000000000000" pitchFamily="2" charset="2"/>
              <a:buChar char="q"/>
            </a:pPr>
            <a:r>
              <a:rPr dirty="0" sz="2000" lang="en-US"/>
              <a:t>Provides seizure </a:t>
            </a:r>
            <a:r>
              <a:rPr b="1" dirty="0" sz="2000" lang="en-US">
                <a:solidFill>
                  <a:srgbClr val="0070C0"/>
                </a:solidFill>
              </a:rPr>
              <a:t>control</a:t>
            </a:r>
            <a:r>
              <a:rPr dirty="0" sz="2000" lang="en-US"/>
              <a:t>, </a:t>
            </a:r>
            <a:r>
              <a:rPr b="1" dirty="0" sz="2000" lang="en-US">
                <a:solidFill>
                  <a:srgbClr val="7030A0"/>
                </a:solidFill>
              </a:rPr>
              <a:t>but not relief</a:t>
            </a:r>
            <a:r>
              <a:rPr dirty="0" sz="2000" lang="en-US"/>
              <a:t> from seizures. </a:t>
            </a:r>
            <a:endParaRPr dirty="0" sz="2000" lang="ar-IQ"/>
          </a:p>
          <a:p>
            <a:pPr algn="l" rtl="0">
              <a:buFont typeface="Wingdings" panose="05000000000000000000" pitchFamily="2" charset="2"/>
              <a:buChar char="q"/>
            </a:pPr>
            <a:r>
              <a:rPr dirty="0" sz="2000" lang="en-US"/>
              <a:t>Can take up to </a:t>
            </a:r>
            <a:r>
              <a:rPr b="1" dirty="0" sz="2000" lang="en-US">
                <a:solidFill>
                  <a:srgbClr val="0070C0"/>
                </a:solidFill>
              </a:rPr>
              <a:t>2 years to have an effect</a:t>
            </a:r>
            <a:r>
              <a:rPr dirty="0" sz="2000" lang="en-US"/>
              <a:t>. </a:t>
            </a:r>
            <a:endParaRPr dirty="0" sz="2000" lang="ar-IQ"/>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37" name=""/>
        <p:cNvGrpSpPr/>
        <p:nvPr/>
      </p:nvGrpSpPr>
      <p:grpSpPr>
        <a:xfrm>
          <a:off x="0" y="0"/>
          <a:ext cx="0" cy="0"/>
          <a:chOff x="0" y="0"/>
          <a:chExt cx="0" cy="0"/>
        </a:xfrm>
      </p:grpSpPr>
      <p:sp>
        <p:nvSpPr>
          <p:cNvPr id="1048594" name="Content Placeholder 2"/>
          <p:cNvSpPr>
            <a:spLocks noGrp="1"/>
          </p:cNvSpPr>
          <p:nvPr>
            <p:ph idx="1"/>
          </p:nvPr>
        </p:nvSpPr>
        <p:spPr>
          <a:xfrm>
            <a:off x="83021" y="103909"/>
            <a:ext cx="8957070" cy="6604000"/>
          </a:xfrm>
        </p:spPr>
        <p:txBody>
          <a:bodyPr>
            <a:normAutofit/>
          </a:bodyPr>
          <a:p>
            <a:pPr>
              <a:buFont typeface="Wingdings" pitchFamily="2" charset="2"/>
              <a:buChar char="q"/>
            </a:pPr>
            <a:r>
              <a:rPr b="1" dirty="0" sz="2400" lang="en-US" u="sng">
                <a:solidFill>
                  <a:srgbClr val="C00000"/>
                </a:solidFill>
              </a:rPr>
              <a:t>Indications</a:t>
            </a:r>
            <a:endParaRPr b="1" dirty="0" sz="2400" lang="ar-IQ" u="sng">
              <a:solidFill>
                <a:srgbClr val="C00000"/>
              </a:solidFill>
            </a:endParaRPr>
          </a:p>
          <a:p>
            <a:pPr indent="-457200" marL="457200">
              <a:buFont typeface="+mj-lt"/>
              <a:buAutoNum type="arabicParenR"/>
            </a:pPr>
            <a:r>
              <a:rPr dirty="0" sz="2000" lang="en-US"/>
              <a:t>Epilepsy:</a:t>
            </a:r>
          </a:p>
          <a:p>
            <a:pPr indent="0" lvl="1" marL="457200">
              <a:buNone/>
            </a:pPr>
            <a:r>
              <a:rPr dirty="0" sz="2000" lang="en-US"/>
              <a:t>The VNS Therapy System is indicated for use as an adjunctive therapy in reducing the frequency of seizures in adults over 12 years of age with partial onset seizures that are refractory to antiepileptic medications (&gt;2) .</a:t>
            </a:r>
          </a:p>
          <a:p>
            <a:pPr indent="-457200" marL="457200">
              <a:buFont typeface="+mj-lt"/>
              <a:buAutoNum type="arabicParenR"/>
            </a:pPr>
            <a:r>
              <a:rPr dirty="0" sz="2000" lang="en-US"/>
              <a:t>Resistant depressive disorder</a:t>
            </a:r>
          </a:p>
          <a:p>
            <a:pPr algn="l" indent="-457200" marL="457200">
              <a:buFont typeface="+mj-lt"/>
              <a:buAutoNum type="arabicParenR"/>
            </a:pPr>
            <a:r>
              <a:rPr dirty="0" sz="2000" lang="en-US"/>
              <a:t>Severe refractory headache , intractable chronic migraine and cluster headache.</a:t>
            </a:r>
            <a:endParaRPr dirty="0" sz="2000" lang="ar-IQ"/>
          </a:p>
          <a:p>
            <a:pPr algn="l" indent="-457200" marL="457200">
              <a:buFont typeface="+mj-lt"/>
              <a:buAutoNum type="arabicParenR"/>
            </a:pPr>
            <a:r>
              <a:rPr dirty="0" sz="2000" lang="en-US"/>
              <a:t>Essential tremor.</a:t>
            </a:r>
          </a:p>
          <a:p>
            <a:pPr algn="l" indent="-457200" marL="457200" rtl="0">
              <a:buFont typeface="+mj-lt"/>
              <a:buAutoNum type="arabicParenR"/>
            </a:pPr>
            <a:r>
              <a:rPr dirty="0" sz="2000" lang="en-US"/>
              <a:t>Cognitive deficit in Alzheimer disease.</a:t>
            </a:r>
          </a:p>
          <a:p>
            <a:pPr algn="l" indent="-457200" marL="457200" rtl="0">
              <a:buFont typeface="+mj-lt"/>
              <a:buAutoNum type="arabicParenR"/>
            </a:pPr>
            <a:r>
              <a:rPr dirty="0" sz="2000" lang="en-US"/>
              <a:t>Memory and learning deficits.</a:t>
            </a:r>
          </a:p>
          <a:p>
            <a:pPr algn="l" indent="-457200" marL="457200" rtl="0">
              <a:buFont typeface="+mj-lt"/>
              <a:buAutoNum type="arabicParenR"/>
            </a:pPr>
            <a:r>
              <a:rPr dirty="0" sz="2000" lang="en-US"/>
              <a:t>Anxiety disorders.</a:t>
            </a:r>
          </a:p>
          <a:p>
            <a:pPr algn="l" indent="-457200" marL="457200" rtl="0">
              <a:buFont typeface="+mj-lt"/>
              <a:buAutoNum type="arabicParenR"/>
            </a:pPr>
            <a:r>
              <a:rPr dirty="0" sz="2000" lang="en-US"/>
              <a:t>Resistant obesity.</a:t>
            </a:r>
          </a:p>
          <a:p>
            <a:pPr algn="l" indent="-457200" marL="457200" rtl="0">
              <a:buFont typeface="+mj-lt"/>
              <a:buAutoNum type="arabicParenR"/>
            </a:pPr>
            <a:r>
              <a:rPr dirty="0" sz="2000" lang="en-US"/>
              <a:t>Sleep disorders.</a:t>
            </a:r>
          </a:p>
          <a:p>
            <a:pPr algn="l" indent="-457200" marL="457200" rtl="0">
              <a:buFont typeface="+mj-lt"/>
              <a:buAutoNum type="arabicParenR"/>
            </a:pPr>
            <a:r>
              <a:rPr dirty="0" sz="2000" lang="en-US"/>
              <a:t>Coma</a:t>
            </a:r>
            <a:endParaRPr dirty="0" sz="2000" lang="ar-IQ"/>
          </a:p>
          <a:p>
            <a:pPr algn="l" indent="-457200" marL="457200" rtl="0">
              <a:buFont typeface="+mj-lt"/>
              <a:buAutoNum type="arabicParenR"/>
            </a:pPr>
            <a:endParaRPr dirty="0" sz="2000" lang="en-US"/>
          </a:p>
          <a:p>
            <a:pPr>
              <a:buFont typeface="+mj-lt"/>
              <a:buAutoNum type="arabicParenR"/>
            </a:pPr>
            <a:endParaRPr dirty="0" sz="2000" lang="ar-IQ"/>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38" name=""/>
        <p:cNvGrpSpPr/>
        <p:nvPr/>
      </p:nvGrpSpPr>
      <p:grpSpPr>
        <a:xfrm>
          <a:off x="0" y="0"/>
          <a:ext cx="0" cy="0"/>
          <a:chOff x="0" y="0"/>
          <a:chExt cx="0" cy="0"/>
        </a:xfrm>
      </p:grpSpPr>
      <p:sp>
        <p:nvSpPr>
          <p:cNvPr id="1048595" name="Content Placeholder 2"/>
          <p:cNvSpPr>
            <a:spLocks noGrp="1"/>
          </p:cNvSpPr>
          <p:nvPr>
            <p:ph idx="1"/>
          </p:nvPr>
        </p:nvSpPr>
        <p:spPr>
          <a:xfrm>
            <a:off x="86014" y="82260"/>
            <a:ext cx="8977168" cy="6683375"/>
          </a:xfrm>
        </p:spPr>
        <p:txBody>
          <a:bodyPr>
            <a:normAutofit/>
          </a:bodyPr>
          <a:p>
            <a:pPr>
              <a:buFont typeface="Wingdings" pitchFamily="2" charset="2"/>
              <a:buChar char="q"/>
            </a:pPr>
            <a:r>
              <a:rPr b="1" dirty="0" sz="2400" lang="en-US" u="sng">
                <a:solidFill>
                  <a:srgbClr val="C00000"/>
                </a:solidFill>
              </a:rPr>
              <a:t>Contraindications</a:t>
            </a:r>
            <a:endParaRPr b="1" dirty="0" sz="2400" lang="ar-IQ" u="sng">
              <a:solidFill>
                <a:srgbClr val="C00000"/>
              </a:solidFill>
            </a:endParaRPr>
          </a:p>
          <a:p>
            <a:pPr indent="-257175" marL="142875">
              <a:buFont typeface="+mj-lt"/>
              <a:buAutoNum type="arabicPeriod"/>
            </a:pPr>
            <a:r>
              <a:rPr dirty="0" sz="2000" lang="en-US"/>
              <a:t>One vagus nerve</a:t>
            </a:r>
          </a:p>
          <a:p>
            <a:pPr indent="-257175" marL="142875">
              <a:buFont typeface="+mj-lt"/>
              <a:buAutoNum type="arabicPeriod"/>
            </a:pPr>
            <a:r>
              <a:rPr dirty="0" sz="2000" lang="en-US"/>
              <a:t>Receiving other forms of brain stimulation </a:t>
            </a:r>
          </a:p>
          <a:p>
            <a:pPr indent="-257175" marL="142875">
              <a:buFont typeface="+mj-lt"/>
              <a:buAutoNum type="arabicPeriod"/>
            </a:pPr>
            <a:r>
              <a:rPr dirty="0" sz="2000" lang="en-US"/>
              <a:t>Heart arrhythmias</a:t>
            </a:r>
          </a:p>
          <a:p>
            <a:pPr indent="-257175" marL="142875">
              <a:buFont typeface="+mj-lt"/>
              <a:buAutoNum type="arabicPeriod"/>
            </a:pPr>
            <a:r>
              <a:rPr dirty="0" sz="2000" lang="en-US"/>
              <a:t>Abnormal functioning of the autonomic nervous system</a:t>
            </a:r>
          </a:p>
          <a:p>
            <a:pPr indent="-257175" marL="142875">
              <a:buFont typeface="+mj-lt"/>
              <a:buAutoNum type="arabicPeriod"/>
            </a:pPr>
            <a:r>
              <a:rPr dirty="0" sz="2000" lang="en-US"/>
              <a:t>Lung diseases</a:t>
            </a:r>
          </a:p>
          <a:p>
            <a:pPr indent="-257175" marL="142875">
              <a:buFont typeface="+mj-lt"/>
              <a:buAutoNum type="arabicPeriod"/>
            </a:pPr>
            <a:r>
              <a:rPr dirty="0" sz="2000" lang="en-US"/>
              <a:t>Ulcers</a:t>
            </a:r>
          </a:p>
          <a:p>
            <a:pPr indent="-257175" marL="142875">
              <a:buFont typeface="+mj-lt"/>
              <a:buAutoNum type="arabicPeriod"/>
            </a:pPr>
            <a:r>
              <a:rPr dirty="0" sz="2000" lang="en-US">
                <a:solidFill>
                  <a:schemeClr val="tx1"/>
                </a:solidFill>
              </a:rPr>
              <a:t>Hoarseness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6" name="Title 1"/>
          <p:cNvSpPr>
            <a:spLocks noGrp="1"/>
          </p:cNvSpPr>
          <p:nvPr>
            <p:ph type="title"/>
          </p:nvPr>
        </p:nvSpPr>
        <p:spPr/>
        <p:txBody>
          <a:bodyPr/>
          <a:p>
            <a:endParaRPr lang="en-US"/>
          </a:p>
        </p:txBody>
      </p:sp>
      <p:pic>
        <p:nvPicPr>
          <p:cNvPr id="2097152"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0" name=""/>
        <p:cNvGrpSpPr/>
        <p:nvPr/>
      </p:nvGrpSpPr>
      <p:grpSpPr>
        <a:xfrm>
          <a:off x="0" y="0"/>
          <a:ext cx="0" cy="0"/>
          <a:chOff x="0" y="0"/>
          <a:chExt cx="0" cy="0"/>
        </a:xfrm>
      </p:grpSpPr>
      <p:sp>
        <p:nvSpPr>
          <p:cNvPr id="1048597" name="Content Placeholder 2"/>
          <p:cNvSpPr>
            <a:spLocks noGrp="1"/>
          </p:cNvSpPr>
          <p:nvPr>
            <p:ph idx="1"/>
          </p:nvPr>
        </p:nvSpPr>
        <p:spPr>
          <a:xfrm>
            <a:off x="86014" y="82261"/>
            <a:ext cx="8965622" cy="6671829"/>
          </a:xfrm>
        </p:spPr>
        <p:txBody>
          <a:bodyPr>
            <a:normAutofit/>
          </a:bodyPr>
          <a:p>
            <a:r>
              <a:rPr b="1" dirty="0" sz="2800" lang="en-US" u="sng">
                <a:solidFill>
                  <a:srgbClr val="C00000"/>
                </a:solidFill>
                <a:latin typeface="+mn-lt"/>
              </a:rPr>
              <a:t>Operative procedure</a:t>
            </a:r>
          </a:p>
          <a:p>
            <a:r>
              <a:rPr dirty="0" sz="2000" lang="en-US"/>
              <a:t>The patient is positioned supine with mild neck extension to facilitate passage of  the tunneling tool that connects the two incisions. </a:t>
            </a:r>
          </a:p>
          <a:p>
            <a:r>
              <a:rPr dirty="0" sz="2000" lang="en-US"/>
              <a:t>The head is rotated 30 to 45 degrees toward the right, bringing the left sternocleidomastoid muscle into prominence. </a:t>
            </a:r>
          </a:p>
          <a:p>
            <a:r>
              <a:rPr dirty="0" sz="2000" lang="en-US"/>
              <a:t>A 5-cm lateral incision is made along the anterior fold of the axilla, and the underlying fat is dissected to the level of the </a:t>
            </a:r>
            <a:r>
              <a:rPr dirty="0" sz="2000" lang="en-US" err="1"/>
              <a:t>pectoralis</a:t>
            </a:r>
            <a:r>
              <a:rPr dirty="0" sz="2000" lang="en-US"/>
              <a:t> fascia.</a:t>
            </a:r>
          </a:p>
          <a:p>
            <a:r>
              <a:rPr dirty="0" sz="2000" lang="en-US"/>
              <a:t>Next, a transverse 5-cm incision is made along a skin crease similar to that used for a C5–6 anterior cervical discectomy. </a:t>
            </a:r>
          </a:p>
          <a:p>
            <a:r>
              <a:rPr dirty="0" sz="2000" lang="en-US"/>
              <a:t>Alternatively, a longitudinal skin incision can be made along the anterior border of  the sternocleidomastoid muscle centered on its midpoint. </a:t>
            </a:r>
          </a:p>
        </p:txBody>
      </p:sp>
      <p:pic>
        <p:nvPicPr>
          <p:cNvPr id="2097153" name="Picture 4"/>
          <p:cNvPicPr>
            <a:picLocks noChangeAspect="1"/>
          </p:cNvPicPr>
          <p:nvPr/>
        </p:nvPicPr>
        <p:blipFill>
          <a:blip xmlns:r="http://schemas.openxmlformats.org/officeDocument/2006/relationships" r:embed="rId1"/>
          <a:stretch>
            <a:fillRect/>
          </a:stretch>
        </p:blipFill>
        <p:spPr>
          <a:xfrm>
            <a:off x="0" y="3856182"/>
            <a:ext cx="9144000" cy="3001817"/>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1" name=""/>
        <p:cNvGrpSpPr/>
        <p:nvPr/>
      </p:nvGrpSpPr>
      <p:grpSpPr>
        <a:xfrm>
          <a:off x="0" y="0"/>
          <a:ext cx="0" cy="0"/>
          <a:chOff x="0" y="0"/>
          <a:chExt cx="0" cy="0"/>
        </a:xfrm>
      </p:grpSpPr>
      <p:sp>
        <p:nvSpPr>
          <p:cNvPr id="1048598" name="Content Placeholder 2"/>
          <p:cNvSpPr>
            <a:spLocks noGrp="1"/>
          </p:cNvSpPr>
          <p:nvPr>
            <p:ph idx="1"/>
          </p:nvPr>
        </p:nvSpPr>
        <p:spPr>
          <a:xfrm>
            <a:off x="86012" y="82260"/>
            <a:ext cx="8977169" cy="6683375"/>
          </a:xfrm>
        </p:spPr>
        <p:txBody>
          <a:bodyPr>
            <a:normAutofit/>
          </a:bodyPr>
          <a:p>
            <a:r>
              <a:rPr dirty="0" sz="2000" lang="en-US"/>
              <a:t>The platysma muscle is divided vertically, and the investing layer of  deep cervical fascia is opened along the anterior border of  the sternocleidomastoid, allowing it to be mobilized laterally. </a:t>
            </a:r>
          </a:p>
          <a:p>
            <a:r>
              <a:rPr dirty="0" sz="2000" lang="en-US"/>
              <a:t>After the carotid pulse is palpated, the </a:t>
            </a:r>
            <a:r>
              <a:rPr dirty="0" sz="2000" lang="en-US" err="1"/>
              <a:t>neurovascular</a:t>
            </a:r>
            <a:r>
              <a:rPr dirty="0" sz="2000" lang="en-US"/>
              <a:t> bundle is identified and sharply incised to reveal its contents. </a:t>
            </a:r>
          </a:p>
          <a:p>
            <a:r>
              <a:rPr dirty="0" sz="2000" lang="en-US"/>
              <a:t>Self retaining retractors with blunt blades expedite this stage of the procedure. </a:t>
            </a:r>
          </a:p>
          <a:p>
            <a:r>
              <a:rPr dirty="0" sz="2000" lang="en-US"/>
              <a:t>Care is taken to limit the exposure between the </a:t>
            </a:r>
            <a:r>
              <a:rPr dirty="0" sz="2000" lang="en-US" err="1"/>
              <a:t>omohyoid</a:t>
            </a:r>
            <a:r>
              <a:rPr dirty="0" sz="2000" lang="en-US"/>
              <a:t> muscle and the common facial vein complex to minimize potential hazards to adjacent </a:t>
            </a:r>
            <a:r>
              <a:rPr dirty="0" sz="2000" lang="en-US" err="1"/>
              <a:t>neurovascular</a:t>
            </a:r>
            <a:r>
              <a:rPr dirty="0" sz="2000" lang="en-US"/>
              <a:t> structures. </a:t>
            </a:r>
          </a:p>
          <a:p>
            <a:r>
              <a:rPr b="1" dirty="0" sz="2000" lang="en-US"/>
              <a:t>Within the carotid sheath</a:t>
            </a:r>
            <a:r>
              <a:rPr dirty="0" sz="2000" lang="en-US"/>
              <a:t> </a:t>
            </a:r>
            <a:r>
              <a:rPr b="1" dirty="0" sz="2000" lang="en-US">
                <a:solidFill>
                  <a:srgbClr val="0070C0"/>
                </a:solidFill>
              </a:rPr>
              <a:t>at the level of  the thyroid cartilage</a:t>
            </a:r>
            <a:r>
              <a:rPr dirty="0" sz="2000" lang="en-US"/>
              <a:t>, the vagus nerve is generally encountered </a:t>
            </a:r>
            <a:r>
              <a:rPr b="1" dirty="0" sz="2000" lang="en-US">
                <a:solidFill>
                  <a:srgbClr val="C00000"/>
                </a:solidFill>
              </a:rPr>
              <a:t>deep and medial to the internal jugular vein</a:t>
            </a:r>
            <a:r>
              <a:rPr dirty="0" sz="2000" lang="en-US"/>
              <a:t>, encased in firm  areolar tissue lateral to the common carotid artery.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2" name=""/>
        <p:cNvGrpSpPr/>
        <p:nvPr/>
      </p:nvGrpSpPr>
      <p:grpSpPr>
        <a:xfrm>
          <a:off x="0" y="0"/>
          <a:ext cx="0" cy="0"/>
          <a:chOff x="0" y="0"/>
          <a:chExt cx="0" cy="0"/>
        </a:xfrm>
      </p:grpSpPr>
      <p:pic>
        <p:nvPicPr>
          <p:cNvPr id="2097154" name="Picture 4"/>
          <p:cNvPicPr>
            <a:picLocks noChangeAspect="1" noGrp="1"/>
          </p:cNvPicPr>
          <p:nvPr>
            <p:ph idx="1"/>
          </p:nvPr>
        </p:nvPicPr>
        <p:blipFill>
          <a:blip xmlns:r="http://schemas.openxmlformats.org/officeDocument/2006/relationships" r:embed="rId1"/>
          <a:stretch>
            <a:fillRect/>
          </a:stretch>
        </p:blipFill>
        <p:spPr>
          <a:xfrm>
            <a:off x="0" y="0"/>
            <a:ext cx="3994150" cy="6858000"/>
          </a:xfrm>
          <a:prstGeom prst="rect"/>
          <a:ln>
            <a:noFill/>
          </a:ln>
          <a:effectLst>
            <a:softEdge rad="112500"/>
          </a:effectLst>
        </p:spPr>
      </p:pic>
      <p:pic>
        <p:nvPicPr>
          <p:cNvPr id="2097155" name="Picture 6"/>
          <p:cNvPicPr>
            <a:picLocks noChangeAspect="1"/>
          </p:cNvPicPr>
          <p:nvPr/>
        </p:nvPicPr>
        <p:blipFill>
          <a:blip xmlns:r="http://schemas.openxmlformats.org/officeDocument/2006/relationships" r:embed="rId2"/>
          <a:stretch>
            <a:fillRect/>
          </a:stretch>
        </p:blipFill>
        <p:spPr>
          <a:xfrm>
            <a:off x="3994150" y="704272"/>
            <a:ext cx="5149850" cy="5449455"/>
          </a:xfrm>
          <a:prstGeom prst="rect"/>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3" name=""/>
        <p:cNvGrpSpPr/>
        <p:nvPr/>
      </p:nvGrpSpPr>
      <p:grpSpPr>
        <a:xfrm>
          <a:off x="0" y="0"/>
          <a:ext cx="0" cy="0"/>
          <a:chOff x="0" y="0"/>
          <a:chExt cx="0" cy="0"/>
        </a:xfrm>
      </p:grpSpPr>
      <p:sp>
        <p:nvSpPr>
          <p:cNvPr id="1048599" name="Content Placeholder 2"/>
          <p:cNvSpPr>
            <a:spLocks noGrp="1"/>
          </p:cNvSpPr>
          <p:nvPr>
            <p:ph idx="1"/>
          </p:nvPr>
        </p:nvSpPr>
        <p:spPr>
          <a:xfrm>
            <a:off x="86012" y="93807"/>
            <a:ext cx="8977169" cy="6671830"/>
          </a:xfrm>
        </p:spPr>
        <p:txBody>
          <a:bodyPr>
            <a:normAutofit/>
          </a:bodyPr>
          <a:p>
            <a:r>
              <a:rPr dirty="0" sz="2000" lang="en-US"/>
              <a:t>Next, the nerve trunk is identified and dissected with the aid of  the operating microscope or surgical loupes.</a:t>
            </a:r>
          </a:p>
          <a:p>
            <a:r>
              <a:rPr dirty="0" sz="2000" lang="en-US"/>
              <a:t>Insertion of  a blue background plastic sheet or vessel loops between the nerve and the underlying vessels greatly facilitates the subsequent steps of  the procedure.</a:t>
            </a:r>
          </a:p>
          <a:p>
            <a:r>
              <a:rPr dirty="0" sz="2000" lang="en-US"/>
              <a:t>A tunneling tool is then used to create a subcutaneous tract between the </a:t>
            </a:r>
            <a:r>
              <a:rPr sz="2000" lang="en-US"/>
              <a:t>two incisions.</a:t>
            </a:r>
          </a:p>
          <a:p>
            <a:r>
              <a:rPr sz="2000" lang="en-US"/>
              <a:t>The </a:t>
            </a:r>
            <a:r>
              <a:rPr dirty="0" sz="2000" lang="en-US"/>
              <a:t>tool is directed from the cervical to pectoral sites to minimize potential injury to the vascular structures of  the neck. </a:t>
            </a:r>
          </a:p>
        </p:txBody>
      </p:sp>
      <p:pic>
        <p:nvPicPr>
          <p:cNvPr id="2097156" name="Picture 3"/>
          <p:cNvPicPr>
            <a:picLocks noChangeAspect="1"/>
          </p:cNvPicPr>
          <p:nvPr/>
        </p:nvPicPr>
        <p:blipFill>
          <a:blip xmlns:r="http://schemas.openxmlformats.org/officeDocument/2006/relationships" r:embed="rId1"/>
          <a:stretch>
            <a:fillRect/>
          </a:stretch>
        </p:blipFill>
        <p:spPr>
          <a:xfrm>
            <a:off x="4572000" y="2991368"/>
            <a:ext cx="4462896" cy="3772825"/>
          </a:xfrm>
          <a:prstGeom prst="rect"/>
        </p:spPr>
      </p:pic>
      <p:pic>
        <p:nvPicPr>
          <p:cNvPr id="2097157" name="Picture 5"/>
          <p:cNvPicPr>
            <a:picLocks noChangeAspect="1"/>
          </p:cNvPicPr>
          <p:nvPr/>
        </p:nvPicPr>
        <p:blipFill rotWithShape="1">
          <a:blip xmlns:r="http://schemas.openxmlformats.org/officeDocument/2006/relationships" r:embed="rId2"/>
          <a:srcRect l="49778"/>
          <a:stretch>
            <a:fillRect/>
          </a:stretch>
        </p:blipFill>
        <p:spPr>
          <a:xfrm>
            <a:off x="109104" y="2991368"/>
            <a:ext cx="4376338" cy="3772824"/>
          </a:xfrm>
          <a:prstGeom prst="rect"/>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Vagal Nerve Stimulation</dc:title>
  <dc:creator>رئاسة الاطباء</dc:creator>
  <cp:lastModifiedBy>Ahmed Maan</cp:lastModifiedBy>
  <dcterms:created xsi:type="dcterms:W3CDTF">2019-01-11T11:52:42Z</dcterms:created>
  <dcterms:modified xsi:type="dcterms:W3CDTF">2022-11-28T09:34:01Z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5a8627fc963342d8a27c13e249c8f70f</vt:lpwstr>
  </property>
</Properties>
</file>