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936" r:id="rId1"/>
  </p:sldMasterIdLst>
  <p:notesMasterIdLst>
    <p:notesMasterId r:id="rId2"/>
  </p:notesMasterIdLst>
  <p:sldIdLst>
    <p:sldId id="1190" r:id="rId3"/>
    <p:sldId id="1191" r:id="rId4"/>
    <p:sldId id="1192" r:id="rId5"/>
    <p:sldId id="1193" r:id="rId6"/>
    <p:sldId id="1194" r:id="rId7"/>
    <p:sldId id="1195" r:id="rId8"/>
    <p:sldId id="1196" r:id="rId9"/>
    <p:sldId id="1197" r:id="rId10"/>
    <p:sldId id="1198" r:id="rId11"/>
    <p:sldId id="1199" r:id="rId12"/>
    <p:sldId id="1200" r:id="rId13"/>
    <p:sldId id="1201" r:id="rId14"/>
    <p:sldId id="1202" r:id="rId15"/>
    <p:sldId id="1203" r:id="rId16"/>
    <p:sldId id="1204" r:id="rId17"/>
    <p:sldId id="1205" r:id="rId18"/>
    <p:sldId id="1206" r:id="rId19"/>
    <p:sldId id="1207" r:id="rId20"/>
    <p:sldId id="1208" r:id="rId21"/>
    <p:sldId id="1209" r:id="rId22"/>
    <p:sldId id="1210" r:id="rId23"/>
    <p:sldId id="1211" r:id="rId24"/>
    <p:sldId id="1212" r:id="rId25"/>
    <p:sldId id="1213" r:id="rId26"/>
    <p:sldId id="1214" r:id="rId27"/>
  </p:sldIdLst>
  <p:sldSz type="screen4x3" cy="6858000" cx="9144000"/>
  <p:notesSz cx="6858000" cy="9144000"/>
  <p:defaultTextStyle>
    <a:defPPr>
      <a:defRPr lang="en-IQ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slideViewPr>
    <p:cSldViewPr>
      <p:cViewPr>
        <p:scale>
          <a:sx n="0" d="0"/>
          <a:sy n="0" d="0"/>
        </p:scale>
        <p:origin x="0" y="0"/>
      </p:cViewPr>
    </p:cSldViewPr>
  </p:slide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tableStyles" Target="tableStyle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4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610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1800"/>
            </a:lvl1pPr>
            <a:lvl2pPr algn="ctr" indent="0" marL="342900">
              <a:buNone/>
              <a:defRPr sz="1500"/>
            </a:lvl2pPr>
            <a:lvl3pPr algn="ctr" indent="0" marL="685800">
              <a:buNone/>
              <a:defRPr sz="1350"/>
            </a:lvl3pPr>
            <a:lvl4pPr algn="ctr" indent="0" marL="1028700">
              <a:buNone/>
              <a:defRPr sz="1200"/>
            </a:lvl4pPr>
            <a:lvl5pPr algn="ctr" indent="0" marL="1371600">
              <a:buNone/>
              <a:defRPr sz="1200"/>
            </a:lvl5pPr>
            <a:lvl6pPr algn="ctr" indent="0" marL="1714500">
              <a:buNone/>
              <a:defRPr sz="1200"/>
            </a:lvl6pPr>
            <a:lvl7pPr algn="ctr" indent="0" marL="2057400">
              <a:buNone/>
              <a:defRPr sz="1200"/>
            </a:lvl7pPr>
            <a:lvl8pPr algn="ctr" indent="0" marL="2400300">
              <a:buNone/>
              <a:defRPr sz="1200"/>
            </a:lvl8pPr>
            <a:lvl9pPr algn="ctr" indent="0" marL="2743200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Q"/>
          </a:p>
        </p:txBody>
      </p:sp>
      <p:sp>
        <p:nvSpPr>
          <p:cNvPr id="10486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7ACFDFD-2C90-174D-9DF7-39D31C437479}" type="datetimeFigureOut">
              <a:rPr lang="en-IQ" smtClean="0"/>
              <a:t>8/11/20</a:t>
            </a:fld>
            <a:endParaRPr lang="en-IQ"/>
          </a:p>
        </p:txBody>
      </p:sp>
      <p:sp>
        <p:nvSpPr>
          <p:cNvPr id="10486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E65145F-A406-C043-96D5-8897515DF860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63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10486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7ACFDFD-2C90-174D-9DF7-39D31C437479}" type="datetimeFigureOut">
              <a:rPr lang="en-IQ" smtClean="0"/>
              <a:t>8/11/20</a:t>
            </a:fld>
            <a:endParaRPr lang="en-IQ"/>
          </a:p>
        </p:txBody>
      </p:sp>
      <p:sp>
        <p:nvSpPr>
          <p:cNvPr id="10486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E65145F-A406-C043-96D5-8897515DF860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61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10486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7ACFDFD-2C90-174D-9DF7-39D31C437479}" type="datetimeFigureOut">
              <a:rPr lang="en-IQ" smtClean="0"/>
              <a:t>8/11/20</a:t>
            </a:fld>
            <a:endParaRPr lang="en-IQ"/>
          </a:p>
        </p:txBody>
      </p:sp>
      <p:sp>
        <p:nvSpPr>
          <p:cNvPr id="10486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E65145F-A406-C043-96D5-8897515DF860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7ACFDFD-2C90-174D-9DF7-39D31C437479}" type="datetimeFigureOut">
              <a:rPr lang="en-IQ" smtClean="0"/>
              <a:t>8/11/20</a:t>
            </a:fld>
            <a:endParaRPr lang="en-IQ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E65145F-A406-C043-96D5-8897515DF860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635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indent="0" marL="34290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indent="0" marL="68580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indent="0" marL="10287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indent="0" marL="13716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indent="0" marL="17145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indent="0" marL="20574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indent="0" marL="24003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indent="0" marL="27432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7ACFDFD-2C90-174D-9DF7-39D31C437479}" type="datetimeFigureOut">
              <a:rPr lang="en-IQ" smtClean="0"/>
              <a:t>8/11/20</a:t>
            </a:fld>
            <a:endParaRPr lang="en-IQ"/>
          </a:p>
        </p:txBody>
      </p:sp>
      <p:sp>
        <p:nvSpPr>
          <p:cNvPr id="10486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E65145F-A406-C043-96D5-8897515DF860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640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1048641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104864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7ACFDFD-2C90-174D-9DF7-39D31C437479}" type="datetimeFigureOut">
              <a:rPr lang="en-IQ" smtClean="0"/>
              <a:t>8/11/20</a:t>
            </a:fld>
            <a:endParaRPr lang="en-IQ"/>
          </a:p>
        </p:txBody>
      </p:sp>
      <p:sp>
        <p:nvSpPr>
          <p:cNvPr id="104864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4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E65145F-A406-C043-96D5-8897515DF860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646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1800"/>
            </a:lvl1pPr>
            <a:lvl2pPr indent="0" marL="342900">
              <a:buNone/>
              <a:defRPr b="1" sz="1500"/>
            </a:lvl2pPr>
            <a:lvl3pPr indent="0" marL="685800">
              <a:buNone/>
              <a:defRPr b="1" sz="1350"/>
            </a:lvl3pPr>
            <a:lvl4pPr indent="0" marL="1028700">
              <a:buNone/>
              <a:defRPr b="1" sz="1200"/>
            </a:lvl4pPr>
            <a:lvl5pPr indent="0" marL="1371600">
              <a:buNone/>
              <a:defRPr b="1" sz="1200"/>
            </a:lvl5pPr>
            <a:lvl6pPr indent="0" marL="1714500">
              <a:buNone/>
              <a:defRPr b="1" sz="1200"/>
            </a:lvl6pPr>
            <a:lvl7pPr indent="0" marL="2057400">
              <a:buNone/>
              <a:defRPr b="1" sz="1200"/>
            </a:lvl7pPr>
            <a:lvl8pPr indent="0" marL="2400300">
              <a:buNone/>
              <a:defRPr b="1" sz="1200"/>
            </a:lvl8pPr>
            <a:lvl9pPr indent="0" marL="2743200">
              <a:buNone/>
              <a:defRPr b="1"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7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104864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1800"/>
            </a:lvl1pPr>
            <a:lvl2pPr indent="0" marL="342900">
              <a:buNone/>
              <a:defRPr b="1" sz="1500"/>
            </a:lvl2pPr>
            <a:lvl3pPr indent="0" marL="685800">
              <a:buNone/>
              <a:defRPr b="1" sz="1350"/>
            </a:lvl3pPr>
            <a:lvl4pPr indent="0" marL="1028700">
              <a:buNone/>
              <a:defRPr b="1" sz="1200"/>
            </a:lvl4pPr>
            <a:lvl5pPr indent="0" marL="1371600">
              <a:buNone/>
              <a:defRPr b="1" sz="1200"/>
            </a:lvl5pPr>
            <a:lvl6pPr indent="0" marL="1714500">
              <a:buNone/>
              <a:defRPr b="1" sz="1200"/>
            </a:lvl6pPr>
            <a:lvl7pPr indent="0" marL="2057400">
              <a:buNone/>
              <a:defRPr b="1" sz="1200"/>
            </a:lvl7pPr>
            <a:lvl8pPr indent="0" marL="2400300">
              <a:buNone/>
              <a:defRPr b="1" sz="1200"/>
            </a:lvl8pPr>
            <a:lvl9pPr indent="0" marL="2743200">
              <a:buNone/>
              <a:defRPr b="1"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9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104865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7ACFDFD-2C90-174D-9DF7-39D31C437479}" type="datetimeFigureOut">
              <a:rPr lang="en-IQ" smtClean="0"/>
              <a:t>8/11/20</a:t>
            </a:fld>
            <a:endParaRPr lang="en-IQ"/>
          </a:p>
        </p:txBody>
      </p:sp>
      <p:sp>
        <p:nvSpPr>
          <p:cNvPr id="104865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5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E65145F-A406-C043-96D5-8897515DF860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6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7ACFDFD-2C90-174D-9DF7-39D31C437479}" type="datetimeFigureOut">
              <a:rPr lang="en-IQ" smtClean="0"/>
              <a:t>8/11/20</a:t>
            </a:fld>
            <a:endParaRPr lang="en-IQ"/>
          </a:p>
        </p:txBody>
      </p:sp>
      <p:sp>
        <p:nvSpPr>
          <p:cNvPr id="10486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E65145F-A406-C043-96D5-8897515DF860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7ACFDFD-2C90-174D-9DF7-39D31C437479}" type="datetimeFigureOut">
              <a:rPr lang="en-IQ" smtClean="0"/>
              <a:t>8/11/20</a:t>
            </a:fld>
            <a:endParaRPr lang="en-IQ"/>
          </a:p>
        </p:txBody>
      </p:sp>
      <p:sp>
        <p:nvSpPr>
          <p:cNvPr id="104865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5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E65145F-A406-C043-96D5-8897515DF860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657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104865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200"/>
            </a:lvl1pPr>
            <a:lvl2pPr indent="0" marL="342900">
              <a:buNone/>
              <a:defRPr sz="1050"/>
            </a:lvl2pPr>
            <a:lvl3pPr indent="0" marL="685800">
              <a:buNone/>
              <a:defRPr sz="900"/>
            </a:lvl3pPr>
            <a:lvl4pPr indent="0" marL="1028700">
              <a:buNone/>
              <a:defRPr sz="750"/>
            </a:lvl4pPr>
            <a:lvl5pPr indent="0" marL="1371600">
              <a:buNone/>
              <a:defRPr sz="750"/>
            </a:lvl5pPr>
            <a:lvl6pPr indent="0" marL="1714500">
              <a:buNone/>
              <a:defRPr sz="750"/>
            </a:lvl6pPr>
            <a:lvl7pPr indent="0" marL="2057400">
              <a:buNone/>
              <a:defRPr sz="750"/>
            </a:lvl7pPr>
            <a:lvl8pPr indent="0" marL="2400300">
              <a:buNone/>
              <a:defRPr sz="750"/>
            </a:lvl8pPr>
            <a:lvl9pPr indent="0" marL="274320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7ACFDFD-2C90-174D-9DF7-39D31C437479}" type="datetimeFigureOut">
              <a:rPr lang="en-IQ" smtClean="0"/>
              <a:t>8/11/20</a:t>
            </a:fld>
            <a:endParaRPr lang="en-IQ"/>
          </a:p>
        </p:txBody>
      </p:sp>
      <p:sp>
        <p:nvSpPr>
          <p:cNvPr id="104866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6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E65145F-A406-C043-96D5-8897515DF860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624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indent="0" marL="0">
              <a:buNone/>
              <a:defRPr sz="2400"/>
            </a:lvl1pPr>
            <a:lvl2pPr indent="0" marL="342900">
              <a:buNone/>
              <a:defRPr sz="2100"/>
            </a:lvl2pPr>
            <a:lvl3pPr indent="0" marL="685800">
              <a:buNone/>
              <a:defRPr sz="1800"/>
            </a:lvl3pPr>
            <a:lvl4pPr indent="0" marL="1028700">
              <a:buNone/>
              <a:defRPr sz="1500"/>
            </a:lvl4pPr>
            <a:lvl5pPr indent="0" marL="1371600">
              <a:buNone/>
              <a:defRPr sz="1500"/>
            </a:lvl5pPr>
            <a:lvl6pPr indent="0" marL="1714500">
              <a:buNone/>
              <a:defRPr sz="1500"/>
            </a:lvl6pPr>
            <a:lvl7pPr indent="0" marL="2057400">
              <a:buNone/>
              <a:defRPr sz="1500"/>
            </a:lvl7pPr>
            <a:lvl8pPr indent="0" marL="2400300">
              <a:buNone/>
              <a:defRPr sz="1500"/>
            </a:lvl8pPr>
            <a:lvl9pPr indent="0" marL="2743200">
              <a:buNone/>
              <a:defRPr sz="1500"/>
            </a:lvl9pPr>
          </a:lstStyle>
          <a:p>
            <a:endParaRPr lang="en-IQ"/>
          </a:p>
        </p:txBody>
      </p:sp>
      <p:sp>
        <p:nvSpPr>
          <p:cNvPr id="104862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200"/>
            </a:lvl1pPr>
            <a:lvl2pPr indent="0" marL="342900">
              <a:buNone/>
              <a:defRPr sz="1050"/>
            </a:lvl2pPr>
            <a:lvl3pPr indent="0" marL="685800">
              <a:buNone/>
              <a:defRPr sz="900"/>
            </a:lvl3pPr>
            <a:lvl4pPr indent="0" marL="1028700">
              <a:buNone/>
              <a:defRPr sz="750"/>
            </a:lvl4pPr>
            <a:lvl5pPr indent="0" marL="1371600">
              <a:buNone/>
              <a:defRPr sz="750"/>
            </a:lvl5pPr>
            <a:lvl6pPr indent="0" marL="1714500">
              <a:buNone/>
              <a:defRPr sz="750"/>
            </a:lvl6pPr>
            <a:lvl7pPr indent="0" marL="2057400">
              <a:buNone/>
              <a:defRPr sz="750"/>
            </a:lvl7pPr>
            <a:lvl8pPr indent="0" marL="2400300">
              <a:buNone/>
              <a:defRPr sz="750"/>
            </a:lvl8pPr>
            <a:lvl9pPr indent="0" marL="274320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7ACFDFD-2C90-174D-9DF7-39D31C437479}" type="datetimeFigureOut">
              <a:rPr lang="en-IQ" smtClean="0"/>
              <a:t>8/11/20</a:t>
            </a:fld>
            <a:endParaRPr lang="en-IQ"/>
          </a:p>
        </p:txBody>
      </p:sp>
      <p:sp>
        <p:nvSpPr>
          <p:cNvPr id="104862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2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E65145F-A406-C043-96D5-8897515DF860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CFDFD-2C90-174D-9DF7-39D31C437479}" type="datetimeFigureOut">
              <a:rPr lang="en-IQ" smtClean="0"/>
              <a:t>8/11/20</a:t>
            </a:fld>
            <a:endParaRPr lang="en-IQ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Q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5145F-A406-C043-96D5-8897515DF860}" type="slidenum">
              <a:rPr lang="en-IQ" smtClean="0"/>
              <a:t>‹#›</a:t>
            </a:fld>
            <a:endParaRPr lang="en-IQ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Q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title"/>
          </p:nvPr>
        </p:nvSpPr>
        <p:spPr>
          <a:xfrm>
            <a:off x="1336097" y="780764"/>
            <a:ext cx="6471805" cy="3618056"/>
          </a:xfrm>
        </p:spPr>
        <p:txBody>
          <a:bodyPr>
            <a:normAutofit/>
          </a:bodyPr>
          <a:p>
            <a:pPr algn="ctr"/>
            <a:r>
              <a:rPr dirty="0" sz="5400" lang="en-US">
                <a:solidFill>
                  <a:srgbClr val="002060"/>
                </a:solidFill>
                <a:latin typeface="Algerian" pitchFamily="82" charset="77"/>
              </a:rPr>
              <a:t>Tumors of the Orbit</a:t>
            </a:r>
            <a:br>
              <a:rPr dirty="0" sz="5400" lang="en-US">
                <a:solidFill>
                  <a:srgbClr val="002060"/>
                </a:solidFill>
                <a:latin typeface="Algerian" pitchFamily="82" charset="77"/>
              </a:rPr>
            </a:br>
            <a:r>
              <a:rPr b="1" dirty="0" sz="2000" lang="en-US" err="1">
                <a:latin typeface="+mn-lt"/>
              </a:rPr>
              <a:t>Youmans</a:t>
            </a:r>
            <a:r>
              <a:rPr b="1" dirty="0" sz="2000" lang="en-US">
                <a:latin typeface="+mn-lt"/>
              </a:rPr>
              <a:t> Chap.161</a:t>
            </a:r>
            <a:endParaRPr b="1" dirty="0" sz="2000" lang="en-IQ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Content Placeholder 2"/>
          <p:cNvSpPr>
            <a:spLocks noGrp="1"/>
          </p:cNvSpPr>
          <p:nvPr>
            <p:ph idx="1"/>
          </p:nvPr>
        </p:nvSpPr>
        <p:spPr>
          <a:xfrm>
            <a:off x="86012" y="92364"/>
            <a:ext cx="8977169" cy="6684818"/>
          </a:xfrm>
        </p:spPr>
        <p:txBody>
          <a:bodyPr>
            <a:normAutofit/>
          </a:bodyPr>
          <a:p>
            <a:pPr>
              <a:buFont typeface="Wingdings" pitchFamily="2" charset="2"/>
              <a:buChar char="v"/>
            </a:pPr>
            <a:r>
              <a:rPr b="1" dirty="0" sz="2000" lang="en-US" u="sng">
                <a:solidFill>
                  <a:srgbClr val="002060"/>
                </a:solidFill>
              </a:rPr>
              <a:t>Arterial supply</a:t>
            </a:r>
          </a:p>
          <a:p>
            <a:r>
              <a:rPr b="1" dirty="0" sz="2000" lang="en-US">
                <a:solidFill>
                  <a:srgbClr val="C00000"/>
                </a:solidFill>
              </a:rPr>
              <a:t>The ophthalmic artery</a:t>
            </a:r>
            <a:r>
              <a:rPr dirty="0" sz="2000" lang="en-US"/>
              <a:t>, which provides the major blood supply to the optic nerve, arises from the </a:t>
            </a:r>
            <a:r>
              <a:rPr dirty="0" sz="2000" lang="en-US" err="1"/>
              <a:t>supraclinoid</a:t>
            </a:r>
            <a:r>
              <a:rPr dirty="0" sz="2000" lang="en-US"/>
              <a:t> internal carotid artery (ICA) and passes </a:t>
            </a:r>
            <a:r>
              <a:rPr b="1" dirty="0" sz="2000" lang="en-US"/>
              <a:t>laterally</a:t>
            </a:r>
            <a:r>
              <a:rPr dirty="0" sz="2000" lang="en-US"/>
              <a:t> and </a:t>
            </a:r>
            <a:r>
              <a:rPr b="1" dirty="0" sz="2000" lang="en-US"/>
              <a:t>inferior</a:t>
            </a:r>
            <a:r>
              <a:rPr dirty="0" sz="2000" lang="en-US"/>
              <a:t> </a:t>
            </a:r>
            <a:r>
              <a:rPr b="1" dirty="0" sz="2000" lang="en-US">
                <a:solidFill>
                  <a:srgbClr val="0070C0"/>
                </a:solidFill>
              </a:rPr>
              <a:t>to the optic nerve in the optic canal.</a:t>
            </a:r>
          </a:p>
          <a:p>
            <a:r>
              <a:rPr b="1" dirty="0" sz="2000" lang="en-US">
                <a:solidFill>
                  <a:srgbClr val="C00000"/>
                </a:solidFill>
              </a:rPr>
              <a:t>The central retinal artery </a:t>
            </a:r>
            <a:r>
              <a:rPr dirty="0" sz="2000" lang="en-US"/>
              <a:t>(8 to 15 mm posterior to the globe), which penetrates the medial </a:t>
            </a:r>
            <a:r>
              <a:rPr dirty="0" sz="2000" lang="en-US" err="1"/>
              <a:t>midportion</a:t>
            </a:r>
            <a:r>
              <a:rPr dirty="0" sz="2000" lang="en-US"/>
              <a:t> of the nerve and provides the sole blood supply to the retina. </a:t>
            </a:r>
          </a:p>
          <a:p>
            <a:r>
              <a:rPr b="1" dirty="0" sz="2000" lang="en-US">
                <a:solidFill>
                  <a:srgbClr val="C00000"/>
                </a:solidFill>
              </a:rPr>
              <a:t>The ciliary arteries</a:t>
            </a:r>
            <a:r>
              <a:rPr dirty="0" sz="2000" lang="en-US"/>
              <a:t>, which arise separately from the central retinal artery form a </a:t>
            </a:r>
            <a:r>
              <a:rPr dirty="0" sz="2000" lang="en-US" err="1"/>
              <a:t>pial</a:t>
            </a:r>
            <a:r>
              <a:rPr dirty="0" sz="2000" lang="en-US"/>
              <a:t> plexus supply the </a:t>
            </a:r>
            <a:r>
              <a:rPr dirty="0" sz="2000" lang="en-US" err="1"/>
              <a:t>intraorbital</a:t>
            </a:r>
            <a:r>
              <a:rPr dirty="0" sz="2000" lang="en-US"/>
              <a:t> optic nerve.</a:t>
            </a:r>
          </a:p>
          <a:p>
            <a:r>
              <a:rPr b="1" dirty="0" sz="2000" lang="en-US">
                <a:solidFill>
                  <a:srgbClr val="C00000"/>
                </a:solidFill>
              </a:rPr>
              <a:t>Fine perforators arising from the ICA and superior hypophyseal artery</a:t>
            </a:r>
            <a:r>
              <a:rPr dirty="0" sz="2000" lang="en-US"/>
              <a:t> supply the intracranial and </a:t>
            </a:r>
            <a:r>
              <a:rPr dirty="0" sz="2000" lang="en-US" err="1"/>
              <a:t>intracanalicular</a:t>
            </a:r>
            <a:r>
              <a:rPr dirty="0" sz="2000" lang="en-US"/>
              <a:t> portions of the optic nerve.</a:t>
            </a:r>
          </a:p>
          <a:p>
            <a:endParaRPr dirty="0" sz="2000" lang="en-US"/>
          </a:p>
          <a:p>
            <a:pPr>
              <a:buFont typeface="Wingdings" pitchFamily="2" charset="2"/>
              <a:buChar char="v"/>
            </a:pPr>
            <a:r>
              <a:rPr b="1" dirty="0" sz="2000" lang="en-US" u="sng">
                <a:solidFill>
                  <a:srgbClr val="002060"/>
                </a:solidFill>
              </a:rPr>
              <a:t>Venous drainage</a:t>
            </a:r>
          </a:p>
          <a:p>
            <a:r>
              <a:rPr b="1" dirty="0" sz="2000" lang="en-US">
                <a:solidFill>
                  <a:srgbClr val="0070C0"/>
                </a:solidFill>
              </a:rPr>
              <a:t>The superior ophthalmic vein</a:t>
            </a:r>
            <a:r>
              <a:rPr dirty="0" sz="2000" lang="en-US"/>
              <a:t> passes over the lateral rectus muscle and through the superior orbital fissure before entering the cavernous sinus. </a:t>
            </a:r>
          </a:p>
          <a:p>
            <a:r>
              <a:rPr b="1" dirty="0" sz="2000" lang="en-US">
                <a:solidFill>
                  <a:srgbClr val="0070C0"/>
                </a:solidFill>
              </a:rPr>
              <a:t>The inferior ophthalmic vein</a:t>
            </a:r>
            <a:r>
              <a:rPr dirty="0" sz="2000" lang="en-US"/>
              <a:t> forms from venous channels in the floor and medial wall of the orbit before anastomosing with the superior ophthalmic vein and </a:t>
            </a:r>
            <a:r>
              <a:rPr dirty="0" sz="2000" lang="en-US" err="1"/>
              <a:t>pterygoid</a:t>
            </a:r>
            <a:r>
              <a:rPr dirty="0" sz="2000" lang="en-US"/>
              <a:t> plexus.</a:t>
            </a:r>
            <a:endParaRPr dirty="0" sz="2000" lang="en-IQ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1708727" y="-1"/>
            <a:ext cx="5726545" cy="685800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Content Placeholder 2"/>
          <p:cNvSpPr>
            <a:spLocks noGrp="1"/>
          </p:cNvSpPr>
          <p:nvPr>
            <p:ph idx="1"/>
          </p:nvPr>
        </p:nvSpPr>
        <p:spPr>
          <a:xfrm>
            <a:off x="86012" y="82262"/>
            <a:ext cx="8977169" cy="6683374"/>
          </a:xfrm>
        </p:spPr>
        <p:txBody>
          <a:bodyPr>
            <a:normAutofit/>
          </a:bodyPr>
          <a:p>
            <a:pPr>
              <a:buFont typeface="Wingdings" pitchFamily="2" charset="2"/>
              <a:buChar char="q"/>
            </a:pPr>
            <a:r>
              <a:rPr b="1" dirty="0" sz="2400" lang="en-US" u="sng">
                <a:solidFill>
                  <a:srgbClr val="C00000"/>
                </a:solidFill>
              </a:rPr>
              <a:t>SURGICAL APPROACHES (“AROUND THE CLOCK”)</a:t>
            </a:r>
            <a:endParaRPr dirty="0" sz="2000" lang="en-US"/>
          </a:p>
          <a:p>
            <a:r>
              <a:rPr dirty="0" sz="2000" lang="en-US"/>
              <a:t>Orbital pathology lateral to the optic nerve is accessed via lateral </a:t>
            </a:r>
            <a:r>
              <a:rPr dirty="0" sz="2000" lang="en-US" err="1"/>
              <a:t>orbitotomies</a:t>
            </a:r>
            <a:r>
              <a:rPr dirty="0" sz="2000" lang="en-US"/>
              <a:t>, and medial pathology is accessed via medial </a:t>
            </a:r>
            <a:r>
              <a:rPr dirty="0" sz="2000" lang="en-US" err="1"/>
              <a:t>orbitotomies</a:t>
            </a:r>
            <a:r>
              <a:rPr dirty="0" sz="2000" lang="en-US"/>
              <a:t>. </a:t>
            </a:r>
          </a:p>
          <a:p>
            <a:r>
              <a:rPr dirty="0" sz="2000" lang="en-US"/>
              <a:t>These approaches vary depending on where the pathology is circumferentially around the orbit and whether it is anterior or posterior in the orbit. </a:t>
            </a:r>
          </a:p>
          <a:p>
            <a:r>
              <a:rPr b="1" dirty="0" sz="2000" lang="en-US"/>
              <a:t>External approaches </a:t>
            </a:r>
            <a:r>
              <a:rPr dirty="0" sz="2000" lang="en-US"/>
              <a:t>to the orbit provide excellent access to tumors that are superior and lateral to the optic nerve and orbit. </a:t>
            </a:r>
          </a:p>
          <a:p>
            <a:r>
              <a:rPr b="1" dirty="0" sz="2000" lang="en-US" err="1"/>
              <a:t>Pterional</a:t>
            </a:r>
            <a:r>
              <a:rPr b="1" dirty="0" sz="2000" lang="en-US"/>
              <a:t> or </a:t>
            </a:r>
            <a:r>
              <a:rPr b="1" dirty="0" sz="2000" lang="en-US" err="1"/>
              <a:t>fronto-orbital</a:t>
            </a:r>
            <a:r>
              <a:rPr b="1" dirty="0" sz="2000" lang="en-US"/>
              <a:t> temporal craniotomy with or without </a:t>
            </a:r>
            <a:r>
              <a:rPr b="1" dirty="0" sz="2000" lang="en-US" err="1"/>
              <a:t>orbitozygomatic</a:t>
            </a:r>
            <a:r>
              <a:rPr b="1" dirty="0" sz="2000" lang="en-US"/>
              <a:t> osteotomies </a:t>
            </a:r>
            <a:r>
              <a:rPr dirty="0" sz="2000" lang="en-US"/>
              <a:t>for tumors with lateral intracranial extension.</a:t>
            </a:r>
          </a:p>
          <a:p>
            <a:r>
              <a:rPr b="1" dirty="0" sz="2000" lang="en-US" err="1"/>
              <a:t>Anteriormedial</a:t>
            </a:r>
            <a:r>
              <a:rPr b="1" dirty="0" sz="2000" lang="en-US"/>
              <a:t> </a:t>
            </a:r>
            <a:r>
              <a:rPr b="1" dirty="0" sz="2000" lang="en-US" err="1"/>
              <a:t>micro-orbitotomy</a:t>
            </a:r>
            <a:r>
              <a:rPr b="1" dirty="0" sz="2000" lang="en-US"/>
              <a:t> or </a:t>
            </a:r>
            <a:r>
              <a:rPr b="1" dirty="0" sz="2000" lang="en-US" err="1"/>
              <a:t>transconjunctival</a:t>
            </a:r>
            <a:r>
              <a:rPr b="1" dirty="0" sz="2000" lang="en-US"/>
              <a:t> approach</a:t>
            </a:r>
            <a:r>
              <a:rPr dirty="0" sz="2000" lang="en-US"/>
              <a:t> for 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Tumors located anteriorly in the orbit.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Accessing the posterior </a:t>
            </a:r>
            <a:r>
              <a:rPr dirty="0" sz="2000" lang="en-US" err="1"/>
              <a:t>intraconal</a:t>
            </a:r>
            <a:r>
              <a:rPr dirty="0" sz="2000" lang="en-US"/>
              <a:t> space which involves detaching the medial rectus muscle and performing a lateral </a:t>
            </a:r>
            <a:r>
              <a:rPr dirty="0" sz="2000" lang="en-US" err="1"/>
              <a:t>orbitotomy</a:t>
            </a:r>
            <a:r>
              <a:rPr dirty="0" sz="2000" lang="en-US"/>
              <a:t> to allow mobilization of the cone.</a:t>
            </a:r>
            <a:endParaRPr dirty="0" sz="2000" lang="en-IQ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570182" y="-1"/>
            <a:ext cx="6003636" cy="685800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Content Placeholder 2"/>
          <p:cNvSpPr>
            <a:spLocks noGrp="1"/>
          </p:cNvSpPr>
          <p:nvPr>
            <p:ph idx="1"/>
          </p:nvPr>
        </p:nvSpPr>
        <p:spPr>
          <a:xfrm>
            <a:off x="92364" y="92363"/>
            <a:ext cx="8959272" cy="6661727"/>
          </a:xfrm>
        </p:spPr>
        <p:txBody>
          <a:bodyPr>
            <a:normAutofit/>
          </a:bodyPr>
          <a:p>
            <a:pPr>
              <a:buFont typeface="Wingdings" pitchFamily="2" charset="2"/>
              <a:buChar char="q"/>
            </a:pPr>
            <a:r>
              <a:rPr b="1" dirty="0" sz="2000" lang="en-US" u="sng">
                <a:solidFill>
                  <a:srgbClr val="C00000"/>
                </a:solidFill>
              </a:rPr>
              <a:t>LATERAL CORRIDORS </a:t>
            </a:r>
          </a:p>
          <a:p>
            <a:pPr>
              <a:buFont typeface="Wingdings" pitchFamily="2" charset="2"/>
              <a:buChar char="v"/>
            </a:pPr>
            <a:r>
              <a:rPr b="1" dirty="0" sz="2000" lang="en-US">
                <a:solidFill>
                  <a:srgbClr val="002060"/>
                </a:solidFill>
              </a:rPr>
              <a:t>External Approaches </a:t>
            </a:r>
          </a:p>
          <a:p>
            <a:pPr>
              <a:buFont typeface="Wingdings" pitchFamily="2" charset="2"/>
              <a:buChar char="Ø"/>
            </a:pPr>
            <a:r>
              <a:rPr b="1" dirty="0" sz="2000" lang="en-US" err="1"/>
              <a:t>Fronto-orbital</a:t>
            </a:r>
            <a:r>
              <a:rPr b="1" dirty="0" sz="2000" lang="en-US"/>
              <a:t> Temporal and </a:t>
            </a:r>
            <a:r>
              <a:rPr b="1" dirty="0" sz="2000" lang="en-US" err="1"/>
              <a:t>Pterional</a:t>
            </a:r>
            <a:r>
              <a:rPr b="1" dirty="0" sz="2000" lang="en-US"/>
              <a:t> </a:t>
            </a:r>
            <a:r>
              <a:rPr b="1" dirty="0" sz="2000" lang="en-US" err="1"/>
              <a:t>Transcranial</a:t>
            </a:r>
            <a:r>
              <a:rPr b="1" dirty="0" sz="2000" lang="en-US"/>
              <a:t> Approaches:</a:t>
            </a:r>
          </a:p>
          <a:p>
            <a:r>
              <a:rPr b="1" dirty="0" sz="2000" lang="en-US">
                <a:solidFill>
                  <a:srgbClr val="0070C0"/>
                </a:solidFill>
              </a:rPr>
              <a:t>Standard </a:t>
            </a:r>
            <a:r>
              <a:rPr b="1" dirty="0" sz="2000" lang="en-US" err="1">
                <a:solidFill>
                  <a:srgbClr val="0070C0"/>
                </a:solidFill>
              </a:rPr>
              <a:t>pterional</a:t>
            </a:r>
            <a:r>
              <a:rPr dirty="0" sz="2000" lang="en-US"/>
              <a:t> incision is to access the </a:t>
            </a:r>
            <a:r>
              <a:rPr dirty="0" sz="2000" lang="en-US" err="1"/>
              <a:t>superolateral</a:t>
            </a:r>
            <a:r>
              <a:rPr dirty="0" sz="2000" lang="en-US"/>
              <a:t> orbit posterior to the globe. </a:t>
            </a:r>
          </a:p>
          <a:p>
            <a:r>
              <a:rPr b="1" dirty="0" sz="2000" lang="en-US">
                <a:solidFill>
                  <a:srgbClr val="0070C0"/>
                </a:solidFill>
              </a:rPr>
              <a:t>Modified </a:t>
            </a:r>
            <a:r>
              <a:rPr b="1" dirty="0" sz="2000" lang="en-US" err="1">
                <a:solidFill>
                  <a:srgbClr val="0070C0"/>
                </a:solidFill>
              </a:rPr>
              <a:t>bicoronal</a:t>
            </a:r>
            <a:r>
              <a:rPr dirty="0" sz="2000" lang="en-US"/>
              <a:t> to access medially to the superior orbit, anteriorly as far as the globe or inferiorly or laterally (the incision extending from the </a:t>
            </a:r>
            <a:r>
              <a:rPr dirty="0" sz="2000" lang="en-US" err="1"/>
              <a:t>tragus</a:t>
            </a:r>
            <a:r>
              <a:rPr dirty="0" sz="2000" lang="en-US"/>
              <a:t> on the side ipsilateral to the pathology to the contralateral superior temporal line).</a:t>
            </a:r>
          </a:p>
          <a:p>
            <a:r>
              <a:rPr dirty="0" sz="2000" lang="en-US"/>
              <a:t>This approach is ideal for tumors such as meningiomas with both intracranial and orbital components.</a:t>
            </a:r>
          </a:p>
          <a:p>
            <a:endParaRPr dirty="0" sz="2000" lang="en-US"/>
          </a:p>
          <a:p>
            <a:r>
              <a:rPr dirty="0" sz="2000" lang="en-US" u="sng"/>
              <a:t>If tumor is located in the medial or superior </a:t>
            </a:r>
            <a:r>
              <a:rPr dirty="0" sz="2000" lang="en-US" err="1" u="sng"/>
              <a:t>intraconal</a:t>
            </a:r>
            <a:r>
              <a:rPr dirty="0" sz="2000" lang="en-US" u="sng"/>
              <a:t> space or is affecting the optic nerve, 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The </a:t>
            </a:r>
            <a:r>
              <a:rPr dirty="0" sz="2000" lang="en-US" err="1"/>
              <a:t>anulus</a:t>
            </a:r>
            <a:r>
              <a:rPr dirty="0" sz="2000" lang="en-US"/>
              <a:t> of </a:t>
            </a:r>
            <a:r>
              <a:rPr dirty="0" sz="2000" lang="en-US" err="1"/>
              <a:t>Zinn</a:t>
            </a:r>
            <a:r>
              <a:rPr dirty="0" sz="2000" lang="en-US"/>
              <a:t> should be opened medial to the </a:t>
            </a:r>
            <a:r>
              <a:rPr dirty="0" sz="2000" lang="en-US" err="1"/>
              <a:t>levator</a:t>
            </a:r>
            <a:r>
              <a:rPr dirty="0" sz="2000" lang="en-US"/>
              <a:t> and superior rectus muscles to prevent injury to the oculomotor nerve. 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These muscles can be retracted laterally for improved exposure. 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It can be difficult to preserve the trochlear nerve with this approach, but it should be attempted.</a:t>
            </a:r>
            <a:endParaRPr dirty="0" sz="2000" lang="en-IQ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5761182" cy="6858000"/>
          </a:xfrm>
          <a:prstGeom prst="rect"/>
        </p:spPr>
      </p:pic>
      <p:sp>
        <p:nvSpPr>
          <p:cNvPr id="1048597" name="Content Placeholder 2"/>
          <p:cNvSpPr>
            <a:spLocks noGrp="1"/>
          </p:cNvSpPr>
          <p:nvPr>
            <p:ph idx="1"/>
          </p:nvPr>
        </p:nvSpPr>
        <p:spPr>
          <a:xfrm>
            <a:off x="5761182" y="0"/>
            <a:ext cx="3382818" cy="6858000"/>
          </a:xfrm>
        </p:spPr>
        <p:txBody>
          <a:bodyPr>
            <a:normAutofit fontScale="88889" lnSpcReduction="10000"/>
          </a:bodyPr>
          <a:p>
            <a:pPr indent="0" marL="0">
              <a:buNone/>
            </a:pPr>
            <a:r>
              <a:rPr b="1" dirty="0" sz="1800" lang="en-US"/>
              <a:t>Figure 161-4</a:t>
            </a:r>
            <a:r>
              <a:rPr dirty="0" sz="1800" lang="en-US"/>
              <a:t>. Partial </a:t>
            </a:r>
            <a:r>
              <a:rPr dirty="0" sz="1800" lang="en-US" err="1"/>
              <a:t>bicoronal</a:t>
            </a:r>
            <a:r>
              <a:rPr dirty="0" sz="1800" lang="en-US"/>
              <a:t> skin flap for the </a:t>
            </a:r>
            <a:r>
              <a:rPr dirty="0" sz="1800" lang="en-US" err="1"/>
              <a:t>fronto-orbital</a:t>
            </a:r>
            <a:r>
              <a:rPr dirty="0" sz="1800" lang="en-US"/>
              <a:t> temporal </a:t>
            </a:r>
            <a:r>
              <a:rPr dirty="0" sz="1800" lang="en-US" err="1"/>
              <a:t>transcranial</a:t>
            </a:r>
            <a:r>
              <a:rPr dirty="0" sz="1800" lang="en-US"/>
              <a:t> approach with unilateral </a:t>
            </a:r>
            <a:r>
              <a:rPr dirty="0" sz="1800" lang="en-US" err="1"/>
              <a:t>orbitotomy</a:t>
            </a:r>
            <a:r>
              <a:rPr dirty="0" sz="1800" lang="en-US"/>
              <a:t>. </a:t>
            </a:r>
          </a:p>
          <a:p>
            <a:pPr indent="-342900" marL="342900">
              <a:buFont typeface="+mj-lt"/>
              <a:buAutoNum type="alphaUcPeriod"/>
            </a:pPr>
            <a:r>
              <a:rPr dirty="0" sz="1900" lang="en-US"/>
              <a:t>Approximate skin incision overlying the craniotomy. </a:t>
            </a:r>
          </a:p>
          <a:p>
            <a:pPr indent="-342900" marL="342900">
              <a:buFont typeface="+mj-lt"/>
              <a:buAutoNum type="alphaUcPeriod"/>
            </a:pPr>
            <a:r>
              <a:rPr dirty="0" sz="1900" lang="en-US"/>
              <a:t>Superior view of the tumor accessed via this approach, with both intracranial and orbital components. </a:t>
            </a:r>
          </a:p>
          <a:p>
            <a:pPr indent="-342900" marL="342900">
              <a:buFont typeface="+mj-lt"/>
              <a:buAutoNum type="alphaUcPeriod"/>
            </a:pPr>
            <a:r>
              <a:rPr dirty="0" sz="1900" lang="en-US"/>
              <a:t>The </a:t>
            </a:r>
            <a:r>
              <a:rPr dirty="0" sz="1900" lang="en-US" err="1"/>
              <a:t>subperiosteal</a:t>
            </a:r>
            <a:r>
              <a:rPr dirty="0" sz="1900" lang="en-US"/>
              <a:t> dissection should be carried onto the orbit and around its rim to dissect the </a:t>
            </a:r>
            <a:r>
              <a:rPr dirty="0" sz="1900" lang="en-US" err="1"/>
              <a:t>periorbita</a:t>
            </a:r>
            <a:r>
              <a:rPr dirty="0" sz="1900" lang="en-US"/>
              <a:t> from the inner wall of the orbit. </a:t>
            </a:r>
          </a:p>
          <a:p>
            <a:pPr indent="-342900" marL="342900">
              <a:buFont typeface="+mj-lt"/>
              <a:buAutoNum type="alphaUcPeriod"/>
            </a:pPr>
            <a:r>
              <a:rPr dirty="0" sz="1900" lang="en-US" err="1"/>
              <a:t>Superolateral</a:t>
            </a:r>
            <a:r>
              <a:rPr dirty="0" sz="1900" lang="en-US"/>
              <a:t> view showing access to the frontal and temporal dura, and the </a:t>
            </a:r>
            <a:r>
              <a:rPr dirty="0" sz="1900" lang="en-US" err="1"/>
              <a:t>superolateral</a:t>
            </a:r>
            <a:r>
              <a:rPr dirty="0" sz="1900" lang="en-US"/>
              <a:t> orbit, with the supraorbital </a:t>
            </a:r>
            <a:r>
              <a:rPr dirty="0" sz="1900" lang="en-US" err="1"/>
              <a:t>neurovascular</a:t>
            </a:r>
            <a:r>
              <a:rPr dirty="0" sz="1900" lang="en-US"/>
              <a:t> bundle freed and retracted with the orbit. </a:t>
            </a:r>
          </a:p>
          <a:p>
            <a:pPr indent="-342900" marL="342900">
              <a:buFont typeface="+mj-lt"/>
              <a:buAutoNum type="alphaUcPeriod"/>
            </a:pPr>
            <a:r>
              <a:rPr dirty="0" sz="1900" lang="en-US" err="1"/>
              <a:t>Orbitotomy</a:t>
            </a:r>
            <a:r>
              <a:rPr dirty="0" sz="1900" lang="en-US"/>
              <a:t> cuts can be made with the craniotomy, but the posterior osteotomy can be performed in more controlled fashion if the two are done separately.</a:t>
            </a:r>
            <a:endParaRPr dirty="0" sz="1900" lang="en-IQ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430383" y="0"/>
            <a:ext cx="6283234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Content Placeholder 2"/>
          <p:cNvSpPr>
            <a:spLocks noGrp="1"/>
          </p:cNvSpPr>
          <p:nvPr>
            <p:ph idx="1"/>
          </p:nvPr>
        </p:nvSpPr>
        <p:spPr>
          <a:xfrm>
            <a:off x="86012" y="80818"/>
            <a:ext cx="8977169" cy="6684818"/>
          </a:xfrm>
        </p:spPr>
        <p:txBody>
          <a:bodyPr>
            <a:normAutofit/>
          </a:bodyPr>
          <a:p>
            <a:pPr>
              <a:buFont typeface="Wingdings" pitchFamily="2" charset="2"/>
              <a:buChar char="Ø"/>
            </a:pPr>
            <a:r>
              <a:rPr b="1" dirty="0" sz="2000" lang="en-US"/>
              <a:t>Eyebrow </a:t>
            </a:r>
            <a:r>
              <a:rPr b="1" dirty="0" sz="2000" lang="en-US" err="1"/>
              <a:t>Fronto-orbital</a:t>
            </a:r>
            <a:r>
              <a:rPr b="1" dirty="0" sz="2000" lang="en-US"/>
              <a:t> Approach and Lateral Supraorbital Approach</a:t>
            </a:r>
          </a:p>
          <a:p>
            <a:r>
              <a:rPr dirty="0" sz="2000" lang="en-US"/>
              <a:t>Formed via an incision in the eyebrow. </a:t>
            </a:r>
          </a:p>
          <a:p>
            <a:r>
              <a:rPr dirty="0" sz="2000" lang="en-US"/>
              <a:t>The incision is made from just lateral to the supraorbital notch to the lateral aspect of the brow.</a:t>
            </a:r>
          </a:p>
          <a:p>
            <a:r>
              <a:rPr dirty="0" sz="2000" lang="en-US"/>
              <a:t>Inferiorly based, U- shaped </a:t>
            </a:r>
            <a:r>
              <a:rPr dirty="0" sz="2000" lang="en-US" err="1"/>
              <a:t>pericranial</a:t>
            </a:r>
            <a:r>
              <a:rPr dirty="0" sz="2000" lang="en-US"/>
              <a:t> flap.</a:t>
            </a:r>
          </a:p>
          <a:p>
            <a:r>
              <a:rPr dirty="0" sz="2000" lang="en-US"/>
              <a:t>A small amount of </a:t>
            </a:r>
            <a:r>
              <a:rPr dirty="0" sz="2000" lang="en-US" err="1"/>
              <a:t>temporalis</a:t>
            </a:r>
            <a:r>
              <a:rPr dirty="0" sz="2000" lang="en-US"/>
              <a:t> muscle can be reflected laterally and posteriorly from the lateral orbit to provide access for a McCarty burr hole.</a:t>
            </a:r>
          </a:p>
          <a:p>
            <a:endParaRPr dirty="0" sz="2000" lang="en-US"/>
          </a:p>
          <a:p>
            <a:r>
              <a:rPr dirty="0" sz="2000" lang="en-US"/>
              <a:t>This approach provides a slightly more inferior corridor and is better suited for </a:t>
            </a:r>
            <a:r>
              <a:rPr dirty="0" sz="2000" lang="en-US" err="1"/>
              <a:t>subfrontal</a:t>
            </a:r>
            <a:r>
              <a:rPr dirty="0" sz="2000" lang="en-US"/>
              <a:t> tumors, as they may require more traction on the globe to access the posterior orbit.</a:t>
            </a:r>
            <a:endParaRPr dirty="0" sz="2000" lang="en-IQ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Content Placeholder 2"/>
          <p:cNvSpPr>
            <a:spLocks noGrp="1"/>
          </p:cNvSpPr>
          <p:nvPr>
            <p:ph idx="1"/>
          </p:nvPr>
        </p:nvSpPr>
        <p:spPr>
          <a:xfrm>
            <a:off x="86014" y="80818"/>
            <a:ext cx="8977168" cy="6684817"/>
          </a:xfrm>
        </p:spPr>
        <p:txBody>
          <a:bodyPr>
            <a:normAutofit/>
          </a:bodyPr>
          <a:p>
            <a:pPr>
              <a:buFont typeface="Wingdings" pitchFamily="2" charset="2"/>
              <a:buChar char="v"/>
            </a:pPr>
            <a:r>
              <a:rPr b="1" dirty="0" sz="2000" lang="en-US">
                <a:solidFill>
                  <a:srgbClr val="002060"/>
                </a:solidFill>
              </a:rPr>
              <a:t>Lateral Microsurgical Approach and Lateral </a:t>
            </a:r>
            <a:r>
              <a:rPr b="1" dirty="0" sz="2000" lang="en-US" err="1">
                <a:solidFill>
                  <a:srgbClr val="002060"/>
                </a:solidFill>
              </a:rPr>
              <a:t>Orbitotomy</a:t>
            </a:r>
            <a:endParaRPr b="1" dirty="0" sz="2000" lang="en-US">
              <a:solidFill>
                <a:srgbClr val="002060"/>
              </a:solidFill>
            </a:endParaRPr>
          </a:p>
          <a:p>
            <a:r>
              <a:rPr dirty="0" sz="2000" lang="en-US"/>
              <a:t>Used for tumors located in the </a:t>
            </a:r>
            <a:r>
              <a:rPr dirty="0" sz="2000" lang="en-US" err="1"/>
              <a:t>superolateral</a:t>
            </a:r>
            <a:r>
              <a:rPr dirty="0" sz="2000" lang="en-US"/>
              <a:t> or </a:t>
            </a:r>
            <a:r>
              <a:rPr dirty="0" sz="2000" lang="en-US" err="1"/>
              <a:t>inferolateral</a:t>
            </a:r>
            <a:r>
              <a:rPr dirty="0" sz="2000" lang="en-US"/>
              <a:t> compartments of the orbit or the orbital apex.</a:t>
            </a:r>
          </a:p>
          <a:p>
            <a:r>
              <a:rPr dirty="0" sz="2000" lang="en-US"/>
              <a:t>This approach is generally </a:t>
            </a:r>
            <a:r>
              <a:rPr b="1" dirty="0" sz="2000" lang="en-US">
                <a:solidFill>
                  <a:srgbClr val="0070C0"/>
                </a:solidFill>
              </a:rPr>
              <a:t>restricted to lesions lacking intracranial extension</a:t>
            </a:r>
            <a:r>
              <a:rPr dirty="0" sz="2000" lang="en-US"/>
              <a:t>.</a:t>
            </a:r>
          </a:p>
          <a:p>
            <a:r>
              <a:rPr dirty="0" sz="2000" lang="en-US"/>
              <a:t>The skin incision is 3 to 4 cm long, and it extends from the lateral </a:t>
            </a:r>
            <a:r>
              <a:rPr dirty="0" sz="2000" lang="en-US" err="1"/>
              <a:t>canthal</a:t>
            </a:r>
            <a:r>
              <a:rPr dirty="0" sz="2000" lang="en-US"/>
              <a:t> angle and curves posteriorly in a line in the temple that could be covered by eyeglasses.</a:t>
            </a:r>
          </a:p>
          <a:p>
            <a:r>
              <a:rPr dirty="0" sz="2000" lang="en-US"/>
              <a:t>The incision should be limited to 2 cm lateral to the bony lateral </a:t>
            </a:r>
            <a:r>
              <a:rPr dirty="0" sz="2000" lang="en-US" err="1"/>
              <a:t>canthus</a:t>
            </a:r>
            <a:r>
              <a:rPr dirty="0" sz="2000" lang="en-US"/>
              <a:t> to avoid damage to the frontal branch of the facial nerve.</a:t>
            </a:r>
            <a:endParaRPr dirty="0" sz="2000" lang="en-IQ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5507182" cy="6858000"/>
          </a:xfrm>
          <a:prstGeom prst="rect"/>
        </p:spPr>
      </p:pic>
      <p:sp>
        <p:nvSpPr>
          <p:cNvPr id="1048600" name="Content Placeholder 2"/>
          <p:cNvSpPr>
            <a:spLocks noGrp="1"/>
          </p:cNvSpPr>
          <p:nvPr>
            <p:ph idx="1"/>
          </p:nvPr>
        </p:nvSpPr>
        <p:spPr>
          <a:xfrm>
            <a:off x="5507182" y="0"/>
            <a:ext cx="3636818" cy="6858000"/>
          </a:xfrm>
        </p:spPr>
        <p:txBody>
          <a:bodyPr>
            <a:noAutofit/>
          </a:bodyPr>
          <a:p>
            <a:pPr indent="0" marL="0">
              <a:buNone/>
            </a:pPr>
            <a:r>
              <a:rPr b="1" dirty="0" sz="1800" lang="en-US"/>
              <a:t>Figure 161-6. </a:t>
            </a:r>
          </a:p>
          <a:p>
            <a:pPr indent="-342900" marL="342900">
              <a:buFont typeface="+mj-lt"/>
              <a:buAutoNum type="alphaUcPeriod"/>
            </a:pPr>
            <a:r>
              <a:rPr dirty="0" sz="1800" lang="en-US"/>
              <a:t>The lateral microsurgical approach begins with a 3- to 4-cm incision that extends from the lateral part of the eyebrow or the lateral </a:t>
            </a:r>
            <a:r>
              <a:rPr dirty="0" sz="1800" lang="en-US" err="1"/>
              <a:t>canthus</a:t>
            </a:r>
            <a:r>
              <a:rPr dirty="0" sz="1800" lang="en-US"/>
              <a:t> and curves posteriorly in a line in the temple that could be covered by eyeglasses. </a:t>
            </a:r>
          </a:p>
          <a:p>
            <a:pPr indent="-342900" marL="342900">
              <a:buFont typeface="+mj-lt"/>
              <a:buAutoNum type="alphaUcPeriod"/>
            </a:pPr>
            <a:r>
              <a:rPr dirty="0" sz="1800" lang="en-US"/>
              <a:t>The approach provides access to tumors located in the superior temporal or inferior/lateral compartments of the orbit or the orbital apex. </a:t>
            </a:r>
          </a:p>
          <a:p>
            <a:pPr indent="-342900" marL="342900">
              <a:buFont typeface="+mj-lt"/>
              <a:buAutoNum type="alphaUcPeriod"/>
            </a:pPr>
            <a:r>
              <a:rPr dirty="0" sz="1800" lang="en-US"/>
              <a:t>The </a:t>
            </a:r>
            <a:r>
              <a:rPr dirty="0" sz="1800" lang="en-US" err="1"/>
              <a:t>periorbita</a:t>
            </a:r>
            <a:r>
              <a:rPr dirty="0" sz="1800" lang="en-US"/>
              <a:t> on the inside of the orbit and the </a:t>
            </a:r>
            <a:r>
              <a:rPr dirty="0" sz="1800" lang="en-US" err="1"/>
              <a:t>temporalis</a:t>
            </a:r>
            <a:r>
              <a:rPr dirty="0" sz="1800" lang="en-US"/>
              <a:t> muscle on the external orbit are dissected free before performing two horizontal osteotomies in the lateral </a:t>
            </a:r>
            <a:r>
              <a:rPr dirty="0" sz="1800" lang="en-US" err="1"/>
              <a:t>periorbita</a:t>
            </a:r>
            <a:r>
              <a:rPr dirty="0" sz="1800" lang="en-US"/>
              <a:t>. </a:t>
            </a:r>
          </a:p>
          <a:p>
            <a:pPr indent="-342900" marL="342900">
              <a:buFont typeface="+mj-lt"/>
              <a:buAutoNum type="alphaUcPeriod"/>
            </a:pPr>
            <a:r>
              <a:rPr dirty="0" sz="1800" lang="en-US"/>
              <a:t>Finally, the lateral rectus can be identified, controlled, and retracted to provide a lateral window into the orbit (E).</a:t>
            </a:r>
            <a:endParaRPr dirty="0" sz="1800" lang="en-IQ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Content Placeholder 2"/>
          <p:cNvSpPr>
            <a:spLocks noGrp="1"/>
          </p:cNvSpPr>
          <p:nvPr>
            <p:ph idx="1"/>
          </p:nvPr>
        </p:nvSpPr>
        <p:spPr>
          <a:xfrm>
            <a:off x="86012" y="82260"/>
            <a:ext cx="8977169" cy="6694921"/>
          </a:xfrm>
        </p:spPr>
        <p:txBody>
          <a:bodyPr>
            <a:normAutofit/>
          </a:bodyPr>
          <a:p>
            <a:pPr>
              <a:buFont typeface="Wingdings" pitchFamily="2" charset="2"/>
              <a:buChar char="q"/>
            </a:pPr>
            <a:r>
              <a:rPr b="1" dirty="0" sz="2400" lang="en-US" u="sng">
                <a:solidFill>
                  <a:srgbClr val="C00000"/>
                </a:solidFill>
              </a:rPr>
              <a:t>CLINICAL MANIFESTATIONS</a:t>
            </a:r>
          </a:p>
          <a:p>
            <a:r>
              <a:rPr dirty="0" sz="2000" lang="en-US"/>
              <a:t>Tumors that involve the orbit can be classified into two major groups: </a:t>
            </a:r>
          </a:p>
          <a:p>
            <a:pPr indent="-342900" lvl="1" marL="800100">
              <a:buFont typeface="+mj-lt"/>
              <a:buAutoNum type="arabicParenR"/>
            </a:pPr>
            <a:r>
              <a:rPr dirty="0" sz="2000" lang="en-US"/>
              <a:t>Primary tumors of the orbit.</a:t>
            </a:r>
          </a:p>
          <a:p>
            <a:pPr indent="-342900" lvl="1" marL="800100">
              <a:buFont typeface="+mj-lt"/>
              <a:buAutoNum type="arabicParenR"/>
            </a:pPr>
            <a:r>
              <a:rPr dirty="0" sz="2000" lang="en-US"/>
              <a:t>Tumors with other sites of origin that extend into the orbit. </a:t>
            </a:r>
          </a:p>
          <a:p>
            <a:pPr indent="-342900" lvl="1" marL="800100">
              <a:buFont typeface="+mj-lt"/>
              <a:buAutoNum type="arabicParenR"/>
            </a:pPr>
            <a:endParaRPr dirty="0" sz="2000" lang="en-US"/>
          </a:p>
          <a:p>
            <a:pPr>
              <a:buFont typeface="Wingdings" pitchFamily="2" charset="2"/>
              <a:buChar char="v"/>
            </a:pPr>
            <a:r>
              <a:rPr b="1" dirty="0" sz="2000" lang="en-US">
                <a:solidFill>
                  <a:srgbClr val="002060"/>
                </a:solidFill>
              </a:rPr>
              <a:t>The most frequent primary orbital tumors in:</a:t>
            </a:r>
          </a:p>
          <a:p>
            <a:pPr lvl="1">
              <a:buFont typeface="Wingdings" pitchFamily="2" charset="2"/>
              <a:buChar char="ü"/>
            </a:pPr>
            <a:r>
              <a:rPr b="1" dirty="0" sz="2000" lang="en-US"/>
              <a:t>Adults</a:t>
            </a:r>
            <a:r>
              <a:rPr dirty="0" sz="2000" lang="en-US"/>
              <a:t> include cavernous </a:t>
            </a:r>
            <a:r>
              <a:rPr dirty="0" sz="2000" lang="en-US" err="1"/>
              <a:t>hemangiomas</a:t>
            </a:r>
            <a:r>
              <a:rPr dirty="0" sz="2000" lang="en-US"/>
              <a:t>, lymphoid tumors, and meningiomas.</a:t>
            </a:r>
          </a:p>
          <a:p>
            <a:pPr lvl="1">
              <a:buFont typeface="Wingdings" pitchFamily="2" charset="2"/>
              <a:buChar char="ü"/>
            </a:pPr>
            <a:r>
              <a:rPr b="1" dirty="0" sz="2000" lang="en-US"/>
              <a:t>Children include </a:t>
            </a:r>
            <a:r>
              <a:rPr dirty="0" sz="2000" lang="en-US"/>
              <a:t>dermoid cysts, capillary </a:t>
            </a:r>
            <a:r>
              <a:rPr dirty="0" sz="2000" lang="en-US" err="1"/>
              <a:t>hemangiomas</a:t>
            </a:r>
            <a:r>
              <a:rPr dirty="0" sz="2000" lang="en-US"/>
              <a:t>, and rhabdomyosarcoma.</a:t>
            </a:r>
            <a:endParaRPr b="1" dirty="0" sz="2000" lang="en-US"/>
          </a:p>
          <a:p>
            <a:endParaRPr dirty="0" sz="2000" lang="en-US"/>
          </a:p>
          <a:p>
            <a:pPr>
              <a:buFont typeface="Wingdings" pitchFamily="2" charset="2"/>
              <a:buChar char="v"/>
            </a:pPr>
            <a:r>
              <a:rPr b="1" dirty="0" sz="2000" lang="en-US">
                <a:solidFill>
                  <a:srgbClr val="002060"/>
                </a:solidFill>
              </a:rPr>
              <a:t>The most common tumors that extend into the orbit</a:t>
            </a:r>
            <a:r>
              <a:rPr dirty="0" sz="2000" lang="en-US"/>
              <a:t> are meningiomas, followed by </a:t>
            </a:r>
            <a:r>
              <a:rPr dirty="0" sz="2000" lang="en-US" err="1"/>
              <a:t>sinonasal</a:t>
            </a:r>
            <a:r>
              <a:rPr dirty="0" sz="2000" lang="en-US"/>
              <a:t> carcinomas. </a:t>
            </a:r>
          </a:p>
          <a:p>
            <a:endParaRPr dirty="0" sz="2000" lang="en-US"/>
          </a:p>
          <a:p>
            <a:pPr>
              <a:buFont typeface="Wingdings" pitchFamily="2" charset="2"/>
              <a:buChar char="Ø"/>
            </a:pPr>
            <a:r>
              <a:rPr b="1" dirty="0" sz="2000" lang="en-US">
                <a:solidFill>
                  <a:srgbClr val="7030A0"/>
                </a:solidFill>
              </a:rPr>
              <a:t>The most frequent initial symptom of an orbital mass is 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Proptosis.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Diplopia is another common </a:t>
            </a:r>
            <a:r>
              <a:rPr b="1" dirty="0" sz="2000" lang="en-US">
                <a:solidFill>
                  <a:srgbClr val="0070C0"/>
                </a:solidFill>
              </a:rPr>
              <a:t>early</a:t>
            </a:r>
            <a:r>
              <a:rPr dirty="0" sz="2000" lang="en-US"/>
              <a:t> complaint. 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Change in visual acuity is often a </a:t>
            </a:r>
            <a:r>
              <a:rPr b="1" dirty="0" sz="2000" lang="en-US">
                <a:solidFill>
                  <a:srgbClr val="0070C0"/>
                </a:solidFill>
              </a:rPr>
              <a:t>late</a:t>
            </a:r>
            <a:r>
              <a:rPr dirty="0" sz="2000" lang="en-US"/>
              <a:t> finding or indicates a tumor that is close to the orbital apex or optic nerve.</a:t>
            </a:r>
            <a:endParaRPr dirty="0" sz="2000" lang="en-IQ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Content Placeholder 2"/>
          <p:cNvSpPr>
            <a:spLocks noGrp="1"/>
          </p:cNvSpPr>
          <p:nvPr>
            <p:ph idx="1"/>
          </p:nvPr>
        </p:nvSpPr>
        <p:spPr>
          <a:xfrm>
            <a:off x="80818" y="82260"/>
            <a:ext cx="8982364" cy="6683375"/>
          </a:xfrm>
        </p:spPr>
        <p:txBody>
          <a:bodyPr>
            <a:normAutofit/>
          </a:bodyPr>
          <a:p>
            <a:pPr>
              <a:buFont typeface="Wingdings" pitchFamily="2" charset="2"/>
              <a:buChar char="q"/>
            </a:pPr>
            <a:r>
              <a:rPr b="1" dirty="0" sz="2400" lang="en-US">
                <a:solidFill>
                  <a:srgbClr val="C00000"/>
                </a:solidFill>
              </a:rPr>
              <a:t>MEDIAL CORRIDORS</a:t>
            </a:r>
          </a:p>
          <a:p>
            <a:pPr>
              <a:buFont typeface="Wingdings" pitchFamily="2" charset="2"/>
              <a:buChar char="v"/>
            </a:pPr>
            <a:r>
              <a:rPr b="1" dirty="0" sz="2000" lang="en-US">
                <a:solidFill>
                  <a:srgbClr val="002060"/>
                </a:solidFill>
              </a:rPr>
              <a:t>External Approaches: Anterior Medial </a:t>
            </a:r>
            <a:r>
              <a:rPr b="1" dirty="0" sz="2000" lang="en-US" err="1">
                <a:solidFill>
                  <a:srgbClr val="002060"/>
                </a:solidFill>
              </a:rPr>
              <a:t>MicroOrbitotomy</a:t>
            </a:r>
            <a:r>
              <a:rPr b="1" dirty="0" sz="2000" lang="en-US">
                <a:solidFill>
                  <a:srgbClr val="002060"/>
                </a:solidFill>
              </a:rPr>
              <a:t> and </a:t>
            </a:r>
            <a:r>
              <a:rPr b="1" dirty="0" sz="2000" lang="en-US" err="1">
                <a:solidFill>
                  <a:srgbClr val="002060"/>
                </a:solidFill>
              </a:rPr>
              <a:t>Transconjunctival</a:t>
            </a:r>
            <a:r>
              <a:rPr b="1" dirty="0" sz="2000" lang="en-US">
                <a:solidFill>
                  <a:srgbClr val="002060"/>
                </a:solidFill>
              </a:rPr>
              <a:t> Approach</a:t>
            </a:r>
          </a:p>
          <a:p>
            <a:r>
              <a:rPr dirty="0" sz="2000" lang="en-US"/>
              <a:t>Used for Tumors located anteriorly and medially in the orbit.</a:t>
            </a:r>
          </a:p>
          <a:p>
            <a:r>
              <a:rPr dirty="0" sz="2000" lang="en-US"/>
              <a:t>The morbidity associated with this approach is similar to that of </a:t>
            </a:r>
            <a:r>
              <a:rPr dirty="0" sz="2000" lang="en-US" err="1"/>
              <a:t>extraocular</a:t>
            </a:r>
            <a:r>
              <a:rPr dirty="0" sz="2000" lang="en-US"/>
              <a:t> muscle surgery. </a:t>
            </a:r>
          </a:p>
          <a:p>
            <a:r>
              <a:rPr dirty="0" sz="2000" lang="en-US"/>
              <a:t>This approach is useful for anterior lesions but becomes progressively restrictive when extended posteriorly. </a:t>
            </a:r>
          </a:p>
          <a:p>
            <a:r>
              <a:rPr dirty="0" sz="2000" lang="en-US"/>
              <a:t>For medial tumors posterior to the globe, it has become our practice to use an </a:t>
            </a:r>
            <a:r>
              <a:rPr dirty="0" sz="2000" lang="en-US" err="1"/>
              <a:t>endonasal</a:t>
            </a:r>
            <a:r>
              <a:rPr dirty="0" sz="2000" lang="en-US"/>
              <a:t> approach, which allows a more medial trajectory.</a:t>
            </a:r>
          </a:p>
          <a:p>
            <a:endParaRPr dirty="0" sz="2000" lang="en-US"/>
          </a:p>
          <a:p>
            <a:pPr>
              <a:buFont typeface="Wingdings" pitchFamily="2" charset="2"/>
              <a:buChar char="q"/>
            </a:pPr>
            <a:r>
              <a:rPr b="1" dirty="0" sz="2400" lang="en-US" err="1">
                <a:solidFill>
                  <a:srgbClr val="C00000"/>
                </a:solidFill>
              </a:rPr>
              <a:t>Endonasal</a:t>
            </a:r>
            <a:r>
              <a:rPr b="1" dirty="0" sz="2400" lang="en-US">
                <a:solidFill>
                  <a:srgbClr val="C00000"/>
                </a:solidFill>
              </a:rPr>
              <a:t> Approaches</a:t>
            </a:r>
          </a:p>
          <a:p>
            <a:pPr>
              <a:buFont typeface="Wingdings" pitchFamily="2" charset="2"/>
              <a:buChar char="v"/>
            </a:pPr>
            <a:r>
              <a:rPr b="1" dirty="0" sz="2000" lang="en-US">
                <a:solidFill>
                  <a:srgbClr val="002060"/>
                </a:solidFill>
              </a:rPr>
              <a:t>Medial-Inferior </a:t>
            </a:r>
            <a:r>
              <a:rPr b="1" dirty="0" sz="2000" lang="en-US" err="1">
                <a:solidFill>
                  <a:srgbClr val="002060"/>
                </a:solidFill>
              </a:rPr>
              <a:t>Extraconal</a:t>
            </a:r>
            <a:r>
              <a:rPr b="1" dirty="0" sz="2000" lang="en-US">
                <a:solidFill>
                  <a:srgbClr val="002060"/>
                </a:solidFill>
              </a:rPr>
              <a:t> Approach</a:t>
            </a:r>
          </a:p>
          <a:p>
            <a:pPr>
              <a:buFont typeface="Wingdings" pitchFamily="2" charset="2"/>
              <a:buChar char="v"/>
            </a:pPr>
            <a:r>
              <a:rPr b="1" dirty="0" sz="2000" lang="en-US" err="1">
                <a:solidFill>
                  <a:srgbClr val="002060"/>
                </a:solidFill>
              </a:rPr>
              <a:t>Transmaxillary</a:t>
            </a:r>
            <a:r>
              <a:rPr b="1" dirty="0" sz="2000" lang="en-US">
                <a:solidFill>
                  <a:srgbClr val="002060"/>
                </a:solidFill>
              </a:rPr>
              <a:t> </a:t>
            </a:r>
            <a:r>
              <a:rPr b="1" dirty="0" sz="2000" lang="en-US" err="1">
                <a:solidFill>
                  <a:srgbClr val="002060"/>
                </a:solidFill>
              </a:rPr>
              <a:t>Extraconal</a:t>
            </a:r>
            <a:r>
              <a:rPr b="1" dirty="0" sz="2000" lang="en-US">
                <a:solidFill>
                  <a:srgbClr val="002060"/>
                </a:solidFill>
              </a:rPr>
              <a:t> Approach</a:t>
            </a:r>
          </a:p>
          <a:p>
            <a:pPr>
              <a:buFont typeface="Wingdings" pitchFamily="2" charset="2"/>
              <a:buChar char="v"/>
            </a:pPr>
            <a:r>
              <a:rPr b="1" dirty="0" sz="2000" lang="en-US">
                <a:solidFill>
                  <a:srgbClr val="002060"/>
                </a:solidFill>
              </a:rPr>
              <a:t>Medial </a:t>
            </a:r>
            <a:r>
              <a:rPr b="1" dirty="0" sz="2000" lang="en-US" err="1">
                <a:solidFill>
                  <a:srgbClr val="002060"/>
                </a:solidFill>
              </a:rPr>
              <a:t>Intraconal</a:t>
            </a:r>
            <a:r>
              <a:rPr b="1" dirty="0" sz="2000" lang="en-US">
                <a:solidFill>
                  <a:srgbClr val="002060"/>
                </a:solidFill>
              </a:rPr>
              <a:t> Approach</a:t>
            </a:r>
            <a:endParaRPr dirty="0" sz="2000" lang="en-IQ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Content Placeholder 2"/>
          <p:cNvSpPr>
            <a:spLocks noGrp="1"/>
          </p:cNvSpPr>
          <p:nvPr>
            <p:ph idx="1"/>
          </p:nvPr>
        </p:nvSpPr>
        <p:spPr>
          <a:xfrm>
            <a:off x="5475740" y="0"/>
            <a:ext cx="3668260" cy="6858000"/>
          </a:xfrm>
        </p:spPr>
        <p:txBody>
          <a:bodyPr>
            <a:normAutofit/>
          </a:bodyPr>
          <a:p>
            <a:pPr indent="0" marL="0">
              <a:buNone/>
            </a:pPr>
            <a:r>
              <a:rPr b="1" dirty="0" sz="2000" lang="en-US"/>
              <a:t>Figure 161-7. </a:t>
            </a:r>
          </a:p>
          <a:p>
            <a:pPr indent="-457200" marL="457200">
              <a:buFont typeface="+mj-lt"/>
              <a:buAutoNum type="alphaUcPeriod"/>
            </a:pPr>
            <a:r>
              <a:rPr dirty="0" sz="2000" lang="en-US"/>
              <a:t>The medial </a:t>
            </a:r>
            <a:r>
              <a:rPr dirty="0" sz="2000" lang="en-US" err="1"/>
              <a:t>micro-orbitotomy</a:t>
            </a:r>
            <a:r>
              <a:rPr dirty="0" sz="2000" lang="en-US"/>
              <a:t> approach begins with a conjunctival </a:t>
            </a:r>
            <a:r>
              <a:rPr dirty="0" sz="2000" lang="en-US" err="1"/>
              <a:t>peritomy</a:t>
            </a:r>
            <a:r>
              <a:rPr dirty="0" sz="2000" lang="en-US"/>
              <a:t> that is performed 90 degrees around the cornea. </a:t>
            </a:r>
          </a:p>
          <a:p>
            <a:pPr indent="-457200" marL="457200">
              <a:buFont typeface="+mj-lt"/>
              <a:buAutoNum type="alphaUcPeriod"/>
            </a:pPr>
            <a:r>
              <a:rPr dirty="0" sz="2000" lang="en-US"/>
              <a:t>Tumors located in the anterior and medial aspects of the orbit (arrow) can be accessed via this approach. </a:t>
            </a:r>
          </a:p>
          <a:p>
            <a:pPr indent="-457200" marL="457200">
              <a:buFont typeface="+mj-lt"/>
              <a:buAutoNum type="alphaUcPeriod"/>
            </a:pPr>
            <a:r>
              <a:rPr dirty="0" sz="2000" lang="en-US"/>
              <a:t>The self-retaining retractor has an enucleation spoon that is placed medially on the globe for medial-to-lateral retraction to provide access to the tumor.</a:t>
            </a:r>
            <a:endParaRPr dirty="0" sz="2000" lang="en-IQ"/>
          </a:p>
        </p:txBody>
      </p:sp>
      <p:pic>
        <p:nvPicPr>
          <p:cNvPr id="2097160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1" y="0"/>
            <a:ext cx="5475741" cy="6858000"/>
          </a:xfrm>
          <a:prstGeom prst="rect"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Content Placeholder 2"/>
          <p:cNvSpPr>
            <a:spLocks noGrp="1"/>
          </p:cNvSpPr>
          <p:nvPr>
            <p:ph idx="1"/>
          </p:nvPr>
        </p:nvSpPr>
        <p:spPr>
          <a:xfrm>
            <a:off x="86012" y="80818"/>
            <a:ext cx="8977169" cy="6696364"/>
          </a:xfrm>
        </p:spPr>
        <p:txBody>
          <a:bodyPr>
            <a:normAutofit/>
          </a:bodyPr>
          <a:p>
            <a:pPr>
              <a:buFont typeface="Wingdings" pitchFamily="2" charset="2"/>
              <a:buChar char="q"/>
            </a:pPr>
            <a:r>
              <a:rPr b="1" dirty="0" sz="2400" lang="en-US" u="sng">
                <a:solidFill>
                  <a:srgbClr val="C00000"/>
                </a:solidFill>
              </a:rPr>
              <a:t>COMPLICATIONS AND THEIR MANAGEMENT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Retro-orbital hematoma.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Loss of vision.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Postoperative meningitis.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 err="1"/>
              <a:t>Perioperative</a:t>
            </a:r>
            <a:r>
              <a:rPr dirty="0" sz="2000" lang="en-US"/>
              <a:t> diplopia secondary to </a:t>
            </a:r>
            <a:r>
              <a:rPr dirty="0" sz="2000" lang="en-US" err="1"/>
              <a:t>extraocular</a:t>
            </a:r>
            <a:r>
              <a:rPr dirty="0" sz="2000" lang="en-US"/>
              <a:t> muscle and tissue edema.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CSF leak.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 err="1"/>
              <a:t>Mucocele</a:t>
            </a:r>
            <a:r>
              <a:rPr dirty="0" sz="2000" lang="en-US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Epistaxis.</a:t>
            </a:r>
            <a:endParaRPr dirty="0" sz="2000" lang="en-IQ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Content Placeholder 2"/>
          <p:cNvSpPr>
            <a:spLocks noGrp="1"/>
          </p:cNvSpPr>
          <p:nvPr>
            <p:ph idx="1"/>
          </p:nvPr>
        </p:nvSpPr>
        <p:spPr>
          <a:xfrm>
            <a:off x="86014" y="82261"/>
            <a:ext cx="8965622" cy="6660283"/>
          </a:xfrm>
        </p:spPr>
        <p:txBody>
          <a:bodyPr>
            <a:normAutofit/>
          </a:bodyPr>
          <a:p>
            <a:pPr>
              <a:buFont typeface="Wingdings" pitchFamily="2" charset="2"/>
              <a:buChar char="v"/>
            </a:pPr>
            <a:r>
              <a:rPr b="1" dirty="0" sz="2000" i="0" lang="en-US">
                <a:solidFill>
                  <a:srgbClr val="C00000"/>
                </a:solidFill>
                <a:effectLst/>
              </a:rPr>
              <a:t>Enucleation</a:t>
            </a:r>
            <a:r>
              <a:rPr b="0" dirty="0" sz="2000" i="0" lang="en-US">
                <a:effectLst/>
              </a:rPr>
              <a:t> is the removal of the eye that leaves the eye muscles and remaining orbital contents intact. </a:t>
            </a:r>
            <a:br>
              <a:rPr dirty="0" sz="2000" lang="en-US">
                <a:effectLst/>
              </a:rPr>
            </a:br>
            <a:endParaRPr dirty="0" sz="2000" lang="en-US">
              <a:effectLst/>
            </a:endParaRPr>
          </a:p>
          <a:p>
            <a:pPr>
              <a:buFont typeface="Wingdings" pitchFamily="2" charset="2"/>
              <a:buChar char="Ø"/>
            </a:pPr>
            <a:r>
              <a:rPr b="1" dirty="0" sz="2000" i="0" lang="en-US">
                <a:solidFill>
                  <a:srgbClr val="002060"/>
                </a:solidFill>
                <a:effectLst/>
              </a:rPr>
              <a:t>Indications</a:t>
            </a:r>
            <a:endParaRPr b="1" dirty="0" sz="2000" lang="en-US">
              <a:solidFill>
                <a:srgbClr val="002060"/>
              </a:solidFill>
              <a:effectLst/>
            </a:endParaRPr>
          </a:p>
          <a:p>
            <a:pPr indent="-457200" marL="457200">
              <a:buFont typeface="+mj-lt"/>
              <a:buAutoNum type="arabicParenR"/>
            </a:pPr>
            <a:r>
              <a:rPr b="0" dirty="0" sz="2000" i="0" lang="en-US">
                <a:effectLst/>
              </a:rPr>
              <a:t>Cancer of the eye, such as retinoblastoma and uveal melanoma.</a:t>
            </a:r>
            <a:endParaRPr dirty="0" sz="2000" lang="en-US">
              <a:effectLst/>
            </a:endParaRPr>
          </a:p>
          <a:p>
            <a:pPr indent="-457200" marL="457200">
              <a:buFont typeface="+mj-lt"/>
              <a:buAutoNum type="arabicParenR"/>
            </a:pPr>
            <a:r>
              <a:rPr b="0" dirty="0" sz="2000" i="0" lang="en-US">
                <a:effectLst/>
              </a:rPr>
              <a:t>Severe injury of the eye when the eye cannot be saved or attempts to save the eye have failed, such as after a globe rupture.</a:t>
            </a:r>
            <a:endParaRPr dirty="0" sz="2000" lang="en-US">
              <a:effectLst/>
            </a:endParaRPr>
          </a:p>
          <a:p>
            <a:pPr indent="-457200" marL="457200">
              <a:buFont typeface="+mj-lt"/>
              <a:buAutoNum type="arabicParenR"/>
            </a:pPr>
            <a:r>
              <a:rPr b="0" dirty="0" sz="2000" i="0" lang="en-US">
                <a:effectLst/>
              </a:rPr>
              <a:t>End stage glaucoma.</a:t>
            </a:r>
            <a:endParaRPr dirty="0" sz="2000" lang="en-US">
              <a:effectLst/>
            </a:endParaRPr>
          </a:p>
          <a:p>
            <a:pPr indent="-457200" marL="457200">
              <a:buFont typeface="+mj-lt"/>
              <a:buAutoNum type="arabicParenR"/>
            </a:pPr>
            <a:r>
              <a:rPr b="0" dirty="0" sz="2000" i="0" lang="en-US">
                <a:effectLst/>
              </a:rPr>
              <a:t>Painful, blind eye.</a:t>
            </a:r>
            <a:endParaRPr dirty="0" sz="2000" lang="en-US">
              <a:effectLst/>
            </a:endParaRPr>
          </a:p>
          <a:p>
            <a:pPr indent="-457200" marL="457200">
              <a:buFont typeface="+mj-lt"/>
              <a:buAutoNum type="arabicParenR"/>
            </a:pPr>
            <a:r>
              <a:rPr b="0" dirty="0" sz="2000" i="0" lang="en-US">
                <a:effectLst/>
              </a:rPr>
              <a:t>Sympathetic ophthalmia (inflammation of the eye) to prevent travel to the other eye, which if untreated can cause blindness.</a:t>
            </a:r>
            <a:endParaRPr dirty="0" sz="2000" lang="en-US">
              <a:effectLst/>
            </a:endParaRPr>
          </a:p>
          <a:p>
            <a:pPr indent="-457200" marL="457200">
              <a:buFont typeface="+mj-lt"/>
              <a:buAutoNum type="arabicParenR"/>
            </a:pPr>
            <a:r>
              <a:rPr b="0" dirty="0" sz="2000" i="0" lang="en-US">
                <a:effectLst/>
              </a:rPr>
              <a:t>Congenital cystic eye.</a:t>
            </a:r>
            <a:endParaRPr dirty="0" sz="2000" lang="en-US">
              <a:effectLst/>
            </a:endParaRPr>
          </a:p>
          <a:p>
            <a:pPr indent="-457200" marL="457200">
              <a:buFont typeface="+mj-lt"/>
              <a:buAutoNum type="arabicParenR"/>
            </a:pPr>
            <a:r>
              <a:rPr b="0" dirty="0" sz="2000" i="0" lang="en-US">
                <a:effectLst/>
              </a:rPr>
              <a:t>Constant infection in a blind or otherwise useless eye.</a:t>
            </a:r>
            <a:endParaRPr dirty="0" sz="2000" lang="en-US">
              <a:effectLst/>
            </a:endParaRPr>
          </a:p>
          <a:p>
            <a:endParaRPr dirty="0" sz="2000" lang="en-IQ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Content Placeholder 2"/>
          <p:cNvSpPr>
            <a:spLocks noGrp="1"/>
          </p:cNvSpPr>
          <p:nvPr>
            <p:ph idx="1"/>
          </p:nvPr>
        </p:nvSpPr>
        <p:spPr>
          <a:xfrm>
            <a:off x="86014" y="80818"/>
            <a:ext cx="8965622" cy="6684818"/>
          </a:xfrm>
        </p:spPr>
        <p:txBody>
          <a:bodyPr>
            <a:normAutofit/>
          </a:bodyPr>
          <a:p>
            <a:pPr>
              <a:buFont typeface="Wingdings" pitchFamily="2" charset="2"/>
              <a:buChar char="v"/>
            </a:pPr>
            <a:r>
              <a:rPr b="1" dirty="0" sz="2000" lang="en-US">
                <a:solidFill>
                  <a:srgbClr val="C00000"/>
                </a:solidFill>
              </a:rPr>
              <a:t>Exenteration</a:t>
            </a:r>
            <a:r>
              <a:rPr dirty="0" sz="2000" lang="en-US"/>
              <a:t> is a surgical procedure involving removal of the entire globe and its surrounding structures including muscles, fat, nerves, and eyelids.</a:t>
            </a:r>
          </a:p>
          <a:p>
            <a:pPr>
              <a:buFont typeface="Wingdings" pitchFamily="2" charset="2"/>
              <a:buChar char="v"/>
            </a:pPr>
            <a:endParaRPr dirty="0" sz="2000" lang="en-US"/>
          </a:p>
          <a:p>
            <a:pPr>
              <a:buFont typeface="Wingdings" pitchFamily="2" charset="2"/>
              <a:buChar char="Ø"/>
            </a:pPr>
            <a:r>
              <a:rPr b="1" dirty="0" sz="2000" lang="en-US">
                <a:solidFill>
                  <a:srgbClr val="002060"/>
                </a:solidFill>
              </a:rPr>
              <a:t>Indications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Orbital malignancies in an attempt to become cure of cancer with tumor free margins. 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Painful or life-threatening orbital infections or inflammations. 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Malignancies of the ocular adnexa are the most common causes of orbital exenteration include squamous cell carcinoma, basal cell carcinoma , and sebaceous cell carcinoma. 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Other less common tumors include conjunctival malignant melanoma, adenoid cystic carcinoma of the lacrimal gland, and uveal melanoma with </a:t>
            </a:r>
            <a:r>
              <a:rPr dirty="0" sz="2000" lang="en-US" err="1"/>
              <a:t>extrascleral</a:t>
            </a:r>
            <a:r>
              <a:rPr dirty="0" sz="2000" lang="en-US"/>
              <a:t> extension</a:t>
            </a:r>
            <a:endParaRPr dirty="0" sz="2000" lang="en-IQ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Q"/>
          </a:p>
        </p:txBody>
      </p:sp>
      <p:sp>
        <p:nvSpPr>
          <p:cNvPr id="1048607" name="Content Placeholder 2"/>
          <p:cNvSpPr>
            <a:spLocks noGrp="1"/>
          </p:cNvSpPr>
          <p:nvPr>
            <p:ph idx="1"/>
          </p:nvPr>
        </p:nvSpPr>
        <p:spPr>
          <a:xfrm>
            <a:off x="-1" y="4716463"/>
            <a:ext cx="9143999" cy="2132300"/>
          </a:xfrm>
        </p:spPr>
        <p:txBody>
          <a:bodyPr>
            <a:normAutofit fontScale="83333" lnSpcReduction="20000"/>
          </a:bodyPr>
          <a:p>
            <a:pPr indent="0" marL="0">
              <a:buNone/>
            </a:pPr>
            <a:r>
              <a:rPr dirty="0" sz="1800" lang="en-US"/>
              <a:t>Fig. 8. Orbital exenteration by eyelid-sparing technique. </a:t>
            </a:r>
            <a:r>
              <a:rPr b="1" dirty="0" sz="1800" lang="en-US"/>
              <a:t>A.</a:t>
            </a:r>
            <a:r>
              <a:rPr b="0" dirty="0" sz="1800" lang="en-US"/>
              <a:t> The skin incision for the eyelid-sparing exenteration is made about 2 mm outside the cilia. </a:t>
            </a:r>
            <a:r>
              <a:rPr b="1" dirty="0" sz="1800" lang="en-US"/>
              <a:t>B.</a:t>
            </a:r>
            <a:r>
              <a:rPr b="0" dirty="0" sz="1800" lang="en-US"/>
              <a:t> Skin incision has been completed and the soft tissues are being dissected down to the bony rim for 360°. </a:t>
            </a:r>
            <a:r>
              <a:rPr b="1" dirty="0" sz="1800" lang="en-US"/>
              <a:t>C.</a:t>
            </a:r>
            <a:r>
              <a:rPr b="0" dirty="0" sz="1800" lang="en-US"/>
              <a:t> The periosteum has been exposed for 360° at the orbital rim, and the Bard-Parker knife is being used to cut through the periosteum down to the bone. </a:t>
            </a:r>
            <a:r>
              <a:rPr b="1" dirty="0" sz="1800" lang="en-US"/>
              <a:t>D.</a:t>
            </a:r>
            <a:r>
              <a:rPr b="0" dirty="0" sz="1800" lang="en-US"/>
              <a:t> The </a:t>
            </a:r>
            <a:r>
              <a:rPr b="0" dirty="0" sz="1800" lang="en-US" err="1"/>
              <a:t>periosteal</a:t>
            </a:r>
            <a:r>
              <a:rPr b="0" dirty="0" sz="1800" lang="en-US"/>
              <a:t> elevator is being used to separate the periosteum from the bone. The forceps are being used to put the periosteum on stretch during this procedure. </a:t>
            </a:r>
            <a:r>
              <a:rPr b="1" dirty="0" sz="1800" lang="en-US"/>
              <a:t>E.</a:t>
            </a:r>
            <a:r>
              <a:rPr b="0" dirty="0" sz="1800" lang="en-US"/>
              <a:t> Enucleation scissors have been inserted </a:t>
            </a:r>
            <a:r>
              <a:rPr b="0" dirty="0" sz="1800" lang="en-US" err="1"/>
              <a:t>inferonasally</a:t>
            </a:r>
            <a:r>
              <a:rPr b="0" dirty="0" sz="1800" lang="en-US"/>
              <a:t> and are prepared for cutting the optic nerve and other structures at the orbital apex. </a:t>
            </a:r>
            <a:r>
              <a:rPr b="1" dirty="0" sz="1800" lang="en-US"/>
              <a:t>F.</a:t>
            </a:r>
            <a:r>
              <a:rPr b="0" dirty="0" sz="1800" lang="en-US"/>
              <a:t> Frontal view of final closure with interrupted 5-0 silk sutures. </a:t>
            </a:r>
            <a:r>
              <a:rPr b="1" dirty="0" sz="1800" lang="en-US"/>
              <a:t>G.</a:t>
            </a:r>
            <a:r>
              <a:rPr b="0" dirty="0" sz="1800" lang="en-US"/>
              <a:t>Sagittal view of final closure. Note that the sutures have brought the upper and lower eyelids together and the orbital cavity is bare. </a:t>
            </a:r>
            <a:r>
              <a:rPr b="1" dirty="0" sz="1800" lang="en-US"/>
              <a:t>H.</a:t>
            </a:r>
            <a:r>
              <a:rPr b="0" dirty="0" sz="1800" lang="en-US"/>
              <a:t>Facial photograph of patient 4 weeks after eyelid-sparing orbital exenteration</a:t>
            </a:r>
            <a:endParaRPr dirty="0" lang="en-IQ"/>
          </a:p>
        </p:txBody>
      </p:sp>
      <p:pic>
        <p:nvPicPr>
          <p:cNvPr id="2097161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-1"/>
            <a:ext cx="9144000" cy="4716464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Content Placeholder 2"/>
          <p:cNvSpPr>
            <a:spLocks noGrp="1"/>
          </p:cNvSpPr>
          <p:nvPr>
            <p:ph idx="1"/>
          </p:nvPr>
        </p:nvSpPr>
        <p:spPr>
          <a:xfrm>
            <a:off x="86014" y="82262"/>
            <a:ext cx="8977168" cy="6694920"/>
          </a:xfrm>
        </p:spPr>
        <p:txBody>
          <a:bodyPr>
            <a:normAutofit/>
          </a:bodyPr>
          <a:p>
            <a:pPr>
              <a:buFont typeface="Wingdings" pitchFamily="2" charset="2"/>
              <a:buChar char="v"/>
            </a:pPr>
            <a:r>
              <a:rPr b="1" dirty="0" sz="2000" lang="en-US"/>
              <a:t>Orbital tumors can also be divided into three categories based on their location within the orbit: </a:t>
            </a:r>
          </a:p>
          <a:p>
            <a:pPr indent="-457200" marL="457200">
              <a:buFont typeface="+mj-lt"/>
              <a:buAutoNum type="arabicParenR"/>
            </a:pPr>
            <a:r>
              <a:rPr b="1" dirty="0" sz="2000" lang="en-US" err="1">
                <a:solidFill>
                  <a:srgbClr val="0070C0"/>
                </a:solidFill>
              </a:rPr>
              <a:t>Intraconal</a:t>
            </a:r>
            <a:r>
              <a:rPr b="1" dirty="0" sz="2000" lang="en-US">
                <a:solidFill>
                  <a:srgbClr val="0070C0"/>
                </a:solidFill>
              </a:rPr>
              <a:t> (within the </a:t>
            </a:r>
            <a:r>
              <a:rPr b="1" dirty="0" sz="2000" lang="en-US" err="1">
                <a:solidFill>
                  <a:srgbClr val="0070C0"/>
                </a:solidFill>
              </a:rPr>
              <a:t>extraocular</a:t>
            </a:r>
            <a:r>
              <a:rPr b="1" dirty="0" sz="2000" lang="en-US">
                <a:solidFill>
                  <a:srgbClr val="0070C0"/>
                </a:solidFill>
              </a:rPr>
              <a:t> muscle cone).</a:t>
            </a:r>
          </a:p>
          <a:p>
            <a:pPr lvl="1"/>
            <a:r>
              <a:rPr dirty="0" sz="2000" lang="en-US" err="1"/>
              <a:t>Intraconal</a:t>
            </a:r>
            <a:r>
              <a:rPr dirty="0" sz="2000" lang="en-US"/>
              <a:t> tumors tend to cause </a:t>
            </a:r>
          </a:p>
          <a:p>
            <a:pPr indent="-457200" lvl="2" marL="1371600">
              <a:buFont typeface="+mj-lt"/>
              <a:buAutoNum type="arabicPeriod"/>
            </a:pPr>
            <a:r>
              <a:rPr b="1" dirty="0" lang="en-US">
                <a:solidFill>
                  <a:srgbClr val="C00000"/>
                </a:solidFill>
              </a:rPr>
              <a:t>Early</a:t>
            </a:r>
            <a:r>
              <a:rPr dirty="0" lang="en-US"/>
              <a:t> vision loss</a:t>
            </a:r>
          </a:p>
          <a:p>
            <a:pPr indent="-457200" lvl="2" marL="1371600">
              <a:buFont typeface="+mj-lt"/>
              <a:buAutoNum type="arabicPeriod"/>
            </a:pPr>
            <a:r>
              <a:rPr dirty="0" lang="en-US"/>
              <a:t>Impairment of ocular motility (manifesting as double vision)</a:t>
            </a:r>
          </a:p>
          <a:p>
            <a:pPr indent="-457200" lvl="2" marL="1371600">
              <a:buFont typeface="+mj-lt"/>
              <a:buAutoNum type="arabicPeriod"/>
            </a:pPr>
            <a:r>
              <a:rPr dirty="0" lang="en-US"/>
              <a:t>Axial proptosis. </a:t>
            </a:r>
          </a:p>
          <a:p>
            <a:pPr lvl="1"/>
            <a:r>
              <a:rPr dirty="0" sz="2000" lang="en-US"/>
              <a:t>These effects result from direct compression of the optic nerve and impingement on </a:t>
            </a:r>
            <a:r>
              <a:rPr dirty="0" sz="2000" lang="en-US" err="1"/>
              <a:t>extraocular</a:t>
            </a:r>
            <a:r>
              <a:rPr dirty="0" sz="2000" lang="en-US"/>
              <a:t> muscles. </a:t>
            </a:r>
          </a:p>
          <a:p>
            <a:pPr indent="-457200" marL="457200">
              <a:buFont typeface="+mj-lt"/>
              <a:buAutoNum type="arabicParenR"/>
            </a:pPr>
            <a:r>
              <a:rPr b="1" dirty="0" sz="2000" lang="en-US" err="1">
                <a:solidFill>
                  <a:srgbClr val="0070C0"/>
                </a:solidFill>
              </a:rPr>
              <a:t>Extraconal</a:t>
            </a:r>
            <a:r>
              <a:rPr b="1" dirty="0" sz="2000" lang="en-US">
                <a:solidFill>
                  <a:srgbClr val="0070C0"/>
                </a:solidFill>
              </a:rPr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b="1" dirty="0" sz="2000" lang="en-US">
                <a:solidFill>
                  <a:srgbClr val="C00000"/>
                </a:solidFill>
              </a:rPr>
              <a:t>Early</a:t>
            </a:r>
            <a:r>
              <a:rPr dirty="0" sz="2000" lang="en-US"/>
              <a:t> proptosis 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Diplopia</a:t>
            </a:r>
          </a:p>
          <a:p>
            <a:pPr lvl="1">
              <a:buFont typeface="Wingdings" pitchFamily="2" charset="2"/>
              <a:buChar char="§"/>
            </a:pPr>
            <a:r>
              <a:rPr b="1" dirty="0" sz="2000" lang="en-US">
                <a:solidFill>
                  <a:srgbClr val="002060"/>
                </a:solidFill>
              </a:rPr>
              <a:t>Visual impairment</a:t>
            </a:r>
            <a:r>
              <a:rPr dirty="0" sz="2000" lang="en-US"/>
              <a:t> occurs </a:t>
            </a:r>
            <a:r>
              <a:rPr b="1" dirty="0" sz="2000" lang="en-US">
                <a:solidFill>
                  <a:srgbClr val="C00000"/>
                </a:solidFill>
              </a:rPr>
              <a:t>late</a:t>
            </a:r>
            <a:r>
              <a:rPr dirty="0" sz="2000" lang="en-US"/>
              <a:t> because of tumor compression of the optic nerve and deformity of the globe itself.</a:t>
            </a:r>
          </a:p>
          <a:p>
            <a:pPr indent="-457200" marL="457200">
              <a:buFont typeface="+mj-lt"/>
              <a:buAutoNum type="arabicParenR"/>
            </a:pPr>
            <a:r>
              <a:rPr b="1" dirty="0" sz="2000" lang="en-US" err="1">
                <a:solidFill>
                  <a:srgbClr val="0070C0"/>
                </a:solidFill>
              </a:rPr>
              <a:t>Intracanalicular</a:t>
            </a:r>
            <a:r>
              <a:rPr b="1" dirty="0" sz="2000" lang="en-US">
                <a:solidFill>
                  <a:srgbClr val="0070C0"/>
                </a:solidFill>
              </a:rPr>
              <a:t> (within the optic canal).</a:t>
            </a:r>
          </a:p>
          <a:p>
            <a:pPr lvl="1"/>
            <a:r>
              <a:rPr b="1" dirty="0" sz="2000" lang="en-US">
                <a:solidFill>
                  <a:srgbClr val="C00000"/>
                </a:solidFill>
              </a:rPr>
              <a:t>Early</a:t>
            </a:r>
            <a:r>
              <a:rPr dirty="0" sz="2000" lang="en-US"/>
              <a:t> vision loss, optic nerve head swelling, and the appearance of </a:t>
            </a:r>
            <a:r>
              <a:rPr dirty="0" sz="2000" lang="en-US" err="1"/>
              <a:t>optociliary</a:t>
            </a:r>
            <a:r>
              <a:rPr dirty="0" sz="2000" lang="en-US"/>
              <a:t> shunt vessels on the surface of the optic discs. </a:t>
            </a:r>
          </a:p>
          <a:p>
            <a:pPr lvl="1"/>
            <a:r>
              <a:rPr b="1" dirty="0" sz="2000" lang="en-US">
                <a:solidFill>
                  <a:srgbClr val="002060"/>
                </a:solidFill>
              </a:rPr>
              <a:t>Minimal or no proptosis</a:t>
            </a:r>
            <a:r>
              <a:rPr dirty="0" sz="2000" lang="en-US"/>
              <a:t>.</a:t>
            </a:r>
            <a:endParaRPr dirty="0" sz="2000" lang="en-IQ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Content Placeholder 2"/>
          <p:cNvSpPr>
            <a:spLocks noGrp="1"/>
          </p:cNvSpPr>
          <p:nvPr>
            <p:ph idx="1"/>
          </p:nvPr>
        </p:nvSpPr>
        <p:spPr>
          <a:xfrm>
            <a:off x="86014" y="82260"/>
            <a:ext cx="8977168" cy="6694921"/>
          </a:xfrm>
        </p:spPr>
        <p:txBody>
          <a:bodyPr>
            <a:normAutofit/>
          </a:bodyPr>
          <a:p>
            <a:pPr>
              <a:buFont typeface="Wingdings" pitchFamily="2" charset="2"/>
              <a:buChar char="q"/>
            </a:pPr>
            <a:r>
              <a:rPr b="1" dirty="0" sz="2400" lang="en-US" u="sng">
                <a:solidFill>
                  <a:srgbClr val="C00000"/>
                </a:solidFill>
              </a:rPr>
              <a:t>SURGICAL ANATOMY</a:t>
            </a:r>
          </a:p>
          <a:p>
            <a:r>
              <a:rPr dirty="0" sz="2000" lang="en-US"/>
              <a:t>The orbit is a cone-shaped structure with an approximate volume of 30 cm. </a:t>
            </a:r>
          </a:p>
          <a:p>
            <a:r>
              <a:rPr dirty="0" sz="2000" lang="en-US"/>
              <a:t>The base of the cone is quadrangular.</a:t>
            </a:r>
          </a:p>
          <a:p>
            <a:r>
              <a:rPr dirty="0" sz="2000" lang="en-US"/>
              <a:t>The apex is formed by </a:t>
            </a:r>
          </a:p>
          <a:p>
            <a:pPr lvl="1">
              <a:buFont typeface="Wingdings" pitchFamily="2" charset="2"/>
              <a:buChar char="ü"/>
            </a:pPr>
            <a:r>
              <a:rPr b="1" dirty="0" sz="2000" lang="en-US"/>
              <a:t>The optic canal</a:t>
            </a:r>
            <a:r>
              <a:rPr dirty="0" sz="2000" lang="en-US"/>
              <a:t> (containing the optic nerve and ophthalmic artery).</a:t>
            </a:r>
          </a:p>
          <a:p>
            <a:pPr lvl="1">
              <a:buFont typeface="Wingdings" pitchFamily="2" charset="2"/>
              <a:buChar char="ü"/>
            </a:pPr>
            <a:r>
              <a:rPr b="1" dirty="0" sz="2000" lang="en-US"/>
              <a:t>Superior orbital fissure</a:t>
            </a:r>
            <a:r>
              <a:rPr dirty="0" sz="2000" lang="en-US"/>
              <a:t> containing </a:t>
            </a:r>
          </a:p>
          <a:p>
            <a:pPr lvl="2">
              <a:buFont typeface="Wingdings" pitchFamily="2" charset="2"/>
              <a:buChar char="§"/>
            </a:pPr>
            <a:r>
              <a:rPr dirty="0" lang="en-US"/>
              <a:t>3</a:t>
            </a:r>
            <a:r>
              <a:rPr baseline="30000" dirty="0" lang="en-US"/>
              <a:t>rd</a:t>
            </a:r>
            <a:r>
              <a:rPr dirty="0" lang="en-US"/>
              <a:t> ,4</a:t>
            </a:r>
            <a:r>
              <a:rPr baseline="30000" dirty="0" lang="en-US"/>
              <a:t>th</a:t>
            </a:r>
            <a:r>
              <a:rPr dirty="0" lang="en-US"/>
              <a:t> ,6</a:t>
            </a:r>
            <a:r>
              <a:rPr baseline="30000" dirty="0" lang="en-US"/>
              <a:t>th</a:t>
            </a:r>
            <a:r>
              <a:rPr dirty="0" lang="en-US"/>
              <a:t> CN and V1 of 5</a:t>
            </a:r>
            <a:r>
              <a:rPr baseline="30000" dirty="0" lang="en-US"/>
              <a:t>th</a:t>
            </a:r>
            <a:r>
              <a:rPr dirty="0" lang="en-US"/>
              <a:t> CN </a:t>
            </a:r>
          </a:p>
          <a:p>
            <a:pPr lvl="2">
              <a:buFont typeface="Wingdings" pitchFamily="2" charset="2"/>
              <a:buChar char="§"/>
            </a:pPr>
            <a:r>
              <a:rPr dirty="0" lang="en-US"/>
              <a:t>Superior ophthalmic vein.</a:t>
            </a:r>
          </a:p>
          <a:p>
            <a:pPr lvl="2">
              <a:buFont typeface="Wingdings" pitchFamily="2" charset="2"/>
              <a:buChar char="§"/>
            </a:pPr>
            <a:r>
              <a:rPr dirty="0" lang="en-US"/>
              <a:t>Sympathetic fibers from the cavernous sinus.</a:t>
            </a:r>
          </a:p>
          <a:p>
            <a:pPr lvl="2">
              <a:buFont typeface="Wingdings" pitchFamily="2" charset="2"/>
              <a:buChar char="§"/>
            </a:pPr>
            <a:endParaRPr dirty="0" lang="en-US"/>
          </a:p>
          <a:p>
            <a:pPr>
              <a:buFont typeface="Wingdings" pitchFamily="2" charset="2"/>
              <a:buChar char="v"/>
            </a:pPr>
            <a:r>
              <a:rPr b="1" dirty="0" sz="2000" lang="en-US">
                <a:solidFill>
                  <a:srgbClr val="002060"/>
                </a:solidFill>
              </a:rPr>
              <a:t>The orbit is composed of seven different bones. </a:t>
            </a:r>
          </a:p>
          <a:p>
            <a:pPr lvl="1">
              <a:buFont typeface="Wingdings" pitchFamily="2" charset="2"/>
              <a:buChar char="§"/>
            </a:pPr>
            <a:r>
              <a:rPr b="1" dirty="0" sz="2000" lang="en-US">
                <a:solidFill>
                  <a:srgbClr val="0070C0"/>
                </a:solidFill>
              </a:rPr>
              <a:t>Roof</a:t>
            </a:r>
            <a:r>
              <a:rPr dirty="0" sz="2000" lang="en-US"/>
              <a:t> is part of the frontal bone.</a:t>
            </a:r>
          </a:p>
          <a:p>
            <a:pPr lvl="1">
              <a:buFont typeface="Wingdings" pitchFamily="2" charset="2"/>
              <a:buChar char="§"/>
            </a:pPr>
            <a:r>
              <a:rPr b="1" dirty="0" sz="2000" lang="en-US">
                <a:solidFill>
                  <a:srgbClr val="0070C0"/>
                </a:solidFill>
              </a:rPr>
              <a:t>Floor</a:t>
            </a:r>
            <a:r>
              <a:rPr dirty="0" sz="2000" lang="en-US"/>
              <a:t> consists of parts of the maxilla and zygoma, with a small contribution from the palatine bone posteriorly. </a:t>
            </a:r>
          </a:p>
          <a:p>
            <a:pPr lvl="1">
              <a:buFont typeface="Wingdings" pitchFamily="2" charset="2"/>
              <a:buChar char="§"/>
            </a:pPr>
            <a:r>
              <a:rPr b="1" dirty="0" sz="2000" lang="en-US">
                <a:solidFill>
                  <a:srgbClr val="0070C0"/>
                </a:solidFill>
              </a:rPr>
              <a:t>Lateral wall </a:t>
            </a:r>
            <a:r>
              <a:rPr dirty="0" sz="2000" lang="en-US"/>
              <a:t>the zygoma and greater sphenoid wing.</a:t>
            </a:r>
          </a:p>
          <a:p>
            <a:pPr lvl="1">
              <a:buFont typeface="Wingdings" pitchFamily="2" charset="2"/>
              <a:buChar char="§"/>
            </a:pPr>
            <a:r>
              <a:rPr b="1" dirty="0" sz="2000" lang="en-US">
                <a:solidFill>
                  <a:srgbClr val="0070C0"/>
                </a:solidFill>
              </a:rPr>
              <a:t>Medial wall</a:t>
            </a:r>
            <a:r>
              <a:rPr dirty="0" sz="2000" lang="en-US"/>
              <a:t> the maxilla and lacrimal bone anteriorly, frontal bone superiorly, and ethmoid and sphenoid bones posteriorly. </a:t>
            </a:r>
          </a:p>
          <a:p>
            <a:pPr lvl="1">
              <a:buFont typeface="Wingdings" pitchFamily="2" charset="2"/>
              <a:buChar char="§"/>
            </a:pPr>
            <a:r>
              <a:rPr b="1" dirty="0" sz="2000" lang="en-US">
                <a:solidFill>
                  <a:srgbClr val="0070C0"/>
                </a:solidFill>
              </a:rPr>
              <a:t>Medially </a:t>
            </a:r>
            <a:r>
              <a:rPr dirty="0" sz="2000" lang="en-US"/>
              <a:t>the sphenoid and ethmoid sinuses abut the apex of the cone and the optic canal.</a:t>
            </a:r>
            <a:endParaRPr dirty="0" sz="2000" lang="en-IQ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06318" y="0"/>
            <a:ext cx="7331364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Content Placeholder 2"/>
          <p:cNvSpPr>
            <a:spLocks noGrp="1"/>
          </p:cNvSpPr>
          <p:nvPr>
            <p:ph idx="1"/>
          </p:nvPr>
        </p:nvSpPr>
        <p:spPr>
          <a:xfrm>
            <a:off x="86014" y="80818"/>
            <a:ext cx="8977168" cy="6684818"/>
          </a:xfrm>
        </p:spPr>
        <p:txBody>
          <a:bodyPr>
            <a:normAutofit/>
          </a:bodyPr>
          <a:p>
            <a:r>
              <a:rPr dirty="0" sz="2000" lang="en-US"/>
              <a:t>The optic canal is approximately 4.5 mm wide and 5 to 10 mm long and has an average height of 5 mm.</a:t>
            </a:r>
          </a:p>
          <a:p>
            <a:pPr>
              <a:buFont typeface="Wingdings" pitchFamily="2" charset="2"/>
              <a:buChar char="v"/>
            </a:pPr>
            <a:r>
              <a:rPr b="1" dirty="0" sz="2000" lang="en-US">
                <a:solidFill>
                  <a:srgbClr val="002060"/>
                </a:solidFill>
              </a:rPr>
              <a:t>Several anatomic landmarks should be noted</a:t>
            </a:r>
          </a:p>
          <a:p>
            <a:pPr>
              <a:buFont typeface="Wingdings" pitchFamily="2" charset="2"/>
              <a:buChar char="Ø"/>
            </a:pPr>
            <a:r>
              <a:rPr b="1" dirty="0" sz="2000" lang="en-US">
                <a:solidFill>
                  <a:srgbClr val="C00000"/>
                </a:solidFill>
              </a:rPr>
              <a:t>The optic strut </a:t>
            </a:r>
            <a:r>
              <a:rPr dirty="0" sz="2000" lang="en-US"/>
              <a:t>is a bony ridge that runs between the anterior </a:t>
            </a:r>
            <a:r>
              <a:rPr dirty="0" sz="2000" lang="en-US" err="1"/>
              <a:t>clinoid</a:t>
            </a:r>
            <a:r>
              <a:rPr dirty="0" sz="2000" lang="en-US"/>
              <a:t> process (lesser wing of the sphenoid) and the sphenoid bone and sinus, it forms the </a:t>
            </a:r>
            <a:r>
              <a:rPr dirty="0" sz="2000" lang="en-US" err="1"/>
              <a:t>inferiorlateral</a:t>
            </a:r>
            <a:r>
              <a:rPr dirty="0" sz="2000" lang="en-US"/>
              <a:t> border of the optic canal and </a:t>
            </a:r>
            <a:r>
              <a:rPr b="1" dirty="0" sz="2000" lang="en-US">
                <a:solidFill>
                  <a:srgbClr val="0070C0"/>
                </a:solidFill>
              </a:rPr>
              <a:t>separates the optic canal from the superior orbital fissure</a:t>
            </a:r>
            <a:r>
              <a:rPr dirty="0" sz="2000" lang="en-US"/>
              <a:t>. </a:t>
            </a:r>
          </a:p>
          <a:p>
            <a:pPr>
              <a:buFont typeface="Wingdings" pitchFamily="2" charset="2"/>
              <a:buChar char="Ø"/>
            </a:pPr>
            <a:r>
              <a:rPr b="1" dirty="0" sz="2000" lang="en-US">
                <a:solidFill>
                  <a:srgbClr val="C00000"/>
                </a:solidFill>
              </a:rPr>
              <a:t>Falciform ligament </a:t>
            </a:r>
            <a:r>
              <a:rPr dirty="0" sz="2000" lang="en-US"/>
              <a:t>is a fold of dura in the proximal, dorsal opening.</a:t>
            </a:r>
          </a:p>
          <a:p>
            <a:r>
              <a:rPr dirty="0" sz="2000" lang="en-US"/>
              <a:t>The optic nerve travels approximately 15 mm in the subarachnoid space from the </a:t>
            </a:r>
            <a:r>
              <a:rPr dirty="0" sz="2000" lang="en-US" err="1"/>
              <a:t>chiasm</a:t>
            </a:r>
            <a:r>
              <a:rPr dirty="0" sz="2000" lang="en-US"/>
              <a:t> to the falciform ligament.</a:t>
            </a:r>
            <a:endParaRPr dirty="0" sz="2000" lang="en-IQ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Content Placeholder 2"/>
          <p:cNvSpPr>
            <a:spLocks noGrp="1"/>
          </p:cNvSpPr>
          <p:nvPr>
            <p:ph idx="1"/>
          </p:nvPr>
        </p:nvSpPr>
        <p:spPr>
          <a:xfrm>
            <a:off x="86014" y="80818"/>
            <a:ext cx="8977168" cy="6684818"/>
          </a:xfrm>
        </p:spPr>
        <p:txBody>
          <a:bodyPr>
            <a:normAutofit/>
          </a:bodyPr>
          <a:p>
            <a:pPr>
              <a:buFont typeface="Wingdings" pitchFamily="2" charset="2"/>
              <a:buChar char="v"/>
            </a:pPr>
            <a:r>
              <a:rPr b="1" dirty="0" sz="2000" lang="en-US">
                <a:solidFill>
                  <a:srgbClr val="002060"/>
                </a:solidFill>
              </a:rPr>
              <a:t>The intracranial </a:t>
            </a:r>
            <a:r>
              <a:rPr b="1" dirty="0" sz="2000" lang="en-US" u="sng">
                <a:solidFill>
                  <a:srgbClr val="002060"/>
                </a:solidFill>
              </a:rPr>
              <a:t>dura</a:t>
            </a:r>
            <a:r>
              <a:rPr dirty="0" sz="2000" lang="en-US"/>
              <a:t> enters the canal as a combined </a:t>
            </a:r>
            <a:r>
              <a:rPr dirty="0" sz="2000" lang="en-US" err="1"/>
              <a:t>dural-periosteal</a:t>
            </a:r>
            <a:r>
              <a:rPr dirty="0" sz="2000" lang="en-US"/>
              <a:t> layer before splitting into the dura of the optic nerve (optic nerve sheath) and the </a:t>
            </a:r>
            <a:r>
              <a:rPr dirty="0" sz="2000" lang="en-US" err="1"/>
              <a:t>periorbita</a:t>
            </a:r>
            <a:r>
              <a:rPr dirty="0" sz="2000" lang="en-US"/>
              <a:t> lining the orbital bone. </a:t>
            </a:r>
          </a:p>
          <a:p>
            <a:pPr>
              <a:buFont typeface="Wingdings" pitchFamily="2" charset="2"/>
              <a:buChar char="v"/>
            </a:pPr>
            <a:r>
              <a:rPr b="1" dirty="0" sz="2000" lang="en-US">
                <a:solidFill>
                  <a:srgbClr val="002060"/>
                </a:solidFill>
              </a:rPr>
              <a:t>The intracranial </a:t>
            </a:r>
            <a:r>
              <a:rPr b="1" dirty="0" sz="2000" lang="en-US" u="sng">
                <a:solidFill>
                  <a:srgbClr val="002060"/>
                </a:solidFill>
              </a:rPr>
              <a:t>arachnoid</a:t>
            </a:r>
            <a:r>
              <a:rPr dirty="0" sz="2000" lang="en-US"/>
              <a:t> is separate through the optic canal, but fuses with the </a:t>
            </a:r>
            <a:r>
              <a:rPr dirty="0" sz="2000" lang="en-US" err="1"/>
              <a:t>pia</a:t>
            </a:r>
            <a:r>
              <a:rPr dirty="0" sz="2000" lang="en-US"/>
              <a:t> at the globe. </a:t>
            </a:r>
          </a:p>
          <a:p>
            <a:r>
              <a:rPr dirty="0" sz="2000" lang="en-US"/>
              <a:t>At the orbital portion of the optic canal, the </a:t>
            </a:r>
            <a:r>
              <a:rPr dirty="0" sz="2000" lang="en-US" err="1"/>
              <a:t>pia</a:t>
            </a:r>
            <a:r>
              <a:rPr dirty="0" sz="2000" lang="en-US"/>
              <a:t> and arachnoid are joined together </a:t>
            </a:r>
            <a:r>
              <a:rPr dirty="0" sz="2000" lang="en-US" err="1"/>
              <a:t>dorsomedially</a:t>
            </a:r>
            <a:r>
              <a:rPr dirty="0" sz="2000" lang="en-US"/>
              <a:t> and fuse to the dura and </a:t>
            </a:r>
            <a:r>
              <a:rPr dirty="0" sz="2000" lang="en-US" err="1"/>
              <a:t>anulus</a:t>
            </a:r>
            <a:r>
              <a:rPr dirty="0" sz="2000" lang="en-US"/>
              <a:t> of </a:t>
            </a:r>
            <a:r>
              <a:rPr dirty="0" sz="2000" lang="en-US" err="1"/>
              <a:t>Zinn</a:t>
            </a:r>
            <a:r>
              <a:rPr dirty="0" sz="2000" lang="en-US"/>
              <a:t> ventrally; this tethers the optic nerve and partially occludes the subarachnoid space. </a:t>
            </a:r>
          </a:p>
          <a:p>
            <a:endParaRPr dirty="0" sz="2000" lang="en-US"/>
          </a:p>
          <a:p>
            <a:pPr>
              <a:buFont typeface="Wingdings" pitchFamily="2" charset="2"/>
              <a:buChar char="Ø"/>
            </a:pPr>
            <a:r>
              <a:rPr dirty="0" sz="2000" lang="en-US"/>
              <a:t>The fibrous </a:t>
            </a:r>
            <a:r>
              <a:rPr dirty="0" sz="2000" lang="en-US" err="1"/>
              <a:t>anulus</a:t>
            </a:r>
            <a:r>
              <a:rPr dirty="0" sz="2000" lang="en-US"/>
              <a:t> of </a:t>
            </a:r>
            <a:r>
              <a:rPr dirty="0" sz="2000" lang="en-US" err="1"/>
              <a:t>Zinn</a:t>
            </a:r>
            <a:r>
              <a:rPr dirty="0" sz="2000" lang="en-US"/>
              <a:t> (common tendinous ring) is the origin of all </a:t>
            </a:r>
            <a:r>
              <a:rPr b="1" dirty="0" sz="2000" lang="en-US">
                <a:solidFill>
                  <a:srgbClr val="0070C0"/>
                </a:solidFill>
              </a:rPr>
              <a:t>four rectus muscles.</a:t>
            </a:r>
          </a:p>
          <a:p>
            <a:pPr>
              <a:buFont typeface="Wingdings" pitchFamily="2" charset="2"/>
              <a:buChar char="Ø"/>
            </a:pPr>
            <a:r>
              <a:rPr b="1" dirty="0" sz="2000" lang="en-US">
                <a:solidFill>
                  <a:srgbClr val="0070C0"/>
                </a:solidFill>
              </a:rPr>
              <a:t>The </a:t>
            </a:r>
            <a:r>
              <a:rPr b="1" dirty="0" sz="2000" lang="en-US" err="1">
                <a:solidFill>
                  <a:srgbClr val="0070C0"/>
                </a:solidFill>
              </a:rPr>
              <a:t>levator</a:t>
            </a:r>
            <a:r>
              <a:rPr b="1" dirty="0" sz="2000" lang="en-US">
                <a:solidFill>
                  <a:srgbClr val="0070C0"/>
                </a:solidFill>
              </a:rPr>
              <a:t> </a:t>
            </a:r>
            <a:r>
              <a:rPr b="1" dirty="0" sz="2000" lang="en-US" err="1">
                <a:solidFill>
                  <a:srgbClr val="0070C0"/>
                </a:solidFill>
              </a:rPr>
              <a:t>palpebrae</a:t>
            </a:r>
            <a:r>
              <a:rPr b="1" dirty="0" sz="2000" lang="en-US">
                <a:solidFill>
                  <a:srgbClr val="0070C0"/>
                </a:solidFill>
              </a:rPr>
              <a:t> muscle</a:t>
            </a:r>
            <a:r>
              <a:rPr dirty="0" sz="2000" lang="en-US"/>
              <a:t> originates from the </a:t>
            </a:r>
            <a:r>
              <a:rPr dirty="0" sz="2000" lang="en-US" err="1"/>
              <a:t>posteromedial</a:t>
            </a:r>
            <a:r>
              <a:rPr dirty="0" sz="2000" lang="en-US"/>
              <a:t> orbital roof.</a:t>
            </a:r>
          </a:p>
          <a:p>
            <a:pPr>
              <a:buFont typeface="Wingdings" pitchFamily="2" charset="2"/>
              <a:buChar char="Ø"/>
            </a:pPr>
            <a:r>
              <a:rPr b="1" dirty="0" sz="2000" lang="en-US">
                <a:solidFill>
                  <a:srgbClr val="0070C0"/>
                </a:solidFill>
              </a:rPr>
              <a:t>The superior oblique muscle</a:t>
            </a:r>
            <a:r>
              <a:rPr dirty="0" sz="2000" lang="en-US"/>
              <a:t> has its origin high on the medial wall of the orbit near the apex.</a:t>
            </a:r>
          </a:p>
          <a:p>
            <a:pPr>
              <a:buFont typeface="Wingdings" pitchFamily="2" charset="2"/>
              <a:buChar char="Ø"/>
            </a:pPr>
            <a:r>
              <a:rPr b="1" dirty="0" sz="2000" lang="en-US">
                <a:solidFill>
                  <a:srgbClr val="0070C0"/>
                </a:solidFill>
              </a:rPr>
              <a:t>The inferior oblique</a:t>
            </a:r>
            <a:r>
              <a:rPr dirty="0" sz="2000" lang="en-US"/>
              <a:t> originates from a position just lateral to the anterior lacrimal crest.</a:t>
            </a:r>
            <a:endParaRPr dirty="0" sz="2000" lang="en-IQ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6012"/>
            <a:ext cx="9144000" cy="5091649"/>
          </a:xfrm>
          <a:prstGeom prst="rect"/>
        </p:spPr>
      </p:pic>
      <p:sp>
        <p:nvSpPr>
          <p:cNvPr id="1048592" name="TextBox 3"/>
          <p:cNvSpPr txBox="1"/>
          <p:nvPr/>
        </p:nvSpPr>
        <p:spPr>
          <a:xfrm>
            <a:off x="0" y="5138310"/>
            <a:ext cx="4179455" cy="1767839"/>
          </a:xfrm>
          <a:prstGeom prst="rect"/>
          <a:noFill/>
        </p:spPr>
        <p:txBody>
          <a:bodyPr wrap="square">
            <a:spAutoFit/>
          </a:bodyPr>
          <a:p>
            <a:pPr indent="-285750" marL="285750">
              <a:buFont typeface="Wingdings" pitchFamily="2" charset="2"/>
              <a:buChar char="v"/>
            </a:pPr>
            <a:r>
              <a:rPr b="1" dirty="0" i="0" lang="en-US">
                <a:solidFill>
                  <a:srgbClr val="C00000"/>
                </a:solidFill>
                <a:effectLst/>
                <a:latin typeface=".SFUI-Regular"/>
              </a:rPr>
              <a:t>The Annulus of</a:t>
            </a:r>
            <a:r>
              <a:rPr b="1" dirty="0" lang="en-US">
                <a:solidFill>
                  <a:srgbClr val="C00000"/>
                </a:solidFill>
                <a:latin typeface=".SF UI"/>
              </a:rPr>
              <a:t> </a:t>
            </a:r>
            <a:r>
              <a:rPr b="1" dirty="0" i="0" lang="en-US" err="1">
                <a:solidFill>
                  <a:srgbClr val="C00000"/>
                </a:solidFill>
                <a:effectLst/>
                <a:latin typeface=".SFUI-Regular"/>
              </a:rPr>
              <a:t>Zinn</a:t>
            </a:r>
            <a:r>
              <a:rPr b="1" dirty="0" i="0" lang="en-US">
                <a:solidFill>
                  <a:srgbClr val="C00000"/>
                </a:solidFill>
                <a:effectLst/>
                <a:latin typeface=".SFUI-Regular"/>
              </a:rPr>
              <a:t> contains the </a:t>
            </a:r>
          </a:p>
          <a:p>
            <a:pPr indent="-342900" marL="342900">
              <a:buFont typeface="Wingdings" pitchFamily="2" charset="2"/>
              <a:buChar char="§"/>
            </a:pPr>
            <a:r>
              <a:rPr b="0" dirty="0" i="0" lang="en-US">
                <a:effectLst/>
                <a:latin typeface=".SFUI-Regular"/>
              </a:rPr>
              <a:t>Optic nerve &amp;</a:t>
            </a:r>
            <a:r>
              <a:rPr dirty="0" lang="en-US">
                <a:latin typeface=".SFUI-Regular"/>
              </a:rPr>
              <a:t> O</a:t>
            </a:r>
            <a:r>
              <a:rPr b="0" dirty="0" i="0" lang="en-US">
                <a:effectLst/>
                <a:latin typeface=".SFUI-Regular"/>
              </a:rPr>
              <a:t>phthalmic artery</a:t>
            </a:r>
            <a:endParaRPr dirty="0" lang="en-US">
              <a:effectLst/>
              <a:latin typeface=".SF UI"/>
            </a:endParaRPr>
          </a:p>
          <a:p>
            <a:pPr indent="-342900" marL="342900">
              <a:buFont typeface="Wingdings" pitchFamily="2" charset="2"/>
              <a:buChar char="§"/>
            </a:pPr>
            <a:r>
              <a:rPr b="0" dirty="0" i="0" lang="en-US">
                <a:effectLst/>
                <a:latin typeface=".SFUI-Regular"/>
              </a:rPr>
              <a:t>Superior and inferior division of 3</a:t>
            </a:r>
            <a:r>
              <a:rPr baseline="30000" b="0" dirty="0" i="0" lang="en-US">
                <a:effectLst/>
                <a:latin typeface=".SFUI-Regular"/>
              </a:rPr>
              <a:t>rd</a:t>
            </a:r>
            <a:r>
              <a:rPr b="0" dirty="0" i="0" lang="en-US">
                <a:effectLst/>
                <a:latin typeface=".SFUI-Regular"/>
              </a:rPr>
              <a:t> CN</a:t>
            </a:r>
          </a:p>
          <a:p>
            <a:pPr indent="-342900" marL="342900">
              <a:buFont typeface="Wingdings" pitchFamily="2" charset="2"/>
              <a:buChar char="§"/>
            </a:pPr>
            <a:r>
              <a:rPr b="0" dirty="0" i="0" lang="en-US" err="1">
                <a:effectLst/>
                <a:latin typeface=".SFUI-Regular"/>
              </a:rPr>
              <a:t>nasociliary</a:t>
            </a:r>
            <a:r>
              <a:rPr b="0" dirty="0" i="0" lang="en-US">
                <a:effectLst/>
                <a:latin typeface=".SFUI-Regular"/>
              </a:rPr>
              <a:t> division</a:t>
            </a:r>
            <a:r>
              <a:rPr dirty="0" lang="en-US">
                <a:latin typeface=".SF UI"/>
              </a:rPr>
              <a:t> </a:t>
            </a:r>
            <a:r>
              <a:rPr b="0" dirty="0" i="0" lang="en-US">
                <a:effectLst/>
                <a:latin typeface=".SFUI-Regular"/>
              </a:rPr>
              <a:t>of V1 of 5</a:t>
            </a:r>
            <a:r>
              <a:rPr baseline="30000" b="0" dirty="0" i="0" lang="en-US">
                <a:effectLst/>
                <a:latin typeface=".SFUI-Regular"/>
              </a:rPr>
              <a:t>th</a:t>
            </a:r>
            <a:r>
              <a:rPr b="0" dirty="0" i="0" lang="en-US">
                <a:effectLst/>
                <a:latin typeface=".SFUI-Regular"/>
              </a:rPr>
              <a:t> CN</a:t>
            </a:r>
          </a:p>
          <a:p>
            <a:pPr indent="-342900" marL="342900">
              <a:buFont typeface="Wingdings" pitchFamily="2" charset="2"/>
              <a:buChar char="§"/>
            </a:pPr>
            <a:r>
              <a:rPr b="0" dirty="0" i="0" lang="en-US">
                <a:effectLst/>
                <a:latin typeface=".SFUI-Regular"/>
              </a:rPr>
              <a:t>6</a:t>
            </a:r>
            <a:r>
              <a:rPr baseline="30000" b="0" dirty="0" i="0" lang="en-US">
                <a:effectLst/>
                <a:latin typeface=".SFUI-Regular"/>
              </a:rPr>
              <a:t>th</a:t>
            </a:r>
            <a:r>
              <a:rPr b="0" dirty="0" i="0" lang="en-US">
                <a:effectLst/>
                <a:latin typeface=".SFUI-Regular"/>
              </a:rPr>
              <a:t> CN</a:t>
            </a:r>
            <a:endParaRPr dirty="0" lang="en-US">
              <a:effectLst/>
              <a:latin typeface=".SF UI"/>
            </a:endParaRPr>
          </a:p>
        </p:txBody>
      </p:sp>
      <p:sp>
        <p:nvSpPr>
          <p:cNvPr id="1048593" name="TextBox 6"/>
          <p:cNvSpPr txBox="1"/>
          <p:nvPr/>
        </p:nvSpPr>
        <p:spPr>
          <a:xfrm>
            <a:off x="4179455" y="5138310"/>
            <a:ext cx="4964545" cy="1450339"/>
          </a:xfrm>
          <a:prstGeom prst="rect"/>
          <a:noFill/>
        </p:spPr>
        <p:txBody>
          <a:bodyPr wrap="square">
            <a:spAutoFit/>
          </a:bodyPr>
          <a:p>
            <a:pPr indent="-285750" marL="285750">
              <a:buFont typeface="Wingdings" pitchFamily="2" charset="2"/>
              <a:buChar char="v"/>
            </a:pPr>
            <a:r>
              <a:rPr b="1" dirty="0" i="0" lang="en-US">
                <a:solidFill>
                  <a:srgbClr val="C00000"/>
                </a:solidFill>
                <a:effectLst/>
                <a:latin typeface=".SFUI-Regular"/>
              </a:rPr>
              <a:t>Structures that pass above the tendinous ring</a:t>
            </a:r>
          </a:p>
          <a:p>
            <a:pPr indent="-285750" marL="285750">
              <a:buFont typeface="Wingdings" pitchFamily="2" charset="2"/>
              <a:buChar char="§"/>
            </a:pPr>
            <a:r>
              <a:rPr b="0" dirty="0" i="0" lang="en-US">
                <a:effectLst/>
                <a:latin typeface=".SFUI-Regular"/>
              </a:rPr>
              <a:t>Lacrimal nerve</a:t>
            </a:r>
            <a:endParaRPr dirty="0" lang="en-US">
              <a:latin typeface=".SFUI-Regular"/>
            </a:endParaRPr>
          </a:p>
          <a:p>
            <a:pPr indent="-285750" marL="285750">
              <a:buFont typeface="Wingdings" pitchFamily="2" charset="2"/>
              <a:buChar char="§"/>
            </a:pPr>
            <a:r>
              <a:rPr b="0" dirty="0" i="0" lang="en-US">
                <a:effectLst/>
                <a:latin typeface=".SFUI-Regular"/>
              </a:rPr>
              <a:t>Frontal</a:t>
            </a:r>
            <a:r>
              <a:rPr dirty="0" lang="en-US">
                <a:latin typeface=".SF UI"/>
              </a:rPr>
              <a:t> </a:t>
            </a:r>
            <a:r>
              <a:rPr dirty="0" lang="en-US">
                <a:latin typeface=".SFUI-Regular"/>
              </a:rPr>
              <a:t>n</a:t>
            </a:r>
            <a:r>
              <a:rPr b="0" dirty="0" i="0" lang="en-US">
                <a:effectLst/>
                <a:latin typeface=".SFUI-Regular"/>
              </a:rPr>
              <a:t>erve</a:t>
            </a:r>
            <a:endParaRPr dirty="0" lang="en-US">
              <a:latin typeface=".SFUI-Regular"/>
            </a:endParaRPr>
          </a:p>
          <a:p>
            <a:pPr indent="-285750" marL="285750">
              <a:buFont typeface="Wingdings" pitchFamily="2" charset="2"/>
              <a:buChar char="§"/>
            </a:pPr>
            <a:r>
              <a:rPr b="0" dirty="0" i="0" lang="en-US">
                <a:effectLst/>
                <a:latin typeface=".SFUI-Regular"/>
              </a:rPr>
              <a:t>4</a:t>
            </a:r>
            <a:r>
              <a:rPr baseline="30000" b="0" dirty="0" i="0" lang="en-US">
                <a:effectLst/>
                <a:latin typeface=".SFUI-Regular"/>
              </a:rPr>
              <a:t>th</a:t>
            </a:r>
            <a:r>
              <a:rPr b="0" dirty="0" i="0" lang="en-US">
                <a:effectLst/>
                <a:latin typeface=".SFUI-Regular"/>
              </a:rPr>
              <a:t> CN</a:t>
            </a:r>
            <a:endParaRPr dirty="0" lang="en-US">
              <a:effectLst/>
              <a:latin typeface=".SF U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Content Placeholder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166091" y="0"/>
            <a:ext cx="6811818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Tumors of the Orbit Youmans Chap.161</dc:title>
  <dc:creator>Ahmed Maan</dc:creator>
  <cp:lastModifiedBy>Ahmed Maan</cp:lastModifiedBy>
  <dcterms:created xsi:type="dcterms:W3CDTF">2020-02-08T13:00:01Z</dcterms:created>
  <dcterms:modified xsi:type="dcterms:W3CDTF">2022-11-28T09:57:00Z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394ec98703f94b1897039625f8fa0700</vt:lpwstr>
  </property>
</Properties>
</file>