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48" r:id="rId1"/>
  </p:sldMasterIdLst>
  <p:notesMasterIdLst>
    <p:notesMasterId r:id="rId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Lst>
  <p:sldSz type="screen4x3" cy="6858000" cx="9144000"/>
  <p:notesSz cx="6858000" cy="9144000"/>
  <p:defaultTextStyle>
    <a:defPPr>
      <a:defRPr lang="ar-IQ"/>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16029" autoAdjust="0"/>
    <p:restoredTop sz="94660"/>
  </p:normalViewPr>
  <p:slideViewPr>
    <p:cSldViewPr snapToGrid="0">
      <p:cViewPr varScale="1">
        <p:scale>
          <a:sx n="85" d="100"/>
          <a:sy n="85" d="100"/>
        </p:scale>
        <p:origin x="948" y="84"/>
      </p:cViewPr>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tableStyles" Target="tableStyles.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23" name=""/>
        <p:cNvGrpSpPr/>
        <p:nvPr/>
      </p:nvGrpSpPr>
      <p:grpSpPr>
        <a:xfrm>
          <a:off x="0" y="0"/>
          <a:ext cx="0" cy="0"/>
          <a:chOff x="0" y="0"/>
          <a:chExt cx="0" cy="0"/>
        </a:xfrm>
      </p:grpSpPr>
      <p:sp>
        <p:nvSpPr>
          <p:cNvPr id="1048687"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88"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89"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690"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91"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692"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13" name=""/>
        <p:cNvGrpSpPr/>
        <p:nvPr/>
      </p:nvGrpSpPr>
      <p:grpSpPr>
        <a:xfrm>
          <a:off x="0" y="0"/>
          <a:ext cx="0" cy="0"/>
          <a:chOff x="0" y="0"/>
          <a:chExt cx="0" cy="0"/>
        </a:xfrm>
      </p:grpSpPr>
      <p:sp>
        <p:nvSpPr>
          <p:cNvPr id="1048637"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ar-IQ"/>
          </a:p>
        </p:txBody>
      </p:sp>
      <p:sp>
        <p:nvSpPr>
          <p:cNvPr id="1048638" name="Subtitle 2"/>
          <p:cNvSpPr>
            <a:spLocks noGrp="1"/>
          </p:cNvSpPr>
          <p:nvPr>
            <p:ph type="subTitle" idx="1"/>
          </p:nvPr>
        </p:nvSpPr>
        <p:spPr>
          <a:xfrm>
            <a:off x="1143000" y="3602038"/>
            <a:ext cx="6858000" cy="1655762"/>
          </a:xfrm>
        </p:spPr>
        <p:txBody>
          <a:bodyPr/>
          <a:lstStyle>
            <a:lvl1pPr algn="ctr" indent="0" marL="0">
              <a:buNone/>
              <a:defRPr sz="1800"/>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lang="en-US"/>
              <a:t>Click to edit Master subtitle style</a:t>
            </a:r>
            <a:endParaRPr lang="ar-IQ"/>
          </a:p>
        </p:txBody>
      </p:sp>
      <p:sp>
        <p:nvSpPr>
          <p:cNvPr id="1048639" name="Date Placeholder 3"/>
          <p:cNvSpPr>
            <a:spLocks noGrp="1"/>
          </p:cNvSpPr>
          <p:nvPr>
            <p:ph type="dt" sz="half" idx="10"/>
          </p:nvPr>
        </p:nvSpPr>
        <p:spPr/>
        <p:txBody>
          <a:bodyPr/>
          <a:p>
            <a:fld id="{8AC2068A-0F1D-4CFA-987F-200A96C3A240}" type="datetimeFigureOut">
              <a:rPr lang="ar-IQ" smtClean="0"/>
              <a:t>08/04/1442</a:t>
            </a:fld>
            <a:endParaRPr lang="ar-IQ"/>
          </a:p>
        </p:txBody>
      </p:sp>
      <p:sp>
        <p:nvSpPr>
          <p:cNvPr id="1048640" name="Footer Placeholder 4"/>
          <p:cNvSpPr>
            <a:spLocks noGrp="1"/>
          </p:cNvSpPr>
          <p:nvPr>
            <p:ph type="ftr" sz="quarter" idx="11"/>
          </p:nvPr>
        </p:nvSpPr>
        <p:spPr/>
        <p:txBody>
          <a:bodyPr/>
          <a:p>
            <a:endParaRPr lang="ar-IQ"/>
          </a:p>
        </p:txBody>
      </p:sp>
      <p:sp>
        <p:nvSpPr>
          <p:cNvPr id="1048641" name="Slide Number Placeholder 5"/>
          <p:cNvSpPr>
            <a:spLocks noGrp="1"/>
          </p:cNvSpPr>
          <p:nvPr>
            <p:ph type="sldNum" sz="quarter" idx="12"/>
          </p:nvPr>
        </p:nvSpPr>
        <p:spPr/>
        <p:txBody>
          <a:bodyPr/>
          <a:p>
            <a:fld id="{C055DFCD-48A3-4A19-96F2-C5C2A3C4F3E5}" type="slidenum">
              <a:rPr lang="ar-IQ" smtClean="0"/>
              <a:t>‹#›</a:t>
            </a:fld>
            <a:endParaRPr lang="ar-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17" name=""/>
        <p:cNvGrpSpPr/>
        <p:nvPr/>
      </p:nvGrpSpPr>
      <p:grpSpPr>
        <a:xfrm>
          <a:off x="0" y="0"/>
          <a:ext cx="0" cy="0"/>
          <a:chOff x="0" y="0"/>
          <a:chExt cx="0" cy="0"/>
        </a:xfrm>
      </p:grpSpPr>
      <p:sp>
        <p:nvSpPr>
          <p:cNvPr id="1048657" name="Title 1"/>
          <p:cNvSpPr>
            <a:spLocks noGrp="1"/>
          </p:cNvSpPr>
          <p:nvPr>
            <p:ph type="title"/>
          </p:nvPr>
        </p:nvSpPr>
        <p:spPr/>
        <p:txBody>
          <a:bodyPr/>
          <a:p>
            <a:r>
              <a:rPr lang="en-US"/>
              <a:t>Click to edit Master title style</a:t>
            </a:r>
            <a:endParaRPr lang="ar-IQ"/>
          </a:p>
        </p:txBody>
      </p:sp>
      <p:sp>
        <p:nvSpPr>
          <p:cNvPr id="1048658" name="Vertical Text Placeholder 2"/>
          <p:cNvSpPr>
            <a:spLocks noGrp="1"/>
          </p:cNvSpPr>
          <p:nvPr>
            <p:ph type="body" orient="vert" idx="1"/>
          </p:nvPr>
        </p:nvSpPr>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59" name="Date Placeholder 3"/>
          <p:cNvSpPr>
            <a:spLocks noGrp="1"/>
          </p:cNvSpPr>
          <p:nvPr>
            <p:ph type="dt" sz="half" idx="10"/>
          </p:nvPr>
        </p:nvSpPr>
        <p:spPr/>
        <p:txBody>
          <a:bodyPr/>
          <a:p>
            <a:fld id="{8AC2068A-0F1D-4CFA-987F-200A96C3A240}" type="datetimeFigureOut">
              <a:rPr lang="ar-IQ" smtClean="0"/>
              <a:t>08/04/1442</a:t>
            </a:fld>
            <a:endParaRPr lang="ar-IQ"/>
          </a:p>
        </p:txBody>
      </p:sp>
      <p:sp>
        <p:nvSpPr>
          <p:cNvPr id="1048660" name="Footer Placeholder 4"/>
          <p:cNvSpPr>
            <a:spLocks noGrp="1"/>
          </p:cNvSpPr>
          <p:nvPr>
            <p:ph type="ftr" sz="quarter" idx="11"/>
          </p:nvPr>
        </p:nvSpPr>
        <p:spPr/>
        <p:txBody>
          <a:bodyPr/>
          <a:p>
            <a:endParaRPr lang="ar-IQ"/>
          </a:p>
        </p:txBody>
      </p:sp>
      <p:sp>
        <p:nvSpPr>
          <p:cNvPr id="1048661" name="Slide Number Placeholder 5"/>
          <p:cNvSpPr>
            <a:spLocks noGrp="1"/>
          </p:cNvSpPr>
          <p:nvPr>
            <p:ph type="sldNum" sz="quarter" idx="12"/>
          </p:nvPr>
        </p:nvSpPr>
        <p:spPr/>
        <p:txBody>
          <a:bodyPr/>
          <a:p>
            <a:fld id="{C055DFCD-48A3-4A19-96F2-C5C2A3C4F3E5}" type="slidenum">
              <a:rPr lang="ar-IQ" smtClean="0"/>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15" name=""/>
        <p:cNvGrpSpPr/>
        <p:nvPr/>
      </p:nvGrpSpPr>
      <p:grpSpPr>
        <a:xfrm>
          <a:off x="0" y="0"/>
          <a:ext cx="0" cy="0"/>
          <a:chOff x="0" y="0"/>
          <a:chExt cx="0" cy="0"/>
        </a:xfrm>
      </p:grpSpPr>
      <p:sp>
        <p:nvSpPr>
          <p:cNvPr id="1048646" name="Vertical Title 1"/>
          <p:cNvSpPr>
            <a:spLocks noGrp="1"/>
          </p:cNvSpPr>
          <p:nvPr>
            <p:ph type="title" orient="vert"/>
          </p:nvPr>
        </p:nvSpPr>
        <p:spPr>
          <a:xfrm>
            <a:off x="6543675" y="365125"/>
            <a:ext cx="1971675" cy="5811838"/>
          </a:xfrm>
        </p:spPr>
        <p:txBody>
          <a:bodyPr vert="eaVert"/>
          <a:p>
            <a:r>
              <a:rPr lang="en-US"/>
              <a:t>Click to edit Master title style</a:t>
            </a:r>
            <a:endParaRPr lang="ar-IQ"/>
          </a:p>
        </p:txBody>
      </p:sp>
      <p:sp>
        <p:nvSpPr>
          <p:cNvPr id="1048647" name="Vertical Text Placeholder 2"/>
          <p:cNvSpPr>
            <a:spLocks noGrp="1"/>
          </p:cNvSpPr>
          <p:nvPr>
            <p:ph type="body" orient="vert" idx="1"/>
          </p:nvPr>
        </p:nvSpPr>
        <p:spPr>
          <a:xfrm>
            <a:off x="628650" y="365125"/>
            <a:ext cx="5800725" cy="5811838"/>
          </a:xfrm>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48" name="Date Placeholder 3"/>
          <p:cNvSpPr>
            <a:spLocks noGrp="1"/>
          </p:cNvSpPr>
          <p:nvPr>
            <p:ph type="dt" sz="half" idx="10"/>
          </p:nvPr>
        </p:nvSpPr>
        <p:spPr/>
        <p:txBody>
          <a:bodyPr/>
          <a:p>
            <a:fld id="{8AC2068A-0F1D-4CFA-987F-200A96C3A240}" type="datetimeFigureOut">
              <a:rPr lang="ar-IQ" smtClean="0"/>
              <a:t>08/04/1442</a:t>
            </a:fld>
            <a:endParaRPr lang="ar-IQ"/>
          </a:p>
        </p:txBody>
      </p:sp>
      <p:sp>
        <p:nvSpPr>
          <p:cNvPr id="1048649" name="Footer Placeholder 4"/>
          <p:cNvSpPr>
            <a:spLocks noGrp="1"/>
          </p:cNvSpPr>
          <p:nvPr>
            <p:ph type="ftr" sz="quarter" idx="11"/>
          </p:nvPr>
        </p:nvSpPr>
        <p:spPr/>
        <p:txBody>
          <a:bodyPr/>
          <a:p>
            <a:endParaRPr lang="ar-IQ"/>
          </a:p>
        </p:txBody>
      </p:sp>
      <p:sp>
        <p:nvSpPr>
          <p:cNvPr id="1048650" name="Slide Number Placeholder 5"/>
          <p:cNvSpPr>
            <a:spLocks noGrp="1"/>
          </p:cNvSpPr>
          <p:nvPr>
            <p:ph type="sldNum" sz="quarter" idx="12"/>
          </p:nvPr>
        </p:nvSpPr>
        <p:spPr/>
        <p:txBody>
          <a:bodyPr/>
          <a:p>
            <a:fld id="{C055DFCD-48A3-4A19-96F2-C5C2A3C4F3E5}" type="slidenum">
              <a:rPr lang="ar-IQ" smtClean="0"/>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64" name=""/>
        <p:cNvGrpSpPr/>
        <p:nvPr/>
      </p:nvGrpSpPr>
      <p:grpSpPr>
        <a:xfrm>
          <a:off x="0" y="0"/>
          <a:ext cx="0" cy="0"/>
          <a:chOff x="0" y="0"/>
          <a:chExt cx="0" cy="0"/>
        </a:xfrm>
      </p:grpSpPr>
      <p:sp>
        <p:nvSpPr>
          <p:cNvPr id="1048585" name="Title 1"/>
          <p:cNvSpPr>
            <a:spLocks noGrp="1"/>
          </p:cNvSpPr>
          <p:nvPr>
            <p:ph type="title"/>
          </p:nvPr>
        </p:nvSpPr>
        <p:spPr/>
        <p:txBody>
          <a:bodyPr/>
          <a:p>
            <a:r>
              <a:rPr lang="en-US"/>
              <a:t>Click to edit Master title style</a:t>
            </a:r>
            <a:endParaRPr lang="ar-IQ"/>
          </a:p>
        </p:txBody>
      </p:sp>
      <p:sp>
        <p:nvSpPr>
          <p:cNvPr id="1048586" name="Content Placeholder 2"/>
          <p:cNvSpPr>
            <a:spLocks noGrp="1"/>
          </p:cNvSpPr>
          <p:nvPr>
            <p:ph idx="1"/>
          </p:nvPr>
        </p:nvSpPr>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587" name="Date Placeholder 3"/>
          <p:cNvSpPr>
            <a:spLocks noGrp="1"/>
          </p:cNvSpPr>
          <p:nvPr>
            <p:ph type="dt" sz="half" idx="10"/>
          </p:nvPr>
        </p:nvSpPr>
        <p:spPr/>
        <p:txBody>
          <a:bodyPr/>
          <a:p>
            <a:fld id="{8AC2068A-0F1D-4CFA-987F-200A96C3A240}" type="datetimeFigureOut">
              <a:rPr lang="ar-IQ" smtClean="0"/>
              <a:t>08/04/1442</a:t>
            </a:fld>
            <a:endParaRPr lang="ar-IQ"/>
          </a:p>
        </p:txBody>
      </p:sp>
      <p:sp>
        <p:nvSpPr>
          <p:cNvPr id="1048588" name="Footer Placeholder 4"/>
          <p:cNvSpPr>
            <a:spLocks noGrp="1"/>
          </p:cNvSpPr>
          <p:nvPr>
            <p:ph type="ftr" sz="quarter" idx="11"/>
          </p:nvPr>
        </p:nvSpPr>
        <p:spPr/>
        <p:txBody>
          <a:bodyPr/>
          <a:p>
            <a:endParaRPr lang="ar-IQ"/>
          </a:p>
        </p:txBody>
      </p:sp>
      <p:sp>
        <p:nvSpPr>
          <p:cNvPr id="1048589" name="Slide Number Placeholder 5"/>
          <p:cNvSpPr>
            <a:spLocks noGrp="1"/>
          </p:cNvSpPr>
          <p:nvPr>
            <p:ph type="sldNum" sz="quarter" idx="12"/>
          </p:nvPr>
        </p:nvSpPr>
        <p:spPr/>
        <p:txBody>
          <a:bodyPr/>
          <a:p>
            <a:fld id="{C055DFCD-48A3-4A19-96F2-C5C2A3C4F3E5}" type="slidenum">
              <a:rPr lang="ar-IQ" smtClean="0"/>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18" name=""/>
        <p:cNvGrpSpPr/>
        <p:nvPr/>
      </p:nvGrpSpPr>
      <p:grpSpPr>
        <a:xfrm>
          <a:off x="0" y="0"/>
          <a:ext cx="0" cy="0"/>
          <a:chOff x="0" y="0"/>
          <a:chExt cx="0" cy="0"/>
        </a:xfrm>
      </p:grpSpPr>
      <p:sp>
        <p:nvSpPr>
          <p:cNvPr id="104866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ar-IQ"/>
          </a:p>
        </p:txBody>
      </p:sp>
      <p:sp>
        <p:nvSpPr>
          <p:cNvPr id="1048663" name="Text Placeholder 2"/>
          <p:cNvSpPr>
            <a:spLocks noGrp="1"/>
          </p:cNvSpPr>
          <p:nvPr>
            <p:ph type="body" idx="1"/>
          </p:nvPr>
        </p:nvSpPr>
        <p:spPr>
          <a:xfrm>
            <a:off x="623888" y="4589464"/>
            <a:ext cx="7886700" cy="1500187"/>
          </a:xfrm>
        </p:spPr>
        <p:txBody>
          <a:bodyPr/>
          <a:lstStyle>
            <a:lvl1pPr indent="0" marL="0">
              <a:buNone/>
              <a:defRPr sz="1800">
                <a:solidFill>
                  <a:schemeClr val="tx1">
                    <a:tint val="75000"/>
                  </a:schemeClr>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Edit Master text styles</a:t>
            </a:r>
          </a:p>
        </p:txBody>
      </p:sp>
      <p:sp>
        <p:nvSpPr>
          <p:cNvPr id="1048664" name="Date Placeholder 3"/>
          <p:cNvSpPr>
            <a:spLocks noGrp="1"/>
          </p:cNvSpPr>
          <p:nvPr>
            <p:ph type="dt" sz="half" idx="10"/>
          </p:nvPr>
        </p:nvSpPr>
        <p:spPr/>
        <p:txBody>
          <a:bodyPr/>
          <a:p>
            <a:fld id="{8AC2068A-0F1D-4CFA-987F-200A96C3A240}" type="datetimeFigureOut">
              <a:rPr lang="ar-IQ" smtClean="0"/>
              <a:t>08/04/1442</a:t>
            </a:fld>
            <a:endParaRPr lang="ar-IQ"/>
          </a:p>
        </p:txBody>
      </p:sp>
      <p:sp>
        <p:nvSpPr>
          <p:cNvPr id="1048665" name="Footer Placeholder 4"/>
          <p:cNvSpPr>
            <a:spLocks noGrp="1"/>
          </p:cNvSpPr>
          <p:nvPr>
            <p:ph type="ftr" sz="quarter" idx="11"/>
          </p:nvPr>
        </p:nvSpPr>
        <p:spPr/>
        <p:txBody>
          <a:bodyPr/>
          <a:p>
            <a:endParaRPr lang="ar-IQ"/>
          </a:p>
        </p:txBody>
      </p:sp>
      <p:sp>
        <p:nvSpPr>
          <p:cNvPr id="1048666" name="Slide Number Placeholder 5"/>
          <p:cNvSpPr>
            <a:spLocks noGrp="1"/>
          </p:cNvSpPr>
          <p:nvPr>
            <p:ph type="sldNum" sz="quarter" idx="12"/>
          </p:nvPr>
        </p:nvSpPr>
        <p:spPr/>
        <p:txBody>
          <a:bodyPr/>
          <a:p>
            <a:fld id="{C055DFCD-48A3-4A19-96F2-C5C2A3C4F3E5}" type="slidenum">
              <a:rPr lang="ar-IQ" smtClean="0"/>
              <a:t>‹#›</a:t>
            </a:fld>
            <a:endParaRPr lang="ar-IQ"/>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19" name=""/>
        <p:cNvGrpSpPr/>
        <p:nvPr/>
      </p:nvGrpSpPr>
      <p:grpSpPr>
        <a:xfrm>
          <a:off x="0" y="0"/>
          <a:ext cx="0" cy="0"/>
          <a:chOff x="0" y="0"/>
          <a:chExt cx="0" cy="0"/>
        </a:xfrm>
      </p:grpSpPr>
      <p:sp>
        <p:nvSpPr>
          <p:cNvPr id="1048667" name="Title 1"/>
          <p:cNvSpPr>
            <a:spLocks noGrp="1"/>
          </p:cNvSpPr>
          <p:nvPr>
            <p:ph type="title"/>
          </p:nvPr>
        </p:nvSpPr>
        <p:spPr/>
        <p:txBody>
          <a:bodyPr/>
          <a:p>
            <a:r>
              <a:rPr lang="en-US"/>
              <a:t>Click to edit Master title style</a:t>
            </a:r>
            <a:endParaRPr lang="ar-IQ"/>
          </a:p>
        </p:txBody>
      </p:sp>
      <p:sp>
        <p:nvSpPr>
          <p:cNvPr id="1048668" name="Content Placeholder 2"/>
          <p:cNvSpPr>
            <a:spLocks noGrp="1"/>
          </p:cNvSpPr>
          <p:nvPr>
            <p:ph sz="half" idx="1"/>
          </p:nvPr>
        </p:nvSpPr>
        <p:spPr>
          <a:xfrm>
            <a:off x="6286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69" name="Content Placeholder 3"/>
          <p:cNvSpPr>
            <a:spLocks noGrp="1"/>
          </p:cNvSpPr>
          <p:nvPr>
            <p:ph sz="half" idx="2"/>
          </p:nvPr>
        </p:nvSpPr>
        <p:spPr>
          <a:xfrm>
            <a:off x="46291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70" name="Date Placeholder 4"/>
          <p:cNvSpPr>
            <a:spLocks noGrp="1"/>
          </p:cNvSpPr>
          <p:nvPr>
            <p:ph type="dt" sz="half" idx="10"/>
          </p:nvPr>
        </p:nvSpPr>
        <p:spPr/>
        <p:txBody>
          <a:bodyPr/>
          <a:p>
            <a:fld id="{8AC2068A-0F1D-4CFA-987F-200A96C3A240}" type="datetimeFigureOut">
              <a:rPr lang="ar-IQ" smtClean="0"/>
              <a:t>08/04/1442</a:t>
            </a:fld>
            <a:endParaRPr lang="ar-IQ"/>
          </a:p>
        </p:txBody>
      </p:sp>
      <p:sp>
        <p:nvSpPr>
          <p:cNvPr id="1048671" name="Footer Placeholder 5"/>
          <p:cNvSpPr>
            <a:spLocks noGrp="1"/>
          </p:cNvSpPr>
          <p:nvPr>
            <p:ph type="ftr" sz="quarter" idx="11"/>
          </p:nvPr>
        </p:nvSpPr>
        <p:spPr/>
        <p:txBody>
          <a:bodyPr/>
          <a:p>
            <a:endParaRPr lang="ar-IQ"/>
          </a:p>
        </p:txBody>
      </p:sp>
      <p:sp>
        <p:nvSpPr>
          <p:cNvPr id="1048672" name="Slide Number Placeholder 6"/>
          <p:cNvSpPr>
            <a:spLocks noGrp="1"/>
          </p:cNvSpPr>
          <p:nvPr>
            <p:ph type="sldNum" sz="quarter" idx="12"/>
          </p:nvPr>
        </p:nvSpPr>
        <p:spPr/>
        <p:txBody>
          <a:bodyPr/>
          <a:p>
            <a:fld id="{C055DFCD-48A3-4A19-96F2-C5C2A3C4F3E5}" type="slidenum">
              <a:rPr lang="ar-IQ" smtClean="0"/>
              <a:t>‹#›</a:t>
            </a:fld>
            <a:endParaRPr lang="ar-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20" name=""/>
        <p:cNvGrpSpPr/>
        <p:nvPr/>
      </p:nvGrpSpPr>
      <p:grpSpPr>
        <a:xfrm>
          <a:off x="0" y="0"/>
          <a:ext cx="0" cy="0"/>
          <a:chOff x="0" y="0"/>
          <a:chExt cx="0" cy="0"/>
        </a:xfrm>
      </p:grpSpPr>
      <p:sp>
        <p:nvSpPr>
          <p:cNvPr id="1048673" name="Title 1"/>
          <p:cNvSpPr>
            <a:spLocks noGrp="1"/>
          </p:cNvSpPr>
          <p:nvPr>
            <p:ph type="title"/>
          </p:nvPr>
        </p:nvSpPr>
        <p:spPr>
          <a:xfrm>
            <a:off x="629841" y="365126"/>
            <a:ext cx="7886700" cy="1325563"/>
          </a:xfrm>
        </p:spPr>
        <p:txBody>
          <a:bodyPr/>
          <a:p>
            <a:r>
              <a:rPr lang="en-US"/>
              <a:t>Click to edit Master title style</a:t>
            </a:r>
            <a:endParaRPr lang="ar-IQ"/>
          </a:p>
        </p:txBody>
      </p:sp>
      <p:sp>
        <p:nvSpPr>
          <p:cNvPr id="1048674" name="Text Placeholder 2"/>
          <p:cNvSpPr>
            <a:spLocks noGrp="1"/>
          </p:cNvSpPr>
          <p:nvPr>
            <p:ph type="body" idx="1"/>
          </p:nvPr>
        </p:nvSpPr>
        <p:spPr>
          <a:xfrm>
            <a:off x="629842" y="1681163"/>
            <a:ext cx="3868340"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675" name="Content Placeholder 3"/>
          <p:cNvSpPr>
            <a:spLocks noGrp="1"/>
          </p:cNvSpPr>
          <p:nvPr>
            <p:ph sz="half" idx="2"/>
          </p:nvPr>
        </p:nvSpPr>
        <p:spPr>
          <a:xfrm>
            <a:off x="629842" y="2505075"/>
            <a:ext cx="3868340"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76" name="Text Placeholder 4"/>
          <p:cNvSpPr>
            <a:spLocks noGrp="1"/>
          </p:cNvSpPr>
          <p:nvPr>
            <p:ph type="body" sz="quarter" idx="3"/>
          </p:nvPr>
        </p:nvSpPr>
        <p:spPr>
          <a:xfrm>
            <a:off x="4629150" y="1681163"/>
            <a:ext cx="3887391"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677" name="Content Placeholder 5"/>
          <p:cNvSpPr>
            <a:spLocks noGrp="1"/>
          </p:cNvSpPr>
          <p:nvPr>
            <p:ph sz="quarter" idx="4"/>
          </p:nvPr>
        </p:nvSpPr>
        <p:spPr>
          <a:xfrm>
            <a:off x="4629150" y="2505075"/>
            <a:ext cx="3887391"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78" name="Date Placeholder 6"/>
          <p:cNvSpPr>
            <a:spLocks noGrp="1"/>
          </p:cNvSpPr>
          <p:nvPr>
            <p:ph type="dt" sz="half" idx="10"/>
          </p:nvPr>
        </p:nvSpPr>
        <p:spPr/>
        <p:txBody>
          <a:bodyPr/>
          <a:p>
            <a:fld id="{8AC2068A-0F1D-4CFA-987F-200A96C3A240}" type="datetimeFigureOut">
              <a:rPr lang="ar-IQ" smtClean="0"/>
              <a:t>08/04/1442</a:t>
            </a:fld>
            <a:endParaRPr lang="ar-IQ"/>
          </a:p>
        </p:txBody>
      </p:sp>
      <p:sp>
        <p:nvSpPr>
          <p:cNvPr id="1048679" name="Footer Placeholder 7"/>
          <p:cNvSpPr>
            <a:spLocks noGrp="1"/>
          </p:cNvSpPr>
          <p:nvPr>
            <p:ph type="ftr" sz="quarter" idx="11"/>
          </p:nvPr>
        </p:nvSpPr>
        <p:spPr/>
        <p:txBody>
          <a:bodyPr/>
          <a:p>
            <a:endParaRPr lang="ar-IQ"/>
          </a:p>
        </p:txBody>
      </p:sp>
      <p:sp>
        <p:nvSpPr>
          <p:cNvPr id="1048680" name="Slide Number Placeholder 8"/>
          <p:cNvSpPr>
            <a:spLocks noGrp="1"/>
          </p:cNvSpPr>
          <p:nvPr>
            <p:ph type="sldNum" sz="quarter" idx="12"/>
          </p:nvPr>
        </p:nvSpPr>
        <p:spPr/>
        <p:txBody>
          <a:bodyPr/>
          <a:p>
            <a:fld id="{C055DFCD-48A3-4A19-96F2-C5C2A3C4F3E5}" type="slidenum">
              <a:rPr lang="ar-IQ" smtClean="0"/>
              <a:t>‹#›</a:t>
            </a:fld>
            <a:endParaRPr lang="ar-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14" name=""/>
        <p:cNvGrpSpPr/>
        <p:nvPr/>
      </p:nvGrpSpPr>
      <p:grpSpPr>
        <a:xfrm>
          <a:off x="0" y="0"/>
          <a:ext cx="0" cy="0"/>
          <a:chOff x="0" y="0"/>
          <a:chExt cx="0" cy="0"/>
        </a:xfrm>
      </p:grpSpPr>
      <p:sp>
        <p:nvSpPr>
          <p:cNvPr id="1048642" name="Title 1"/>
          <p:cNvSpPr>
            <a:spLocks noGrp="1"/>
          </p:cNvSpPr>
          <p:nvPr>
            <p:ph type="title"/>
          </p:nvPr>
        </p:nvSpPr>
        <p:spPr/>
        <p:txBody>
          <a:bodyPr/>
          <a:p>
            <a:r>
              <a:rPr lang="en-US"/>
              <a:t>Click to edit Master title style</a:t>
            </a:r>
            <a:endParaRPr lang="ar-IQ"/>
          </a:p>
        </p:txBody>
      </p:sp>
      <p:sp>
        <p:nvSpPr>
          <p:cNvPr id="1048643" name="Date Placeholder 2"/>
          <p:cNvSpPr>
            <a:spLocks noGrp="1"/>
          </p:cNvSpPr>
          <p:nvPr>
            <p:ph type="dt" sz="half" idx="10"/>
          </p:nvPr>
        </p:nvSpPr>
        <p:spPr/>
        <p:txBody>
          <a:bodyPr/>
          <a:p>
            <a:fld id="{8AC2068A-0F1D-4CFA-987F-200A96C3A240}" type="datetimeFigureOut">
              <a:rPr lang="ar-IQ" smtClean="0"/>
              <a:t>08/04/1442</a:t>
            </a:fld>
            <a:endParaRPr lang="ar-IQ"/>
          </a:p>
        </p:txBody>
      </p:sp>
      <p:sp>
        <p:nvSpPr>
          <p:cNvPr id="1048644" name="Footer Placeholder 3"/>
          <p:cNvSpPr>
            <a:spLocks noGrp="1"/>
          </p:cNvSpPr>
          <p:nvPr>
            <p:ph type="ftr" sz="quarter" idx="11"/>
          </p:nvPr>
        </p:nvSpPr>
        <p:spPr/>
        <p:txBody>
          <a:bodyPr/>
          <a:p>
            <a:endParaRPr lang="ar-IQ"/>
          </a:p>
        </p:txBody>
      </p:sp>
      <p:sp>
        <p:nvSpPr>
          <p:cNvPr id="1048645" name="Slide Number Placeholder 4"/>
          <p:cNvSpPr>
            <a:spLocks noGrp="1"/>
          </p:cNvSpPr>
          <p:nvPr>
            <p:ph type="sldNum" sz="quarter" idx="12"/>
          </p:nvPr>
        </p:nvSpPr>
        <p:spPr/>
        <p:txBody>
          <a:bodyPr/>
          <a:p>
            <a:fld id="{C055DFCD-48A3-4A19-96F2-C5C2A3C4F3E5}" type="slidenum">
              <a:rPr lang="ar-IQ" smtClean="0"/>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23" name=""/>
        <p:cNvGrpSpPr/>
        <p:nvPr/>
      </p:nvGrpSpPr>
      <p:grpSpPr>
        <a:xfrm>
          <a:off x="0" y="0"/>
          <a:ext cx="0" cy="0"/>
          <a:chOff x="0" y="0"/>
          <a:chExt cx="0" cy="0"/>
        </a:xfrm>
      </p:grpSpPr>
      <p:sp>
        <p:nvSpPr>
          <p:cNvPr id="1048581" name="Date Placeholder 1"/>
          <p:cNvSpPr>
            <a:spLocks noGrp="1"/>
          </p:cNvSpPr>
          <p:nvPr>
            <p:ph type="dt" sz="half" idx="10"/>
          </p:nvPr>
        </p:nvSpPr>
        <p:spPr/>
        <p:txBody>
          <a:bodyPr/>
          <a:p>
            <a:fld id="{8AC2068A-0F1D-4CFA-987F-200A96C3A240}" type="datetimeFigureOut">
              <a:rPr lang="ar-IQ" smtClean="0"/>
              <a:t>08/04/1442</a:t>
            </a:fld>
            <a:endParaRPr lang="ar-IQ"/>
          </a:p>
        </p:txBody>
      </p:sp>
      <p:sp>
        <p:nvSpPr>
          <p:cNvPr id="1048582" name="Footer Placeholder 2"/>
          <p:cNvSpPr>
            <a:spLocks noGrp="1"/>
          </p:cNvSpPr>
          <p:nvPr>
            <p:ph type="ftr" sz="quarter" idx="11"/>
          </p:nvPr>
        </p:nvSpPr>
        <p:spPr/>
        <p:txBody>
          <a:bodyPr/>
          <a:p>
            <a:endParaRPr lang="ar-IQ"/>
          </a:p>
        </p:txBody>
      </p:sp>
      <p:sp>
        <p:nvSpPr>
          <p:cNvPr id="1048583" name="Slide Number Placeholder 3"/>
          <p:cNvSpPr>
            <a:spLocks noGrp="1"/>
          </p:cNvSpPr>
          <p:nvPr>
            <p:ph type="sldNum" sz="quarter" idx="12"/>
          </p:nvPr>
        </p:nvSpPr>
        <p:spPr/>
        <p:txBody>
          <a:bodyPr/>
          <a:p>
            <a:fld id="{C055DFCD-48A3-4A19-96F2-C5C2A3C4F3E5}" type="slidenum">
              <a:rPr lang="ar-IQ" smtClean="0"/>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21" name=""/>
        <p:cNvGrpSpPr/>
        <p:nvPr/>
      </p:nvGrpSpPr>
      <p:grpSpPr>
        <a:xfrm>
          <a:off x="0" y="0"/>
          <a:ext cx="0" cy="0"/>
          <a:chOff x="0" y="0"/>
          <a:chExt cx="0" cy="0"/>
        </a:xfrm>
      </p:grpSpPr>
      <p:sp>
        <p:nvSpPr>
          <p:cNvPr id="1048681"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ar-IQ"/>
          </a:p>
        </p:txBody>
      </p:sp>
      <p:sp>
        <p:nvSpPr>
          <p:cNvPr id="1048682"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683"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684" name="Date Placeholder 4"/>
          <p:cNvSpPr>
            <a:spLocks noGrp="1"/>
          </p:cNvSpPr>
          <p:nvPr>
            <p:ph type="dt" sz="half" idx="10"/>
          </p:nvPr>
        </p:nvSpPr>
        <p:spPr/>
        <p:txBody>
          <a:bodyPr/>
          <a:p>
            <a:fld id="{8AC2068A-0F1D-4CFA-987F-200A96C3A240}" type="datetimeFigureOut">
              <a:rPr lang="ar-IQ" smtClean="0"/>
              <a:t>08/04/1442</a:t>
            </a:fld>
            <a:endParaRPr lang="ar-IQ"/>
          </a:p>
        </p:txBody>
      </p:sp>
      <p:sp>
        <p:nvSpPr>
          <p:cNvPr id="1048685" name="Footer Placeholder 5"/>
          <p:cNvSpPr>
            <a:spLocks noGrp="1"/>
          </p:cNvSpPr>
          <p:nvPr>
            <p:ph type="ftr" sz="quarter" idx="11"/>
          </p:nvPr>
        </p:nvSpPr>
        <p:spPr/>
        <p:txBody>
          <a:bodyPr/>
          <a:p>
            <a:endParaRPr lang="ar-IQ"/>
          </a:p>
        </p:txBody>
      </p:sp>
      <p:sp>
        <p:nvSpPr>
          <p:cNvPr id="1048686" name="Slide Number Placeholder 6"/>
          <p:cNvSpPr>
            <a:spLocks noGrp="1"/>
          </p:cNvSpPr>
          <p:nvPr>
            <p:ph type="sldNum" sz="quarter" idx="12"/>
          </p:nvPr>
        </p:nvSpPr>
        <p:spPr/>
        <p:txBody>
          <a:bodyPr/>
          <a:p>
            <a:fld id="{C055DFCD-48A3-4A19-96F2-C5C2A3C4F3E5}" type="slidenum">
              <a:rPr lang="ar-IQ" smtClean="0"/>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16" name=""/>
        <p:cNvGrpSpPr/>
        <p:nvPr/>
      </p:nvGrpSpPr>
      <p:grpSpPr>
        <a:xfrm>
          <a:off x="0" y="0"/>
          <a:ext cx="0" cy="0"/>
          <a:chOff x="0" y="0"/>
          <a:chExt cx="0" cy="0"/>
        </a:xfrm>
      </p:grpSpPr>
      <p:sp>
        <p:nvSpPr>
          <p:cNvPr id="1048651"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ar-IQ"/>
          </a:p>
        </p:txBody>
      </p:sp>
      <p:sp>
        <p:nvSpPr>
          <p:cNvPr id="1048652" name="Picture Placeholder 2"/>
          <p:cNvSpPr>
            <a:spLocks noGrp="1"/>
          </p:cNvSpPr>
          <p:nvPr>
            <p:ph type="pic" idx="1"/>
          </p:nvPr>
        </p:nvSpPr>
        <p:spPr>
          <a:xfrm>
            <a:off x="3887391" y="987426"/>
            <a:ext cx="4629150" cy="4873625"/>
          </a:xfrm>
        </p:spPr>
        <p:txBody>
          <a:bodyPr/>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endParaRPr lang="ar-IQ"/>
          </a:p>
        </p:txBody>
      </p:sp>
      <p:sp>
        <p:nvSpPr>
          <p:cNvPr id="1048653"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654" name="Date Placeholder 4"/>
          <p:cNvSpPr>
            <a:spLocks noGrp="1"/>
          </p:cNvSpPr>
          <p:nvPr>
            <p:ph type="dt" sz="half" idx="10"/>
          </p:nvPr>
        </p:nvSpPr>
        <p:spPr/>
        <p:txBody>
          <a:bodyPr/>
          <a:p>
            <a:fld id="{8AC2068A-0F1D-4CFA-987F-200A96C3A240}" type="datetimeFigureOut">
              <a:rPr lang="ar-IQ" smtClean="0"/>
              <a:t>08/04/1442</a:t>
            </a:fld>
            <a:endParaRPr lang="ar-IQ"/>
          </a:p>
        </p:txBody>
      </p:sp>
      <p:sp>
        <p:nvSpPr>
          <p:cNvPr id="1048655" name="Footer Placeholder 5"/>
          <p:cNvSpPr>
            <a:spLocks noGrp="1"/>
          </p:cNvSpPr>
          <p:nvPr>
            <p:ph type="ftr" sz="quarter" idx="11"/>
          </p:nvPr>
        </p:nvSpPr>
        <p:spPr/>
        <p:txBody>
          <a:bodyPr/>
          <a:p>
            <a:endParaRPr lang="ar-IQ"/>
          </a:p>
        </p:txBody>
      </p:sp>
      <p:sp>
        <p:nvSpPr>
          <p:cNvPr id="1048656" name="Slide Number Placeholder 6"/>
          <p:cNvSpPr>
            <a:spLocks noGrp="1"/>
          </p:cNvSpPr>
          <p:nvPr>
            <p:ph type="sldNum" sz="quarter" idx="12"/>
          </p:nvPr>
        </p:nvSpPr>
        <p:spPr/>
        <p:txBody>
          <a:bodyPr/>
          <a:p>
            <a:fld id="{C055DFCD-48A3-4A19-96F2-C5C2A3C4F3E5}" type="slidenum">
              <a:rPr lang="ar-IQ" smtClean="0"/>
              <a:t>‹#›</a:t>
            </a:fld>
            <a:endParaRPr lang="ar-IQ"/>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lang="ar-IQ"/>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r">
              <a:defRPr sz="900">
                <a:solidFill>
                  <a:schemeClr val="tx1">
                    <a:tint val="75000"/>
                  </a:schemeClr>
                </a:solidFill>
              </a:defRPr>
            </a:lvl1pPr>
          </a:lstStyle>
          <a:p>
            <a:fld id="{8AC2068A-0F1D-4CFA-987F-200A96C3A240}" type="datetimeFigureOut">
              <a:rPr lang="ar-IQ" smtClean="0"/>
              <a:t>08/04/1442</a:t>
            </a:fld>
            <a:endParaRPr lang="ar-IQ"/>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900">
                <a:solidFill>
                  <a:schemeClr val="tx1">
                    <a:tint val="75000"/>
                  </a:schemeClr>
                </a:solidFill>
              </a:defRPr>
            </a:lvl1pPr>
          </a:lstStyle>
          <a:p>
            <a:endParaRPr lang="ar-IQ"/>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l">
              <a:defRPr sz="900">
                <a:solidFill>
                  <a:schemeClr val="tx1">
                    <a:tint val="75000"/>
                  </a:schemeClr>
                </a:solidFill>
              </a:defRPr>
            </a:lvl1pPr>
          </a:lstStyle>
          <a:p>
            <a:fld id="{C055DFCD-48A3-4A19-96F2-C5C2A3C4F3E5}" type="slidenum">
              <a:rPr lang="ar-IQ" smtClean="0"/>
              <a:t>‹#›</a:t>
            </a:fld>
            <a:endParaRPr lang="ar-IQ"/>
          </a:p>
        </p:txBody>
      </p:sp>
    </p:spTree>
  </p:cSld>
  <p:clrMap accent1="accent1" accent2="accent2" accent3="accent3" accent4="accent4" accent5="accent5" accent6="accent6" bg1="lt1" bg2="lt2" tx1="dk1" tx2="dk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24" name=""/>
        <p:cNvGrpSpPr/>
        <p:nvPr/>
      </p:nvGrpSpPr>
      <p:grpSpPr>
        <a:xfrm>
          <a:off x="0" y="0"/>
          <a:ext cx="0" cy="0"/>
          <a:chOff x="0" y="0"/>
          <a:chExt cx="0" cy="0"/>
        </a:xfrm>
      </p:grpSpPr>
      <p:sp>
        <p:nvSpPr>
          <p:cNvPr id="1048584" name="Rectangle 1"/>
          <p:cNvSpPr/>
          <p:nvPr/>
        </p:nvSpPr>
        <p:spPr>
          <a:xfrm>
            <a:off x="248679" y="1016483"/>
            <a:ext cx="8646641" cy="1475740"/>
          </a:xfrm>
          <a:prstGeom prst="rect"/>
        </p:spPr>
        <p:txBody>
          <a:bodyPr wrap="square">
            <a:spAutoFit/>
          </a:bodyPr>
          <a:p>
            <a:pPr algn="ctr"/>
            <a:r>
              <a:rPr dirty="0" sz="7200" lang="en-US">
                <a:solidFill>
                  <a:srgbClr val="002060"/>
                </a:solidFill>
                <a:latin typeface="Algerian" pitchFamily="82" charset="77"/>
              </a:rPr>
              <a:t>Trigeminal Neuralgia</a:t>
            </a:r>
          </a:p>
          <a:p>
            <a:pPr algn="ctr"/>
            <a:r>
              <a:rPr b="1" dirty="0" sz="2000" lang="en-US" err="1">
                <a:solidFill>
                  <a:srgbClr val="000000"/>
                </a:solidFill>
              </a:rPr>
              <a:t>Youman</a:t>
            </a:r>
            <a:r>
              <a:rPr b="1" dirty="0" sz="2000" lang="en-US">
                <a:solidFill>
                  <a:srgbClr val="000000"/>
                </a:solidFill>
              </a:rPr>
              <a:t> chap. 171</a:t>
            </a:r>
            <a:endParaRPr b="1" dirty="0" sz="2000" lang="ar-IQ"/>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3" name=""/>
        <p:cNvGrpSpPr/>
        <p:nvPr/>
      </p:nvGrpSpPr>
      <p:grpSpPr>
        <a:xfrm>
          <a:off x="0" y="0"/>
          <a:ext cx="0" cy="0"/>
          <a:chOff x="0" y="0"/>
          <a:chExt cx="0" cy="0"/>
        </a:xfrm>
      </p:grpSpPr>
      <p:sp>
        <p:nvSpPr>
          <p:cNvPr id="1048597" name="Content Placeholder 2"/>
          <p:cNvSpPr>
            <a:spLocks noGrp="1"/>
          </p:cNvSpPr>
          <p:nvPr>
            <p:ph idx="1"/>
          </p:nvPr>
        </p:nvSpPr>
        <p:spPr>
          <a:xfrm>
            <a:off x="92364" y="82260"/>
            <a:ext cx="8970818" cy="6683375"/>
          </a:xfrm>
        </p:spPr>
        <p:txBody>
          <a:bodyPr>
            <a:noAutofit/>
          </a:bodyPr>
          <a:p>
            <a:pPr>
              <a:buFont typeface="Wingdings" pitchFamily="2" charset="2"/>
              <a:buChar char="q"/>
            </a:pPr>
            <a:r>
              <a:rPr b="1" sz="2000" lang="en-US" u="sng">
                <a:solidFill>
                  <a:srgbClr val="C00000"/>
                </a:solidFill>
              </a:rPr>
              <a:t>Differential Diagnosis of Facial Pain </a:t>
            </a:r>
            <a:endParaRPr b="1" sz="2000" lang="ar-IQ" u="sng">
              <a:solidFill>
                <a:srgbClr val="C00000"/>
              </a:solidFill>
            </a:endParaRPr>
          </a:p>
          <a:p>
            <a:pPr indent="-385763" marL="385763">
              <a:buFont typeface="+mj-lt"/>
              <a:buAutoNum type="arabicPeriod"/>
            </a:pPr>
            <a:r>
              <a:rPr b="1" sz="2000" lang="en-US">
                <a:solidFill>
                  <a:srgbClr val="0070C0"/>
                </a:solidFill>
              </a:rPr>
              <a:t>Nerve</a:t>
            </a:r>
            <a:r>
              <a:rPr sz="2000" lang="en-US"/>
              <a:t> </a:t>
            </a:r>
          </a:p>
          <a:p>
            <a:pPr lvl="1"/>
            <a:r>
              <a:rPr sz="2000" lang="en-US"/>
              <a:t>Trigeminal neuralgia, post herpetic neuralgia, trigeminal neuropathic pain, glossopharyngeal neuralgia, sphenopalatine neuralgia, geniculate neuralgia (Ramsay Hunt syndrome), multiple sclerosis, cerebellopontine angle tumor .	</a:t>
            </a:r>
          </a:p>
          <a:p>
            <a:pPr indent="-385763" marL="385763">
              <a:buFont typeface="+mj-lt"/>
              <a:buAutoNum type="arabicPeriod"/>
            </a:pPr>
            <a:r>
              <a:rPr b="1" sz="2000" lang="en-US">
                <a:solidFill>
                  <a:srgbClr val="0070C0"/>
                </a:solidFill>
              </a:rPr>
              <a:t>Teeth and jaw </a:t>
            </a:r>
          </a:p>
          <a:p>
            <a:pPr lvl="1"/>
            <a:r>
              <a:rPr sz="2000" lang="en-US"/>
              <a:t>Dentinal, pulpal, or periodontal pain; temporomandibular joint disorders .	</a:t>
            </a:r>
          </a:p>
          <a:p>
            <a:pPr indent="-385763" marL="385763">
              <a:buFont typeface="+mj-lt"/>
              <a:buAutoNum type="arabicPeriod"/>
            </a:pPr>
            <a:r>
              <a:rPr b="1" sz="2000" lang="en-US">
                <a:solidFill>
                  <a:srgbClr val="0070C0"/>
                </a:solidFill>
              </a:rPr>
              <a:t>Sinuses and aerodigestive tract</a:t>
            </a:r>
          </a:p>
          <a:p>
            <a:pPr lvl="1"/>
            <a:r>
              <a:rPr sz="2000" lang="en-US"/>
              <a:t>Sinusitis, head and neck cancer, inflammatory lesions .	</a:t>
            </a:r>
          </a:p>
          <a:p>
            <a:pPr indent="-385763" marL="385763">
              <a:buFont typeface="+mj-lt"/>
              <a:buAutoNum type="arabicPeriod"/>
            </a:pPr>
            <a:r>
              <a:rPr b="1" sz="2000" lang="en-US">
                <a:solidFill>
                  <a:srgbClr val="0070C0"/>
                </a:solidFill>
              </a:rPr>
              <a:t>Eyes</a:t>
            </a:r>
            <a:r>
              <a:rPr sz="2000" lang="en-US"/>
              <a:t> 	</a:t>
            </a:r>
          </a:p>
          <a:p>
            <a:pPr lvl="1"/>
            <a:r>
              <a:rPr sz="2000" lang="en-US"/>
              <a:t>Optic neuritis, iritis, glaucoma .	</a:t>
            </a:r>
          </a:p>
          <a:p>
            <a:pPr indent="-385763" marL="385763">
              <a:buFont typeface="+mj-lt"/>
              <a:buAutoNum type="arabicPeriod"/>
            </a:pPr>
            <a:r>
              <a:rPr b="1" sz="2000" lang="en-US">
                <a:solidFill>
                  <a:srgbClr val="0070C0"/>
                </a:solidFill>
              </a:rPr>
              <a:t>Blood vessels</a:t>
            </a:r>
          </a:p>
          <a:p>
            <a:pPr lvl="1"/>
            <a:r>
              <a:rPr sz="2000" lang="en-US"/>
              <a:t>Giant cell arteritis, migraine, cluster headache, Tolosa-Hunt syndrome .	</a:t>
            </a:r>
          </a:p>
          <a:p>
            <a:pPr indent="-385763" marL="385763">
              <a:buFont typeface="+mj-lt"/>
              <a:buAutoNum type="arabicPeriod"/>
            </a:pPr>
            <a:r>
              <a:rPr b="1" sz="2000" lang="en-US">
                <a:solidFill>
                  <a:srgbClr val="0070C0"/>
                </a:solidFill>
              </a:rPr>
              <a:t>Psychological </a:t>
            </a:r>
          </a:p>
          <a:p>
            <a:pPr lvl="1"/>
            <a:r>
              <a:rPr sz="2000" lang="en-US"/>
              <a:t>Psychogenic, atypical facial pain.	</a:t>
            </a:r>
          </a:p>
          <a:p>
            <a:endParaRPr dirty="0" sz="2000" lang="ar-IQ"/>
          </a:p>
        </p:txBody>
      </p:sp>
      <p:sp>
        <p:nvSpPr>
          <p:cNvPr id="1048598" name="TextBox 3"/>
          <p:cNvSpPr txBox="1"/>
          <p:nvPr/>
        </p:nvSpPr>
        <p:spPr>
          <a:xfrm>
            <a:off x="4872182" y="5298412"/>
            <a:ext cx="4191000" cy="1691640"/>
          </a:xfrm>
          <a:prstGeom prst="rect"/>
          <a:noFill/>
        </p:spPr>
        <p:txBody>
          <a:bodyPr wrap="square">
            <a:spAutoFit/>
          </a:bodyPr>
          <a:p>
            <a:r>
              <a:rPr b="1" dirty="0" i="0" lang="en-US" err="1" u="sng">
                <a:solidFill>
                  <a:srgbClr val="C00000"/>
                </a:solidFill>
                <a:effectLst/>
                <a:latin typeface=".SFUI-Semibold"/>
              </a:rPr>
              <a:t>Tolosa</a:t>
            </a:r>
            <a:r>
              <a:rPr b="0" dirty="0" i="0" lang="en-US" err="1" u="sng">
                <a:solidFill>
                  <a:srgbClr val="C00000"/>
                </a:solidFill>
                <a:effectLst/>
                <a:latin typeface=".SFUI-Regular"/>
              </a:rPr>
              <a:t>-</a:t>
            </a:r>
            <a:r>
              <a:rPr b="1" dirty="0" i="0" lang="en-US" err="1" u="sng">
                <a:solidFill>
                  <a:srgbClr val="C00000"/>
                </a:solidFill>
                <a:effectLst/>
                <a:latin typeface=".SFUI-Semibold"/>
              </a:rPr>
              <a:t>Hunt</a:t>
            </a:r>
            <a:r>
              <a:rPr b="1" dirty="0" i="0" lang="en-US" u="sng">
                <a:solidFill>
                  <a:srgbClr val="C00000"/>
                </a:solidFill>
                <a:effectLst/>
                <a:latin typeface=".SFUI-Semibold"/>
              </a:rPr>
              <a:t> syndrome</a:t>
            </a:r>
            <a:r>
              <a:rPr b="0" dirty="0" i="0" lang="en-US">
                <a:effectLst/>
                <a:latin typeface=".SFUI-Regular"/>
              </a:rPr>
              <a:t> characterized by </a:t>
            </a:r>
          </a:p>
          <a:p>
            <a:pPr indent="-285750" marL="285750">
              <a:buFont typeface="Arial" panose="020B0604020202020204" pitchFamily="34" charset="0"/>
              <a:buChar char="•"/>
            </a:pPr>
            <a:r>
              <a:rPr b="0" dirty="0" i="0" lang="en-US">
                <a:effectLst/>
                <a:latin typeface=".SFUI-Regular"/>
              </a:rPr>
              <a:t>severe </a:t>
            </a:r>
            <a:r>
              <a:rPr b="0" dirty="0" i="0" lang="en-US" err="1">
                <a:effectLst/>
                <a:latin typeface=".SFUI-Regular"/>
              </a:rPr>
              <a:t>periorbital</a:t>
            </a:r>
            <a:r>
              <a:rPr b="0" dirty="0" i="0" lang="en-US">
                <a:effectLst/>
                <a:latin typeface=".SFUI-Regular"/>
              </a:rPr>
              <a:t> headaches, </a:t>
            </a:r>
          </a:p>
          <a:p>
            <a:pPr indent="-285750" marL="285750">
              <a:buFont typeface="Arial" panose="020B0604020202020204" pitchFamily="34" charset="0"/>
              <a:buChar char="•"/>
            </a:pPr>
            <a:r>
              <a:rPr b="0" dirty="0" i="0" lang="en-US">
                <a:effectLst/>
                <a:latin typeface=".SFUI-Regular"/>
              </a:rPr>
              <a:t>decreased and painful eye movements (ophthalmoplegia). </a:t>
            </a:r>
          </a:p>
          <a:p>
            <a:pPr indent="-285750" marL="285750">
              <a:buFont typeface="Arial" panose="020B0604020202020204" pitchFamily="34" charset="0"/>
              <a:buChar char="•"/>
            </a:pPr>
            <a:r>
              <a:rPr b="0" dirty="0" i="0" lang="en-US">
                <a:effectLst/>
                <a:latin typeface=".SFUI-Regular"/>
              </a:rPr>
              <a:t>Symptoms usually (unilateral). </a:t>
            </a:r>
            <a:endParaRPr dirty="0" lang="en-US">
              <a:effectLst/>
              <a:latin typeface=".SF U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4" name=""/>
        <p:cNvGrpSpPr/>
        <p:nvPr/>
      </p:nvGrpSpPr>
      <p:grpSpPr>
        <a:xfrm>
          <a:off x="0" y="0"/>
          <a:ext cx="0" cy="0"/>
          <a:chOff x="0" y="0"/>
          <a:chExt cx="0" cy="0"/>
        </a:xfrm>
      </p:grpSpPr>
      <p:sp>
        <p:nvSpPr>
          <p:cNvPr id="1048599" name="Content Placeholder 2"/>
          <p:cNvSpPr>
            <a:spLocks noGrp="1"/>
          </p:cNvSpPr>
          <p:nvPr>
            <p:ph idx="1"/>
          </p:nvPr>
        </p:nvSpPr>
        <p:spPr>
          <a:xfrm>
            <a:off x="86014" y="82262"/>
            <a:ext cx="8977168" cy="6683374"/>
          </a:xfrm>
        </p:spPr>
        <p:txBody>
          <a:bodyPr>
            <a:normAutofit/>
          </a:bodyPr>
          <a:p>
            <a:pPr>
              <a:buFont typeface="Wingdings" pitchFamily="2" charset="2"/>
              <a:buChar char="q"/>
            </a:pPr>
            <a:r>
              <a:rPr b="1" dirty="0" sz="2400" lang="en-US" u="sng">
                <a:solidFill>
                  <a:srgbClr val="C00000"/>
                </a:solidFill>
              </a:rPr>
              <a:t>Differential  Diagnosis </a:t>
            </a:r>
          </a:p>
          <a:p>
            <a:r>
              <a:rPr dirty="0" sz="2000" lang="en-US"/>
              <a:t>Continuous  trigeminal  pain,  if the  dominant  complaint  (&gt;50%  of  the  overall  </a:t>
            </a:r>
            <a:r>
              <a:rPr dirty="0" sz="2000" lang="en-US" err="1"/>
              <a:t>orofacial</a:t>
            </a:r>
            <a:r>
              <a:rPr dirty="0" sz="2000" lang="en-US"/>
              <a:t>  pain  syndrome),  is  usually  a  sign  of  a  disorder  other  than  TN  and  should trigger  an  appropriate  differential  work-up. </a:t>
            </a:r>
          </a:p>
          <a:p>
            <a:pPr>
              <a:buFont typeface="Wingdings" pitchFamily="2" charset="2"/>
              <a:buChar char="Ø"/>
            </a:pPr>
            <a:r>
              <a:rPr b="1" dirty="0" sz="2000" lang="en-US">
                <a:solidFill>
                  <a:srgbClr val="7030A0"/>
                </a:solidFill>
              </a:rPr>
              <a:t>Isolated  V1  involvement</a:t>
            </a:r>
            <a:r>
              <a:rPr dirty="0" sz="2000" lang="en-US"/>
              <a:t>  occurs  in  less  than  5%  of  TN patients  and  should  trigger  additional  work-up  to  rule  out  other conditions  such  as  </a:t>
            </a:r>
          </a:p>
          <a:p>
            <a:pPr lvl="1">
              <a:buFont typeface="Wingdings" pitchFamily="2" charset="2"/>
              <a:buChar char="ü"/>
            </a:pPr>
            <a:r>
              <a:rPr dirty="0" sz="2000" lang="en-US"/>
              <a:t>Temporal  arteritis.</a:t>
            </a:r>
          </a:p>
          <a:p>
            <a:pPr lvl="1">
              <a:buFont typeface="Wingdings" pitchFamily="2" charset="2"/>
              <a:buChar char="ü"/>
            </a:pPr>
            <a:r>
              <a:rPr dirty="0" sz="2000" lang="en-US"/>
              <a:t>Herpes  zoster.</a:t>
            </a:r>
          </a:p>
          <a:p>
            <a:pPr lvl="1">
              <a:buFont typeface="Wingdings" pitchFamily="2" charset="2"/>
              <a:buChar char="ü"/>
            </a:pPr>
            <a:r>
              <a:rPr dirty="0" sz="2000" lang="en-US"/>
              <a:t>Ocular migraine. </a:t>
            </a:r>
          </a:p>
          <a:p>
            <a:pPr lvl="1">
              <a:buFont typeface="Wingdings" pitchFamily="2" charset="2"/>
              <a:buChar char="ü"/>
            </a:pPr>
            <a:r>
              <a:rPr dirty="0" sz="2000" lang="en-US"/>
              <a:t>Cluster  headache  syndrome.</a:t>
            </a:r>
          </a:p>
          <a:p>
            <a:pPr lvl="1">
              <a:buFont typeface="Wingdings" pitchFamily="2" charset="2"/>
              <a:buChar char="ü"/>
            </a:pPr>
            <a:r>
              <a:rPr dirty="0" sz="2000" lang="en-US"/>
              <a:t>Short-lasting  unilateral  </a:t>
            </a:r>
            <a:r>
              <a:rPr dirty="0" sz="2000" lang="en-US" err="1"/>
              <a:t>neuralgiform</a:t>
            </a:r>
            <a:r>
              <a:rPr dirty="0" sz="2000" lang="en-US"/>
              <a:t>  headaches  with  conjunctival  injection  and  tearing  (SUNCT),</a:t>
            </a:r>
          </a:p>
          <a:p>
            <a:pPr lvl="1">
              <a:buFont typeface="Wingdings" pitchFamily="2" charset="2"/>
              <a:buChar char="ü"/>
            </a:pPr>
            <a:r>
              <a:rPr dirty="0" sz="2000" lang="en-US"/>
              <a:t>Short-lasting  unilateral </a:t>
            </a:r>
            <a:r>
              <a:rPr dirty="0" sz="2000" lang="en-US" err="1"/>
              <a:t>neuralgiform</a:t>
            </a:r>
            <a:r>
              <a:rPr dirty="0" sz="2000" lang="en-US"/>
              <a:t>  headaches  with  cranial  autonomic  symptoms  (SUNA).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75" name=""/>
        <p:cNvGrpSpPr/>
        <p:nvPr/>
      </p:nvGrpSpPr>
      <p:grpSpPr>
        <a:xfrm>
          <a:off x="0" y="0"/>
          <a:ext cx="0" cy="0"/>
          <a:chOff x="0" y="0"/>
          <a:chExt cx="0" cy="0"/>
        </a:xfrm>
      </p:grpSpPr>
      <p:pic>
        <p:nvPicPr>
          <p:cNvPr id="2097154" name="Picture 4"/>
          <p:cNvPicPr>
            <a:picLocks noChangeAspect="1" noGrp="1"/>
          </p:cNvPicPr>
          <p:nvPr>
            <p:ph idx="1"/>
          </p:nvPr>
        </p:nvPicPr>
        <p:blipFill>
          <a:blip xmlns:r="http://schemas.openxmlformats.org/officeDocument/2006/relationships" r:embed="rId1"/>
          <a:stretch>
            <a:fillRect/>
          </a:stretch>
        </p:blipFill>
        <p:spPr>
          <a:xfrm>
            <a:off x="738427" y="0"/>
            <a:ext cx="7667145" cy="68580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76" name=""/>
        <p:cNvGrpSpPr/>
        <p:nvPr/>
      </p:nvGrpSpPr>
      <p:grpSpPr>
        <a:xfrm>
          <a:off x="0" y="0"/>
          <a:ext cx="0" cy="0"/>
          <a:chOff x="0" y="0"/>
          <a:chExt cx="0" cy="0"/>
        </a:xfrm>
      </p:grpSpPr>
      <p:sp>
        <p:nvSpPr>
          <p:cNvPr id="1048600" name="Title 1"/>
          <p:cNvSpPr>
            <a:spLocks noGrp="1"/>
          </p:cNvSpPr>
          <p:nvPr>
            <p:ph type="title"/>
          </p:nvPr>
        </p:nvSpPr>
        <p:spPr/>
        <p:txBody>
          <a:bodyPr/>
          <a:p>
            <a:endParaRPr lang="en-US"/>
          </a:p>
        </p:txBody>
      </p:sp>
      <p:pic>
        <p:nvPicPr>
          <p:cNvPr id="2097155"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77" name=""/>
        <p:cNvGrpSpPr/>
        <p:nvPr/>
      </p:nvGrpSpPr>
      <p:grpSpPr>
        <a:xfrm>
          <a:off x="0" y="0"/>
          <a:ext cx="0" cy="0"/>
          <a:chOff x="0" y="0"/>
          <a:chExt cx="0" cy="0"/>
        </a:xfrm>
      </p:grpSpPr>
      <p:sp>
        <p:nvSpPr>
          <p:cNvPr id="1048601" name="Title 1"/>
          <p:cNvSpPr>
            <a:spLocks noGrp="1"/>
          </p:cNvSpPr>
          <p:nvPr>
            <p:ph type="title"/>
          </p:nvPr>
        </p:nvSpPr>
        <p:spPr/>
        <p:txBody>
          <a:bodyPr/>
          <a:p>
            <a:endParaRPr lang="en-US"/>
          </a:p>
        </p:txBody>
      </p:sp>
      <p:pic>
        <p:nvPicPr>
          <p:cNvPr id="2097156"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8" name=""/>
        <p:cNvGrpSpPr/>
        <p:nvPr/>
      </p:nvGrpSpPr>
      <p:grpSpPr>
        <a:xfrm>
          <a:off x="0" y="0"/>
          <a:ext cx="0" cy="0"/>
          <a:chOff x="0" y="0"/>
          <a:chExt cx="0" cy="0"/>
        </a:xfrm>
      </p:grpSpPr>
      <p:sp>
        <p:nvSpPr>
          <p:cNvPr id="1048602" name="Content Placeholder 2"/>
          <p:cNvSpPr>
            <a:spLocks noGrp="1"/>
          </p:cNvSpPr>
          <p:nvPr>
            <p:ph idx="1"/>
          </p:nvPr>
        </p:nvSpPr>
        <p:spPr>
          <a:xfrm>
            <a:off x="86012" y="93805"/>
            <a:ext cx="8965623" cy="6648739"/>
          </a:xfrm>
        </p:spPr>
        <p:txBody>
          <a:bodyPr>
            <a:noAutofit/>
          </a:bodyPr>
          <a:p>
            <a:pPr>
              <a:buFont typeface="Wingdings" pitchFamily="2" charset="2"/>
              <a:buChar char="q"/>
            </a:pPr>
            <a:r>
              <a:rPr b="1" dirty="0" sz="2400" lang="en-US" u="sng">
                <a:solidFill>
                  <a:srgbClr val="C00000"/>
                </a:solidFill>
              </a:rPr>
              <a:t>Medical Management</a:t>
            </a:r>
            <a:endParaRPr b="1" dirty="0" sz="2400" lang="ar-IQ" u="sng">
              <a:solidFill>
                <a:srgbClr val="C00000"/>
              </a:solidFill>
            </a:endParaRPr>
          </a:p>
          <a:p>
            <a:r>
              <a:rPr dirty="0" sz="2000" lang="en-US"/>
              <a:t>All patients with TN are initially managed medically. </a:t>
            </a:r>
          </a:p>
          <a:p>
            <a:pPr>
              <a:buFont typeface="Wingdings" pitchFamily="2" charset="2"/>
              <a:buChar char="Ø"/>
            </a:pPr>
            <a:r>
              <a:rPr b="1" dirty="0" sz="2000" lang="en-US"/>
              <a:t>Carbamazepine</a:t>
            </a:r>
          </a:p>
          <a:p>
            <a:pPr lvl="1"/>
            <a:r>
              <a:rPr dirty="0" sz="2000" lang="en-US"/>
              <a:t>(the only first-line agent) 100 mg twice daily; increase as necessary by 50-100 mg every 3-4 days; target range 400-1000 mg/day for pain relief.</a:t>
            </a:r>
          </a:p>
          <a:p>
            <a:pPr>
              <a:buFont typeface="Wingdings" pitchFamily="2" charset="2"/>
              <a:buChar char="Ø"/>
            </a:pPr>
            <a:r>
              <a:rPr b="1" dirty="0" sz="2000" lang="en-US"/>
              <a:t>Gabapentin</a:t>
            </a:r>
          </a:p>
          <a:p>
            <a:pPr lvl="1"/>
            <a:r>
              <a:rPr dirty="0" sz="2000" lang="en-US"/>
              <a:t>is widely used for neuropathic pain, 300 mg once daily; increase as necessary by 300 mg every 3 days in divided doses (3 times daily); target dose 900-2400 mg daily 	</a:t>
            </a:r>
          </a:p>
          <a:p>
            <a:pPr>
              <a:buFont typeface="Wingdings" pitchFamily="2" charset="2"/>
              <a:buChar char="Ø"/>
            </a:pPr>
            <a:r>
              <a:rPr b="1" dirty="0" sz="2000" lang="en-US" err="1"/>
              <a:t>Baclofen</a:t>
            </a:r>
            <a:r>
              <a:rPr b="1" dirty="0" sz="2000" lang="en-US"/>
              <a:t>, Lamotrigine, </a:t>
            </a:r>
            <a:r>
              <a:rPr b="1" dirty="0" sz="2000" lang="en-US" err="1"/>
              <a:t>Oxcarbazepine</a:t>
            </a:r>
            <a:r>
              <a:rPr b="1" dirty="0" sz="2000" lang="en-US"/>
              <a:t>, Phenytoin</a:t>
            </a:r>
          </a:p>
          <a:p>
            <a:pPr>
              <a:buFont typeface="Wingdings" pitchFamily="2" charset="2"/>
              <a:buChar char="Ø"/>
            </a:pPr>
            <a:endParaRPr b="1" dirty="0" sz="2000" lang="en-US"/>
          </a:p>
          <a:p>
            <a:pPr>
              <a:buFont typeface="Wingdings" pitchFamily="2" charset="2"/>
              <a:buChar char="v"/>
            </a:pPr>
            <a:r>
              <a:rPr b="1" dirty="0" sz="2000" lang="en-US">
                <a:solidFill>
                  <a:srgbClr val="002060"/>
                </a:solidFill>
              </a:rPr>
              <a:t>For  carbamazepine, maximum  tolerable  doses  are  usually  800  to  1200  mg/day</a:t>
            </a:r>
          </a:p>
          <a:p>
            <a:endParaRPr dirty="0" sz="2000"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9" name=""/>
        <p:cNvGrpSpPr/>
        <p:nvPr/>
      </p:nvGrpSpPr>
      <p:grpSpPr>
        <a:xfrm>
          <a:off x="0" y="0"/>
          <a:ext cx="0" cy="0"/>
          <a:chOff x="0" y="0"/>
          <a:chExt cx="0" cy="0"/>
        </a:xfrm>
      </p:grpSpPr>
      <p:sp>
        <p:nvSpPr>
          <p:cNvPr id="1048603" name="Title 1"/>
          <p:cNvSpPr>
            <a:spLocks noGrp="1"/>
          </p:cNvSpPr>
          <p:nvPr>
            <p:ph type="title"/>
          </p:nvPr>
        </p:nvSpPr>
        <p:spPr>
          <a:xfrm>
            <a:off x="628650" y="838490"/>
            <a:ext cx="7886700" cy="2763692"/>
          </a:xfrm>
        </p:spPr>
        <p:txBody>
          <a:bodyPr>
            <a:noAutofit/>
          </a:bodyPr>
          <a:p>
            <a:pPr algn="ctr"/>
            <a:r>
              <a:rPr b="1" dirty="0" sz="5400" lang="en-US" u="sng">
                <a:solidFill>
                  <a:srgbClr val="C00000"/>
                </a:solidFill>
                <a:latin typeface="+mn-lt"/>
              </a:rPr>
              <a:t>Percutaneous Procedures for Trigeminal Neuralgia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0" name=""/>
        <p:cNvGrpSpPr/>
        <p:nvPr/>
      </p:nvGrpSpPr>
      <p:grpSpPr>
        <a:xfrm>
          <a:off x="0" y="0"/>
          <a:ext cx="0" cy="0"/>
          <a:chOff x="0" y="0"/>
          <a:chExt cx="0" cy="0"/>
        </a:xfrm>
      </p:grpSpPr>
      <p:sp>
        <p:nvSpPr>
          <p:cNvPr id="1048604" name="Content Placeholder 2"/>
          <p:cNvSpPr>
            <a:spLocks noGrp="1"/>
          </p:cNvSpPr>
          <p:nvPr>
            <p:ph idx="1"/>
          </p:nvPr>
        </p:nvSpPr>
        <p:spPr>
          <a:xfrm>
            <a:off x="86012" y="93806"/>
            <a:ext cx="8977169" cy="6683375"/>
          </a:xfrm>
        </p:spPr>
        <p:txBody>
          <a:bodyPr>
            <a:normAutofit/>
          </a:bodyPr>
          <a:p>
            <a:pPr>
              <a:buFont typeface="Wingdings" pitchFamily="2" charset="2"/>
              <a:buChar char="q"/>
            </a:pPr>
            <a:r>
              <a:rPr b="1" dirty="0" sz="2400" lang="en-US" u="sng">
                <a:solidFill>
                  <a:srgbClr val="C00000"/>
                </a:solidFill>
              </a:rPr>
              <a:t>Anatomy</a:t>
            </a:r>
          </a:p>
          <a:p>
            <a:r>
              <a:rPr dirty="0" sz="2000" lang="en-US"/>
              <a:t>Several  nerves,  arteries,  and  veins  pass  through  the  foramen </a:t>
            </a:r>
            <a:r>
              <a:rPr dirty="0" sz="2000" lang="en-US" err="1"/>
              <a:t>ovale</a:t>
            </a:r>
            <a:r>
              <a:rPr dirty="0" sz="2000" lang="en-US"/>
              <a:t>:  </a:t>
            </a:r>
          </a:p>
          <a:p>
            <a:pPr lvl="1">
              <a:buFont typeface="Wingdings" pitchFamily="2" charset="2"/>
              <a:buChar char="ü"/>
            </a:pPr>
            <a:r>
              <a:rPr dirty="0" sz="2000" lang="en-US"/>
              <a:t>Mandibular  nerve,  </a:t>
            </a:r>
          </a:p>
          <a:p>
            <a:pPr lvl="1">
              <a:buFont typeface="Wingdings" pitchFamily="2" charset="2"/>
              <a:buChar char="ü"/>
            </a:pPr>
            <a:r>
              <a:rPr dirty="0" sz="2000" lang="en-US"/>
              <a:t>Lesser  superficial  petrosal  nerve, </a:t>
            </a:r>
          </a:p>
          <a:p>
            <a:pPr lvl="1">
              <a:buFont typeface="Wingdings" pitchFamily="2" charset="2"/>
              <a:buChar char="ü"/>
            </a:pPr>
            <a:r>
              <a:rPr dirty="0" sz="2000" lang="en-US"/>
              <a:t>Accessory  meningeal  artery,  and  emissary  veins  (from  the  cavernous  sinus  to  the  </a:t>
            </a:r>
            <a:r>
              <a:rPr dirty="0" sz="2000" lang="en-US" err="1"/>
              <a:t>pterygoid</a:t>
            </a:r>
            <a:r>
              <a:rPr dirty="0" sz="2000" lang="en-US"/>
              <a:t>  plexus).  </a:t>
            </a:r>
          </a:p>
          <a:p>
            <a:pPr lvl="1">
              <a:buFont typeface="Wingdings" pitchFamily="2" charset="2"/>
              <a:buChar char="ü"/>
            </a:pPr>
            <a:endParaRPr dirty="0" sz="2000" lang="en-US"/>
          </a:p>
          <a:p>
            <a:r>
              <a:rPr dirty="0" sz="2000" lang="en-US"/>
              <a:t>The  </a:t>
            </a:r>
            <a:r>
              <a:rPr dirty="0" sz="2000" lang="en-US" err="1"/>
              <a:t>gasserian</a:t>
            </a:r>
            <a:r>
              <a:rPr dirty="0" sz="2000" lang="en-US"/>
              <a:t>  ganglion  is  a  sensory  ganglion  of  the  trigeminal nerve;  it  is  crescent  shaped  with  convexity  directed  forward.  It  is located  at  the  apex  of  the  petrous  portion  of  the  temporal  bone and  may  extend  to  the  foramen  </a:t>
            </a:r>
            <a:r>
              <a:rPr dirty="0" sz="2000" lang="en-US" err="1"/>
              <a:t>lacerum</a:t>
            </a:r>
            <a:r>
              <a:rPr dirty="0" sz="2000" lang="en-US"/>
              <a:t>,  or  the  posterior  lip  or floor  of  the  foramen  </a:t>
            </a:r>
            <a:r>
              <a:rPr dirty="0" sz="2000" lang="en-US" err="1"/>
              <a:t>ovale</a:t>
            </a:r>
            <a:r>
              <a:rPr dirty="0" sz="2000" lang="en-US"/>
              <a:t>. </a:t>
            </a:r>
          </a:p>
          <a:p>
            <a:endParaRPr dirty="0" sz="2000" lang="en-US"/>
          </a:p>
          <a:p>
            <a:r>
              <a:rPr dirty="0" sz="2000" lang="en-US"/>
              <a:t>The  ophthalmic  nerve  is  the  smallest  of  the  three trigeminal  divisions.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1" name=""/>
        <p:cNvGrpSpPr/>
        <p:nvPr/>
      </p:nvGrpSpPr>
      <p:grpSpPr>
        <a:xfrm>
          <a:off x="0" y="0"/>
          <a:ext cx="0" cy="0"/>
          <a:chOff x="0" y="0"/>
          <a:chExt cx="0" cy="0"/>
        </a:xfrm>
      </p:grpSpPr>
      <p:sp>
        <p:nvSpPr>
          <p:cNvPr id="1048605" name="Content Placeholder 2"/>
          <p:cNvSpPr>
            <a:spLocks noGrp="1"/>
          </p:cNvSpPr>
          <p:nvPr>
            <p:ph idx="1"/>
          </p:nvPr>
        </p:nvSpPr>
        <p:spPr>
          <a:xfrm>
            <a:off x="86014" y="82261"/>
            <a:ext cx="8977168" cy="6660284"/>
          </a:xfrm>
        </p:spPr>
        <p:txBody>
          <a:bodyPr>
            <a:normAutofit/>
          </a:bodyPr>
          <a:p>
            <a:pPr>
              <a:buFont typeface="Wingdings" pitchFamily="2" charset="2"/>
              <a:buChar char="q"/>
            </a:pPr>
            <a:r>
              <a:rPr b="1" dirty="0" sz="2000" lang="en-US" u="sng">
                <a:solidFill>
                  <a:srgbClr val="C00000"/>
                </a:solidFill>
              </a:rPr>
              <a:t>PERCUTANEOUS PREOPERATIVE CARE </a:t>
            </a:r>
            <a:endParaRPr dirty="0" sz="2000" lang="en-US"/>
          </a:p>
          <a:p>
            <a:r>
              <a:rPr b="1" dirty="0" sz="2000" lang="en-US"/>
              <a:t>This is achieved by using </a:t>
            </a:r>
          </a:p>
          <a:p>
            <a:pPr lvl="1">
              <a:buFont typeface="Wingdings" pitchFamily="2" charset="2"/>
              <a:buChar char="ü"/>
            </a:pPr>
            <a:r>
              <a:rPr b="1" dirty="0" sz="2000" lang="en-US">
                <a:solidFill>
                  <a:srgbClr val="0070C0"/>
                </a:solidFill>
              </a:rPr>
              <a:t>Heat</a:t>
            </a:r>
            <a:r>
              <a:rPr dirty="0" sz="2000" lang="en-US"/>
              <a:t> (RF </a:t>
            </a:r>
            <a:r>
              <a:rPr dirty="0" sz="2000" lang="en-US" err="1"/>
              <a:t>rhizotomy</a:t>
            </a:r>
            <a:r>
              <a:rPr dirty="0" sz="2000" lang="en-US"/>
              <a:t>).</a:t>
            </a:r>
          </a:p>
          <a:p>
            <a:pPr lvl="1">
              <a:buFont typeface="Wingdings" pitchFamily="2" charset="2"/>
              <a:buChar char="ü"/>
            </a:pPr>
            <a:r>
              <a:rPr b="1" dirty="0" sz="2000" lang="en-US">
                <a:solidFill>
                  <a:srgbClr val="0070C0"/>
                </a:solidFill>
              </a:rPr>
              <a:t>Chemical </a:t>
            </a:r>
            <a:r>
              <a:rPr b="1" dirty="0" sz="2000" lang="en-US" err="1">
                <a:solidFill>
                  <a:srgbClr val="0070C0"/>
                </a:solidFill>
              </a:rPr>
              <a:t>neurolysis</a:t>
            </a:r>
            <a:r>
              <a:rPr dirty="0" sz="2000" lang="en-US"/>
              <a:t> (glycerol </a:t>
            </a:r>
            <a:r>
              <a:rPr dirty="0" sz="2000" lang="en-US" err="1"/>
              <a:t>rhizotomy</a:t>
            </a:r>
            <a:r>
              <a:rPr dirty="0" sz="2000" lang="en-US"/>
              <a:t>).</a:t>
            </a:r>
          </a:p>
          <a:p>
            <a:pPr lvl="1">
              <a:buFont typeface="Wingdings" pitchFamily="2" charset="2"/>
              <a:buChar char="ü"/>
            </a:pPr>
            <a:r>
              <a:rPr b="1" dirty="0" sz="2000" lang="en-US">
                <a:solidFill>
                  <a:srgbClr val="0070C0"/>
                </a:solidFill>
              </a:rPr>
              <a:t>Mechanical </a:t>
            </a:r>
            <a:r>
              <a:rPr b="1" dirty="0" sz="2000" lang="en-US" err="1">
                <a:solidFill>
                  <a:srgbClr val="0070C0"/>
                </a:solidFill>
              </a:rPr>
              <a:t>neurolysis</a:t>
            </a:r>
            <a:r>
              <a:rPr dirty="0" sz="2000" lang="en-US"/>
              <a:t> (balloon compression </a:t>
            </a:r>
            <a:r>
              <a:rPr dirty="0" sz="2000" lang="en-US" err="1"/>
              <a:t>rhizotomy</a:t>
            </a:r>
            <a:r>
              <a:rPr dirty="0" sz="2000" lang="en-US"/>
              <a:t>).</a:t>
            </a:r>
          </a:p>
          <a:p>
            <a:pPr lvl="1">
              <a:buFont typeface="Wingdings" pitchFamily="2" charset="2"/>
              <a:buChar char="ü"/>
            </a:pPr>
            <a:r>
              <a:rPr b="1" dirty="0" sz="2000" lang="en-US">
                <a:solidFill>
                  <a:srgbClr val="0070C0"/>
                </a:solidFill>
              </a:rPr>
              <a:t>Radiation-induced neural injury</a:t>
            </a:r>
            <a:r>
              <a:rPr dirty="0" sz="2000" lang="en-US"/>
              <a:t> (stereotactic </a:t>
            </a:r>
            <a:r>
              <a:rPr dirty="0" sz="2000" lang="en-US" err="1"/>
              <a:t>radiosurgery</a:t>
            </a:r>
            <a:r>
              <a:rPr dirty="0" sz="2000" lang="en-US"/>
              <a:t> (SRS).</a:t>
            </a:r>
          </a:p>
          <a:p>
            <a:pPr lvl="1">
              <a:buFont typeface="Wingdings" pitchFamily="2" charset="2"/>
              <a:buChar char="ü"/>
            </a:pPr>
            <a:endParaRPr dirty="0" sz="2000" lang="en-US"/>
          </a:p>
          <a:p>
            <a:r>
              <a:rPr dirty="0" sz="2000" lang="en-US"/>
              <a:t>RF </a:t>
            </a:r>
            <a:r>
              <a:rPr dirty="0" sz="2000" lang="en-US" err="1"/>
              <a:t>rhizotomy</a:t>
            </a:r>
            <a:r>
              <a:rPr dirty="0" sz="2000" lang="en-US"/>
              <a:t> is perhaps the most commonly used procedure.</a:t>
            </a:r>
          </a:p>
          <a:p>
            <a:endParaRPr dirty="0" sz="2000" lang="en-US"/>
          </a:p>
          <a:p>
            <a:pPr>
              <a:buFont typeface="Wingdings" pitchFamily="2" charset="2"/>
              <a:buChar char="v"/>
            </a:pPr>
            <a:r>
              <a:rPr b="1" dirty="0" sz="2000" lang="en-US">
                <a:solidFill>
                  <a:srgbClr val="002060"/>
                </a:solidFill>
              </a:rPr>
              <a:t>Percutaneous procedures generally reserved for patients who experience:</a:t>
            </a:r>
          </a:p>
          <a:p>
            <a:pPr indent="-342900" lvl="1" marL="685800">
              <a:buFont typeface="+mj-lt"/>
              <a:buAutoNum type="arabicPeriod"/>
            </a:pPr>
            <a:r>
              <a:rPr dirty="0" sz="2000" lang="en-US"/>
              <a:t>Failure of medical </a:t>
            </a:r>
            <a:r>
              <a:rPr dirty="0" sz="2000" lang="en-US" err="1"/>
              <a:t>therpay</a:t>
            </a:r>
            <a:endParaRPr dirty="0" sz="2000" lang="en-US"/>
          </a:p>
          <a:p>
            <a:pPr indent="-342900" lvl="1" marL="685800">
              <a:buFont typeface="+mj-lt"/>
              <a:buAutoNum type="arabicPeriod"/>
            </a:pPr>
            <a:r>
              <a:rPr dirty="0" sz="2000" lang="en-US"/>
              <a:t>Recurrent pain after MVD</a:t>
            </a:r>
          </a:p>
          <a:p>
            <a:pPr indent="-342900" lvl="1" marL="685800">
              <a:buFont typeface="+mj-lt"/>
              <a:buAutoNum type="arabicPeriod"/>
            </a:pPr>
            <a:r>
              <a:rPr dirty="0" sz="2000" lang="en-US"/>
              <a:t>High surgical risk owing to medical comorbidity. </a:t>
            </a:r>
          </a:p>
          <a:p>
            <a:pPr indent="-342900" lvl="1" marL="685800">
              <a:buFont typeface="+mj-lt"/>
              <a:buAutoNum type="arabicPeriod"/>
            </a:pPr>
            <a:r>
              <a:rPr dirty="0" sz="2000" lang="en-US"/>
              <a:t>Older than 65 to 70 years of age</a:t>
            </a:r>
          </a:p>
          <a:p>
            <a:pPr indent="-342900" lvl="1" marL="685800">
              <a:buFont typeface="+mj-lt"/>
              <a:buAutoNum type="arabicPeriod"/>
            </a:pPr>
            <a:r>
              <a:rPr dirty="0" sz="2000" lang="en-US"/>
              <a:t>Multiple sclerosis (MS), pontine  infarction  that  affects  the  trigeminal  root  entry  zone,  or brainstem  white  matter  lesions  without  MS.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2" name=""/>
        <p:cNvGrpSpPr/>
        <p:nvPr/>
      </p:nvGrpSpPr>
      <p:grpSpPr>
        <a:xfrm>
          <a:off x="0" y="0"/>
          <a:ext cx="0" cy="0"/>
          <a:chOff x="0" y="0"/>
          <a:chExt cx="0" cy="0"/>
        </a:xfrm>
      </p:grpSpPr>
      <p:sp>
        <p:nvSpPr>
          <p:cNvPr id="1048606" name="Content Placeholder 2"/>
          <p:cNvSpPr>
            <a:spLocks noGrp="1"/>
          </p:cNvSpPr>
          <p:nvPr>
            <p:ph idx="1"/>
          </p:nvPr>
        </p:nvSpPr>
        <p:spPr>
          <a:xfrm>
            <a:off x="86012" y="82262"/>
            <a:ext cx="8977169" cy="6683374"/>
          </a:xfrm>
        </p:spPr>
        <p:txBody>
          <a:bodyPr>
            <a:normAutofit/>
          </a:bodyPr>
          <a:p>
            <a:pPr>
              <a:buFont typeface="Wingdings" pitchFamily="2" charset="2"/>
              <a:buChar char="v"/>
            </a:pPr>
            <a:r>
              <a:rPr b="1" dirty="0" sz="2400" lang="en-US" err="1" u="sng">
                <a:solidFill>
                  <a:srgbClr val="002060"/>
                </a:solidFill>
              </a:rPr>
              <a:t>Radiofrequency</a:t>
            </a:r>
            <a:r>
              <a:rPr b="1" dirty="0" sz="2400" lang="en-US" u="sng">
                <a:solidFill>
                  <a:srgbClr val="002060"/>
                </a:solidFill>
              </a:rPr>
              <a:t> </a:t>
            </a:r>
            <a:r>
              <a:rPr b="1" dirty="0" sz="2400" lang="en-US" err="1" u="sng">
                <a:solidFill>
                  <a:srgbClr val="002060"/>
                </a:solidFill>
              </a:rPr>
              <a:t>Rhizotomy</a:t>
            </a:r>
            <a:r>
              <a:rPr b="1" dirty="0" sz="2400" lang="en-US" u="sng">
                <a:solidFill>
                  <a:srgbClr val="002060"/>
                </a:solidFill>
              </a:rPr>
              <a:t> </a:t>
            </a:r>
            <a:endParaRPr b="1" dirty="0" sz="2400" lang="ar-IQ" u="sng">
              <a:solidFill>
                <a:srgbClr val="002060"/>
              </a:solidFill>
            </a:endParaRPr>
          </a:p>
          <a:p>
            <a:r>
              <a:rPr dirty="0" sz="2000" lang="en-US">
                <a:solidFill>
                  <a:srgbClr val="C00000"/>
                </a:solidFill>
              </a:rPr>
              <a:t>Alternating electrical field with an oscillating frequency of 500,000 Hz to cause a thermal lesion in the </a:t>
            </a:r>
            <a:r>
              <a:rPr dirty="0" sz="2000" lang="en-US" err="1">
                <a:solidFill>
                  <a:srgbClr val="C00000"/>
                </a:solidFill>
              </a:rPr>
              <a:t>retrogasserian</a:t>
            </a:r>
            <a:r>
              <a:rPr dirty="0" sz="2000" lang="en-US">
                <a:solidFill>
                  <a:srgbClr val="C00000"/>
                </a:solidFill>
              </a:rPr>
              <a:t> root, or ganglion</a:t>
            </a:r>
            <a:r>
              <a:rPr dirty="0" sz="2000" lang="en-US"/>
              <a:t>.</a:t>
            </a:r>
          </a:p>
          <a:p>
            <a:r>
              <a:rPr dirty="0" sz="2000" lang="en-US"/>
              <a:t>Lesion creation is achieved by heating the electrode up to 75° to 80° C for 90 seconds.</a:t>
            </a:r>
          </a:p>
          <a:p>
            <a:r>
              <a:rPr dirty="0" sz="2000" lang="en-US"/>
              <a:t>In 98% to 99% of the patients, pain relief is obtained immediately after surgery. </a:t>
            </a:r>
          </a:p>
          <a:p>
            <a:r>
              <a:rPr dirty="0" sz="2000" lang="en-US"/>
              <a:t>Because hypoesthesia is the end point of the procedure, numbness is present in 100% of patients after surgery. </a:t>
            </a:r>
          </a:p>
          <a:p>
            <a:endParaRPr dirty="0" sz="2000" lang="en-US"/>
          </a:p>
          <a:p>
            <a:pPr>
              <a:buFont typeface="Wingdings" pitchFamily="2" charset="2"/>
              <a:buChar char="Ø"/>
            </a:pPr>
            <a:r>
              <a:rPr b="1" dirty="0" sz="2000" lang="en-US" u="sng">
                <a:solidFill>
                  <a:srgbClr val="0070C0"/>
                </a:solidFill>
              </a:rPr>
              <a:t>Procedure</a:t>
            </a:r>
          </a:p>
          <a:p>
            <a:pPr>
              <a:buFont typeface="Wingdings" pitchFamily="2" charset="2"/>
              <a:buChar char="§"/>
            </a:pPr>
            <a:r>
              <a:rPr dirty="0" sz="2000" lang="en-US"/>
              <a:t>The  needle  is  directed  along  a  line representing  the  intersection  of  a  vertical  plane  passing  through the  medial  aspect  of  the  ipsilateral  pupil  and  a  horizontal  plane passing  through  a  point  3  cm  anterior  to  the  external  auditory meatus  along  the  inferior  border  of  the  zygoma.  </a:t>
            </a:r>
            <a:endParaRPr dirty="0" sz="2000" lang="ar-SA"/>
          </a:p>
          <a:p>
            <a:pPr>
              <a:buFont typeface="Wingdings" pitchFamily="2" charset="2"/>
              <a:buChar char="§"/>
            </a:pPr>
            <a:r>
              <a:rPr dirty="0" sz="2000" lang="en-US"/>
              <a:t>The  needle engages  the  foramen  </a:t>
            </a:r>
            <a:r>
              <a:rPr dirty="0" sz="2000" lang="en-US" err="1"/>
              <a:t>ovale</a:t>
            </a:r>
            <a:r>
              <a:rPr dirty="0" sz="2000" lang="en-US"/>
              <a:t>  about  6  to  8  cm  from  the  skin  surface.</a:t>
            </a:r>
          </a:p>
          <a:p>
            <a:pPr>
              <a:buFont typeface="Wingdings" pitchFamily="2" charset="2"/>
              <a:buChar char="§"/>
            </a:pPr>
            <a:r>
              <a:rPr dirty="0" sz="2000" lang="en-US"/>
              <a:t>This  can  usually  be  evidenced  by  a  </a:t>
            </a:r>
            <a:r>
              <a:rPr b="1" dirty="0" sz="2000" lang="en-US" u="sng">
                <a:solidFill>
                  <a:srgbClr val="002060"/>
                </a:solidFill>
              </a:rPr>
              <a:t>contraction  of  the  </a:t>
            </a:r>
            <a:r>
              <a:rPr b="1" dirty="0" sz="2000" lang="en-US" err="1" u="sng">
                <a:solidFill>
                  <a:srgbClr val="002060"/>
                </a:solidFill>
              </a:rPr>
              <a:t>masseter</a:t>
            </a:r>
            <a:r>
              <a:rPr b="1" dirty="0" sz="2000" lang="en-US" u="sng">
                <a:solidFill>
                  <a:srgbClr val="002060"/>
                </a:solidFill>
              </a:rPr>
              <a:t> muscle  manifested  as  jaw  jerk.</a:t>
            </a:r>
            <a:endParaRPr b="1" dirty="0" sz="2000" lang="ar-IQ" u="sng">
              <a:solidFill>
                <a:srgbClr val="00206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5" name=""/>
        <p:cNvGrpSpPr/>
        <p:nvPr/>
      </p:nvGrpSpPr>
      <p:grpSpPr>
        <a:xfrm>
          <a:off x="0" y="0"/>
          <a:ext cx="0" cy="0"/>
          <a:chOff x="0" y="0"/>
          <a:chExt cx="0" cy="0"/>
        </a:xfrm>
      </p:grpSpPr>
      <p:sp>
        <p:nvSpPr>
          <p:cNvPr id="1048590" name="Content Placeholder 2"/>
          <p:cNvSpPr>
            <a:spLocks noGrp="1"/>
          </p:cNvSpPr>
          <p:nvPr>
            <p:ph idx="1"/>
          </p:nvPr>
        </p:nvSpPr>
        <p:spPr>
          <a:xfrm>
            <a:off x="80818" y="82262"/>
            <a:ext cx="8982364" cy="6683374"/>
          </a:xfrm>
        </p:spPr>
        <p:txBody>
          <a:bodyPr>
            <a:normAutofit fontScale="95000" lnSpcReduction="20000"/>
          </a:bodyPr>
          <a:p>
            <a:pPr>
              <a:buFont typeface="Wingdings" pitchFamily="2" charset="2"/>
              <a:buChar char="q"/>
            </a:pPr>
            <a:r>
              <a:rPr b="1" dirty="0" sz="2000" lang="en-US" u="sng">
                <a:solidFill>
                  <a:srgbClr val="C00000"/>
                </a:solidFill>
              </a:rPr>
              <a:t>Trigeminal Neuralgia (</a:t>
            </a:r>
            <a:r>
              <a:rPr b="1" dirty="0" sz="2000" lang="en-US" u="sng">
                <a:solidFill>
                  <a:srgbClr val="002060"/>
                </a:solidFill>
              </a:rPr>
              <a:t>AKA tic </a:t>
            </a:r>
            <a:r>
              <a:rPr b="1" dirty="0" sz="2000" lang="en-US" err="1" u="sng">
                <a:solidFill>
                  <a:srgbClr val="002060"/>
                </a:solidFill>
              </a:rPr>
              <a:t>douloureux</a:t>
            </a:r>
            <a:r>
              <a:rPr b="1" dirty="0" sz="2000" lang="en-US" u="sng">
                <a:solidFill>
                  <a:srgbClr val="C00000"/>
                </a:solidFill>
              </a:rPr>
              <a:t>)</a:t>
            </a:r>
          </a:p>
          <a:p>
            <a:r>
              <a:rPr dirty="0" sz="2000" lang="en-US"/>
              <a:t>Trigeminal neuralgia (TN) is a disorder characterized by recurrent unilateral brief, electric, shock-like pain, abrupt in onset and termination, limited to the distribution of one or more divisions of the trigeminal nerve, often triggered by tactile stimuli, on one side of the face, with no neurologic deficit.</a:t>
            </a:r>
          </a:p>
          <a:p>
            <a:pPr>
              <a:buFont typeface="Wingdings" pitchFamily="2" charset="2"/>
              <a:buChar char="v"/>
            </a:pPr>
            <a:r>
              <a:rPr b="1" dirty="0" sz="2000" lang="en-US" u="sng"/>
              <a:t>TN is classified as follows:</a:t>
            </a:r>
          </a:p>
          <a:p>
            <a:pPr indent="-385763" marL="385763">
              <a:buFont typeface="+mj-lt"/>
              <a:buAutoNum type="arabicPeriod"/>
            </a:pPr>
            <a:r>
              <a:rPr b="1" dirty="0" sz="2000" lang="en-US">
                <a:solidFill>
                  <a:srgbClr val="0070C0"/>
                </a:solidFill>
              </a:rPr>
              <a:t>Classic (primary or idiopathic).</a:t>
            </a:r>
          </a:p>
          <a:p>
            <a:pPr lvl="1"/>
            <a:r>
              <a:rPr dirty="0" sz="2000" lang="en-US"/>
              <a:t> Most TN patients (&gt;85%) have classic TN .</a:t>
            </a:r>
          </a:p>
          <a:p>
            <a:pPr indent="-385763" marL="385763">
              <a:buFont typeface="+mj-lt"/>
              <a:buAutoNum type="arabicPeriod"/>
            </a:pPr>
            <a:r>
              <a:rPr b="1" dirty="0" sz="2000" lang="en-US">
                <a:solidFill>
                  <a:srgbClr val="0070C0"/>
                </a:solidFill>
              </a:rPr>
              <a:t>Symptomatic (or secondary )</a:t>
            </a:r>
          </a:p>
          <a:p>
            <a:pPr lvl="1">
              <a:buFont typeface="Wingdings" pitchFamily="2" charset="2"/>
              <a:buChar char="Ø"/>
            </a:pPr>
            <a:r>
              <a:rPr b="1" dirty="0" sz="2000" lang="en-US"/>
              <a:t>Intrinsic</a:t>
            </a:r>
            <a:r>
              <a:rPr dirty="0" sz="2000" lang="en-US"/>
              <a:t>  </a:t>
            </a:r>
          </a:p>
          <a:p>
            <a:pPr lvl="2"/>
            <a:r>
              <a:rPr dirty="0" lang="en-US"/>
              <a:t>Brainstem  pathology  with  trigeminal  nerve, nuclei, Tract  involvement  (e.g.,  multiple  sclerosis  [MS]  or lacunar  infarction). </a:t>
            </a:r>
          </a:p>
          <a:p>
            <a:pPr lvl="1">
              <a:buFont typeface="Wingdings" pitchFamily="2" charset="2"/>
              <a:buChar char="Ø"/>
            </a:pPr>
            <a:r>
              <a:rPr b="1" dirty="0" sz="2000" lang="en-US"/>
              <a:t>Extrinsic  </a:t>
            </a:r>
            <a:r>
              <a:rPr b="1" dirty="0" sz="2000" lang="en-US" err="1"/>
              <a:t>cerebellopontine</a:t>
            </a:r>
            <a:r>
              <a:rPr b="1" dirty="0" sz="2000" lang="en-US"/>
              <a:t>  angle  pathology</a:t>
            </a:r>
          </a:p>
          <a:p>
            <a:pPr lvl="2"/>
            <a:r>
              <a:rPr dirty="0" lang="en-US"/>
              <a:t>Neoplasms,  benign  or  malignant.</a:t>
            </a:r>
          </a:p>
          <a:p>
            <a:pPr lvl="2"/>
            <a:r>
              <a:rPr dirty="0" lang="en-US" err="1"/>
              <a:t>Nonneoplastic</a:t>
            </a:r>
            <a:r>
              <a:rPr dirty="0" lang="en-US"/>
              <a:t>  cysts  such as  epidermoid,  dermoid,  or  arachnoid  cysts.</a:t>
            </a:r>
          </a:p>
          <a:p>
            <a:pPr lvl="2"/>
            <a:r>
              <a:rPr dirty="0" lang="en-US"/>
              <a:t>Vascular  lesions such  as  aneurysms  or  arteriovenous  malformations.</a:t>
            </a:r>
          </a:p>
          <a:p>
            <a:pPr indent="-514350" marL="514350">
              <a:buFont typeface="+mj-lt"/>
              <a:buAutoNum type="arabicPeriod"/>
            </a:pPr>
            <a:r>
              <a:rPr b="1" dirty="0" sz="2000" lang="en-US">
                <a:solidFill>
                  <a:srgbClr val="0070C0"/>
                </a:solidFill>
              </a:rPr>
              <a:t>Atypical  TN</a:t>
            </a:r>
            <a:r>
              <a:rPr dirty="0" sz="2000" lang="en-US"/>
              <a:t> </a:t>
            </a:r>
          </a:p>
          <a:p>
            <a:pPr lvl="1"/>
            <a:r>
              <a:rPr dirty="0" sz="2000" lang="en-US"/>
              <a:t>Persistent  background  facial  pain  of moderate  intensity.</a:t>
            </a: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800">
        <p:circ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83" name=""/>
        <p:cNvGrpSpPr/>
        <p:nvPr/>
      </p:nvGrpSpPr>
      <p:grpSpPr>
        <a:xfrm>
          <a:off x="0" y="0"/>
          <a:ext cx="0" cy="0"/>
          <a:chOff x="0" y="0"/>
          <a:chExt cx="0" cy="0"/>
        </a:xfrm>
      </p:grpSpPr>
      <p:sp>
        <p:nvSpPr>
          <p:cNvPr id="1048607" name="Rectangle 10"/>
          <p:cNvSpPr/>
          <p:nvPr/>
        </p:nvSpPr>
        <p:spPr>
          <a:xfrm>
            <a:off x="0" y="1074508"/>
            <a:ext cx="3902365" cy="4968240"/>
          </a:xfrm>
          <a:prstGeom prst="rect"/>
        </p:spPr>
        <p:txBody>
          <a:bodyPr wrap="square">
            <a:spAutoFit/>
          </a:bodyPr>
          <a:p>
            <a:r>
              <a:rPr dirty="0" sz="2000" lang="en-US">
                <a:solidFill>
                  <a:srgbClr val="000000"/>
                </a:solidFill>
              </a:rPr>
              <a:t>The radiofrequency needle is inserted into the cheek at a point 2.5 cm from the corner of the mouth, 1 cm below the occlusal plane. </a:t>
            </a:r>
          </a:p>
          <a:p>
            <a:r>
              <a:rPr dirty="0" sz="2000" lang="en-US">
                <a:solidFill>
                  <a:srgbClr val="000000"/>
                </a:solidFill>
              </a:rPr>
              <a:t>The trajectory is the intersection of two planes: one directed to the </a:t>
            </a:r>
            <a:r>
              <a:rPr dirty="0" sz="2000" lang="en-US" err="1">
                <a:solidFill>
                  <a:srgbClr val="000000"/>
                </a:solidFill>
              </a:rPr>
              <a:t>midpupil</a:t>
            </a:r>
            <a:r>
              <a:rPr dirty="0" sz="2000" lang="en-US">
                <a:solidFill>
                  <a:srgbClr val="000000"/>
                </a:solidFill>
              </a:rPr>
              <a:t> and the other to a point 3 cm anterior to the tragus. </a:t>
            </a:r>
          </a:p>
          <a:p>
            <a:r>
              <a:rPr dirty="0" sz="2000" lang="en-US">
                <a:solidFill>
                  <a:srgbClr val="000000"/>
                </a:solidFill>
              </a:rPr>
              <a:t>During needle insertion, the surgeon’s index finger is inserted into the patient’s mouth lateral to the teeth to prevent intraoral penetration and to ensure that the needle is not directed lateral to the maxilla. </a:t>
            </a:r>
            <a:endParaRPr dirty="0" sz="2000" lang="ar-IQ"/>
          </a:p>
        </p:txBody>
      </p:sp>
      <p:pic>
        <p:nvPicPr>
          <p:cNvPr id="2097157" name="Picture 12"/>
          <p:cNvPicPr>
            <a:picLocks noChangeAspect="1" noGrp="1"/>
          </p:cNvPicPr>
          <p:nvPr>
            <p:ph idx="1"/>
          </p:nvPr>
        </p:nvPicPr>
        <p:blipFill>
          <a:blip xmlns:r="http://schemas.openxmlformats.org/officeDocument/2006/relationships" r:embed="rId1"/>
          <a:stretch>
            <a:fillRect/>
          </a:stretch>
        </p:blipFill>
        <p:spPr>
          <a:xfrm>
            <a:off x="3902365" y="-1"/>
            <a:ext cx="5241636" cy="6858001"/>
          </a:xfrm>
        </p:spPr>
      </p:pic>
      <p:sp>
        <p:nvSpPr>
          <p:cNvPr id="1048608" name="TextBox 14"/>
          <p:cNvSpPr txBox="1"/>
          <p:nvPr/>
        </p:nvSpPr>
        <p:spPr>
          <a:xfrm>
            <a:off x="271322" y="127060"/>
            <a:ext cx="2395678" cy="802639"/>
          </a:xfrm>
          <a:prstGeom prst="rect"/>
          <a:noFill/>
        </p:spPr>
        <p:txBody>
          <a:bodyPr wrap="square">
            <a:spAutoFit/>
          </a:bodyPr>
          <a:p>
            <a:r>
              <a:rPr b="1" dirty="0" sz="2400" lang="en-US" err="1">
                <a:solidFill>
                  <a:srgbClr val="C00000"/>
                </a:solidFill>
              </a:rPr>
              <a:t>Härtel</a:t>
            </a:r>
            <a:r>
              <a:rPr b="1" dirty="0" sz="2400" lang="en-US">
                <a:solidFill>
                  <a:srgbClr val="C00000"/>
                </a:solidFill>
              </a:rPr>
              <a:t>  technique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4" name=""/>
        <p:cNvGrpSpPr/>
        <p:nvPr/>
      </p:nvGrpSpPr>
      <p:grpSpPr>
        <a:xfrm>
          <a:off x="0" y="0"/>
          <a:ext cx="0" cy="0"/>
          <a:chOff x="0" y="0"/>
          <a:chExt cx="0" cy="0"/>
        </a:xfrm>
      </p:grpSpPr>
      <p:pic>
        <p:nvPicPr>
          <p:cNvPr id="2097158" name="Picture 4"/>
          <p:cNvPicPr>
            <a:picLocks noChangeAspect="1" noGrp="1"/>
          </p:cNvPicPr>
          <p:nvPr>
            <p:ph idx="1"/>
          </p:nvPr>
        </p:nvPicPr>
        <p:blipFill>
          <a:blip xmlns:r="http://schemas.openxmlformats.org/officeDocument/2006/relationships" r:embed="rId1"/>
          <a:stretch>
            <a:fillRect/>
          </a:stretch>
        </p:blipFill>
        <p:spPr>
          <a:xfrm>
            <a:off x="0" y="245578"/>
            <a:ext cx="9144000" cy="6366844"/>
          </a:xfrm>
          <a:prstGeom prst="rect"/>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5" name=""/>
        <p:cNvGrpSpPr/>
        <p:nvPr/>
      </p:nvGrpSpPr>
      <p:grpSpPr>
        <a:xfrm>
          <a:off x="0" y="0"/>
          <a:ext cx="0" cy="0"/>
          <a:chOff x="0" y="0"/>
          <a:chExt cx="0" cy="0"/>
        </a:xfrm>
      </p:grpSpPr>
      <p:pic>
        <p:nvPicPr>
          <p:cNvPr id="2097159" name="Picture 5"/>
          <p:cNvPicPr>
            <a:picLocks noChangeAspect="1" noGrp="1"/>
          </p:cNvPicPr>
          <p:nvPr>
            <p:ph idx="1"/>
          </p:nvPr>
        </p:nvPicPr>
        <p:blipFill>
          <a:blip xmlns:r="http://schemas.openxmlformats.org/officeDocument/2006/relationships" r:embed="rId1"/>
          <a:stretch>
            <a:fillRect/>
          </a:stretch>
        </p:blipFill>
        <p:spPr>
          <a:xfrm>
            <a:off x="0" y="149772"/>
            <a:ext cx="9144000" cy="6558456"/>
          </a:xfrm>
          <a:prstGeom prst="rect"/>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6" name=""/>
        <p:cNvGrpSpPr/>
        <p:nvPr/>
      </p:nvGrpSpPr>
      <p:grpSpPr>
        <a:xfrm>
          <a:off x="0" y="0"/>
          <a:ext cx="0" cy="0"/>
          <a:chOff x="0" y="0"/>
          <a:chExt cx="0" cy="0"/>
        </a:xfrm>
      </p:grpSpPr>
      <p:pic>
        <p:nvPicPr>
          <p:cNvPr id="2097160" name="Picture 6"/>
          <p:cNvPicPr>
            <a:picLocks noChangeAspect="1" noGrp="1"/>
          </p:cNvPicPr>
          <p:nvPr>
            <p:ph idx="1"/>
          </p:nvPr>
        </p:nvPicPr>
        <p:blipFill>
          <a:blip xmlns:r="http://schemas.openxmlformats.org/officeDocument/2006/relationships" r:embed="rId1"/>
          <a:stretch>
            <a:fillRect/>
          </a:stretch>
        </p:blipFill>
        <p:spPr>
          <a:xfrm>
            <a:off x="-3768" y="219363"/>
            <a:ext cx="9147768" cy="6419273"/>
          </a:xfrm>
          <a:prstGeom prst="rect"/>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7" name=""/>
        <p:cNvGrpSpPr/>
        <p:nvPr/>
      </p:nvGrpSpPr>
      <p:grpSpPr>
        <a:xfrm>
          <a:off x="0" y="0"/>
          <a:ext cx="0" cy="0"/>
          <a:chOff x="0" y="0"/>
          <a:chExt cx="0" cy="0"/>
        </a:xfrm>
      </p:grpSpPr>
      <p:sp>
        <p:nvSpPr>
          <p:cNvPr id="1048609" name="Content Placeholder 2"/>
          <p:cNvSpPr>
            <a:spLocks noGrp="1"/>
          </p:cNvSpPr>
          <p:nvPr>
            <p:ph idx="1"/>
          </p:nvPr>
        </p:nvSpPr>
        <p:spPr>
          <a:xfrm>
            <a:off x="86012" y="80817"/>
            <a:ext cx="8977169" cy="6673273"/>
          </a:xfrm>
        </p:spPr>
        <p:txBody>
          <a:bodyPr>
            <a:normAutofit/>
          </a:bodyPr>
          <a:p>
            <a:pPr>
              <a:buFont typeface="Wingdings" pitchFamily="2" charset="2"/>
              <a:buChar char="v"/>
            </a:pPr>
            <a:r>
              <a:rPr b="1" dirty="0" sz="2400" lang="en-US" u="sng">
                <a:solidFill>
                  <a:srgbClr val="002060"/>
                </a:solidFill>
              </a:rPr>
              <a:t>Glycerol </a:t>
            </a:r>
            <a:r>
              <a:rPr b="1" dirty="0" sz="2400" lang="en-US" err="1" u="sng">
                <a:solidFill>
                  <a:srgbClr val="002060"/>
                </a:solidFill>
              </a:rPr>
              <a:t>Rhizotomy</a:t>
            </a:r>
            <a:endParaRPr b="1" dirty="0" sz="2400" lang="ar-IQ" u="sng">
              <a:solidFill>
                <a:srgbClr val="002060"/>
              </a:solidFill>
            </a:endParaRPr>
          </a:p>
          <a:p>
            <a:r>
              <a:rPr dirty="0" sz="2000" lang="en-US"/>
              <a:t>The procedure for injecting anhydrous glycerol (99.5%). </a:t>
            </a:r>
          </a:p>
          <a:p>
            <a:pPr>
              <a:buFont typeface="Wingdings" pitchFamily="2" charset="2"/>
              <a:buChar char="Ø"/>
            </a:pPr>
            <a:r>
              <a:rPr b="1" dirty="0" sz="2000" lang="en-US">
                <a:solidFill>
                  <a:srgbClr val="0070C0"/>
                </a:solidFill>
              </a:rPr>
              <a:t>The  patient  is  positioned  supine  with  the  neck  extended, similar  to  the  RF  procedure.</a:t>
            </a:r>
            <a:endParaRPr dirty="0" sz="2000" lang="en-US"/>
          </a:p>
          <a:p>
            <a:pPr lvl="1">
              <a:buFont typeface="Wingdings" pitchFamily="2" charset="2"/>
              <a:buChar char="ü"/>
            </a:pPr>
            <a:r>
              <a:rPr dirty="0" sz="2000" lang="en-US"/>
              <a:t>Spinal needle  is  inserted  into  the  foramen  </a:t>
            </a:r>
            <a:r>
              <a:rPr dirty="0" sz="2000" lang="en-US" err="1"/>
              <a:t>ovale</a:t>
            </a:r>
            <a:r>
              <a:rPr dirty="0" sz="2000" lang="en-US"/>
              <a:t>  using  the  </a:t>
            </a:r>
            <a:r>
              <a:rPr dirty="0" sz="2000" lang="en-US" err="1"/>
              <a:t>Härtel</a:t>
            </a:r>
            <a:r>
              <a:rPr dirty="0" sz="2000" lang="en-US"/>
              <a:t>  technique,  </a:t>
            </a:r>
          </a:p>
          <a:p>
            <a:pPr lvl="1">
              <a:buFont typeface="Wingdings" pitchFamily="2" charset="2"/>
              <a:buChar char="ü"/>
            </a:pPr>
            <a:r>
              <a:rPr dirty="0" sz="2000" lang="en-US"/>
              <a:t>To  ensure  access  to  the  trigeminal cistern,  the  foramen  </a:t>
            </a:r>
            <a:r>
              <a:rPr dirty="0" sz="2000" lang="en-US" err="1"/>
              <a:t>ovale</a:t>
            </a:r>
            <a:r>
              <a:rPr dirty="0" sz="2000" lang="en-US"/>
              <a:t>  should  be  entered  through  the  medial third.  </a:t>
            </a:r>
          </a:p>
          <a:p>
            <a:pPr lvl="1">
              <a:buFont typeface="Wingdings" pitchFamily="2" charset="2"/>
              <a:buChar char="ü"/>
            </a:pPr>
            <a:r>
              <a:rPr dirty="0" sz="2000" lang="en-US"/>
              <a:t>The  position  of  the  needle  is  confirmed  by  fluoroscopy to obtain  a  free  flow  of  CSF  on  removing  the  stylet.  </a:t>
            </a:r>
          </a:p>
          <a:p>
            <a:pPr>
              <a:buFont typeface="Wingdings" pitchFamily="2" charset="2"/>
              <a:buChar char="Ø"/>
            </a:pPr>
            <a:r>
              <a:rPr b="1" dirty="0" sz="2000" lang="en-US">
                <a:solidFill>
                  <a:srgbClr val="0070C0"/>
                </a:solidFill>
              </a:rPr>
              <a:t>The  patient  is  carefully  moved  into a  sitting  position  with  the  neck  flexed  forward</a:t>
            </a:r>
            <a:r>
              <a:rPr dirty="0" sz="2000" lang="en-US"/>
              <a:t> </a:t>
            </a:r>
          </a:p>
          <a:p>
            <a:pPr lvl="1">
              <a:buFont typeface="Wingdings" pitchFamily="2" charset="2"/>
              <a:buChar char="ü"/>
            </a:pPr>
            <a:r>
              <a:rPr dirty="0" sz="2000" lang="en-US"/>
              <a:t>when  a  free flow  of  CSF  is  obtained  on  removing  the  stylet,  the  stylet  is reinserted  into  the  needle.</a:t>
            </a:r>
          </a:p>
          <a:p>
            <a:pPr lvl="1">
              <a:buFont typeface="Wingdings" pitchFamily="2" charset="2"/>
              <a:buChar char="ü"/>
            </a:pPr>
            <a:r>
              <a:rPr dirty="0" sz="2000" lang="en-US"/>
              <a:t>A  </a:t>
            </a:r>
            <a:r>
              <a:rPr dirty="0" sz="2000" lang="en-US" err="1"/>
              <a:t>cisternogram</a:t>
            </a:r>
            <a:r>
              <a:rPr dirty="0" sz="2000" lang="en-US"/>
              <a:t>  is then  performed  using  a  water-soluble  contrast  medium. </a:t>
            </a:r>
          </a:p>
          <a:p>
            <a:pPr lvl="1">
              <a:buFont typeface="Wingdings" pitchFamily="2" charset="2"/>
              <a:buChar char="ü"/>
            </a:pPr>
            <a:r>
              <a:rPr dirty="0" sz="2000" lang="en-US"/>
              <a:t>A  typical  pear-shaped  appearance  of  the cistern  is  visualized.  </a:t>
            </a:r>
          </a:p>
          <a:p>
            <a:pPr lvl="1">
              <a:buFont typeface="Wingdings" pitchFamily="2" charset="2"/>
              <a:buChar char="ü"/>
            </a:pPr>
            <a:r>
              <a:rPr dirty="0" sz="2000" lang="en-US"/>
              <a:t>The  average  volume  of  the  cistern  is  0.2 to  0.3 mL.</a:t>
            </a:r>
          </a:p>
          <a:p>
            <a:pPr lvl="1">
              <a:buFont typeface="Wingdings" pitchFamily="2" charset="2"/>
              <a:buChar char="ü"/>
            </a:pPr>
            <a:r>
              <a:rPr dirty="0" sz="2000" lang="en-US"/>
              <a:t>Glycerol  is  then  slowly  injected  into  the  trigeminal  cistern  in a  similar  manner.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8" name=""/>
        <p:cNvGrpSpPr/>
        <p:nvPr/>
      </p:nvGrpSpPr>
      <p:grpSpPr>
        <a:xfrm>
          <a:off x="0" y="0"/>
          <a:ext cx="0" cy="0"/>
          <a:chOff x="0" y="0"/>
          <a:chExt cx="0" cy="0"/>
        </a:xfrm>
      </p:grpSpPr>
      <p:sp>
        <p:nvSpPr>
          <p:cNvPr id="1048610" name="Content Placeholder 2"/>
          <p:cNvSpPr>
            <a:spLocks noGrp="1"/>
          </p:cNvSpPr>
          <p:nvPr>
            <p:ph idx="1"/>
          </p:nvPr>
        </p:nvSpPr>
        <p:spPr>
          <a:xfrm>
            <a:off x="86014" y="82261"/>
            <a:ext cx="8977168" cy="6671830"/>
          </a:xfrm>
        </p:spPr>
        <p:txBody>
          <a:bodyPr>
            <a:normAutofit/>
          </a:bodyPr>
          <a:p>
            <a:r>
              <a:rPr dirty="0" sz="2000" lang="en-US"/>
              <a:t>The  ratio  of  glycerol to  contrast  medium  can  be  varied  for  directing  treatment  against specific  targeted  fibers;  ratios  of  </a:t>
            </a:r>
          </a:p>
          <a:p>
            <a:pPr lvl="1">
              <a:buFont typeface="Wingdings" pitchFamily="2" charset="2"/>
              <a:buChar char="Ø"/>
            </a:pPr>
            <a:r>
              <a:rPr b="1" dirty="0" sz="2000" lang="en-US"/>
              <a:t>30:70  for  V1 </a:t>
            </a:r>
          </a:p>
          <a:p>
            <a:pPr lvl="1">
              <a:buFont typeface="Wingdings" pitchFamily="2" charset="2"/>
              <a:buChar char="Ø"/>
            </a:pPr>
            <a:r>
              <a:rPr b="1" dirty="0" sz="2000" lang="en-US"/>
              <a:t>50:50  for  V2</a:t>
            </a:r>
          </a:p>
          <a:p>
            <a:pPr lvl="1">
              <a:buFont typeface="Wingdings" pitchFamily="2" charset="2"/>
              <a:buChar char="Ø"/>
            </a:pPr>
            <a:r>
              <a:rPr b="1" dirty="0" sz="2000" lang="en-US"/>
              <a:t>70:30  for  V3  </a:t>
            </a:r>
          </a:p>
          <a:p>
            <a:r>
              <a:rPr dirty="0" sz="2000" lang="en-US"/>
              <a:t>The  emphasis  is that  it  is  more  important  to  drain  the  cistern  completely  of  contrast  medium  before  injecting  glycerol  in  the  case  of  V3  pain  than in  the  case  of  V1  pain.</a:t>
            </a:r>
          </a:p>
          <a:p>
            <a:endParaRPr dirty="0" sz="2000" lang="en-US"/>
          </a:p>
          <a:p>
            <a:r>
              <a:rPr dirty="0" sz="2000" lang="en-US"/>
              <a:t>After  withdrawal  of  the  spinal  needle,  the  glycerol  should  be kept  in  contact  with  the  nerve  for  </a:t>
            </a:r>
            <a:r>
              <a:rPr b="1" dirty="0" sz="2000" lang="en-US">
                <a:solidFill>
                  <a:srgbClr val="7030A0"/>
                </a:solidFill>
              </a:rPr>
              <a:t>at  least  1  hour</a:t>
            </a:r>
            <a:r>
              <a:rPr dirty="0" sz="2000" lang="en-US"/>
              <a:t> </a:t>
            </a:r>
            <a:r>
              <a:rPr dirty="0" sz="2000" lang="en-US" u="sng"/>
              <a:t>by  keeping  the  patient  in  a  sitting  position  with  the  head  flexed.</a:t>
            </a:r>
          </a:p>
          <a:p>
            <a:r>
              <a:rPr b="1" dirty="0" sz="2000" lang="en-US">
                <a:solidFill>
                  <a:srgbClr val="0070C0"/>
                </a:solidFill>
              </a:rPr>
              <a:t>Most  patients  experience  relief  immediately  or  within  1  to  2 days  after  surgery,  although  it  can  take  up  to  2  weeks.</a:t>
            </a:r>
          </a:p>
          <a:p>
            <a:r>
              <a:rPr dirty="0" sz="2000" lang="en-US" u="sng">
                <a:solidFill>
                  <a:srgbClr val="C00000"/>
                </a:solidFill>
              </a:rPr>
              <a:t>Repeat  procedure  if  pain  relief  does  not  occur  within  </a:t>
            </a:r>
            <a:r>
              <a:rPr b="1" dirty="0" sz="2000" lang="en-US" u="sng">
                <a:solidFill>
                  <a:srgbClr val="C00000"/>
                </a:solidFill>
              </a:rPr>
              <a:t>7 days</a:t>
            </a:r>
            <a:r>
              <a:rPr dirty="0" sz="2000" lang="en-US" u="sng">
                <a:solidFill>
                  <a:srgbClr val="C00000"/>
                </a:solidFill>
              </a:rPr>
              <a:t>  of  surgery.</a:t>
            </a:r>
          </a:p>
          <a:p>
            <a:r>
              <a:rPr dirty="0" sz="2000" lang="en-US"/>
              <a:t>Sensory  loss  after  glycerol  </a:t>
            </a:r>
            <a:r>
              <a:rPr dirty="0" sz="2000" lang="en-US" err="1"/>
              <a:t>retrogasserian</a:t>
            </a:r>
            <a:r>
              <a:rPr dirty="0" sz="2000" lang="en-US"/>
              <a:t>  </a:t>
            </a:r>
            <a:r>
              <a:rPr dirty="0" sz="2000" lang="en-US" err="1"/>
              <a:t>rhizotomy</a:t>
            </a:r>
            <a:r>
              <a:rPr dirty="0" sz="2000" lang="en-US"/>
              <a:t>  is  variable and  may  present  as  a  mild  numbness,  usually  in  the  </a:t>
            </a:r>
            <a:r>
              <a:rPr dirty="0" sz="2000" lang="en-US" err="1"/>
              <a:t>perioral</a:t>
            </a:r>
            <a:r>
              <a:rPr dirty="0" sz="2000" lang="en-US"/>
              <a:t> region.</a:t>
            </a:r>
          </a:p>
          <a:p>
            <a:r>
              <a:rPr dirty="0" sz="2000" lang="en-US"/>
              <a:t>Corneal  </a:t>
            </a:r>
            <a:r>
              <a:rPr dirty="0" sz="2000" lang="en-US" err="1"/>
              <a:t>hypoesthesia</a:t>
            </a:r>
            <a:r>
              <a:rPr dirty="0" sz="2000" lang="en-US"/>
              <a:t>  may  occur  in  a  few  patients  when  the  V1  division.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9" name=""/>
        <p:cNvGrpSpPr/>
        <p:nvPr/>
      </p:nvGrpSpPr>
      <p:grpSpPr>
        <a:xfrm>
          <a:off x="0" y="0"/>
          <a:ext cx="0" cy="0"/>
          <a:chOff x="0" y="0"/>
          <a:chExt cx="0" cy="0"/>
        </a:xfrm>
      </p:grpSpPr>
      <p:sp>
        <p:nvSpPr>
          <p:cNvPr id="1048611" name="Content Placeholder 2"/>
          <p:cNvSpPr>
            <a:spLocks noGrp="1"/>
          </p:cNvSpPr>
          <p:nvPr>
            <p:ph idx="1"/>
          </p:nvPr>
        </p:nvSpPr>
        <p:spPr>
          <a:xfrm>
            <a:off x="80818" y="82261"/>
            <a:ext cx="8982363" cy="6671829"/>
          </a:xfrm>
        </p:spPr>
        <p:txBody>
          <a:bodyPr>
            <a:normAutofit/>
          </a:bodyPr>
          <a:p>
            <a:pPr>
              <a:buFont typeface="Wingdings" pitchFamily="2" charset="2"/>
              <a:buChar char="v"/>
            </a:pPr>
            <a:r>
              <a:rPr b="1" dirty="0" sz="2400" lang="en-US" u="sng">
                <a:solidFill>
                  <a:srgbClr val="002060"/>
                </a:solidFill>
              </a:rPr>
              <a:t>Balloon Compression </a:t>
            </a:r>
            <a:endParaRPr b="1" dirty="0" sz="2400" lang="ar-IQ" u="sng">
              <a:solidFill>
                <a:srgbClr val="002060"/>
              </a:solidFill>
            </a:endParaRPr>
          </a:p>
          <a:p>
            <a:r>
              <a:rPr dirty="0" sz="2000" lang="en-US"/>
              <a:t>Balloon </a:t>
            </a:r>
            <a:r>
              <a:rPr dirty="0" sz="2000" lang="en-US" err="1"/>
              <a:t>microcompression</a:t>
            </a:r>
            <a:r>
              <a:rPr dirty="0" sz="2000" lang="en-US"/>
              <a:t> does not require the patient to be awake during surgery and can thus be performed under GA, thereby limiting the anxiety and discomfort of the patient. </a:t>
            </a:r>
          </a:p>
          <a:p>
            <a:r>
              <a:rPr dirty="0" sz="2000" lang="en-US"/>
              <a:t>Using fluoroscopic guidance technique, a 14-gauge needle with a blunt obturator is introduced into the foramen </a:t>
            </a:r>
            <a:r>
              <a:rPr dirty="0" sz="2000" lang="en-US" err="1"/>
              <a:t>ovale</a:t>
            </a:r>
            <a:r>
              <a:rPr dirty="0" sz="2000" lang="en-US"/>
              <a:t> of the affected side.</a:t>
            </a:r>
          </a:p>
          <a:p>
            <a:r>
              <a:rPr dirty="0" sz="2000" lang="en-US"/>
              <a:t>The balloon is then inflated using about 1 mL of contrast agent. </a:t>
            </a:r>
          </a:p>
          <a:p>
            <a:r>
              <a:rPr dirty="0" sz="2000" lang="en-US"/>
              <a:t>The balloon is kept inflated </a:t>
            </a:r>
          </a:p>
          <a:p>
            <a:pPr lvl="1">
              <a:buFont typeface="Wingdings" pitchFamily="2" charset="2"/>
              <a:buChar char="ü"/>
            </a:pPr>
            <a:r>
              <a:rPr dirty="0" sz="2000" lang="en-US"/>
              <a:t>For 1 to 1.5 minutes ( first surgery ).</a:t>
            </a:r>
          </a:p>
          <a:p>
            <a:pPr lvl="1">
              <a:buFont typeface="Wingdings" pitchFamily="2" charset="2"/>
              <a:buChar char="ü"/>
            </a:pPr>
            <a:r>
              <a:rPr dirty="0" sz="2000" lang="en-US"/>
              <a:t>For 1.5 to 2 minutes ( cases of recurrent pain to minimize the risk for </a:t>
            </a:r>
            <a:r>
              <a:rPr dirty="0" sz="2000" lang="en-US" err="1"/>
              <a:t>dysesthesia</a:t>
            </a:r>
            <a:r>
              <a:rPr dirty="0" sz="2000" lang="en-US"/>
              <a:t> ). </a:t>
            </a:r>
          </a:p>
          <a:p>
            <a:r>
              <a:rPr dirty="0" sz="2000" lang="en-US"/>
              <a:t>Most patients obtain pain relief immediately after surgery.</a:t>
            </a:r>
          </a:p>
          <a:p>
            <a:endParaRPr dirty="0" sz="2000" lang="ar-IQ"/>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0" name=""/>
        <p:cNvGrpSpPr/>
        <p:nvPr/>
      </p:nvGrpSpPr>
      <p:grpSpPr>
        <a:xfrm>
          <a:off x="0" y="0"/>
          <a:ext cx="0" cy="0"/>
          <a:chOff x="0" y="0"/>
          <a:chExt cx="0" cy="0"/>
        </a:xfrm>
      </p:grpSpPr>
      <p:sp>
        <p:nvSpPr>
          <p:cNvPr id="1048612" name="Content Placeholder 2"/>
          <p:cNvSpPr>
            <a:spLocks noGrp="1"/>
          </p:cNvSpPr>
          <p:nvPr>
            <p:ph idx="1"/>
          </p:nvPr>
        </p:nvSpPr>
        <p:spPr>
          <a:xfrm>
            <a:off x="86014" y="82260"/>
            <a:ext cx="8977168" cy="6683375"/>
          </a:xfrm>
        </p:spPr>
        <p:txBody>
          <a:bodyPr>
            <a:normAutofit fontScale="95000" lnSpcReduction="10000"/>
          </a:bodyPr>
          <a:p>
            <a:pPr>
              <a:buFont typeface="Wingdings" pitchFamily="2" charset="2"/>
              <a:buChar char="q"/>
            </a:pPr>
            <a:r>
              <a:rPr b="1" dirty="0" sz="2400" lang="en-US" u="sng">
                <a:solidFill>
                  <a:srgbClr val="C00000"/>
                </a:solidFill>
              </a:rPr>
              <a:t>RESULTS AND COMPLICATIONS</a:t>
            </a:r>
            <a:endParaRPr b="1" dirty="0" sz="2400" lang="ar-IQ" u="sng">
              <a:solidFill>
                <a:srgbClr val="C00000"/>
              </a:solidFill>
            </a:endParaRPr>
          </a:p>
          <a:p>
            <a:pPr>
              <a:buFont typeface="Wingdings" pitchFamily="2" charset="2"/>
              <a:buChar char="Ø"/>
            </a:pPr>
            <a:r>
              <a:rPr b="1" dirty="0" sz="2000" lang="en-US">
                <a:solidFill>
                  <a:srgbClr val="0070C0"/>
                </a:solidFill>
              </a:rPr>
              <a:t>RF </a:t>
            </a:r>
            <a:r>
              <a:rPr b="1" dirty="0" sz="2000" lang="en-US" err="1">
                <a:solidFill>
                  <a:srgbClr val="0070C0"/>
                </a:solidFill>
              </a:rPr>
              <a:t>rhizotomy</a:t>
            </a:r>
            <a:r>
              <a:rPr dirty="0" sz="2000" lang="en-US"/>
              <a:t> </a:t>
            </a:r>
          </a:p>
          <a:p>
            <a:pPr lvl="1"/>
            <a:r>
              <a:rPr dirty="0" sz="2000" lang="en-US"/>
              <a:t>Has been reported to provide the </a:t>
            </a:r>
            <a:r>
              <a:rPr b="1" dirty="0" sz="2000" lang="en-US">
                <a:solidFill>
                  <a:srgbClr val="7030A0"/>
                </a:solidFill>
              </a:rPr>
              <a:t>highest rate of pain relief</a:t>
            </a:r>
            <a:r>
              <a:rPr dirty="0" sz="2000" lang="en-US"/>
              <a:t>. </a:t>
            </a:r>
          </a:p>
          <a:p>
            <a:pPr lvl="1"/>
            <a:r>
              <a:rPr dirty="0" sz="2000" lang="en-US"/>
              <a:t>The most common complications of RF rhizotomy are severe dysesthesia, corneal hypoesthesia and transient motor weakness.</a:t>
            </a:r>
          </a:p>
          <a:p>
            <a:pPr>
              <a:buFont typeface="Wingdings" pitchFamily="2" charset="2"/>
              <a:buChar char="Ø"/>
            </a:pPr>
            <a:r>
              <a:rPr b="1" dirty="0" sz="2000" lang="en-US">
                <a:solidFill>
                  <a:srgbClr val="0070C0"/>
                </a:solidFill>
              </a:rPr>
              <a:t>Glycerol </a:t>
            </a:r>
            <a:r>
              <a:rPr b="1" dirty="0" sz="2000" lang="en-US" err="1">
                <a:solidFill>
                  <a:srgbClr val="0070C0"/>
                </a:solidFill>
              </a:rPr>
              <a:t>rhizotomy</a:t>
            </a:r>
            <a:endParaRPr b="1" dirty="0" sz="2000" lang="en-US">
              <a:solidFill>
                <a:srgbClr val="0070C0"/>
              </a:solidFill>
            </a:endParaRPr>
          </a:p>
          <a:p>
            <a:pPr lvl="1"/>
            <a:r>
              <a:rPr dirty="0" sz="2000" lang="en-US"/>
              <a:t>The most common complications are corneal hypoesthesia and significant dysesthesia .</a:t>
            </a:r>
          </a:p>
          <a:p>
            <a:pPr>
              <a:buFont typeface="Wingdings" pitchFamily="2" charset="2"/>
              <a:buChar char="Ø"/>
            </a:pPr>
            <a:r>
              <a:rPr b="1" dirty="0" sz="2000" lang="en-US">
                <a:solidFill>
                  <a:srgbClr val="0070C0"/>
                </a:solidFill>
              </a:rPr>
              <a:t>Balloon </a:t>
            </a:r>
            <a:r>
              <a:rPr b="1" dirty="0" sz="2000" lang="en-US" err="1">
                <a:solidFill>
                  <a:srgbClr val="0070C0"/>
                </a:solidFill>
              </a:rPr>
              <a:t>rhizotomy</a:t>
            </a:r>
            <a:endParaRPr b="1" dirty="0" sz="2000" lang="en-US">
              <a:solidFill>
                <a:srgbClr val="0070C0"/>
              </a:solidFill>
            </a:endParaRPr>
          </a:p>
          <a:p>
            <a:pPr lvl="1"/>
            <a:r>
              <a:rPr dirty="0" sz="2000" lang="en-US"/>
              <a:t>Although permanent motor root weakness is a major complication of  significant dysesthesia is also common.</a:t>
            </a:r>
          </a:p>
          <a:p>
            <a:pPr>
              <a:buFont typeface="Wingdings" pitchFamily="2" charset="2"/>
              <a:buChar char="Ø"/>
            </a:pPr>
            <a:r>
              <a:rPr b="1" dirty="0" sz="2000" lang="en-US">
                <a:solidFill>
                  <a:srgbClr val="0070C0"/>
                </a:solidFill>
              </a:rPr>
              <a:t>SRS</a:t>
            </a:r>
          </a:p>
          <a:p>
            <a:pPr lvl="1"/>
            <a:r>
              <a:rPr dirty="0" sz="2000" lang="en-US"/>
              <a:t>The most significant complication is numbness, Significant dysesthesia.</a:t>
            </a:r>
          </a:p>
          <a:p>
            <a:endParaRPr dirty="0" sz="2000" lang="en-US"/>
          </a:p>
          <a:p>
            <a:pPr>
              <a:buFont typeface="Wingdings" pitchFamily="2" charset="2"/>
              <a:buChar char="v"/>
            </a:pPr>
            <a:r>
              <a:rPr b="1" dirty="0" sz="2000" lang="en-US"/>
              <a:t>Potential,  but  rare,  complications  of  percutaneous  needle  procedures</a:t>
            </a:r>
          </a:p>
          <a:p>
            <a:pPr indent="-457200" lvl="1" marL="914400">
              <a:buFont typeface="+mj-lt"/>
              <a:buAutoNum type="arabicParenR"/>
            </a:pPr>
            <a:r>
              <a:rPr dirty="0" sz="2000" lang="en-US"/>
              <a:t>Stroke,  hemorrhage,  </a:t>
            </a:r>
          </a:p>
          <a:p>
            <a:pPr indent="-457200" lvl="1" marL="914400">
              <a:buFont typeface="+mj-lt"/>
              <a:buAutoNum type="arabicParenR"/>
            </a:pPr>
            <a:r>
              <a:rPr dirty="0" sz="2000" lang="en-US" err="1"/>
              <a:t>Pseudomeningocele</a:t>
            </a:r>
            <a:r>
              <a:rPr dirty="0" sz="2000" lang="en-US"/>
              <a:t>,  </a:t>
            </a:r>
          </a:p>
          <a:p>
            <a:pPr indent="-457200" lvl="1" marL="914400">
              <a:buFont typeface="+mj-lt"/>
              <a:buAutoNum type="arabicParenR"/>
            </a:pPr>
            <a:r>
              <a:rPr dirty="0" sz="2000" lang="en-US"/>
              <a:t>Permanent hearing  loss  or  facial  weakness,  diplopia  resulting  from  trochlear nerve  or  abducens  nerve  palsy,</a:t>
            </a:r>
          </a:p>
          <a:p>
            <a:pPr indent="-457200" lvl="1" marL="914400">
              <a:buFont typeface="+mj-lt"/>
              <a:buAutoNum type="arabicParenR"/>
            </a:pPr>
            <a:r>
              <a:rPr dirty="0" sz="2000" lang="en-US"/>
              <a:t>CSF  </a:t>
            </a:r>
            <a:r>
              <a:rPr dirty="0" sz="2000" lang="en-US" err="1"/>
              <a:t>rhinorrhea</a:t>
            </a:r>
            <a:r>
              <a:rPr dirty="0" sz="2000" lang="en-US"/>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1" name=""/>
        <p:cNvGrpSpPr/>
        <p:nvPr/>
      </p:nvGrpSpPr>
      <p:grpSpPr>
        <a:xfrm>
          <a:off x="0" y="0"/>
          <a:ext cx="0" cy="0"/>
          <a:chOff x="0" y="0"/>
          <a:chExt cx="0" cy="0"/>
        </a:xfrm>
      </p:grpSpPr>
      <p:sp>
        <p:nvSpPr>
          <p:cNvPr id="1048613" name="Content Placeholder 2"/>
          <p:cNvSpPr>
            <a:spLocks noGrp="1"/>
          </p:cNvSpPr>
          <p:nvPr>
            <p:ph idx="1"/>
          </p:nvPr>
        </p:nvSpPr>
        <p:spPr>
          <a:xfrm>
            <a:off x="86014" y="80817"/>
            <a:ext cx="8977168" cy="6673273"/>
          </a:xfrm>
        </p:spPr>
        <p:txBody>
          <a:bodyPr>
            <a:normAutofit fontScale="95000" lnSpcReduction="20000"/>
          </a:bodyPr>
          <a:p>
            <a:pPr>
              <a:buFont typeface="Wingdings" pitchFamily="2" charset="2"/>
              <a:buChar char="q"/>
            </a:pPr>
            <a:r>
              <a:rPr b="1" dirty="0" sz="2400" lang="en-US" u="sng">
                <a:solidFill>
                  <a:srgbClr val="C00000"/>
                </a:solidFill>
              </a:rPr>
              <a:t>SPECIAL  CONSIDERATIONS </a:t>
            </a:r>
          </a:p>
          <a:p>
            <a:pPr>
              <a:buFont typeface="Wingdings" pitchFamily="2" charset="2"/>
              <a:buChar char="v"/>
            </a:pPr>
            <a:r>
              <a:rPr b="1" dirty="0" sz="2000" lang="en-US" u="sng">
                <a:solidFill>
                  <a:srgbClr val="002060"/>
                </a:solidFill>
              </a:rPr>
              <a:t>Multiple  Sclerosis</a:t>
            </a:r>
          </a:p>
          <a:p>
            <a:r>
              <a:rPr dirty="0" sz="2000" lang="en-US"/>
              <a:t>With  MS-associated  TN,  the  demyelination  plaque  is  characteristically  located  either  in  the  nerve  root  entry  zone  itself  or  in  the </a:t>
            </a:r>
            <a:r>
              <a:rPr dirty="0" sz="2000" lang="en-US" err="1"/>
              <a:t>intrapontine</a:t>
            </a:r>
            <a:r>
              <a:rPr dirty="0" sz="2000" lang="en-US"/>
              <a:t>  fascicular  fibers  of  the  trigeminal  nerve,  sometimes also  including  the  trigeminal  nucleus  </a:t>
            </a:r>
            <a:r>
              <a:rPr dirty="0" sz="2000" lang="en-US" err="1"/>
              <a:t>sensorius</a:t>
            </a:r>
            <a:r>
              <a:rPr dirty="0" sz="2000" lang="en-US"/>
              <a:t>  </a:t>
            </a:r>
            <a:r>
              <a:rPr dirty="0" sz="2000" lang="en-US" err="1"/>
              <a:t>principalis</a:t>
            </a:r>
            <a:r>
              <a:rPr dirty="0" sz="2000" lang="en-US"/>
              <a:t>  or  the trigeminal  nucleus  </a:t>
            </a:r>
            <a:r>
              <a:rPr dirty="0" sz="2000" lang="en-US" err="1"/>
              <a:t>spinalis</a:t>
            </a:r>
            <a:r>
              <a:rPr dirty="0" sz="2000" lang="en-US"/>
              <a:t>.</a:t>
            </a:r>
          </a:p>
          <a:p>
            <a:r>
              <a:rPr dirty="0" sz="2000" lang="en-US"/>
              <a:t>TN  with  a history  of  multiple  sclerosis  (MS)  is  called  symptomatic  </a:t>
            </a:r>
            <a:r>
              <a:rPr dirty="0" sz="2000" lang="en-US" err="1"/>
              <a:t>trigeminal</a:t>
            </a:r>
            <a:r>
              <a:rPr dirty="0" sz="2000" lang="en-US"/>
              <a:t> neuralgia  (STN).  </a:t>
            </a:r>
          </a:p>
          <a:p>
            <a:pPr lvl="1"/>
            <a:r>
              <a:rPr b="1" dirty="0" sz="2000" lang="en-US">
                <a:solidFill>
                  <a:srgbClr val="C00000"/>
                </a:solidFill>
              </a:rPr>
              <a:t>1%  to  3%</a:t>
            </a:r>
            <a:r>
              <a:rPr dirty="0" sz="2000" lang="en-US"/>
              <a:t>  of patients  with  TN will have history of MS.</a:t>
            </a:r>
          </a:p>
          <a:p>
            <a:pPr lvl="1"/>
            <a:r>
              <a:rPr b="1" dirty="0" sz="2000" lang="en-US">
                <a:solidFill>
                  <a:srgbClr val="C00000"/>
                </a:solidFill>
              </a:rPr>
              <a:t>2%  to  4%</a:t>
            </a:r>
            <a:r>
              <a:rPr dirty="0" sz="2000" lang="en-US"/>
              <a:t>  of MS  patient will have TN  probably  because of  intrinsic  demyelination  within  the  nerve  or  increased  sensitivity  to  vascular  trauma.</a:t>
            </a:r>
          </a:p>
          <a:p>
            <a:endParaRPr dirty="0" sz="2000" lang="en-US"/>
          </a:p>
          <a:p>
            <a:r>
              <a:rPr dirty="0" sz="2000" lang="en-US"/>
              <a:t>MS  patients  generally  present  at a  younger  age  and  are  somewhat  more  likely  to  have  </a:t>
            </a:r>
            <a:r>
              <a:rPr b="1" dirty="0" sz="2000" lang="en-US">
                <a:solidFill>
                  <a:srgbClr val="0070C0"/>
                </a:solidFill>
              </a:rPr>
              <a:t>bilateral facial  pain</a:t>
            </a:r>
            <a:r>
              <a:rPr dirty="0" sz="2000" lang="en-US"/>
              <a:t>.</a:t>
            </a:r>
          </a:p>
          <a:p>
            <a:endParaRPr dirty="0" sz="2000" lang="en-US"/>
          </a:p>
          <a:p>
            <a:r>
              <a:rPr b="1" dirty="0" sz="2000" lang="en-US">
                <a:solidFill>
                  <a:srgbClr val="7030A0"/>
                </a:solidFill>
              </a:rPr>
              <a:t>Balloon  compression</a:t>
            </a:r>
            <a:r>
              <a:rPr b="1" dirty="0" sz="2000" lang="en-US"/>
              <a:t>  may  have the  highest  initial  pain-free  response  rates  and  longest  pain-free intervals</a:t>
            </a:r>
            <a:r>
              <a:rPr dirty="0" sz="2000" lang="en-US"/>
              <a:t>  when  compared  to  glycerol  </a:t>
            </a:r>
            <a:r>
              <a:rPr dirty="0" sz="2000" lang="en-US" err="1"/>
              <a:t>rhizotomy</a:t>
            </a:r>
            <a:r>
              <a:rPr dirty="0" sz="2000" lang="en-US"/>
              <a:t>,  SRS,  RF  lesioning,  or  MVD.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2" name=""/>
        <p:cNvGrpSpPr/>
        <p:nvPr/>
      </p:nvGrpSpPr>
      <p:grpSpPr>
        <a:xfrm>
          <a:off x="0" y="0"/>
          <a:ext cx="0" cy="0"/>
          <a:chOff x="0" y="0"/>
          <a:chExt cx="0" cy="0"/>
        </a:xfrm>
      </p:grpSpPr>
      <p:sp>
        <p:nvSpPr>
          <p:cNvPr id="1048614" name="Content Placeholder 2"/>
          <p:cNvSpPr>
            <a:spLocks noGrp="1"/>
          </p:cNvSpPr>
          <p:nvPr>
            <p:ph idx="1"/>
          </p:nvPr>
        </p:nvSpPr>
        <p:spPr>
          <a:xfrm>
            <a:off x="86012" y="82262"/>
            <a:ext cx="8977169" cy="6683374"/>
          </a:xfrm>
        </p:spPr>
        <p:txBody>
          <a:bodyPr>
            <a:normAutofit/>
          </a:bodyPr>
          <a:p>
            <a:pPr>
              <a:buFont typeface="Wingdings" pitchFamily="2" charset="2"/>
              <a:buChar char="q"/>
            </a:pPr>
            <a:r>
              <a:rPr b="1" dirty="0" sz="2400" lang="en-US" u="sng">
                <a:solidFill>
                  <a:srgbClr val="C00000"/>
                </a:solidFill>
              </a:rPr>
              <a:t>Recurrent Treatment</a:t>
            </a:r>
            <a:endParaRPr b="1" dirty="0" sz="2400" lang="ar-IQ" u="sng">
              <a:solidFill>
                <a:srgbClr val="C00000"/>
              </a:solidFill>
            </a:endParaRPr>
          </a:p>
          <a:p>
            <a:r>
              <a:rPr dirty="0" sz="2000" lang="en-US"/>
              <a:t>In patients in whom pain has returned after MVD, a second MVD procedure is unlikely to be of any benefit </a:t>
            </a:r>
            <a:r>
              <a:rPr b="1" dirty="0" sz="2000" lang="en-US">
                <a:solidFill>
                  <a:srgbClr val="0070C0"/>
                </a:solidFill>
              </a:rPr>
              <a:t>unless the offending vessels from the first MVD were reported to be veins.</a:t>
            </a:r>
          </a:p>
          <a:p>
            <a:r>
              <a:rPr b="1" dirty="0" sz="2000" lang="en-US">
                <a:solidFill>
                  <a:srgbClr val="7030A0"/>
                </a:solidFill>
              </a:rPr>
              <a:t>In recurrent cases</a:t>
            </a:r>
            <a:r>
              <a:rPr dirty="0" sz="2000" lang="en-US"/>
              <a:t>, </a:t>
            </a:r>
            <a:r>
              <a:rPr b="1" dirty="0" sz="2000" lang="en-US">
                <a:solidFill>
                  <a:srgbClr val="002060"/>
                </a:solidFill>
              </a:rPr>
              <a:t>glycerol rhizotomy or RF rhizotomy </a:t>
            </a:r>
            <a:r>
              <a:rPr dirty="0" sz="2000" lang="en-US"/>
              <a:t>has been advocated as the </a:t>
            </a:r>
            <a:r>
              <a:rPr b="1" dirty="0" sz="2000" lang="en-US">
                <a:solidFill>
                  <a:srgbClr val="0070C0"/>
                </a:solidFill>
              </a:rPr>
              <a:t>procedure of choice</a:t>
            </a:r>
            <a:r>
              <a:rPr dirty="0" sz="2000" lang="en-US"/>
              <a:t>.</a:t>
            </a:r>
          </a:p>
          <a:p>
            <a:r>
              <a:rPr dirty="0" sz="2000" lang="en-US"/>
              <a:t>All secondary treatments for trigeminal neuralgia are associated with poorer results than after the first procedure, a factor potentially related to the fact that patients who need retreatments (or alternative treatments) have more severe disease.</a:t>
            </a:r>
            <a:endParaRPr dirty="0" sz="2000" lang="ar-IQ"/>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6" name=""/>
        <p:cNvGrpSpPr/>
        <p:nvPr/>
      </p:nvGrpSpPr>
      <p:grpSpPr>
        <a:xfrm>
          <a:off x="0" y="0"/>
          <a:ext cx="0" cy="0"/>
          <a:chOff x="0" y="0"/>
          <a:chExt cx="0" cy="0"/>
        </a:xfrm>
      </p:grpSpPr>
      <p:sp>
        <p:nvSpPr>
          <p:cNvPr id="1048591" name="Content Placeholder 2"/>
          <p:cNvSpPr>
            <a:spLocks noGrp="1"/>
          </p:cNvSpPr>
          <p:nvPr>
            <p:ph idx="1"/>
          </p:nvPr>
        </p:nvSpPr>
        <p:spPr>
          <a:xfrm>
            <a:off x="80818" y="93806"/>
            <a:ext cx="8982364" cy="6671830"/>
          </a:xfrm>
        </p:spPr>
        <p:txBody>
          <a:bodyPr>
            <a:normAutofit/>
          </a:bodyPr>
          <a:p>
            <a:pPr>
              <a:buFont typeface="Wingdings" pitchFamily="2" charset="2"/>
              <a:buChar char="q"/>
            </a:pPr>
            <a:r>
              <a:rPr b="1" dirty="0" sz="2000" lang="en-US" u="sng">
                <a:solidFill>
                  <a:srgbClr val="C00000"/>
                </a:solidFill>
              </a:rPr>
              <a:t>Pathology</a:t>
            </a:r>
          </a:p>
          <a:p>
            <a:r>
              <a:rPr dirty="0" sz="2000" lang="en-US"/>
              <a:t>In  the  majority  of  patients  with  classic  TN,  the  pain is  generated  because  of  compression  of  the  trigeminal  nerve  at the  root  entry  zone  (</a:t>
            </a:r>
            <a:r>
              <a:rPr b="1" dirty="0" sz="2000" lang="en-US">
                <a:solidFill>
                  <a:srgbClr val="0070C0"/>
                </a:solidFill>
              </a:rPr>
              <a:t>point  in  the  proximal  nerve  root [</a:t>
            </a:r>
            <a:r>
              <a:rPr b="1" dirty="0" sz="2000" lang="en-US" err="1">
                <a:solidFill>
                  <a:srgbClr val="C00000"/>
                </a:solidFill>
              </a:rPr>
              <a:t>oberstiener</a:t>
            </a:r>
            <a:r>
              <a:rPr b="1" dirty="0" sz="2000" lang="en-US">
                <a:solidFill>
                  <a:srgbClr val="C00000"/>
                </a:solidFill>
              </a:rPr>
              <a:t> </a:t>
            </a:r>
            <a:r>
              <a:rPr b="1" dirty="0" sz="2000" lang="en-US" err="1">
                <a:solidFill>
                  <a:srgbClr val="C00000"/>
                </a:solidFill>
              </a:rPr>
              <a:t>redlich</a:t>
            </a:r>
            <a:r>
              <a:rPr b="1" dirty="0" sz="2000" lang="en-US">
                <a:solidFill>
                  <a:srgbClr val="C00000"/>
                </a:solidFill>
              </a:rPr>
              <a:t> zone</a:t>
            </a:r>
            <a:r>
              <a:rPr b="1" dirty="0" sz="2000" lang="en-US">
                <a:solidFill>
                  <a:srgbClr val="0070C0"/>
                </a:solidFill>
              </a:rPr>
              <a:t>] central oligodendrocyte  myelin  persists  and  has  not  yet  given  way  to peripheral  Schwann  cell  myelin</a:t>
            </a:r>
            <a:r>
              <a:rPr dirty="0" sz="2000" lang="en-US"/>
              <a:t>).  </a:t>
            </a:r>
          </a:p>
          <a:p>
            <a:r>
              <a:rPr dirty="0" sz="2000" lang="en-US"/>
              <a:t>The  plaques  of  demyelination that  occur  lead  to  </a:t>
            </a:r>
            <a:r>
              <a:rPr dirty="0" sz="2000" lang="en-US" err="1"/>
              <a:t>hyperexcitability</a:t>
            </a:r>
            <a:r>
              <a:rPr dirty="0" sz="2000" lang="en-US"/>
              <a:t>  of  exposed  and  potentially injured  afferents,  which  results  in  after discharges  large  enough to  cause  a  </a:t>
            </a:r>
            <a:r>
              <a:rPr dirty="0" sz="2000" lang="en-US" err="1"/>
              <a:t>nonnociceptive</a:t>
            </a:r>
            <a:r>
              <a:rPr dirty="0" sz="2000" lang="en-US"/>
              <a:t>  signal  being  perceived  as  pain. </a:t>
            </a:r>
            <a:r>
              <a:rPr dirty="0" sz="2000" lang="ar-SA"/>
              <a:t>مثل الواير المكطوع ينتل </a:t>
            </a:r>
            <a:endParaRPr dirty="0" sz="2000" lang="en-US"/>
          </a:p>
          <a:p>
            <a:endParaRPr dirty="0" sz="2000" lang="en-US"/>
          </a:p>
          <a:p>
            <a:endParaRPr dirty="0" sz="2000" lang="en-US"/>
          </a:p>
          <a:p>
            <a:r>
              <a:rPr dirty="0" sz="2000" lang="en-US"/>
              <a:t>In  patients  with  bilateral  TN,  the incidence  of  MS  is  much  higher especially  in  a  younger  patient  (&lt;40  years  old),  should  trigger  consideration  of  MS  as  an  underlying  cause.</a:t>
            </a:r>
          </a:p>
          <a:p>
            <a:r>
              <a:rPr dirty="0" sz="2000" lang="en-US"/>
              <a:t>Hypertension  is  a  risk  factor  in  women  </a:t>
            </a:r>
          </a:p>
          <a:p>
            <a:r>
              <a:rPr dirty="0" sz="2000" lang="en-US"/>
              <a:t>A  history  of  TN  in  a  first-degree  relative  is  also a  </a:t>
            </a:r>
            <a:r>
              <a:rPr b="1" dirty="0" sz="2000" lang="en-US">
                <a:solidFill>
                  <a:srgbClr val="C00000"/>
                </a:solidFill>
              </a:rPr>
              <a:t>minor  risk  factor</a:t>
            </a:r>
            <a:r>
              <a:rPr dirty="0" sz="2000" lang="en-US"/>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3" name=""/>
        <p:cNvGrpSpPr/>
        <p:nvPr/>
      </p:nvGrpSpPr>
      <p:grpSpPr>
        <a:xfrm>
          <a:off x="0" y="0"/>
          <a:ext cx="0" cy="0"/>
          <a:chOff x="0" y="0"/>
          <a:chExt cx="0" cy="0"/>
        </a:xfrm>
      </p:grpSpPr>
      <p:sp>
        <p:nvSpPr>
          <p:cNvPr id="1048615" name="Title 1"/>
          <p:cNvSpPr>
            <a:spLocks noGrp="1"/>
          </p:cNvSpPr>
          <p:nvPr>
            <p:ph type="title"/>
          </p:nvPr>
        </p:nvSpPr>
        <p:spPr>
          <a:xfrm>
            <a:off x="628650" y="1196399"/>
            <a:ext cx="7886700" cy="2625147"/>
          </a:xfrm>
        </p:spPr>
        <p:txBody>
          <a:bodyPr>
            <a:noAutofit/>
          </a:bodyPr>
          <a:p>
            <a:pPr algn="ctr"/>
            <a:r>
              <a:rPr b="1" dirty="0" sz="5400" lang="en-US" u="sng">
                <a:solidFill>
                  <a:srgbClr val="C00000"/>
                </a:solidFill>
                <a:latin typeface="+mn-lt"/>
              </a:rPr>
              <a:t>Stereotactic </a:t>
            </a:r>
            <a:r>
              <a:rPr b="1" dirty="0" sz="5400" lang="en-US" err="1" u="sng">
                <a:solidFill>
                  <a:srgbClr val="C00000"/>
                </a:solidFill>
                <a:latin typeface="+mn-lt"/>
              </a:rPr>
              <a:t>Radiosurgery</a:t>
            </a:r>
            <a:r>
              <a:rPr b="1" dirty="0" sz="5400" lang="en-US" u="sng">
                <a:solidFill>
                  <a:srgbClr val="C00000"/>
                </a:solidFill>
                <a:latin typeface="+mn-lt"/>
              </a:rPr>
              <a:t> for Trigeminal Neuralgia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4" name=""/>
        <p:cNvGrpSpPr/>
        <p:nvPr/>
      </p:nvGrpSpPr>
      <p:grpSpPr>
        <a:xfrm>
          <a:off x="0" y="0"/>
          <a:ext cx="0" cy="0"/>
          <a:chOff x="0" y="0"/>
          <a:chExt cx="0" cy="0"/>
        </a:xfrm>
      </p:grpSpPr>
      <p:sp>
        <p:nvSpPr>
          <p:cNvPr id="1048616" name="Content Placeholder 2"/>
          <p:cNvSpPr>
            <a:spLocks noGrp="1"/>
          </p:cNvSpPr>
          <p:nvPr>
            <p:ph idx="1"/>
          </p:nvPr>
        </p:nvSpPr>
        <p:spPr>
          <a:xfrm>
            <a:off x="86012" y="80818"/>
            <a:ext cx="8977169" cy="6684818"/>
          </a:xfrm>
        </p:spPr>
        <p:txBody>
          <a:bodyPr>
            <a:normAutofit/>
          </a:bodyPr>
          <a:p>
            <a:pPr>
              <a:buFont typeface="Wingdings" pitchFamily="2" charset="2"/>
              <a:buChar char="q"/>
            </a:pPr>
            <a:r>
              <a:rPr b="1" dirty="0" sz="2400" lang="en-US" u="sng">
                <a:solidFill>
                  <a:srgbClr val="C00000"/>
                </a:solidFill>
              </a:rPr>
              <a:t>Stereotactic </a:t>
            </a:r>
            <a:r>
              <a:rPr b="1" dirty="0" sz="2400" lang="en-US" err="1" u="sng">
                <a:solidFill>
                  <a:srgbClr val="C00000"/>
                </a:solidFill>
              </a:rPr>
              <a:t>Radiosurgery</a:t>
            </a:r>
            <a:r>
              <a:rPr b="1" dirty="0" sz="2400" lang="en-US" u="sng">
                <a:solidFill>
                  <a:srgbClr val="C00000"/>
                </a:solidFill>
              </a:rPr>
              <a:t> for Trigeminal Neuralgia</a:t>
            </a:r>
          </a:p>
          <a:p>
            <a:pPr>
              <a:buFont typeface="Wingdings" pitchFamily="2" charset="2"/>
              <a:buChar char="§"/>
            </a:pPr>
            <a:r>
              <a:rPr dirty="0" sz="2000" lang="en-US" err="1"/>
              <a:t>Radiosurgery</a:t>
            </a:r>
            <a:r>
              <a:rPr dirty="0" sz="2000" lang="en-US"/>
              <a:t>  appears  to  be  </a:t>
            </a:r>
            <a:r>
              <a:rPr b="1" dirty="0" sz="2000" lang="en-US"/>
              <a:t>more  effective  when  used  as  the initial  modality  than  as  a  salvage  treatment</a:t>
            </a:r>
            <a:r>
              <a:rPr dirty="0" sz="2000" lang="en-US"/>
              <a:t>.</a:t>
            </a:r>
          </a:p>
          <a:p>
            <a:pPr>
              <a:buFont typeface="Wingdings" pitchFamily="2" charset="2"/>
              <a:buChar char="§"/>
            </a:pPr>
            <a:r>
              <a:rPr dirty="0" sz="2000" lang="en-US"/>
              <a:t>Patients  who  have  not  undergone  previous  surgery  for TN,  those  in  whom  high-resolution  MRI  has  visualized  contact between  a  blood  vessel  and  the  TGN  have  a  particularly  favorable response  to  </a:t>
            </a:r>
            <a:r>
              <a:rPr dirty="0" sz="2000" lang="en-US" err="1"/>
              <a:t>radiosurgery</a:t>
            </a:r>
            <a:r>
              <a:rPr dirty="0" sz="2000" lang="en-US"/>
              <a:t>.</a:t>
            </a:r>
          </a:p>
          <a:p>
            <a:endParaRPr dirty="0" sz="2000" lang="en-US"/>
          </a:p>
          <a:p>
            <a:r>
              <a:rPr b="1" dirty="0" sz="2000" lang="en-US"/>
              <a:t>Patients who  underwent  </a:t>
            </a:r>
            <a:r>
              <a:rPr b="1" dirty="0" sz="2000" lang="en-US" err="1"/>
              <a:t>radiosurgery</a:t>
            </a:r>
            <a:r>
              <a:rPr b="1" dirty="0" sz="2000" lang="en-US"/>
              <a:t>  after  failed  MVD </a:t>
            </a:r>
            <a:r>
              <a:rPr dirty="0" sz="2000" lang="en-US"/>
              <a:t> </a:t>
            </a:r>
            <a:r>
              <a:rPr dirty="0" sz="2000" lang="en-US">
                <a:solidFill>
                  <a:srgbClr val="C00000"/>
                </a:solidFill>
              </a:rPr>
              <a:t>had  high  rates  of recurrence</a:t>
            </a:r>
            <a:r>
              <a:rPr dirty="0" sz="2000" lang="en-US"/>
              <a:t>.</a:t>
            </a:r>
          </a:p>
          <a:p>
            <a:r>
              <a:rPr b="1" dirty="0" sz="2000" lang="en-US"/>
              <a:t>The  presence  of  atypical  facial  pain </a:t>
            </a:r>
            <a:r>
              <a:rPr dirty="0" sz="2000" lang="en-US"/>
              <a:t> (such  as  </a:t>
            </a:r>
            <a:r>
              <a:rPr b="1" dirty="0" sz="2000" lang="en-US">
                <a:solidFill>
                  <a:srgbClr val="0070C0"/>
                </a:solidFill>
              </a:rPr>
              <a:t>tingling  or burning</a:t>
            </a:r>
            <a:r>
              <a:rPr dirty="0" sz="2000" lang="en-US"/>
              <a:t>) </a:t>
            </a:r>
            <a:r>
              <a:rPr dirty="0" sz="2000" lang="en-US">
                <a:solidFill>
                  <a:srgbClr val="C00000"/>
                </a:solidFill>
              </a:rPr>
              <a:t>have  a  poorer  prognosis  when </a:t>
            </a:r>
            <a:r>
              <a:rPr dirty="0" sz="2000" lang="en-US" err="1">
                <a:solidFill>
                  <a:srgbClr val="C00000"/>
                </a:solidFill>
              </a:rPr>
              <a:t>radiosurgical</a:t>
            </a:r>
            <a:r>
              <a:rPr dirty="0" sz="2000" lang="en-US">
                <a:solidFill>
                  <a:srgbClr val="C00000"/>
                </a:solidFill>
              </a:rPr>
              <a:t>  treatment  is  used</a:t>
            </a:r>
            <a:r>
              <a:rPr dirty="0" sz="2000" lang="en-US"/>
              <a:t>.</a:t>
            </a:r>
          </a:p>
          <a:p>
            <a:endParaRPr dirty="0" sz="2000" lang="en-US"/>
          </a:p>
          <a:p>
            <a:pPr>
              <a:buFont typeface="Wingdings" pitchFamily="2" charset="2"/>
              <a:buChar char="Ø"/>
            </a:pPr>
            <a:r>
              <a:rPr b="1" dirty="0" sz="2000" lang="en-US" u="sng">
                <a:solidFill>
                  <a:srgbClr val="002060"/>
                </a:solidFill>
              </a:rPr>
              <a:t>Mechanism</a:t>
            </a:r>
          </a:p>
          <a:p>
            <a:r>
              <a:rPr dirty="0" sz="2000" lang="en-US"/>
              <a:t>Destruction  of  myelinated  and  </a:t>
            </a:r>
            <a:r>
              <a:rPr dirty="0" sz="2000" lang="en-US" err="1"/>
              <a:t>unmyelinated</a:t>
            </a:r>
            <a:r>
              <a:rPr dirty="0" sz="2000" lang="en-US"/>
              <a:t>  sensory  fibers, including  afferent  nociceptive  fibers.</a:t>
            </a:r>
          </a:p>
          <a:p>
            <a:endParaRPr dirty="0" sz="2000"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5" name=""/>
        <p:cNvGrpSpPr/>
        <p:nvPr/>
      </p:nvGrpSpPr>
      <p:grpSpPr>
        <a:xfrm>
          <a:off x="0" y="0"/>
          <a:ext cx="0" cy="0"/>
          <a:chOff x="0" y="0"/>
          <a:chExt cx="0" cy="0"/>
        </a:xfrm>
      </p:grpSpPr>
      <p:sp>
        <p:nvSpPr>
          <p:cNvPr id="1048617" name="Content Placeholder 2"/>
          <p:cNvSpPr>
            <a:spLocks noGrp="1"/>
          </p:cNvSpPr>
          <p:nvPr>
            <p:ph idx="1"/>
          </p:nvPr>
        </p:nvSpPr>
        <p:spPr>
          <a:xfrm>
            <a:off x="80818" y="80818"/>
            <a:ext cx="8982364" cy="6684818"/>
          </a:xfrm>
        </p:spPr>
        <p:txBody>
          <a:bodyPr>
            <a:normAutofit fontScale="95000" lnSpcReduction="20000"/>
          </a:bodyPr>
          <a:p>
            <a:pPr>
              <a:buFont typeface="Wingdings" pitchFamily="2" charset="2"/>
              <a:buChar char="q"/>
            </a:pPr>
            <a:r>
              <a:rPr b="1" dirty="0" sz="2400" lang="en-US" err="1" u="sng">
                <a:solidFill>
                  <a:srgbClr val="C00000"/>
                </a:solidFill>
              </a:rPr>
              <a:t>RADIOSURGICAL</a:t>
            </a:r>
            <a:r>
              <a:rPr b="1" dirty="0" sz="2400" lang="en-US" u="sng">
                <a:solidFill>
                  <a:srgbClr val="C00000"/>
                </a:solidFill>
              </a:rPr>
              <a:t>  TARGETING</a:t>
            </a:r>
          </a:p>
          <a:p>
            <a:r>
              <a:rPr dirty="0" sz="2000" lang="en-US"/>
              <a:t>The  MRI  is  typically  performed  with  at  least  a  </a:t>
            </a:r>
            <a:r>
              <a:rPr dirty="0" sz="2000" lang="en-US" err="1"/>
              <a:t>1.5-tesla</a:t>
            </a:r>
            <a:r>
              <a:rPr dirty="0" sz="2000" lang="en-US"/>
              <a:t>  (1.5  T)  field  strength;  3T  imaging  during  GKRS  may  offer  better  resolution.</a:t>
            </a:r>
          </a:p>
          <a:p>
            <a:r>
              <a:rPr dirty="0" sz="2000" lang="en-US"/>
              <a:t>Localization  is  performed  using  T1-weighted.</a:t>
            </a:r>
          </a:p>
          <a:p>
            <a:r>
              <a:rPr dirty="0" sz="2000" lang="en-US"/>
              <a:t>When  MRI  is not  feasible  (in  patients  with  pacemakers), CT may  be  used  for  targeting, although  it  is  not ideal.  </a:t>
            </a:r>
          </a:p>
          <a:p>
            <a:r>
              <a:rPr dirty="0" sz="2000" lang="en-US"/>
              <a:t>CT  </a:t>
            </a:r>
            <a:r>
              <a:rPr dirty="0" sz="2000" lang="en-US" err="1"/>
              <a:t>cisternography</a:t>
            </a:r>
            <a:r>
              <a:rPr dirty="0" sz="2000" lang="en-US"/>
              <a:t>  can  be  used  to  improve  delineation  of the  </a:t>
            </a:r>
            <a:r>
              <a:rPr dirty="0" sz="2000" lang="en-US" err="1"/>
              <a:t>radiosurgical</a:t>
            </a:r>
            <a:r>
              <a:rPr dirty="0" sz="2000" lang="en-US"/>
              <a:t>  target.</a:t>
            </a:r>
          </a:p>
          <a:p>
            <a:r>
              <a:rPr dirty="0" sz="2000" lang="en-US"/>
              <a:t>With  </a:t>
            </a:r>
            <a:r>
              <a:rPr dirty="0" sz="2000" lang="en-US" err="1"/>
              <a:t>radiosurgery</a:t>
            </a:r>
            <a:r>
              <a:rPr dirty="0" sz="2000" lang="en-US"/>
              <a:t>,  the  initial  target  for  treating  TN  is  the TGN’s  root  entry  zone  (REZ)  at  the  level  of  the  pons.</a:t>
            </a:r>
          </a:p>
          <a:p>
            <a:r>
              <a:rPr dirty="0" sz="2000" lang="en-US"/>
              <a:t>Use  of  this  more anterior  target  cisternal  (</a:t>
            </a:r>
            <a:r>
              <a:rPr dirty="0" sz="2000" lang="en-US" err="1"/>
              <a:t>retrogasserian</a:t>
            </a:r>
            <a:r>
              <a:rPr dirty="0" sz="2000" lang="en-US"/>
              <a:t>)  portion  involved  fewer  complications  even  with  a maximum  dose  of  90  Gy.</a:t>
            </a:r>
          </a:p>
          <a:p>
            <a:endParaRPr dirty="0" sz="2000" lang="en-US"/>
          </a:p>
          <a:p>
            <a:pPr>
              <a:buFont typeface="Wingdings" pitchFamily="2" charset="2"/>
              <a:buChar char="q"/>
            </a:pPr>
            <a:r>
              <a:rPr b="1" dirty="0" sz="2400" lang="en-US" u="sng">
                <a:solidFill>
                  <a:srgbClr val="C00000"/>
                </a:solidFill>
              </a:rPr>
              <a:t>CLINICAL  FOLLOW-UP</a:t>
            </a:r>
          </a:p>
          <a:p>
            <a:r>
              <a:rPr dirty="0" sz="2000" lang="en-US"/>
              <a:t>Generally  patients  should  be  followed  up  at  3-  to  6-month  intervals,  and  new  MRI  studies  should  be  obtained  6  to  9  months postoperatively. </a:t>
            </a:r>
          </a:p>
          <a:p>
            <a:r>
              <a:rPr dirty="0" sz="2000" lang="en-US"/>
              <a:t>Rates  of  recurrence  following  </a:t>
            </a:r>
            <a:r>
              <a:rPr dirty="0" sz="2000" lang="en-US" err="1"/>
              <a:t>radiosurgery</a:t>
            </a:r>
            <a:r>
              <a:rPr dirty="0" sz="2000" lang="en-US"/>
              <a:t> ranged  from  5%  to  43%,  and  recurrence  is  likely  related  to incomplete  radiation  effects  on  the  targeted  tissues.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96" name=""/>
        <p:cNvGrpSpPr/>
        <p:nvPr/>
      </p:nvGrpSpPr>
      <p:grpSpPr>
        <a:xfrm>
          <a:off x="0" y="0"/>
          <a:ext cx="0" cy="0"/>
          <a:chOff x="0" y="0"/>
          <a:chExt cx="0" cy="0"/>
        </a:xfrm>
      </p:grpSpPr>
      <p:pic>
        <p:nvPicPr>
          <p:cNvPr id="2097161" name="Picture 4"/>
          <p:cNvPicPr>
            <a:picLocks noChangeAspect="1" noGrp="1"/>
          </p:cNvPicPr>
          <p:nvPr>
            <p:ph idx="1"/>
          </p:nvPr>
        </p:nvPicPr>
        <p:blipFill>
          <a:blip xmlns:r="http://schemas.openxmlformats.org/officeDocument/2006/relationships" r:embed="rId1"/>
          <a:stretch>
            <a:fillRect/>
          </a:stretch>
        </p:blipFill>
        <p:spPr>
          <a:xfrm>
            <a:off x="0" y="744682"/>
            <a:ext cx="9144000" cy="5368636"/>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7" name=""/>
        <p:cNvGrpSpPr/>
        <p:nvPr/>
      </p:nvGrpSpPr>
      <p:grpSpPr>
        <a:xfrm>
          <a:off x="0" y="0"/>
          <a:ext cx="0" cy="0"/>
          <a:chOff x="0" y="0"/>
          <a:chExt cx="0" cy="0"/>
        </a:xfrm>
      </p:grpSpPr>
      <p:sp>
        <p:nvSpPr>
          <p:cNvPr id="1048618" name="Content Placeholder 2"/>
          <p:cNvSpPr>
            <a:spLocks noGrp="1"/>
          </p:cNvSpPr>
          <p:nvPr>
            <p:ph idx="1"/>
          </p:nvPr>
        </p:nvSpPr>
        <p:spPr>
          <a:xfrm>
            <a:off x="86012" y="82261"/>
            <a:ext cx="8977169" cy="6683376"/>
          </a:xfrm>
        </p:spPr>
        <p:txBody>
          <a:bodyPr>
            <a:normAutofit/>
          </a:bodyPr>
          <a:p>
            <a:pPr>
              <a:buFont typeface="Wingdings" pitchFamily="2" charset="2"/>
              <a:buChar char="v"/>
            </a:pPr>
            <a:r>
              <a:rPr b="1" dirty="0" sz="2000" lang="en-US" u="sng">
                <a:solidFill>
                  <a:srgbClr val="002060"/>
                </a:solidFill>
              </a:rPr>
              <a:t>Potential  complications  after  </a:t>
            </a:r>
            <a:r>
              <a:rPr b="1" dirty="0" sz="2000" lang="en-US" err="1" u="sng">
                <a:solidFill>
                  <a:srgbClr val="002060"/>
                </a:solidFill>
              </a:rPr>
              <a:t>radiosurgery</a:t>
            </a:r>
            <a:r>
              <a:rPr b="1" dirty="0" sz="2000" lang="en-US" u="sng">
                <a:solidFill>
                  <a:srgbClr val="002060"/>
                </a:solidFill>
              </a:rPr>
              <a:t>  include </a:t>
            </a:r>
          </a:p>
          <a:p>
            <a:pPr lvl="1">
              <a:buFont typeface="Wingdings" pitchFamily="2" charset="2"/>
              <a:buChar char="ü"/>
            </a:pPr>
            <a:r>
              <a:rPr dirty="0" sz="2000" lang="en-US"/>
              <a:t>Radiation-induced  parenchymal  changes  (only  some  of  which  are reversible).</a:t>
            </a:r>
          </a:p>
          <a:p>
            <a:pPr lvl="1">
              <a:buFont typeface="Wingdings" pitchFamily="2" charset="2"/>
              <a:buChar char="ü"/>
            </a:pPr>
            <a:r>
              <a:rPr dirty="0" sz="2000" lang="en-US"/>
              <a:t>Radiation-induced  neoplasia,  and  vascular  injury.</a:t>
            </a:r>
          </a:p>
          <a:p>
            <a:pPr lvl="1">
              <a:buFont typeface="Wingdings" pitchFamily="2" charset="2"/>
              <a:buChar char="ü"/>
            </a:pPr>
            <a:r>
              <a:rPr dirty="0" sz="2000" lang="en-US"/>
              <a:t>A noteworthy  complication  in  the  treatment  of  trigeminal  pain  is facial  numbness  or  </a:t>
            </a:r>
            <a:r>
              <a:rPr dirty="0" sz="2000" lang="en-US" err="1"/>
              <a:t>dysesthesias</a:t>
            </a:r>
            <a:r>
              <a:rPr dirty="0" sz="2000" lang="en-US"/>
              <a:t>,  with  anesthesia  </a:t>
            </a:r>
            <a:r>
              <a:rPr dirty="0" sz="2000" lang="en-US" err="1"/>
              <a:t>dolorosa</a:t>
            </a:r>
            <a:r>
              <a:rPr dirty="0" sz="2000" lang="en-US"/>
              <a:t>.</a:t>
            </a:r>
          </a:p>
          <a:p>
            <a:pPr lvl="1">
              <a:buFont typeface="Wingdings" pitchFamily="2" charset="2"/>
              <a:buChar char="ü"/>
            </a:pPr>
            <a:endParaRPr dirty="0" sz="2000" lang="en-US"/>
          </a:p>
          <a:p>
            <a:pPr lvl="1">
              <a:buFont typeface="Wingdings" pitchFamily="2" charset="2"/>
              <a:buChar char="ü"/>
            </a:pPr>
            <a:endParaRPr dirty="0" sz="2000" lang="en-US"/>
          </a:p>
          <a:p>
            <a:r>
              <a:rPr dirty="0" sz="2000" lang="en-US"/>
              <a:t>The  major  disadvantages  of  </a:t>
            </a:r>
            <a:r>
              <a:rPr dirty="0" sz="2000" lang="en-US" err="1"/>
              <a:t>radiosurgery</a:t>
            </a:r>
            <a:r>
              <a:rPr dirty="0" sz="2000" lang="en-US"/>
              <a:t>  are  the  higher  rate of  recurrence  and  the  delay  in  onset  of  pain  relief.</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98" name=""/>
        <p:cNvGrpSpPr/>
        <p:nvPr/>
      </p:nvGrpSpPr>
      <p:grpSpPr>
        <a:xfrm>
          <a:off x="0" y="0"/>
          <a:ext cx="0" cy="0"/>
          <a:chOff x="0" y="0"/>
          <a:chExt cx="0" cy="0"/>
        </a:xfrm>
      </p:grpSpPr>
      <p:sp>
        <p:nvSpPr>
          <p:cNvPr id="1048619" name="Title 1"/>
          <p:cNvSpPr>
            <a:spLocks noGrp="1"/>
          </p:cNvSpPr>
          <p:nvPr>
            <p:ph type="title"/>
          </p:nvPr>
        </p:nvSpPr>
        <p:spPr/>
        <p:txBody>
          <a:bodyPr/>
          <a:p>
            <a:endParaRPr lang="en-US"/>
          </a:p>
        </p:txBody>
      </p:sp>
      <p:pic>
        <p:nvPicPr>
          <p:cNvPr id="2097162"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9" name=""/>
        <p:cNvGrpSpPr/>
        <p:nvPr/>
      </p:nvGrpSpPr>
      <p:grpSpPr>
        <a:xfrm>
          <a:off x="0" y="0"/>
          <a:ext cx="0" cy="0"/>
          <a:chOff x="0" y="0"/>
          <a:chExt cx="0" cy="0"/>
        </a:xfrm>
      </p:grpSpPr>
      <p:sp>
        <p:nvSpPr>
          <p:cNvPr id="1048620" name="Title 1"/>
          <p:cNvSpPr txBox="1">
            <a:spLocks noGrp="1"/>
          </p:cNvSpPr>
          <p:nvPr>
            <p:ph type="title"/>
          </p:nvPr>
        </p:nvSpPr>
        <p:spPr>
          <a:xfrm>
            <a:off x="202045" y="1131457"/>
            <a:ext cx="8739909" cy="1928090"/>
          </a:xfrm>
          <a:prstGeom prst="rect"/>
        </p:spPr>
        <p:txBody>
          <a:bodyPr anchor="ctr" bIns="45720" lIns="91440" rIns="91440" rtlCol="0" tIns="45720" vert="horz">
            <a:noAutofit/>
          </a:bodyPr>
          <a:lstStyle>
            <a:lvl1pPr algn="l" defTabSz="914400" eaLnBrk="1" hangingPunct="1" latinLnBrk="0" rtl="0">
              <a:lnSpc>
                <a:spcPct val="90000"/>
              </a:lnSpc>
              <a:spcBef>
                <a:spcPct val="0"/>
              </a:spcBef>
              <a:buNone/>
              <a:defRPr sz="4400" kern="1200">
                <a:solidFill>
                  <a:schemeClr val="tx1"/>
                </a:solidFill>
                <a:latin typeface="+mj-lt"/>
                <a:ea typeface="+mj-ea"/>
                <a:cs typeface="+mj-cs"/>
              </a:defRPr>
            </a:lvl1pPr>
          </a:lstStyle>
          <a:p>
            <a:pPr algn="ctr"/>
            <a:r>
              <a:rPr b="1" dirty="0" sz="5400" lang="pt-BR" err="1" u="sng">
                <a:solidFill>
                  <a:srgbClr val="C00000"/>
                </a:solidFill>
              </a:rPr>
              <a:t>Microvascular</a:t>
            </a:r>
            <a:r>
              <a:rPr b="1" dirty="0" sz="5400" lang="pt-BR" u="sng">
                <a:solidFill>
                  <a:srgbClr val="C00000"/>
                </a:solidFill>
              </a:rPr>
              <a:t> </a:t>
            </a:r>
            <a:r>
              <a:rPr b="1" dirty="0" sz="5400" lang="pt-BR" err="1" u="sng">
                <a:solidFill>
                  <a:srgbClr val="C00000"/>
                </a:solidFill>
              </a:rPr>
              <a:t>Decompression</a:t>
            </a:r>
            <a:r>
              <a:rPr b="1" dirty="0" sz="5400" lang="pt-BR" u="sng">
                <a:solidFill>
                  <a:srgbClr val="C00000"/>
                </a:solidFill>
              </a:rPr>
              <a:t> for Trigeminal Neuralgia </a:t>
            </a:r>
            <a:endParaRPr b="1" dirty="0" sz="5400" lang="ar-IQ" u="sng">
              <a:solidFill>
                <a:srgbClr val="C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0" name=""/>
        <p:cNvGrpSpPr/>
        <p:nvPr/>
      </p:nvGrpSpPr>
      <p:grpSpPr>
        <a:xfrm>
          <a:off x="0" y="0"/>
          <a:ext cx="0" cy="0"/>
          <a:chOff x="0" y="0"/>
          <a:chExt cx="0" cy="0"/>
        </a:xfrm>
      </p:grpSpPr>
      <p:sp>
        <p:nvSpPr>
          <p:cNvPr id="1048621" name="Content Placeholder 2"/>
          <p:cNvSpPr>
            <a:spLocks noGrp="1"/>
          </p:cNvSpPr>
          <p:nvPr>
            <p:ph idx="1"/>
          </p:nvPr>
        </p:nvSpPr>
        <p:spPr>
          <a:xfrm>
            <a:off x="80818" y="80817"/>
            <a:ext cx="8970818" cy="6673273"/>
          </a:xfrm>
        </p:spPr>
        <p:txBody>
          <a:bodyPr>
            <a:normAutofit/>
          </a:bodyPr>
          <a:p>
            <a:pPr>
              <a:buFont typeface="Wingdings" pitchFamily="2" charset="2"/>
              <a:buChar char="q"/>
            </a:pPr>
            <a:r>
              <a:rPr b="1" dirty="0" sz="2000" lang="en-US" u="sng">
                <a:solidFill>
                  <a:srgbClr val="C00000"/>
                </a:solidFill>
              </a:rPr>
              <a:t>SURGICAL TREATMENT </a:t>
            </a:r>
            <a:endParaRPr b="1" dirty="0" sz="2000" lang="ar-IQ" u="sng">
              <a:solidFill>
                <a:srgbClr val="C00000"/>
              </a:solidFill>
            </a:endParaRPr>
          </a:p>
          <a:p>
            <a:r>
              <a:rPr dirty="0" sz="2000" lang="en-US"/>
              <a:t>There are no specific surgery guidelines for patient selection or guidelines for which surgical method to select. </a:t>
            </a:r>
          </a:p>
          <a:p>
            <a:r>
              <a:rPr dirty="0" sz="2000" lang="en-US"/>
              <a:t>Surgery is generally offered to patients who</a:t>
            </a:r>
          </a:p>
          <a:p>
            <a:pPr indent="-342900" lvl="1" marL="685800">
              <a:buFont typeface="+mj-lt"/>
              <a:buAutoNum type="arabicPeriod"/>
            </a:pPr>
            <a:r>
              <a:rPr dirty="0" sz="2000" lang="en-US"/>
              <a:t>Fail medical treatment and have only partial relief of pain after 1 year.</a:t>
            </a:r>
          </a:p>
          <a:p>
            <a:pPr indent="-342900" lvl="1" marL="685800">
              <a:buFont typeface="+mj-lt"/>
              <a:buAutoNum type="arabicPeriod"/>
            </a:pPr>
            <a:r>
              <a:rPr dirty="0" sz="2000" lang="en-US"/>
              <a:t>Still require medication after consumption of more than 3000 tablets of a single drug. </a:t>
            </a:r>
          </a:p>
          <a:p>
            <a:r>
              <a:rPr dirty="0" sz="2000" lang="en-US"/>
              <a:t>Microvascular decompression (MVD) remains the surgical option of choice for trigeminal neuralgia.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1" name=""/>
        <p:cNvGrpSpPr/>
        <p:nvPr/>
      </p:nvGrpSpPr>
      <p:grpSpPr>
        <a:xfrm>
          <a:off x="0" y="0"/>
          <a:ext cx="0" cy="0"/>
          <a:chOff x="0" y="0"/>
          <a:chExt cx="0" cy="0"/>
        </a:xfrm>
      </p:grpSpPr>
      <p:sp>
        <p:nvSpPr>
          <p:cNvPr id="1048622" name="Content Placeholder 2"/>
          <p:cNvSpPr>
            <a:spLocks noGrp="1"/>
          </p:cNvSpPr>
          <p:nvPr>
            <p:ph idx="1"/>
          </p:nvPr>
        </p:nvSpPr>
        <p:spPr>
          <a:xfrm>
            <a:off x="86012" y="82260"/>
            <a:ext cx="8965623" cy="6694921"/>
          </a:xfrm>
        </p:spPr>
        <p:txBody>
          <a:bodyPr>
            <a:normAutofit/>
          </a:bodyPr>
          <a:p>
            <a:pPr>
              <a:buFont typeface="Wingdings" pitchFamily="2" charset="2"/>
              <a:buChar char="q"/>
            </a:pPr>
            <a:r>
              <a:rPr b="1" dirty="0" sz="2400" lang="pt-BR" err="1" u="sng">
                <a:solidFill>
                  <a:srgbClr val="C00000"/>
                </a:solidFill>
              </a:rPr>
              <a:t>Microvascular</a:t>
            </a:r>
            <a:r>
              <a:rPr b="1" dirty="0" sz="2400" lang="pt-BR" u="sng">
                <a:solidFill>
                  <a:srgbClr val="C00000"/>
                </a:solidFill>
              </a:rPr>
              <a:t> </a:t>
            </a:r>
            <a:r>
              <a:rPr b="1" dirty="0" sz="2400" lang="pt-BR" err="1" u="sng">
                <a:solidFill>
                  <a:srgbClr val="C00000"/>
                </a:solidFill>
              </a:rPr>
              <a:t>Decompression</a:t>
            </a:r>
            <a:r>
              <a:rPr b="1" dirty="0" sz="2400" lang="pt-BR" u="sng">
                <a:solidFill>
                  <a:srgbClr val="C00000"/>
                </a:solidFill>
              </a:rPr>
              <a:t> for Trigeminal Neuralgia </a:t>
            </a:r>
            <a:endParaRPr b="1" dirty="0" sz="2400" lang="ar-IQ" u="sng">
              <a:solidFill>
                <a:srgbClr val="C00000"/>
              </a:solidFill>
            </a:endParaRPr>
          </a:p>
          <a:p>
            <a:r>
              <a:rPr dirty="0" sz="2000" lang="en-US"/>
              <a:t>TN is associated with and is likely to be caused by pulsatile mechanical compression of the trigeminal near the dorsal root entry zone. MVD differs from other treatments because it fixes the underlying.</a:t>
            </a:r>
          </a:p>
          <a:p>
            <a:endParaRPr dirty="0" sz="2000" lang="en-US"/>
          </a:p>
          <a:p>
            <a:r>
              <a:rPr b="1" dirty="0" sz="2000" lang="en-US" u="sng"/>
              <a:t>PATIENT SELECTION AND CLASSIFICATION OF FACIAL PAIN</a:t>
            </a:r>
          </a:p>
          <a:p>
            <a:pPr lvl="1"/>
            <a:r>
              <a:rPr dirty="0" sz="2000" lang="en-US"/>
              <a:t>MVD is ideal for young healthy patients with TN because no other treatment offers a significant likelihood of long-term pain relief. </a:t>
            </a:r>
          </a:p>
          <a:p>
            <a:pPr lvl="1"/>
            <a:r>
              <a:rPr dirty="0" sz="2000" lang="en-US"/>
              <a:t>Advanced age is not by itself a contraindication because there is no difference in complication rate or outcome in elderly patients.</a:t>
            </a:r>
          </a:p>
          <a:p>
            <a:pPr lvl="1"/>
            <a:r>
              <a:rPr dirty="0" sz="2000" lang="en-US"/>
              <a:t>The operation is in fact technically easier in older patients because cerebellar atrophy leads to less need for retraction and less risk for cerebellar swelling. </a:t>
            </a:r>
            <a:endParaRPr dirty="0" sz="2000" lang="ar-IQ"/>
          </a:p>
        </p:txBody>
      </p:sp>
      <p:sp>
        <p:nvSpPr>
          <p:cNvPr id="1048623" name="Title 1"/>
          <p:cNvSpPr txBox="1"/>
          <p:nvPr/>
        </p:nvSpPr>
        <p:spPr>
          <a:xfrm>
            <a:off x="781050" y="517526"/>
            <a:ext cx="7886700" cy="1325563"/>
          </a:xfrm>
          <a:prstGeom prst="rect"/>
        </p:spPr>
        <p:txBody>
          <a:bodyPr anchor="ctr" bIns="45720" lIns="91440" rIns="91440" rtlCol="0" tIns="45720" vert="horz">
            <a:normAutofit/>
          </a:bodyPr>
          <a:lstStyle>
            <a:lvl1pPr algn="l" defTabSz="914400" eaLnBrk="1" hangingPunct="1" latinLnBrk="0" rtl="0">
              <a:lnSpc>
                <a:spcPct val="90000"/>
              </a:lnSpc>
              <a:spcBef>
                <a:spcPct val="0"/>
              </a:spcBef>
              <a:buNone/>
              <a:defRPr sz="4400" kern="1200">
                <a:solidFill>
                  <a:schemeClr val="tx1"/>
                </a:solidFill>
                <a:latin typeface="+mj-lt"/>
                <a:ea typeface="+mj-ea"/>
                <a:cs typeface="+mj-cs"/>
              </a:defRPr>
            </a:lvl1pPr>
          </a:lstStyle>
          <a:p>
            <a:endParaRPr dirty="0" lang="ar-IQ"/>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2" name=""/>
        <p:cNvGrpSpPr/>
        <p:nvPr/>
      </p:nvGrpSpPr>
      <p:grpSpPr>
        <a:xfrm>
          <a:off x="0" y="0"/>
          <a:ext cx="0" cy="0"/>
          <a:chOff x="0" y="0"/>
          <a:chExt cx="0" cy="0"/>
        </a:xfrm>
      </p:grpSpPr>
      <p:sp>
        <p:nvSpPr>
          <p:cNvPr id="1048624" name="Content Placeholder 2"/>
          <p:cNvSpPr>
            <a:spLocks noGrp="1"/>
          </p:cNvSpPr>
          <p:nvPr>
            <p:ph idx="1"/>
          </p:nvPr>
        </p:nvSpPr>
        <p:spPr>
          <a:xfrm>
            <a:off x="91422" y="88520"/>
            <a:ext cx="8960214" cy="6677115"/>
          </a:xfrm>
        </p:spPr>
        <p:txBody>
          <a:bodyPr>
            <a:normAutofit/>
          </a:bodyPr>
          <a:p>
            <a:pPr>
              <a:buFont typeface="Wingdings" pitchFamily="2" charset="2"/>
              <a:buChar char="q"/>
            </a:pPr>
            <a:r>
              <a:rPr b="1" dirty="0" sz="2000" lang="en-US" u="sng">
                <a:solidFill>
                  <a:srgbClr val="C00000"/>
                </a:solidFill>
              </a:rPr>
              <a:t>Etiology and Pathophysiology </a:t>
            </a:r>
            <a:endParaRPr b="1" dirty="0" sz="2000" lang="ar-IQ" u="sng">
              <a:solidFill>
                <a:srgbClr val="C00000"/>
              </a:solidFill>
            </a:endParaRPr>
          </a:p>
          <a:p>
            <a:r>
              <a:rPr dirty="0" sz="2000" lang="en-US"/>
              <a:t>In most patients with classic TN, the pain is generated because of compression of the trigeminal nerve most commonly at the root entry zone by an artery or vein.</a:t>
            </a:r>
          </a:p>
          <a:p>
            <a:pPr>
              <a:buFont typeface="Wingdings" pitchFamily="2" charset="2"/>
              <a:buChar char="v"/>
            </a:pPr>
            <a:r>
              <a:rPr b="1" dirty="0" sz="2000" lang="en-US">
                <a:solidFill>
                  <a:srgbClr val="002060"/>
                </a:solidFill>
              </a:rPr>
              <a:t>Arterial compression</a:t>
            </a:r>
          </a:p>
          <a:p>
            <a:pPr indent="-457200" marL="457200">
              <a:buFont typeface="+mj-lt"/>
              <a:buAutoNum type="arabicParenR"/>
            </a:pPr>
            <a:r>
              <a:rPr b="1" dirty="0" sz="2000" lang="en-US">
                <a:solidFill>
                  <a:srgbClr val="0070C0"/>
                </a:solidFill>
              </a:rPr>
              <a:t>Superior cerebellar artery (SCA)</a:t>
            </a:r>
            <a:r>
              <a:rPr dirty="0" sz="2000" lang="en-US"/>
              <a:t> </a:t>
            </a:r>
          </a:p>
          <a:p>
            <a:pPr lvl="1">
              <a:buFont typeface="Wingdings" pitchFamily="2" charset="2"/>
              <a:buChar char="ü"/>
            </a:pPr>
            <a:r>
              <a:rPr dirty="0" sz="2000" lang="en-US"/>
              <a:t>Most common</a:t>
            </a:r>
          </a:p>
          <a:p>
            <a:pPr lvl="1">
              <a:buFont typeface="Wingdings" pitchFamily="2" charset="2"/>
              <a:buChar char="ü"/>
            </a:pPr>
            <a:r>
              <a:rPr dirty="0" sz="2000" lang="en-US"/>
              <a:t>Compresses  the nerve  </a:t>
            </a:r>
            <a:r>
              <a:rPr dirty="0" sz="2000" lang="en-US" err="1"/>
              <a:t>anteromedially</a:t>
            </a:r>
            <a:r>
              <a:rPr dirty="0" sz="2000" lang="en-US"/>
              <a:t>  from  within  the  axilla.</a:t>
            </a:r>
          </a:p>
          <a:p>
            <a:pPr lvl="1">
              <a:buFont typeface="Wingdings" pitchFamily="2" charset="2"/>
              <a:buChar char="ü"/>
            </a:pPr>
            <a:r>
              <a:rPr dirty="0" sz="2000" lang="en-US"/>
              <a:t>Decompression requires  elevation  of  the  artery  into  a  horizontal  rather  than  vertical  orientation,  displacing  it  upward  and  away  from  the  nerve. </a:t>
            </a:r>
          </a:p>
          <a:p>
            <a:pPr lvl="1">
              <a:buFont typeface="Wingdings" pitchFamily="2" charset="2"/>
              <a:buChar char="ü"/>
            </a:pPr>
            <a:endParaRPr dirty="0" sz="2000" lang="en-US"/>
          </a:p>
          <a:p>
            <a:pPr indent="-457200" marL="457200">
              <a:buFont typeface="+mj-lt"/>
              <a:buAutoNum type="arabicParenR"/>
            </a:pPr>
            <a:r>
              <a:rPr b="1" dirty="0" sz="2000" lang="en-US">
                <a:solidFill>
                  <a:srgbClr val="0070C0"/>
                </a:solidFill>
              </a:rPr>
              <a:t>Anterior  inferior  cerebellar  artery  (AICA)</a:t>
            </a:r>
            <a:r>
              <a:rPr dirty="0" sz="2000" lang="en-US"/>
              <a:t>  </a:t>
            </a:r>
          </a:p>
          <a:p>
            <a:pPr lvl="1">
              <a:buFont typeface="Wingdings" pitchFamily="2" charset="2"/>
              <a:buChar char="ü"/>
            </a:pPr>
            <a:r>
              <a:rPr dirty="0" sz="2000" lang="en-US"/>
              <a:t>May  compress  the nerve  from  below,  </a:t>
            </a:r>
          </a:p>
          <a:p>
            <a:pPr lvl="1">
              <a:buFont typeface="Wingdings" pitchFamily="2" charset="2"/>
              <a:buChar char="ü"/>
            </a:pPr>
            <a:r>
              <a:rPr dirty="0" sz="2000" lang="en-US"/>
              <a:t>Requiring  displacement  more  inferiorly  away from  the  nerve.</a:t>
            </a:r>
          </a:p>
          <a:p>
            <a:pPr lvl="1">
              <a:buFont typeface="Wingdings" pitchFamily="2" charset="2"/>
              <a:buChar char="ü"/>
            </a:pPr>
            <a:endParaRPr dirty="0" sz="2000" lang="en-US"/>
          </a:p>
          <a:p>
            <a:pPr indent="-457200" marL="457200">
              <a:buFont typeface="+mj-lt"/>
              <a:buAutoNum type="arabicParenR"/>
            </a:pPr>
            <a:r>
              <a:rPr b="1" dirty="0" sz="2000" lang="en-US">
                <a:solidFill>
                  <a:srgbClr val="0070C0"/>
                </a:solidFill>
              </a:rPr>
              <a:t>Vertebral or Basilar artery</a:t>
            </a:r>
            <a:r>
              <a:rPr dirty="0" sz="2000" lang="en-US"/>
              <a:t> </a:t>
            </a:r>
          </a:p>
          <a:p>
            <a:pPr lvl="1">
              <a:buFont typeface="Wingdings" pitchFamily="2" charset="2"/>
              <a:buChar char="ü"/>
            </a:pPr>
            <a:r>
              <a:rPr dirty="0" sz="2000" lang="en-US"/>
              <a:t>contacts the nerve usually  in  hypertensive,  elderly, and  male  patients.</a:t>
            </a:r>
          </a:p>
          <a:p>
            <a:endParaRPr dirty="0" sz="2000" lang="ar-IQ"/>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7" name=""/>
        <p:cNvGrpSpPr/>
        <p:nvPr/>
      </p:nvGrpSpPr>
      <p:grpSpPr>
        <a:xfrm>
          <a:off x="0" y="0"/>
          <a:ext cx="0" cy="0"/>
          <a:chOff x="0" y="0"/>
          <a:chExt cx="0" cy="0"/>
        </a:xfrm>
      </p:grpSpPr>
      <p:sp>
        <p:nvSpPr>
          <p:cNvPr id="1048592" name="Content Placeholder 2"/>
          <p:cNvSpPr>
            <a:spLocks noGrp="1"/>
          </p:cNvSpPr>
          <p:nvPr>
            <p:ph idx="1"/>
          </p:nvPr>
        </p:nvSpPr>
        <p:spPr>
          <a:xfrm>
            <a:off x="86012" y="82262"/>
            <a:ext cx="8977169" cy="6683374"/>
          </a:xfrm>
        </p:spPr>
        <p:txBody>
          <a:bodyPr>
            <a:normAutofit/>
          </a:bodyPr>
          <a:p>
            <a:pPr>
              <a:buFont typeface="Wingdings" pitchFamily="2" charset="2"/>
              <a:buChar char="v"/>
            </a:pPr>
            <a:r>
              <a:rPr b="1" dirty="0" sz="2000" lang="en-US" u="sng">
                <a:solidFill>
                  <a:srgbClr val="002060"/>
                </a:solidFill>
              </a:rPr>
              <a:t>Pathophysiology</a:t>
            </a:r>
          </a:p>
          <a:p>
            <a:r>
              <a:rPr dirty="0" sz="2000" lang="en-US"/>
              <a:t>The  etiology  of  TN  is related  to  abnormal  conduction  within  the  </a:t>
            </a:r>
            <a:r>
              <a:rPr dirty="0" sz="2000" lang="en-US" err="1"/>
              <a:t>trigeminal</a:t>
            </a:r>
            <a:r>
              <a:rPr dirty="0" sz="2000" lang="en-US"/>
              <a:t>  nerve  possibly  due  to  changes  in myelin  induced  by  </a:t>
            </a:r>
            <a:r>
              <a:rPr b="1" dirty="0" sz="2000" lang="en-US">
                <a:solidFill>
                  <a:srgbClr val="7030A0"/>
                </a:solidFill>
              </a:rPr>
              <a:t>pulsatile  mechanical  trauma  from  an  adjacent vessel</a:t>
            </a:r>
            <a:r>
              <a:rPr dirty="0" sz="2000" lang="en-US"/>
              <a:t>.  </a:t>
            </a:r>
          </a:p>
          <a:p>
            <a:r>
              <a:rPr dirty="0" sz="2000" lang="en-US"/>
              <a:t>At  the  point  just  before  it  enters  the  brainstem,  there  is  a  short  segment  where  nerve  axons  are  still  ensheathed  in  central  myelin  (produced  by  oligodendrocytes),  but  after  a  few millimeters,  there  is  a  transition  to  peripheral  myelin  (produced by  Schwann  cells).  </a:t>
            </a:r>
          </a:p>
          <a:p>
            <a:r>
              <a:rPr dirty="0" sz="2000" lang="en-US"/>
              <a:t>The  region  of  this  transition  is  called  the </a:t>
            </a:r>
            <a:r>
              <a:rPr b="1" dirty="0" sz="2000" lang="en-US" err="1">
                <a:solidFill>
                  <a:srgbClr val="0070C0"/>
                </a:solidFill>
              </a:rPr>
              <a:t>Obersteiner-Redlich</a:t>
            </a:r>
            <a:r>
              <a:rPr b="1" dirty="0" sz="2000" lang="en-US">
                <a:solidFill>
                  <a:srgbClr val="0070C0"/>
                </a:solidFill>
              </a:rPr>
              <a:t>  zone</a:t>
            </a:r>
            <a:r>
              <a:rPr dirty="0" sz="2000" lang="en-US"/>
              <a:t>.  </a:t>
            </a:r>
          </a:p>
          <a:p>
            <a:r>
              <a:rPr dirty="0" sz="2000" lang="en-US"/>
              <a:t>Severe  damage  to  myelin  as  well  as axon  loss  within  the  nerve  adjacent  to  the  site  of  compression.</a:t>
            </a:r>
          </a:p>
          <a:p>
            <a:endParaRPr dirty="0" sz="2000" lang="en-US"/>
          </a:p>
          <a:p>
            <a:endParaRPr dirty="0" sz="2000" lang="en-US"/>
          </a:p>
          <a:p>
            <a:pPr>
              <a:buFont typeface="Wingdings" pitchFamily="2" charset="2"/>
              <a:buChar char="Ø"/>
            </a:pPr>
            <a:r>
              <a:rPr dirty="0" sz="2000" lang="en-US">
                <a:solidFill>
                  <a:srgbClr val="002060"/>
                </a:solidFill>
              </a:rPr>
              <a:t>Sensory  loss  with  burning pain  is  a  sign  of  </a:t>
            </a:r>
            <a:r>
              <a:rPr dirty="0" sz="2000" lang="en-US" err="1">
                <a:solidFill>
                  <a:srgbClr val="002060"/>
                </a:solidFill>
              </a:rPr>
              <a:t>trigeminal</a:t>
            </a:r>
            <a:r>
              <a:rPr dirty="0" sz="2000" lang="en-US">
                <a:solidFill>
                  <a:srgbClr val="002060"/>
                </a:solidFill>
              </a:rPr>
              <a:t>  neuropathic  pain  (TNP);  if  it  occurs after  a  previous  destructive  procedure,  this  is  called  </a:t>
            </a:r>
            <a:r>
              <a:rPr dirty="0" sz="2000" lang="en-US" err="1">
                <a:solidFill>
                  <a:srgbClr val="002060"/>
                </a:solidFill>
              </a:rPr>
              <a:t>trigeminal</a:t>
            </a:r>
            <a:r>
              <a:rPr dirty="0" sz="2000" lang="en-US">
                <a:solidFill>
                  <a:srgbClr val="002060"/>
                </a:solidFill>
              </a:rPr>
              <a:t> deafferentation  pain  (TDP).  </a:t>
            </a:r>
          </a:p>
          <a:p>
            <a:pPr>
              <a:buFont typeface="Wingdings" pitchFamily="2" charset="2"/>
              <a:buChar char="Ø"/>
            </a:pPr>
            <a:r>
              <a:rPr dirty="0" sz="2000" lang="en-US" err="1">
                <a:solidFill>
                  <a:srgbClr val="002060"/>
                </a:solidFill>
              </a:rPr>
              <a:t>Allodynia</a:t>
            </a:r>
            <a:r>
              <a:rPr dirty="0" sz="2000" lang="en-US">
                <a:solidFill>
                  <a:srgbClr val="002060"/>
                </a:solidFill>
              </a:rPr>
              <a:t>  and  </a:t>
            </a:r>
            <a:r>
              <a:rPr dirty="0" sz="2000" lang="en-US" err="1">
                <a:solidFill>
                  <a:srgbClr val="002060"/>
                </a:solidFill>
              </a:rPr>
              <a:t>dysesthesia</a:t>
            </a:r>
            <a:r>
              <a:rPr dirty="0" sz="2000" lang="en-US">
                <a:solidFill>
                  <a:srgbClr val="002060"/>
                </a:solidFill>
              </a:rPr>
              <a:t>  with  a history  of  herpes  zoster  suggest  </a:t>
            </a:r>
            <a:r>
              <a:rPr dirty="0" sz="2000" lang="en-US" err="1">
                <a:solidFill>
                  <a:srgbClr val="002060"/>
                </a:solidFill>
              </a:rPr>
              <a:t>postherpetic</a:t>
            </a:r>
            <a:r>
              <a:rPr dirty="0" sz="2000" lang="en-US">
                <a:solidFill>
                  <a:srgbClr val="002060"/>
                </a:solidFill>
              </a:rPr>
              <a:t>  neuralgia  (PHN).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3" name=""/>
        <p:cNvGrpSpPr/>
        <p:nvPr/>
      </p:nvGrpSpPr>
      <p:grpSpPr>
        <a:xfrm>
          <a:off x="0" y="0"/>
          <a:ext cx="0" cy="0"/>
          <a:chOff x="0" y="0"/>
          <a:chExt cx="0" cy="0"/>
        </a:xfrm>
      </p:grpSpPr>
      <p:sp>
        <p:nvSpPr>
          <p:cNvPr id="1048625" name="Content Placeholder 2"/>
          <p:cNvSpPr>
            <a:spLocks noGrp="1"/>
          </p:cNvSpPr>
          <p:nvPr>
            <p:ph idx="1"/>
          </p:nvPr>
        </p:nvSpPr>
        <p:spPr>
          <a:xfrm>
            <a:off x="80818" y="82262"/>
            <a:ext cx="8982364" cy="6694920"/>
          </a:xfrm>
        </p:spPr>
        <p:txBody>
          <a:bodyPr>
            <a:normAutofit/>
          </a:bodyPr>
          <a:p>
            <a:pPr>
              <a:buFont typeface="Wingdings" pitchFamily="2" charset="2"/>
              <a:buChar char="v"/>
            </a:pPr>
            <a:r>
              <a:rPr b="1" dirty="0" sz="2000" lang="en-US" u="sng">
                <a:solidFill>
                  <a:srgbClr val="002060"/>
                </a:solidFill>
              </a:rPr>
              <a:t>Venous compression</a:t>
            </a:r>
          </a:p>
          <a:p>
            <a:r>
              <a:rPr dirty="0" sz="2000" lang="en-US"/>
              <a:t>Venous  contact  is  frequently  seen,  often  concomitantly  with arterial  compression.  The  vein  may  be  </a:t>
            </a:r>
          </a:p>
          <a:p>
            <a:pPr lvl="1">
              <a:buFont typeface="Wingdings" pitchFamily="2" charset="2"/>
              <a:buChar char="ü"/>
            </a:pPr>
            <a:r>
              <a:rPr dirty="0" sz="2000" lang="en-US"/>
              <a:t>Anterior  (transverse pontine  vein).</a:t>
            </a:r>
          </a:p>
          <a:p>
            <a:pPr lvl="1">
              <a:buFont typeface="Wingdings" pitchFamily="2" charset="2"/>
              <a:buChar char="ü"/>
            </a:pPr>
            <a:r>
              <a:rPr dirty="0" sz="2000" lang="en-US"/>
              <a:t>Posterior  (petrosal  vein).</a:t>
            </a:r>
          </a:p>
          <a:p>
            <a:pPr lvl="1">
              <a:buFont typeface="Wingdings" pitchFamily="2" charset="2"/>
              <a:buChar char="ü"/>
            </a:pPr>
            <a:r>
              <a:rPr dirty="0" sz="2000" lang="en-US"/>
              <a:t>Distal  at  the  entrance to  </a:t>
            </a:r>
            <a:r>
              <a:rPr dirty="0" sz="2000" lang="en-US" err="1"/>
              <a:t>Meckel’s</a:t>
            </a:r>
            <a:r>
              <a:rPr dirty="0" sz="2000" lang="en-US"/>
              <a:t>  cave  (</a:t>
            </a:r>
            <a:r>
              <a:rPr dirty="0" sz="2000" lang="en-US" err="1"/>
              <a:t>trigeminal</a:t>
            </a:r>
            <a:r>
              <a:rPr dirty="0" sz="2000" lang="en-US"/>
              <a:t>  vein).</a:t>
            </a:r>
          </a:p>
          <a:p>
            <a:pPr lvl="1">
              <a:buFont typeface="Wingdings" pitchFamily="2" charset="2"/>
              <a:buChar char="ü"/>
            </a:pPr>
            <a:endParaRPr dirty="0" sz="2000" lang="en-US"/>
          </a:p>
          <a:p>
            <a:pPr lvl="1">
              <a:buFont typeface="Wingdings" pitchFamily="2" charset="2"/>
              <a:buChar char="ü"/>
            </a:pPr>
            <a:endParaRPr dirty="0" sz="2000" lang="en-US"/>
          </a:p>
          <a:p>
            <a:pPr>
              <a:buFont typeface="Wingdings" pitchFamily="2" charset="2"/>
              <a:buChar char="Ø"/>
            </a:pPr>
            <a:r>
              <a:rPr b="1" dirty="0" sz="2000" lang="en-US" u="sng">
                <a:solidFill>
                  <a:srgbClr val="C00000"/>
                </a:solidFill>
              </a:rPr>
              <a:t>If no compression is found</a:t>
            </a:r>
            <a:r>
              <a:rPr dirty="0" sz="2000" lang="en-US" u="sng"/>
              <a:t> the  nerve  may  be  gently  manipulated  to  produce  a  lesion  or  the nerve  partially  sectioned  along  the  </a:t>
            </a:r>
            <a:r>
              <a:rPr b="1" dirty="0" sz="2000" lang="en-US" err="1" u="sng">
                <a:solidFill>
                  <a:srgbClr val="0070C0"/>
                </a:solidFill>
              </a:rPr>
              <a:t>anteroinferior</a:t>
            </a:r>
            <a:r>
              <a:rPr b="1" dirty="0" sz="2000" lang="en-US" u="sng">
                <a:solidFill>
                  <a:srgbClr val="0070C0"/>
                </a:solidFill>
              </a:rPr>
              <a:t>  aspect</a:t>
            </a:r>
            <a:r>
              <a:rPr dirty="0" sz="2000" lang="en-US" u="sng"/>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26" name="Title 1"/>
          <p:cNvSpPr>
            <a:spLocks noGrp="1"/>
          </p:cNvSpPr>
          <p:nvPr>
            <p:ph type="title"/>
          </p:nvPr>
        </p:nvSpPr>
        <p:spPr>
          <a:xfrm>
            <a:off x="132195" y="0"/>
            <a:ext cx="7886700" cy="658091"/>
          </a:xfrm>
        </p:spPr>
        <p:txBody>
          <a:bodyPr>
            <a:normAutofit fontScale="90000"/>
          </a:bodyPr>
          <a:p>
            <a:r>
              <a:rPr dirty="0" lang="en-US" err="1"/>
              <a:t>Retromastoid</a:t>
            </a:r>
            <a:r>
              <a:rPr dirty="0" lang="en-US"/>
              <a:t> craniotomy</a:t>
            </a:r>
            <a:endParaRPr dirty="0" lang="ar-IQ"/>
          </a:p>
        </p:txBody>
      </p:sp>
      <p:pic>
        <p:nvPicPr>
          <p:cNvPr id="2097163" name="Content Placeholder 3"/>
          <p:cNvPicPr>
            <a:picLocks noChangeAspect="1" noGrp="1"/>
          </p:cNvPicPr>
          <p:nvPr>
            <p:ph idx="1"/>
          </p:nvPr>
        </p:nvPicPr>
        <p:blipFill>
          <a:blip xmlns:r="http://schemas.openxmlformats.org/officeDocument/2006/relationships" r:embed="rId1"/>
          <a:stretch>
            <a:fillRect/>
          </a:stretch>
        </p:blipFill>
        <p:spPr>
          <a:xfrm>
            <a:off x="132195" y="762903"/>
            <a:ext cx="8873260" cy="5333097"/>
          </a:xfrm>
          <a:prstGeom prst="rect"/>
        </p:spPr>
      </p:pic>
      <p:sp>
        <p:nvSpPr>
          <p:cNvPr id="1048627" name="Rectangle 4"/>
          <p:cNvSpPr/>
          <p:nvPr/>
        </p:nvSpPr>
        <p:spPr>
          <a:xfrm>
            <a:off x="496302" y="3065765"/>
            <a:ext cx="3356809" cy="207749"/>
          </a:xfrm>
          <a:prstGeom prst="rect"/>
        </p:spPr>
        <p:txBody>
          <a:bodyPr wrap="square">
            <a:spAutoFit/>
          </a:bodyPr>
          <a:p>
            <a:r>
              <a:rPr dirty="0" sz="750" lang="en-US"/>
              <a:t>..</a:t>
            </a:r>
            <a:endParaRPr dirty="0" sz="750" lang="ar-IQ"/>
          </a:p>
        </p:txBody>
      </p:sp>
      <p:sp>
        <p:nvSpPr>
          <p:cNvPr id="1048628" name="Rectangle 5"/>
          <p:cNvSpPr/>
          <p:nvPr/>
        </p:nvSpPr>
        <p:spPr>
          <a:xfrm>
            <a:off x="328468" y="6200812"/>
            <a:ext cx="8277728" cy="646331"/>
          </a:xfrm>
          <a:prstGeom prst="rect"/>
        </p:spPr>
        <p:txBody>
          <a:bodyPr wrap="square">
            <a:spAutoFit/>
          </a:bodyPr>
          <a:p>
            <a:r>
              <a:rPr dirty="0" sz="1800" lang="en-US"/>
              <a:t>polytetrafluoroethylene (</a:t>
            </a:r>
            <a:r>
              <a:rPr dirty="0" sz="1800" lang="en-US" u="sng"/>
              <a:t>Teflon)</a:t>
            </a:r>
            <a:r>
              <a:rPr dirty="0" sz="1800" lang="en-US"/>
              <a:t>This material is then placed between the vessel and nerve.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5" name=""/>
        <p:cNvGrpSpPr/>
        <p:nvPr/>
      </p:nvGrpSpPr>
      <p:grpSpPr>
        <a:xfrm>
          <a:off x="0" y="0"/>
          <a:ext cx="0" cy="0"/>
          <a:chOff x="0" y="0"/>
          <a:chExt cx="0" cy="0"/>
        </a:xfrm>
      </p:grpSpPr>
      <p:sp>
        <p:nvSpPr>
          <p:cNvPr id="1048629" name="Content Placeholder 2"/>
          <p:cNvSpPr>
            <a:spLocks noGrp="1"/>
          </p:cNvSpPr>
          <p:nvPr>
            <p:ph idx="1"/>
          </p:nvPr>
        </p:nvSpPr>
        <p:spPr>
          <a:xfrm>
            <a:off x="86012" y="82260"/>
            <a:ext cx="8977169" cy="6683375"/>
          </a:xfrm>
        </p:spPr>
        <p:txBody>
          <a:bodyPr>
            <a:normAutofit/>
          </a:bodyPr>
          <a:p>
            <a:pPr>
              <a:buFont typeface="Wingdings" pitchFamily="2" charset="2"/>
              <a:buChar char="q"/>
            </a:pPr>
            <a:r>
              <a:rPr b="1" dirty="0" sz="2400" lang="en-US" u="sng">
                <a:solidFill>
                  <a:srgbClr val="C00000"/>
                </a:solidFill>
              </a:rPr>
              <a:t>COMPLICATIONS</a:t>
            </a:r>
            <a:endParaRPr b="1" dirty="0" sz="2400" lang="ar-IQ" u="sng">
              <a:solidFill>
                <a:srgbClr val="C00000"/>
              </a:solidFill>
            </a:endParaRPr>
          </a:p>
          <a:p>
            <a:r>
              <a:rPr dirty="0" sz="2000" lang="en-US"/>
              <a:t>Complications from MVD are rare when it is performed by experienced hands</a:t>
            </a:r>
          </a:p>
          <a:p>
            <a:pPr indent="-385763" marL="385763">
              <a:buFont typeface="+mj-lt"/>
              <a:buAutoNum type="arabicPeriod"/>
            </a:pPr>
            <a:r>
              <a:rPr dirty="0" sz="2000" lang="en-US"/>
              <a:t>Cranial nerve damage is rare </a:t>
            </a:r>
          </a:p>
          <a:p>
            <a:pPr lvl="1"/>
            <a:r>
              <a:rPr dirty="0" sz="2000" lang="en-US"/>
              <a:t>Transient conductive hearing loss due to tracking of fluid from the mastoid bone into the middle ear that clears spontaneously within a few weeks. </a:t>
            </a:r>
          </a:p>
          <a:p>
            <a:pPr lvl="1"/>
            <a:r>
              <a:rPr dirty="0" sz="2000" lang="en-US"/>
              <a:t>Sensorineural hearing loss tends to be permanent but can be prevented by gentle retraction, and treatment  of  any  AICA  vasospasm  that  occurs.</a:t>
            </a:r>
          </a:p>
          <a:p>
            <a:pPr lvl="1"/>
            <a:r>
              <a:rPr dirty="0" sz="2000" lang="en-US"/>
              <a:t>Facial  nerve  palsy.</a:t>
            </a:r>
          </a:p>
          <a:p>
            <a:pPr lvl="1"/>
            <a:r>
              <a:rPr dirty="0" sz="2000" lang="en-US"/>
              <a:t>4</a:t>
            </a:r>
            <a:r>
              <a:rPr baseline="30000" dirty="0" sz="2000" lang="en-US"/>
              <a:t>th</a:t>
            </a:r>
            <a:r>
              <a:rPr dirty="0" sz="2000" lang="en-US"/>
              <a:t> C.N palsy.</a:t>
            </a:r>
          </a:p>
          <a:p>
            <a:pPr indent="-385763" marL="385763">
              <a:buFont typeface="+mj-lt"/>
              <a:buAutoNum type="arabicPeriod"/>
            </a:pPr>
            <a:r>
              <a:rPr dirty="0" sz="2000" lang="en-US"/>
              <a:t>CSF </a:t>
            </a:r>
            <a:r>
              <a:rPr dirty="0" sz="2000" lang="en-US" err="1"/>
              <a:t>rhinorrhea</a:t>
            </a:r>
            <a:r>
              <a:rPr dirty="0" sz="2000" lang="en-US"/>
              <a:t>.</a:t>
            </a:r>
          </a:p>
          <a:p>
            <a:pPr indent="-385763" marL="385763">
              <a:buFont typeface="+mj-lt"/>
              <a:buAutoNum type="arabicPeriod"/>
            </a:pPr>
            <a:r>
              <a:rPr dirty="0" sz="2000" lang="en-US"/>
              <a:t>Aseptic meningitis with headache.</a:t>
            </a:r>
          </a:p>
          <a:p>
            <a:pPr indent="-385763" marL="385763">
              <a:buFont typeface="+mj-lt"/>
              <a:buAutoNum type="arabicPeriod"/>
            </a:pPr>
            <a:r>
              <a:rPr dirty="0" sz="2000" lang="en-US"/>
              <a:t>Wound infection. </a:t>
            </a:r>
          </a:p>
          <a:p>
            <a:pPr indent="-385763" marL="385763">
              <a:buFont typeface="+mj-lt"/>
              <a:buAutoNum type="arabicPeriod"/>
            </a:pPr>
            <a:r>
              <a:rPr sz="2000" lang="en-US"/>
              <a:t>Cerebellar contusion.</a:t>
            </a:r>
            <a:endParaRPr dirty="0" sz="2000" lang="ar-IQ"/>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6" name=""/>
        <p:cNvGrpSpPr/>
        <p:nvPr/>
      </p:nvGrpSpPr>
      <p:grpSpPr>
        <a:xfrm>
          <a:off x="0" y="0"/>
          <a:ext cx="0" cy="0"/>
          <a:chOff x="0" y="0"/>
          <a:chExt cx="0" cy="0"/>
        </a:xfrm>
      </p:grpSpPr>
      <p:sp>
        <p:nvSpPr>
          <p:cNvPr id="1048630" name="Content Placeholder 2"/>
          <p:cNvSpPr>
            <a:spLocks noGrp="1"/>
          </p:cNvSpPr>
          <p:nvPr>
            <p:ph idx="1"/>
          </p:nvPr>
        </p:nvSpPr>
        <p:spPr>
          <a:xfrm>
            <a:off x="97558" y="85871"/>
            <a:ext cx="8954078" cy="6506584"/>
          </a:xfrm>
        </p:spPr>
        <p:txBody>
          <a:bodyPr>
            <a:normAutofit/>
          </a:bodyPr>
          <a:p>
            <a:pPr>
              <a:buFont typeface="Wingdings" pitchFamily="2" charset="2"/>
              <a:buChar char="q"/>
            </a:pPr>
            <a:r>
              <a:rPr b="1" dirty="0" sz="2400" lang="en-US" u="sng">
                <a:solidFill>
                  <a:srgbClr val="C00000"/>
                </a:solidFill>
              </a:rPr>
              <a:t>COMPARISON OF </a:t>
            </a:r>
            <a:r>
              <a:rPr b="1" dirty="0" sz="2400" lang="en-US" err="1" u="sng">
                <a:solidFill>
                  <a:srgbClr val="C00000"/>
                </a:solidFill>
              </a:rPr>
              <a:t>RADIOSURGERY</a:t>
            </a:r>
            <a:r>
              <a:rPr b="1" dirty="0" sz="2400" lang="en-US" u="sng">
                <a:solidFill>
                  <a:srgbClr val="C00000"/>
                </a:solidFill>
              </a:rPr>
              <a:t> AND OPEN SURGERY FOR </a:t>
            </a:r>
            <a:r>
              <a:rPr b="1" dirty="0" sz="2400" lang="en-US" err="1" u="sng">
                <a:solidFill>
                  <a:srgbClr val="C00000"/>
                </a:solidFill>
              </a:rPr>
              <a:t>TRIGEMINAL</a:t>
            </a:r>
            <a:r>
              <a:rPr b="1" dirty="0" sz="2400" lang="en-US" u="sng">
                <a:solidFill>
                  <a:srgbClr val="C00000"/>
                </a:solidFill>
              </a:rPr>
              <a:t> NEURALGIA</a:t>
            </a:r>
            <a:endParaRPr b="1" dirty="0" sz="2400" lang="ar-IQ" u="sng">
              <a:solidFill>
                <a:srgbClr val="C00000"/>
              </a:solidFill>
            </a:endParaRPr>
          </a:p>
          <a:p>
            <a:pPr>
              <a:buFont typeface="Wingdings" pitchFamily="2" charset="2"/>
              <a:buChar char="v"/>
            </a:pPr>
            <a:r>
              <a:rPr b="1" dirty="0" sz="2000" lang="en-US"/>
              <a:t>MVD</a:t>
            </a:r>
          </a:p>
          <a:p>
            <a:pPr lvl="1"/>
            <a:r>
              <a:rPr dirty="0" sz="2000" lang="en-US"/>
              <a:t>addresses the underlying pathophysiology of the disease </a:t>
            </a:r>
          </a:p>
          <a:p>
            <a:pPr lvl="1"/>
            <a:r>
              <a:rPr dirty="0" sz="2000" lang="en-US"/>
              <a:t>pain free at 10 years after treatment ,</a:t>
            </a:r>
          </a:p>
          <a:p>
            <a:pPr lvl="1"/>
            <a:r>
              <a:rPr dirty="0" sz="2000" lang="en-US"/>
              <a:t>low rate of recurrence .</a:t>
            </a:r>
          </a:p>
          <a:p>
            <a:pPr lvl="1"/>
            <a:r>
              <a:rPr dirty="0" sz="2000" lang="en-US"/>
              <a:t>the rapid in onset of pain relief .</a:t>
            </a:r>
          </a:p>
          <a:p>
            <a:pPr lvl="1"/>
            <a:r>
              <a:rPr dirty="0" sz="2000" lang="en-US"/>
              <a:t>first-line treatment after fail medical treatment .</a:t>
            </a:r>
          </a:p>
          <a:p>
            <a:pPr>
              <a:buFont typeface="Wingdings" pitchFamily="2" charset="2"/>
              <a:buChar char="v"/>
            </a:pPr>
            <a:r>
              <a:rPr b="1" dirty="0" sz="2000" lang="en-US" err="1"/>
              <a:t>Radiosurgery</a:t>
            </a:r>
            <a:endParaRPr dirty="0" sz="2000" lang="en-US"/>
          </a:p>
          <a:p>
            <a:pPr lvl="1"/>
            <a:r>
              <a:rPr dirty="0" sz="2000" lang="en-US"/>
              <a:t>can not addresses the underlying pathophysiology</a:t>
            </a:r>
          </a:p>
          <a:p>
            <a:pPr lvl="1"/>
            <a:r>
              <a:rPr dirty="0" sz="2000" lang="en-US"/>
              <a:t>pain relief at 1 and 3 years</a:t>
            </a:r>
          </a:p>
          <a:p>
            <a:pPr lvl="1"/>
            <a:r>
              <a:rPr dirty="0" sz="2000" lang="en-US"/>
              <a:t>higher rate of recurrence and</a:t>
            </a:r>
          </a:p>
          <a:p>
            <a:pPr lvl="1"/>
            <a:r>
              <a:rPr dirty="0" sz="2000" lang="en-US"/>
              <a:t>the delay in onset of pain relief</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07" name=""/>
        <p:cNvGrpSpPr/>
        <p:nvPr/>
      </p:nvGrpSpPr>
      <p:grpSpPr>
        <a:xfrm>
          <a:off x="0" y="0"/>
          <a:ext cx="0" cy="0"/>
          <a:chOff x="0" y="0"/>
          <a:chExt cx="0" cy="0"/>
        </a:xfrm>
      </p:grpSpPr>
      <p:sp>
        <p:nvSpPr>
          <p:cNvPr id="1048631" name="Title 1"/>
          <p:cNvSpPr>
            <a:spLocks noGrp="1"/>
          </p:cNvSpPr>
          <p:nvPr>
            <p:ph type="title"/>
          </p:nvPr>
        </p:nvSpPr>
        <p:spPr/>
        <p:txBody>
          <a:bodyPr/>
          <a:p>
            <a:endParaRPr lang="en-US"/>
          </a:p>
        </p:txBody>
      </p:sp>
      <p:pic>
        <p:nvPicPr>
          <p:cNvPr id="2097164" name="Picture 8"/>
          <p:cNvPicPr>
            <a:picLocks noChangeAspect="1" noGrp="1"/>
          </p:cNvPicPr>
          <p:nvPr>
            <p:ph idx="1"/>
          </p:nvPr>
        </p:nvPicPr>
        <p:blipFill>
          <a:blip xmlns:r="http://schemas.openxmlformats.org/officeDocument/2006/relationships" r:embed="rId1"/>
          <a:stretch>
            <a:fillRect/>
          </a:stretch>
        </p:blipFill>
        <p:spPr>
          <a:xfrm>
            <a:off x="0" y="-1"/>
            <a:ext cx="9144000" cy="6858001"/>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08" name=""/>
        <p:cNvGrpSpPr/>
        <p:nvPr/>
      </p:nvGrpSpPr>
      <p:grpSpPr>
        <a:xfrm>
          <a:off x="0" y="0"/>
          <a:ext cx="0" cy="0"/>
          <a:chOff x="0" y="0"/>
          <a:chExt cx="0" cy="0"/>
        </a:xfrm>
      </p:grpSpPr>
      <p:sp>
        <p:nvSpPr>
          <p:cNvPr id="1048632" name="Title 1"/>
          <p:cNvSpPr>
            <a:spLocks noGrp="1"/>
          </p:cNvSpPr>
          <p:nvPr>
            <p:ph type="title"/>
          </p:nvPr>
        </p:nvSpPr>
        <p:spPr/>
        <p:txBody>
          <a:bodyPr/>
          <a:p>
            <a:endParaRPr lang="en-US"/>
          </a:p>
        </p:txBody>
      </p:sp>
      <p:pic>
        <p:nvPicPr>
          <p:cNvPr id="2097165" name="Picture 4"/>
          <p:cNvPicPr>
            <a:picLocks noChangeAspect="1" noGrp="1"/>
          </p:cNvPicPr>
          <p:nvPr>
            <p:ph idx="1"/>
          </p:nvPr>
        </p:nvPicPr>
        <p:blipFill>
          <a:blip xmlns:r="http://schemas.openxmlformats.org/officeDocument/2006/relationships" r:embed="rId1"/>
          <a:stretch>
            <a:fillRect/>
          </a:stretch>
        </p:blipFill>
        <p:spPr>
          <a:xfrm>
            <a:off x="0" y="-1"/>
            <a:ext cx="9144000" cy="3059545"/>
          </a:xfrm>
        </p:spPr>
      </p:pic>
      <p:pic>
        <p:nvPicPr>
          <p:cNvPr id="2097166" name="Picture 6"/>
          <p:cNvPicPr>
            <a:picLocks noChangeAspect="1"/>
          </p:cNvPicPr>
          <p:nvPr/>
        </p:nvPicPr>
        <p:blipFill rotWithShape="1">
          <a:blip xmlns:r="http://schemas.openxmlformats.org/officeDocument/2006/relationships" r:embed="rId2"/>
          <a:srcRect t="6079"/>
          <a:stretch>
            <a:fillRect/>
          </a:stretch>
        </p:blipFill>
        <p:spPr>
          <a:xfrm>
            <a:off x="0" y="3059544"/>
            <a:ext cx="9144000" cy="3798456"/>
          </a:xfrm>
          <a:prstGeom prst="rec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09" name=""/>
        <p:cNvGrpSpPr/>
        <p:nvPr/>
      </p:nvGrpSpPr>
      <p:grpSpPr>
        <a:xfrm>
          <a:off x="0" y="0"/>
          <a:ext cx="0" cy="0"/>
          <a:chOff x="0" y="0"/>
          <a:chExt cx="0" cy="0"/>
        </a:xfrm>
      </p:grpSpPr>
      <p:sp>
        <p:nvSpPr>
          <p:cNvPr id="1048633" name="Title 1"/>
          <p:cNvSpPr>
            <a:spLocks noGrp="1"/>
          </p:cNvSpPr>
          <p:nvPr>
            <p:ph type="title"/>
          </p:nvPr>
        </p:nvSpPr>
        <p:spPr/>
        <p:txBody>
          <a:bodyPr/>
          <a:p>
            <a:endParaRPr lang="en-US"/>
          </a:p>
        </p:txBody>
      </p:sp>
      <p:pic>
        <p:nvPicPr>
          <p:cNvPr id="2097167"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10" name=""/>
        <p:cNvGrpSpPr/>
        <p:nvPr/>
      </p:nvGrpSpPr>
      <p:grpSpPr>
        <a:xfrm>
          <a:off x="0" y="0"/>
          <a:ext cx="0" cy="0"/>
          <a:chOff x="0" y="0"/>
          <a:chExt cx="0" cy="0"/>
        </a:xfrm>
      </p:grpSpPr>
      <p:sp>
        <p:nvSpPr>
          <p:cNvPr id="1048634" name="Content Placeholder 2"/>
          <p:cNvSpPr>
            <a:spLocks noGrp="1"/>
          </p:cNvSpPr>
          <p:nvPr>
            <p:ph idx="1"/>
          </p:nvPr>
        </p:nvSpPr>
        <p:spPr>
          <a:xfrm>
            <a:off x="97558" y="93806"/>
            <a:ext cx="8965623" cy="6683375"/>
          </a:xfrm>
        </p:spPr>
        <p:txBody>
          <a:bodyPr>
            <a:normAutofit fontScale="95000" lnSpcReduction="20000"/>
          </a:bodyPr>
          <a:p>
            <a:pPr>
              <a:buFont typeface="Wingdings" pitchFamily="2" charset="2"/>
              <a:buChar char="v"/>
            </a:pPr>
            <a:r>
              <a:rPr b="1" dirty="0" sz="2000" lang="en-US"/>
              <a:t>Trigeminal nerve is associated with several neurophysiological reflexes such as </a:t>
            </a:r>
          </a:p>
          <a:p>
            <a:pPr>
              <a:buFont typeface="Wingdings" pitchFamily="2" charset="2"/>
              <a:buChar char="Ø"/>
            </a:pPr>
            <a:r>
              <a:rPr b="1" dirty="0" sz="2000" lang="en-US">
                <a:solidFill>
                  <a:srgbClr val="0070C0"/>
                </a:solidFill>
              </a:rPr>
              <a:t>Trigeminal blink reflex (Corneal reflex).</a:t>
            </a:r>
          </a:p>
          <a:p>
            <a:pPr>
              <a:buFont typeface="Wingdings" pitchFamily="2" charset="2"/>
              <a:buChar char="Ø"/>
            </a:pPr>
            <a:r>
              <a:rPr b="1" dirty="0" sz="2000" lang="en-US" err="1">
                <a:solidFill>
                  <a:srgbClr val="0070C0"/>
                </a:solidFill>
              </a:rPr>
              <a:t>Trigeminocardiac</a:t>
            </a:r>
            <a:r>
              <a:rPr b="1" dirty="0" sz="2000" lang="en-US">
                <a:solidFill>
                  <a:srgbClr val="0070C0"/>
                </a:solidFill>
              </a:rPr>
              <a:t> reflex </a:t>
            </a:r>
          </a:p>
          <a:p>
            <a:pPr lvl="1"/>
            <a:r>
              <a:rPr dirty="0" sz="2000" lang="en-US">
                <a:solidFill>
                  <a:prstClr val="black"/>
                </a:solidFill>
              </a:rPr>
              <a:t>Defined as the sudden onset of parasympathetic dysrhythmia, sympathetic hypotension, apnea or gastric </a:t>
            </a:r>
            <a:r>
              <a:rPr dirty="0" sz="2000" lang="en-US" err="1">
                <a:solidFill>
                  <a:prstClr val="black"/>
                </a:solidFill>
              </a:rPr>
              <a:t>hypermotility</a:t>
            </a:r>
            <a:r>
              <a:rPr dirty="0" sz="2000" lang="en-US">
                <a:solidFill>
                  <a:prstClr val="black"/>
                </a:solidFill>
              </a:rPr>
              <a:t> during stimulation of any of the sensory branches of the trigeminal nerve. </a:t>
            </a:r>
          </a:p>
          <a:p>
            <a:pPr lvl="1"/>
            <a:r>
              <a:rPr dirty="0" sz="2000" lang="en-US">
                <a:solidFill>
                  <a:prstClr val="black"/>
                </a:solidFill>
              </a:rPr>
              <a:t>The sensory nerve endings of the trigeminal nerve send neuronal signals via the </a:t>
            </a:r>
            <a:r>
              <a:rPr dirty="0" sz="2000" lang="en-US" err="1">
                <a:solidFill>
                  <a:prstClr val="black"/>
                </a:solidFill>
              </a:rPr>
              <a:t>Gasserian</a:t>
            </a:r>
            <a:r>
              <a:rPr dirty="0" sz="2000" lang="en-US">
                <a:solidFill>
                  <a:prstClr val="black"/>
                </a:solidFill>
              </a:rPr>
              <a:t> ganglion to the sensory nucleus of the trigeminal nerve, forming the afferent pathway of the reflex arc. </a:t>
            </a:r>
          </a:p>
          <a:p>
            <a:pPr lvl="1"/>
            <a:r>
              <a:rPr dirty="0" sz="2000" lang="en-US">
                <a:solidFill>
                  <a:prstClr val="black"/>
                </a:solidFill>
              </a:rPr>
              <a:t>Occur when doing percutaneous procedure</a:t>
            </a:r>
            <a:endParaRPr dirty="0" sz="2000" lang="en-US"/>
          </a:p>
          <a:p>
            <a:pPr>
              <a:buFont typeface="Wingdings" pitchFamily="2" charset="2"/>
              <a:buChar char="Ø"/>
            </a:pPr>
            <a:r>
              <a:rPr b="1" dirty="0" sz="2000" lang="en-US" err="1">
                <a:solidFill>
                  <a:srgbClr val="0070C0"/>
                </a:solidFill>
              </a:rPr>
              <a:t>Occulocardiac</a:t>
            </a:r>
            <a:r>
              <a:rPr b="1" dirty="0" sz="2000" lang="en-US">
                <a:solidFill>
                  <a:srgbClr val="0070C0"/>
                </a:solidFill>
              </a:rPr>
              <a:t> reflex</a:t>
            </a:r>
          </a:p>
          <a:p>
            <a:pPr lvl="1"/>
            <a:r>
              <a:rPr dirty="0" sz="2000" lang="en-US"/>
              <a:t>Is a decrease in pulse rate associated with traction applied to </a:t>
            </a:r>
            <a:r>
              <a:rPr dirty="0" sz="2000" lang="en-US" err="1"/>
              <a:t>extraocular</a:t>
            </a:r>
            <a:r>
              <a:rPr dirty="0" sz="2000" lang="en-US"/>
              <a:t> muscles and/or compression of the eyeball. </a:t>
            </a:r>
          </a:p>
          <a:p>
            <a:pPr lvl="1"/>
            <a:r>
              <a:rPr dirty="0" sz="2000" lang="en-US"/>
              <a:t>The reflex is mediated by nerve connections between the ophthalmic branch of the trigeminal cranial nerve via the ciliary ganglion, and the vagus nerve of the parasympathetic nervous system.</a:t>
            </a:r>
          </a:p>
          <a:p>
            <a:pPr>
              <a:buFont typeface="Wingdings" pitchFamily="2" charset="2"/>
              <a:buChar char="Ø"/>
            </a:pPr>
            <a:endParaRPr b="1" dirty="0" sz="2000" lang="en-US">
              <a:solidFill>
                <a:srgbClr val="0070C0"/>
              </a:solidFill>
            </a:endParaRPr>
          </a:p>
          <a:p>
            <a:pPr>
              <a:buFont typeface="Wingdings" pitchFamily="2" charset="2"/>
              <a:buChar char="Ø"/>
            </a:pPr>
            <a:r>
              <a:rPr b="1" dirty="0" sz="2000" lang="en-US">
                <a:solidFill>
                  <a:srgbClr val="0070C0"/>
                </a:solidFill>
              </a:rPr>
              <a:t>Sucking reflex, </a:t>
            </a:r>
          </a:p>
          <a:p>
            <a:pPr>
              <a:buFont typeface="Wingdings" pitchFamily="2" charset="2"/>
              <a:buChar char="Ø"/>
            </a:pPr>
            <a:r>
              <a:rPr b="1" dirty="0" sz="2000" lang="en-US" err="1">
                <a:solidFill>
                  <a:srgbClr val="0070C0"/>
                </a:solidFill>
              </a:rPr>
              <a:t>Masseter</a:t>
            </a:r>
            <a:r>
              <a:rPr b="1" dirty="0" sz="2000" lang="en-US">
                <a:solidFill>
                  <a:srgbClr val="0070C0"/>
                </a:solidFill>
              </a:rPr>
              <a:t> reflex (Jaw jerk).</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11" name=""/>
        <p:cNvGrpSpPr/>
        <p:nvPr/>
      </p:nvGrpSpPr>
      <p:grpSpPr>
        <a:xfrm>
          <a:off x="0" y="0"/>
          <a:ext cx="0" cy="0"/>
          <a:chOff x="0" y="0"/>
          <a:chExt cx="0" cy="0"/>
        </a:xfrm>
      </p:grpSpPr>
      <p:sp>
        <p:nvSpPr>
          <p:cNvPr id="1048635" name="Title 1"/>
          <p:cNvSpPr>
            <a:spLocks noGrp="1"/>
          </p:cNvSpPr>
          <p:nvPr>
            <p:ph type="title"/>
          </p:nvPr>
        </p:nvSpPr>
        <p:spPr/>
        <p:txBody>
          <a:bodyPr/>
          <a:p>
            <a:endParaRPr lang="en-US"/>
          </a:p>
        </p:txBody>
      </p:sp>
      <p:pic>
        <p:nvPicPr>
          <p:cNvPr id="2097168" name="Picture 4"/>
          <p:cNvPicPr>
            <a:picLocks noChangeAspect="1" noGrp="1"/>
          </p:cNvPicPr>
          <p:nvPr>
            <p:ph idx="1"/>
          </p:nvPr>
        </p:nvPicPr>
        <p:blipFill>
          <a:blip xmlns:r="http://schemas.openxmlformats.org/officeDocument/2006/relationships" r:embed="rId1"/>
          <a:stretch>
            <a:fillRect/>
          </a:stretch>
        </p:blipFill>
        <p:spPr>
          <a:xfrm>
            <a:off x="0" y="183717"/>
            <a:ext cx="9144000" cy="6490565"/>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68" name=""/>
        <p:cNvGrpSpPr/>
        <p:nvPr/>
      </p:nvGrpSpPr>
      <p:grpSpPr>
        <a:xfrm>
          <a:off x="0" y="0"/>
          <a:ext cx="0" cy="0"/>
          <a:chOff x="0" y="0"/>
          <a:chExt cx="0" cy="0"/>
        </a:xfrm>
      </p:grpSpPr>
      <p:sp>
        <p:nvSpPr>
          <p:cNvPr id="1048593" name="Title 1"/>
          <p:cNvSpPr>
            <a:spLocks noGrp="1"/>
          </p:cNvSpPr>
          <p:nvPr>
            <p:ph type="title"/>
          </p:nvPr>
        </p:nvSpPr>
        <p:spPr/>
        <p:txBody>
          <a:bodyPr/>
          <a:p>
            <a:endParaRPr lang="en-US"/>
          </a:p>
        </p:txBody>
      </p:sp>
      <p:pic>
        <p:nvPicPr>
          <p:cNvPr id="2097152"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9" name=""/>
        <p:cNvGrpSpPr/>
        <p:nvPr/>
      </p:nvGrpSpPr>
      <p:grpSpPr>
        <a:xfrm>
          <a:off x="0" y="0"/>
          <a:ext cx="0" cy="0"/>
          <a:chOff x="0" y="0"/>
          <a:chExt cx="0" cy="0"/>
        </a:xfrm>
      </p:grpSpPr>
      <p:sp>
        <p:nvSpPr>
          <p:cNvPr id="1048594" name="Content Placeholder 2"/>
          <p:cNvSpPr>
            <a:spLocks noGrp="1"/>
          </p:cNvSpPr>
          <p:nvPr>
            <p:ph idx="1"/>
          </p:nvPr>
        </p:nvSpPr>
        <p:spPr>
          <a:xfrm>
            <a:off x="86014" y="82262"/>
            <a:ext cx="8977168" cy="6683374"/>
          </a:xfrm>
        </p:spPr>
        <p:txBody>
          <a:bodyPr>
            <a:normAutofit/>
          </a:bodyPr>
          <a:p>
            <a:pPr>
              <a:buFont typeface="Wingdings" pitchFamily="2" charset="2"/>
              <a:buChar char="q"/>
            </a:pPr>
            <a:r>
              <a:rPr b="1" dirty="0" sz="2000" lang="en-US" u="sng">
                <a:solidFill>
                  <a:srgbClr val="C00000"/>
                </a:solidFill>
              </a:rPr>
              <a:t>EPIDEMIOLOGY </a:t>
            </a:r>
            <a:endParaRPr b="1" dirty="0" sz="2000" lang="ar-IQ" u="sng">
              <a:solidFill>
                <a:srgbClr val="C00000"/>
              </a:solidFill>
            </a:endParaRPr>
          </a:p>
          <a:p>
            <a:r>
              <a:rPr dirty="0" sz="2000" lang="en-US"/>
              <a:t>The incidence slightly higher in </a:t>
            </a:r>
            <a:r>
              <a:rPr b="1" dirty="0" sz="2000" lang="en-US">
                <a:solidFill>
                  <a:srgbClr val="0070C0"/>
                </a:solidFill>
              </a:rPr>
              <a:t>women</a:t>
            </a:r>
            <a:r>
              <a:rPr dirty="0" sz="2000" lang="en-US"/>
              <a:t> at all ages.</a:t>
            </a:r>
          </a:p>
          <a:p>
            <a:r>
              <a:rPr dirty="0" sz="2000" lang="en-US"/>
              <a:t>increases with age. </a:t>
            </a:r>
          </a:p>
          <a:p>
            <a:r>
              <a:rPr dirty="0" sz="2000" lang="en-US"/>
              <a:t>Peak incidence is between ages 50 and 60. </a:t>
            </a:r>
          </a:p>
          <a:p>
            <a:r>
              <a:rPr dirty="0" sz="2000" lang="en-US"/>
              <a:t>Pediatric TN rare and is less than 1.5% of all TN cases.</a:t>
            </a:r>
          </a:p>
          <a:p>
            <a:r>
              <a:rPr dirty="0" sz="2000" lang="en-US"/>
              <a:t>Bilateral involvement is present in only 5% of cases.</a:t>
            </a:r>
          </a:p>
          <a:p>
            <a:pPr indent="0" marL="0">
              <a:buNone/>
            </a:pPr>
            <a:endParaRPr dirty="0" sz="2000" lang="en-US"/>
          </a:p>
          <a:p>
            <a:pPr>
              <a:buFont typeface="Wingdings" pitchFamily="2" charset="2"/>
              <a:buChar char="v"/>
            </a:pPr>
            <a:r>
              <a:rPr b="1" dirty="0" sz="2000" lang="en-US"/>
              <a:t>Site</a:t>
            </a:r>
          </a:p>
          <a:p>
            <a:pPr lvl="1">
              <a:buFont typeface="Wingdings" pitchFamily="2" charset="2"/>
              <a:buChar char="ü"/>
            </a:pPr>
            <a:r>
              <a:rPr b="1" dirty="0" sz="2000" lang="en-US">
                <a:solidFill>
                  <a:srgbClr val="7030A0"/>
                </a:solidFill>
              </a:rPr>
              <a:t>Most common site </a:t>
            </a:r>
            <a:r>
              <a:rPr b="1" dirty="0" sz="2000" lang="en-US">
                <a:solidFill>
                  <a:srgbClr val="C00000"/>
                </a:solidFill>
              </a:rPr>
              <a:t>V2</a:t>
            </a:r>
            <a:r>
              <a:rPr dirty="0" sz="2000" lang="en-US"/>
              <a:t>.</a:t>
            </a:r>
          </a:p>
          <a:p>
            <a:pPr lvl="1">
              <a:buFont typeface="Wingdings" pitchFamily="2" charset="2"/>
              <a:buChar char="ü"/>
            </a:pPr>
            <a:r>
              <a:rPr b="1" dirty="0" sz="2000" lang="en-US"/>
              <a:t>Second most common</a:t>
            </a:r>
            <a:r>
              <a:rPr dirty="0" sz="2000" lang="en-US"/>
              <a:t> </a:t>
            </a:r>
            <a:r>
              <a:rPr b="1" dirty="0" sz="2000" lang="en-US">
                <a:solidFill>
                  <a:srgbClr val="C00000"/>
                </a:solidFill>
              </a:rPr>
              <a:t>V3</a:t>
            </a:r>
            <a:r>
              <a:rPr dirty="0" sz="2000" lang="en-US"/>
              <a:t>.</a:t>
            </a:r>
          </a:p>
          <a:p>
            <a:pPr lvl="1">
              <a:buFont typeface="Wingdings" pitchFamily="2" charset="2"/>
              <a:buChar char="ü"/>
            </a:pPr>
            <a:r>
              <a:rPr dirty="0" sz="2000" lang="en-US"/>
              <a:t>V1 in isolation in only 5% of cases.</a:t>
            </a:r>
          </a:p>
          <a:p>
            <a:pPr lvl="1">
              <a:buFont typeface="Wingdings" pitchFamily="2" charset="2"/>
              <a:buChar char="ü"/>
            </a:pPr>
            <a:r>
              <a:rPr b="1" dirty="0" sz="2000" lang="en-US">
                <a:solidFill>
                  <a:srgbClr val="0070C0"/>
                </a:solidFill>
              </a:rPr>
              <a:t>Unilateral</a:t>
            </a:r>
            <a:r>
              <a:rPr dirty="0" sz="2000" lang="en-US"/>
              <a:t> 97% .</a:t>
            </a:r>
          </a:p>
          <a:p>
            <a:pPr lvl="1">
              <a:buFont typeface="Wingdings" pitchFamily="2" charset="2"/>
              <a:buChar char="ü"/>
            </a:pPr>
            <a:r>
              <a:rPr b="1" dirty="0" sz="2000" lang="en-US">
                <a:solidFill>
                  <a:srgbClr val="0070C0"/>
                </a:solidFill>
              </a:rPr>
              <a:t>Right</a:t>
            </a:r>
            <a:r>
              <a:rPr dirty="0" sz="2000" lang="en-US"/>
              <a:t> up to 60%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pic>
        <p:nvPicPr>
          <p:cNvPr id="2097153" name="Picture 6"/>
          <p:cNvPicPr>
            <a:picLocks noChangeAspect="1" noGrp="1"/>
          </p:cNvPicPr>
          <p:nvPr>
            <p:ph idx="1"/>
          </p:nvPr>
        </p:nvPicPr>
        <p:blipFill>
          <a:blip xmlns:r="http://schemas.openxmlformats.org/officeDocument/2006/relationships" r:embed="rId1"/>
          <a:stretch>
            <a:fillRect/>
          </a:stretch>
        </p:blipFill>
        <p:spPr>
          <a:xfrm>
            <a:off x="0" y="0"/>
            <a:ext cx="9144000" cy="6857999"/>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1" name=""/>
        <p:cNvGrpSpPr/>
        <p:nvPr/>
      </p:nvGrpSpPr>
      <p:grpSpPr>
        <a:xfrm>
          <a:off x="0" y="0"/>
          <a:ext cx="0" cy="0"/>
          <a:chOff x="0" y="0"/>
          <a:chExt cx="0" cy="0"/>
        </a:xfrm>
      </p:grpSpPr>
      <p:sp>
        <p:nvSpPr>
          <p:cNvPr id="1048595" name="Content Placeholder 2"/>
          <p:cNvSpPr>
            <a:spLocks noGrp="1"/>
          </p:cNvSpPr>
          <p:nvPr>
            <p:ph idx="1"/>
          </p:nvPr>
        </p:nvSpPr>
        <p:spPr>
          <a:xfrm>
            <a:off x="86014" y="80818"/>
            <a:ext cx="8965622" cy="6777182"/>
          </a:xfrm>
        </p:spPr>
        <p:txBody>
          <a:bodyPr>
            <a:normAutofit fontScale="95000" lnSpcReduction="20000"/>
          </a:bodyPr>
          <a:p>
            <a:pPr>
              <a:buFont typeface="Wingdings" pitchFamily="2" charset="2"/>
              <a:buChar char="v"/>
            </a:pPr>
            <a:r>
              <a:rPr b="1" dirty="0" sz="2000" lang="en-US" u="sng">
                <a:solidFill>
                  <a:srgbClr val="002060"/>
                </a:solidFill>
              </a:rPr>
              <a:t>Diagnostic Criteria for Classic Trigeminal Neuralgia </a:t>
            </a:r>
            <a:endParaRPr b="1" dirty="0" sz="2000" lang="ar-IQ" u="sng">
              <a:solidFill>
                <a:srgbClr val="002060"/>
              </a:solidFill>
            </a:endParaRPr>
          </a:p>
          <a:p>
            <a:r>
              <a:rPr dirty="0" sz="2000" lang="en-US"/>
              <a:t>Paroxysmal attacks of pain lasting from a fraction of a second to 2 minutes that affect one or more divisions of the trigeminal nerve.</a:t>
            </a:r>
          </a:p>
          <a:p>
            <a:endParaRPr dirty="0" sz="2000" lang="en-US"/>
          </a:p>
          <a:p>
            <a:pPr>
              <a:buFont typeface="Wingdings" pitchFamily="2" charset="2"/>
              <a:buChar char="Ø"/>
            </a:pPr>
            <a:r>
              <a:rPr b="1" dirty="0" sz="2000" lang="en-US"/>
              <a:t>Pain that has at least one of the following characteristics: </a:t>
            </a:r>
          </a:p>
          <a:p>
            <a:pPr indent="-385763" lvl="1" marL="728663">
              <a:buFont typeface="+mj-lt"/>
              <a:buAutoNum type="arabicPeriod"/>
            </a:pPr>
            <a:r>
              <a:rPr dirty="0" sz="2000" lang="en-US">
                <a:solidFill>
                  <a:srgbClr val="002060"/>
                </a:solidFill>
              </a:rPr>
              <a:t>Intense, sharp, superficial, or stabbing precipitated from trigger areas or by trigger factors .</a:t>
            </a:r>
          </a:p>
          <a:p>
            <a:pPr indent="-385763" lvl="1" marL="728663">
              <a:buFont typeface="+mj-lt"/>
              <a:buAutoNum type="arabicPeriod"/>
            </a:pPr>
            <a:r>
              <a:rPr dirty="0" sz="2000" lang="en-US">
                <a:solidFill>
                  <a:srgbClr val="002060"/>
                </a:solidFill>
              </a:rPr>
              <a:t>Attacks that are </a:t>
            </a:r>
            <a:r>
              <a:rPr b="1" dirty="0" sz="2000" lang="en-US">
                <a:solidFill>
                  <a:srgbClr val="002060"/>
                </a:solidFill>
              </a:rPr>
              <a:t>similar</a:t>
            </a:r>
            <a:r>
              <a:rPr dirty="0" sz="2000" lang="en-US">
                <a:solidFill>
                  <a:srgbClr val="002060"/>
                </a:solidFill>
              </a:rPr>
              <a:t> in individual patients .</a:t>
            </a:r>
          </a:p>
          <a:p>
            <a:pPr indent="-385763" lvl="1" marL="728663">
              <a:buFont typeface="+mj-lt"/>
              <a:buAutoNum type="arabicPeriod"/>
            </a:pPr>
            <a:r>
              <a:rPr b="1" dirty="0" sz="2000" lang="en-US">
                <a:solidFill>
                  <a:srgbClr val="002060"/>
                </a:solidFill>
              </a:rPr>
              <a:t>No clinically evident neurological deficit</a:t>
            </a:r>
            <a:r>
              <a:rPr dirty="0" sz="2000" lang="en-US">
                <a:solidFill>
                  <a:srgbClr val="002060"/>
                </a:solidFill>
              </a:rPr>
              <a:t> is clinically evident .</a:t>
            </a:r>
          </a:p>
          <a:p>
            <a:pPr indent="-385763" lvl="1" marL="728663">
              <a:buFont typeface="+mj-lt"/>
              <a:buAutoNum type="arabicPeriod"/>
            </a:pPr>
            <a:r>
              <a:rPr b="1" dirty="0" sz="2000" lang="en-US">
                <a:solidFill>
                  <a:srgbClr val="002060"/>
                </a:solidFill>
              </a:rPr>
              <a:t>Not attributed to another disorder</a:t>
            </a:r>
            <a:r>
              <a:rPr dirty="0" sz="2000" lang="en-US">
                <a:solidFill>
                  <a:srgbClr val="002060"/>
                </a:solidFill>
              </a:rPr>
              <a:t>.</a:t>
            </a:r>
          </a:p>
          <a:p>
            <a:pPr indent="-385763" lvl="1" marL="728663">
              <a:buFont typeface="+mj-lt"/>
              <a:buAutoNum type="arabicPeriod"/>
            </a:pPr>
            <a:endParaRPr dirty="0" sz="2000" lang="en-US"/>
          </a:p>
          <a:p>
            <a:pPr indent="-385763" marL="271463">
              <a:buFont typeface="Wingdings" pitchFamily="2" charset="2"/>
              <a:buChar char="q"/>
            </a:pPr>
            <a:endParaRPr dirty="0" sz="2000" lang="en-US"/>
          </a:p>
          <a:p>
            <a:pPr>
              <a:buFont typeface="Wingdings" pitchFamily="2" charset="2"/>
              <a:buChar char="q"/>
            </a:pPr>
            <a:r>
              <a:rPr b="1" dirty="0" sz="2000" lang="en-US"/>
              <a:t>They  can  cluster  together</a:t>
            </a:r>
            <a:r>
              <a:rPr dirty="0" sz="2000" lang="en-US"/>
              <a:t>  in  “</a:t>
            </a:r>
            <a:r>
              <a:rPr b="1" dirty="0" sz="2000" lang="en-US" err="1">
                <a:solidFill>
                  <a:srgbClr val="C00000"/>
                </a:solidFill>
              </a:rPr>
              <a:t>tetanic</a:t>
            </a:r>
            <a:r>
              <a:rPr b="1" dirty="0" sz="2000" lang="en-US">
                <a:solidFill>
                  <a:srgbClr val="C00000"/>
                </a:solidFill>
              </a:rPr>
              <a:t>  bursts</a:t>
            </a:r>
            <a:r>
              <a:rPr dirty="0" sz="2000" lang="en-US"/>
              <a:t>”  that  can  last  minutes to  hours.  </a:t>
            </a:r>
          </a:p>
          <a:p>
            <a:pPr lvl="1">
              <a:buFont typeface="Wingdings" pitchFamily="2" charset="2"/>
              <a:buChar char="ü"/>
            </a:pPr>
            <a:r>
              <a:rPr dirty="0" sz="2000" lang="en-US"/>
              <a:t>In  some  cases  the  bursts  are  individual  shocks  with  resolution  between  the  shocks.</a:t>
            </a:r>
          </a:p>
          <a:p>
            <a:pPr lvl="1">
              <a:buFont typeface="Wingdings" pitchFamily="2" charset="2"/>
              <a:buChar char="ü"/>
            </a:pPr>
            <a:r>
              <a:rPr dirty="0" sz="2000" lang="en-US"/>
              <a:t>In  others,  the  bursts have  incomplete  resolution  between  the  shocks.</a:t>
            </a:r>
          </a:p>
          <a:p>
            <a:pPr>
              <a:buFont typeface="Wingdings" pitchFamily="2" charset="2"/>
              <a:buChar char="q"/>
            </a:pPr>
            <a:r>
              <a:rPr dirty="0" sz="2000" lang="en-US"/>
              <a:t>Pain  that  is  continuous  and  unvarying  for  many  minutes  to  hours should  lead  to  consideration  of  differential diagnoses.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2" name=""/>
        <p:cNvGrpSpPr/>
        <p:nvPr/>
      </p:nvGrpSpPr>
      <p:grpSpPr>
        <a:xfrm>
          <a:off x="0" y="0"/>
          <a:ext cx="0" cy="0"/>
          <a:chOff x="0" y="0"/>
          <a:chExt cx="0" cy="0"/>
        </a:xfrm>
      </p:grpSpPr>
      <p:sp>
        <p:nvSpPr>
          <p:cNvPr id="1048596" name="Content Placeholder 2"/>
          <p:cNvSpPr>
            <a:spLocks noGrp="1"/>
          </p:cNvSpPr>
          <p:nvPr>
            <p:ph idx="1"/>
          </p:nvPr>
        </p:nvSpPr>
        <p:spPr>
          <a:xfrm>
            <a:off x="80818" y="82261"/>
            <a:ext cx="8982364" cy="6671830"/>
          </a:xfrm>
        </p:spPr>
        <p:txBody>
          <a:bodyPr>
            <a:normAutofit/>
          </a:bodyPr>
          <a:p>
            <a:pPr>
              <a:buFont typeface="Wingdings" pitchFamily="2" charset="2"/>
              <a:buChar char="q"/>
            </a:pPr>
            <a:r>
              <a:rPr b="1" dirty="0" sz="2400" lang="en-US" u="sng">
                <a:solidFill>
                  <a:srgbClr val="C00000"/>
                </a:solidFill>
              </a:rPr>
              <a:t>Diagnosis</a:t>
            </a:r>
            <a:endParaRPr b="1" dirty="0" sz="2400" lang="ar-IQ" u="sng">
              <a:solidFill>
                <a:srgbClr val="C00000"/>
              </a:solidFill>
            </a:endParaRPr>
          </a:p>
          <a:p>
            <a:pPr indent="-385763" marL="385763">
              <a:buFont typeface="+mj-lt"/>
              <a:buAutoNum type="arabicPeriod"/>
            </a:pPr>
            <a:r>
              <a:rPr dirty="0" sz="2000" lang="en-US"/>
              <a:t>The diagnosis of TN is purely clinical.</a:t>
            </a:r>
          </a:p>
          <a:p>
            <a:pPr indent="-385763" marL="385763">
              <a:buFont typeface="+mj-lt"/>
              <a:buAutoNum type="arabicPeriod"/>
            </a:pPr>
            <a:r>
              <a:rPr dirty="0" sz="2000" lang="en-US"/>
              <a:t>Radiologic investigations are important to differentiate between symptomatic and idiopathic TN</a:t>
            </a:r>
          </a:p>
          <a:p>
            <a:pPr lvl="1"/>
            <a:r>
              <a:rPr dirty="0" sz="2000" lang="en-US"/>
              <a:t>MRI is useful to rule out secondary TN (e.g., neoplasms, cysts, vascular pathologies, multiple sclerosis plaques, lacunar infarctions). </a:t>
            </a:r>
          </a:p>
          <a:p>
            <a:pPr lvl="1"/>
            <a:r>
              <a:rPr dirty="0" sz="2000" lang="en-US"/>
              <a:t>MRI does not have sufficient positive or negative predictive value to assess vascular compression as an etiology for the syndrome.</a:t>
            </a:r>
          </a:p>
          <a:p>
            <a:pPr indent="-385763" marL="385763">
              <a:buFont typeface="+mj-lt"/>
              <a:buAutoNum type="arabicPeriod"/>
            </a:pPr>
            <a:r>
              <a:rPr dirty="0" sz="2000" lang="en-US"/>
              <a:t>Sensory testing is not done routinely, but </a:t>
            </a:r>
            <a:r>
              <a:rPr b="1" dirty="0" sz="2000" lang="en-US">
                <a:solidFill>
                  <a:srgbClr val="0070C0"/>
                </a:solidFill>
              </a:rPr>
              <a:t>quantitative sensory testing (QST) and evoked potentials </a:t>
            </a:r>
            <a:r>
              <a:rPr b="1" dirty="0" sz="2000" lang="en-US">
                <a:solidFill>
                  <a:srgbClr val="7030A0"/>
                </a:solidFill>
              </a:rPr>
              <a:t>may play an important role in differentiating between symptomatic and idiopathic TN</a:t>
            </a:r>
            <a:r>
              <a:rPr dirty="0" sz="2000" lang="en-US"/>
              <a:t>.</a:t>
            </a:r>
            <a:endParaRPr dirty="0" sz="2000" lang="ar-IQ"/>
          </a:p>
        </p:txBody>
      </p:sp>
    </p:spTree>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PowerPoint Presentation</dc:title>
  <dc:creator>Ibrahim</dc:creator>
  <cp:lastModifiedBy>user</cp:lastModifiedBy>
  <dcterms:created xsi:type="dcterms:W3CDTF">2017-12-26T09:27:44Z</dcterms:created>
  <dcterms:modified xsi:type="dcterms:W3CDTF">2022-11-28T09:30:52Z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c22105f4f81e41c2a1568548defaf370</vt:lpwstr>
  </property>
</Properties>
</file>