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saveSubsetFonts="1">
  <p:sldMasterIdLst>
    <p:sldMasterId id="2147483912" r:id="rId1"/>
  </p:sldMasterIdLst>
  <p:notesMasterIdLst>
    <p:notesMasterId r:id="rId2"/>
  </p:notesMasterIdLst>
  <p:sldIdLst>
    <p:sldId id="1148" r:id="rId3"/>
    <p:sldId id="1149" r:id="rId4"/>
    <p:sldId id="1150" r:id="rId5"/>
    <p:sldId id="1151" r:id="rId6"/>
    <p:sldId id="1152" r:id="rId7"/>
    <p:sldId id="1153" r:id="rId8"/>
    <p:sldId id="1154" r:id="rId9"/>
    <p:sldId id="1155" r:id="rId10"/>
    <p:sldId id="1156" r:id="rId11"/>
    <p:sldId id="1157" r:id="rId12"/>
    <p:sldId id="1158" r:id="rId13"/>
    <p:sldId id="1159" r:id="rId14"/>
    <p:sldId id="1160" r:id="rId15"/>
    <p:sldId id="1161" r:id="rId16"/>
    <p:sldId id="1162" r:id="rId17"/>
    <p:sldId id="1163" r:id="rId18"/>
    <p:sldId id="1164" r:id="rId19"/>
  </p:sldIdLst>
  <p:sldSz type="screen4x3" cy="6858000" cx="9144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000" autoAdjust="0"/>
    <p:restoredTop sz="94660"/>
  </p:normalViewPr>
  <p:slideViewPr>
    <p:cSldViewPr snapToGrid="0">
      <p:cViewPr varScale="1">
        <p:scale>
          <a:sx n="74" d="100"/>
          <a:sy n="74" d="100"/>
        </p:scale>
        <p:origin x="576" y="7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tableStyles" Target="tableStyle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61" name=""/>
        <p:cNvGrpSpPr/>
        <p:nvPr/>
      </p:nvGrpSpPr>
      <p:grpSpPr>
        <a:xfrm>
          <a:off x="0" y="0"/>
          <a:ext cx="0" cy="0"/>
          <a:chOff x="0" y="0"/>
          <a:chExt cx="0" cy="0"/>
        </a:xfrm>
      </p:grpSpPr>
      <p:sp>
        <p:nvSpPr>
          <p:cNvPr id="1048667"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8"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9"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70"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1"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72"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23" name=""/>
        <p:cNvGrpSpPr/>
        <p:nvPr/>
      </p:nvGrpSpPr>
      <p:grpSpPr>
        <a:xfrm>
          <a:off x="0" y="0"/>
          <a:ext cx="0" cy="0"/>
          <a:chOff x="0" y="0"/>
          <a:chExt cx="0" cy="0"/>
        </a:xfrm>
      </p:grpSpPr>
      <p:sp>
        <p:nvSpPr>
          <p:cNvPr id="1048581"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1048582" name="Subtitle 2"/>
          <p:cNvSpPr>
            <a:spLocks noGrp="1"/>
          </p:cNvSpPr>
          <p:nvPr>
            <p:ph type="subTitle" idx="1"/>
          </p:nvPr>
        </p:nvSpPr>
        <p:spPr>
          <a:xfrm>
            <a:off x="1143000" y="3602038"/>
            <a:ext cx="6858000" cy="1655762"/>
          </a:xfrm>
        </p:spPr>
        <p:txBody>
          <a:bodyPr/>
          <a:lstStyle>
            <a:lvl1pPr algn="ctr" indent="0" marL="0">
              <a:buNone/>
              <a:defRPr sz="1800"/>
            </a:lvl1pPr>
            <a:lvl2pPr algn="ctr" indent="0" marL="342900">
              <a:buNone/>
              <a:defRPr sz="1500"/>
            </a:lvl2pPr>
            <a:lvl3pPr algn="ctr" indent="0" marL="685800">
              <a:buNone/>
              <a:defRPr sz="1350"/>
            </a:lvl3pPr>
            <a:lvl4pPr algn="ctr" indent="0" marL="1028700">
              <a:buNone/>
              <a:defRPr sz="1200"/>
            </a:lvl4pPr>
            <a:lvl5pPr algn="ctr" indent="0" marL="1371600">
              <a:buNone/>
              <a:defRPr sz="1200"/>
            </a:lvl5pPr>
            <a:lvl6pPr algn="ctr" indent="0" marL="1714500">
              <a:buNone/>
              <a:defRPr sz="1200"/>
            </a:lvl6pPr>
            <a:lvl7pPr algn="ctr" indent="0" marL="2057400">
              <a:buNone/>
              <a:defRPr sz="1200"/>
            </a:lvl7pPr>
            <a:lvl8pPr algn="ctr" indent="0" marL="2400300">
              <a:buNone/>
              <a:defRPr sz="1200"/>
            </a:lvl8pPr>
            <a:lvl9pPr algn="ctr" indent="0" marL="2743200">
              <a:buNone/>
              <a:defRPr sz="1200"/>
            </a:lvl9pPr>
          </a:lstStyle>
          <a:p>
            <a:r>
              <a:rPr lang="en-US"/>
              <a:t>Click to edit Master subtitle style</a:t>
            </a:r>
          </a:p>
        </p:txBody>
      </p:sp>
      <p:sp>
        <p:nvSpPr>
          <p:cNvPr id="1048583" name="Date Placeholder 3"/>
          <p:cNvSpPr>
            <a:spLocks noGrp="1"/>
          </p:cNvSpPr>
          <p:nvPr>
            <p:ph type="dt" sz="half" idx="10"/>
          </p:nvPr>
        </p:nvSpPr>
        <p:spPr/>
        <p:txBody>
          <a:bodyPr/>
          <a:p>
            <a:fld id="{69D9B267-C3E5-4D23-947D-42C2B254A735}" type="datetimeFigureOut">
              <a:rPr lang="en-US" smtClean="0"/>
              <a:t>9/29/20</a:t>
            </a:fld>
            <a:endParaRPr dirty="0" lang="en-US"/>
          </a:p>
        </p:txBody>
      </p:sp>
      <p:sp>
        <p:nvSpPr>
          <p:cNvPr id="1048584" name="Footer Placeholder 4"/>
          <p:cNvSpPr>
            <a:spLocks noGrp="1"/>
          </p:cNvSpPr>
          <p:nvPr>
            <p:ph type="ftr" sz="quarter" idx="11"/>
          </p:nvPr>
        </p:nvSpPr>
        <p:spPr/>
        <p:txBody>
          <a:bodyPr/>
          <a:p>
            <a:endParaRPr dirty="0" lang="en-US"/>
          </a:p>
        </p:txBody>
      </p:sp>
      <p:sp>
        <p:nvSpPr>
          <p:cNvPr id="1048585" name="Slide Number Placeholder 5"/>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54" name=""/>
        <p:cNvGrpSpPr/>
        <p:nvPr/>
      </p:nvGrpSpPr>
      <p:grpSpPr>
        <a:xfrm>
          <a:off x="0" y="0"/>
          <a:ext cx="0" cy="0"/>
          <a:chOff x="0" y="0"/>
          <a:chExt cx="0" cy="0"/>
        </a:xfrm>
      </p:grpSpPr>
      <p:sp>
        <p:nvSpPr>
          <p:cNvPr id="1048634" name="Title 1"/>
          <p:cNvSpPr>
            <a:spLocks noGrp="1"/>
          </p:cNvSpPr>
          <p:nvPr>
            <p:ph type="title"/>
          </p:nvPr>
        </p:nvSpPr>
        <p:spPr/>
        <p:txBody>
          <a:bodyPr/>
          <a:p>
            <a:r>
              <a:rPr lang="en-US"/>
              <a:t>Click to edit Master title style</a:t>
            </a:r>
          </a:p>
        </p:txBody>
      </p:sp>
      <p:sp>
        <p:nvSpPr>
          <p:cNvPr id="1048635"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6" name="Date Placeholder 3"/>
          <p:cNvSpPr>
            <a:spLocks noGrp="1"/>
          </p:cNvSpPr>
          <p:nvPr>
            <p:ph type="dt" sz="half" idx="10"/>
          </p:nvPr>
        </p:nvSpPr>
        <p:spPr/>
        <p:txBody>
          <a:bodyPr/>
          <a:p>
            <a:fld id="{69D9B267-C3E5-4D23-947D-42C2B254A735}" type="datetimeFigureOut">
              <a:rPr lang="en-US" smtClean="0"/>
              <a:t>9/29/20</a:t>
            </a:fld>
            <a:endParaRPr dirty="0" lang="en-US"/>
          </a:p>
        </p:txBody>
      </p:sp>
      <p:sp>
        <p:nvSpPr>
          <p:cNvPr id="1048637" name="Footer Placeholder 4"/>
          <p:cNvSpPr>
            <a:spLocks noGrp="1"/>
          </p:cNvSpPr>
          <p:nvPr>
            <p:ph type="ftr" sz="quarter" idx="11"/>
          </p:nvPr>
        </p:nvSpPr>
        <p:spPr/>
        <p:txBody>
          <a:bodyPr/>
          <a:p>
            <a:endParaRPr dirty="0" lang="en-US"/>
          </a:p>
        </p:txBody>
      </p:sp>
      <p:sp>
        <p:nvSpPr>
          <p:cNvPr id="1048638" name="Slide Number Placeholder 5"/>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52" name=""/>
        <p:cNvGrpSpPr/>
        <p:nvPr/>
      </p:nvGrpSpPr>
      <p:grpSpPr>
        <a:xfrm>
          <a:off x="0" y="0"/>
          <a:ext cx="0" cy="0"/>
          <a:chOff x="0" y="0"/>
          <a:chExt cx="0" cy="0"/>
        </a:xfrm>
      </p:grpSpPr>
      <p:sp>
        <p:nvSpPr>
          <p:cNvPr id="1048623" name="Vertical Title 1"/>
          <p:cNvSpPr>
            <a:spLocks noGrp="1"/>
          </p:cNvSpPr>
          <p:nvPr>
            <p:ph type="title" orient="vert"/>
          </p:nvPr>
        </p:nvSpPr>
        <p:spPr>
          <a:xfrm>
            <a:off x="6543675" y="365125"/>
            <a:ext cx="1971675" cy="5811838"/>
          </a:xfrm>
        </p:spPr>
        <p:txBody>
          <a:bodyPr vert="eaVert"/>
          <a:p>
            <a:r>
              <a:rPr lang="en-US"/>
              <a:t>Click to edit Master title style</a:t>
            </a:r>
          </a:p>
        </p:txBody>
      </p:sp>
      <p:sp>
        <p:nvSpPr>
          <p:cNvPr id="1048624" name="Vertical Text Placeholder 2"/>
          <p:cNvSpPr>
            <a:spLocks noGrp="1"/>
          </p:cNvSpPr>
          <p:nvPr>
            <p:ph type="body" orient="vert" idx="1"/>
          </p:nvPr>
        </p:nvSpPr>
        <p:spPr>
          <a:xfrm>
            <a:off x="628650" y="365125"/>
            <a:ext cx="5800725" cy="5811838"/>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5" name="Date Placeholder 3"/>
          <p:cNvSpPr>
            <a:spLocks noGrp="1"/>
          </p:cNvSpPr>
          <p:nvPr>
            <p:ph type="dt" sz="half" idx="10"/>
          </p:nvPr>
        </p:nvSpPr>
        <p:spPr/>
        <p:txBody>
          <a:bodyPr/>
          <a:p>
            <a:fld id="{69D9B267-C3E5-4D23-947D-42C2B254A735}" type="datetimeFigureOut">
              <a:rPr lang="en-US" smtClean="0"/>
              <a:t>9/29/20</a:t>
            </a:fld>
            <a:endParaRPr dirty="0" lang="en-US"/>
          </a:p>
        </p:txBody>
      </p:sp>
      <p:sp>
        <p:nvSpPr>
          <p:cNvPr id="1048626" name="Footer Placeholder 4"/>
          <p:cNvSpPr>
            <a:spLocks noGrp="1"/>
          </p:cNvSpPr>
          <p:nvPr>
            <p:ph type="ftr" sz="quarter" idx="11"/>
          </p:nvPr>
        </p:nvSpPr>
        <p:spPr/>
        <p:txBody>
          <a:bodyPr/>
          <a:p>
            <a:endParaRPr dirty="0" lang="en-US"/>
          </a:p>
        </p:txBody>
      </p:sp>
      <p:sp>
        <p:nvSpPr>
          <p:cNvPr id="1048627" name="Slide Number Placeholder 5"/>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3" name=""/>
        <p:cNvGrpSpPr/>
        <p:nvPr/>
      </p:nvGrpSpPr>
      <p:grpSpPr>
        <a:xfrm>
          <a:off x="0" y="0"/>
          <a:ext cx="0" cy="0"/>
          <a:chOff x="0" y="0"/>
          <a:chExt cx="0" cy="0"/>
        </a:xfrm>
      </p:grpSpPr>
      <p:sp>
        <p:nvSpPr>
          <p:cNvPr id="1048587" name="Title 1"/>
          <p:cNvSpPr>
            <a:spLocks noGrp="1"/>
          </p:cNvSpPr>
          <p:nvPr>
            <p:ph type="title"/>
          </p:nvPr>
        </p:nvSpPr>
        <p:spPr/>
        <p:txBody>
          <a:bodyPr/>
          <a:p>
            <a:r>
              <a:rPr lang="en-US"/>
              <a:t>Click to edit Master title style</a:t>
            </a:r>
          </a:p>
        </p:txBody>
      </p:sp>
      <p:sp>
        <p:nvSpPr>
          <p:cNvPr id="1048588"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9" name="Date Placeholder 3"/>
          <p:cNvSpPr>
            <a:spLocks noGrp="1"/>
          </p:cNvSpPr>
          <p:nvPr>
            <p:ph type="dt" sz="half" idx="10"/>
          </p:nvPr>
        </p:nvSpPr>
        <p:spPr/>
        <p:txBody>
          <a:bodyPr/>
          <a:p>
            <a:fld id="{69D9B267-C3E5-4D23-947D-42C2B254A735}" type="datetimeFigureOut">
              <a:rPr lang="en-US" smtClean="0"/>
              <a:t>9/29/20</a:t>
            </a:fld>
            <a:endParaRPr dirty="0" lang="en-US"/>
          </a:p>
        </p:txBody>
      </p:sp>
      <p:sp>
        <p:nvSpPr>
          <p:cNvPr id="1048590" name="Footer Placeholder 4"/>
          <p:cNvSpPr>
            <a:spLocks noGrp="1"/>
          </p:cNvSpPr>
          <p:nvPr>
            <p:ph type="ftr" sz="quarter" idx="11"/>
          </p:nvPr>
        </p:nvSpPr>
        <p:spPr/>
        <p:txBody>
          <a:bodyPr/>
          <a:p>
            <a:endParaRPr dirty="0" lang="en-US"/>
          </a:p>
        </p:txBody>
      </p:sp>
      <p:sp>
        <p:nvSpPr>
          <p:cNvPr id="1048591" name="Slide Number Placeholder 5"/>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55" name=""/>
        <p:cNvGrpSpPr/>
        <p:nvPr/>
      </p:nvGrpSpPr>
      <p:grpSpPr>
        <a:xfrm>
          <a:off x="0" y="0"/>
          <a:ext cx="0" cy="0"/>
          <a:chOff x="0" y="0"/>
          <a:chExt cx="0" cy="0"/>
        </a:xfrm>
      </p:grpSpPr>
      <p:sp>
        <p:nvSpPr>
          <p:cNvPr id="1048639"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1048640" name="Text Placeholder 2"/>
          <p:cNvSpPr>
            <a:spLocks noGrp="1"/>
          </p:cNvSpPr>
          <p:nvPr>
            <p:ph type="body" idx="1"/>
          </p:nvPr>
        </p:nvSpPr>
        <p:spPr>
          <a:xfrm>
            <a:off x="623888" y="4589464"/>
            <a:ext cx="7886700" cy="1500187"/>
          </a:xfrm>
        </p:spPr>
        <p:txBody>
          <a:bodyPr/>
          <a:lstStyle>
            <a:lvl1pPr indent="0" marL="0">
              <a:buNone/>
              <a:defRPr sz="1800">
                <a:solidFill>
                  <a:schemeClr val="tx1">
                    <a:tint val="75000"/>
                  </a:schemeClr>
                </a:solidFill>
              </a:defRPr>
            </a:lvl1pPr>
            <a:lvl2pPr indent="0" marL="342900">
              <a:buNone/>
              <a:defRPr sz="1500">
                <a:solidFill>
                  <a:schemeClr val="tx1">
                    <a:tint val="75000"/>
                  </a:schemeClr>
                </a:solidFill>
              </a:defRPr>
            </a:lvl2pPr>
            <a:lvl3pPr indent="0" marL="685800">
              <a:buNone/>
              <a:defRPr sz="1350">
                <a:solidFill>
                  <a:schemeClr val="tx1">
                    <a:tint val="75000"/>
                  </a:schemeClr>
                </a:solidFill>
              </a:defRPr>
            </a:lvl3pPr>
            <a:lvl4pPr indent="0" marL="1028700">
              <a:buNone/>
              <a:defRPr sz="1200">
                <a:solidFill>
                  <a:schemeClr val="tx1">
                    <a:tint val="75000"/>
                  </a:schemeClr>
                </a:solidFill>
              </a:defRPr>
            </a:lvl4pPr>
            <a:lvl5pPr indent="0" marL="1371600">
              <a:buNone/>
              <a:defRPr sz="1200">
                <a:solidFill>
                  <a:schemeClr val="tx1">
                    <a:tint val="75000"/>
                  </a:schemeClr>
                </a:solidFill>
              </a:defRPr>
            </a:lvl5pPr>
            <a:lvl6pPr indent="0" marL="1714500">
              <a:buNone/>
              <a:defRPr sz="1200">
                <a:solidFill>
                  <a:schemeClr val="tx1">
                    <a:tint val="75000"/>
                  </a:schemeClr>
                </a:solidFill>
              </a:defRPr>
            </a:lvl6pPr>
            <a:lvl7pPr indent="0" marL="2057400">
              <a:buNone/>
              <a:defRPr sz="1200">
                <a:solidFill>
                  <a:schemeClr val="tx1">
                    <a:tint val="75000"/>
                  </a:schemeClr>
                </a:solidFill>
              </a:defRPr>
            </a:lvl7pPr>
            <a:lvl8pPr indent="0" marL="2400300">
              <a:buNone/>
              <a:defRPr sz="1200">
                <a:solidFill>
                  <a:schemeClr val="tx1">
                    <a:tint val="75000"/>
                  </a:schemeClr>
                </a:solidFill>
              </a:defRPr>
            </a:lvl8pPr>
            <a:lvl9pPr indent="0" marL="2743200">
              <a:buNone/>
              <a:defRPr sz="1200">
                <a:solidFill>
                  <a:schemeClr val="tx1">
                    <a:tint val="75000"/>
                  </a:schemeClr>
                </a:solidFill>
              </a:defRPr>
            </a:lvl9pPr>
          </a:lstStyle>
          <a:p>
            <a:pPr lvl="0"/>
            <a:r>
              <a:rPr lang="en-US"/>
              <a:t>Click to edit Master text styles</a:t>
            </a:r>
          </a:p>
        </p:txBody>
      </p:sp>
      <p:sp>
        <p:nvSpPr>
          <p:cNvPr id="1048641" name="Date Placeholder 3"/>
          <p:cNvSpPr>
            <a:spLocks noGrp="1"/>
          </p:cNvSpPr>
          <p:nvPr>
            <p:ph type="dt" sz="half" idx="10"/>
          </p:nvPr>
        </p:nvSpPr>
        <p:spPr/>
        <p:txBody>
          <a:bodyPr/>
          <a:p>
            <a:fld id="{69D9B267-C3E5-4D23-947D-42C2B254A735}" type="datetimeFigureOut">
              <a:rPr lang="en-US" smtClean="0"/>
              <a:t>9/29/20</a:t>
            </a:fld>
            <a:endParaRPr dirty="0" lang="en-US"/>
          </a:p>
        </p:txBody>
      </p:sp>
      <p:sp>
        <p:nvSpPr>
          <p:cNvPr id="1048642" name="Footer Placeholder 4"/>
          <p:cNvSpPr>
            <a:spLocks noGrp="1"/>
          </p:cNvSpPr>
          <p:nvPr>
            <p:ph type="ftr" sz="quarter" idx="11"/>
          </p:nvPr>
        </p:nvSpPr>
        <p:spPr/>
        <p:txBody>
          <a:bodyPr/>
          <a:p>
            <a:endParaRPr dirty="0" lang="en-US"/>
          </a:p>
        </p:txBody>
      </p:sp>
      <p:sp>
        <p:nvSpPr>
          <p:cNvPr id="1048643" name="Slide Number Placeholder 5"/>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6" name=""/>
        <p:cNvGrpSpPr/>
        <p:nvPr/>
      </p:nvGrpSpPr>
      <p:grpSpPr>
        <a:xfrm>
          <a:off x="0" y="0"/>
          <a:ext cx="0" cy="0"/>
          <a:chOff x="0" y="0"/>
          <a:chExt cx="0" cy="0"/>
        </a:xfrm>
      </p:grpSpPr>
      <p:sp>
        <p:nvSpPr>
          <p:cNvPr id="1048644" name="Title 1"/>
          <p:cNvSpPr>
            <a:spLocks noGrp="1"/>
          </p:cNvSpPr>
          <p:nvPr>
            <p:ph type="title"/>
          </p:nvPr>
        </p:nvSpPr>
        <p:spPr/>
        <p:txBody>
          <a:bodyPr/>
          <a:p>
            <a:r>
              <a:rPr lang="en-US"/>
              <a:t>Click to edit Master title style</a:t>
            </a:r>
          </a:p>
        </p:txBody>
      </p:sp>
      <p:sp>
        <p:nvSpPr>
          <p:cNvPr id="1048645" name="Content Placeholder 2"/>
          <p:cNvSpPr>
            <a:spLocks noGrp="1"/>
          </p:cNvSpPr>
          <p:nvPr>
            <p:ph sz="half" idx="1"/>
          </p:nvPr>
        </p:nvSpPr>
        <p:spPr>
          <a:xfrm>
            <a:off x="6286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6" name="Content Placeholder 3"/>
          <p:cNvSpPr>
            <a:spLocks noGrp="1"/>
          </p:cNvSpPr>
          <p:nvPr>
            <p:ph sz="half" idx="2"/>
          </p:nvPr>
        </p:nvSpPr>
        <p:spPr>
          <a:xfrm>
            <a:off x="4629150" y="1825625"/>
            <a:ext cx="3886200" cy="435133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7" name="Date Placeholder 4"/>
          <p:cNvSpPr>
            <a:spLocks noGrp="1"/>
          </p:cNvSpPr>
          <p:nvPr>
            <p:ph type="dt" sz="half" idx="10"/>
          </p:nvPr>
        </p:nvSpPr>
        <p:spPr/>
        <p:txBody>
          <a:bodyPr/>
          <a:p>
            <a:fld id="{69D9B267-C3E5-4D23-947D-42C2B254A735}" type="datetimeFigureOut">
              <a:rPr lang="en-US" smtClean="0"/>
              <a:t>9/29/20</a:t>
            </a:fld>
            <a:endParaRPr dirty="0" lang="en-US"/>
          </a:p>
        </p:txBody>
      </p:sp>
      <p:sp>
        <p:nvSpPr>
          <p:cNvPr id="1048648" name="Footer Placeholder 5"/>
          <p:cNvSpPr>
            <a:spLocks noGrp="1"/>
          </p:cNvSpPr>
          <p:nvPr>
            <p:ph type="ftr" sz="quarter" idx="11"/>
          </p:nvPr>
        </p:nvSpPr>
        <p:spPr/>
        <p:txBody>
          <a:bodyPr/>
          <a:p>
            <a:endParaRPr dirty="0" lang="en-US"/>
          </a:p>
        </p:txBody>
      </p:sp>
      <p:sp>
        <p:nvSpPr>
          <p:cNvPr id="1048649" name="Slide Number Placeholder 6"/>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7" name=""/>
        <p:cNvGrpSpPr/>
        <p:nvPr/>
      </p:nvGrpSpPr>
      <p:grpSpPr>
        <a:xfrm>
          <a:off x="0" y="0"/>
          <a:ext cx="0" cy="0"/>
          <a:chOff x="0" y="0"/>
          <a:chExt cx="0" cy="0"/>
        </a:xfrm>
      </p:grpSpPr>
      <p:sp>
        <p:nvSpPr>
          <p:cNvPr id="1048650" name="Title 1"/>
          <p:cNvSpPr>
            <a:spLocks noGrp="1"/>
          </p:cNvSpPr>
          <p:nvPr>
            <p:ph type="title"/>
          </p:nvPr>
        </p:nvSpPr>
        <p:spPr>
          <a:xfrm>
            <a:off x="629841" y="365126"/>
            <a:ext cx="7886700" cy="1325563"/>
          </a:xfrm>
        </p:spPr>
        <p:txBody>
          <a:bodyPr/>
          <a:p>
            <a:r>
              <a:rPr lang="en-US"/>
              <a:t>Click to edit Master title style</a:t>
            </a:r>
          </a:p>
        </p:txBody>
      </p:sp>
      <p:sp>
        <p:nvSpPr>
          <p:cNvPr id="1048651" name="Text Placeholder 2"/>
          <p:cNvSpPr>
            <a:spLocks noGrp="1"/>
          </p:cNvSpPr>
          <p:nvPr>
            <p:ph type="body" idx="1"/>
          </p:nvPr>
        </p:nvSpPr>
        <p:spPr>
          <a:xfrm>
            <a:off x="629842" y="1681163"/>
            <a:ext cx="3868340"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2" name="Content Placeholder 3"/>
          <p:cNvSpPr>
            <a:spLocks noGrp="1"/>
          </p:cNvSpPr>
          <p:nvPr>
            <p:ph sz="half" idx="2"/>
          </p:nvPr>
        </p:nvSpPr>
        <p:spPr>
          <a:xfrm>
            <a:off x="629842" y="2505075"/>
            <a:ext cx="3868340"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3" name="Text Placeholder 4"/>
          <p:cNvSpPr>
            <a:spLocks noGrp="1"/>
          </p:cNvSpPr>
          <p:nvPr>
            <p:ph type="body" sz="quarter" idx="3"/>
          </p:nvPr>
        </p:nvSpPr>
        <p:spPr>
          <a:xfrm>
            <a:off x="4629150" y="1681163"/>
            <a:ext cx="3887391" cy="823912"/>
          </a:xfrm>
        </p:spPr>
        <p:txBody>
          <a:bodyPr anchor="b"/>
          <a:lstStyle>
            <a:lvl1pPr indent="0" marL="0">
              <a:buNone/>
              <a:defRPr b="1" sz="1800"/>
            </a:lvl1pPr>
            <a:lvl2pPr indent="0" marL="342900">
              <a:buNone/>
              <a:defRPr b="1" sz="1500"/>
            </a:lvl2pPr>
            <a:lvl3pPr indent="0" marL="685800">
              <a:buNone/>
              <a:defRPr b="1" sz="1350"/>
            </a:lvl3pPr>
            <a:lvl4pPr indent="0" marL="1028700">
              <a:buNone/>
              <a:defRPr b="1" sz="1200"/>
            </a:lvl4pPr>
            <a:lvl5pPr indent="0" marL="1371600">
              <a:buNone/>
              <a:defRPr b="1" sz="1200"/>
            </a:lvl5pPr>
            <a:lvl6pPr indent="0" marL="1714500">
              <a:buNone/>
              <a:defRPr b="1" sz="1200"/>
            </a:lvl6pPr>
            <a:lvl7pPr indent="0" marL="2057400">
              <a:buNone/>
              <a:defRPr b="1" sz="1200"/>
            </a:lvl7pPr>
            <a:lvl8pPr indent="0" marL="2400300">
              <a:buNone/>
              <a:defRPr b="1" sz="1200"/>
            </a:lvl8pPr>
            <a:lvl9pPr indent="0" marL="2743200">
              <a:buNone/>
              <a:defRPr b="1" sz="1200"/>
            </a:lvl9pPr>
          </a:lstStyle>
          <a:p>
            <a:pPr lvl="0"/>
            <a:r>
              <a:rPr lang="en-US"/>
              <a:t>Click to edit Master text styles</a:t>
            </a:r>
          </a:p>
        </p:txBody>
      </p:sp>
      <p:sp>
        <p:nvSpPr>
          <p:cNvPr id="1048654" name="Content Placeholder 5"/>
          <p:cNvSpPr>
            <a:spLocks noGrp="1"/>
          </p:cNvSpPr>
          <p:nvPr>
            <p:ph sz="quarter" idx="4"/>
          </p:nvPr>
        </p:nvSpPr>
        <p:spPr>
          <a:xfrm>
            <a:off x="4629150" y="2505075"/>
            <a:ext cx="3887391" cy="3684588"/>
          </a:xfrm>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Date Placeholder 6"/>
          <p:cNvSpPr>
            <a:spLocks noGrp="1"/>
          </p:cNvSpPr>
          <p:nvPr>
            <p:ph type="dt" sz="half" idx="10"/>
          </p:nvPr>
        </p:nvSpPr>
        <p:spPr/>
        <p:txBody>
          <a:bodyPr/>
          <a:p>
            <a:fld id="{69D9B267-C3E5-4D23-947D-42C2B254A735}" type="datetimeFigureOut">
              <a:rPr lang="en-US" smtClean="0"/>
              <a:t>9/29/20</a:t>
            </a:fld>
            <a:endParaRPr dirty="0" lang="en-US"/>
          </a:p>
        </p:txBody>
      </p:sp>
      <p:sp>
        <p:nvSpPr>
          <p:cNvPr id="1048656" name="Footer Placeholder 7"/>
          <p:cNvSpPr>
            <a:spLocks noGrp="1"/>
          </p:cNvSpPr>
          <p:nvPr>
            <p:ph type="ftr" sz="quarter" idx="11"/>
          </p:nvPr>
        </p:nvSpPr>
        <p:spPr/>
        <p:txBody>
          <a:bodyPr/>
          <a:p>
            <a:endParaRPr dirty="0" lang="en-US"/>
          </a:p>
        </p:txBody>
      </p:sp>
      <p:sp>
        <p:nvSpPr>
          <p:cNvPr id="1048657" name="Slide Number Placeholder 8"/>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51" name=""/>
        <p:cNvGrpSpPr/>
        <p:nvPr/>
      </p:nvGrpSpPr>
      <p:grpSpPr>
        <a:xfrm>
          <a:off x="0" y="0"/>
          <a:ext cx="0" cy="0"/>
          <a:chOff x="0" y="0"/>
          <a:chExt cx="0" cy="0"/>
        </a:xfrm>
      </p:grpSpPr>
      <p:sp>
        <p:nvSpPr>
          <p:cNvPr id="1048619" name="Title 1"/>
          <p:cNvSpPr>
            <a:spLocks noGrp="1"/>
          </p:cNvSpPr>
          <p:nvPr>
            <p:ph type="title"/>
          </p:nvPr>
        </p:nvSpPr>
        <p:spPr/>
        <p:txBody>
          <a:bodyPr/>
          <a:p>
            <a:r>
              <a:rPr lang="en-US"/>
              <a:t>Click to edit Master title style</a:t>
            </a:r>
          </a:p>
        </p:txBody>
      </p:sp>
      <p:sp>
        <p:nvSpPr>
          <p:cNvPr id="1048620" name="Date Placeholder 2"/>
          <p:cNvSpPr>
            <a:spLocks noGrp="1"/>
          </p:cNvSpPr>
          <p:nvPr>
            <p:ph type="dt" sz="half" idx="10"/>
          </p:nvPr>
        </p:nvSpPr>
        <p:spPr/>
        <p:txBody>
          <a:bodyPr/>
          <a:p>
            <a:fld id="{69D9B267-C3E5-4D23-947D-42C2B254A735}" type="datetimeFigureOut">
              <a:rPr lang="en-US" smtClean="0"/>
              <a:t>9/29/20</a:t>
            </a:fld>
            <a:endParaRPr dirty="0" lang="en-US"/>
          </a:p>
        </p:txBody>
      </p:sp>
      <p:sp>
        <p:nvSpPr>
          <p:cNvPr id="1048621" name="Footer Placeholder 3"/>
          <p:cNvSpPr>
            <a:spLocks noGrp="1"/>
          </p:cNvSpPr>
          <p:nvPr>
            <p:ph type="ftr" sz="quarter" idx="11"/>
          </p:nvPr>
        </p:nvSpPr>
        <p:spPr/>
        <p:txBody>
          <a:bodyPr/>
          <a:p>
            <a:endParaRPr dirty="0" lang="en-US"/>
          </a:p>
        </p:txBody>
      </p:sp>
      <p:sp>
        <p:nvSpPr>
          <p:cNvPr id="1048622" name="Slide Number Placeholder 4"/>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58" name=""/>
        <p:cNvGrpSpPr/>
        <p:nvPr/>
      </p:nvGrpSpPr>
      <p:grpSpPr>
        <a:xfrm>
          <a:off x="0" y="0"/>
          <a:ext cx="0" cy="0"/>
          <a:chOff x="0" y="0"/>
          <a:chExt cx="0" cy="0"/>
        </a:xfrm>
      </p:grpSpPr>
      <p:sp>
        <p:nvSpPr>
          <p:cNvPr id="1048658" name="Date Placeholder 1"/>
          <p:cNvSpPr>
            <a:spLocks noGrp="1"/>
          </p:cNvSpPr>
          <p:nvPr>
            <p:ph type="dt" sz="half" idx="10"/>
          </p:nvPr>
        </p:nvSpPr>
        <p:spPr/>
        <p:txBody>
          <a:bodyPr/>
          <a:p>
            <a:fld id="{69D9B267-C3E5-4D23-947D-42C2B254A735}" type="datetimeFigureOut">
              <a:rPr lang="en-US" smtClean="0"/>
              <a:t>9/29/20</a:t>
            </a:fld>
            <a:endParaRPr dirty="0" lang="en-US"/>
          </a:p>
        </p:txBody>
      </p:sp>
      <p:sp>
        <p:nvSpPr>
          <p:cNvPr id="1048659" name="Footer Placeholder 2"/>
          <p:cNvSpPr>
            <a:spLocks noGrp="1"/>
          </p:cNvSpPr>
          <p:nvPr>
            <p:ph type="ftr" sz="quarter" idx="11"/>
          </p:nvPr>
        </p:nvSpPr>
        <p:spPr/>
        <p:txBody>
          <a:bodyPr/>
          <a:p>
            <a:endParaRPr dirty="0" lang="en-US"/>
          </a:p>
        </p:txBody>
      </p:sp>
      <p:sp>
        <p:nvSpPr>
          <p:cNvPr id="1048660" name="Slide Number Placeholder 3"/>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59" name=""/>
        <p:cNvGrpSpPr/>
        <p:nvPr/>
      </p:nvGrpSpPr>
      <p:grpSpPr>
        <a:xfrm>
          <a:off x="0" y="0"/>
          <a:ext cx="0" cy="0"/>
          <a:chOff x="0" y="0"/>
          <a:chExt cx="0" cy="0"/>
        </a:xfrm>
      </p:grpSpPr>
      <p:sp>
        <p:nvSpPr>
          <p:cNvPr id="1048661"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62"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64" name="Date Placeholder 4"/>
          <p:cNvSpPr>
            <a:spLocks noGrp="1"/>
          </p:cNvSpPr>
          <p:nvPr>
            <p:ph type="dt" sz="half" idx="10"/>
          </p:nvPr>
        </p:nvSpPr>
        <p:spPr/>
        <p:txBody>
          <a:bodyPr/>
          <a:p>
            <a:fld id="{69D9B267-C3E5-4D23-947D-42C2B254A735}" type="datetimeFigureOut">
              <a:rPr lang="en-US" smtClean="0"/>
              <a:t>9/29/20</a:t>
            </a:fld>
            <a:endParaRPr dirty="0" lang="en-US"/>
          </a:p>
        </p:txBody>
      </p:sp>
      <p:sp>
        <p:nvSpPr>
          <p:cNvPr id="1048665" name="Footer Placeholder 5"/>
          <p:cNvSpPr>
            <a:spLocks noGrp="1"/>
          </p:cNvSpPr>
          <p:nvPr>
            <p:ph type="ftr" sz="quarter" idx="11"/>
          </p:nvPr>
        </p:nvSpPr>
        <p:spPr/>
        <p:txBody>
          <a:bodyPr/>
          <a:p>
            <a:endParaRPr dirty="0" lang="en-US"/>
          </a:p>
        </p:txBody>
      </p:sp>
      <p:sp>
        <p:nvSpPr>
          <p:cNvPr id="1048666" name="Slide Number Placeholder 6"/>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53" name=""/>
        <p:cNvGrpSpPr/>
        <p:nvPr/>
      </p:nvGrpSpPr>
      <p:grpSpPr>
        <a:xfrm>
          <a:off x="0" y="0"/>
          <a:ext cx="0" cy="0"/>
          <a:chOff x="0" y="0"/>
          <a:chExt cx="0" cy="0"/>
        </a:xfrm>
      </p:grpSpPr>
      <p:sp>
        <p:nvSpPr>
          <p:cNvPr id="1048628"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1048629" name="Picture Placeholder 2"/>
          <p:cNvSpPr>
            <a:spLocks noGrp="1"/>
          </p:cNvSpPr>
          <p:nvPr>
            <p:ph type="pic" idx="1"/>
          </p:nvPr>
        </p:nvSpPr>
        <p:spPr>
          <a:xfrm>
            <a:off x="3887391" y="987426"/>
            <a:ext cx="4629150" cy="4873625"/>
          </a:xfrm>
        </p:spPr>
        <p:txBody>
          <a:bodyPr/>
          <a:lstStyle>
            <a:lvl1pPr indent="0" marL="0">
              <a:buNone/>
              <a:defRPr sz="2400"/>
            </a:lvl1pPr>
            <a:lvl2pPr indent="0" marL="342900">
              <a:buNone/>
              <a:defRPr sz="2100"/>
            </a:lvl2pPr>
            <a:lvl3pPr indent="0" marL="685800">
              <a:buNone/>
              <a:defRPr sz="1800"/>
            </a:lvl3pPr>
            <a:lvl4pPr indent="0" marL="1028700">
              <a:buNone/>
              <a:defRPr sz="1500"/>
            </a:lvl4pPr>
            <a:lvl5pPr indent="0" marL="1371600">
              <a:buNone/>
              <a:defRPr sz="1500"/>
            </a:lvl5pPr>
            <a:lvl6pPr indent="0" marL="1714500">
              <a:buNone/>
              <a:defRPr sz="1500"/>
            </a:lvl6pPr>
            <a:lvl7pPr indent="0" marL="2057400">
              <a:buNone/>
              <a:defRPr sz="1500"/>
            </a:lvl7pPr>
            <a:lvl8pPr indent="0" marL="2400300">
              <a:buNone/>
              <a:defRPr sz="1500"/>
            </a:lvl8pPr>
            <a:lvl9pPr indent="0" marL="2743200">
              <a:buNone/>
              <a:defRPr sz="1500"/>
            </a:lvl9pPr>
          </a:lstStyle>
          <a:p>
            <a:endParaRPr dirty="0" lang="en-US"/>
          </a:p>
        </p:txBody>
      </p:sp>
      <p:sp>
        <p:nvSpPr>
          <p:cNvPr id="1048630" name="Text Placeholder 3"/>
          <p:cNvSpPr>
            <a:spLocks noGrp="1"/>
          </p:cNvSpPr>
          <p:nvPr>
            <p:ph type="body" sz="half" idx="2"/>
          </p:nvPr>
        </p:nvSpPr>
        <p:spPr>
          <a:xfrm>
            <a:off x="629841" y="2057400"/>
            <a:ext cx="2949178" cy="3811588"/>
          </a:xfrm>
        </p:spPr>
        <p:txBody>
          <a:bodyPr/>
          <a:lstStyle>
            <a:lvl1pPr indent="0" marL="0">
              <a:buNone/>
              <a:defRPr sz="1200"/>
            </a:lvl1pPr>
            <a:lvl2pPr indent="0" marL="342900">
              <a:buNone/>
              <a:defRPr sz="1050"/>
            </a:lvl2pPr>
            <a:lvl3pPr indent="0" marL="685800">
              <a:buNone/>
              <a:defRPr sz="900"/>
            </a:lvl3pPr>
            <a:lvl4pPr indent="0" marL="1028700">
              <a:buNone/>
              <a:defRPr sz="750"/>
            </a:lvl4pPr>
            <a:lvl5pPr indent="0" marL="1371600">
              <a:buNone/>
              <a:defRPr sz="750"/>
            </a:lvl5pPr>
            <a:lvl6pPr indent="0" marL="1714500">
              <a:buNone/>
              <a:defRPr sz="750"/>
            </a:lvl6pPr>
            <a:lvl7pPr indent="0" marL="2057400">
              <a:buNone/>
              <a:defRPr sz="750"/>
            </a:lvl7pPr>
            <a:lvl8pPr indent="0" marL="2400300">
              <a:buNone/>
              <a:defRPr sz="750"/>
            </a:lvl8pPr>
            <a:lvl9pPr indent="0" marL="2743200">
              <a:buNone/>
              <a:defRPr sz="750"/>
            </a:lvl9pPr>
          </a:lstStyle>
          <a:p>
            <a:pPr lvl="0"/>
            <a:r>
              <a:rPr lang="en-US"/>
              <a:t>Click to edit Master text styles</a:t>
            </a:r>
          </a:p>
        </p:txBody>
      </p:sp>
      <p:sp>
        <p:nvSpPr>
          <p:cNvPr id="1048631" name="Date Placeholder 4"/>
          <p:cNvSpPr>
            <a:spLocks noGrp="1"/>
          </p:cNvSpPr>
          <p:nvPr>
            <p:ph type="dt" sz="half" idx="10"/>
          </p:nvPr>
        </p:nvSpPr>
        <p:spPr/>
        <p:txBody>
          <a:bodyPr/>
          <a:p>
            <a:fld id="{69D9B267-C3E5-4D23-947D-42C2B254A735}" type="datetimeFigureOut">
              <a:rPr lang="en-US" smtClean="0"/>
              <a:t>9/29/20</a:t>
            </a:fld>
            <a:endParaRPr dirty="0" lang="en-US"/>
          </a:p>
        </p:txBody>
      </p:sp>
      <p:sp>
        <p:nvSpPr>
          <p:cNvPr id="1048632" name="Footer Placeholder 5"/>
          <p:cNvSpPr>
            <a:spLocks noGrp="1"/>
          </p:cNvSpPr>
          <p:nvPr>
            <p:ph type="ftr" sz="quarter" idx="11"/>
          </p:nvPr>
        </p:nvSpPr>
        <p:spPr/>
        <p:txBody>
          <a:bodyPr/>
          <a:p>
            <a:endParaRPr dirty="0" lang="en-US"/>
          </a:p>
        </p:txBody>
      </p:sp>
      <p:sp>
        <p:nvSpPr>
          <p:cNvPr id="1048633" name="Slide Number Placeholder 6"/>
          <p:cNvSpPr>
            <a:spLocks noGrp="1"/>
          </p:cNvSpPr>
          <p:nvPr>
            <p:ph type="sldNum" sz="quarter" idx="12"/>
          </p:nvPr>
        </p:nvSpPr>
        <p:spPr/>
        <p:txBody>
          <a:bodyPr/>
          <a:p>
            <a:fld id="{6CB8F885-93C7-40B1-9FC1-4B4A07B4C358}"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628650" y="1825625"/>
            <a:ext cx="7886700" cy="4351338"/>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628650" y="6356351"/>
            <a:ext cx="2057400" cy="365125"/>
          </a:xfrm>
          <a:prstGeom prst="rect"/>
        </p:spPr>
        <p:txBody>
          <a:bodyPr anchor="ctr" bIns="45720" lIns="91440" rIns="91440" rtlCol="0" tIns="45720" vert="horz"/>
          <a:lstStyle>
            <a:lvl1pPr algn="l">
              <a:defRPr sz="900">
                <a:solidFill>
                  <a:schemeClr val="tx1">
                    <a:tint val="75000"/>
                  </a:schemeClr>
                </a:solidFill>
              </a:defRPr>
            </a:lvl1pPr>
          </a:lstStyle>
          <a:p>
            <a:fld id="{69D9B267-C3E5-4D23-947D-42C2B254A735}" type="datetimeFigureOut">
              <a:rPr lang="en-US" smtClean="0"/>
              <a:t>9/29/20</a:t>
            </a:fld>
            <a:endParaRPr dirty="0" lang="en-US"/>
          </a:p>
        </p:txBody>
      </p:sp>
      <p:sp>
        <p:nvSpPr>
          <p:cNvPr id="1048579" name="Footer Placeholder 4"/>
          <p:cNvSpPr>
            <a:spLocks noGrp="1"/>
          </p:cNvSpPr>
          <p:nvPr>
            <p:ph type="ftr" sz="quarter" idx="3"/>
          </p:nvPr>
        </p:nvSpPr>
        <p:spPr>
          <a:xfrm>
            <a:off x="3028950" y="6356351"/>
            <a:ext cx="3086100" cy="365125"/>
          </a:xfrm>
          <a:prstGeom prst="rect"/>
        </p:spPr>
        <p:txBody>
          <a:bodyPr anchor="ctr" bIns="45720" lIns="91440" rIns="91440" rtlCol="0" tIns="45720" vert="horz"/>
          <a:lstStyle>
            <a:lvl1pPr algn="ctr">
              <a:defRPr sz="900">
                <a:solidFill>
                  <a:schemeClr val="tx1">
                    <a:tint val="75000"/>
                  </a:schemeClr>
                </a:solidFill>
              </a:defRPr>
            </a:lvl1pPr>
          </a:lstStyle>
          <a:p>
            <a:endParaRPr dirty="0" lang="en-US"/>
          </a:p>
        </p:txBody>
      </p:sp>
      <p:sp>
        <p:nvSpPr>
          <p:cNvPr id="1048580" name="Slide Number Placeholder 5"/>
          <p:cNvSpPr>
            <a:spLocks noGrp="1"/>
          </p:cNvSpPr>
          <p:nvPr>
            <p:ph type="sldNum" sz="quarter" idx="4"/>
          </p:nvPr>
        </p:nvSpPr>
        <p:spPr>
          <a:xfrm>
            <a:off x="6457950" y="6356351"/>
            <a:ext cx="2057400" cy="365125"/>
          </a:xfrm>
          <a:prstGeom prst="rect"/>
        </p:spPr>
        <p:txBody>
          <a:bodyPr anchor="ctr" bIns="45720" lIns="91440" rIns="91440" rtlCol="0" tIns="45720" vert="horz"/>
          <a:lstStyle>
            <a:lvl1pPr algn="r">
              <a:defRPr sz="900">
                <a:solidFill>
                  <a:schemeClr val="tx1">
                    <a:tint val="75000"/>
                  </a:schemeClr>
                </a:solidFill>
              </a:defRPr>
            </a:lvl1pPr>
          </a:lstStyle>
          <a:p>
            <a:fld id="{6CB8F885-93C7-40B1-9FC1-4B4A07B4C358}"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eaLnBrk="1" hangingPunct="1" latinLnBrk="0" rtl="0">
        <a:lnSpc>
          <a:spcPct val="90000"/>
        </a:lnSpc>
        <a:spcBef>
          <a:spcPct val="0"/>
        </a:spcBef>
        <a:buNone/>
        <a:defRPr sz="4400" kern="12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en.m.wikipedia.org/wiki/Anatomic_variation" TargetMode="External"/><Relationship Id="rId3" Type="http://schemas.openxmlformats.org/officeDocument/2006/relationships/hyperlink" Target="https://en.m.wikipedia.org/wiki/Brain" TargetMode="External"/><Relationship Id="rId4" Type="http://schemas.openxmlformats.org/officeDocument/2006/relationships/hyperlink" Target="https://en.m.wikipedia.org/wiki/Posterior_cerebral_artery" TargetMode="External"/><Relationship Id="rId5" Type="http://schemas.openxmlformats.org/officeDocument/2006/relationships/hyperlink" Target="https://en.m.wikipedia.org/wiki/Thalamus" TargetMode="External"/><Relationship Id="rId6" Type="http://schemas.openxmlformats.org/officeDocument/2006/relationships/hyperlink" Target="https://en.m.wikipedia.org/wiki/Midbrain" TargetMode="External"/><Relationship Id="rId7"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24" name=""/>
        <p:cNvGrpSpPr/>
        <p:nvPr/>
      </p:nvGrpSpPr>
      <p:grpSpPr>
        <a:xfrm>
          <a:off x="0" y="0"/>
          <a:ext cx="0" cy="0"/>
          <a:chOff x="0" y="0"/>
          <a:chExt cx="0" cy="0"/>
        </a:xfrm>
      </p:grpSpPr>
      <p:sp>
        <p:nvSpPr>
          <p:cNvPr id="1048586" name="Title 1"/>
          <p:cNvSpPr>
            <a:spLocks noGrp="1"/>
          </p:cNvSpPr>
          <p:nvPr>
            <p:ph type="ctrTitle"/>
          </p:nvPr>
        </p:nvSpPr>
        <p:spPr>
          <a:xfrm>
            <a:off x="1143000" y="1731673"/>
            <a:ext cx="6858000" cy="1697327"/>
          </a:xfrm>
        </p:spPr>
        <p:txBody>
          <a:bodyPr>
            <a:normAutofit/>
          </a:bodyPr>
          <a:p>
            <a:r>
              <a:rPr dirty="0" sz="5400" lang="en-US">
                <a:solidFill>
                  <a:srgbClr val="002060"/>
                </a:solidFill>
                <a:latin typeface="Algerian" pitchFamily="82" charset="77"/>
              </a:rPr>
              <a:t>Thalamic Tumors</a:t>
            </a:r>
            <a:br>
              <a:rPr dirty="0" sz="5400" lang="en-US">
                <a:solidFill>
                  <a:srgbClr val="002060"/>
                </a:solidFill>
                <a:latin typeface="Algerian" pitchFamily="82" charset="77"/>
              </a:rPr>
            </a:br>
            <a:r>
              <a:rPr dirty="0" sz="5400" lang="en-US" err="1">
                <a:solidFill>
                  <a:srgbClr val="002060"/>
                </a:solidFill>
                <a:latin typeface="+mn-lt"/>
              </a:rPr>
              <a:t>Youmans</a:t>
            </a:r>
            <a:r>
              <a:rPr dirty="0" sz="5400" lang="en-US">
                <a:solidFill>
                  <a:srgbClr val="002060"/>
                </a:solidFill>
                <a:latin typeface="+mn-lt"/>
              </a:rPr>
              <a:t> chap.208</a:t>
            </a:r>
            <a:endParaRPr dirty="0" sz="5400" lang="en-US">
              <a:solidFill>
                <a:srgbClr val="002060"/>
              </a:solidFill>
              <a:latin typeface="Algerian" pitchFamily="82" charset="77"/>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2" name=""/>
        <p:cNvGrpSpPr/>
        <p:nvPr/>
      </p:nvGrpSpPr>
      <p:grpSpPr>
        <a:xfrm>
          <a:off x="0" y="0"/>
          <a:ext cx="0" cy="0"/>
          <a:chOff x="0" y="0"/>
          <a:chExt cx="0" cy="0"/>
        </a:xfrm>
      </p:grpSpPr>
      <p:sp>
        <p:nvSpPr>
          <p:cNvPr id="1048607" name="Title 1"/>
          <p:cNvSpPr>
            <a:spLocks noGrp="1"/>
          </p:cNvSpPr>
          <p:nvPr>
            <p:ph type="title"/>
          </p:nvPr>
        </p:nvSpPr>
        <p:spPr>
          <a:xfrm>
            <a:off x="86013" y="99582"/>
            <a:ext cx="7886700" cy="581456"/>
          </a:xfrm>
        </p:spPr>
        <p:txBody>
          <a:bodyPr>
            <a:normAutofit/>
          </a:bodyPr>
          <a:p>
            <a:pPr indent="-457200" marL="457200">
              <a:buFont typeface="Wingdings" pitchFamily="2" charset="2"/>
              <a:buChar char="v"/>
            </a:pPr>
            <a:r>
              <a:rPr dirty="0" sz="3200" lang="en-US" u="sng">
                <a:solidFill>
                  <a:srgbClr val="002060"/>
                </a:solidFill>
                <a:latin typeface="Algerian" pitchFamily="82" charset="77"/>
              </a:rPr>
              <a:t>SURGICAL APPROACH</a:t>
            </a:r>
          </a:p>
        </p:txBody>
      </p:sp>
      <p:sp>
        <p:nvSpPr>
          <p:cNvPr id="1048608" name="Content Placeholder 2"/>
          <p:cNvSpPr>
            <a:spLocks noGrp="1"/>
          </p:cNvSpPr>
          <p:nvPr>
            <p:ph idx="1"/>
          </p:nvPr>
        </p:nvSpPr>
        <p:spPr>
          <a:xfrm>
            <a:off x="86013" y="681038"/>
            <a:ext cx="8971974" cy="4351338"/>
          </a:xfrm>
        </p:spPr>
        <p:txBody>
          <a:bodyPr/>
          <a:p>
            <a:pPr lvl="1">
              <a:buFont typeface="Wingdings" pitchFamily="2" charset="2"/>
              <a:buChar char="Ø"/>
            </a:pPr>
            <a:r>
              <a:rPr dirty="0" lang="en-US"/>
              <a:t> Transcortical transventricular</a:t>
            </a:r>
          </a:p>
          <a:p>
            <a:pPr lvl="1">
              <a:buFont typeface="Wingdings" pitchFamily="2" charset="2"/>
              <a:buChar char="Ø"/>
            </a:pPr>
            <a:r>
              <a:rPr dirty="0" lang="en-US"/>
              <a:t> Interhemispheric transcallosal transventricular</a:t>
            </a:r>
          </a:p>
          <a:p>
            <a:pPr lvl="1">
              <a:buFont typeface="Wingdings" pitchFamily="2" charset="2"/>
              <a:buChar char="Ø"/>
            </a:pPr>
            <a:r>
              <a:rPr dirty="0" lang="en-US"/>
              <a:t> Posterior interhemispheric parasplenial</a:t>
            </a:r>
          </a:p>
          <a:p>
            <a:pPr lvl="1">
              <a:buFont typeface="Wingdings" pitchFamily="2" charset="2"/>
              <a:buChar char="Ø"/>
            </a:pPr>
            <a:r>
              <a:rPr dirty="0" lang="en-US"/>
              <a:t> Infratentorial supracerebellar</a:t>
            </a:r>
          </a:p>
          <a:p>
            <a:pPr lvl="1">
              <a:buFont typeface="Wingdings" pitchFamily="2" charset="2"/>
              <a:buChar char="Ø"/>
            </a:pPr>
            <a:r>
              <a:rPr dirty="0" lang="en-US"/>
              <a:t> Transsylvian transinsular</a:t>
            </a:r>
          </a:p>
          <a:p>
            <a:pPr lvl="1">
              <a:buFont typeface="Wingdings" pitchFamily="2" charset="2"/>
              <a:buChar char="Ø"/>
            </a:pPr>
            <a:r>
              <a:rPr dirty="0" lang="en-US"/>
              <a:t> Stereotactic</a:t>
            </a:r>
          </a:p>
          <a:p>
            <a:pPr lvl="1">
              <a:buFont typeface="Wingdings" pitchFamily="2" charset="2"/>
              <a:buChar char="Ø"/>
            </a:pPr>
            <a:r>
              <a:rPr dirty="0" lang="en-US"/>
              <a:t> Endoscopic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3" name=""/>
        <p:cNvGrpSpPr/>
        <p:nvPr/>
      </p:nvGrpSpPr>
      <p:grpSpPr>
        <a:xfrm>
          <a:off x="0" y="0"/>
          <a:ext cx="0" cy="0"/>
          <a:chOff x="0" y="0"/>
          <a:chExt cx="0" cy="0"/>
        </a:xfrm>
      </p:grpSpPr>
      <p:sp>
        <p:nvSpPr>
          <p:cNvPr id="1048609" name="Content Placeholder 2"/>
          <p:cNvSpPr>
            <a:spLocks noGrp="1"/>
          </p:cNvSpPr>
          <p:nvPr>
            <p:ph idx="1"/>
          </p:nvPr>
        </p:nvSpPr>
        <p:spPr>
          <a:xfrm>
            <a:off x="115455" y="103909"/>
            <a:ext cx="8936181" cy="6661728"/>
          </a:xfrm>
        </p:spPr>
        <p:txBody>
          <a:bodyPr>
            <a:normAutofit fontScale="95000" lnSpcReduction="20000"/>
          </a:bodyPr>
          <a:p>
            <a:pPr>
              <a:buFont typeface="Wingdings" pitchFamily="2" charset="2"/>
              <a:buChar char="v"/>
            </a:pPr>
            <a:r>
              <a:rPr b="1" dirty="0" sz="2000" lang="en-US" u="sng">
                <a:solidFill>
                  <a:srgbClr val="C00000"/>
                </a:solidFill>
              </a:rPr>
              <a:t>Transcortical </a:t>
            </a:r>
            <a:r>
              <a:rPr b="1" dirty="0" sz="2000" lang="en-US" err="1" u="sng">
                <a:solidFill>
                  <a:srgbClr val="C00000"/>
                </a:solidFill>
              </a:rPr>
              <a:t>transventricular</a:t>
            </a:r>
            <a:r>
              <a:rPr b="1" dirty="0" sz="2000" lang="en-US" u="sng">
                <a:solidFill>
                  <a:srgbClr val="C00000"/>
                </a:solidFill>
              </a:rPr>
              <a:t> approach:</a:t>
            </a:r>
          </a:p>
          <a:p>
            <a:r>
              <a:rPr dirty="0" sz="2000" lang="en-US" u="sng"/>
              <a:t>Advantage:</a:t>
            </a:r>
            <a:r>
              <a:rPr dirty="0" sz="2000" lang="en-US"/>
              <a:t> </a:t>
            </a:r>
            <a:r>
              <a:rPr dirty="0" sz="2000" lang="en-US" err="1"/>
              <a:t>Transfrontally</a:t>
            </a:r>
            <a:r>
              <a:rPr dirty="0" sz="2000" lang="en-US"/>
              <a:t>,  from  a  coronal  or  </a:t>
            </a:r>
            <a:r>
              <a:rPr dirty="0" sz="2000" lang="en-US" err="1"/>
              <a:t>precoronal</a:t>
            </a:r>
            <a:r>
              <a:rPr dirty="0" sz="2000" lang="en-US"/>
              <a:t>  trajectory easier access to the lesion with a lower chance of disruption of the parasagittal veins.</a:t>
            </a:r>
          </a:p>
          <a:p>
            <a:r>
              <a:rPr dirty="0" sz="2000" lang="en-US" u="sng"/>
              <a:t>Disadvantage</a:t>
            </a:r>
            <a:r>
              <a:rPr dirty="0" sz="2000" lang="en-US"/>
              <a:t> is a disruption of normal cortex.</a:t>
            </a:r>
          </a:p>
          <a:p>
            <a:r>
              <a:rPr dirty="0" sz="2000" lang="en-US" u="sng"/>
              <a:t>Indications</a:t>
            </a:r>
          </a:p>
          <a:p>
            <a:pPr lvl="1">
              <a:buFont typeface="Wingdings" pitchFamily="2" charset="2"/>
              <a:buChar char="§"/>
            </a:pPr>
            <a:r>
              <a:rPr dirty="0" sz="2000" lang="en-US"/>
              <a:t>for larger lesions that come up toward the cortex</a:t>
            </a:r>
          </a:p>
          <a:p>
            <a:pPr lvl="1">
              <a:buFont typeface="Wingdings" pitchFamily="2" charset="2"/>
              <a:buChar char="§"/>
            </a:pPr>
            <a:r>
              <a:rPr dirty="0" sz="2000" lang="en-US"/>
              <a:t>for lesions in patients with large lateral ventricles. </a:t>
            </a:r>
          </a:p>
          <a:p>
            <a:pPr>
              <a:buFont typeface="Wingdings" pitchFamily="2" charset="2"/>
              <a:buChar char="v"/>
            </a:pPr>
            <a:r>
              <a:rPr b="1" dirty="0" sz="2000" lang="en-US" u="sng">
                <a:solidFill>
                  <a:srgbClr val="C00000"/>
                </a:solidFill>
              </a:rPr>
              <a:t>Inter-hemispheric approach:</a:t>
            </a:r>
          </a:p>
          <a:p>
            <a:r>
              <a:rPr dirty="0" sz="2000" lang="en-US" u="sng"/>
              <a:t>Advantage</a:t>
            </a:r>
            <a:r>
              <a:rPr dirty="0" sz="2000" lang="en-US"/>
              <a:t> no need  for  cortical  or  white  matter  disruption. </a:t>
            </a:r>
          </a:p>
          <a:p>
            <a:r>
              <a:rPr dirty="0" sz="2000" lang="en-US" u="sng"/>
              <a:t>Disadvantage</a:t>
            </a:r>
            <a:r>
              <a:rPr dirty="0" sz="2000" lang="en-US"/>
              <a:t> owing to the presence of draining veins at the superior sagittal sinus.</a:t>
            </a:r>
          </a:p>
          <a:p>
            <a:r>
              <a:rPr dirty="0" sz="2000" lang="en-US" u="sng"/>
              <a:t>Indications</a:t>
            </a:r>
            <a:r>
              <a:rPr dirty="0" sz="2000" lang="en-US"/>
              <a:t> For lesions that primarily protrude into the ventricular space.</a:t>
            </a:r>
          </a:p>
          <a:p>
            <a:pPr>
              <a:buFont typeface="Wingdings" pitchFamily="2" charset="2"/>
              <a:buChar char="v"/>
            </a:pPr>
            <a:r>
              <a:rPr b="1" dirty="0" sz="2000" lang="en-US" u="sng">
                <a:solidFill>
                  <a:srgbClr val="C00000"/>
                </a:solidFill>
              </a:rPr>
              <a:t>Posterior </a:t>
            </a:r>
            <a:r>
              <a:rPr b="1" dirty="0" sz="2000" lang="en-US" err="1" u="sng">
                <a:solidFill>
                  <a:srgbClr val="C00000"/>
                </a:solidFill>
              </a:rPr>
              <a:t>interhemispheric</a:t>
            </a:r>
            <a:r>
              <a:rPr b="1" dirty="0" sz="2000" lang="en-US" u="sng">
                <a:solidFill>
                  <a:srgbClr val="C00000"/>
                </a:solidFill>
              </a:rPr>
              <a:t> </a:t>
            </a:r>
            <a:r>
              <a:rPr b="1" dirty="0" sz="2000" lang="en-US" err="1" u="sng">
                <a:solidFill>
                  <a:srgbClr val="C00000"/>
                </a:solidFill>
              </a:rPr>
              <a:t>parasplenial</a:t>
            </a:r>
            <a:r>
              <a:rPr b="1" dirty="0" sz="2000" lang="en-US" u="sng">
                <a:solidFill>
                  <a:srgbClr val="C00000"/>
                </a:solidFill>
              </a:rPr>
              <a:t> approach:</a:t>
            </a:r>
          </a:p>
          <a:p>
            <a:r>
              <a:rPr dirty="0" sz="2000" lang="en-US"/>
              <a:t>Lesions within the </a:t>
            </a:r>
            <a:r>
              <a:rPr dirty="0" sz="2000" lang="en-US" err="1"/>
              <a:t>pulvinar</a:t>
            </a:r>
            <a:r>
              <a:rPr dirty="0" sz="2000" lang="en-US"/>
              <a:t>.</a:t>
            </a:r>
          </a:p>
          <a:p>
            <a:r>
              <a:rPr dirty="0" sz="2000" lang="en-US"/>
              <a:t>Particular  attention  should  be  paid  while retracting  the  occipital  lobes,  because  damage  to  the  internal occipital  vein,  or  overzealous  retraction,  can  result  in  an  occipital infarct  and  a  resulting  visual  field  defect.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4" name=""/>
        <p:cNvGrpSpPr/>
        <p:nvPr/>
      </p:nvGrpSpPr>
      <p:grpSpPr>
        <a:xfrm>
          <a:off x="0" y="0"/>
          <a:ext cx="0" cy="0"/>
          <a:chOff x="0" y="0"/>
          <a:chExt cx="0" cy="0"/>
        </a:xfrm>
      </p:grpSpPr>
      <p:sp>
        <p:nvSpPr>
          <p:cNvPr id="1048610" name="Content Placeholder 2"/>
          <p:cNvSpPr>
            <a:spLocks noGrp="1"/>
          </p:cNvSpPr>
          <p:nvPr>
            <p:ph idx="1"/>
          </p:nvPr>
        </p:nvSpPr>
        <p:spPr>
          <a:xfrm>
            <a:off x="109105" y="89300"/>
            <a:ext cx="8930986" cy="6641700"/>
          </a:xfrm>
        </p:spPr>
        <p:txBody>
          <a:bodyPr>
            <a:normAutofit/>
          </a:bodyPr>
          <a:p>
            <a:pPr>
              <a:buFont typeface="Wingdings" pitchFamily="2" charset="2"/>
              <a:buChar char="v"/>
            </a:pPr>
            <a:r>
              <a:rPr b="1" dirty="0" sz="2000" lang="en-US" err="1" u="sng">
                <a:solidFill>
                  <a:srgbClr val="C00000"/>
                </a:solidFill>
              </a:rPr>
              <a:t>Supracerebellar</a:t>
            </a:r>
            <a:r>
              <a:rPr b="1" dirty="0" sz="2000" lang="en-US" u="sng">
                <a:solidFill>
                  <a:srgbClr val="C00000"/>
                </a:solidFill>
              </a:rPr>
              <a:t> infratentorial approach </a:t>
            </a:r>
          </a:p>
          <a:p>
            <a:r>
              <a:rPr dirty="0" sz="2000" lang="en-US"/>
              <a:t>Tumors involving the posteroinferior thalamus or </a:t>
            </a:r>
            <a:r>
              <a:rPr dirty="0" sz="2000" lang="en-US" err="1"/>
              <a:t>pulvinar</a:t>
            </a:r>
            <a:r>
              <a:rPr dirty="0" sz="2000" lang="en-US"/>
              <a:t>.</a:t>
            </a:r>
          </a:p>
          <a:p>
            <a:r>
              <a:rPr dirty="0" sz="2000" lang="en-US"/>
              <a:t>In  particular,  a  contralateral  approach  may  allow  a  clear  view  of  the medial  aspect  of  the  opposite  </a:t>
            </a:r>
            <a:r>
              <a:rPr dirty="0" sz="2000" lang="en-US" err="1"/>
              <a:t>pulvinar</a:t>
            </a:r>
            <a:r>
              <a:rPr dirty="0" sz="2000" lang="en-US"/>
              <a:t>.</a:t>
            </a:r>
          </a:p>
          <a:p>
            <a:pPr>
              <a:buFont typeface="Wingdings" pitchFamily="2" charset="2"/>
              <a:buChar char="v"/>
            </a:pPr>
            <a:r>
              <a:rPr b="1" dirty="0" sz="2000" lang="en-US" err="1" u="sng">
                <a:solidFill>
                  <a:srgbClr val="C00000"/>
                </a:solidFill>
              </a:rPr>
              <a:t>Transsylvian</a:t>
            </a:r>
            <a:r>
              <a:rPr b="1" dirty="0" sz="2000" lang="en-US" u="sng">
                <a:solidFill>
                  <a:srgbClr val="C00000"/>
                </a:solidFill>
              </a:rPr>
              <a:t>, transinsular approach </a:t>
            </a:r>
          </a:p>
          <a:p>
            <a:r>
              <a:rPr dirty="0" sz="2000" lang="en-US"/>
              <a:t>Lesion is pushing the posterior limb of the internal capsule and the basal ganglia anteriorly.</a:t>
            </a:r>
          </a:p>
          <a:p>
            <a:r>
              <a:rPr dirty="0" sz="2000" lang="en-US"/>
              <a:t>via  the  </a:t>
            </a:r>
            <a:r>
              <a:rPr dirty="0" sz="2000" lang="en-US" err="1"/>
              <a:t>postcentral</a:t>
            </a:r>
            <a:r>
              <a:rPr dirty="0" sz="2000" lang="en-US"/>
              <a:t>  insular  sulcus  of  the insular  cortex  should  not  damage  these  structures.</a:t>
            </a:r>
          </a:p>
          <a:p>
            <a:pPr>
              <a:buFont typeface="Wingdings" pitchFamily="2" charset="2"/>
              <a:buChar char="v"/>
            </a:pPr>
            <a:r>
              <a:rPr b="1" dirty="0" sz="2000" lang="en-US" u="sng">
                <a:solidFill>
                  <a:srgbClr val="C00000"/>
                </a:solidFill>
              </a:rPr>
              <a:t>Stereotactic or an endoscopic biopsy</a:t>
            </a:r>
          </a:p>
          <a:p>
            <a:r>
              <a:rPr dirty="0" sz="2000" lang="en-US" u="sng"/>
              <a:t>Indications</a:t>
            </a:r>
          </a:p>
          <a:p>
            <a:pPr lvl="1">
              <a:buFont typeface="Wingdings" pitchFamily="2" charset="2"/>
              <a:buChar char="§"/>
            </a:pPr>
            <a:r>
              <a:rPr sz="2000" lang="en-US"/>
              <a:t>A tissue </a:t>
            </a:r>
            <a:r>
              <a:rPr dirty="0" sz="2000" lang="en-US"/>
              <a:t>diagnosis may be required, or appropriate, such as for bilateral thalamic tumors. </a:t>
            </a:r>
          </a:p>
          <a:p>
            <a:pPr lvl="1">
              <a:buFont typeface="Wingdings" pitchFamily="2" charset="2"/>
              <a:buChar char="§"/>
            </a:pPr>
            <a:r>
              <a:rPr dirty="0" sz="2000" lang="en-US"/>
              <a:t>In unilateral lesions in which diagnosis is not clear.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pic>
        <p:nvPicPr>
          <p:cNvPr id="2097153" name="Picture 4"/>
          <p:cNvPicPr>
            <a:picLocks noChangeAspect="1" noGrp="1"/>
          </p:cNvPicPr>
          <p:nvPr>
            <p:ph idx="1"/>
          </p:nvPr>
        </p:nvPicPr>
        <p:blipFill>
          <a:blip xmlns:r="http://schemas.openxmlformats.org/officeDocument/2006/relationships" r:embed="rId1"/>
          <a:stretch>
            <a:fillRect/>
          </a:stretch>
        </p:blipFill>
        <p:spPr>
          <a:xfrm>
            <a:off x="0" y="0"/>
            <a:ext cx="9144000" cy="3429000"/>
          </a:xfrm>
          <a:prstGeom prst="rect"/>
        </p:spPr>
      </p:pic>
      <p:pic>
        <p:nvPicPr>
          <p:cNvPr id="2097154" name="Picture 6"/>
          <p:cNvPicPr>
            <a:picLocks noChangeAspect="1"/>
          </p:cNvPicPr>
          <p:nvPr/>
        </p:nvPicPr>
        <p:blipFill>
          <a:blip xmlns:r="http://schemas.openxmlformats.org/officeDocument/2006/relationships" r:embed="rId2"/>
          <a:stretch>
            <a:fillRect/>
          </a:stretch>
        </p:blipFill>
        <p:spPr>
          <a:xfrm>
            <a:off x="0" y="3429000"/>
            <a:ext cx="9144000" cy="3428999"/>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6" name=""/>
        <p:cNvGrpSpPr/>
        <p:nvPr/>
      </p:nvGrpSpPr>
      <p:grpSpPr>
        <a:xfrm>
          <a:off x="0" y="0"/>
          <a:ext cx="0" cy="0"/>
          <a:chOff x="0" y="0"/>
          <a:chExt cx="0" cy="0"/>
        </a:xfrm>
      </p:grpSpPr>
      <p:sp>
        <p:nvSpPr>
          <p:cNvPr id="1048611" name="Content Placeholder 2"/>
          <p:cNvSpPr>
            <a:spLocks noGrp="1"/>
          </p:cNvSpPr>
          <p:nvPr>
            <p:ph idx="1"/>
          </p:nvPr>
        </p:nvSpPr>
        <p:spPr>
          <a:xfrm>
            <a:off x="86014" y="623454"/>
            <a:ext cx="8971972" cy="6153727"/>
          </a:xfrm>
        </p:spPr>
        <p:txBody>
          <a:bodyPr>
            <a:noAutofit/>
          </a:bodyPr>
          <a:p>
            <a:pPr indent="-385763" marL="385763">
              <a:buAutoNum type="arabicPeriod"/>
            </a:pPr>
            <a:r>
              <a:rPr b="1" dirty="0" sz="2000" lang="en-US" u="sng"/>
              <a:t>Mechanical Injury</a:t>
            </a:r>
          </a:p>
          <a:p>
            <a:pPr lvl="1"/>
            <a:r>
              <a:rPr dirty="0" sz="2000" lang="en-US"/>
              <a:t>Contralateral motor and sensory deficits.</a:t>
            </a:r>
          </a:p>
          <a:p>
            <a:pPr lvl="1"/>
            <a:r>
              <a:rPr dirty="0" sz="2000" lang="en-US"/>
              <a:t>Contralateral neuropathic pain syndrome (</a:t>
            </a:r>
            <a:r>
              <a:rPr dirty="0" sz="2000" lang="en-US" err="1"/>
              <a:t>Dejerine-Roussy</a:t>
            </a:r>
            <a:r>
              <a:rPr dirty="0" sz="2000" lang="en-US"/>
              <a:t>  syndrome,  which  is  more  commonly  described with  ischemic  damage).</a:t>
            </a:r>
          </a:p>
          <a:p>
            <a:pPr indent="-457200" marL="457200">
              <a:buFont typeface="+mj-lt"/>
              <a:buAutoNum type="arabicPeriod"/>
            </a:pPr>
            <a:r>
              <a:rPr b="1" dirty="0" sz="2000" lang="en-US" u="sng"/>
              <a:t>Venous Infarcts</a:t>
            </a:r>
          </a:p>
          <a:p>
            <a:pPr lvl="1"/>
            <a:r>
              <a:rPr dirty="0" sz="2000" lang="en-US" err="1"/>
              <a:t>Interhemispheric</a:t>
            </a:r>
            <a:r>
              <a:rPr dirty="0" sz="2000" lang="en-US"/>
              <a:t> approaches</a:t>
            </a:r>
          </a:p>
          <a:p>
            <a:pPr lvl="1"/>
            <a:r>
              <a:rPr dirty="0" sz="2000" lang="en-US"/>
              <a:t>A major cause of venous injury remains intraoperative retraction.</a:t>
            </a:r>
          </a:p>
          <a:p>
            <a:pPr lvl="1"/>
            <a:r>
              <a:rPr dirty="0" sz="2000" lang="en-US"/>
              <a:t>Diencephalic venous infarcts due to obstruction of the internal cerebral venous system, symptoms  can  </a:t>
            </a:r>
            <a:r>
              <a:rPr b="1" dirty="0" sz="2000" lang="en-US">
                <a:solidFill>
                  <a:srgbClr val="0070C0"/>
                </a:solidFill>
              </a:rPr>
              <a:t>range  from  hemiplegia  and  mutism  to  coma</a:t>
            </a:r>
            <a:r>
              <a:rPr dirty="0" sz="2000" lang="en-US"/>
              <a:t>.</a:t>
            </a:r>
          </a:p>
          <a:p>
            <a:pPr indent="-457200" marL="457200">
              <a:buFont typeface="+mj-lt"/>
              <a:buAutoNum type="arabicPeriod"/>
            </a:pPr>
            <a:r>
              <a:rPr b="1" dirty="0" sz="2000" lang="en-US" u="sng"/>
              <a:t>Diencephalic Amnesia</a:t>
            </a:r>
          </a:p>
          <a:p>
            <a:pPr lvl="1"/>
            <a:r>
              <a:rPr dirty="0" sz="2000" lang="en-US"/>
              <a:t>The </a:t>
            </a:r>
            <a:r>
              <a:rPr b="1" dirty="0" sz="2000" lang="en-US">
                <a:solidFill>
                  <a:srgbClr val="C00000"/>
                </a:solidFill>
              </a:rPr>
              <a:t>anterior thalamic nuclei</a:t>
            </a:r>
            <a:r>
              <a:rPr dirty="0" sz="2000" lang="en-US"/>
              <a:t> play an important role in neural pathways for  memory  processing  and  affect.  </a:t>
            </a:r>
          </a:p>
          <a:p>
            <a:pPr lvl="2">
              <a:buFont typeface="Wingdings" pitchFamily="2" charset="2"/>
              <a:buChar char="ü"/>
            </a:pPr>
            <a:r>
              <a:rPr dirty="0" lang="en-US"/>
              <a:t>Bilateral  surgical  lesions  within  this  structure  have  been  utilized  to treat  a  wide  range  of  behavioral  and  pain problems.</a:t>
            </a:r>
          </a:p>
          <a:p>
            <a:pPr lvl="1"/>
            <a:r>
              <a:rPr dirty="0" sz="2000" lang="en-US" err="1"/>
              <a:t>Dorsomedial</a:t>
            </a:r>
            <a:r>
              <a:rPr dirty="0" sz="2000" lang="en-US"/>
              <a:t> nuclei and the nearby </a:t>
            </a:r>
            <a:r>
              <a:rPr dirty="0" sz="2000" lang="en-US" err="1"/>
              <a:t>mamillothalamic</a:t>
            </a:r>
            <a:r>
              <a:rPr dirty="0" sz="2000" lang="en-US"/>
              <a:t> tracts , unilateral </a:t>
            </a:r>
            <a:r>
              <a:rPr dirty="0" sz="2000" lang="en-US" err="1"/>
              <a:t>dorsomedial</a:t>
            </a:r>
            <a:r>
              <a:rPr dirty="0" sz="2000" lang="en-US"/>
              <a:t>  thalamic  lesion  can  result  in  memory  problems.</a:t>
            </a:r>
          </a:p>
          <a:p>
            <a:pPr lvl="2">
              <a:buFont typeface="Wingdings" pitchFamily="2" charset="2"/>
              <a:buChar char="ü"/>
            </a:pPr>
            <a:r>
              <a:rPr dirty="0" lang="en-US"/>
              <a:t>Korsakoff  psychosis, typically  seen  with  chronic alcohol  consumption,  is  believed  to  be  due  to  damage  to  the </a:t>
            </a:r>
            <a:r>
              <a:rPr dirty="0" lang="en-US" err="1"/>
              <a:t>dorsomedial</a:t>
            </a:r>
            <a:r>
              <a:rPr dirty="0" lang="en-US"/>
              <a:t>  nuclei.</a:t>
            </a:r>
          </a:p>
        </p:txBody>
      </p:sp>
      <p:sp>
        <p:nvSpPr>
          <p:cNvPr id="1048612" name="TextBox 6"/>
          <p:cNvSpPr txBox="1"/>
          <p:nvPr/>
        </p:nvSpPr>
        <p:spPr>
          <a:xfrm>
            <a:off x="86014" y="38679"/>
            <a:ext cx="4589318" cy="584775"/>
          </a:xfrm>
          <a:prstGeom prst="rect"/>
          <a:noFill/>
        </p:spPr>
        <p:txBody>
          <a:bodyPr wrap="square">
            <a:spAutoFit/>
          </a:bodyPr>
          <a:p>
            <a:pPr indent="-457200" marL="457200">
              <a:buFont typeface="Wingdings" pitchFamily="2" charset="2"/>
              <a:buChar char="v"/>
            </a:pPr>
            <a:r>
              <a:rPr dirty="0" sz="3200" lang="en-US" u="sng">
                <a:solidFill>
                  <a:srgbClr val="002060"/>
                </a:solidFill>
                <a:latin typeface="Algerian" pitchFamily="82" charset="77"/>
              </a:rPr>
              <a:t>Complications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7" name=""/>
        <p:cNvGrpSpPr/>
        <p:nvPr/>
      </p:nvGrpSpPr>
      <p:grpSpPr>
        <a:xfrm>
          <a:off x="0" y="0"/>
          <a:ext cx="0" cy="0"/>
          <a:chOff x="0" y="0"/>
          <a:chExt cx="0" cy="0"/>
        </a:xfrm>
      </p:grpSpPr>
      <p:sp>
        <p:nvSpPr>
          <p:cNvPr id="1048613" name="Content Placeholder 2"/>
          <p:cNvSpPr>
            <a:spLocks noGrp="1"/>
          </p:cNvSpPr>
          <p:nvPr>
            <p:ph idx="1"/>
          </p:nvPr>
        </p:nvSpPr>
        <p:spPr>
          <a:xfrm>
            <a:off x="86014" y="85298"/>
            <a:ext cx="8977168" cy="6680337"/>
          </a:xfrm>
        </p:spPr>
        <p:txBody>
          <a:bodyPr>
            <a:normAutofit/>
          </a:bodyPr>
          <a:p>
            <a:pPr indent="-457200" marL="457200">
              <a:buAutoNum type="arabicPeriod" startAt="4"/>
            </a:pPr>
            <a:r>
              <a:rPr b="1" dirty="0" sz="2000" lang="en-US" err="1" u="sng"/>
              <a:t>Forniceal</a:t>
            </a:r>
            <a:r>
              <a:rPr b="1" dirty="0" sz="2000" lang="en-US" u="sng"/>
              <a:t> Damage</a:t>
            </a:r>
            <a:endParaRPr dirty="0" sz="2400" lang="en-US"/>
          </a:p>
          <a:p>
            <a:pPr lvl="1"/>
            <a:r>
              <a:rPr dirty="0" sz="2000" lang="en-US" err="1"/>
              <a:t>forniceal</a:t>
            </a:r>
            <a:r>
              <a:rPr dirty="0" sz="2000" lang="en-US"/>
              <a:t>  damage  in  the  anterior  location  appears  to  be  less  problematic  than  posterior  damage near  the  </a:t>
            </a:r>
            <a:r>
              <a:rPr dirty="0" sz="2000" lang="en-US" err="1"/>
              <a:t>hippocampal</a:t>
            </a:r>
            <a:r>
              <a:rPr dirty="0" sz="2000" lang="en-US"/>
              <a:t>  commissure.</a:t>
            </a:r>
          </a:p>
          <a:p>
            <a:pPr lvl="1"/>
            <a:endParaRPr dirty="0" sz="2400" lang="en-US"/>
          </a:p>
          <a:p>
            <a:pPr indent="-457200" marL="457200">
              <a:buAutoNum type="arabicPeriod" startAt="5"/>
            </a:pPr>
            <a:r>
              <a:rPr b="1" dirty="0" sz="2000" lang="en-US" u="sng"/>
              <a:t>Corpus </a:t>
            </a:r>
            <a:r>
              <a:rPr b="1" dirty="0" sz="2000" lang="en-US" err="1" u="sng"/>
              <a:t>Callosotomy</a:t>
            </a:r>
            <a:endParaRPr b="1" dirty="0" sz="2000" lang="en-US" u="sng"/>
          </a:p>
          <a:p>
            <a:pPr lvl="1"/>
            <a:r>
              <a:rPr dirty="0" sz="2000" lang="en-US"/>
              <a:t>word-paired associate learning tasks in the Wechsler memory scale and left-sided motor apraxia for a right-handed person.</a:t>
            </a:r>
          </a:p>
          <a:p>
            <a:pPr lvl="1"/>
            <a:r>
              <a:rPr dirty="0" sz="2000" lang="en-US"/>
              <a:t>These  deficits,  which  are  typically  associated  with  large  </a:t>
            </a:r>
            <a:r>
              <a:rPr dirty="0" sz="2000" lang="en-US" err="1"/>
              <a:t>callosal</a:t>
            </a:r>
            <a:r>
              <a:rPr dirty="0" sz="2000" lang="en-US"/>
              <a:t> lesions</a:t>
            </a:r>
          </a:p>
          <a:p>
            <a:pPr lvl="1"/>
            <a:r>
              <a:rPr dirty="0" sz="2000" lang="en-US"/>
              <a:t>short  (2.5  cm)  anterior  lesions  of  the  corpus  </a:t>
            </a:r>
            <a:r>
              <a:rPr dirty="0" sz="2000" lang="en-US" err="1"/>
              <a:t>callosum</a:t>
            </a:r>
            <a:r>
              <a:rPr dirty="0" sz="2000" lang="en-US"/>
              <a:t>, produce  no  clinically  measurable  deficits  if  no  other  lesions  are present.</a:t>
            </a:r>
          </a:p>
          <a:p>
            <a:pPr lvl="1"/>
            <a:endParaRPr dirty="0" sz="2000" lang="en-US"/>
          </a:p>
          <a:p>
            <a:pPr indent="-457200" marL="457200">
              <a:buAutoNum type="arabicPeriod" startAt="6"/>
            </a:pPr>
            <a:r>
              <a:rPr b="1" dirty="0" sz="2000" lang="en-US" u="sng"/>
              <a:t>Aseptic Meningitis</a:t>
            </a:r>
          </a:p>
          <a:p>
            <a:pPr lvl="1"/>
            <a:r>
              <a:rPr dirty="0" sz="2000" lang="en-US"/>
              <a:t>Caused by blood and necrotic tissue are spilled in cerebrospinal fluid , treated with a short course of corticosteroids.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8" name=""/>
        <p:cNvGrpSpPr/>
        <p:nvPr/>
      </p:nvGrpSpPr>
      <p:grpSpPr>
        <a:xfrm>
          <a:off x="0" y="0"/>
          <a:ext cx="0" cy="0"/>
          <a:chOff x="0" y="0"/>
          <a:chExt cx="0" cy="0"/>
        </a:xfrm>
      </p:grpSpPr>
      <p:sp>
        <p:nvSpPr>
          <p:cNvPr id="1048614" name="Content Placeholder 2"/>
          <p:cNvSpPr>
            <a:spLocks noGrp="1"/>
          </p:cNvSpPr>
          <p:nvPr>
            <p:ph idx="1"/>
          </p:nvPr>
        </p:nvSpPr>
        <p:spPr>
          <a:xfrm>
            <a:off x="86014" y="640413"/>
            <a:ext cx="8971972" cy="6113677"/>
          </a:xfrm>
        </p:spPr>
        <p:txBody>
          <a:bodyPr>
            <a:normAutofit/>
          </a:bodyPr>
          <a:p>
            <a:r>
              <a:rPr dirty="0" sz="2000" lang="en-US"/>
              <a:t>Surgery remains the mainstay of treatment for low-grade gliomas of the cerebral hemispheres</a:t>
            </a:r>
          </a:p>
          <a:p>
            <a:r>
              <a:rPr dirty="0" sz="2000" lang="en-US"/>
              <a:t>Radiotherapy and chemotherapy being reserved for recurrent or progressive inoperable disease. </a:t>
            </a:r>
          </a:p>
          <a:p>
            <a:pPr lvl="1">
              <a:buFont typeface="Wingdings" pitchFamily="2" charset="2"/>
              <a:buChar char="ü"/>
            </a:pPr>
            <a:r>
              <a:rPr dirty="0" sz="2000" lang="en-US"/>
              <a:t>Moving to primary chemotherapy to avoid the late effects of irradiation, such as endocrinopathies, vasculopathies, optic nerve damage, and loss of intellectual function.</a:t>
            </a:r>
          </a:p>
          <a:p>
            <a:r>
              <a:rPr dirty="0" sz="2000" lang="en-US"/>
              <a:t>For growth of a residual pilocytic tumor, chemotherapy has become the preferred treatment, although repeat resection is also a consideration.</a:t>
            </a:r>
          </a:p>
          <a:p>
            <a:r>
              <a:rPr dirty="0" sz="2000" lang="en-US">
                <a:solidFill>
                  <a:srgbClr val="C00000"/>
                </a:solidFill>
              </a:rPr>
              <a:t>vincristine and carboplatin and vinblastine alone </a:t>
            </a:r>
          </a:p>
          <a:p>
            <a:endParaRPr dirty="0" sz="2000" lang="en-US"/>
          </a:p>
        </p:txBody>
      </p:sp>
      <p:sp>
        <p:nvSpPr>
          <p:cNvPr id="1048615" name="TextBox 4"/>
          <p:cNvSpPr txBox="1"/>
          <p:nvPr/>
        </p:nvSpPr>
        <p:spPr>
          <a:xfrm>
            <a:off x="86014" y="55639"/>
            <a:ext cx="6003636" cy="584775"/>
          </a:xfrm>
          <a:prstGeom prst="rect"/>
          <a:noFill/>
        </p:spPr>
        <p:txBody>
          <a:bodyPr wrap="square">
            <a:spAutoFit/>
          </a:bodyPr>
          <a:p>
            <a:pPr indent="-285750" marL="285750">
              <a:buFont typeface="Wingdings" pitchFamily="2" charset="2"/>
              <a:buChar char="v"/>
            </a:pPr>
            <a:r>
              <a:rPr dirty="0" sz="3200" lang="en-US" u="sng">
                <a:solidFill>
                  <a:srgbClr val="002060"/>
                </a:solidFill>
                <a:latin typeface="Algerian" pitchFamily="82" charset="77"/>
              </a:rPr>
              <a:t>ADJUNCT TREATMENTS</a:t>
            </a:r>
            <a:endParaRPr dirty="0" sz="3200"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9" name=""/>
        <p:cNvGrpSpPr/>
        <p:nvPr/>
      </p:nvGrpSpPr>
      <p:grpSpPr>
        <a:xfrm>
          <a:off x="0" y="0"/>
          <a:ext cx="0" cy="0"/>
          <a:chOff x="0" y="0"/>
          <a:chExt cx="0" cy="0"/>
        </a:xfrm>
      </p:grpSpPr>
      <p:sp>
        <p:nvSpPr>
          <p:cNvPr id="1048616" name="Title 1"/>
          <p:cNvSpPr>
            <a:spLocks noGrp="1"/>
          </p:cNvSpPr>
          <p:nvPr>
            <p:ph type="title"/>
          </p:nvPr>
        </p:nvSpPr>
        <p:spPr>
          <a:xfrm>
            <a:off x="86013" y="99582"/>
            <a:ext cx="7886700" cy="581456"/>
          </a:xfrm>
        </p:spPr>
        <p:txBody>
          <a:bodyPr>
            <a:normAutofit fontScale="90000"/>
          </a:bodyPr>
          <a:p>
            <a:pPr indent="-457200" marL="457200">
              <a:buFont typeface="Wingdings" pitchFamily="2" charset="2"/>
              <a:buChar char="v"/>
            </a:pPr>
            <a:r>
              <a:rPr dirty="0" sz="3200" lang="en-US" u="sng">
                <a:solidFill>
                  <a:srgbClr val="002060"/>
                </a:solidFill>
                <a:latin typeface="Algerian" pitchFamily="82" charset="77"/>
              </a:rPr>
              <a:t>PROGNOSTIC FACTORS AND OUTCOMES </a:t>
            </a:r>
          </a:p>
        </p:txBody>
      </p:sp>
      <p:sp>
        <p:nvSpPr>
          <p:cNvPr id="1048617" name="Content Placeholder 2"/>
          <p:cNvSpPr>
            <a:spLocks noGrp="1"/>
          </p:cNvSpPr>
          <p:nvPr>
            <p:ph idx="1"/>
          </p:nvPr>
        </p:nvSpPr>
        <p:spPr>
          <a:xfrm>
            <a:off x="519545" y="681038"/>
            <a:ext cx="8538442" cy="4351338"/>
          </a:xfrm>
        </p:spPr>
        <p:txBody>
          <a:bodyPr>
            <a:normAutofit/>
          </a:bodyPr>
          <a:p>
            <a:pPr>
              <a:buFont typeface="Wingdings" pitchFamily="2" charset="2"/>
              <a:buChar char="Ø"/>
            </a:pPr>
            <a:r>
              <a:rPr b="1" dirty="0" sz="2000" lang="en-US" u="sng">
                <a:solidFill>
                  <a:srgbClr val="C00000"/>
                </a:solidFill>
              </a:rPr>
              <a:t>worse prognosis</a:t>
            </a:r>
          </a:p>
          <a:p>
            <a:pPr lvl="1">
              <a:buFont typeface="Wingdings" pitchFamily="2" charset="2"/>
              <a:buChar char="ü"/>
            </a:pPr>
            <a:r>
              <a:rPr dirty="0" sz="2000" lang="en-US"/>
              <a:t>Younger  than 5 years.</a:t>
            </a:r>
          </a:p>
          <a:p>
            <a:pPr lvl="1">
              <a:buFont typeface="Wingdings" pitchFamily="2" charset="2"/>
              <a:buChar char="ü"/>
            </a:pPr>
            <a:r>
              <a:rPr dirty="0" sz="2000" lang="en-US"/>
              <a:t>Thalamic  and hypothalamic lesions.</a:t>
            </a:r>
          </a:p>
          <a:p>
            <a:pPr lvl="1">
              <a:buFont typeface="Wingdings" pitchFamily="2" charset="2"/>
              <a:buChar char="ü"/>
            </a:pPr>
            <a:r>
              <a:rPr dirty="0" sz="2000" lang="en-US"/>
              <a:t>Bilateral  tumors.</a:t>
            </a:r>
          </a:p>
          <a:p>
            <a:pPr lvl="1">
              <a:buFont typeface="Wingdings" pitchFamily="2" charset="2"/>
              <a:buChar char="ü"/>
            </a:pPr>
            <a:r>
              <a:rPr dirty="0" sz="2000" lang="en-US"/>
              <a:t>Molecular  identification of H3.3 mutations.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34" name=""/>
        <p:cNvGrpSpPr/>
        <p:nvPr/>
      </p:nvGrpSpPr>
      <p:grpSpPr>
        <a:xfrm>
          <a:off x="0" y="0"/>
          <a:ext cx="0" cy="0"/>
          <a:chOff x="0" y="0"/>
          <a:chExt cx="0" cy="0"/>
        </a:xfrm>
      </p:grpSpPr>
      <p:sp>
        <p:nvSpPr>
          <p:cNvPr id="1048592" name="Content Placeholder 2"/>
          <p:cNvSpPr>
            <a:spLocks noGrp="1"/>
          </p:cNvSpPr>
          <p:nvPr>
            <p:ph idx="1"/>
          </p:nvPr>
        </p:nvSpPr>
        <p:spPr>
          <a:xfrm>
            <a:off x="132195" y="123707"/>
            <a:ext cx="8896350" cy="6561111"/>
          </a:xfrm>
        </p:spPr>
        <p:txBody>
          <a:bodyPr>
            <a:normAutofit/>
          </a:bodyPr>
          <a:p>
            <a:r>
              <a:rPr dirty="0" sz="2000" lang="en-US"/>
              <a:t>Deep location, complex </a:t>
            </a:r>
            <a:r>
              <a:rPr dirty="0" sz="2000" lang="en-US" err="1"/>
              <a:t>neurocircuitry</a:t>
            </a:r>
            <a:r>
              <a:rPr dirty="0" sz="2000" lang="en-US"/>
              <a:t> , dismal prognosis. </a:t>
            </a:r>
          </a:p>
          <a:p>
            <a:r>
              <a:rPr dirty="0" sz="2000" lang="en-US"/>
              <a:t>The  mean  age  at  diagnosis  was  7 years.</a:t>
            </a:r>
          </a:p>
          <a:p>
            <a:pPr>
              <a:buFont typeface="Wingdings" pitchFamily="2" charset="2"/>
              <a:buChar char="v"/>
            </a:pPr>
            <a:r>
              <a:rPr b="1" dirty="0" sz="2100" lang="en-US" u="sng"/>
              <a:t>Important points in SURGICAL ANATOMY </a:t>
            </a:r>
          </a:p>
          <a:p>
            <a:r>
              <a:rPr dirty="0" sz="2000" lang="en-US"/>
              <a:t>Thalamus is approximately 20 mm in height and width and 30 mm in the </a:t>
            </a:r>
            <a:r>
              <a:rPr dirty="0" sz="2000" lang="en-US" err="1"/>
              <a:t>rostrocaudal</a:t>
            </a:r>
            <a:r>
              <a:rPr dirty="0" sz="2000" lang="en-US"/>
              <a:t> direction.</a:t>
            </a:r>
          </a:p>
          <a:p>
            <a:r>
              <a:rPr dirty="0" sz="2000" lang="en-US"/>
              <a:t>Topographic organization of thalamic function is </a:t>
            </a:r>
            <a:r>
              <a:rPr dirty="0" sz="2000" lang="en-US" u="sng">
                <a:solidFill>
                  <a:srgbClr val="C00000"/>
                </a:solidFill>
              </a:rPr>
              <a:t>contralateral</a:t>
            </a:r>
            <a:r>
              <a:rPr dirty="0" sz="2000" lang="en-US"/>
              <a:t>.</a:t>
            </a:r>
          </a:p>
          <a:p>
            <a:r>
              <a:rPr dirty="0" sz="2000" lang="en-US" u="sng"/>
              <a:t>Arterial supply are end arteries and occlusions within typically result in thalamic strokes</a:t>
            </a:r>
            <a:r>
              <a:rPr dirty="0" sz="2000" lang="en-US"/>
              <a:t>.  </a:t>
            </a:r>
          </a:p>
          <a:p>
            <a:pPr>
              <a:buFont typeface="Wingdings" pitchFamily="2" charset="2"/>
              <a:buChar char="v"/>
            </a:pPr>
            <a:r>
              <a:rPr b="1" dirty="0" sz="2200" lang="en-US" u="sng"/>
              <a:t>Arterial supply of thalamus</a:t>
            </a:r>
          </a:p>
          <a:p>
            <a:pPr lvl="1">
              <a:buFont typeface="Wingdings" pitchFamily="2" charset="2"/>
              <a:buChar char="Ø"/>
            </a:pPr>
            <a:r>
              <a:rPr dirty="0" sz="2000" lang="en-US" err="1">
                <a:solidFill>
                  <a:srgbClr val="C00000"/>
                </a:solidFill>
              </a:rPr>
              <a:t>Anterolaterally</a:t>
            </a:r>
            <a:r>
              <a:rPr dirty="0" sz="2000" lang="en-US">
                <a:solidFill>
                  <a:srgbClr val="C00000"/>
                </a:solidFill>
              </a:rPr>
              <a:t> : </a:t>
            </a:r>
            <a:r>
              <a:rPr dirty="0" sz="2000" lang="en-US"/>
              <a:t>branches of the posterior communicating artery.</a:t>
            </a:r>
          </a:p>
          <a:p>
            <a:pPr lvl="1">
              <a:buFont typeface="Wingdings" pitchFamily="2" charset="2"/>
              <a:buChar char="Ø"/>
            </a:pPr>
            <a:r>
              <a:rPr dirty="0" sz="2000" lang="en-US">
                <a:solidFill>
                  <a:srgbClr val="C00000"/>
                </a:solidFill>
              </a:rPr>
              <a:t>Laterally : </a:t>
            </a:r>
            <a:r>
              <a:rPr dirty="0" sz="2000" lang="en-US"/>
              <a:t>from the anterior choroidal artery.</a:t>
            </a:r>
          </a:p>
          <a:p>
            <a:pPr lvl="1">
              <a:buFont typeface="Wingdings" pitchFamily="2" charset="2"/>
              <a:buChar char="Ø"/>
            </a:pPr>
            <a:r>
              <a:rPr dirty="0" sz="2000" lang="en-US" err="1">
                <a:solidFill>
                  <a:srgbClr val="C00000"/>
                </a:solidFill>
              </a:rPr>
              <a:t>Posterolaterally</a:t>
            </a:r>
            <a:r>
              <a:rPr dirty="0" sz="2000" lang="en-US">
                <a:solidFill>
                  <a:srgbClr val="C00000"/>
                </a:solidFill>
              </a:rPr>
              <a:t> :</a:t>
            </a:r>
            <a:r>
              <a:rPr dirty="0" sz="2000" lang="en-US"/>
              <a:t> from the </a:t>
            </a:r>
            <a:r>
              <a:rPr dirty="0" sz="2000" lang="en-US" err="1"/>
              <a:t>thalamogeniculate</a:t>
            </a:r>
            <a:r>
              <a:rPr dirty="0" sz="2000" lang="en-US"/>
              <a:t> arteries.</a:t>
            </a:r>
          </a:p>
          <a:p>
            <a:pPr lvl="1">
              <a:buFont typeface="Wingdings" pitchFamily="2" charset="2"/>
              <a:buChar char="Ø"/>
            </a:pPr>
            <a:r>
              <a:rPr dirty="0" sz="2000" lang="en-US">
                <a:solidFill>
                  <a:srgbClr val="C00000"/>
                </a:solidFill>
              </a:rPr>
              <a:t>Medially :</a:t>
            </a:r>
            <a:r>
              <a:rPr dirty="0" sz="2000" lang="en-US"/>
              <a:t> via the </a:t>
            </a:r>
            <a:r>
              <a:rPr dirty="0" sz="2000" lang="en-US" err="1"/>
              <a:t>thalamoperforating</a:t>
            </a:r>
            <a:r>
              <a:rPr dirty="0" sz="2000" lang="en-US"/>
              <a:t> branches.</a:t>
            </a:r>
          </a:p>
          <a:p>
            <a:pPr lvl="1">
              <a:buFont typeface="Wingdings" pitchFamily="2" charset="2"/>
              <a:buChar char="Ø"/>
            </a:pPr>
            <a:r>
              <a:rPr dirty="0" sz="2000" lang="en-US">
                <a:solidFill>
                  <a:srgbClr val="C00000"/>
                </a:solidFill>
              </a:rPr>
              <a:t>Dorsally :</a:t>
            </a:r>
            <a:r>
              <a:rPr dirty="0" sz="2000" lang="en-US"/>
              <a:t> from the medial and lateral branches of the posterior choroidal arteries.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35" name=""/>
        <p:cNvGrpSpPr/>
        <p:nvPr/>
      </p:nvGrpSpPr>
      <p:grpSpPr>
        <a:xfrm>
          <a:off x="0" y="0"/>
          <a:ext cx="0" cy="0"/>
          <a:chOff x="0" y="0"/>
          <a:chExt cx="0" cy="0"/>
        </a:xfrm>
      </p:grpSpPr>
      <p:sp>
        <p:nvSpPr>
          <p:cNvPr id="1048593" name="Title 1"/>
          <p:cNvSpPr>
            <a:spLocks noGrp="1"/>
          </p:cNvSpPr>
          <p:nvPr>
            <p:ph type="title"/>
          </p:nvPr>
        </p:nvSpPr>
        <p:spPr>
          <a:xfrm>
            <a:off x="86013" y="99074"/>
            <a:ext cx="7886700" cy="466654"/>
          </a:xfrm>
        </p:spPr>
        <p:txBody>
          <a:bodyPr>
            <a:normAutofit/>
          </a:bodyPr>
          <a:p>
            <a:pPr indent="-342900" marL="342900">
              <a:buFont typeface="Wingdings" pitchFamily="2" charset="2"/>
              <a:buChar char="v"/>
            </a:pPr>
            <a:r>
              <a:rPr b="1" dirty="0" sz="2400" lang="en-US" u="sng">
                <a:latin typeface="+mn-lt"/>
              </a:rPr>
              <a:t>Venous supply of thalamus</a:t>
            </a:r>
          </a:p>
        </p:txBody>
      </p:sp>
      <p:sp>
        <p:nvSpPr>
          <p:cNvPr id="1048594" name="Content Placeholder 2"/>
          <p:cNvSpPr>
            <a:spLocks noGrp="1"/>
          </p:cNvSpPr>
          <p:nvPr>
            <p:ph idx="1"/>
          </p:nvPr>
        </p:nvSpPr>
        <p:spPr>
          <a:xfrm>
            <a:off x="86013" y="565728"/>
            <a:ext cx="8971974" cy="6193198"/>
          </a:xfrm>
        </p:spPr>
        <p:txBody>
          <a:bodyPr>
            <a:noAutofit/>
          </a:bodyPr>
          <a:p>
            <a:pPr>
              <a:buFont typeface="Wingdings" pitchFamily="2" charset="2"/>
              <a:buChar char="Ø"/>
            </a:pPr>
            <a:r>
              <a:rPr dirty="0" sz="2000" lang="en-US"/>
              <a:t>The  </a:t>
            </a:r>
            <a:r>
              <a:rPr dirty="0" sz="2000" lang="en-US" err="1">
                <a:solidFill>
                  <a:srgbClr val="C00000"/>
                </a:solidFill>
              </a:rPr>
              <a:t>thalamostriate</a:t>
            </a:r>
            <a:r>
              <a:rPr dirty="0" sz="2000" lang="en-US">
                <a:solidFill>
                  <a:srgbClr val="C00000"/>
                </a:solidFill>
              </a:rPr>
              <a:t>  vein</a:t>
            </a:r>
            <a:r>
              <a:rPr dirty="0" sz="2000" lang="en-US"/>
              <a:t>  runs  within  the  lateral  ventricle  floor,  lateral  to  the choroid  plexus,  and  defines  the  junction  between  the  caudate nucleus  </a:t>
            </a:r>
            <a:r>
              <a:rPr dirty="0" sz="2000" lang="en-US" err="1"/>
              <a:t>anterosuperiorly</a:t>
            </a:r>
            <a:r>
              <a:rPr dirty="0" sz="2000" lang="en-US"/>
              <a:t>  and  the  thalamus  </a:t>
            </a:r>
            <a:r>
              <a:rPr dirty="0" sz="2000" lang="en-US" err="1"/>
              <a:t>posteroinferiorly</a:t>
            </a:r>
            <a:r>
              <a:rPr dirty="0" sz="2000" lang="en-US"/>
              <a:t>. </a:t>
            </a:r>
          </a:p>
          <a:p>
            <a:pPr>
              <a:buFont typeface="Wingdings" pitchFamily="2" charset="2"/>
              <a:buChar char="Ø"/>
            </a:pPr>
            <a:r>
              <a:rPr dirty="0" sz="2000" lang="en-US"/>
              <a:t>Anteriorly  it  is  joined  by  the  </a:t>
            </a:r>
            <a:r>
              <a:rPr dirty="0" sz="2000" lang="en-US">
                <a:solidFill>
                  <a:srgbClr val="C00000"/>
                </a:solidFill>
              </a:rPr>
              <a:t>descending  septal  vein</a:t>
            </a:r>
            <a:r>
              <a:rPr dirty="0" sz="2000" lang="en-US"/>
              <a:t>  near  the foramen  of  </a:t>
            </a:r>
            <a:r>
              <a:rPr dirty="0" sz="2000" lang="en-US" err="1"/>
              <a:t>Monro</a:t>
            </a:r>
            <a:r>
              <a:rPr dirty="0" sz="2000" lang="en-US"/>
              <a:t>  to  form  the  </a:t>
            </a:r>
            <a:r>
              <a:rPr dirty="0" sz="2000" lang="en-US">
                <a:solidFill>
                  <a:srgbClr val="C00000"/>
                </a:solidFill>
              </a:rPr>
              <a:t>internal  cerebral  vein</a:t>
            </a:r>
            <a:r>
              <a:rPr dirty="0" sz="2000" lang="en-US"/>
              <a:t>.  </a:t>
            </a:r>
          </a:p>
          <a:p>
            <a:pPr>
              <a:buFont typeface="Wingdings" pitchFamily="2" charset="2"/>
              <a:buChar char="Ø"/>
            </a:pPr>
            <a:r>
              <a:rPr dirty="0" sz="2000" lang="en-US"/>
              <a:t>This  junction  constitutes  the  anterior  limit  of  the  underlying  thalamus. </a:t>
            </a:r>
          </a:p>
          <a:p>
            <a:pPr>
              <a:buFont typeface="Wingdings" pitchFamily="2" charset="2"/>
              <a:buChar char="Ø"/>
            </a:pPr>
            <a:r>
              <a:rPr dirty="0" sz="2000" lang="en-US"/>
              <a:t>The  internal  cerebral  vein  curves  along  the  anterior  border  of the  thalamus  and  runs  posterior  along  the  medial  border  of  the thalamus  in  the  roof  of  the  third  ventricle  to  join  its  contralateral branch  posteriorly  to  feed  into  the  </a:t>
            </a:r>
            <a:r>
              <a:rPr dirty="0" sz="2000" lang="en-US">
                <a:solidFill>
                  <a:srgbClr val="C00000"/>
                </a:solidFill>
              </a:rPr>
              <a:t>great  cerebral  vein  (of  Galen)</a:t>
            </a:r>
            <a:r>
              <a:rPr dirty="0" sz="2000" lang="en-US"/>
              <a:t>. </a:t>
            </a:r>
          </a:p>
          <a:p>
            <a:pPr>
              <a:buFont typeface="Wingdings" pitchFamily="2" charset="2"/>
              <a:buChar char="Ø"/>
            </a:pPr>
            <a:r>
              <a:rPr dirty="0" sz="2000" lang="en-US"/>
              <a:t>This  junction  constitutes  the  scaffolding  into  which  a  number  of smaller  feeders  drain.  </a:t>
            </a:r>
          </a:p>
          <a:p>
            <a:pPr>
              <a:buFont typeface="Wingdings" pitchFamily="2" charset="2"/>
              <a:buChar char="Ø"/>
            </a:pPr>
            <a:r>
              <a:rPr dirty="0" sz="2000" lang="en-US"/>
              <a:t>Of  particular  importance  among  these  is the  </a:t>
            </a:r>
            <a:r>
              <a:rPr dirty="0" sz="2000" lang="en-US">
                <a:solidFill>
                  <a:srgbClr val="C00000"/>
                </a:solidFill>
              </a:rPr>
              <a:t>superior  choroidal  vein</a:t>
            </a:r>
            <a:r>
              <a:rPr dirty="0" sz="2000" lang="en-US"/>
              <a:t>,  which  runs  along  the  superior  surface of  the  thalamus  deep  to  the  choroid  plexus  of  the  lateral  ventricle and  joins  the  above  complex  near  the  transition  of  the  </a:t>
            </a:r>
            <a:r>
              <a:rPr dirty="0" sz="2000" lang="en-US" err="1"/>
              <a:t>thalamostriate</a:t>
            </a:r>
            <a:r>
              <a:rPr dirty="0" sz="2000" lang="en-US"/>
              <a:t>  to  the  internal  cerebral  vessels.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36" name=""/>
        <p:cNvGrpSpPr/>
        <p:nvPr/>
      </p:nvGrpSpPr>
      <p:grpSpPr>
        <a:xfrm>
          <a:off x="0" y="0"/>
          <a:ext cx="0" cy="0"/>
          <a:chOff x="0" y="0"/>
          <a:chExt cx="0" cy="0"/>
        </a:xfrm>
      </p:grpSpPr>
      <p:sp>
        <p:nvSpPr>
          <p:cNvPr id="1048595" name="Title 1"/>
          <p:cNvSpPr>
            <a:spLocks noGrp="1"/>
          </p:cNvSpPr>
          <p:nvPr>
            <p:ph type="title"/>
          </p:nvPr>
        </p:nvSpPr>
        <p:spPr>
          <a:xfrm>
            <a:off x="97559" y="99582"/>
            <a:ext cx="7886700" cy="581456"/>
          </a:xfrm>
        </p:spPr>
        <p:txBody>
          <a:bodyPr>
            <a:normAutofit/>
          </a:bodyPr>
          <a:p>
            <a:pPr indent="-457200" marL="457200">
              <a:buFont typeface="Wingdings" pitchFamily="2" charset="2"/>
              <a:buChar char="v"/>
            </a:pPr>
            <a:r>
              <a:rPr dirty="0" sz="3200" lang="en-US" u="sng">
                <a:latin typeface="Algerian" pitchFamily="82" charset="77"/>
              </a:rPr>
              <a:t>GROWTH PATTERN </a:t>
            </a:r>
          </a:p>
        </p:txBody>
      </p:sp>
      <p:sp>
        <p:nvSpPr>
          <p:cNvPr id="1048596" name="Content Placeholder 2"/>
          <p:cNvSpPr>
            <a:spLocks noGrp="1"/>
          </p:cNvSpPr>
          <p:nvPr>
            <p:ph idx="1"/>
          </p:nvPr>
        </p:nvSpPr>
        <p:spPr>
          <a:xfrm>
            <a:off x="97559" y="681038"/>
            <a:ext cx="8948882" cy="6077380"/>
          </a:xfrm>
        </p:spPr>
        <p:txBody>
          <a:bodyPr>
            <a:normAutofit fontScale="95000" lnSpcReduction="20000"/>
          </a:bodyPr>
          <a:p>
            <a:pPr indent="-457200" marL="457200">
              <a:buFont typeface="+mj-lt"/>
              <a:buAutoNum type="alphaUcPeriod"/>
            </a:pPr>
            <a:r>
              <a:rPr b="1" dirty="0" sz="2000" lang="en-US">
                <a:solidFill>
                  <a:srgbClr val="C00000"/>
                </a:solidFill>
              </a:rPr>
              <a:t>Focal</a:t>
            </a:r>
          </a:p>
          <a:p>
            <a:pPr lvl="1"/>
            <a:r>
              <a:rPr dirty="0" sz="2000" lang="en-US"/>
              <a:t>Mass effect compressing the surrounding area </a:t>
            </a:r>
            <a:r>
              <a:rPr b="1" dirty="0" sz="2000" lang="en-US">
                <a:solidFill>
                  <a:srgbClr val="0070C0"/>
                </a:solidFill>
              </a:rPr>
              <a:t>rather than frank infiltration</a:t>
            </a:r>
            <a:r>
              <a:rPr dirty="0" sz="2000" lang="en-US"/>
              <a:t>.</a:t>
            </a:r>
          </a:p>
          <a:p>
            <a:pPr lvl="1"/>
            <a:r>
              <a:rPr dirty="0" sz="2000" lang="en-US"/>
              <a:t>Represents the juvenile pilocytic astrocytoma (JPA).</a:t>
            </a:r>
          </a:p>
          <a:p>
            <a:pPr indent="-457200" marL="457200">
              <a:buFont typeface="+mj-lt"/>
              <a:buAutoNum type="alphaUcPeriod"/>
            </a:pPr>
            <a:r>
              <a:rPr b="1" dirty="0" sz="2000" lang="en-US">
                <a:solidFill>
                  <a:srgbClr val="C00000"/>
                </a:solidFill>
              </a:rPr>
              <a:t>Diffuse</a:t>
            </a:r>
          </a:p>
          <a:p>
            <a:pPr lvl="1"/>
            <a:r>
              <a:rPr b="1" dirty="0" sz="2000" lang="en-US">
                <a:solidFill>
                  <a:srgbClr val="0070C0"/>
                </a:solidFill>
              </a:rPr>
              <a:t>Does not display a well-demarcated</a:t>
            </a:r>
            <a:r>
              <a:rPr dirty="0" sz="2000" lang="en-US"/>
              <a:t> brain tumor interface and typically migrates beyond the confines of the thalamic boundaries. </a:t>
            </a:r>
          </a:p>
          <a:p>
            <a:pPr lvl="1"/>
            <a:r>
              <a:rPr dirty="0" sz="2000" lang="en-US"/>
              <a:t>Fibrillary type.</a:t>
            </a:r>
          </a:p>
          <a:p>
            <a:pPr indent="-457200" marL="457200">
              <a:buFont typeface="+mj-lt"/>
              <a:buAutoNum type="alphaUcPeriod"/>
            </a:pPr>
            <a:r>
              <a:rPr b="1" dirty="0" sz="2000" lang="en-US">
                <a:solidFill>
                  <a:srgbClr val="C00000"/>
                </a:solidFill>
              </a:rPr>
              <a:t>Bilateral</a:t>
            </a:r>
          </a:p>
          <a:p>
            <a:pPr lvl="1"/>
            <a:r>
              <a:rPr dirty="0" sz="2000" lang="en-US"/>
              <a:t>These  tumors  are presumed  to  have  a  de  novo  bilateral  origin,  though  unilateral onset  followed  by  migration  across  the  </a:t>
            </a:r>
            <a:r>
              <a:rPr dirty="0" sz="2000" lang="en-US" err="1"/>
              <a:t>interthalamic</a:t>
            </a:r>
            <a:r>
              <a:rPr dirty="0" sz="2000" lang="en-US"/>
              <a:t>  commissures  (</a:t>
            </a:r>
            <a:r>
              <a:rPr dirty="0" sz="2000" lang="en-US" err="1"/>
              <a:t>massa</a:t>
            </a:r>
            <a:r>
              <a:rPr dirty="0" sz="2000" lang="en-US"/>
              <a:t>  intermedia,  </a:t>
            </a:r>
            <a:r>
              <a:rPr dirty="0" sz="2000" lang="en-US" err="1"/>
              <a:t>habenular</a:t>
            </a:r>
            <a:r>
              <a:rPr dirty="0" sz="2000" lang="en-US"/>
              <a:t>  commissure,  or  posterior commissure)  is  possible.  </a:t>
            </a:r>
          </a:p>
          <a:p>
            <a:pPr lvl="1"/>
            <a:r>
              <a:rPr dirty="0" sz="2000" lang="en-US"/>
              <a:t>Typically  are  bilaterally  symmetric  at  the  time  of  diagnosis.  </a:t>
            </a:r>
          </a:p>
          <a:p>
            <a:pPr lvl="1"/>
            <a:r>
              <a:rPr dirty="0" sz="2000" lang="en-US" u="sng"/>
              <a:t>Biopsies  of  these  lesions  have  been  associated with  </a:t>
            </a:r>
            <a:r>
              <a:rPr dirty="0" sz="2000" lang="en-US" u="sng">
                <a:solidFill>
                  <a:srgbClr val="C00000"/>
                </a:solidFill>
              </a:rPr>
              <a:t>lower  histologic  grade</a:t>
            </a:r>
            <a:r>
              <a:rPr dirty="0" sz="2000" lang="en-US" u="sng"/>
              <a:t>,  </a:t>
            </a:r>
            <a:r>
              <a:rPr b="1" dirty="0" sz="2000" lang="en-US" u="sng"/>
              <a:t>but</a:t>
            </a:r>
            <a:r>
              <a:rPr dirty="0" sz="2000" lang="en-US" u="sng"/>
              <a:t>  </a:t>
            </a:r>
            <a:r>
              <a:rPr dirty="0" sz="2000" lang="en-US" u="sng">
                <a:solidFill>
                  <a:srgbClr val="C00000"/>
                </a:solidFill>
              </a:rPr>
              <a:t>prognosis  is  much  worse ( </a:t>
            </a:r>
            <a:r>
              <a:rPr dirty="0" sz="2000" lang="en-US" err="1" u="sng">
                <a:solidFill>
                  <a:srgbClr val="C00000"/>
                </a:solidFill>
              </a:rPr>
              <a:t>infilative</a:t>
            </a:r>
            <a:r>
              <a:rPr dirty="0" sz="2000" lang="en-US" u="sng">
                <a:solidFill>
                  <a:srgbClr val="C00000"/>
                </a:solidFill>
              </a:rPr>
              <a:t> )</a:t>
            </a:r>
            <a:r>
              <a:rPr dirty="0" sz="2000" lang="en-US" u="sng"/>
              <a:t>,  suggesting  a  malignant  course  despite  the  lower  grade  histology. </a:t>
            </a:r>
          </a:p>
          <a:p>
            <a:pPr lvl="1"/>
            <a:r>
              <a:rPr dirty="0" sz="2000" lang="en-US"/>
              <a:t>Bilateral  lesions  have  a  wider  differential diagnosis,  including  encephalitis  and  mitochondrial  and  metabolic  disorders.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37" name=""/>
        <p:cNvGrpSpPr/>
        <p:nvPr/>
      </p:nvGrpSpPr>
      <p:grpSpPr>
        <a:xfrm>
          <a:off x="0" y="0"/>
          <a:ext cx="0" cy="0"/>
          <a:chOff x="0" y="0"/>
          <a:chExt cx="0" cy="0"/>
        </a:xfrm>
      </p:grpSpPr>
      <p:graphicFrame>
        <p:nvGraphicFramePr>
          <p:cNvPr id="4194304" name="Content Placeholder 5"/>
          <p:cNvGraphicFramePr>
            <a:graphicFrameLocks noGrp="1"/>
          </p:cNvGraphicFramePr>
          <p:nvPr>
            <p:ph idx="1"/>
          </p:nvPr>
        </p:nvGraphicFramePr>
        <p:xfrm>
          <a:off x="-1" y="0"/>
          <a:ext cx="9144001" cy="3658229"/>
        </p:xfrm>
        <a:graphic>
          <a:graphicData uri="http://schemas.openxmlformats.org/drawingml/2006/table">
            <a:tbl>
              <a:tblPr firstRow="1" firstCol="1" bandRow="1">
                <a:tableStyleId>{5C22544A-7EE6-4342-B048-85BDC9FD1C3A}</a:tableStyleId>
              </a:tblPr>
              <a:tblGrid>
                <a:gridCol w="1832988"/>
                <a:gridCol w="1832988"/>
                <a:gridCol w="1832988"/>
                <a:gridCol w="1812049"/>
                <a:gridCol w="1832988"/>
              </a:tblGrid>
              <a:tr h="722948">
                <a:tc>
                  <a:txBody>
                    <a:bodyPr/>
                    <a:p>
                      <a:pPr algn="l" marL="0" marR="0">
                        <a:lnSpc>
                          <a:spcPct val="107000"/>
                        </a:lnSpc>
                        <a:spcBef>
                          <a:spcPts val="0"/>
                        </a:spcBef>
                        <a:spcAft>
                          <a:spcPts val="0"/>
                        </a:spcAft>
                      </a:pPr>
                      <a:r>
                        <a:rPr dirty="0" sz="1600" lang="en-US">
                          <a:effectLst/>
                        </a:rPr>
                        <a:t>features</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600" lang="en-US">
                          <a:effectLst/>
                        </a:rPr>
                        <a:t>Pattern 1</a:t>
                      </a:r>
                    </a:p>
                    <a:p>
                      <a:pPr algn="l" marL="0" marR="0">
                        <a:lnSpc>
                          <a:spcPct val="107000"/>
                        </a:lnSpc>
                        <a:spcBef>
                          <a:spcPts val="0"/>
                        </a:spcBef>
                        <a:spcAft>
                          <a:spcPts val="0"/>
                        </a:spcAft>
                      </a:pPr>
                      <a:r>
                        <a:rPr dirty="0" sz="1600" lang="en-US">
                          <a:effectLst/>
                        </a:rPr>
                        <a:t>solid</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600" lang="en-US">
                          <a:effectLst/>
                        </a:rPr>
                        <a:t>2</a:t>
                      </a:r>
                    </a:p>
                    <a:p>
                      <a:pPr algn="l" marL="0" marR="0">
                        <a:lnSpc>
                          <a:spcPct val="107000"/>
                        </a:lnSpc>
                        <a:spcBef>
                          <a:spcPts val="0"/>
                        </a:spcBef>
                        <a:spcAft>
                          <a:spcPts val="0"/>
                        </a:spcAft>
                      </a:pPr>
                      <a:r>
                        <a:rPr dirty="0" sz="1600" lang="en-US">
                          <a:effectLst/>
                        </a:rPr>
                        <a:t>Solid</a:t>
                      </a:r>
                    </a:p>
                    <a:p>
                      <a:pPr algn="l" marL="0" marR="0">
                        <a:lnSpc>
                          <a:spcPct val="107000"/>
                        </a:lnSpc>
                        <a:spcBef>
                          <a:spcPts val="0"/>
                        </a:spcBef>
                        <a:spcAft>
                          <a:spcPts val="0"/>
                        </a:spcAft>
                      </a:pPr>
                      <a:r>
                        <a:rPr dirty="0" sz="1600" lang="en-US">
                          <a:effectLst/>
                        </a:rPr>
                        <a:t>With or no cyst</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600" lang="en-US">
                          <a:effectLst/>
                        </a:rPr>
                        <a:t>3</a:t>
                      </a:r>
                    </a:p>
                    <a:p>
                      <a:pPr algn="l" marL="0" marR="0">
                        <a:lnSpc>
                          <a:spcPct val="107000"/>
                        </a:lnSpc>
                        <a:spcBef>
                          <a:spcPts val="0"/>
                        </a:spcBef>
                        <a:spcAft>
                          <a:spcPts val="0"/>
                        </a:spcAft>
                      </a:pPr>
                      <a:r>
                        <a:rPr dirty="0" sz="1600" lang="en-US">
                          <a:effectLst/>
                        </a:rPr>
                        <a:t>Solid </a:t>
                      </a:r>
                    </a:p>
                    <a:p>
                      <a:pPr algn="l" marL="0" marR="0">
                        <a:lnSpc>
                          <a:spcPct val="107000"/>
                        </a:lnSpc>
                        <a:spcBef>
                          <a:spcPts val="0"/>
                        </a:spcBef>
                        <a:spcAft>
                          <a:spcPts val="0"/>
                        </a:spcAft>
                      </a:pPr>
                      <a:r>
                        <a:rPr dirty="0" sz="1600" lang="en-US">
                          <a:effectLst/>
                        </a:rPr>
                        <a:t>With or no cyst</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600" lang="en-US">
                          <a:effectLst/>
                        </a:rPr>
                        <a:t>4</a:t>
                      </a:r>
                    </a:p>
                    <a:p>
                      <a:pPr algn="l" marL="0" marR="0">
                        <a:lnSpc>
                          <a:spcPct val="107000"/>
                        </a:lnSpc>
                        <a:spcBef>
                          <a:spcPts val="0"/>
                        </a:spcBef>
                        <a:spcAft>
                          <a:spcPts val="0"/>
                        </a:spcAft>
                      </a:pPr>
                      <a:r>
                        <a:rPr dirty="0" sz="1600" lang="en-US">
                          <a:effectLst/>
                        </a:rPr>
                        <a:t>Solid</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64163">
                <a:tc>
                  <a:txBody>
                    <a:bodyPr/>
                    <a:p>
                      <a:pPr algn="l" marL="0" marR="0">
                        <a:lnSpc>
                          <a:spcPct val="107000"/>
                        </a:lnSpc>
                        <a:spcBef>
                          <a:spcPts val="0"/>
                        </a:spcBef>
                        <a:spcAft>
                          <a:spcPts val="0"/>
                        </a:spcAft>
                      </a:pPr>
                      <a:r>
                        <a:rPr dirty="0" sz="1600" lang="en-US">
                          <a:effectLst/>
                        </a:rPr>
                        <a:t>CT</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Hypodense</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Hypodense</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Hypodense</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Hyperdense</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97266">
                <a:tc>
                  <a:txBody>
                    <a:bodyPr/>
                    <a:p>
                      <a:pPr algn="l" marL="0" marR="0">
                        <a:lnSpc>
                          <a:spcPct val="107000"/>
                        </a:lnSpc>
                        <a:spcBef>
                          <a:spcPts val="0"/>
                        </a:spcBef>
                        <a:spcAft>
                          <a:spcPts val="0"/>
                        </a:spcAft>
                      </a:pPr>
                      <a:r>
                        <a:rPr dirty="0" sz="1600" lang="en-US">
                          <a:effectLst/>
                        </a:rPr>
                        <a:t>MRI  T1</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 to iso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 to iso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64163">
                <a:tc>
                  <a:txBody>
                    <a:bodyPr/>
                    <a:p>
                      <a:pPr algn="l" marL="0" marR="0">
                        <a:lnSpc>
                          <a:spcPct val="107000"/>
                        </a:lnSpc>
                        <a:spcBef>
                          <a:spcPts val="0"/>
                        </a:spcBef>
                        <a:spcAft>
                          <a:spcPts val="0"/>
                        </a:spcAft>
                      </a:pPr>
                      <a:r>
                        <a:rPr dirty="0" sz="1600" lang="en-US">
                          <a:effectLst/>
                        </a:rPr>
                        <a:t>MRI  T2</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Hyper</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Hyper</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Hyper</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Hypo to iso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97266">
                <a:tc>
                  <a:txBody>
                    <a:bodyPr/>
                    <a:p>
                      <a:pPr algn="l" marL="0" marR="0">
                        <a:lnSpc>
                          <a:spcPct val="107000"/>
                        </a:lnSpc>
                        <a:spcBef>
                          <a:spcPts val="0"/>
                        </a:spcBef>
                        <a:spcAft>
                          <a:spcPts val="0"/>
                        </a:spcAft>
                      </a:pPr>
                      <a:r>
                        <a:rPr dirty="0" sz="1600" lang="en-US">
                          <a:effectLst/>
                        </a:rPr>
                        <a:t>Contrast</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No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Yes</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Yes</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Yes</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r h="564163">
                <a:tc>
                  <a:txBody>
                    <a:bodyPr/>
                    <a:p>
                      <a:pPr algn="l" marL="0" marR="0">
                        <a:lnSpc>
                          <a:spcPct val="107000"/>
                        </a:lnSpc>
                        <a:spcBef>
                          <a:spcPts val="0"/>
                        </a:spcBef>
                        <a:spcAft>
                          <a:spcPts val="0"/>
                        </a:spcAft>
                      </a:pPr>
                      <a:r>
                        <a:rPr dirty="0" sz="1600" lang="en-US">
                          <a:effectLst/>
                        </a:rPr>
                        <a:t>Calcification</a:t>
                      </a:r>
                      <a:endParaRPr dirty="0" sz="16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No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no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Yes</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c>
                  <a:txBody>
                    <a:bodyPr/>
                    <a:p>
                      <a:pPr algn="l" marL="0" marR="0">
                        <a:lnSpc>
                          <a:spcPct val="107000"/>
                        </a:lnSpc>
                        <a:spcBef>
                          <a:spcPts val="0"/>
                        </a:spcBef>
                        <a:spcAft>
                          <a:spcPts val="0"/>
                        </a:spcAft>
                      </a:pPr>
                      <a:r>
                        <a:rPr dirty="0" sz="1800" lang="en-US">
                          <a:effectLst/>
                        </a:rPr>
                        <a:t>No</a:t>
                      </a:r>
                      <a:endParaRPr dirty="0" sz="1800" lang="en-US">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tc>
              </a:tr>
            </a:tbl>
          </a:graphicData>
        </a:graphic>
      </p:graphicFrame>
      <p:sp>
        <p:nvSpPr>
          <p:cNvPr id="1048597" name="TextBox 7"/>
          <p:cNvSpPr txBox="1"/>
          <p:nvPr/>
        </p:nvSpPr>
        <p:spPr>
          <a:xfrm>
            <a:off x="0" y="3609969"/>
            <a:ext cx="9144000" cy="3164840"/>
          </a:xfrm>
          <a:prstGeom prst="rect"/>
          <a:noFill/>
        </p:spPr>
        <p:txBody>
          <a:bodyPr wrap="square">
            <a:spAutoFit/>
          </a:bodyPr>
          <a:p>
            <a:pPr>
              <a:lnSpc>
                <a:spcPct val="107000"/>
              </a:lnSpc>
            </a:pPr>
            <a:r>
              <a:rPr b="1" dirty="0" sz="1800" lang="en-US">
                <a:solidFill>
                  <a:srgbClr val="C00000"/>
                </a:solidFill>
                <a:effectLst/>
              </a:rPr>
              <a:t>Pattern 1</a:t>
            </a:r>
            <a:r>
              <a:rPr dirty="0" sz="1800" lang="en-US">
                <a:effectLst/>
              </a:rPr>
              <a:t>   Diffuse, </a:t>
            </a:r>
            <a:r>
              <a:rPr dirty="0" sz="1800" lang="en-US" err="1">
                <a:effectLst/>
              </a:rPr>
              <a:t>nonanaplastic</a:t>
            </a:r>
            <a:r>
              <a:rPr dirty="0" sz="1800" lang="en-US">
                <a:effectLst/>
              </a:rPr>
              <a:t> </a:t>
            </a:r>
            <a:r>
              <a:rPr dirty="0" sz="1800" lang="en-US" err="1">
                <a:effectLst/>
              </a:rPr>
              <a:t>astrocytoma</a:t>
            </a:r>
            <a:endParaRPr dirty="0" sz="1800" lang="en-US">
              <a:effectLst/>
            </a:endParaRPr>
          </a:p>
          <a:p>
            <a:pPr algn="l" marL="0" marR="0">
              <a:lnSpc>
                <a:spcPct val="107000"/>
              </a:lnSpc>
              <a:spcBef>
                <a:spcPts val="0"/>
              </a:spcBef>
              <a:spcAft>
                <a:spcPts val="0"/>
              </a:spcAft>
            </a:pPr>
            <a:r>
              <a:rPr b="1" dirty="0" sz="1800" lang="en-US">
                <a:solidFill>
                  <a:srgbClr val="C00000"/>
                </a:solidFill>
                <a:effectLst/>
              </a:rPr>
              <a:t>Pattern 2 </a:t>
            </a:r>
          </a:p>
          <a:p>
            <a:pPr indent="-285750" lvl="1" marL="742950">
              <a:lnSpc>
                <a:spcPct val="107000"/>
              </a:lnSpc>
              <a:buFont typeface="Arial" panose="020B0604020202020204" pitchFamily="34" charset="0"/>
              <a:buChar char="•"/>
            </a:pPr>
            <a:r>
              <a:rPr dirty="0" lang="en-US">
                <a:effectLst/>
              </a:rPr>
              <a:t>Well defined and the contrast area is homogeneous…</a:t>
            </a:r>
            <a:r>
              <a:rPr dirty="0" lang="en-US" err="1">
                <a:effectLst/>
              </a:rPr>
              <a:t>pilo­cytic</a:t>
            </a:r>
            <a:r>
              <a:rPr dirty="0" lang="en-US">
                <a:effectLst/>
              </a:rPr>
              <a:t> </a:t>
            </a:r>
            <a:r>
              <a:rPr dirty="0" lang="en-US" err="1">
                <a:effectLst/>
              </a:rPr>
              <a:t>astrocytoma</a:t>
            </a:r>
            <a:r>
              <a:rPr dirty="0" lang="en-US">
                <a:effectLst/>
              </a:rPr>
              <a:t> or, more rarely, </a:t>
            </a:r>
            <a:r>
              <a:rPr dirty="0" lang="en-US" err="1">
                <a:effectLst/>
              </a:rPr>
              <a:t>ganglioglioma</a:t>
            </a:r>
            <a:r>
              <a:rPr dirty="0" lang="en-US">
                <a:effectLst/>
              </a:rPr>
              <a:t>.</a:t>
            </a:r>
          </a:p>
          <a:p>
            <a:pPr indent="-285750" lvl="1" marL="742950">
              <a:lnSpc>
                <a:spcPct val="107000"/>
              </a:lnSpc>
              <a:buFont typeface="Arial" panose="020B0604020202020204" pitchFamily="34" charset="0"/>
              <a:buChar char="•"/>
            </a:pPr>
            <a:r>
              <a:rPr dirty="0" lang="en-US">
                <a:effectLst/>
              </a:rPr>
              <a:t>Ill defined with </a:t>
            </a:r>
            <a:r>
              <a:rPr dirty="0" lang="en-US" err="1">
                <a:effectLst/>
              </a:rPr>
              <a:t>nonhomogeneous</a:t>
            </a:r>
            <a:r>
              <a:rPr dirty="0" lang="en-US">
                <a:effectLst/>
              </a:rPr>
              <a:t> con­trast enhancement, a high-grade </a:t>
            </a:r>
            <a:r>
              <a:rPr dirty="0" lang="en-US" err="1">
                <a:effectLst/>
              </a:rPr>
              <a:t>astrocytoma</a:t>
            </a:r>
            <a:endParaRPr dirty="0" lang="en-US">
              <a:effectLst/>
            </a:endParaRPr>
          </a:p>
          <a:p>
            <a:pPr indent="-285750" lvl="1" marL="742950">
              <a:lnSpc>
                <a:spcPct val="107000"/>
              </a:lnSpc>
              <a:buFont typeface="Arial" panose="020B0604020202020204" pitchFamily="34" charset="0"/>
              <a:buChar char="•"/>
            </a:pPr>
            <a:r>
              <a:rPr dirty="0" lang="en-US">
                <a:effectLst/>
              </a:rPr>
              <a:t>Extensive edema, necrosis, or hemorrhage suggest glioblastoma or an atypical </a:t>
            </a:r>
            <a:r>
              <a:rPr dirty="0" lang="en-US" err="1">
                <a:effectLst/>
              </a:rPr>
              <a:t>teratoid</a:t>
            </a:r>
            <a:r>
              <a:rPr dirty="0" lang="en-US">
                <a:effectLst/>
              </a:rPr>
              <a:t> </a:t>
            </a:r>
            <a:r>
              <a:rPr dirty="0" lang="en-US" err="1">
                <a:effectLst/>
              </a:rPr>
              <a:t>rhabdoid</a:t>
            </a:r>
            <a:r>
              <a:rPr dirty="0" lang="en-US">
                <a:effectLst/>
              </a:rPr>
              <a:t> tumor</a:t>
            </a:r>
          </a:p>
          <a:p>
            <a:pPr algn="l" marL="0" marR="0">
              <a:lnSpc>
                <a:spcPct val="107000"/>
              </a:lnSpc>
              <a:spcBef>
                <a:spcPts val="0"/>
              </a:spcBef>
              <a:spcAft>
                <a:spcPts val="0"/>
              </a:spcAft>
            </a:pPr>
            <a:r>
              <a:rPr b="1" dirty="0" lang="en-US">
                <a:solidFill>
                  <a:srgbClr val="C00000"/>
                </a:solidFill>
              </a:rPr>
              <a:t>Pattern 3</a:t>
            </a:r>
            <a:r>
              <a:rPr dirty="0" lang="en-US"/>
              <a:t>   </a:t>
            </a:r>
            <a:r>
              <a:rPr dirty="0" sz="1800" lang="en-US" err="1">
                <a:effectLst/>
              </a:rPr>
              <a:t>Oligodendrogliomas</a:t>
            </a:r>
            <a:endParaRPr dirty="0" sz="1800" lang="en-US">
              <a:effectLst/>
            </a:endParaRPr>
          </a:p>
          <a:p>
            <a:pPr>
              <a:lnSpc>
                <a:spcPct val="107000"/>
              </a:lnSpc>
            </a:pPr>
            <a:r>
              <a:rPr b="1" dirty="0" lang="en-US">
                <a:solidFill>
                  <a:srgbClr val="C00000"/>
                </a:solidFill>
              </a:rPr>
              <a:t>Pattern 4</a:t>
            </a:r>
            <a:r>
              <a:rPr dirty="0" lang="en-US"/>
              <a:t>   G</a:t>
            </a:r>
            <a:r>
              <a:rPr dirty="0" sz="1800" lang="en-US">
                <a:effectLst/>
              </a:rPr>
              <a:t>erm cell tumor even if the pineal gland is not involved. Lymphoma is another possibility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38" name=""/>
        <p:cNvGrpSpPr/>
        <p:nvPr/>
      </p:nvGrpSpPr>
      <p:grpSpPr>
        <a:xfrm>
          <a:off x="0" y="0"/>
          <a:ext cx="0" cy="0"/>
          <a:chOff x="0" y="0"/>
          <a:chExt cx="0" cy="0"/>
        </a:xfrm>
      </p:grpSpPr>
      <p:sp>
        <p:nvSpPr>
          <p:cNvPr id="1048598" name="Title 1"/>
          <p:cNvSpPr>
            <a:spLocks noGrp="1"/>
          </p:cNvSpPr>
          <p:nvPr>
            <p:ph type="title"/>
          </p:nvPr>
        </p:nvSpPr>
        <p:spPr>
          <a:xfrm>
            <a:off x="86014" y="99582"/>
            <a:ext cx="7886700" cy="581456"/>
          </a:xfrm>
        </p:spPr>
        <p:txBody>
          <a:bodyPr>
            <a:normAutofit/>
          </a:bodyPr>
          <a:p>
            <a:pPr indent="-457200" marL="457200">
              <a:buFont typeface="Wingdings" pitchFamily="2" charset="2"/>
              <a:buChar char="v"/>
            </a:pPr>
            <a:r>
              <a:rPr dirty="0" sz="3200" lang="en-US" u="sng">
                <a:solidFill>
                  <a:srgbClr val="002060"/>
                </a:solidFill>
                <a:latin typeface="Algerian" pitchFamily="82" charset="77"/>
              </a:rPr>
              <a:t>HISTOPATHOLOGY </a:t>
            </a:r>
          </a:p>
        </p:txBody>
      </p:sp>
      <p:sp>
        <p:nvSpPr>
          <p:cNvPr id="1048599" name="Content Placeholder 2"/>
          <p:cNvSpPr>
            <a:spLocks noGrp="1"/>
          </p:cNvSpPr>
          <p:nvPr>
            <p:ph idx="1"/>
          </p:nvPr>
        </p:nvSpPr>
        <p:spPr>
          <a:xfrm>
            <a:off x="86014" y="681038"/>
            <a:ext cx="8971972" cy="1325563"/>
          </a:xfrm>
        </p:spPr>
        <p:txBody>
          <a:bodyPr>
            <a:normAutofit/>
          </a:bodyPr>
          <a:p>
            <a:r>
              <a:rPr dirty="0" sz="2000" lang="en-US"/>
              <a:t>Neoplasms  that  harbor  mutations  in  the  histone  variant </a:t>
            </a:r>
            <a:r>
              <a:rPr b="1" dirty="0" sz="2000" lang="en-US">
                <a:solidFill>
                  <a:srgbClr val="C00000"/>
                </a:solidFill>
              </a:rPr>
              <a:t>H3.3</a:t>
            </a:r>
            <a:r>
              <a:rPr dirty="0" sz="2000" lang="en-US"/>
              <a:t>,  also  found  in  diffuse  intrinsic  pontine  gliomas  (DIPGs), will  be  expected  to  have  a  malignant  course ( poor prognosis );  </a:t>
            </a:r>
          </a:p>
          <a:p>
            <a:r>
              <a:rPr dirty="0" sz="2000" lang="en-US"/>
              <a:t>Tumors  that  have </a:t>
            </a:r>
            <a:r>
              <a:rPr b="1" dirty="0" sz="2000" lang="en-US">
                <a:solidFill>
                  <a:srgbClr val="C00000"/>
                </a:solidFill>
              </a:rPr>
              <a:t>BRAF</a:t>
            </a:r>
            <a:r>
              <a:rPr dirty="0" sz="2000" lang="en-US"/>
              <a:t>  fusions  are  almost  invariably  low  grade.</a:t>
            </a:r>
          </a:p>
          <a:p>
            <a:endParaRPr dirty="0" sz="2000" lang="en-US"/>
          </a:p>
        </p:txBody>
      </p:sp>
      <p:sp>
        <p:nvSpPr>
          <p:cNvPr id="1048600" name="Content Placeholder 2"/>
          <p:cNvSpPr txBox="1"/>
          <p:nvPr/>
        </p:nvSpPr>
        <p:spPr>
          <a:xfrm>
            <a:off x="86014" y="2927276"/>
            <a:ext cx="8971972" cy="3831142"/>
          </a:xfrm>
          <a:prstGeom prst="rect"/>
        </p:spPr>
        <p:txBody>
          <a:bodyPr bIns="45720" lIns="91440" rIns="91440" rtlCol="0" tIns="45720" vert="horz">
            <a:normAutofit/>
          </a:bodyPr>
          <a:lstStyle>
            <a:lvl1pPr algn="l" defTabSz="914400" eaLnBrk="1" hangingPunct="1" indent="-228600" latinLnBrk="0" marL="228600" rtl="0">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algn="l" defTabSz="914400" eaLnBrk="1" hangingPunct="1" indent="-228600" latinLnBrk="0" marL="685800" rtl="0">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algn="l" defTabSz="914400" eaLnBrk="1" hangingPunct="1" indent="-228600" latinLnBrk="0" marL="1143000" rtl="0">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algn="l" defTabSz="914400" eaLnBrk="1" hangingPunct="1" indent="-228600" latinLnBrk="0" marL="1600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algn="l" defTabSz="914400" eaLnBrk="1" hangingPunct="1" indent="-228600" latinLnBrk="0" marL="20574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algn="l" defTabSz="914400" eaLnBrk="1" hangingPunct="1" indent="-228600" latinLnBrk="0" marL="25146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algn="l" defTabSz="914400" eaLnBrk="1" hangingPunct="1" indent="-228600" latinLnBrk="0" marL="29718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algn="l" defTabSz="914400" eaLnBrk="1" hangingPunct="1" indent="-228600" latinLnBrk="0" marL="34290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algn="l" defTabSz="914400" eaLnBrk="1" hangingPunct="1" indent="-228600" latinLnBrk="0" marL="3886200" rtl="0">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sz="2000" lang="en-US"/>
              <a:t>Unilateral thalamic tumors, arising from one thalamus with possible extension into surrounding structures.</a:t>
            </a:r>
          </a:p>
          <a:p>
            <a:r>
              <a:rPr dirty="0" sz="2000" lang="en-US" err="1"/>
              <a:t>Thalamopeduncular</a:t>
            </a:r>
            <a:r>
              <a:rPr dirty="0" sz="2000" lang="en-US"/>
              <a:t> tumors, arising at the junction of these two structures with symmetrical </a:t>
            </a:r>
            <a:r>
              <a:rPr dirty="0" sz="2000" lang="en-US" err="1"/>
              <a:t>supratentorial</a:t>
            </a:r>
            <a:r>
              <a:rPr dirty="0" sz="2000" lang="en-US"/>
              <a:t> and </a:t>
            </a:r>
            <a:r>
              <a:rPr dirty="0" sz="2000" lang="en-US" err="1"/>
              <a:t>infratentorial</a:t>
            </a:r>
            <a:r>
              <a:rPr dirty="0" sz="2000" lang="en-US"/>
              <a:t> extension.</a:t>
            </a:r>
          </a:p>
          <a:p>
            <a:r>
              <a:rPr dirty="0" sz="2000" lang="en-US"/>
              <a:t>Bilateral thalamic tumors, originating from both thalami.</a:t>
            </a:r>
          </a:p>
        </p:txBody>
      </p:sp>
      <p:sp>
        <p:nvSpPr>
          <p:cNvPr id="1048601" name="Title 1"/>
          <p:cNvSpPr txBox="1"/>
          <p:nvPr/>
        </p:nvSpPr>
        <p:spPr>
          <a:xfrm>
            <a:off x="86014" y="2297329"/>
            <a:ext cx="7886700" cy="581456"/>
          </a:xfrm>
          <a:prstGeom prst="rect"/>
        </p:spPr>
        <p:txBody>
          <a:bodyPr anchor="ctr" bIns="45720" lIns="91440" rIns="91440" rtlCol="0" tIns="45720" vert="horz">
            <a:normAutofit/>
          </a:bodyPr>
          <a:lstStyle>
            <a:lvl1pPr algn="l" defTabSz="914400" eaLnBrk="1" hangingPunct="1" latinLnBrk="0" rtl="0">
              <a:lnSpc>
                <a:spcPct val="90000"/>
              </a:lnSpc>
              <a:spcBef>
                <a:spcPct val="0"/>
              </a:spcBef>
              <a:buNone/>
              <a:defRPr sz="4400" kern="1200">
                <a:solidFill>
                  <a:schemeClr val="tx1"/>
                </a:solidFill>
                <a:latin typeface="+mj-lt"/>
                <a:ea typeface="+mj-ea"/>
                <a:cs typeface="+mj-cs"/>
              </a:defRPr>
            </a:lvl1pPr>
          </a:lstStyle>
          <a:p>
            <a:pPr indent="-457200" marL="457200">
              <a:buFont typeface="Wingdings" pitchFamily="2" charset="2"/>
              <a:buChar char="v"/>
            </a:pPr>
            <a:r>
              <a:rPr dirty="0" sz="3200" lang="en-US" u="sng">
                <a:solidFill>
                  <a:srgbClr val="002060"/>
                </a:solidFill>
                <a:latin typeface="Algerian" pitchFamily="82" charset="77"/>
                <a:cs typeface="Aldhabi" pitchFamily="2" charset="-78"/>
              </a:rPr>
              <a:t>CLASSIFICATION SYSTEMS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39" name=""/>
        <p:cNvGrpSpPr/>
        <p:nvPr/>
      </p:nvGrpSpPr>
      <p:grpSpPr>
        <a:xfrm>
          <a:off x="0" y="0"/>
          <a:ext cx="0" cy="0"/>
          <a:chOff x="0" y="0"/>
          <a:chExt cx="0" cy="0"/>
        </a:xfrm>
      </p:grpSpPr>
      <p:sp>
        <p:nvSpPr>
          <p:cNvPr id="1048602" name="Content Placeholder 2"/>
          <p:cNvSpPr>
            <a:spLocks noGrp="1"/>
          </p:cNvSpPr>
          <p:nvPr>
            <p:ph idx="1"/>
          </p:nvPr>
        </p:nvSpPr>
        <p:spPr>
          <a:xfrm>
            <a:off x="46182" y="44079"/>
            <a:ext cx="9051636" cy="6769841"/>
          </a:xfrm>
        </p:spPr>
        <p:txBody>
          <a:bodyPr>
            <a:noAutofit/>
          </a:bodyPr>
          <a:p>
            <a:pPr>
              <a:buFont typeface="Wingdings" pitchFamily="2" charset="2"/>
              <a:buChar char="q"/>
            </a:pPr>
            <a:r>
              <a:rPr dirty="0" sz="2400" lang="en-US" u="sng">
                <a:solidFill>
                  <a:srgbClr val="C00000"/>
                </a:solidFill>
                <a:latin typeface="Algerian" pitchFamily="82" charset="77"/>
              </a:rPr>
              <a:t>CLINICAL PRESENTATION</a:t>
            </a:r>
          </a:p>
          <a:p>
            <a:r>
              <a:rPr dirty="0" sz="1900" lang="en-US"/>
              <a:t>Thalamic tumors between 8 and 10 years.</a:t>
            </a:r>
          </a:p>
          <a:p>
            <a:r>
              <a:rPr dirty="0" sz="1900" lang="en-US"/>
              <a:t>No sex predilection.</a:t>
            </a:r>
          </a:p>
          <a:p>
            <a:r>
              <a:rPr dirty="0" sz="1900" lang="en-US"/>
              <a:t>The  symptoms  can  be  classified  into  </a:t>
            </a:r>
          </a:p>
          <a:p>
            <a:pPr lvl="1">
              <a:buFont typeface="Wingdings" pitchFamily="2" charset="2"/>
              <a:buChar char="Ø"/>
            </a:pPr>
            <a:r>
              <a:rPr dirty="0" sz="1900" lang="en-US"/>
              <a:t>Those caused  by  increased (ICP)  secondary  to  obstruction  of (CSF)  pathways,  typically  the  posterior  third  ventricle,  or  to enlarging  tumor  mass.</a:t>
            </a:r>
          </a:p>
          <a:p>
            <a:pPr lvl="1">
              <a:buFont typeface="Wingdings" pitchFamily="2" charset="2"/>
              <a:buChar char="Ø"/>
            </a:pPr>
            <a:r>
              <a:rPr dirty="0" sz="1900" lang="en-US"/>
              <a:t>Those caused  by  focal  involvement  of  specific  thalamic  nuclei.</a:t>
            </a:r>
          </a:p>
          <a:p>
            <a:pPr lvl="1">
              <a:buFont typeface="Wingdings" pitchFamily="2" charset="2"/>
              <a:buChar char="Ø"/>
            </a:pPr>
            <a:r>
              <a:rPr dirty="0" sz="1900" lang="en-US"/>
              <a:t>Those caused  by  infiltration  of  surrounding  structures.</a:t>
            </a:r>
          </a:p>
          <a:p>
            <a:pPr>
              <a:buFont typeface="Wingdings" pitchFamily="2" charset="2"/>
              <a:buChar char="q"/>
            </a:pPr>
            <a:r>
              <a:rPr dirty="0" sz="1900" lang="en-US"/>
              <a:t>The  most  common  symptoms  are  those  of  raised  ICP, headaches,  lethargy,  nausea  and  vomiting,  and,  if  left  untreated, stupor  and  coma.  Treatment  of  ICP  with  CSF  diversion  (Third  </a:t>
            </a:r>
            <a:r>
              <a:rPr dirty="0" sz="1900" lang="en-US" err="1"/>
              <a:t>ventriculostomy</a:t>
            </a:r>
            <a:r>
              <a:rPr dirty="0" sz="1900" lang="en-US"/>
              <a:t>  is feasible  if  the  anterior  third  ventricle  is  open  and  also  affords  an opportunity  for  biopsy).  </a:t>
            </a:r>
          </a:p>
          <a:p>
            <a:pPr>
              <a:buFont typeface="Wingdings" pitchFamily="2" charset="2"/>
              <a:buChar char="q"/>
            </a:pPr>
            <a:r>
              <a:rPr dirty="0" sz="1900" lang="en-US"/>
              <a:t>Lesions in the  </a:t>
            </a:r>
            <a:r>
              <a:rPr b="1" dirty="0" sz="1900" lang="en-US" err="1"/>
              <a:t>dorsomedial</a:t>
            </a:r>
            <a:r>
              <a:rPr b="1" dirty="0" sz="1900" lang="en-US"/>
              <a:t>  thalamus </a:t>
            </a:r>
            <a:r>
              <a:rPr dirty="0" sz="1900" lang="en-US"/>
              <a:t> are  more  likely  to  occlude  one  or  both  of  the  foramina  of </a:t>
            </a:r>
            <a:r>
              <a:rPr dirty="0" sz="1900" lang="en-US" err="1"/>
              <a:t>Monro</a:t>
            </a:r>
            <a:r>
              <a:rPr dirty="0" sz="1900" lang="en-US"/>
              <a:t>  and  cause  hydrocephalus.</a:t>
            </a:r>
          </a:p>
          <a:p>
            <a:pPr>
              <a:buFont typeface="Wingdings" pitchFamily="2" charset="2"/>
              <a:buChar char="q"/>
            </a:pPr>
            <a:r>
              <a:rPr dirty="0" sz="1900" lang="en-US"/>
              <a:t>Lesions in the  </a:t>
            </a:r>
            <a:r>
              <a:rPr b="1" dirty="0" sz="1900" lang="en-US"/>
              <a:t>ventrolateral  thalamus</a:t>
            </a:r>
            <a:r>
              <a:rPr dirty="0" sz="1900" lang="en-US"/>
              <a:t> typically  manifest  as ( motor  deficits more commonly ,  and  sensory  disturbances  less frequent) due to their  close  proximity  to the  internal  capsule and caused  either  by  compression  or  frank  tumor  infiltration  of  the  internal  capsule. </a:t>
            </a:r>
          </a:p>
          <a:p>
            <a:pPr>
              <a:buFont typeface="Wingdings" pitchFamily="2" charset="2"/>
              <a:buChar char="q"/>
            </a:pPr>
            <a:r>
              <a:rPr b="1" dirty="0" sz="1900" lang="en-US" u="sng">
                <a:solidFill>
                  <a:srgbClr val="C00000"/>
                </a:solidFill>
              </a:rPr>
              <a:t>A  classic  thalamic  syndrome</a:t>
            </a:r>
            <a:r>
              <a:rPr dirty="0" sz="1900" lang="en-US"/>
              <a:t>, characterized  by  contralateral  anesthesia  (or  hypesthesia),  contralateral  weakness,  ataxia,  and,  often,  persistent  spontaneous  pain,  is  rare.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40" name=""/>
        <p:cNvGrpSpPr/>
        <p:nvPr/>
      </p:nvGrpSpPr>
      <p:grpSpPr>
        <a:xfrm>
          <a:off x="0" y="0"/>
          <a:ext cx="0" cy="0"/>
          <a:chOff x="0" y="0"/>
          <a:chExt cx="0" cy="0"/>
        </a:xfrm>
      </p:grpSpPr>
      <p:sp>
        <p:nvSpPr>
          <p:cNvPr id="1048603" name="Content Placeholder 2"/>
          <p:cNvSpPr>
            <a:spLocks noGrp="1"/>
          </p:cNvSpPr>
          <p:nvPr>
            <p:ph idx="1"/>
          </p:nvPr>
        </p:nvSpPr>
        <p:spPr>
          <a:xfrm>
            <a:off x="97559" y="139988"/>
            <a:ext cx="8930986" cy="6637193"/>
          </a:xfrm>
        </p:spPr>
        <p:txBody>
          <a:bodyPr>
            <a:noAutofit/>
          </a:bodyPr>
          <a:p>
            <a:pPr>
              <a:buFont typeface="Wingdings" pitchFamily="2" charset="2"/>
              <a:buChar char="q"/>
            </a:pPr>
            <a:r>
              <a:rPr b="1" dirty="0" sz="2000" lang="en-US" u="sng"/>
              <a:t>Visual  symptoms  </a:t>
            </a:r>
          </a:p>
          <a:p>
            <a:pPr lvl="1"/>
            <a:r>
              <a:rPr dirty="0" sz="2000" lang="en-US"/>
              <a:t>Are  present  in  as  many  as  50%  of  children with  thalamic  tumors.</a:t>
            </a:r>
          </a:p>
          <a:p>
            <a:pPr lvl="1"/>
            <a:r>
              <a:rPr dirty="0" sz="2000" lang="en-US"/>
              <a:t>They  may  consist  of  </a:t>
            </a:r>
            <a:r>
              <a:rPr b="1" dirty="0" sz="2000" lang="en-US">
                <a:solidFill>
                  <a:srgbClr val="0070C0"/>
                </a:solidFill>
              </a:rPr>
              <a:t>hemianopia, a  myopic poorly  reactive  pupil</a:t>
            </a:r>
            <a:r>
              <a:rPr dirty="0" sz="2000" lang="en-US"/>
              <a:t> due to  </a:t>
            </a:r>
            <a:r>
              <a:rPr dirty="0" sz="2000" lang="en-US">
                <a:solidFill>
                  <a:srgbClr val="C00000"/>
                </a:solidFill>
              </a:rPr>
              <a:t>involvement  of  the  optic  tracts  and  the  geniculate  ganglia</a:t>
            </a:r>
            <a:r>
              <a:rPr dirty="0" sz="2000" lang="en-US"/>
              <a:t>.</a:t>
            </a:r>
          </a:p>
          <a:p>
            <a:pPr lvl="1"/>
            <a:r>
              <a:rPr b="1" dirty="0" sz="2000" lang="en-US">
                <a:solidFill>
                  <a:srgbClr val="0070C0"/>
                </a:solidFill>
              </a:rPr>
              <a:t>Ipsilateral oculomotor  palsy</a:t>
            </a:r>
            <a:r>
              <a:rPr dirty="0" sz="2000" lang="en-US"/>
              <a:t> as a result of </a:t>
            </a:r>
            <a:r>
              <a:rPr dirty="0" sz="2000" lang="en-US">
                <a:solidFill>
                  <a:srgbClr val="C00000"/>
                </a:solidFill>
              </a:rPr>
              <a:t>involvement of the </a:t>
            </a:r>
            <a:r>
              <a:rPr dirty="0" sz="2000" lang="en-US" err="1">
                <a:solidFill>
                  <a:srgbClr val="C00000"/>
                </a:solidFill>
              </a:rPr>
              <a:t>retrolenticular</a:t>
            </a:r>
            <a:r>
              <a:rPr dirty="0" sz="2000" lang="en-US">
                <a:solidFill>
                  <a:srgbClr val="C00000"/>
                </a:solidFill>
              </a:rPr>
              <a:t>  segment  of  the  internal  capsule  or  the midbrain  </a:t>
            </a:r>
            <a:r>
              <a:rPr dirty="0" sz="2000" lang="en-US" err="1">
                <a:solidFill>
                  <a:srgbClr val="C00000"/>
                </a:solidFill>
              </a:rPr>
              <a:t>tegmentum</a:t>
            </a:r>
            <a:r>
              <a:rPr dirty="0" sz="2000" lang="en-US"/>
              <a:t>. </a:t>
            </a:r>
          </a:p>
          <a:p>
            <a:pPr>
              <a:buFont typeface="Wingdings" pitchFamily="2" charset="2"/>
              <a:buChar char="q"/>
            </a:pPr>
            <a:r>
              <a:rPr b="1" dirty="0" sz="2000" lang="en-US" u="sng"/>
              <a:t>Movement  disorders</a:t>
            </a:r>
            <a:r>
              <a:rPr dirty="0" sz="2000" lang="en-US"/>
              <a:t>  </a:t>
            </a:r>
          </a:p>
          <a:p>
            <a:pPr lvl="1"/>
            <a:r>
              <a:rPr dirty="0" sz="2000" lang="en-US"/>
              <a:t>Are not very common in patients with thalamic tumor;  when  they  do  occur, tremor  followed  by  </a:t>
            </a:r>
            <a:r>
              <a:rPr b="1" dirty="0" sz="2000" lang="en-US">
                <a:solidFill>
                  <a:srgbClr val="0070C0"/>
                </a:solidFill>
              </a:rPr>
              <a:t>dystonia</a:t>
            </a:r>
            <a:r>
              <a:rPr dirty="0" sz="2000" lang="en-US"/>
              <a:t>  is  the  typical  course.  </a:t>
            </a:r>
          </a:p>
          <a:p>
            <a:pPr lvl="1"/>
            <a:r>
              <a:rPr b="1" dirty="0" sz="2000" lang="en-US">
                <a:solidFill>
                  <a:srgbClr val="0070C0"/>
                </a:solidFill>
              </a:rPr>
              <a:t>Holmes’s tremor</a:t>
            </a:r>
            <a:r>
              <a:rPr dirty="0" sz="2000" lang="en-US"/>
              <a:t>,  a  resting  nonrhythmic  tremor  aggravated  by  movement, can  occur. (Involvement of </a:t>
            </a:r>
            <a:r>
              <a:rPr dirty="0" sz="2000" lang="en-US" err="1"/>
              <a:t>midbrainand</a:t>
            </a:r>
            <a:r>
              <a:rPr dirty="0" sz="2000" lang="en-US"/>
              <a:t> superior cerebellar peduncle)</a:t>
            </a:r>
          </a:p>
          <a:p>
            <a:pPr lvl="1"/>
            <a:r>
              <a:rPr dirty="0" sz="2000" lang="en-US"/>
              <a:t>Focal  lesions  of  the  thalamus  and/or  the  </a:t>
            </a:r>
            <a:r>
              <a:rPr dirty="0" sz="2000" lang="en-US" err="1"/>
              <a:t>subthalamic</a:t>
            </a:r>
            <a:r>
              <a:rPr dirty="0" sz="2000" lang="en-US"/>
              <a:t> region  can  lead  to  the  development  of  </a:t>
            </a:r>
            <a:r>
              <a:rPr b="1" dirty="0" sz="2000" lang="en-US">
                <a:solidFill>
                  <a:srgbClr val="0070C0"/>
                </a:solidFill>
              </a:rPr>
              <a:t>dyskinesia  and  bilateral blepharospasm</a:t>
            </a:r>
            <a:r>
              <a:rPr dirty="0" sz="2000" lang="en-US"/>
              <a:t>.</a:t>
            </a:r>
          </a:p>
          <a:p>
            <a:pPr lvl="1"/>
            <a:endParaRPr dirty="0" sz="2000" lang="en-US"/>
          </a:p>
          <a:p>
            <a:pPr>
              <a:buFont typeface="Wingdings" pitchFamily="2" charset="2"/>
              <a:buChar char="q"/>
            </a:pPr>
            <a:r>
              <a:rPr b="1" dirty="0" sz="2000" lang="en-US" u="sng"/>
              <a:t>Involvement  of  the  hypothalamus</a:t>
            </a:r>
            <a:r>
              <a:rPr dirty="0" sz="2000" lang="en-US"/>
              <a:t> results  in  </a:t>
            </a:r>
            <a:r>
              <a:rPr dirty="0" sz="2000" lang="en-US" err="1"/>
              <a:t>endocrinopathies</a:t>
            </a:r>
            <a:r>
              <a:rPr dirty="0" sz="2000" lang="en-US"/>
              <a:t>. </a:t>
            </a:r>
          </a:p>
          <a:p>
            <a:pPr>
              <a:buFont typeface="Wingdings" pitchFamily="2" charset="2"/>
              <a:buChar char="q"/>
            </a:pPr>
            <a:r>
              <a:rPr b="1" dirty="0" sz="2000" lang="en-US" u="sng"/>
              <a:t>Involvement  of  the  </a:t>
            </a:r>
            <a:r>
              <a:rPr b="1" dirty="0" sz="2000" lang="en-US" err="1" u="sng"/>
              <a:t>mammillothalamic</a:t>
            </a:r>
            <a:r>
              <a:rPr b="1" dirty="0" sz="2000" lang="en-US" u="sng"/>
              <a:t>  tracts  or  the  fornices</a:t>
            </a:r>
            <a:r>
              <a:rPr dirty="0" sz="2000" lang="en-US"/>
              <a:t>  can  lead  to  cognitive  dysfunction  and  memory problems.</a:t>
            </a:r>
          </a:p>
          <a:p>
            <a:pPr>
              <a:buFont typeface="Wingdings" pitchFamily="2" charset="2"/>
              <a:buChar char="q"/>
            </a:pPr>
            <a:r>
              <a:rPr b="1" dirty="0" sz="2000" lang="en-US" u="sng"/>
              <a:t>Bilateral thalamic tumor</a:t>
            </a:r>
            <a:r>
              <a:rPr dirty="0" sz="2000" lang="en-US"/>
              <a:t> consists of personality changes, memory loss,  confusion,  hallucinations,  </a:t>
            </a:r>
            <a:r>
              <a:rPr dirty="0" sz="2000" lang="en-US" err="1"/>
              <a:t>hyperphagia</a:t>
            </a:r>
            <a:r>
              <a:rPr dirty="0" sz="2000" lang="en-US"/>
              <a:t>,  and  </a:t>
            </a:r>
            <a:r>
              <a:rPr dirty="0" sz="2000" lang="en-US" err="1"/>
              <a:t>bradyphrenia</a:t>
            </a:r>
            <a:r>
              <a:rPr dirty="0" sz="2000" lang="en-US"/>
              <a:t> (slowness of thought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41" name=""/>
        <p:cNvGrpSpPr/>
        <p:nvPr/>
      </p:nvGrpSpPr>
      <p:grpSpPr>
        <a:xfrm>
          <a:off x="0" y="0"/>
          <a:ext cx="0" cy="0"/>
          <a:chOff x="0" y="0"/>
          <a:chExt cx="0" cy="0"/>
        </a:xfrm>
      </p:grpSpPr>
      <p:sp>
        <p:nvSpPr>
          <p:cNvPr id="1048604" name="Title 1"/>
          <p:cNvSpPr>
            <a:spLocks noGrp="1"/>
          </p:cNvSpPr>
          <p:nvPr>
            <p:ph type="title"/>
          </p:nvPr>
        </p:nvSpPr>
        <p:spPr>
          <a:xfrm>
            <a:off x="97559" y="99580"/>
            <a:ext cx="8942532" cy="581457"/>
          </a:xfrm>
        </p:spPr>
        <p:txBody>
          <a:bodyPr>
            <a:normAutofit/>
          </a:bodyPr>
          <a:p>
            <a:pPr indent="-457200" marL="457200">
              <a:buFont typeface="Wingdings" pitchFamily="2" charset="2"/>
              <a:buChar char="v"/>
            </a:pPr>
            <a:r>
              <a:rPr dirty="0" sz="3200" lang="en-US" err="1" u="sng">
                <a:latin typeface="Algerian" pitchFamily="82" charset="77"/>
              </a:rPr>
              <a:t>DDx</a:t>
            </a:r>
            <a:r>
              <a:rPr dirty="0" sz="3200" lang="en-US" u="sng">
                <a:latin typeface="Algerian" pitchFamily="82" charset="77"/>
              </a:rPr>
              <a:t> of bilateral thalamic lesions</a:t>
            </a:r>
          </a:p>
        </p:txBody>
      </p:sp>
      <p:sp>
        <p:nvSpPr>
          <p:cNvPr id="1048605" name="Content Placeholder 2"/>
          <p:cNvSpPr>
            <a:spLocks noGrp="1"/>
          </p:cNvSpPr>
          <p:nvPr>
            <p:ph idx="1"/>
          </p:nvPr>
        </p:nvSpPr>
        <p:spPr>
          <a:xfrm>
            <a:off x="103909" y="681037"/>
            <a:ext cx="8936182" cy="2747964"/>
          </a:xfrm>
        </p:spPr>
        <p:txBody>
          <a:bodyPr>
            <a:normAutofit fontScale="91667" lnSpcReduction="10000"/>
          </a:bodyPr>
          <a:p>
            <a:pPr indent="-457200" lvl="1" marL="914400">
              <a:buFont typeface="+mj-lt"/>
              <a:buAutoNum type="arabicParenR"/>
            </a:pPr>
            <a:r>
              <a:rPr dirty="0" lang="en-US"/>
              <a:t>Thalamic glioma</a:t>
            </a:r>
          </a:p>
          <a:p>
            <a:pPr indent="-457200" lvl="1" marL="914400">
              <a:buFont typeface="+mj-lt"/>
              <a:buAutoNum type="arabicParenR"/>
            </a:pPr>
            <a:r>
              <a:rPr dirty="0" lang="en-US"/>
              <a:t>Vascular : venous thrombosis ,Artery of Percheron occlusion.</a:t>
            </a:r>
          </a:p>
          <a:p>
            <a:pPr indent="-457200" lvl="1" marL="914400">
              <a:buFont typeface="+mj-lt"/>
              <a:buAutoNum type="arabicParenR"/>
            </a:pPr>
            <a:r>
              <a:rPr dirty="0" lang="en-US"/>
              <a:t>Wilson disease.</a:t>
            </a:r>
          </a:p>
          <a:p>
            <a:pPr indent="-457200" lvl="1" marL="914400">
              <a:buFont typeface="+mj-lt"/>
              <a:buAutoNum type="arabicParenR"/>
            </a:pPr>
            <a:r>
              <a:rPr dirty="0" lang="en-US" err="1"/>
              <a:t>Wernicke’s</a:t>
            </a:r>
            <a:r>
              <a:rPr dirty="0" lang="en-US"/>
              <a:t>  encephalopathy.</a:t>
            </a:r>
          </a:p>
          <a:p>
            <a:pPr indent="-457200" lvl="1" marL="914400">
              <a:buFont typeface="+mj-lt"/>
              <a:buAutoNum type="arabicParenR"/>
            </a:pPr>
            <a:r>
              <a:rPr dirty="0" lang="en-US"/>
              <a:t>Infection : Creutzfeldt </a:t>
            </a:r>
            <a:r>
              <a:rPr dirty="0" lang="en-US" err="1"/>
              <a:t>jacob</a:t>
            </a:r>
            <a:r>
              <a:rPr dirty="0" lang="en-US"/>
              <a:t> disease.</a:t>
            </a:r>
          </a:p>
          <a:p>
            <a:pPr indent="-457200" lvl="1" marL="914400">
              <a:buFont typeface="+mj-lt"/>
              <a:buAutoNum type="arabicParenR"/>
            </a:pPr>
            <a:r>
              <a:rPr dirty="0" lang="en-US" err="1"/>
              <a:t>Fahr</a:t>
            </a:r>
            <a:r>
              <a:rPr dirty="0" lang="en-US"/>
              <a:t> disease.</a:t>
            </a:r>
          </a:p>
          <a:p>
            <a:pPr indent="-457200" lvl="1" marL="914400">
              <a:buFont typeface="+mj-lt"/>
              <a:buAutoNum type="arabicParenR"/>
            </a:pPr>
            <a:r>
              <a:rPr dirty="0" lang="en-US"/>
              <a:t>MS.</a:t>
            </a:r>
          </a:p>
        </p:txBody>
      </p:sp>
      <p:pic>
        <p:nvPicPr>
          <p:cNvPr id="2097152" name="Picture 4"/>
          <p:cNvPicPr>
            <a:picLocks noChangeAspect="1"/>
          </p:cNvPicPr>
          <p:nvPr/>
        </p:nvPicPr>
        <p:blipFill>
          <a:blip xmlns:r="http://schemas.openxmlformats.org/officeDocument/2006/relationships" r:embed="rId1"/>
          <a:stretch>
            <a:fillRect/>
          </a:stretch>
        </p:blipFill>
        <p:spPr>
          <a:xfrm>
            <a:off x="5325341" y="3602182"/>
            <a:ext cx="3619500" cy="3048000"/>
          </a:xfrm>
          <a:prstGeom prst="rect"/>
        </p:spPr>
      </p:pic>
      <p:sp>
        <p:nvSpPr>
          <p:cNvPr id="1048606" name="TextBox 6"/>
          <p:cNvSpPr txBox="1"/>
          <p:nvPr/>
        </p:nvSpPr>
        <p:spPr>
          <a:xfrm>
            <a:off x="103909" y="4110038"/>
            <a:ext cx="4993986" cy="1691640"/>
          </a:xfrm>
          <a:prstGeom prst="rect"/>
          <a:noFill/>
        </p:spPr>
        <p:txBody>
          <a:bodyPr wrap="square">
            <a:spAutoFit/>
          </a:bodyPr>
          <a:p>
            <a:pPr lvl="1"/>
            <a:r>
              <a:rPr dirty="0" sz="1800" lang="en-US">
                <a:solidFill>
                  <a:srgbClr val="222222"/>
                </a:solidFill>
              </a:rPr>
              <a:t>The </a:t>
            </a:r>
            <a:r>
              <a:rPr b="1" dirty="0" sz="1800" lang="en-US">
                <a:solidFill>
                  <a:srgbClr val="222222"/>
                </a:solidFill>
              </a:rPr>
              <a:t>artery of Percheron (AOP)</a:t>
            </a:r>
            <a:r>
              <a:rPr b="0" dirty="0" sz="1800" lang="en-US">
                <a:solidFill>
                  <a:srgbClr val="222222"/>
                </a:solidFill>
              </a:rPr>
              <a:t> is a rare </a:t>
            </a:r>
            <a:r>
              <a:rPr b="0" dirty="0" sz="1800" lang="en-US">
                <a:solidFill>
                  <a:srgbClr val="3366CC"/>
                </a:solidFill>
                <a:hlinkClick r:id="rId2"/>
              </a:rPr>
              <a:t>anatomic variation</a:t>
            </a:r>
            <a:r>
              <a:rPr b="0" dirty="0" sz="1800" lang="en-US">
                <a:solidFill>
                  <a:srgbClr val="222222"/>
                </a:solidFill>
                <a:hlinkClick r:id="rId2"/>
              </a:rPr>
              <a:t> in the </a:t>
            </a:r>
            <a:r>
              <a:rPr b="0" dirty="0" sz="1800" lang="en-US">
                <a:solidFill>
                  <a:srgbClr val="3366CC"/>
                </a:solidFill>
                <a:hlinkClick r:id="rId3"/>
              </a:rPr>
              <a:t>brain</a:t>
            </a:r>
            <a:r>
              <a:rPr b="0" dirty="0" sz="1800" lang="en-US">
                <a:solidFill>
                  <a:srgbClr val="222222"/>
                </a:solidFill>
                <a:hlinkClick r:id="rId3"/>
              </a:rPr>
              <a:t> vascularization in which a single arterial trunk arises from the </a:t>
            </a:r>
            <a:r>
              <a:rPr b="0" dirty="0" sz="1800" lang="en-US">
                <a:solidFill>
                  <a:srgbClr val="3366CC"/>
                </a:solidFill>
                <a:hlinkClick r:id="rId4"/>
              </a:rPr>
              <a:t>posterior cerebral artery</a:t>
            </a:r>
            <a:r>
              <a:rPr b="0" dirty="0" sz="1800" lang="en-US">
                <a:solidFill>
                  <a:srgbClr val="222222"/>
                </a:solidFill>
                <a:hlinkClick r:id="rId4"/>
              </a:rPr>
              <a:t> (PCA) to supply both sides of brain structures; the </a:t>
            </a:r>
            <a:r>
              <a:rPr b="0" dirty="0" sz="1800" lang="en-US">
                <a:solidFill>
                  <a:srgbClr val="3366CC"/>
                </a:solidFill>
                <a:hlinkClick r:id="rId5"/>
              </a:rPr>
              <a:t>thalamus</a:t>
            </a:r>
            <a:r>
              <a:rPr b="0" dirty="0" sz="1800" lang="en-US">
                <a:solidFill>
                  <a:srgbClr val="222222"/>
                </a:solidFill>
                <a:hlinkClick r:id="rId5"/>
              </a:rPr>
              <a:t> and </a:t>
            </a:r>
            <a:r>
              <a:rPr b="0" dirty="0" sz="1800" lang="en-US">
                <a:solidFill>
                  <a:srgbClr val="3366CC"/>
                </a:solidFill>
                <a:hlinkClick r:id="rId6"/>
              </a:rPr>
              <a:t>midbrain</a:t>
            </a:r>
            <a:r>
              <a:rPr b="0" dirty="0" sz="1800" lang="en-US">
                <a:solidFill>
                  <a:srgbClr val="222222"/>
                </a:solidFill>
                <a:hlinkClick r:id="rId6"/>
              </a:rPr>
              <a:t>.</a:t>
            </a:r>
            <a:endParaRPr dirty="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Thalamic Tumors</dc:title>
  <dc:creator>wisam alfeehan</dc:creator>
  <cp:lastModifiedBy>Ahmed Maan</cp:lastModifiedBy>
  <dcterms:created xsi:type="dcterms:W3CDTF">2018-01-19T03:00:50Z</dcterms:created>
  <dcterms:modified xsi:type="dcterms:W3CDTF">2022-11-28T09:55:17Z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f024fb8b5ff04eea9825abecad9db83e</vt:lpwstr>
  </property>
</Properties>
</file>