
<file path=[Content_Types].xml><?xml version="1.0" encoding="utf-8"?>
<Types xmlns="http://schemas.openxmlformats.org/package/2006/content-types">
  <Default Extension="rels" ContentType="application/vnd.openxmlformats-package.relationships+xml"/>
  <Default Extension="xml" ContentType="application/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1.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officeDocument/2006/relationships/extended-properties" Target="docProps/app.xml"/><Relationship Id="rId3" Type="http://schemas.openxmlformats.org/package/2006/relationships/metadata/core-properties" Target="docProps/core.xml"/><Relationship Id="rId4" Type="http://schemas.openxmlformats.org/officeDocument/2006/relationships/custom-properties" Target="docProps/custom.xml"/></Relationships>
</file>

<file path=ppt/presentation.xml><?xml version="1.0" encoding="utf-8"?>
<p:presentation xmlns:p="http://schemas.openxmlformats.org/presentationml/2006/main" xmlns:r="http://schemas.openxmlformats.org/officeDocument/2006/relationships" xmlns:a="http://schemas.openxmlformats.org/drawingml/2006/main" saveSubsetFonts="1">
  <p:sldMasterIdLst>
    <p:sldMasterId id="2147483660" r:id="rId1"/>
  </p:sldMasterIdLst>
  <p:notesMasterIdLst>
    <p:notesMasterId r:id="rId2"/>
  </p:notesMasterIdLst>
  <p:sldIdLst>
    <p:sldId id="287" r:id="rId3"/>
    <p:sldId id="288" r:id="rId4"/>
    <p:sldId id="289" r:id="rId5"/>
    <p:sldId id="290" r:id="rId6"/>
    <p:sldId id="291" r:id="rId7"/>
    <p:sldId id="292" r:id="rId8"/>
    <p:sldId id="293" r:id="rId9"/>
    <p:sldId id="294" r:id="rId10"/>
    <p:sldId id="295" r:id="rId11"/>
    <p:sldId id="296" r:id="rId12"/>
    <p:sldId id="297" r:id="rId13"/>
    <p:sldId id="298" r:id="rId14"/>
    <p:sldId id="299" r:id="rId15"/>
    <p:sldId id="300" r:id="rId16"/>
    <p:sldId id="301" r:id="rId17"/>
    <p:sldId id="302" r:id="rId18"/>
    <p:sldId id="303" r:id="rId19"/>
    <p:sldId id="304" r:id="rId20"/>
    <p:sldId id="305" r:id="rId21"/>
    <p:sldId id="306" r:id="rId22"/>
    <p:sldId id="307" r:id="rId23"/>
    <p:sldId id="308" r:id="rId24"/>
    <p:sldId id="309" r:id="rId25"/>
    <p:sldId id="310" r:id="rId26"/>
    <p:sldId id="311" r:id="rId27"/>
    <p:sldId id="312" r:id="rId28"/>
  </p:sldIdLst>
  <p:sldSz type="screen4x3" cy="6858000" cx="9144000"/>
  <p:notesSz cx="6858000" cy="9144000"/>
  <p:defaultTextStyle>
    <a:defPPr>
      <a:defRPr lang="en-US"/>
    </a:defPPr>
    <a:lvl1pPr algn="l" defTabSz="914400" eaLnBrk="1" hangingPunct="1" latinLnBrk="0" marL="0" rtl="0">
      <a:defRPr sz="1800" kern="1200">
        <a:solidFill>
          <a:schemeClr val="tx1"/>
        </a:solidFill>
        <a:latin typeface="+mn-lt"/>
        <a:ea typeface="+mn-ea"/>
        <a:cs typeface="+mn-cs"/>
      </a:defRPr>
    </a:lvl1pPr>
    <a:lvl2pPr algn="l" defTabSz="914400" eaLnBrk="1" hangingPunct="1" latinLnBrk="0" marL="457200" rtl="0">
      <a:defRPr sz="1800" kern="1200">
        <a:solidFill>
          <a:schemeClr val="tx1"/>
        </a:solidFill>
        <a:latin typeface="+mn-lt"/>
        <a:ea typeface="+mn-ea"/>
        <a:cs typeface="+mn-cs"/>
      </a:defRPr>
    </a:lvl2pPr>
    <a:lvl3pPr algn="l" defTabSz="914400" eaLnBrk="1" hangingPunct="1" latinLnBrk="0" marL="914400" rtl="0">
      <a:defRPr sz="1800" kern="1200">
        <a:solidFill>
          <a:schemeClr val="tx1"/>
        </a:solidFill>
        <a:latin typeface="+mn-lt"/>
        <a:ea typeface="+mn-ea"/>
        <a:cs typeface="+mn-cs"/>
      </a:defRPr>
    </a:lvl3pPr>
    <a:lvl4pPr algn="l" defTabSz="914400" eaLnBrk="1" hangingPunct="1" latinLnBrk="0" marL="1371600" rtl="0">
      <a:defRPr sz="1800" kern="1200">
        <a:solidFill>
          <a:schemeClr val="tx1"/>
        </a:solidFill>
        <a:latin typeface="+mn-lt"/>
        <a:ea typeface="+mn-ea"/>
        <a:cs typeface="+mn-cs"/>
      </a:defRPr>
    </a:lvl4pPr>
    <a:lvl5pPr algn="l" defTabSz="914400" eaLnBrk="1" hangingPunct="1" latinLnBrk="0" marL="1828800" rtl="0">
      <a:defRPr sz="1800" kern="1200">
        <a:solidFill>
          <a:schemeClr val="tx1"/>
        </a:solidFill>
        <a:latin typeface="+mn-lt"/>
        <a:ea typeface="+mn-ea"/>
        <a:cs typeface="+mn-cs"/>
      </a:defRPr>
    </a:lvl5pPr>
    <a:lvl6pPr algn="l" defTabSz="914400" eaLnBrk="1" hangingPunct="1" latinLnBrk="0" marL="2286000" rtl="0">
      <a:defRPr sz="1800" kern="1200">
        <a:solidFill>
          <a:schemeClr val="tx1"/>
        </a:solidFill>
        <a:latin typeface="+mn-lt"/>
        <a:ea typeface="+mn-ea"/>
        <a:cs typeface="+mn-cs"/>
      </a:defRPr>
    </a:lvl6pPr>
    <a:lvl7pPr algn="l" defTabSz="914400" eaLnBrk="1" hangingPunct="1" latinLnBrk="0" marL="2743200" rtl="0">
      <a:defRPr sz="1800" kern="1200">
        <a:solidFill>
          <a:schemeClr val="tx1"/>
        </a:solidFill>
        <a:latin typeface="+mn-lt"/>
        <a:ea typeface="+mn-ea"/>
        <a:cs typeface="+mn-cs"/>
      </a:defRPr>
    </a:lvl7pPr>
    <a:lvl8pPr algn="l" defTabSz="914400" eaLnBrk="1" hangingPunct="1" latinLnBrk="0" marL="3200400" rtl="0">
      <a:defRPr sz="1800" kern="1200">
        <a:solidFill>
          <a:schemeClr val="tx1"/>
        </a:solidFill>
        <a:latin typeface="+mn-lt"/>
        <a:ea typeface="+mn-ea"/>
        <a:cs typeface="+mn-cs"/>
      </a:defRPr>
    </a:lvl8pPr>
    <a:lvl9pPr algn="l" defTabSz="914400" eaLnBrk="1" hangingPunct="1" latinLnBrk="0" marL="3657600" rtl="0">
      <a:defRPr sz="1800" kern="1200">
        <a:solidFill>
          <a:schemeClr val="tx1"/>
        </a:solidFill>
        <a:latin typeface="+mn-lt"/>
        <a:ea typeface="+mn-ea"/>
        <a:cs typeface="+mn-cs"/>
      </a:defRPr>
    </a:lvl9pPr>
  </p:defaultTextStyle>
</p:presentation>
</file>

<file path=ppt/presProps.xml><?xml version="1.0" encoding="utf-8"?>
<p:presentationPr xmlns:p="http://schemas.openxmlformats.org/presentationml/2006/main" xmlns:r="http://schemas.openxmlformats.org/officeDocument/2006/relationships" xmlns:a="http://schemas.openxmlformats.org/drawingml/2006/main"/>
</file>

<file path=ppt/tableStyles.xml><?xml version="1.0" encoding="utf-8"?>
<a:tblStyleLst xmlns:a="http://schemas.openxmlformats.org/drawingml/2006/main" def="{5C22544A-7EE6-4342-B048-85BDC9FD1C3A}"/>
</file>

<file path=ppt/viewProps.xml><?xml version="1.0" encoding="utf-8"?>
<p:viewPr xmlns:p="http://schemas.openxmlformats.org/presentationml/2006/main" xmlns:r="http://schemas.openxmlformats.org/officeDocument/2006/relationships" xmlns:a="http://schemas.openxmlformats.org/drawingml/2006/main">
  <p:slideViewPr>
    <p:cSldViewPr>
      <p:cViewPr>
        <p:scale>
          <a:sx n="0" d="0"/>
          <a:sy n="0" d="0"/>
        </p:scale>
        <p:origin x="0" y="0"/>
      </p:cViewPr>
    </p:cSldViewPr>
  </p:slide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notesMaster" Target="notesMasters/notesMaster1.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tableStyles" Target="tableStyles.xml"/><Relationship Id="rId30" Type="http://schemas.openxmlformats.org/officeDocument/2006/relationships/presProps" Target="presProps.xml"/><Relationship Id="rId31" Type="http://schemas.openxmlformats.org/officeDocument/2006/relationships/viewProps" Target="viewProps.xml"/><Relationship Id="rId3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77" name=""/>
        <p:cNvGrpSpPr/>
        <p:nvPr/>
      </p:nvGrpSpPr>
      <p:grpSpPr>
        <a:xfrm>
          <a:off x="0" y="0"/>
          <a:ext cx="0" cy="0"/>
          <a:chOff x="0" y="0"/>
          <a:chExt cx="0" cy="0"/>
        </a:xfrm>
      </p:grpSpPr>
      <p:sp>
        <p:nvSpPr>
          <p:cNvPr id="1048666" name="Rectangle 2"/>
          <p:cNvSpPr>
            <a:spLocks noGrp="1" noChangeArrowheads="1"/>
          </p:cNvSpPr>
          <p:nvPr>
            <p:ph type="hdr" sz="quarter"/>
          </p:nvPr>
        </p:nvSpPr>
        <p:spPr bwMode="auto">
          <a:xfrm>
            <a:off x="2" y="1"/>
            <a:ext cx="3076575" cy="512763"/>
          </a:xfrm>
          <a:prstGeom prst="rect"/>
          <a:noFill/>
          <a:ln w="9525">
            <a:noFill/>
            <a:miter lim="800000"/>
            <a:headEnd/>
            <a:tailEnd/>
          </a:ln>
          <a:effectLst/>
        </p:spPr>
        <p:txBody>
          <a:bodyPr anchor="t" anchorCtr="0" bIns="45745" compatLnSpc="1" lIns="91492" numCol="1" rIns="91492" tIns="45745" vert="horz" wrap="square">
            <a:prstTxWarp prst="textNoShape"/>
          </a:bodyPr>
          <a:lstStyle>
            <a:lvl1pPr algn="l">
              <a:defRPr sz="1100"/>
            </a:lvl1pPr>
          </a:lstStyle>
          <a:p>
            <a:endParaRPr lang="en-US"/>
          </a:p>
        </p:txBody>
      </p:sp>
      <p:sp>
        <p:nvSpPr>
          <p:cNvPr id="1048667" name="Rectangle 3"/>
          <p:cNvSpPr>
            <a:spLocks noGrp="1" noChangeArrowheads="1"/>
          </p:cNvSpPr>
          <p:nvPr>
            <p:ph type="dt" idx="1"/>
          </p:nvPr>
        </p:nvSpPr>
        <p:spPr bwMode="auto">
          <a:xfrm>
            <a:off x="4021139" y="1"/>
            <a:ext cx="3076575" cy="512763"/>
          </a:xfrm>
          <a:prstGeom prst="rect"/>
          <a:noFill/>
          <a:ln w="9525">
            <a:noFill/>
            <a:miter lim="800000"/>
            <a:headEnd/>
            <a:tailEnd/>
          </a:ln>
          <a:effectLst/>
        </p:spPr>
        <p:txBody>
          <a:bodyPr anchor="t" anchorCtr="0" bIns="45745" compatLnSpc="1" lIns="91492" numCol="1" rIns="91492" tIns="45745" vert="horz" wrap="square">
            <a:prstTxWarp prst="textNoShape"/>
          </a:bodyPr>
          <a:lstStyle>
            <a:lvl1pPr algn="r">
              <a:defRPr sz="1100"/>
            </a:lvl1pPr>
          </a:lstStyle>
          <a:p>
            <a:endParaRPr lang="en-US"/>
          </a:p>
        </p:txBody>
      </p:sp>
      <p:sp>
        <p:nvSpPr>
          <p:cNvPr id="1048668" name="Rectangle 4"/>
          <p:cNvSpPr>
            <a:spLocks noChangeAspect="1" noRot="1" noGrp="1" noChangeArrowheads="1" noTextEdit="1"/>
          </p:cNvSpPr>
          <p:nvPr>
            <p:ph type="sldImg" idx="2"/>
          </p:nvPr>
        </p:nvSpPr>
        <p:spPr bwMode="auto">
          <a:xfrm>
            <a:off x="990600" y="766763"/>
            <a:ext cx="5118100" cy="3838575"/>
          </a:xfrm>
          <a:prstGeom prst="rect"/>
          <a:noFill/>
          <a:ln w="9525">
            <a:solidFill>
              <a:srgbClr val="000000"/>
            </a:solidFill>
            <a:miter lim="800000"/>
            <a:headEnd/>
            <a:tailEnd/>
          </a:ln>
          <a:effectLst/>
        </p:spPr>
      </p:sp>
      <p:sp>
        <p:nvSpPr>
          <p:cNvPr id="1048669" name="Rectangle 5"/>
          <p:cNvSpPr>
            <a:spLocks noGrp="1" noChangeArrowheads="1"/>
          </p:cNvSpPr>
          <p:nvPr>
            <p:ph type="body" sz="quarter" idx="3"/>
          </p:nvPr>
        </p:nvSpPr>
        <p:spPr bwMode="auto">
          <a:xfrm>
            <a:off x="709614" y="4862514"/>
            <a:ext cx="5680075" cy="4605337"/>
          </a:xfrm>
          <a:prstGeom prst="rect"/>
          <a:noFill/>
          <a:ln w="9525">
            <a:noFill/>
            <a:miter lim="800000"/>
            <a:headEnd/>
            <a:tailEnd/>
          </a:ln>
          <a:effectLst/>
        </p:spPr>
        <p:txBody>
          <a:bodyPr anchor="t" anchorCtr="0" bIns="45745" compatLnSpc="1" lIns="91492" numCol="1" rIns="91492" tIns="45745" vert="horz" wrap="square">
            <a:prstTxWarp prst="textNoShape"/>
          </a:bodyPr>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48670" name="Rectangle 6"/>
          <p:cNvSpPr>
            <a:spLocks noGrp="1" noChangeArrowheads="1"/>
          </p:cNvSpPr>
          <p:nvPr>
            <p:ph type="ftr" sz="quarter" idx="4"/>
          </p:nvPr>
        </p:nvSpPr>
        <p:spPr bwMode="auto">
          <a:xfrm>
            <a:off x="2" y="9720264"/>
            <a:ext cx="3076575" cy="512762"/>
          </a:xfrm>
          <a:prstGeom prst="rect"/>
          <a:noFill/>
          <a:ln w="9525">
            <a:noFill/>
            <a:miter lim="800000"/>
            <a:headEnd/>
            <a:tailEnd/>
          </a:ln>
          <a:effectLst/>
        </p:spPr>
        <p:txBody>
          <a:bodyPr anchor="b" anchorCtr="0" bIns="45745" compatLnSpc="1" lIns="91492" numCol="1" rIns="91492" tIns="45745" vert="horz" wrap="square">
            <a:prstTxWarp prst="textNoShape"/>
          </a:bodyPr>
          <a:lstStyle>
            <a:lvl1pPr algn="l">
              <a:defRPr sz="1100"/>
            </a:lvl1pPr>
          </a:lstStyle>
          <a:p>
            <a:endParaRPr lang="en-US"/>
          </a:p>
        </p:txBody>
      </p:sp>
      <p:sp>
        <p:nvSpPr>
          <p:cNvPr id="1048671" name="Rectangle 7"/>
          <p:cNvSpPr>
            <a:spLocks noGrp="1" noChangeArrowheads="1"/>
          </p:cNvSpPr>
          <p:nvPr>
            <p:ph type="sldNum" sz="quarter" idx="5"/>
          </p:nvPr>
        </p:nvSpPr>
        <p:spPr bwMode="auto">
          <a:xfrm>
            <a:off x="4021139" y="9720264"/>
            <a:ext cx="3076575" cy="512762"/>
          </a:xfrm>
          <a:prstGeom prst="rect"/>
          <a:noFill/>
          <a:ln w="9525">
            <a:noFill/>
            <a:miter lim="800000"/>
            <a:headEnd/>
            <a:tailEnd/>
          </a:ln>
          <a:effectLst/>
        </p:spPr>
        <p:txBody>
          <a:bodyPr anchor="b" anchorCtr="0" bIns="45745" compatLnSpc="1" lIns="91492" numCol="1" rIns="91492" tIns="45745" vert="horz" wrap="square">
            <a:prstTxWarp prst="textNoShape"/>
          </a:bodyPr>
          <a:lstStyle>
            <a:lvl1pPr algn="r">
              <a:defRPr sz="1100"/>
            </a:lvl1pPr>
          </a:lstStyle>
          <a:p>
            <a:fld id="{A9A0EA98-5831-4853-B862-C702E6EB345C}" type="slidenum">
              <a:rPr lang="en-US"/>
              <a:t>‹#›</a:t>
            </a:fld>
            <a:endParaRPr lang="en-US"/>
          </a:p>
        </p:txBody>
      </p:sp>
    </p:spTree>
  </p:cSld>
  <p:clrMap accent1="accent1" accent2="accent2" accent3="accent3" accent4="accent4" accent5="accent5" accent6="accent6" bg1="lt1" bg2="lt2" tx1="dk1" tx2="dk2" hlink="hlink" folHlink="folHlink"/>
  <p:notesStyle>
    <a:lvl1pPr algn="l" fontAlgn="base" rtl="0">
      <a:spcBef>
        <a:spcPct val="30000"/>
      </a:spcBef>
      <a:spcAft>
        <a:spcPct val="0"/>
      </a:spcAft>
      <a:defRPr sz="1200" kern="1200">
        <a:solidFill>
          <a:schemeClr val="tx1"/>
        </a:solidFill>
        <a:latin typeface="Arial" charset="0"/>
        <a:ea typeface="+mn-ea"/>
        <a:cs typeface="+mn-cs"/>
      </a:defRPr>
    </a:lvl1pPr>
    <a:lvl2pPr algn="l" fontAlgn="base" marL="457200" rtl="0">
      <a:spcBef>
        <a:spcPct val="30000"/>
      </a:spcBef>
      <a:spcAft>
        <a:spcPct val="0"/>
      </a:spcAft>
      <a:defRPr sz="1200" kern="1200">
        <a:solidFill>
          <a:schemeClr val="tx1"/>
        </a:solidFill>
        <a:latin typeface="Arial" charset="0"/>
        <a:ea typeface="+mn-ea"/>
        <a:cs typeface="+mn-cs"/>
      </a:defRPr>
    </a:lvl2pPr>
    <a:lvl3pPr algn="l" fontAlgn="base" marL="914400" rtl="0">
      <a:spcBef>
        <a:spcPct val="30000"/>
      </a:spcBef>
      <a:spcAft>
        <a:spcPct val="0"/>
      </a:spcAft>
      <a:defRPr sz="1200" kern="1200">
        <a:solidFill>
          <a:schemeClr val="tx1"/>
        </a:solidFill>
        <a:latin typeface="Arial" charset="0"/>
        <a:ea typeface="+mn-ea"/>
        <a:cs typeface="+mn-cs"/>
      </a:defRPr>
    </a:lvl3pPr>
    <a:lvl4pPr algn="l" fontAlgn="base" marL="1371600" rtl="0">
      <a:spcBef>
        <a:spcPct val="30000"/>
      </a:spcBef>
      <a:spcAft>
        <a:spcPct val="0"/>
      </a:spcAft>
      <a:defRPr sz="1200" kern="1200">
        <a:solidFill>
          <a:schemeClr val="tx1"/>
        </a:solidFill>
        <a:latin typeface="Arial" charset="0"/>
        <a:ea typeface="+mn-ea"/>
        <a:cs typeface="+mn-cs"/>
      </a:defRPr>
    </a:lvl4pPr>
    <a:lvl5pPr algn="l" fontAlgn="base" marL="1828800" rtl="0">
      <a:spcBef>
        <a:spcPct val="30000"/>
      </a:spcBef>
      <a:spcAft>
        <a:spcPct val="0"/>
      </a:spcAft>
      <a:defRPr sz="1200" kern="1200">
        <a:solidFill>
          <a:schemeClr val="tx1"/>
        </a:solidFill>
        <a:latin typeface="Arial" charset="0"/>
        <a:ea typeface="+mn-ea"/>
        <a:cs typeface="+mn-cs"/>
      </a:defRPr>
    </a:lvl5pPr>
    <a:lvl6pPr algn="l" defTabSz="914400" eaLnBrk="1" hangingPunct="1" latinLnBrk="0" marL="2286000" rtl="0">
      <a:defRPr sz="1200" kern="1200">
        <a:solidFill>
          <a:schemeClr val="tx1"/>
        </a:solidFill>
        <a:latin typeface="+mn-lt"/>
        <a:ea typeface="+mn-ea"/>
        <a:cs typeface="+mn-cs"/>
      </a:defRPr>
    </a:lvl6pPr>
    <a:lvl7pPr algn="l" defTabSz="914400" eaLnBrk="1" hangingPunct="1" latinLnBrk="0" marL="2743200" rtl="0">
      <a:defRPr sz="1200" kern="1200">
        <a:solidFill>
          <a:schemeClr val="tx1"/>
        </a:solidFill>
        <a:latin typeface="+mn-lt"/>
        <a:ea typeface="+mn-ea"/>
        <a:cs typeface="+mn-cs"/>
      </a:defRPr>
    </a:lvl7pPr>
    <a:lvl8pPr algn="l" defTabSz="914400" eaLnBrk="1" hangingPunct="1" latinLnBrk="0" marL="3200400" rtl="0">
      <a:defRPr sz="1200" kern="1200">
        <a:solidFill>
          <a:schemeClr val="tx1"/>
        </a:solidFill>
        <a:latin typeface="+mn-lt"/>
        <a:ea typeface="+mn-ea"/>
        <a:cs typeface="+mn-cs"/>
      </a:defRPr>
    </a:lvl8pPr>
    <a:lvl9pPr algn="l" defTabSz="914400" eaLnBrk="1" hangingPunct="1" latinLnBrk="0" marL="3657600" rtl="0">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type="title">
  <p:cSld name="Title Slide">
    <p:spTree>
      <p:nvGrpSpPr>
        <p:cNvPr id="23" name=""/>
        <p:cNvGrpSpPr/>
        <p:nvPr/>
      </p:nvGrpSpPr>
      <p:grpSpPr>
        <a:xfrm>
          <a:off x="0" y="0"/>
          <a:ext cx="0" cy="0"/>
          <a:chOff x="0" y="0"/>
          <a:chExt cx="0" cy="0"/>
        </a:xfrm>
      </p:grpSpPr>
      <p:sp>
        <p:nvSpPr>
          <p:cNvPr id="1048581"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1048582" name="Subtitle 2"/>
          <p:cNvSpPr>
            <a:spLocks noGrp="1"/>
          </p:cNvSpPr>
          <p:nvPr>
            <p:ph type="subTitle" idx="1"/>
          </p:nvPr>
        </p:nvSpPr>
        <p:spPr>
          <a:xfrm>
            <a:off x="1143000" y="3602038"/>
            <a:ext cx="6858000" cy="1655762"/>
          </a:xfrm>
        </p:spPr>
        <p:txBody>
          <a:bodyPr/>
          <a:lstStyle>
            <a:lvl1pPr algn="ctr" indent="0" marL="0">
              <a:buNone/>
              <a:defRPr sz="1800"/>
            </a:lvl1pPr>
            <a:lvl2pPr algn="ctr" indent="0" marL="342900">
              <a:buNone/>
              <a:defRPr sz="1500"/>
            </a:lvl2pPr>
            <a:lvl3pPr algn="ctr" indent="0" marL="685800">
              <a:buNone/>
              <a:defRPr sz="1350"/>
            </a:lvl3pPr>
            <a:lvl4pPr algn="ctr" indent="0" marL="1028700">
              <a:buNone/>
              <a:defRPr sz="1200"/>
            </a:lvl4pPr>
            <a:lvl5pPr algn="ctr" indent="0" marL="1371600">
              <a:buNone/>
              <a:defRPr sz="1200"/>
            </a:lvl5pPr>
            <a:lvl6pPr algn="ctr" indent="0" marL="1714500">
              <a:buNone/>
              <a:defRPr sz="1200"/>
            </a:lvl6pPr>
            <a:lvl7pPr algn="ctr" indent="0" marL="2057400">
              <a:buNone/>
              <a:defRPr sz="1200"/>
            </a:lvl7pPr>
            <a:lvl8pPr algn="ctr" indent="0" marL="2400300">
              <a:buNone/>
              <a:defRPr sz="1200"/>
            </a:lvl8pPr>
            <a:lvl9pPr algn="ctr" indent="0" marL="2743200">
              <a:buNone/>
              <a:defRPr sz="1200"/>
            </a:lvl9pPr>
          </a:lstStyle>
          <a:p>
            <a:r>
              <a:rPr lang="en-US"/>
              <a:t>Click to edit Master subtitle style</a:t>
            </a:r>
          </a:p>
        </p:txBody>
      </p:sp>
      <p:sp>
        <p:nvSpPr>
          <p:cNvPr id="1048583" name="Date Placeholder 3"/>
          <p:cNvSpPr>
            <a:spLocks noGrp="1"/>
          </p:cNvSpPr>
          <p:nvPr>
            <p:ph type="dt" sz="half" idx="10"/>
          </p:nvPr>
        </p:nvSpPr>
        <p:spPr/>
        <p:txBody>
          <a:bodyPr/>
          <a:p>
            <a:fld id="{9ECF2B62-DF33-9D44-B71C-2A6823371A79}" type="datetimeFigureOut">
              <a:rPr lang="en-US" smtClean="0"/>
              <a:t>8/13/20</a:t>
            </a:fld>
            <a:endParaRPr lang="en-US"/>
          </a:p>
        </p:txBody>
      </p:sp>
      <p:sp>
        <p:nvSpPr>
          <p:cNvPr id="1048584" name="Footer Placeholder 4"/>
          <p:cNvSpPr>
            <a:spLocks noGrp="1"/>
          </p:cNvSpPr>
          <p:nvPr>
            <p:ph type="ftr" sz="quarter" idx="11"/>
          </p:nvPr>
        </p:nvSpPr>
        <p:spPr/>
        <p:txBody>
          <a:bodyPr/>
          <a:p>
            <a:endParaRPr lang="en-US"/>
          </a:p>
        </p:txBody>
      </p:sp>
      <p:sp>
        <p:nvSpPr>
          <p:cNvPr id="1048585" name="Slide Number Placeholder 5"/>
          <p:cNvSpPr>
            <a:spLocks noGrp="1"/>
          </p:cNvSpPr>
          <p:nvPr>
            <p:ph type="sldNum" sz="quarter" idx="12"/>
          </p:nvPr>
        </p:nvSpPr>
        <p:spPr/>
        <p:txBody>
          <a:bodyPr/>
          <a:p>
            <a:fld id="{858A4B9D-9A05-F944-A6D6-089E94DE75C4}"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type="vertTx">
  <p:cSld name="Title and Vertical Text">
    <p:spTree>
      <p:nvGrpSpPr>
        <p:cNvPr id="70" name=""/>
        <p:cNvGrpSpPr/>
        <p:nvPr/>
      </p:nvGrpSpPr>
      <p:grpSpPr>
        <a:xfrm>
          <a:off x="0" y="0"/>
          <a:ext cx="0" cy="0"/>
          <a:chOff x="0" y="0"/>
          <a:chExt cx="0" cy="0"/>
        </a:xfrm>
      </p:grpSpPr>
      <p:sp>
        <p:nvSpPr>
          <p:cNvPr id="1048633" name="Title 1"/>
          <p:cNvSpPr>
            <a:spLocks noGrp="1"/>
          </p:cNvSpPr>
          <p:nvPr>
            <p:ph type="title"/>
          </p:nvPr>
        </p:nvSpPr>
        <p:spPr/>
        <p:txBody>
          <a:bodyPr/>
          <a:p>
            <a:r>
              <a:rPr lang="en-US"/>
              <a:t>Click to edit Master title style</a:t>
            </a:r>
          </a:p>
        </p:txBody>
      </p:sp>
      <p:sp>
        <p:nvSpPr>
          <p:cNvPr id="1048634" name="Vertical Text Placeholder 2"/>
          <p:cNvSpPr>
            <a:spLocks noGrp="1"/>
          </p:cNvSpPr>
          <p:nvPr>
            <p:ph type="body" orient="vert" idx="1"/>
          </p:nvPr>
        </p:nvSpPr>
        <p:spPr/>
        <p:txBody>
          <a:bodyPr vert="eaVert"/>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8635" name="Date Placeholder 3"/>
          <p:cNvSpPr>
            <a:spLocks noGrp="1"/>
          </p:cNvSpPr>
          <p:nvPr>
            <p:ph type="dt" sz="half" idx="10"/>
          </p:nvPr>
        </p:nvSpPr>
        <p:spPr/>
        <p:txBody>
          <a:bodyPr/>
          <a:p>
            <a:fld id="{9ECF2B62-DF33-9D44-B71C-2A6823371A79}" type="datetimeFigureOut">
              <a:rPr lang="en-US" smtClean="0"/>
              <a:t>8/13/20</a:t>
            </a:fld>
            <a:endParaRPr lang="en-US"/>
          </a:p>
        </p:txBody>
      </p:sp>
      <p:sp>
        <p:nvSpPr>
          <p:cNvPr id="1048636" name="Footer Placeholder 4"/>
          <p:cNvSpPr>
            <a:spLocks noGrp="1"/>
          </p:cNvSpPr>
          <p:nvPr>
            <p:ph type="ftr" sz="quarter" idx="11"/>
          </p:nvPr>
        </p:nvSpPr>
        <p:spPr/>
        <p:txBody>
          <a:bodyPr/>
          <a:p>
            <a:endParaRPr lang="en-US"/>
          </a:p>
        </p:txBody>
      </p:sp>
      <p:sp>
        <p:nvSpPr>
          <p:cNvPr id="1048637" name="Slide Number Placeholder 5"/>
          <p:cNvSpPr>
            <a:spLocks noGrp="1"/>
          </p:cNvSpPr>
          <p:nvPr>
            <p:ph type="sldNum" sz="quarter" idx="12"/>
          </p:nvPr>
        </p:nvSpPr>
        <p:spPr/>
        <p:txBody>
          <a:bodyPr/>
          <a:p>
            <a:fld id="{858A4B9D-9A05-F944-A6D6-089E94DE75C4}"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type="vertTitleAndTx">
  <p:cSld name="Vertical Title and Text">
    <p:spTree>
      <p:nvGrpSpPr>
        <p:cNvPr id="68" name=""/>
        <p:cNvGrpSpPr/>
        <p:nvPr/>
      </p:nvGrpSpPr>
      <p:grpSpPr>
        <a:xfrm>
          <a:off x="0" y="0"/>
          <a:ext cx="0" cy="0"/>
          <a:chOff x="0" y="0"/>
          <a:chExt cx="0" cy="0"/>
        </a:xfrm>
      </p:grpSpPr>
      <p:sp>
        <p:nvSpPr>
          <p:cNvPr id="1048622" name="Vertical Title 1"/>
          <p:cNvSpPr>
            <a:spLocks noGrp="1"/>
          </p:cNvSpPr>
          <p:nvPr>
            <p:ph type="title" orient="vert"/>
          </p:nvPr>
        </p:nvSpPr>
        <p:spPr>
          <a:xfrm>
            <a:off x="6543675" y="365125"/>
            <a:ext cx="1971675" cy="5811838"/>
          </a:xfrm>
        </p:spPr>
        <p:txBody>
          <a:bodyPr vert="eaVert"/>
          <a:p>
            <a:r>
              <a:rPr lang="en-US"/>
              <a:t>Click to edit Master title style</a:t>
            </a:r>
          </a:p>
        </p:txBody>
      </p:sp>
      <p:sp>
        <p:nvSpPr>
          <p:cNvPr id="1048623" name="Vertical Text Placeholder 2"/>
          <p:cNvSpPr>
            <a:spLocks noGrp="1"/>
          </p:cNvSpPr>
          <p:nvPr>
            <p:ph type="body" orient="vert" idx="1"/>
          </p:nvPr>
        </p:nvSpPr>
        <p:spPr>
          <a:xfrm>
            <a:off x="628650" y="365125"/>
            <a:ext cx="5800725" cy="5811838"/>
          </a:xfrm>
        </p:spPr>
        <p:txBody>
          <a:bodyPr vert="eaVert"/>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8624" name="Date Placeholder 3"/>
          <p:cNvSpPr>
            <a:spLocks noGrp="1"/>
          </p:cNvSpPr>
          <p:nvPr>
            <p:ph type="dt" sz="half" idx="10"/>
          </p:nvPr>
        </p:nvSpPr>
        <p:spPr/>
        <p:txBody>
          <a:bodyPr/>
          <a:p>
            <a:fld id="{9ECF2B62-DF33-9D44-B71C-2A6823371A79}" type="datetimeFigureOut">
              <a:rPr lang="en-US" smtClean="0"/>
              <a:t>8/13/20</a:t>
            </a:fld>
            <a:endParaRPr lang="en-US"/>
          </a:p>
        </p:txBody>
      </p:sp>
      <p:sp>
        <p:nvSpPr>
          <p:cNvPr id="1048625" name="Footer Placeholder 4"/>
          <p:cNvSpPr>
            <a:spLocks noGrp="1"/>
          </p:cNvSpPr>
          <p:nvPr>
            <p:ph type="ftr" sz="quarter" idx="11"/>
          </p:nvPr>
        </p:nvSpPr>
        <p:spPr/>
        <p:txBody>
          <a:bodyPr/>
          <a:p>
            <a:endParaRPr lang="en-US"/>
          </a:p>
        </p:txBody>
      </p:sp>
      <p:sp>
        <p:nvSpPr>
          <p:cNvPr id="1048626" name="Slide Number Placeholder 5"/>
          <p:cNvSpPr>
            <a:spLocks noGrp="1"/>
          </p:cNvSpPr>
          <p:nvPr>
            <p:ph type="sldNum" sz="quarter" idx="12"/>
          </p:nvPr>
        </p:nvSpPr>
        <p:spPr/>
        <p:txBody>
          <a:bodyPr/>
          <a:p>
            <a:fld id="{858A4B9D-9A05-F944-A6D6-089E94DE75C4}"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type="obj">
  <p:cSld name="Title and Content">
    <p:spTree>
      <p:nvGrpSpPr>
        <p:cNvPr id="41" name=""/>
        <p:cNvGrpSpPr/>
        <p:nvPr/>
      </p:nvGrpSpPr>
      <p:grpSpPr>
        <a:xfrm>
          <a:off x="0" y="0"/>
          <a:ext cx="0" cy="0"/>
          <a:chOff x="0" y="0"/>
          <a:chExt cx="0" cy="0"/>
        </a:xfrm>
      </p:grpSpPr>
      <p:sp>
        <p:nvSpPr>
          <p:cNvPr id="1048587" name="Title 1"/>
          <p:cNvSpPr>
            <a:spLocks noGrp="1"/>
          </p:cNvSpPr>
          <p:nvPr>
            <p:ph type="title"/>
          </p:nvPr>
        </p:nvSpPr>
        <p:spPr/>
        <p:txBody>
          <a:bodyPr/>
          <a:p>
            <a:r>
              <a:rPr lang="en-US"/>
              <a:t>Click to edit Master title style</a:t>
            </a:r>
          </a:p>
        </p:txBody>
      </p:sp>
      <p:sp>
        <p:nvSpPr>
          <p:cNvPr id="1048588" name="Content Placeholder 2"/>
          <p:cNvSpPr>
            <a:spLocks noGrp="1"/>
          </p:cNvSpPr>
          <p:nvPr>
            <p:ph idx="1"/>
          </p:nvPr>
        </p:nvSpPr>
        <p:spPr/>
        <p:txBody>
          <a:bodyPr/>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8589" name="Date Placeholder 3"/>
          <p:cNvSpPr>
            <a:spLocks noGrp="1"/>
          </p:cNvSpPr>
          <p:nvPr>
            <p:ph type="dt" sz="half" idx="10"/>
          </p:nvPr>
        </p:nvSpPr>
        <p:spPr/>
        <p:txBody>
          <a:bodyPr/>
          <a:p>
            <a:fld id="{9ECF2B62-DF33-9D44-B71C-2A6823371A79}" type="datetimeFigureOut">
              <a:rPr lang="en-US" smtClean="0"/>
              <a:t>8/13/20</a:t>
            </a:fld>
            <a:endParaRPr lang="en-US"/>
          </a:p>
        </p:txBody>
      </p:sp>
      <p:sp>
        <p:nvSpPr>
          <p:cNvPr id="1048590" name="Footer Placeholder 4"/>
          <p:cNvSpPr>
            <a:spLocks noGrp="1"/>
          </p:cNvSpPr>
          <p:nvPr>
            <p:ph type="ftr" sz="quarter" idx="11"/>
          </p:nvPr>
        </p:nvSpPr>
        <p:spPr/>
        <p:txBody>
          <a:bodyPr/>
          <a:p>
            <a:endParaRPr lang="en-US"/>
          </a:p>
        </p:txBody>
      </p:sp>
      <p:sp>
        <p:nvSpPr>
          <p:cNvPr id="1048591" name="Slide Number Placeholder 5"/>
          <p:cNvSpPr>
            <a:spLocks noGrp="1"/>
          </p:cNvSpPr>
          <p:nvPr>
            <p:ph type="sldNum" sz="quarter" idx="12"/>
          </p:nvPr>
        </p:nvSpPr>
        <p:spPr/>
        <p:txBody>
          <a:bodyPr/>
          <a:p>
            <a:fld id="{858A4B9D-9A05-F944-A6D6-089E94DE75C4}"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type="secHead">
  <p:cSld name="Section Header">
    <p:spTree>
      <p:nvGrpSpPr>
        <p:cNvPr id="71" name=""/>
        <p:cNvGrpSpPr/>
        <p:nvPr/>
      </p:nvGrpSpPr>
      <p:grpSpPr>
        <a:xfrm>
          <a:off x="0" y="0"/>
          <a:ext cx="0" cy="0"/>
          <a:chOff x="0" y="0"/>
          <a:chExt cx="0" cy="0"/>
        </a:xfrm>
      </p:grpSpPr>
      <p:sp>
        <p:nvSpPr>
          <p:cNvPr id="1048638"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1048639" name="Text Placeholder 2"/>
          <p:cNvSpPr>
            <a:spLocks noGrp="1"/>
          </p:cNvSpPr>
          <p:nvPr>
            <p:ph type="body" idx="1"/>
          </p:nvPr>
        </p:nvSpPr>
        <p:spPr>
          <a:xfrm>
            <a:off x="623888" y="4589464"/>
            <a:ext cx="7886700" cy="1500187"/>
          </a:xfrm>
        </p:spPr>
        <p:txBody>
          <a:bodyPr/>
          <a:lstStyle>
            <a:lvl1pPr indent="0" marL="0">
              <a:buNone/>
              <a:defRPr sz="1800">
                <a:solidFill>
                  <a:schemeClr val="tx1">
                    <a:tint val="75000"/>
                  </a:schemeClr>
                </a:solidFill>
              </a:defRPr>
            </a:lvl1pPr>
            <a:lvl2pPr indent="0" marL="342900">
              <a:buNone/>
              <a:defRPr sz="1500">
                <a:solidFill>
                  <a:schemeClr val="tx1">
                    <a:tint val="75000"/>
                  </a:schemeClr>
                </a:solidFill>
              </a:defRPr>
            </a:lvl2pPr>
            <a:lvl3pPr indent="0" marL="685800">
              <a:buNone/>
              <a:defRPr sz="1350">
                <a:solidFill>
                  <a:schemeClr val="tx1">
                    <a:tint val="75000"/>
                  </a:schemeClr>
                </a:solidFill>
              </a:defRPr>
            </a:lvl3pPr>
            <a:lvl4pPr indent="0" marL="1028700">
              <a:buNone/>
              <a:defRPr sz="1200">
                <a:solidFill>
                  <a:schemeClr val="tx1">
                    <a:tint val="75000"/>
                  </a:schemeClr>
                </a:solidFill>
              </a:defRPr>
            </a:lvl4pPr>
            <a:lvl5pPr indent="0" marL="1371600">
              <a:buNone/>
              <a:defRPr sz="1200">
                <a:solidFill>
                  <a:schemeClr val="tx1">
                    <a:tint val="75000"/>
                  </a:schemeClr>
                </a:solidFill>
              </a:defRPr>
            </a:lvl5pPr>
            <a:lvl6pPr indent="0" marL="1714500">
              <a:buNone/>
              <a:defRPr sz="1200">
                <a:solidFill>
                  <a:schemeClr val="tx1">
                    <a:tint val="75000"/>
                  </a:schemeClr>
                </a:solidFill>
              </a:defRPr>
            </a:lvl6pPr>
            <a:lvl7pPr indent="0" marL="2057400">
              <a:buNone/>
              <a:defRPr sz="1200">
                <a:solidFill>
                  <a:schemeClr val="tx1">
                    <a:tint val="75000"/>
                  </a:schemeClr>
                </a:solidFill>
              </a:defRPr>
            </a:lvl7pPr>
            <a:lvl8pPr indent="0" marL="2400300">
              <a:buNone/>
              <a:defRPr sz="1200">
                <a:solidFill>
                  <a:schemeClr val="tx1">
                    <a:tint val="75000"/>
                  </a:schemeClr>
                </a:solidFill>
              </a:defRPr>
            </a:lvl8pPr>
            <a:lvl9pPr indent="0" marL="2743200">
              <a:buNone/>
              <a:defRPr sz="1200">
                <a:solidFill>
                  <a:schemeClr val="tx1">
                    <a:tint val="75000"/>
                  </a:schemeClr>
                </a:solidFill>
              </a:defRPr>
            </a:lvl9pPr>
          </a:lstStyle>
          <a:p>
            <a:pPr lvl="0"/>
            <a:r>
              <a:rPr lang="en-US"/>
              <a:t>Click to edit Master text styles</a:t>
            </a:r>
          </a:p>
        </p:txBody>
      </p:sp>
      <p:sp>
        <p:nvSpPr>
          <p:cNvPr id="1048640" name="Date Placeholder 3"/>
          <p:cNvSpPr>
            <a:spLocks noGrp="1"/>
          </p:cNvSpPr>
          <p:nvPr>
            <p:ph type="dt" sz="half" idx="10"/>
          </p:nvPr>
        </p:nvSpPr>
        <p:spPr/>
        <p:txBody>
          <a:bodyPr/>
          <a:p>
            <a:fld id="{9ECF2B62-DF33-9D44-B71C-2A6823371A79}" type="datetimeFigureOut">
              <a:rPr lang="en-US" smtClean="0"/>
              <a:t>8/13/20</a:t>
            </a:fld>
            <a:endParaRPr lang="en-US"/>
          </a:p>
        </p:txBody>
      </p:sp>
      <p:sp>
        <p:nvSpPr>
          <p:cNvPr id="1048641" name="Footer Placeholder 4"/>
          <p:cNvSpPr>
            <a:spLocks noGrp="1"/>
          </p:cNvSpPr>
          <p:nvPr>
            <p:ph type="ftr" sz="quarter" idx="11"/>
          </p:nvPr>
        </p:nvSpPr>
        <p:spPr/>
        <p:txBody>
          <a:bodyPr/>
          <a:p>
            <a:endParaRPr lang="en-US"/>
          </a:p>
        </p:txBody>
      </p:sp>
      <p:sp>
        <p:nvSpPr>
          <p:cNvPr id="1048642" name="Slide Number Placeholder 5"/>
          <p:cNvSpPr>
            <a:spLocks noGrp="1"/>
          </p:cNvSpPr>
          <p:nvPr>
            <p:ph type="sldNum" sz="quarter" idx="12"/>
          </p:nvPr>
        </p:nvSpPr>
        <p:spPr/>
        <p:txBody>
          <a:bodyPr/>
          <a:p>
            <a:fld id="{858A4B9D-9A05-F944-A6D6-089E94DE75C4}"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type="twoObj">
  <p:cSld name="Two Content">
    <p:spTree>
      <p:nvGrpSpPr>
        <p:cNvPr id="72" name=""/>
        <p:cNvGrpSpPr/>
        <p:nvPr/>
      </p:nvGrpSpPr>
      <p:grpSpPr>
        <a:xfrm>
          <a:off x="0" y="0"/>
          <a:ext cx="0" cy="0"/>
          <a:chOff x="0" y="0"/>
          <a:chExt cx="0" cy="0"/>
        </a:xfrm>
      </p:grpSpPr>
      <p:sp>
        <p:nvSpPr>
          <p:cNvPr id="1048643" name="Title 1"/>
          <p:cNvSpPr>
            <a:spLocks noGrp="1"/>
          </p:cNvSpPr>
          <p:nvPr>
            <p:ph type="title"/>
          </p:nvPr>
        </p:nvSpPr>
        <p:spPr/>
        <p:txBody>
          <a:bodyPr/>
          <a:p>
            <a:r>
              <a:rPr lang="en-US"/>
              <a:t>Click to edit Master title style</a:t>
            </a:r>
          </a:p>
        </p:txBody>
      </p:sp>
      <p:sp>
        <p:nvSpPr>
          <p:cNvPr id="1048644" name="Content Placeholder 2"/>
          <p:cNvSpPr>
            <a:spLocks noGrp="1"/>
          </p:cNvSpPr>
          <p:nvPr>
            <p:ph sz="half" idx="1"/>
          </p:nvPr>
        </p:nvSpPr>
        <p:spPr>
          <a:xfrm>
            <a:off x="628650" y="1825625"/>
            <a:ext cx="3886200" cy="4351338"/>
          </a:xfrm>
        </p:spPr>
        <p:txBody>
          <a:bodyPr/>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8645" name="Content Placeholder 3"/>
          <p:cNvSpPr>
            <a:spLocks noGrp="1"/>
          </p:cNvSpPr>
          <p:nvPr>
            <p:ph sz="half" idx="2"/>
          </p:nvPr>
        </p:nvSpPr>
        <p:spPr>
          <a:xfrm>
            <a:off x="4629150" y="1825625"/>
            <a:ext cx="3886200" cy="4351338"/>
          </a:xfrm>
        </p:spPr>
        <p:txBody>
          <a:bodyPr/>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8646" name="Date Placeholder 4"/>
          <p:cNvSpPr>
            <a:spLocks noGrp="1"/>
          </p:cNvSpPr>
          <p:nvPr>
            <p:ph type="dt" sz="half" idx="10"/>
          </p:nvPr>
        </p:nvSpPr>
        <p:spPr/>
        <p:txBody>
          <a:bodyPr/>
          <a:p>
            <a:fld id="{9ECF2B62-DF33-9D44-B71C-2A6823371A79}" type="datetimeFigureOut">
              <a:rPr lang="en-US" smtClean="0"/>
              <a:t>8/13/20</a:t>
            </a:fld>
            <a:endParaRPr lang="en-US"/>
          </a:p>
        </p:txBody>
      </p:sp>
      <p:sp>
        <p:nvSpPr>
          <p:cNvPr id="1048647" name="Footer Placeholder 5"/>
          <p:cNvSpPr>
            <a:spLocks noGrp="1"/>
          </p:cNvSpPr>
          <p:nvPr>
            <p:ph type="ftr" sz="quarter" idx="11"/>
          </p:nvPr>
        </p:nvSpPr>
        <p:spPr/>
        <p:txBody>
          <a:bodyPr/>
          <a:p>
            <a:endParaRPr lang="en-US"/>
          </a:p>
        </p:txBody>
      </p:sp>
      <p:sp>
        <p:nvSpPr>
          <p:cNvPr id="1048648" name="Slide Number Placeholder 6"/>
          <p:cNvSpPr>
            <a:spLocks noGrp="1"/>
          </p:cNvSpPr>
          <p:nvPr>
            <p:ph type="sldNum" sz="quarter" idx="12"/>
          </p:nvPr>
        </p:nvSpPr>
        <p:spPr/>
        <p:txBody>
          <a:bodyPr/>
          <a:p>
            <a:fld id="{858A4B9D-9A05-F944-A6D6-089E94DE75C4}"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type="twoTxTwoObj">
  <p:cSld name="Comparison">
    <p:spTree>
      <p:nvGrpSpPr>
        <p:cNvPr id="73" name=""/>
        <p:cNvGrpSpPr/>
        <p:nvPr/>
      </p:nvGrpSpPr>
      <p:grpSpPr>
        <a:xfrm>
          <a:off x="0" y="0"/>
          <a:ext cx="0" cy="0"/>
          <a:chOff x="0" y="0"/>
          <a:chExt cx="0" cy="0"/>
        </a:xfrm>
      </p:grpSpPr>
      <p:sp>
        <p:nvSpPr>
          <p:cNvPr id="1048649" name="Title 1"/>
          <p:cNvSpPr>
            <a:spLocks noGrp="1"/>
          </p:cNvSpPr>
          <p:nvPr>
            <p:ph type="title"/>
          </p:nvPr>
        </p:nvSpPr>
        <p:spPr>
          <a:xfrm>
            <a:off x="629841" y="365126"/>
            <a:ext cx="7886700" cy="1325563"/>
          </a:xfrm>
        </p:spPr>
        <p:txBody>
          <a:bodyPr/>
          <a:p>
            <a:r>
              <a:rPr lang="en-US"/>
              <a:t>Click to edit Master title style</a:t>
            </a:r>
          </a:p>
        </p:txBody>
      </p:sp>
      <p:sp>
        <p:nvSpPr>
          <p:cNvPr id="1048650" name="Text Placeholder 2"/>
          <p:cNvSpPr>
            <a:spLocks noGrp="1"/>
          </p:cNvSpPr>
          <p:nvPr>
            <p:ph type="body" idx="1"/>
          </p:nvPr>
        </p:nvSpPr>
        <p:spPr>
          <a:xfrm>
            <a:off x="629842" y="1681163"/>
            <a:ext cx="3868340" cy="823912"/>
          </a:xfrm>
        </p:spPr>
        <p:txBody>
          <a:bodyPr anchor="b"/>
          <a:lstStyle>
            <a:lvl1pPr indent="0" marL="0">
              <a:buNone/>
              <a:defRPr b="1" sz="1800"/>
            </a:lvl1pPr>
            <a:lvl2pPr indent="0" marL="342900">
              <a:buNone/>
              <a:defRPr b="1" sz="1500"/>
            </a:lvl2pPr>
            <a:lvl3pPr indent="0" marL="685800">
              <a:buNone/>
              <a:defRPr b="1" sz="1350"/>
            </a:lvl3pPr>
            <a:lvl4pPr indent="0" marL="1028700">
              <a:buNone/>
              <a:defRPr b="1" sz="1200"/>
            </a:lvl4pPr>
            <a:lvl5pPr indent="0" marL="1371600">
              <a:buNone/>
              <a:defRPr b="1" sz="1200"/>
            </a:lvl5pPr>
            <a:lvl6pPr indent="0" marL="1714500">
              <a:buNone/>
              <a:defRPr b="1" sz="1200"/>
            </a:lvl6pPr>
            <a:lvl7pPr indent="0" marL="2057400">
              <a:buNone/>
              <a:defRPr b="1" sz="1200"/>
            </a:lvl7pPr>
            <a:lvl8pPr indent="0" marL="2400300">
              <a:buNone/>
              <a:defRPr b="1" sz="1200"/>
            </a:lvl8pPr>
            <a:lvl9pPr indent="0" marL="2743200">
              <a:buNone/>
              <a:defRPr b="1" sz="1200"/>
            </a:lvl9pPr>
          </a:lstStyle>
          <a:p>
            <a:pPr lvl="0"/>
            <a:r>
              <a:rPr lang="en-US"/>
              <a:t>Click to edit Master text styles</a:t>
            </a:r>
          </a:p>
        </p:txBody>
      </p:sp>
      <p:sp>
        <p:nvSpPr>
          <p:cNvPr id="1048651" name="Content Placeholder 3"/>
          <p:cNvSpPr>
            <a:spLocks noGrp="1"/>
          </p:cNvSpPr>
          <p:nvPr>
            <p:ph sz="half" idx="2"/>
          </p:nvPr>
        </p:nvSpPr>
        <p:spPr>
          <a:xfrm>
            <a:off x="629842" y="2505075"/>
            <a:ext cx="3868340" cy="3684588"/>
          </a:xfrm>
        </p:spPr>
        <p:txBody>
          <a:bodyPr/>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8652" name="Text Placeholder 4"/>
          <p:cNvSpPr>
            <a:spLocks noGrp="1"/>
          </p:cNvSpPr>
          <p:nvPr>
            <p:ph type="body" sz="quarter" idx="3"/>
          </p:nvPr>
        </p:nvSpPr>
        <p:spPr>
          <a:xfrm>
            <a:off x="4629150" y="1681163"/>
            <a:ext cx="3887391" cy="823912"/>
          </a:xfrm>
        </p:spPr>
        <p:txBody>
          <a:bodyPr anchor="b"/>
          <a:lstStyle>
            <a:lvl1pPr indent="0" marL="0">
              <a:buNone/>
              <a:defRPr b="1" sz="1800"/>
            </a:lvl1pPr>
            <a:lvl2pPr indent="0" marL="342900">
              <a:buNone/>
              <a:defRPr b="1" sz="1500"/>
            </a:lvl2pPr>
            <a:lvl3pPr indent="0" marL="685800">
              <a:buNone/>
              <a:defRPr b="1" sz="1350"/>
            </a:lvl3pPr>
            <a:lvl4pPr indent="0" marL="1028700">
              <a:buNone/>
              <a:defRPr b="1" sz="1200"/>
            </a:lvl4pPr>
            <a:lvl5pPr indent="0" marL="1371600">
              <a:buNone/>
              <a:defRPr b="1" sz="1200"/>
            </a:lvl5pPr>
            <a:lvl6pPr indent="0" marL="1714500">
              <a:buNone/>
              <a:defRPr b="1" sz="1200"/>
            </a:lvl6pPr>
            <a:lvl7pPr indent="0" marL="2057400">
              <a:buNone/>
              <a:defRPr b="1" sz="1200"/>
            </a:lvl7pPr>
            <a:lvl8pPr indent="0" marL="2400300">
              <a:buNone/>
              <a:defRPr b="1" sz="1200"/>
            </a:lvl8pPr>
            <a:lvl9pPr indent="0" marL="2743200">
              <a:buNone/>
              <a:defRPr b="1" sz="1200"/>
            </a:lvl9pPr>
          </a:lstStyle>
          <a:p>
            <a:pPr lvl="0"/>
            <a:r>
              <a:rPr lang="en-US"/>
              <a:t>Click to edit Master text styles</a:t>
            </a:r>
          </a:p>
        </p:txBody>
      </p:sp>
      <p:sp>
        <p:nvSpPr>
          <p:cNvPr id="1048653" name="Content Placeholder 5"/>
          <p:cNvSpPr>
            <a:spLocks noGrp="1"/>
          </p:cNvSpPr>
          <p:nvPr>
            <p:ph sz="quarter" idx="4"/>
          </p:nvPr>
        </p:nvSpPr>
        <p:spPr>
          <a:xfrm>
            <a:off x="4629150" y="2505075"/>
            <a:ext cx="3887391" cy="3684588"/>
          </a:xfrm>
        </p:spPr>
        <p:txBody>
          <a:bodyPr/>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8654" name="Date Placeholder 6"/>
          <p:cNvSpPr>
            <a:spLocks noGrp="1"/>
          </p:cNvSpPr>
          <p:nvPr>
            <p:ph type="dt" sz="half" idx="10"/>
          </p:nvPr>
        </p:nvSpPr>
        <p:spPr/>
        <p:txBody>
          <a:bodyPr/>
          <a:p>
            <a:fld id="{9ECF2B62-DF33-9D44-B71C-2A6823371A79}" type="datetimeFigureOut">
              <a:rPr lang="en-US" smtClean="0"/>
              <a:t>8/13/20</a:t>
            </a:fld>
            <a:endParaRPr lang="en-US"/>
          </a:p>
        </p:txBody>
      </p:sp>
      <p:sp>
        <p:nvSpPr>
          <p:cNvPr id="1048655" name="Footer Placeholder 7"/>
          <p:cNvSpPr>
            <a:spLocks noGrp="1"/>
          </p:cNvSpPr>
          <p:nvPr>
            <p:ph type="ftr" sz="quarter" idx="11"/>
          </p:nvPr>
        </p:nvSpPr>
        <p:spPr/>
        <p:txBody>
          <a:bodyPr/>
          <a:p>
            <a:endParaRPr lang="en-US"/>
          </a:p>
        </p:txBody>
      </p:sp>
      <p:sp>
        <p:nvSpPr>
          <p:cNvPr id="1048656" name="Slide Number Placeholder 8"/>
          <p:cNvSpPr>
            <a:spLocks noGrp="1"/>
          </p:cNvSpPr>
          <p:nvPr>
            <p:ph type="sldNum" sz="quarter" idx="12"/>
          </p:nvPr>
        </p:nvSpPr>
        <p:spPr/>
        <p:txBody>
          <a:bodyPr/>
          <a:p>
            <a:fld id="{858A4B9D-9A05-F944-A6D6-089E94DE75C4}"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type="titleOnly">
  <p:cSld name="Title Only">
    <p:spTree>
      <p:nvGrpSpPr>
        <p:cNvPr id="67" name=""/>
        <p:cNvGrpSpPr/>
        <p:nvPr/>
      </p:nvGrpSpPr>
      <p:grpSpPr>
        <a:xfrm>
          <a:off x="0" y="0"/>
          <a:ext cx="0" cy="0"/>
          <a:chOff x="0" y="0"/>
          <a:chExt cx="0" cy="0"/>
        </a:xfrm>
      </p:grpSpPr>
      <p:sp>
        <p:nvSpPr>
          <p:cNvPr id="1048618" name="Title 1"/>
          <p:cNvSpPr>
            <a:spLocks noGrp="1"/>
          </p:cNvSpPr>
          <p:nvPr>
            <p:ph type="title"/>
          </p:nvPr>
        </p:nvSpPr>
        <p:spPr/>
        <p:txBody>
          <a:bodyPr/>
          <a:p>
            <a:r>
              <a:rPr lang="en-US"/>
              <a:t>Click to edit Master title style</a:t>
            </a:r>
          </a:p>
        </p:txBody>
      </p:sp>
      <p:sp>
        <p:nvSpPr>
          <p:cNvPr id="1048619" name="Date Placeholder 2"/>
          <p:cNvSpPr>
            <a:spLocks noGrp="1"/>
          </p:cNvSpPr>
          <p:nvPr>
            <p:ph type="dt" sz="half" idx="10"/>
          </p:nvPr>
        </p:nvSpPr>
        <p:spPr/>
        <p:txBody>
          <a:bodyPr/>
          <a:p>
            <a:fld id="{9ECF2B62-DF33-9D44-B71C-2A6823371A79}" type="datetimeFigureOut">
              <a:rPr lang="en-US" smtClean="0"/>
              <a:t>8/13/20</a:t>
            </a:fld>
            <a:endParaRPr lang="en-US"/>
          </a:p>
        </p:txBody>
      </p:sp>
      <p:sp>
        <p:nvSpPr>
          <p:cNvPr id="1048620" name="Footer Placeholder 3"/>
          <p:cNvSpPr>
            <a:spLocks noGrp="1"/>
          </p:cNvSpPr>
          <p:nvPr>
            <p:ph type="ftr" sz="quarter" idx="11"/>
          </p:nvPr>
        </p:nvSpPr>
        <p:spPr/>
        <p:txBody>
          <a:bodyPr/>
          <a:p>
            <a:endParaRPr lang="en-US"/>
          </a:p>
        </p:txBody>
      </p:sp>
      <p:sp>
        <p:nvSpPr>
          <p:cNvPr id="1048621" name="Slide Number Placeholder 4"/>
          <p:cNvSpPr>
            <a:spLocks noGrp="1"/>
          </p:cNvSpPr>
          <p:nvPr>
            <p:ph type="sldNum" sz="quarter" idx="12"/>
          </p:nvPr>
        </p:nvSpPr>
        <p:spPr/>
        <p:txBody>
          <a:bodyPr/>
          <a:p>
            <a:fld id="{858A4B9D-9A05-F944-A6D6-089E94DE75C4}"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type="blank">
  <p:cSld name="Blank">
    <p:spTree>
      <p:nvGrpSpPr>
        <p:cNvPr id="74" name=""/>
        <p:cNvGrpSpPr/>
        <p:nvPr/>
      </p:nvGrpSpPr>
      <p:grpSpPr>
        <a:xfrm>
          <a:off x="0" y="0"/>
          <a:ext cx="0" cy="0"/>
          <a:chOff x="0" y="0"/>
          <a:chExt cx="0" cy="0"/>
        </a:xfrm>
      </p:grpSpPr>
      <p:sp>
        <p:nvSpPr>
          <p:cNvPr id="1048657" name="Date Placeholder 1"/>
          <p:cNvSpPr>
            <a:spLocks noGrp="1"/>
          </p:cNvSpPr>
          <p:nvPr>
            <p:ph type="dt" sz="half" idx="10"/>
          </p:nvPr>
        </p:nvSpPr>
        <p:spPr/>
        <p:txBody>
          <a:bodyPr/>
          <a:p>
            <a:fld id="{9ECF2B62-DF33-9D44-B71C-2A6823371A79}" type="datetimeFigureOut">
              <a:rPr lang="en-US" smtClean="0"/>
              <a:t>8/13/20</a:t>
            </a:fld>
            <a:endParaRPr lang="en-US"/>
          </a:p>
        </p:txBody>
      </p:sp>
      <p:sp>
        <p:nvSpPr>
          <p:cNvPr id="1048658" name="Footer Placeholder 2"/>
          <p:cNvSpPr>
            <a:spLocks noGrp="1"/>
          </p:cNvSpPr>
          <p:nvPr>
            <p:ph type="ftr" sz="quarter" idx="11"/>
          </p:nvPr>
        </p:nvSpPr>
        <p:spPr/>
        <p:txBody>
          <a:bodyPr/>
          <a:p>
            <a:endParaRPr lang="en-US"/>
          </a:p>
        </p:txBody>
      </p:sp>
      <p:sp>
        <p:nvSpPr>
          <p:cNvPr id="1048659" name="Slide Number Placeholder 3"/>
          <p:cNvSpPr>
            <a:spLocks noGrp="1"/>
          </p:cNvSpPr>
          <p:nvPr>
            <p:ph type="sldNum" sz="quarter" idx="12"/>
          </p:nvPr>
        </p:nvSpPr>
        <p:spPr/>
        <p:txBody>
          <a:bodyPr/>
          <a:p>
            <a:fld id="{858A4B9D-9A05-F944-A6D6-089E94DE75C4}"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type="objTx">
  <p:cSld name="Content with Caption">
    <p:spTree>
      <p:nvGrpSpPr>
        <p:cNvPr id="75" name=""/>
        <p:cNvGrpSpPr/>
        <p:nvPr/>
      </p:nvGrpSpPr>
      <p:grpSpPr>
        <a:xfrm>
          <a:off x="0" y="0"/>
          <a:ext cx="0" cy="0"/>
          <a:chOff x="0" y="0"/>
          <a:chExt cx="0" cy="0"/>
        </a:xfrm>
      </p:grpSpPr>
      <p:sp>
        <p:nvSpPr>
          <p:cNvPr id="1048660"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1048661"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8662" name="Text Placeholder 3"/>
          <p:cNvSpPr>
            <a:spLocks noGrp="1"/>
          </p:cNvSpPr>
          <p:nvPr>
            <p:ph type="body" sz="half" idx="2"/>
          </p:nvPr>
        </p:nvSpPr>
        <p:spPr>
          <a:xfrm>
            <a:off x="629841" y="2057400"/>
            <a:ext cx="2949178" cy="3811588"/>
          </a:xfrm>
        </p:spPr>
        <p:txBody>
          <a:bodyPr/>
          <a:lstStyle>
            <a:lvl1pPr indent="0" marL="0">
              <a:buNone/>
              <a:defRPr sz="1200"/>
            </a:lvl1pPr>
            <a:lvl2pPr indent="0" marL="342900">
              <a:buNone/>
              <a:defRPr sz="1050"/>
            </a:lvl2pPr>
            <a:lvl3pPr indent="0" marL="685800">
              <a:buNone/>
              <a:defRPr sz="900"/>
            </a:lvl3pPr>
            <a:lvl4pPr indent="0" marL="1028700">
              <a:buNone/>
              <a:defRPr sz="750"/>
            </a:lvl4pPr>
            <a:lvl5pPr indent="0" marL="1371600">
              <a:buNone/>
              <a:defRPr sz="750"/>
            </a:lvl5pPr>
            <a:lvl6pPr indent="0" marL="1714500">
              <a:buNone/>
              <a:defRPr sz="750"/>
            </a:lvl6pPr>
            <a:lvl7pPr indent="0" marL="2057400">
              <a:buNone/>
              <a:defRPr sz="750"/>
            </a:lvl7pPr>
            <a:lvl8pPr indent="0" marL="2400300">
              <a:buNone/>
              <a:defRPr sz="750"/>
            </a:lvl8pPr>
            <a:lvl9pPr indent="0" marL="2743200">
              <a:buNone/>
              <a:defRPr sz="750"/>
            </a:lvl9pPr>
          </a:lstStyle>
          <a:p>
            <a:pPr lvl="0"/>
            <a:r>
              <a:rPr lang="en-US"/>
              <a:t>Click to edit Master text styles</a:t>
            </a:r>
          </a:p>
        </p:txBody>
      </p:sp>
      <p:sp>
        <p:nvSpPr>
          <p:cNvPr id="1048663" name="Date Placeholder 4"/>
          <p:cNvSpPr>
            <a:spLocks noGrp="1"/>
          </p:cNvSpPr>
          <p:nvPr>
            <p:ph type="dt" sz="half" idx="10"/>
          </p:nvPr>
        </p:nvSpPr>
        <p:spPr/>
        <p:txBody>
          <a:bodyPr/>
          <a:p>
            <a:fld id="{9ECF2B62-DF33-9D44-B71C-2A6823371A79}" type="datetimeFigureOut">
              <a:rPr lang="en-US" smtClean="0"/>
              <a:t>8/13/20</a:t>
            </a:fld>
            <a:endParaRPr lang="en-US"/>
          </a:p>
        </p:txBody>
      </p:sp>
      <p:sp>
        <p:nvSpPr>
          <p:cNvPr id="1048664" name="Footer Placeholder 5"/>
          <p:cNvSpPr>
            <a:spLocks noGrp="1"/>
          </p:cNvSpPr>
          <p:nvPr>
            <p:ph type="ftr" sz="quarter" idx="11"/>
          </p:nvPr>
        </p:nvSpPr>
        <p:spPr/>
        <p:txBody>
          <a:bodyPr/>
          <a:p>
            <a:endParaRPr lang="en-US"/>
          </a:p>
        </p:txBody>
      </p:sp>
      <p:sp>
        <p:nvSpPr>
          <p:cNvPr id="1048665" name="Slide Number Placeholder 6"/>
          <p:cNvSpPr>
            <a:spLocks noGrp="1"/>
          </p:cNvSpPr>
          <p:nvPr>
            <p:ph type="sldNum" sz="quarter" idx="12"/>
          </p:nvPr>
        </p:nvSpPr>
        <p:spPr/>
        <p:txBody>
          <a:bodyPr/>
          <a:p>
            <a:fld id="{858A4B9D-9A05-F944-A6D6-089E94DE75C4}"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type="picTx">
  <p:cSld name="Picture with Caption">
    <p:spTree>
      <p:nvGrpSpPr>
        <p:cNvPr id="69" name=""/>
        <p:cNvGrpSpPr/>
        <p:nvPr/>
      </p:nvGrpSpPr>
      <p:grpSpPr>
        <a:xfrm>
          <a:off x="0" y="0"/>
          <a:ext cx="0" cy="0"/>
          <a:chOff x="0" y="0"/>
          <a:chExt cx="0" cy="0"/>
        </a:xfrm>
      </p:grpSpPr>
      <p:sp>
        <p:nvSpPr>
          <p:cNvPr id="1048627"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1048628" name="Picture Placeholder 2"/>
          <p:cNvSpPr>
            <a:spLocks noGrp="1"/>
          </p:cNvSpPr>
          <p:nvPr>
            <p:ph type="pic" idx="1"/>
          </p:nvPr>
        </p:nvSpPr>
        <p:spPr>
          <a:xfrm>
            <a:off x="3887391" y="987426"/>
            <a:ext cx="4629150" cy="4873625"/>
          </a:xfrm>
        </p:spPr>
        <p:txBody>
          <a:bodyPr/>
          <a:lstStyle>
            <a:lvl1pPr indent="0" marL="0">
              <a:buNone/>
              <a:defRPr sz="2400"/>
            </a:lvl1pPr>
            <a:lvl2pPr indent="0" marL="342900">
              <a:buNone/>
              <a:defRPr sz="2100"/>
            </a:lvl2pPr>
            <a:lvl3pPr indent="0" marL="685800">
              <a:buNone/>
              <a:defRPr sz="1800"/>
            </a:lvl3pPr>
            <a:lvl4pPr indent="0" marL="1028700">
              <a:buNone/>
              <a:defRPr sz="1500"/>
            </a:lvl4pPr>
            <a:lvl5pPr indent="0" marL="1371600">
              <a:buNone/>
              <a:defRPr sz="1500"/>
            </a:lvl5pPr>
            <a:lvl6pPr indent="0" marL="1714500">
              <a:buNone/>
              <a:defRPr sz="1500"/>
            </a:lvl6pPr>
            <a:lvl7pPr indent="0" marL="2057400">
              <a:buNone/>
              <a:defRPr sz="1500"/>
            </a:lvl7pPr>
            <a:lvl8pPr indent="0" marL="2400300">
              <a:buNone/>
              <a:defRPr sz="1500"/>
            </a:lvl8pPr>
            <a:lvl9pPr indent="0" marL="2743200">
              <a:buNone/>
              <a:defRPr sz="1500"/>
            </a:lvl9pPr>
          </a:lstStyle>
          <a:p>
            <a:endParaRPr lang="en-US"/>
          </a:p>
        </p:txBody>
      </p:sp>
      <p:sp>
        <p:nvSpPr>
          <p:cNvPr id="1048629" name="Text Placeholder 3"/>
          <p:cNvSpPr>
            <a:spLocks noGrp="1"/>
          </p:cNvSpPr>
          <p:nvPr>
            <p:ph type="body" sz="half" idx="2"/>
          </p:nvPr>
        </p:nvSpPr>
        <p:spPr>
          <a:xfrm>
            <a:off x="629841" y="2057400"/>
            <a:ext cx="2949178" cy="3811588"/>
          </a:xfrm>
        </p:spPr>
        <p:txBody>
          <a:bodyPr/>
          <a:lstStyle>
            <a:lvl1pPr indent="0" marL="0">
              <a:buNone/>
              <a:defRPr sz="1200"/>
            </a:lvl1pPr>
            <a:lvl2pPr indent="0" marL="342900">
              <a:buNone/>
              <a:defRPr sz="1050"/>
            </a:lvl2pPr>
            <a:lvl3pPr indent="0" marL="685800">
              <a:buNone/>
              <a:defRPr sz="900"/>
            </a:lvl3pPr>
            <a:lvl4pPr indent="0" marL="1028700">
              <a:buNone/>
              <a:defRPr sz="750"/>
            </a:lvl4pPr>
            <a:lvl5pPr indent="0" marL="1371600">
              <a:buNone/>
              <a:defRPr sz="750"/>
            </a:lvl5pPr>
            <a:lvl6pPr indent="0" marL="1714500">
              <a:buNone/>
              <a:defRPr sz="750"/>
            </a:lvl6pPr>
            <a:lvl7pPr indent="0" marL="2057400">
              <a:buNone/>
              <a:defRPr sz="750"/>
            </a:lvl7pPr>
            <a:lvl8pPr indent="0" marL="2400300">
              <a:buNone/>
              <a:defRPr sz="750"/>
            </a:lvl8pPr>
            <a:lvl9pPr indent="0" marL="2743200">
              <a:buNone/>
              <a:defRPr sz="750"/>
            </a:lvl9pPr>
          </a:lstStyle>
          <a:p>
            <a:pPr lvl="0"/>
            <a:r>
              <a:rPr lang="en-US"/>
              <a:t>Click to edit Master text styles</a:t>
            </a:r>
          </a:p>
        </p:txBody>
      </p:sp>
      <p:sp>
        <p:nvSpPr>
          <p:cNvPr id="1048630" name="Date Placeholder 4"/>
          <p:cNvSpPr>
            <a:spLocks noGrp="1"/>
          </p:cNvSpPr>
          <p:nvPr>
            <p:ph type="dt" sz="half" idx="10"/>
          </p:nvPr>
        </p:nvSpPr>
        <p:spPr/>
        <p:txBody>
          <a:bodyPr/>
          <a:p>
            <a:fld id="{9ECF2B62-DF33-9D44-B71C-2A6823371A79}" type="datetimeFigureOut">
              <a:rPr lang="en-US" smtClean="0"/>
              <a:t>8/13/20</a:t>
            </a:fld>
            <a:endParaRPr lang="en-US"/>
          </a:p>
        </p:txBody>
      </p:sp>
      <p:sp>
        <p:nvSpPr>
          <p:cNvPr id="1048631" name="Footer Placeholder 5"/>
          <p:cNvSpPr>
            <a:spLocks noGrp="1"/>
          </p:cNvSpPr>
          <p:nvPr>
            <p:ph type="ftr" sz="quarter" idx="11"/>
          </p:nvPr>
        </p:nvSpPr>
        <p:spPr/>
        <p:txBody>
          <a:bodyPr/>
          <a:p>
            <a:endParaRPr lang="en-US"/>
          </a:p>
        </p:txBody>
      </p:sp>
      <p:sp>
        <p:nvSpPr>
          <p:cNvPr id="1048632" name="Slide Number Placeholder 6"/>
          <p:cNvSpPr>
            <a:spLocks noGrp="1"/>
          </p:cNvSpPr>
          <p:nvPr>
            <p:ph type="sldNum" sz="quarter" idx="12"/>
          </p:nvPr>
        </p:nvSpPr>
        <p:spPr/>
        <p:txBody>
          <a:bodyPr/>
          <a:p>
            <a:fld id="{858A4B9D-9A05-F944-A6D6-089E94DE75C4}"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1" name=""/>
        <p:cNvGrpSpPr/>
        <p:nvPr/>
      </p:nvGrpSpPr>
      <p:grpSpPr>
        <a:xfrm>
          <a:off x="0" y="0"/>
          <a:ext cx="0" cy="0"/>
          <a:chOff x="0" y="0"/>
          <a:chExt cx="0" cy="0"/>
        </a:xfrm>
      </p:grpSpPr>
      <p:sp>
        <p:nvSpPr>
          <p:cNvPr id="1048576" name="Title Placeholder 1"/>
          <p:cNvSpPr>
            <a:spLocks noGrp="1"/>
          </p:cNvSpPr>
          <p:nvPr>
            <p:ph type="title"/>
          </p:nvPr>
        </p:nvSpPr>
        <p:spPr>
          <a:xfrm>
            <a:off x="628650" y="365126"/>
            <a:ext cx="7886700" cy="1325563"/>
          </a:xfrm>
          <a:prstGeom prst="rect"/>
        </p:spPr>
        <p:txBody>
          <a:bodyPr anchor="ctr" bIns="45720" lIns="91440" rIns="91440" rtlCol="0" tIns="45720" vert="horz">
            <a:normAutofit/>
          </a:bodyPr>
          <a:p>
            <a:r>
              <a:rPr lang="en-US"/>
              <a:t>Click to edit Master title style</a:t>
            </a:r>
          </a:p>
        </p:txBody>
      </p:sp>
      <p:sp>
        <p:nvSpPr>
          <p:cNvPr id="1048577" name="Text Placeholder 2"/>
          <p:cNvSpPr>
            <a:spLocks noGrp="1"/>
          </p:cNvSpPr>
          <p:nvPr>
            <p:ph type="body" idx="1"/>
          </p:nvPr>
        </p:nvSpPr>
        <p:spPr>
          <a:xfrm>
            <a:off x="628650" y="1825625"/>
            <a:ext cx="7886700" cy="4351338"/>
          </a:xfrm>
          <a:prstGeom prst="rect"/>
        </p:spPr>
        <p:txBody>
          <a:bodyPr bIns="45720" lIns="91440" rIns="91440" rtlCol="0" tIns="45720" vert="horz">
            <a:normAutofit/>
          </a:bodyPr>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8578" name="Date Placeholder 3"/>
          <p:cNvSpPr>
            <a:spLocks noGrp="1"/>
          </p:cNvSpPr>
          <p:nvPr>
            <p:ph type="dt" sz="half" idx="2"/>
          </p:nvPr>
        </p:nvSpPr>
        <p:spPr>
          <a:xfrm>
            <a:off x="628650" y="6356351"/>
            <a:ext cx="2057400" cy="365125"/>
          </a:xfrm>
          <a:prstGeom prst="rect"/>
        </p:spPr>
        <p:txBody>
          <a:bodyPr anchor="ctr" bIns="45720" lIns="91440" rIns="91440" rtlCol="0" tIns="45720" vert="horz"/>
          <a:lstStyle>
            <a:lvl1pPr algn="l">
              <a:defRPr sz="900">
                <a:solidFill>
                  <a:schemeClr val="tx1">
                    <a:tint val="75000"/>
                  </a:schemeClr>
                </a:solidFill>
              </a:defRPr>
            </a:lvl1pPr>
          </a:lstStyle>
          <a:p>
            <a:fld id="{9ECF2B62-DF33-9D44-B71C-2A6823371A79}" type="datetimeFigureOut">
              <a:rPr lang="en-US" smtClean="0"/>
              <a:t>8/13/20</a:t>
            </a:fld>
            <a:endParaRPr lang="en-US"/>
          </a:p>
        </p:txBody>
      </p:sp>
      <p:sp>
        <p:nvSpPr>
          <p:cNvPr id="1048579" name="Footer Placeholder 4"/>
          <p:cNvSpPr>
            <a:spLocks noGrp="1"/>
          </p:cNvSpPr>
          <p:nvPr>
            <p:ph type="ftr" sz="quarter" idx="3"/>
          </p:nvPr>
        </p:nvSpPr>
        <p:spPr>
          <a:xfrm>
            <a:off x="3028950" y="6356351"/>
            <a:ext cx="3086100" cy="365125"/>
          </a:xfrm>
          <a:prstGeom prst="rect"/>
        </p:spPr>
        <p:txBody>
          <a:bodyPr anchor="ctr" bIns="45720" lIns="91440" rIns="91440" rtlCol="0" tIns="45720" vert="horz"/>
          <a:lstStyle>
            <a:lvl1pPr algn="ctr">
              <a:defRPr sz="900">
                <a:solidFill>
                  <a:schemeClr val="tx1">
                    <a:tint val="75000"/>
                  </a:schemeClr>
                </a:solidFill>
              </a:defRPr>
            </a:lvl1pPr>
          </a:lstStyle>
          <a:p>
            <a:endParaRPr lang="en-US"/>
          </a:p>
        </p:txBody>
      </p:sp>
      <p:sp>
        <p:nvSpPr>
          <p:cNvPr id="1048580" name="Slide Number Placeholder 5"/>
          <p:cNvSpPr>
            <a:spLocks noGrp="1"/>
          </p:cNvSpPr>
          <p:nvPr>
            <p:ph type="sldNum" sz="quarter" idx="4"/>
          </p:nvPr>
        </p:nvSpPr>
        <p:spPr>
          <a:xfrm>
            <a:off x="6457950" y="6356351"/>
            <a:ext cx="2057400" cy="365125"/>
          </a:xfrm>
          <a:prstGeom prst="rect"/>
        </p:spPr>
        <p:txBody>
          <a:bodyPr anchor="ctr" bIns="45720" lIns="91440" rIns="91440" rtlCol="0" tIns="45720" vert="horz"/>
          <a:lstStyle>
            <a:lvl1pPr algn="r">
              <a:defRPr sz="900">
                <a:solidFill>
                  <a:schemeClr val="tx1">
                    <a:tint val="75000"/>
                  </a:schemeClr>
                </a:solidFill>
              </a:defRPr>
            </a:lvl1pPr>
          </a:lstStyle>
          <a:p>
            <a:fld id="{858A4B9D-9A05-F944-A6D6-089E94DE75C4}" type="slidenum">
              <a:rPr lang="en-US" smtClean="0"/>
              <a:t>‹#›</a:t>
            </a:fld>
            <a:endParaRPr lang="en-US"/>
          </a:p>
        </p:txBody>
      </p:sp>
    </p:spTree>
  </p:cSld>
  <p:clrMap accent1="accent1" accent2="accent2" accent3="accent3" accent4="accent4" accent5="accent5" accent6="accent6" bg1="lt1" bg2="lt2" tx1="dk1" tx2="dk2"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eaLnBrk="1" hangingPunct="1" latinLnBrk="0" rtl="0">
        <a:lnSpc>
          <a:spcPct val="90000"/>
        </a:lnSpc>
        <a:spcBef>
          <a:spcPct val="0"/>
        </a:spcBef>
        <a:buNone/>
        <a:defRPr sz="4400" kern="1200">
          <a:solidFill>
            <a:schemeClr val="tx1"/>
          </a:solidFill>
          <a:latin typeface="+mj-lt"/>
          <a:ea typeface="+mj-ea"/>
          <a:cs typeface="+mj-cs"/>
        </a:defRPr>
      </a:lvl1pPr>
    </p:titleStyle>
    <p:bodyStyle>
      <a:lvl1pPr algn="l" defTabSz="914400" eaLnBrk="1" hangingPunct="1" indent="-228600" latinLnBrk="0" marL="228600" rtl="0">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algn="l" defTabSz="914400" eaLnBrk="1" hangingPunct="1" indent="-228600" latinLnBrk="0" marL="685800" rtl="0">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algn="l" defTabSz="914400" eaLnBrk="1" hangingPunct="1" indent="-228600" latinLnBrk="0" marL="1143000" rtl="0">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algn="l" defTabSz="914400" eaLnBrk="1" hangingPunct="1" indent="-228600" latinLnBrk="0" marL="16002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algn="l" defTabSz="914400" eaLnBrk="1" hangingPunct="1" indent="-228600" latinLnBrk="0" marL="20574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algn="l" defTabSz="914400" eaLnBrk="1" hangingPunct="1" indent="-228600" latinLnBrk="0" marL="25146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algn="l" defTabSz="914400" eaLnBrk="1" hangingPunct="1" indent="-228600" latinLnBrk="0" marL="29718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algn="l" defTabSz="914400" eaLnBrk="1" hangingPunct="1" indent="-228600" latinLnBrk="0" marL="34290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algn="l" defTabSz="914400" eaLnBrk="1" hangingPunct="1" indent="-228600" latinLnBrk="0" marL="38862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algn="l" defTabSz="914400" eaLnBrk="1" hangingPunct="1" latinLnBrk="0" marL="0" rtl="0">
        <a:defRPr sz="1800" kern="1200">
          <a:solidFill>
            <a:schemeClr val="tx1"/>
          </a:solidFill>
          <a:latin typeface="+mn-lt"/>
          <a:ea typeface="+mn-ea"/>
          <a:cs typeface="+mn-cs"/>
        </a:defRPr>
      </a:lvl1pPr>
      <a:lvl2pPr algn="l" defTabSz="914400" eaLnBrk="1" hangingPunct="1" latinLnBrk="0" marL="457200" rtl="0">
        <a:defRPr sz="1800" kern="1200">
          <a:solidFill>
            <a:schemeClr val="tx1"/>
          </a:solidFill>
          <a:latin typeface="+mn-lt"/>
          <a:ea typeface="+mn-ea"/>
          <a:cs typeface="+mn-cs"/>
        </a:defRPr>
      </a:lvl2pPr>
      <a:lvl3pPr algn="l" defTabSz="914400" eaLnBrk="1" hangingPunct="1" latinLnBrk="0" marL="914400" rtl="0">
        <a:defRPr sz="1800" kern="1200">
          <a:solidFill>
            <a:schemeClr val="tx1"/>
          </a:solidFill>
          <a:latin typeface="+mn-lt"/>
          <a:ea typeface="+mn-ea"/>
          <a:cs typeface="+mn-cs"/>
        </a:defRPr>
      </a:lvl3pPr>
      <a:lvl4pPr algn="l" defTabSz="914400" eaLnBrk="1" hangingPunct="1" latinLnBrk="0" marL="1371600" rtl="0">
        <a:defRPr sz="1800" kern="1200">
          <a:solidFill>
            <a:schemeClr val="tx1"/>
          </a:solidFill>
          <a:latin typeface="+mn-lt"/>
          <a:ea typeface="+mn-ea"/>
          <a:cs typeface="+mn-cs"/>
        </a:defRPr>
      </a:lvl4pPr>
      <a:lvl5pPr algn="l" defTabSz="914400" eaLnBrk="1" hangingPunct="1" latinLnBrk="0" marL="1828800" rtl="0">
        <a:defRPr sz="1800" kern="1200">
          <a:solidFill>
            <a:schemeClr val="tx1"/>
          </a:solidFill>
          <a:latin typeface="+mn-lt"/>
          <a:ea typeface="+mn-ea"/>
          <a:cs typeface="+mn-cs"/>
        </a:defRPr>
      </a:lvl5pPr>
      <a:lvl6pPr algn="l" defTabSz="914400" eaLnBrk="1" hangingPunct="1" latinLnBrk="0" marL="2286000" rtl="0">
        <a:defRPr sz="1800" kern="1200">
          <a:solidFill>
            <a:schemeClr val="tx1"/>
          </a:solidFill>
          <a:latin typeface="+mn-lt"/>
          <a:ea typeface="+mn-ea"/>
          <a:cs typeface="+mn-cs"/>
        </a:defRPr>
      </a:lvl6pPr>
      <a:lvl7pPr algn="l" defTabSz="914400" eaLnBrk="1" hangingPunct="1" latinLnBrk="0" marL="2743200" rtl="0">
        <a:defRPr sz="1800" kern="1200">
          <a:solidFill>
            <a:schemeClr val="tx1"/>
          </a:solidFill>
          <a:latin typeface="+mn-lt"/>
          <a:ea typeface="+mn-ea"/>
          <a:cs typeface="+mn-cs"/>
        </a:defRPr>
      </a:lvl7pPr>
      <a:lvl8pPr algn="l" defTabSz="914400" eaLnBrk="1" hangingPunct="1" latinLnBrk="0" marL="3200400" rtl="0">
        <a:defRPr sz="1800" kern="1200">
          <a:solidFill>
            <a:schemeClr val="tx1"/>
          </a:solidFill>
          <a:latin typeface="+mn-lt"/>
          <a:ea typeface="+mn-ea"/>
          <a:cs typeface="+mn-cs"/>
        </a:defRPr>
      </a:lvl8pPr>
      <a:lvl9pPr algn="l" defTabSz="914400" eaLnBrk="1" hangingPunct="1" latinLnBrk="0" marL="3657600" rtl="0">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image" Target="../media/image2.png"/><Relationship Id="rId2"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image" Target="../media/image3.png"/><Relationship Id="rId2" Type="http://schemas.openxmlformats.org/officeDocument/2006/relationships/image" Target="../media/image4.png"/><Relationship Id="rId3"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image" Target="../media/image5.png"/><Relationship Id="rId2"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image" Target="../media/image6.png"/><Relationship Id="rId2"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image" Target="../media/image7.png"/><Relationship Id="rId2"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image" Target="../media/image8.png"/><Relationship Id="rId2"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image" Target="../media/image9.png"/><Relationship Id="rId2"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image" Target="../media/image10.png"/><Relationship Id="rId2"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24" name=""/>
        <p:cNvGrpSpPr/>
        <p:nvPr/>
      </p:nvGrpSpPr>
      <p:grpSpPr>
        <a:xfrm>
          <a:off x="0" y="0"/>
          <a:ext cx="0" cy="0"/>
          <a:chOff x="0" y="0"/>
          <a:chExt cx="0" cy="0"/>
        </a:xfrm>
      </p:grpSpPr>
      <p:sp>
        <p:nvSpPr>
          <p:cNvPr id="1048586" name="Subtitle 2"/>
          <p:cNvSpPr>
            <a:spLocks noGrp="1"/>
          </p:cNvSpPr>
          <p:nvPr>
            <p:ph type="subTitle" idx="1"/>
          </p:nvPr>
        </p:nvSpPr>
        <p:spPr>
          <a:xfrm>
            <a:off x="490681" y="1316182"/>
            <a:ext cx="8162637" cy="3648363"/>
          </a:xfrm>
        </p:spPr>
        <p:txBody>
          <a:bodyPr>
            <a:normAutofit/>
          </a:bodyPr>
          <a:p>
            <a:r>
              <a:rPr dirty="0" sz="5400" lang="en-US">
                <a:solidFill>
                  <a:srgbClr val="002060"/>
                </a:solidFill>
                <a:latin typeface="Algerian" pitchFamily="82" charset="77"/>
              </a:rPr>
              <a:t>Tethered Cord Syndrome</a:t>
            </a:r>
          </a:p>
          <a:p>
            <a:r>
              <a:rPr b="1" dirty="0" sz="2000" lang="en-US" err="1"/>
              <a:t>Youmans</a:t>
            </a:r>
            <a:r>
              <a:rPr b="1" dirty="0" sz="2000" lang="en-US"/>
              <a:t> Chap. 232,300</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50" name=""/>
        <p:cNvGrpSpPr/>
        <p:nvPr/>
      </p:nvGrpSpPr>
      <p:grpSpPr>
        <a:xfrm>
          <a:off x="0" y="0"/>
          <a:ext cx="0" cy="0"/>
          <a:chOff x="0" y="0"/>
          <a:chExt cx="0" cy="0"/>
        </a:xfrm>
      </p:grpSpPr>
      <p:sp>
        <p:nvSpPr>
          <p:cNvPr id="1048604" name="Content Placeholder 2"/>
          <p:cNvSpPr>
            <a:spLocks noGrp="1"/>
          </p:cNvSpPr>
          <p:nvPr>
            <p:ph idx="1"/>
          </p:nvPr>
        </p:nvSpPr>
        <p:spPr>
          <a:xfrm>
            <a:off x="86014" y="82260"/>
            <a:ext cx="8977168" cy="6683375"/>
          </a:xfrm>
        </p:spPr>
        <p:txBody>
          <a:bodyPr>
            <a:normAutofit/>
          </a:bodyPr>
          <a:p>
            <a:pPr>
              <a:buFont typeface="Wingdings" pitchFamily="2" charset="2"/>
              <a:buChar char="v"/>
            </a:pPr>
            <a:r>
              <a:rPr b="1" dirty="0" sz="2000" lang="en-US" u="sng">
                <a:solidFill>
                  <a:srgbClr val="002060"/>
                </a:solidFill>
              </a:rPr>
              <a:t>Symptoms</a:t>
            </a:r>
          </a:p>
          <a:p>
            <a:r>
              <a:rPr dirty="0" sz="2000" lang="en-US"/>
              <a:t>Common clinical findings are </a:t>
            </a:r>
          </a:p>
          <a:p>
            <a:pPr lvl="1">
              <a:buFont typeface="Wingdings" pitchFamily="2" charset="2"/>
              <a:buChar char="ü"/>
            </a:pPr>
            <a:r>
              <a:rPr dirty="0" sz="2000" lang="en-US"/>
              <a:t>The presence of cutaneous signs associated with OSD.</a:t>
            </a:r>
          </a:p>
          <a:p>
            <a:pPr lvl="1">
              <a:buFont typeface="Wingdings" pitchFamily="2" charset="2"/>
              <a:buChar char="ü"/>
            </a:pPr>
            <a:r>
              <a:rPr dirty="0" sz="2000" lang="en-US"/>
              <a:t>Neurogenic bladder with the development of primary or secondary incontinence or urinary tract infection.</a:t>
            </a:r>
          </a:p>
          <a:p>
            <a:pPr lvl="1">
              <a:buFont typeface="Wingdings" pitchFamily="2" charset="2"/>
              <a:buChar char="ü"/>
            </a:pPr>
            <a:r>
              <a:rPr dirty="0" sz="2000" lang="en-US"/>
              <a:t>Leg or foot weakness, numbness or spasticity (or both).</a:t>
            </a:r>
          </a:p>
          <a:p>
            <a:pPr lvl="1">
              <a:buFont typeface="Wingdings" pitchFamily="2" charset="2"/>
              <a:buChar char="ü"/>
            </a:pPr>
            <a:r>
              <a:rPr dirty="0" sz="2000" lang="en-US"/>
              <a:t>Leg or foot length discrepancy.</a:t>
            </a:r>
          </a:p>
          <a:p>
            <a:pPr lvl="1">
              <a:buFont typeface="Wingdings" pitchFamily="2" charset="2"/>
              <a:buChar char="ü"/>
            </a:pPr>
            <a:r>
              <a:rPr dirty="0" sz="2000" lang="en-US"/>
              <a:t>Foot deformity (</a:t>
            </a:r>
            <a:r>
              <a:rPr dirty="0" sz="2000" lang="en-US" err="1"/>
              <a:t>pes</a:t>
            </a:r>
            <a:r>
              <a:rPr dirty="0" sz="2000" lang="en-US"/>
              <a:t> </a:t>
            </a:r>
            <a:r>
              <a:rPr dirty="0" sz="2000" lang="en-US" err="1"/>
              <a:t>cavus</a:t>
            </a:r>
            <a:r>
              <a:rPr dirty="0" sz="2000" lang="en-US"/>
              <a:t>, claw toes).</a:t>
            </a:r>
          </a:p>
          <a:p>
            <a:pPr lvl="1">
              <a:buFont typeface="Wingdings" pitchFamily="2" charset="2"/>
              <a:buChar char="ü"/>
            </a:pPr>
            <a:r>
              <a:rPr dirty="0" sz="2000" lang="en-US"/>
              <a:t>Spinal deformities.</a:t>
            </a:r>
          </a:p>
          <a:p>
            <a:pPr lvl="1">
              <a:buFont typeface="Wingdings" pitchFamily="2" charset="2"/>
              <a:buChar char="ü"/>
            </a:pPr>
            <a:r>
              <a:rPr dirty="0" sz="2000" lang="en-US" err="1"/>
              <a:t>Nondermatomal</a:t>
            </a:r>
            <a:r>
              <a:rPr dirty="0" sz="2000" lang="en-US"/>
              <a:t> back and leg pain. </a:t>
            </a:r>
          </a:p>
          <a:p>
            <a:pPr lvl="1">
              <a:buFont typeface="Wingdings" pitchFamily="2" charset="2"/>
              <a:buChar char="ü"/>
            </a:pPr>
            <a:endParaRPr dirty="0" sz="2000" lang="en-US"/>
          </a:p>
          <a:p>
            <a:r>
              <a:rPr dirty="0" sz="2000" lang="en-US"/>
              <a:t>Pain is a major initial symptom in adults with tethered spinal cord (irritability in pediatrics)</a:t>
            </a:r>
          </a:p>
          <a:p>
            <a:r>
              <a:rPr dirty="0" sz="2000" lang="en-US"/>
              <a:t>The neurological deficits may not be reversible with surgical intervention. </a:t>
            </a:r>
          </a:p>
          <a:p>
            <a:pPr>
              <a:buFont typeface="Wingdings" pitchFamily="2" charset="2"/>
              <a:buChar char="Ø"/>
            </a:pPr>
            <a:r>
              <a:rPr b="1" dirty="0" sz="2000" lang="en-US"/>
              <a:t>Commonly</a:t>
            </a:r>
            <a:r>
              <a:rPr dirty="0" sz="2000" lang="en-US"/>
              <a:t>, </a:t>
            </a:r>
            <a:r>
              <a:rPr dirty="0" sz="2000" lang="en-US" u="sng"/>
              <a:t>the initial clinical symptom in patients with a tethered cord secondary to a fat-infiltrated </a:t>
            </a:r>
            <a:r>
              <a:rPr dirty="0" sz="2000" lang="en-US" err="1" u="sng"/>
              <a:t>filum</a:t>
            </a:r>
            <a:r>
              <a:rPr dirty="0" sz="2000" lang="en-US"/>
              <a:t> is </a:t>
            </a:r>
            <a:r>
              <a:rPr b="1" dirty="0" sz="2000" lang="en-US">
                <a:solidFill>
                  <a:srgbClr val="0070C0"/>
                </a:solidFill>
              </a:rPr>
              <a:t>gradual and progressive loss of coordinated bladder activity.</a:t>
            </a:r>
          </a:p>
          <a:p>
            <a:pPr lvl="1">
              <a:buFont typeface="Courier New" panose="02070309020205020404" pitchFamily="49" charset="0"/>
              <a:buChar char="o"/>
            </a:pPr>
            <a:r>
              <a:rPr dirty="0" sz="2000" lang="en-US"/>
              <a:t>Manifested as repeated bouts of UTI or primary or secondary urinary incontinence.</a:t>
            </a:r>
            <a:endParaRPr dirty="0" sz="2000" lang="en-IQ"/>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51" name=""/>
        <p:cNvGrpSpPr/>
        <p:nvPr/>
      </p:nvGrpSpPr>
      <p:grpSpPr>
        <a:xfrm>
          <a:off x="0" y="0"/>
          <a:ext cx="0" cy="0"/>
          <a:chOff x="0" y="0"/>
          <a:chExt cx="0" cy="0"/>
        </a:xfrm>
      </p:grpSpPr>
      <p:sp>
        <p:nvSpPr>
          <p:cNvPr id="1048605" name="Content Placeholder 2"/>
          <p:cNvSpPr>
            <a:spLocks noGrp="1"/>
          </p:cNvSpPr>
          <p:nvPr>
            <p:ph idx="1"/>
          </p:nvPr>
        </p:nvSpPr>
        <p:spPr>
          <a:xfrm>
            <a:off x="86014" y="93806"/>
            <a:ext cx="8977168" cy="6671829"/>
          </a:xfrm>
        </p:spPr>
        <p:txBody>
          <a:bodyPr>
            <a:normAutofit/>
          </a:bodyPr>
          <a:p>
            <a:pPr>
              <a:buFont typeface="Wingdings" pitchFamily="2" charset="2"/>
              <a:buChar char="v"/>
            </a:pPr>
            <a:r>
              <a:rPr b="1" dirty="0" sz="2000" lang="en-US" u="sng">
                <a:solidFill>
                  <a:srgbClr val="002060"/>
                </a:solidFill>
              </a:rPr>
              <a:t>Imaging</a:t>
            </a:r>
          </a:p>
          <a:p>
            <a:r>
              <a:rPr dirty="0" sz="2000" lang="en-US"/>
              <a:t>Three criteria are necessary to confirm the clinical impression of a tethered spinal cord on imaging: </a:t>
            </a:r>
          </a:p>
          <a:p>
            <a:pPr indent="-457200" lvl="1" marL="914400">
              <a:buFont typeface="+mj-lt"/>
              <a:buAutoNum type="arabicParenR"/>
            </a:pPr>
            <a:r>
              <a:rPr dirty="0" sz="2000" lang="en-US"/>
              <a:t>Caudal descent of the conus.</a:t>
            </a:r>
          </a:p>
          <a:p>
            <a:pPr indent="-457200" lvl="1" marL="914400">
              <a:buFont typeface="+mj-lt"/>
              <a:buAutoNum type="arabicParenR"/>
            </a:pPr>
            <a:r>
              <a:rPr dirty="0" sz="2000" lang="en-US"/>
              <a:t>Fatty infiltration and thickening of the </a:t>
            </a:r>
            <a:r>
              <a:rPr dirty="0" sz="2000" lang="en-US" err="1"/>
              <a:t>filum</a:t>
            </a:r>
            <a:r>
              <a:rPr dirty="0" sz="2000" lang="en-US"/>
              <a:t> </a:t>
            </a:r>
            <a:r>
              <a:rPr dirty="0" sz="2000" lang="en-US" err="1"/>
              <a:t>terminale</a:t>
            </a:r>
            <a:r>
              <a:rPr dirty="0" sz="2000" lang="en-US"/>
              <a:t>.</a:t>
            </a:r>
          </a:p>
          <a:p>
            <a:pPr indent="-457200" lvl="1" marL="914400">
              <a:buFont typeface="+mj-lt"/>
              <a:buAutoNum type="arabicParenR"/>
            </a:pPr>
            <a:r>
              <a:rPr dirty="0" sz="2000" lang="en-US"/>
              <a:t>Drawn-out appearance of the distal conus. </a:t>
            </a:r>
          </a:p>
          <a:p>
            <a:pPr indent="-457200" lvl="1" marL="914400">
              <a:buFont typeface="+mj-lt"/>
              <a:buAutoNum type="arabicParenR"/>
            </a:pPr>
            <a:endParaRPr dirty="0" sz="2000" lang="en-US"/>
          </a:p>
          <a:p>
            <a:r>
              <a:rPr dirty="0" sz="2000" lang="en-US"/>
              <a:t>Imaging identifies a thickened (usually &gt; 3 mm in diameter) </a:t>
            </a:r>
            <a:r>
              <a:rPr dirty="0" sz="2000" lang="en-US" err="1"/>
              <a:t>filum</a:t>
            </a:r>
            <a:r>
              <a:rPr dirty="0" sz="2000" lang="en-US"/>
              <a:t>, and if present, infiltration of the </a:t>
            </a:r>
            <a:r>
              <a:rPr dirty="0" sz="2000" lang="en-US" err="1"/>
              <a:t>filum</a:t>
            </a:r>
            <a:r>
              <a:rPr dirty="0" sz="2000" lang="en-US"/>
              <a:t> with adipose tissue is easily seen on T1-weighted MRI</a:t>
            </a:r>
            <a:endParaRPr dirty="0" sz="2000" lang="en-IQ"/>
          </a:p>
        </p:txBody>
      </p:sp>
      <p:pic>
        <p:nvPicPr>
          <p:cNvPr id="2097153" name="Picture 4"/>
          <p:cNvPicPr>
            <a:picLocks noChangeAspect="1"/>
          </p:cNvPicPr>
          <p:nvPr/>
        </p:nvPicPr>
        <p:blipFill>
          <a:blip xmlns:r="http://schemas.openxmlformats.org/officeDocument/2006/relationships" r:embed="rId1"/>
          <a:stretch>
            <a:fillRect/>
          </a:stretch>
        </p:blipFill>
        <p:spPr>
          <a:xfrm>
            <a:off x="2256992" y="3256572"/>
            <a:ext cx="4630016" cy="3507622"/>
          </a:xfrm>
          <a:prstGeom prst="rec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52" name=""/>
        <p:cNvGrpSpPr/>
        <p:nvPr/>
      </p:nvGrpSpPr>
      <p:grpSpPr>
        <a:xfrm>
          <a:off x="0" y="0"/>
          <a:ext cx="0" cy="0"/>
          <a:chOff x="0" y="0"/>
          <a:chExt cx="0" cy="0"/>
        </a:xfrm>
      </p:grpSpPr>
      <p:sp>
        <p:nvSpPr>
          <p:cNvPr id="1048606" name="Content Placeholder 2"/>
          <p:cNvSpPr>
            <a:spLocks noGrp="1"/>
          </p:cNvSpPr>
          <p:nvPr>
            <p:ph idx="1"/>
          </p:nvPr>
        </p:nvSpPr>
        <p:spPr>
          <a:xfrm>
            <a:off x="86014" y="82260"/>
            <a:ext cx="8965622" cy="6683375"/>
          </a:xfrm>
        </p:spPr>
        <p:txBody>
          <a:bodyPr>
            <a:noAutofit/>
          </a:bodyPr>
          <a:p>
            <a:pPr>
              <a:buFont typeface="Wingdings" pitchFamily="2" charset="2"/>
              <a:buChar char="v"/>
            </a:pPr>
            <a:r>
              <a:rPr b="1" dirty="0" sz="2000" lang="en-US" u="sng">
                <a:solidFill>
                  <a:srgbClr val="002060"/>
                </a:solidFill>
              </a:rPr>
              <a:t>Treatment</a:t>
            </a:r>
          </a:p>
          <a:p>
            <a:r>
              <a:rPr dirty="0" sz="2000" lang="en-US" err="1"/>
              <a:t>Detethering</a:t>
            </a:r>
            <a:r>
              <a:rPr dirty="0" sz="2000" lang="en-US"/>
              <a:t>  is performed  through a  single-level  laminectomy (L5-S1  level  is  most commonly  used,  an approach  at  L3-L4  or  L4-L5  may be  preferable  in  some  patients to  decrease  the  risk  of postoperative  instability).  </a:t>
            </a:r>
          </a:p>
          <a:p>
            <a:r>
              <a:rPr dirty="0" sz="2000" lang="en-US"/>
              <a:t>To  begin  the  </a:t>
            </a:r>
            <a:r>
              <a:rPr dirty="0" sz="2000" lang="en-US" err="1"/>
              <a:t>detethering</a:t>
            </a:r>
            <a:r>
              <a:rPr dirty="0" sz="2000" lang="en-US"/>
              <a:t>  procedure,  a </a:t>
            </a:r>
            <a:r>
              <a:rPr dirty="0" sz="2000" lang="en-US" err="1"/>
              <a:t>durotomy</a:t>
            </a:r>
            <a:r>
              <a:rPr dirty="0" sz="2000" lang="en-US"/>
              <a:t>  is  made  and  the  </a:t>
            </a:r>
            <a:r>
              <a:rPr dirty="0" sz="2000" lang="en-US" err="1"/>
              <a:t>filum</a:t>
            </a:r>
            <a:r>
              <a:rPr dirty="0" sz="2000" lang="en-US"/>
              <a:t>  is  identified  by  visual  inspection and  by  nerve  root  mapping.  </a:t>
            </a:r>
          </a:p>
          <a:p>
            <a:r>
              <a:rPr b="1" dirty="0" sz="2000" lang="en-US"/>
              <a:t>The  </a:t>
            </a:r>
            <a:r>
              <a:rPr b="1" dirty="0" sz="2000" lang="en-US" err="1"/>
              <a:t>filum</a:t>
            </a:r>
            <a:r>
              <a:rPr b="1" dirty="0" sz="2000" lang="en-US"/>
              <a:t>  </a:t>
            </a:r>
            <a:r>
              <a:rPr b="1" dirty="0" sz="2000" lang="en-US" err="1"/>
              <a:t>terminale</a:t>
            </a:r>
            <a:r>
              <a:rPr b="1" dirty="0" sz="2000" lang="en-US"/>
              <a:t> </a:t>
            </a:r>
            <a:r>
              <a:rPr dirty="0" sz="2000" lang="en-US"/>
              <a:t> </a:t>
            </a:r>
            <a:r>
              <a:rPr dirty="0" sz="2000" lang="en-US" u="sng">
                <a:solidFill>
                  <a:srgbClr val="0070C0"/>
                </a:solidFill>
              </a:rPr>
              <a:t>normally  has  a </a:t>
            </a:r>
            <a:r>
              <a:rPr b="1" dirty="0" sz="2000" lang="en-US" u="sng">
                <a:solidFill>
                  <a:srgbClr val="0070C0"/>
                </a:solidFill>
              </a:rPr>
              <a:t>blue  tinge </a:t>
            </a:r>
            <a:r>
              <a:rPr dirty="0" sz="2000" lang="en-US" u="sng">
                <a:solidFill>
                  <a:srgbClr val="0070C0"/>
                </a:solidFill>
              </a:rPr>
              <a:t> with  longitudinal  blood  vessels</a:t>
            </a:r>
            <a:r>
              <a:rPr dirty="0" sz="2000" lang="en-US"/>
              <a:t>, which distinguishes  it  from  the  surrounding  nerve  roots;  however,  it may  appear  fatty,  fibrous,  or  thickened  in  patients  with  TCS.</a:t>
            </a:r>
          </a:p>
          <a:p>
            <a:r>
              <a:rPr dirty="0" sz="2000" lang="en-US"/>
              <a:t>Once  the  </a:t>
            </a:r>
            <a:r>
              <a:rPr dirty="0" sz="2000" lang="en-US" err="1"/>
              <a:t>filum</a:t>
            </a:r>
            <a:r>
              <a:rPr dirty="0" sz="2000" lang="en-US"/>
              <a:t>  </a:t>
            </a:r>
            <a:r>
              <a:rPr dirty="0" sz="2000" lang="en-US" err="1"/>
              <a:t>terminale</a:t>
            </a:r>
            <a:r>
              <a:rPr dirty="0" sz="2000" lang="en-US"/>
              <a:t>  is identified,  bipolar  electrocautery  is  applied  prior  to  sharp  transection  of  the  </a:t>
            </a:r>
            <a:r>
              <a:rPr dirty="0" sz="2000" lang="en-US" err="1"/>
              <a:t>filum</a:t>
            </a:r>
            <a:r>
              <a:rPr dirty="0" sz="2000" lang="en-US"/>
              <a:t>.</a:t>
            </a:r>
          </a:p>
          <a:p>
            <a:pPr>
              <a:buFont typeface="Wingdings" pitchFamily="2" charset="2"/>
              <a:buChar char="Ø"/>
            </a:pPr>
            <a:endParaRPr b="1" dirty="0" sz="2000" lang="en-US" u="sng"/>
          </a:p>
          <a:p>
            <a:pPr>
              <a:buFont typeface="Wingdings" pitchFamily="2" charset="2"/>
              <a:buChar char="Ø"/>
            </a:pPr>
            <a:r>
              <a:rPr b="1" dirty="0" sz="2000" lang="en-US" u="sng"/>
              <a:t>Options  for  monitoring include  </a:t>
            </a:r>
          </a:p>
          <a:p>
            <a:pPr lvl="1">
              <a:buFont typeface="Wingdings" pitchFamily="2" charset="2"/>
              <a:buChar char="ü"/>
            </a:pPr>
            <a:r>
              <a:rPr dirty="0" sz="2000" lang="en-US"/>
              <a:t>Electromyographic  (EMG)  recording  of activity  of  sphincter  muscles.</a:t>
            </a:r>
          </a:p>
          <a:p>
            <a:pPr lvl="1">
              <a:buFont typeface="Wingdings" pitchFamily="2" charset="2"/>
              <a:buChar char="ü"/>
            </a:pPr>
            <a:r>
              <a:rPr dirty="0" sz="2000" lang="en-US"/>
              <a:t>Compound  muscle action  potentials  (CMAPs)  from  sphincter  and  leg  muscles.  </a:t>
            </a:r>
          </a:p>
          <a:p>
            <a:pPr lvl="1">
              <a:buFont typeface="Wingdings" pitchFamily="2" charset="2"/>
              <a:buChar char="ü"/>
            </a:pPr>
            <a:r>
              <a:rPr dirty="0" sz="2000" lang="en-US"/>
              <a:t>Somatosensory  evoked  potentials  (SSEPs)  from  roots  to  peripheral  electrical  stimulation.</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53" name=""/>
        <p:cNvGrpSpPr/>
        <p:nvPr/>
      </p:nvGrpSpPr>
      <p:grpSpPr>
        <a:xfrm>
          <a:off x="0" y="0"/>
          <a:ext cx="0" cy="0"/>
          <a:chOff x="0" y="0"/>
          <a:chExt cx="0" cy="0"/>
        </a:xfrm>
      </p:grpSpPr>
      <p:pic>
        <p:nvPicPr>
          <p:cNvPr id="2097154" name="Picture 6"/>
          <p:cNvPicPr>
            <a:picLocks noChangeAspect="1" noGrp="1"/>
          </p:cNvPicPr>
          <p:nvPr>
            <p:ph idx="1"/>
          </p:nvPr>
        </p:nvPicPr>
        <p:blipFill>
          <a:blip xmlns:r="http://schemas.openxmlformats.org/officeDocument/2006/relationships" r:embed="rId1"/>
          <a:stretch>
            <a:fillRect/>
          </a:stretch>
        </p:blipFill>
        <p:spPr>
          <a:xfrm>
            <a:off x="0" y="705422"/>
            <a:ext cx="4139837" cy="5447155"/>
          </a:xfrm>
          <a:prstGeom prst="rect"/>
        </p:spPr>
      </p:pic>
      <p:pic>
        <p:nvPicPr>
          <p:cNvPr id="2097155" name="Picture 6"/>
          <p:cNvPicPr>
            <a:picLocks noChangeAspect="1"/>
          </p:cNvPicPr>
          <p:nvPr/>
        </p:nvPicPr>
        <p:blipFill>
          <a:blip xmlns:r="http://schemas.openxmlformats.org/officeDocument/2006/relationships" r:embed="rId2"/>
          <a:stretch>
            <a:fillRect/>
          </a:stretch>
        </p:blipFill>
        <p:spPr>
          <a:xfrm>
            <a:off x="4139837" y="0"/>
            <a:ext cx="5004163" cy="6858000"/>
          </a:xfrm>
          <a:prstGeom prst="rec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54" name=""/>
        <p:cNvGrpSpPr/>
        <p:nvPr/>
      </p:nvGrpSpPr>
      <p:grpSpPr>
        <a:xfrm>
          <a:off x="0" y="0"/>
          <a:ext cx="0" cy="0"/>
          <a:chOff x="0" y="0"/>
          <a:chExt cx="0" cy="0"/>
        </a:xfrm>
      </p:grpSpPr>
      <p:sp>
        <p:nvSpPr>
          <p:cNvPr id="1048607" name="Title 1"/>
          <p:cNvSpPr>
            <a:spLocks noGrp="1"/>
          </p:cNvSpPr>
          <p:nvPr>
            <p:ph type="title"/>
          </p:nvPr>
        </p:nvSpPr>
        <p:spPr>
          <a:xfrm>
            <a:off x="86014" y="18256"/>
            <a:ext cx="7886700" cy="466654"/>
          </a:xfrm>
        </p:spPr>
        <p:txBody>
          <a:bodyPr>
            <a:normAutofit/>
          </a:bodyPr>
          <a:p>
            <a:pPr indent="-342900" marL="342900">
              <a:buFont typeface="Wingdings" pitchFamily="2" charset="2"/>
              <a:buChar char="v"/>
            </a:pPr>
            <a:r>
              <a:rPr b="1" dirty="0" sz="2400" lang="en-US" u="sng">
                <a:solidFill>
                  <a:srgbClr val="C00000"/>
                </a:solidFill>
                <a:latin typeface="+mn-lt"/>
              </a:rPr>
              <a:t>Meningocele  Manqué (Missing)</a:t>
            </a:r>
          </a:p>
        </p:txBody>
      </p:sp>
      <p:sp>
        <p:nvSpPr>
          <p:cNvPr id="1048608" name="Content Placeholder 2"/>
          <p:cNvSpPr>
            <a:spLocks noGrp="1"/>
          </p:cNvSpPr>
          <p:nvPr>
            <p:ph idx="1"/>
          </p:nvPr>
        </p:nvSpPr>
        <p:spPr>
          <a:xfrm>
            <a:off x="86014" y="484909"/>
            <a:ext cx="8971972" cy="6269181"/>
          </a:xfrm>
        </p:spPr>
        <p:txBody>
          <a:bodyPr>
            <a:normAutofit/>
          </a:bodyPr>
          <a:p>
            <a:pPr>
              <a:buFont typeface="Wingdings" pitchFamily="2" charset="2"/>
              <a:buChar char="v"/>
            </a:pPr>
            <a:r>
              <a:rPr b="1" dirty="0" sz="2000" lang="en-US">
                <a:solidFill>
                  <a:srgbClr val="002060"/>
                </a:solidFill>
              </a:rPr>
              <a:t>Pathogenesis</a:t>
            </a:r>
          </a:p>
          <a:p>
            <a:pPr lvl="1">
              <a:buFont typeface="Wingdings" pitchFamily="2" charset="2"/>
              <a:buChar char="ü"/>
            </a:pPr>
            <a:r>
              <a:rPr dirty="0" sz="2000" lang="en-US"/>
              <a:t>Failure  of  a  meningocele  to  develop, leaving  only  congenital  bands  in  its  place.</a:t>
            </a:r>
          </a:p>
          <a:p>
            <a:pPr lvl="1">
              <a:buFont typeface="Wingdings" pitchFamily="2" charset="2"/>
              <a:buChar char="ü"/>
            </a:pPr>
            <a:r>
              <a:rPr dirty="0" sz="2000" lang="en-US"/>
              <a:t>Congenital  dorsal  bands  of  fibrotic  or  </a:t>
            </a:r>
            <a:r>
              <a:rPr dirty="0" sz="2000" lang="en-US" err="1"/>
              <a:t>atretic</a:t>
            </a:r>
            <a:r>
              <a:rPr dirty="0" sz="2000" lang="en-US"/>
              <a:t>  neural  tissue extend  from  the  dorsal  aspect  of  the  spinal  cord  or  nerve  roots to  the  dorsal  dura  and  sometimes  to  the  overlying  lamina  or laminar  defect; they  serve  as  a  potential  source  of tethering  on  the  spinal  cord.</a:t>
            </a:r>
          </a:p>
          <a:p>
            <a:pPr lvl="1">
              <a:buFont typeface="Wingdings" pitchFamily="2" charset="2"/>
              <a:buChar char="ü"/>
            </a:pPr>
            <a:endParaRPr dirty="0" sz="2000" lang="en-US"/>
          </a:p>
          <a:p>
            <a:r>
              <a:rPr dirty="0" sz="2000" lang="en-US"/>
              <a:t>They  are  most  frequently  associated  with </a:t>
            </a:r>
            <a:r>
              <a:rPr b="1" dirty="0" sz="2000" lang="en-US">
                <a:solidFill>
                  <a:srgbClr val="0070C0"/>
                </a:solidFill>
              </a:rPr>
              <a:t>split cord malformation</a:t>
            </a:r>
            <a:r>
              <a:rPr dirty="0" sz="2000" lang="en-US"/>
              <a:t>.</a:t>
            </a:r>
          </a:p>
          <a:p>
            <a:r>
              <a:rPr dirty="0" sz="2000" lang="en-US"/>
              <a:t>The mean age at initial evaluation was </a:t>
            </a:r>
            <a:r>
              <a:rPr b="1" dirty="0" sz="2000" lang="en-US"/>
              <a:t>10 years</a:t>
            </a:r>
            <a:r>
              <a:rPr dirty="0" sz="2000" lang="en-US"/>
              <a:t>.</a:t>
            </a:r>
          </a:p>
          <a:p>
            <a:r>
              <a:rPr dirty="0" sz="2000" lang="en-US"/>
              <a:t>Mostly occurred at </a:t>
            </a:r>
            <a:r>
              <a:rPr b="1" dirty="0" sz="2000" lang="en-US">
                <a:solidFill>
                  <a:srgbClr val="C00000"/>
                </a:solidFill>
              </a:rPr>
              <a:t>two vertebral levels</a:t>
            </a:r>
            <a:r>
              <a:rPr dirty="0" sz="2000" lang="en-US"/>
              <a:t> but </a:t>
            </a:r>
            <a:r>
              <a:rPr dirty="0" sz="2000" lang="en-US">
                <a:solidFill>
                  <a:srgbClr val="C00000"/>
                </a:solidFill>
              </a:rPr>
              <a:t>may occupy single vertebra or up to 5 level</a:t>
            </a:r>
            <a:r>
              <a:rPr dirty="0" sz="2000" lang="en-US"/>
              <a:t>.</a:t>
            </a:r>
          </a:p>
          <a:p>
            <a:r>
              <a:rPr dirty="0" sz="2000" lang="en-US"/>
              <a:t>The  majority  of  bands  are  located  in  the  </a:t>
            </a:r>
            <a:r>
              <a:rPr b="1" dirty="0" sz="2000" lang="en-US">
                <a:solidFill>
                  <a:srgbClr val="0070C0"/>
                </a:solidFill>
              </a:rPr>
              <a:t>lumbar and  thoracolumbar  regions</a:t>
            </a:r>
            <a:r>
              <a:rPr dirty="0" sz="2000" lang="en-US"/>
              <a:t>,  but  approximately  </a:t>
            </a:r>
            <a:r>
              <a:rPr b="1" dirty="0" sz="2000" lang="en-US"/>
              <a:t>15%  may  be located  in  the  thoracic  and  cervical  spine</a:t>
            </a:r>
            <a:r>
              <a:rPr dirty="0" sz="2000" lang="en-US"/>
              <a:t>.</a:t>
            </a:r>
          </a:p>
          <a:p>
            <a:endParaRPr dirty="0" sz="2000"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55" name=""/>
        <p:cNvGrpSpPr/>
        <p:nvPr/>
      </p:nvGrpSpPr>
      <p:grpSpPr>
        <a:xfrm>
          <a:off x="0" y="0"/>
          <a:ext cx="0" cy="0"/>
          <a:chOff x="0" y="0"/>
          <a:chExt cx="0" cy="0"/>
        </a:xfrm>
      </p:grpSpPr>
      <p:sp>
        <p:nvSpPr>
          <p:cNvPr id="1048609" name="Content Placeholder 2"/>
          <p:cNvSpPr>
            <a:spLocks noGrp="1"/>
          </p:cNvSpPr>
          <p:nvPr>
            <p:ph idx="1"/>
          </p:nvPr>
        </p:nvSpPr>
        <p:spPr>
          <a:xfrm>
            <a:off x="97558" y="93806"/>
            <a:ext cx="8965623" cy="6671829"/>
          </a:xfrm>
        </p:spPr>
        <p:txBody>
          <a:bodyPr>
            <a:normAutofit/>
          </a:bodyPr>
          <a:p>
            <a:pPr>
              <a:buFont typeface="Wingdings" pitchFamily="2" charset="2"/>
              <a:buChar char="v"/>
            </a:pPr>
            <a:r>
              <a:rPr b="1" dirty="0" sz="2000" lang="en-US">
                <a:solidFill>
                  <a:srgbClr val="002060"/>
                </a:solidFill>
              </a:rPr>
              <a:t>Presentation </a:t>
            </a:r>
          </a:p>
          <a:p>
            <a:pPr indent="-457200" marL="457200">
              <a:buFont typeface="+mj-lt"/>
              <a:buAutoNum type="arabicParenR"/>
            </a:pPr>
            <a:r>
              <a:rPr b="1" dirty="0" sz="2000" lang="en-US"/>
              <a:t>The most common symptom</a:t>
            </a:r>
            <a:r>
              <a:rPr dirty="0" sz="2000" lang="en-US"/>
              <a:t> was </a:t>
            </a:r>
            <a:r>
              <a:rPr dirty="0" sz="2000" lang="en-US">
                <a:solidFill>
                  <a:srgbClr val="C00000"/>
                </a:solidFill>
              </a:rPr>
              <a:t>LMN Disturbance</a:t>
            </a:r>
            <a:r>
              <a:rPr dirty="0" sz="2000" lang="en-US"/>
              <a:t> such as atrophy of the lower extremity muscles.</a:t>
            </a:r>
          </a:p>
          <a:p>
            <a:pPr indent="-457200" marL="457200">
              <a:buFont typeface="+mj-lt"/>
              <a:buAutoNum type="arabicParenR"/>
            </a:pPr>
            <a:r>
              <a:rPr dirty="0" sz="2000" lang="en-US"/>
              <a:t>Followed by </a:t>
            </a:r>
            <a:r>
              <a:rPr dirty="0" sz="2000" lang="en-US">
                <a:solidFill>
                  <a:srgbClr val="C00000"/>
                </a:solidFill>
              </a:rPr>
              <a:t>pain, UMN disturbances</a:t>
            </a:r>
            <a:r>
              <a:rPr dirty="0" sz="2000" lang="en-US"/>
              <a:t> (e.g., </a:t>
            </a:r>
            <a:r>
              <a:rPr dirty="0" sz="2000" lang="en-US" err="1"/>
              <a:t>hyperreflexia</a:t>
            </a:r>
            <a:r>
              <a:rPr dirty="0" sz="2000" lang="en-US"/>
              <a:t>), </a:t>
            </a:r>
            <a:r>
              <a:rPr dirty="0" sz="2000" lang="en-US">
                <a:solidFill>
                  <a:srgbClr val="C00000"/>
                </a:solidFill>
              </a:rPr>
              <a:t>bladder complaints, paresthesias, and finally, bowel complaints</a:t>
            </a:r>
            <a:r>
              <a:rPr dirty="0" sz="2000" lang="en-US"/>
              <a:t>.</a:t>
            </a:r>
          </a:p>
          <a:p>
            <a:pPr indent="-457200" marL="457200">
              <a:buFont typeface="+mj-lt"/>
              <a:buAutoNum type="arabicParenR"/>
            </a:pPr>
            <a:endParaRPr dirty="0" sz="2000" lang="en-US"/>
          </a:p>
          <a:p>
            <a:pPr>
              <a:buFont typeface="Wingdings" pitchFamily="2" charset="2"/>
              <a:buChar char="v"/>
            </a:pPr>
            <a:r>
              <a:rPr b="1" dirty="0" sz="2000" lang="en-US">
                <a:solidFill>
                  <a:srgbClr val="002060"/>
                </a:solidFill>
              </a:rPr>
              <a:t>Imaging</a:t>
            </a:r>
          </a:p>
          <a:p>
            <a:r>
              <a:rPr b="1" dirty="0" sz="2000" lang="en-US"/>
              <a:t>CT  </a:t>
            </a:r>
            <a:r>
              <a:rPr b="1" dirty="0" sz="2000" lang="en-US" err="1"/>
              <a:t>myelography</a:t>
            </a:r>
            <a:r>
              <a:rPr b="1" dirty="0" sz="2000" lang="en-US"/>
              <a:t>: </a:t>
            </a:r>
            <a:r>
              <a:rPr dirty="0" sz="2000" lang="en-US"/>
              <a:t> thin  linear  filling  defect  extending  from  the  spinal  cord  or  </a:t>
            </a:r>
            <a:r>
              <a:rPr dirty="0" sz="2000" lang="en-US" err="1"/>
              <a:t>hemicord</a:t>
            </a:r>
            <a:r>
              <a:rPr dirty="0" sz="2000" lang="en-US"/>
              <a:t>  (in  cases  of  split  cord  deformity)  to  the  dorsal  dura.</a:t>
            </a:r>
          </a:p>
          <a:p>
            <a:endParaRPr dirty="0" sz="2000" lang="en-US"/>
          </a:p>
          <a:p>
            <a:pPr>
              <a:buFont typeface="Wingdings" pitchFamily="2" charset="2"/>
              <a:buChar char="v"/>
            </a:pPr>
            <a:r>
              <a:rPr dirty="0" sz="2000" lang="en-US"/>
              <a:t>Treatment  of  TCS  due  to  meningocele  manqué  is  surgical </a:t>
            </a:r>
            <a:r>
              <a:rPr dirty="0" sz="2000" lang="en-US" err="1"/>
              <a:t>detethering</a:t>
            </a:r>
            <a:r>
              <a:rPr dirty="0" sz="2000" lang="en-US"/>
              <a:t>  by  lysis  of  dorsal  tethering  bands  and  treatment  of  other  </a:t>
            </a:r>
            <a:r>
              <a:rPr dirty="0" sz="2000" lang="en-US" err="1"/>
              <a:t>dysraphic</a:t>
            </a:r>
            <a:r>
              <a:rPr dirty="0" sz="2000" lang="en-US"/>
              <a:t>  elements,  as  appropriate.</a:t>
            </a:r>
            <a:endParaRPr dirty="0" sz="2000" lang="en-IQ"/>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56" name=""/>
        <p:cNvGrpSpPr/>
        <p:nvPr/>
      </p:nvGrpSpPr>
      <p:grpSpPr>
        <a:xfrm>
          <a:off x="0" y="0"/>
          <a:ext cx="0" cy="0"/>
          <a:chOff x="0" y="0"/>
          <a:chExt cx="0" cy="0"/>
        </a:xfrm>
      </p:grpSpPr>
      <p:pic>
        <p:nvPicPr>
          <p:cNvPr id="2097156" name="Picture 4"/>
          <p:cNvPicPr>
            <a:picLocks noChangeAspect="1" noGrp="1"/>
          </p:cNvPicPr>
          <p:nvPr>
            <p:ph idx="1"/>
          </p:nvPr>
        </p:nvPicPr>
        <p:blipFill>
          <a:blip xmlns:r="http://schemas.openxmlformats.org/officeDocument/2006/relationships" r:embed="rId1"/>
          <a:stretch>
            <a:fillRect/>
          </a:stretch>
        </p:blipFill>
        <p:spPr>
          <a:xfrm>
            <a:off x="1568441" y="0"/>
            <a:ext cx="6007118" cy="6858001"/>
          </a:xfrm>
          <a:prstGeom prst="rect"/>
          <a:ln>
            <a:noFill/>
          </a:ln>
          <a:effectLst>
            <a:softEdge rad="112500"/>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57" name=""/>
        <p:cNvGrpSpPr/>
        <p:nvPr/>
      </p:nvGrpSpPr>
      <p:grpSpPr>
        <a:xfrm>
          <a:off x="0" y="0"/>
          <a:ext cx="0" cy="0"/>
          <a:chOff x="0" y="0"/>
          <a:chExt cx="0" cy="0"/>
        </a:xfrm>
      </p:grpSpPr>
      <p:pic>
        <p:nvPicPr>
          <p:cNvPr id="2097157" name="Picture 4"/>
          <p:cNvPicPr>
            <a:picLocks noChangeAspect="1" noGrp="1"/>
          </p:cNvPicPr>
          <p:nvPr>
            <p:ph idx="1"/>
          </p:nvPr>
        </p:nvPicPr>
        <p:blipFill>
          <a:blip xmlns:r="http://schemas.openxmlformats.org/officeDocument/2006/relationships" r:embed="rId1"/>
          <a:stretch>
            <a:fillRect/>
          </a:stretch>
        </p:blipFill>
        <p:spPr>
          <a:xfrm>
            <a:off x="0" y="444500"/>
            <a:ext cx="9144000" cy="5969000"/>
          </a:xfrm>
          <a:prstGeom prst="rect"/>
          <a:ln>
            <a:noFill/>
          </a:ln>
          <a:effectLst>
            <a:softEdge rad="112500"/>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58" name=""/>
        <p:cNvGrpSpPr/>
        <p:nvPr/>
      </p:nvGrpSpPr>
      <p:grpSpPr>
        <a:xfrm>
          <a:off x="0" y="0"/>
          <a:ext cx="0" cy="0"/>
          <a:chOff x="0" y="0"/>
          <a:chExt cx="0" cy="0"/>
        </a:xfrm>
      </p:grpSpPr>
      <p:sp>
        <p:nvSpPr>
          <p:cNvPr id="1048610" name="Title 1"/>
          <p:cNvSpPr>
            <a:spLocks noGrp="1"/>
          </p:cNvSpPr>
          <p:nvPr>
            <p:ph type="title"/>
          </p:nvPr>
        </p:nvSpPr>
        <p:spPr>
          <a:xfrm>
            <a:off x="86014" y="18255"/>
            <a:ext cx="7886700" cy="443563"/>
          </a:xfrm>
        </p:spPr>
        <p:txBody>
          <a:bodyPr>
            <a:normAutofit/>
          </a:bodyPr>
          <a:p>
            <a:pPr indent="-342900" marL="342900">
              <a:buFont typeface="Wingdings" pitchFamily="2" charset="2"/>
              <a:buChar char="v"/>
            </a:pPr>
            <a:r>
              <a:rPr b="1" dirty="0" sz="2400" lang="en-US" u="sng">
                <a:solidFill>
                  <a:srgbClr val="C00000"/>
                </a:solidFill>
                <a:latin typeface="+mn-lt"/>
              </a:rPr>
              <a:t>Dermal  Sinus  Tracts</a:t>
            </a:r>
          </a:p>
        </p:txBody>
      </p:sp>
      <p:sp>
        <p:nvSpPr>
          <p:cNvPr id="1048611" name="Content Placeholder 2"/>
          <p:cNvSpPr>
            <a:spLocks noGrp="1"/>
          </p:cNvSpPr>
          <p:nvPr>
            <p:ph idx="1"/>
          </p:nvPr>
        </p:nvSpPr>
        <p:spPr>
          <a:xfrm>
            <a:off x="86014" y="461817"/>
            <a:ext cx="8971972" cy="6292273"/>
          </a:xfrm>
        </p:spPr>
        <p:txBody>
          <a:bodyPr>
            <a:normAutofit/>
          </a:bodyPr>
          <a:p>
            <a:r>
              <a:rPr dirty="0" sz="2000" lang="en-US"/>
              <a:t>An  abnormal  stratified  squamous epithelium-lined  tract  that connects  the  skin and  soft  tissues  of  the  back,  the  </a:t>
            </a:r>
            <a:r>
              <a:rPr dirty="0" sz="2000" lang="en-US" err="1"/>
              <a:t>thecal</a:t>
            </a:r>
            <a:r>
              <a:rPr dirty="0" sz="2000" lang="en-US"/>
              <a:t>  sac,  and  neural  elements.</a:t>
            </a:r>
          </a:p>
          <a:p>
            <a:r>
              <a:rPr dirty="0" sz="2000" lang="en-US"/>
              <a:t>Dermal sinus tracts are found anywhere from the </a:t>
            </a:r>
            <a:r>
              <a:rPr dirty="0" sz="2000" lang="en-US" err="1"/>
              <a:t>nasion</a:t>
            </a:r>
            <a:r>
              <a:rPr dirty="0" sz="2000" lang="en-US"/>
              <a:t> to the coccyx. </a:t>
            </a:r>
          </a:p>
          <a:p>
            <a:r>
              <a:rPr dirty="0" sz="2000" lang="en-US"/>
              <a:t>Most commonly in the </a:t>
            </a:r>
            <a:r>
              <a:rPr b="1" dirty="0" sz="2000" lang="en-US" err="1">
                <a:solidFill>
                  <a:srgbClr val="0070C0"/>
                </a:solidFill>
              </a:rPr>
              <a:t>lumbosacral</a:t>
            </a:r>
            <a:r>
              <a:rPr b="1" dirty="0" sz="2000" lang="en-US">
                <a:solidFill>
                  <a:srgbClr val="0070C0"/>
                </a:solidFill>
              </a:rPr>
              <a:t> area.</a:t>
            </a:r>
          </a:p>
          <a:p>
            <a:r>
              <a:rPr dirty="0" sz="2000" lang="en-US"/>
              <a:t>Patients  often  presented  as</a:t>
            </a:r>
          </a:p>
          <a:p>
            <a:pPr indent="-342900" lvl="1" marL="800100">
              <a:buFont typeface="+mj-lt"/>
              <a:buAutoNum type="arabicPeriod"/>
            </a:pPr>
            <a:r>
              <a:rPr dirty="0" sz="2000" lang="en-US"/>
              <a:t>Chronic bouts of meningitis, meningitis caused by unusual organisms.</a:t>
            </a:r>
          </a:p>
          <a:p>
            <a:pPr indent="-342900" lvl="1" marL="800100">
              <a:buFont typeface="+mj-lt"/>
              <a:buAutoNum type="arabicPeriod"/>
            </a:pPr>
            <a:r>
              <a:rPr dirty="0" sz="2000" lang="en-US"/>
              <a:t>Later  in  life with  either  infection or  neurological  compromise.</a:t>
            </a:r>
          </a:p>
          <a:p>
            <a:pPr indent="-342900" lvl="1" marL="800100">
              <a:buFont typeface="+mj-lt"/>
              <a:buAutoNum type="arabicPeriod"/>
            </a:pPr>
            <a:r>
              <a:rPr dirty="0" sz="2000" lang="en-US"/>
              <a:t>Neurological  deficits  may  arise  from  spinal  cord  tethering or  from  mass  effect  due  to  associated  inclusion  tumors.</a:t>
            </a:r>
          </a:p>
          <a:p>
            <a:pPr indent="-342900" lvl="1" marL="800100">
              <a:buFont typeface="+mj-lt"/>
              <a:buAutoNum type="arabicPeriod"/>
            </a:pPr>
            <a:endParaRPr dirty="0" sz="2000" lang="en-US"/>
          </a:p>
          <a:p>
            <a:pPr>
              <a:buFont typeface="Wingdings" pitchFamily="2" charset="2"/>
              <a:buChar char="§"/>
            </a:pPr>
            <a:r>
              <a:rPr b="1" dirty="0" sz="2000" lang="en-US" u="sng">
                <a:solidFill>
                  <a:srgbClr val="002060"/>
                </a:solidFill>
              </a:rPr>
              <a:t>Cutaneous  findings  include </a:t>
            </a:r>
          </a:p>
          <a:p>
            <a:pPr lvl="1">
              <a:buFont typeface="Wingdings" pitchFamily="2" charset="2"/>
              <a:buChar char="ü"/>
            </a:pPr>
            <a:r>
              <a:rPr dirty="0" sz="2000" lang="en-US"/>
              <a:t>sinus  </a:t>
            </a:r>
            <a:r>
              <a:rPr dirty="0" sz="2000" lang="en-US" err="1"/>
              <a:t>ostium</a:t>
            </a:r>
            <a:r>
              <a:rPr dirty="0" sz="2000" lang="en-US"/>
              <a:t>  with rostrally  oriented  tract  if  in  the  </a:t>
            </a:r>
            <a:r>
              <a:rPr dirty="0" sz="2000" lang="en-US" err="1"/>
              <a:t>lumbosacral</a:t>
            </a:r>
            <a:r>
              <a:rPr dirty="0" sz="2000" lang="en-US"/>
              <a:t>  spine,  </a:t>
            </a:r>
          </a:p>
          <a:p>
            <a:pPr lvl="1">
              <a:buFont typeface="Wingdings" pitchFamily="2" charset="2"/>
              <a:buChar char="ü"/>
            </a:pPr>
            <a:r>
              <a:rPr dirty="0" sz="2000" lang="en-US"/>
              <a:t>hypertrichosis, skin  tags,  subcutaneous  lipomas,  </a:t>
            </a:r>
          </a:p>
          <a:p>
            <a:pPr lvl="1">
              <a:buFont typeface="Wingdings" pitchFamily="2" charset="2"/>
              <a:buChar char="ü"/>
            </a:pPr>
            <a:r>
              <a:rPr dirty="0" sz="2000" lang="en-US"/>
              <a:t>capillary  </a:t>
            </a:r>
            <a:r>
              <a:rPr dirty="0" sz="2000" lang="en-US" err="1"/>
              <a:t>hemangiomas</a:t>
            </a:r>
            <a:r>
              <a:rPr dirty="0" sz="2000" lang="en-US"/>
              <a:t>,  erythema,  induration,  </a:t>
            </a:r>
          </a:p>
          <a:p>
            <a:pPr lvl="1">
              <a:buFont typeface="Wingdings" pitchFamily="2" charset="2"/>
              <a:buChar char="ü"/>
            </a:pPr>
            <a:r>
              <a:rPr dirty="0" sz="2000" lang="en-US"/>
              <a:t>signs  of  local  infection,  and  drainage  of debris  from  the  surface  of  the  tract.</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59" name=""/>
        <p:cNvGrpSpPr/>
        <p:nvPr/>
      </p:nvGrpSpPr>
      <p:grpSpPr>
        <a:xfrm>
          <a:off x="0" y="0"/>
          <a:ext cx="0" cy="0"/>
          <a:chOff x="0" y="0"/>
          <a:chExt cx="0" cy="0"/>
        </a:xfrm>
      </p:grpSpPr>
      <p:sp>
        <p:nvSpPr>
          <p:cNvPr id="1048612" name="Content Placeholder 2"/>
          <p:cNvSpPr>
            <a:spLocks noGrp="1"/>
          </p:cNvSpPr>
          <p:nvPr>
            <p:ph idx="1"/>
          </p:nvPr>
        </p:nvSpPr>
        <p:spPr>
          <a:xfrm>
            <a:off x="86014" y="82262"/>
            <a:ext cx="8977168" cy="6694920"/>
          </a:xfrm>
        </p:spPr>
        <p:txBody>
          <a:bodyPr>
            <a:normAutofit/>
          </a:bodyPr>
          <a:p>
            <a:r>
              <a:rPr dirty="0" sz="2000" lang="en-US"/>
              <a:t>A dermal sinus may be </a:t>
            </a:r>
            <a:r>
              <a:rPr b="1" dirty="0" sz="2000" lang="en-US"/>
              <a:t>solitary</a:t>
            </a:r>
            <a:r>
              <a:rPr dirty="0" sz="2000" lang="en-US"/>
              <a:t> or </a:t>
            </a:r>
            <a:r>
              <a:rPr b="1" dirty="0" sz="2000" lang="en-US"/>
              <a:t>combined</a:t>
            </a:r>
            <a:r>
              <a:rPr dirty="0" sz="2000" lang="en-US"/>
              <a:t> with other manifestations of </a:t>
            </a:r>
            <a:r>
              <a:rPr dirty="0" sz="2000" lang="en-US" err="1"/>
              <a:t>dysraphism</a:t>
            </a:r>
            <a:r>
              <a:rPr dirty="0" sz="2000" lang="en-US"/>
              <a:t>. </a:t>
            </a:r>
          </a:p>
          <a:p>
            <a:pPr>
              <a:buFont typeface="Wingdings" pitchFamily="2" charset="2"/>
              <a:buChar char="Ø"/>
            </a:pPr>
            <a:r>
              <a:rPr b="1" dirty="0" sz="2000" lang="en-US"/>
              <a:t>Inclusion tumors</a:t>
            </a:r>
            <a:r>
              <a:rPr dirty="0" sz="2000" lang="en-US"/>
              <a:t> (</a:t>
            </a:r>
            <a:r>
              <a:rPr b="1" dirty="0" sz="2000" lang="en-US">
                <a:solidFill>
                  <a:srgbClr val="0070C0"/>
                </a:solidFill>
              </a:rPr>
              <a:t>dermoid, epidermoid, teratoma</a:t>
            </a:r>
            <a:r>
              <a:rPr dirty="0" sz="2000" lang="en-US"/>
              <a:t>) may be found anywhere along the dermal sinus tract.</a:t>
            </a:r>
          </a:p>
          <a:p>
            <a:r>
              <a:rPr b="1" dirty="0" sz="2000" lang="en-US">
                <a:solidFill>
                  <a:srgbClr val="7030A0"/>
                </a:solidFill>
              </a:rPr>
              <a:t>60%</a:t>
            </a:r>
            <a:r>
              <a:rPr dirty="0" sz="2000" lang="en-US"/>
              <a:t> of all dermal sinuses enter the subarachnoid space, with approximately </a:t>
            </a:r>
            <a:r>
              <a:rPr b="1" dirty="0" sz="2000" lang="en-US">
                <a:solidFill>
                  <a:srgbClr val="7030A0"/>
                </a:solidFill>
              </a:rPr>
              <a:t>25%</a:t>
            </a:r>
            <a:r>
              <a:rPr dirty="0" sz="2000" lang="en-US"/>
              <a:t> being attached to neural elements.</a:t>
            </a:r>
          </a:p>
          <a:p>
            <a:endParaRPr dirty="0" sz="2000" lang="en-US"/>
          </a:p>
          <a:p>
            <a:r>
              <a:rPr dirty="0" sz="2000" lang="en-US"/>
              <a:t>Dermal sinus tracts occur almost exclusively along the dorsal midline and may be associated with midline bony defects in the skull or spine. If the spinal cord is involved, the attachment or infiltration is almost always dorsal.</a:t>
            </a:r>
          </a:p>
          <a:p>
            <a:pPr>
              <a:buFont typeface="Wingdings" pitchFamily="2" charset="2"/>
              <a:buChar char="v"/>
            </a:pPr>
            <a:endParaRPr b="1" dirty="0" sz="2000" lang="en-US">
              <a:solidFill>
                <a:srgbClr val="7030A0"/>
              </a:solidFill>
            </a:endParaRPr>
          </a:p>
          <a:p>
            <a:pPr>
              <a:buFont typeface="Wingdings" pitchFamily="2" charset="2"/>
              <a:buChar char="v"/>
            </a:pPr>
            <a:r>
              <a:rPr b="1" dirty="0" sz="2000" lang="en-US" err="1">
                <a:solidFill>
                  <a:srgbClr val="7030A0"/>
                </a:solidFill>
              </a:rPr>
              <a:t>Sacrococcygeal</a:t>
            </a:r>
            <a:r>
              <a:rPr b="1" dirty="0" sz="2000" lang="en-US">
                <a:solidFill>
                  <a:srgbClr val="7030A0"/>
                </a:solidFill>
              </a:rPr>
              <a:t> dimples</a:t>
            </a:r>
          </a:p>
          <a:p>
            <a:pPr lvl="1"/>
            <a:r>
              <a:rPr dirty="0" sz="2000" lang="en-US"/>
              <a:t>Innocuous, are found interior to the natal cleft</a:t>
            </a:r>
          </a:p>
          <a:p>
            <a:pPr lvl="1"/>
            <a:r>
              <a:rPr dirty="0" sz="2000" lang="en-US"/>
              <a:t>&lt;5 mm in diameter, midline, within 2.5 cm of the anus, no other associated cutaneous stigmata. </a:t>
            </a:r>
          </a:p>
          <a:p>
            <a:pPr lvl="1"/>
            <a:r>
              <a:rPr dirty="0" sz="2000" lang="en-US"/>
              <a:t>Are sometimes </a:t>
            </a:r>
            <a:r>
              <a:rPr b="1" dirty="0" sz="2000" lang="en-US">
                <a:solidFill>
                  <a:srgbClr val="C00000"/>
                </a:solidFill>
              </a:rPr>
              <a:t>confused with true dermal sinus tracts</a:t>
            </a:r>
            <a:r>
              <a:rPr dirty="0" sz="2000" lang="en-US"/>
              <a:t>. </a:t>
            </a:r>
          </a:p>
          <a:p>
            <a:pPr lvl="1"/>
            <a:endParaRPr dirty="0" sz="2000" lang="en-US"/>
          </a:p>
          <a:p>
            <a:r>
              <a:rPr dirty="0" sz="2000" lang="en-US" err="1"/>
              <a:t>Intramedullary</a:t>
            </a:r>
            <a:r>
              <a:rPr dirty="0" sz="2000" lang="en-US"/>
              <a:t> spinal cord abscesses probably represent the most serious complications of dermal sinus tracts.</a:t>
            </a:r>
            <a:endParaRPr dirty="0" sz="2000" lang="en-IQ"/>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42" name=""/>
        <p:cNvGrpSpPr/>
        <p:nvPr/>
      </p:nvGrpSpPr>
      <p:grpSpPr>
        <a:xfrm>
          <a:off x="0" y="0"/>
          <a:ext cx="0" cy="0"/>
          <a:chOff x="0" y="0"/>
          <a:chExt cx="0" cy="0"/>
        </a:xfrm>
      </p:grpSpPr>
      <p:sp>
        <p:nvSpPr>
          <p:cNvPr id="1048592" name="Content Placeholder 2"/>
          <p:cNvSpPr>
            <a:spLocks noGrp="1"/>
          </p:cNvSpPr>
          <p:nvPr>
            <p:ph idx="1"/>
          </p:nvPr>
        </p:nvSpPr>
        <p:spPr>
          <a:xfrm>
            <a:off x="97558" y="82261"/>
            <a:ext cx="8954077" cy="6671830"/>
          </a:xfrm>
        </p:spPr>
        <p:txBody>
          <a:bodyPr>
            <a:normAutofit/>
          </a:bodyPr>
          <a:p>
            <a:r>
              <a:rPr dirty="0" sz="2000" lang="en-US"/>
              <a:t>Spectrum  of  congenital  conditions  that  result  in  progressive  neurological  deterioration  due  to  tension  on  the  spinal  cord.</a:t>
            </a:r>
          </a:p>
          <a:p>
            <a:r>
              <a:rPr dirty="0" sz="2000" lang="en-US"/>
              <a:t>Comprises  progressive neurological  deterioration,  including  </a:t>
            </a:r>
          </a:p>
          <a:p>
            <a:pPr lvl="1">
              <a:buFont typeface="Wingdings" pitchFamily="2" charset="2"/>
              <a:buChar char="ü"/>
            </a:pPr>
            <a:r>
              <a:rPr dirty="0" sz="2000" lang="en-US"/>
              <a:t>Bowel  and  bladder  dysfunction.</a:t>
            </a:r>
          </a:p>
          <a:p>
            <a:pPr lvl="1">
              <a:buFont typeface="Wingdings" pitchFamily="2" charset="2"/>
              <a:buChar char="ü"/>
            </a:pPr>
            <a:r>
              <a:rPr dirty="0" sz="2000" lang="en-US"/>
              <a:t>Musculoskeletal  abnormalities,  such  as  scoliosis  and  extremity  anomalies.</a:t>
            </a:r>
          </a:p>
          <a:p>
            <a:pPr lvl="1">
              <a:buFont typeface="Wingdings" pitchFamily="2" charset="2"/>
              <a:buChar char="ü"/>
            </a:pPr>
            <a:r>
              <a:rPr dirty="0" sz="2000" lang="en-US"/>
              <a:t>Cutaneous  stigmata.</a:t>
            </a:r>
          </a:p>
          <a:p>
            <a:pPr lvl="1">
              <a:buFont typeface="Wingdings" pitchFamily="2" charset="2"/>
              <a:buChar char="ü"/>
            </a:pPr>
            <a:r>
              <a:rPr dirty="0" sz="2000" lang="en-US" err="1"/>
              <a:t>Dysraphic</a:t>
            </a:r>
            <a:r>
              <a:rPr dirty="0" sz="2000" lang="en-US"/>
              <a:t> spinal  elements.</a:t>
            </a:r>
          </a:p>
          <a:p>
            <a:pPr lvl="1">
              <a:buFont typeface="Wingdings" pitchFamily="2" charset="2"/>
              <a:buChar char="ü"/>
            </a:pPr>
            <a:endParaRPr dirty="0" sz="2000" lang="en-US"/>
          </a:p>
          <a:p>
            <a:pPr>
              <a:buFont typeface="Wingdings" pitchFamily="2" charset="2"/>
              <a:buChar char="Ø"/>
            </a:pPr>
            <a:r>
              <a:rPr b="1" dirty="0" sz="2000" lang="en-US"/>
              <a:t>Occult  spinal  </a:t>
            </a:r>
            <a:r>
              <a:rPr b="1" dirty="0" sz="2000" lang="en-US" err="1"/>
              <a:t>dysraphism</a:t>
            </a:r>
            <a:r>
              <a:rPr b="1" dirty="0" sz="2000" lang="en-US"/>
              <a:t>  (OSD)</a:t>
            </a:r>
            <a:r>
              <a:rPr dirty="0" sz="2000" lang="en-US"/>
              <a:t>  refers  to  a  collection  of  congenital  anomalies  of  the  </a:t>
            </a:r>
            <a:r>
              <a:rPr dirty="0" sz="2000" lang="en-US" err="1"/>
              <a:t>lumbosacral</a:t>
            </a:r>
            <a:r>
              <a:rPr dirty="0" sz="2000" lang="en-US"/>
              <a:t>  spine  due  to  malformation of  midline  dorsal  neural,  mesenchymal,  and  cutaneous  ectodermal  structures  during  early  embryogenesis.</a:t>
            </a:r>
          </a:p>
          <a:p>
            <a:pPr>
              <a:buFont typeface="Wingdings" pitchFamily="2" charset="2"/>
              <a:buChar char="v"/>
            </a:pPr>
            <a:r>
              <a:rPr b="1" dirty="0" sz="2000" lang="en-US"/>
              <a:t>The position of the conus </a:t>
            </a:r>
            <a:r>
              <a:rPr b="1" dirty="0" sz="2000" lang="en-US" err="1"/>
              <a:t>medullaris</a:t>
            </a:r>
            <a:r>
              <a:rPr dirty="0" sz="2000" lang="en-US"/>
              <a:t> ranges </a:t>
            </a:r>
            <a:r>
              <a:rPr b="1" dirty="0" sz="2000" lang="en-US"/>
              <a:t>from</a:t>
            </a:r>
            <a:r>
              <a:rPr dirty="0" sz="2000" lang="en-US"/>
              <a:t> the </a:t>
            </a:r>
            <a:r>
              <a:rPr b="1" dirty="0" sz="2000" lang="en-US">
                <a:solidFill>
                  <a:srgbClr val="0070C0"/>
                </a:solidFill>
              </a:rPr>
              <a:t>midlevel of T12</a:t>
            </a:r>
            <a:r>
              <a:rPr dirty="0" sz="2000" lang="en-US"/>
              <a:t> to the </a:t>
            </a:r>
            <a:r>
              <a:rPr b="1" dirty="0" sz="2000" lang="en-US">
                <a:solidFill>
                  <a:srgbClr val="0070C0"/>
                </a:solidFill>
              </a:rPr>
              <a:t>lower portion of L3</a:t>
            </a:r>
            <a:r>
              <a:rPr dirty="0" sz="2000" lang="en-US"/>
              <a:t>.</a:t>
            </a:r>
          </a:p>
          <a:p>
            <a:pPr lvl="1">
              <a:buFont typeface="Wingdings" pitchFamily="2" charset="2"/>
              <a:buChar char="ü"/>
            </a:pPr>
            <a:r>
              <a:rPr dirty="0" sz="2000" lang="en-US"/>
              <a:t>The majority of normal coni are found between L1 and the L1-L2 interspace. </a:t>
            </a:r>
          </a:p>
          <a:p>
            <a:pPr lvl="1">
              <a:buFont typeface="Wingdings" pitchFamily="2" charset="2"/>
              <a:buChar char="ü"/>
            </a:pPr>
            <a:r>
              <a:rPr dirty="0" sz="2000" lang="en-US"/>
              <a:t>The coni of term infants lie at L2-L3 but continue to ascend to the average adult level, L1-L2, </a:t>
            </a:r>
            <a:r>
              <a:rPr b="1" dirty="0" sz="2000" lang="en-US">
                <a:solidFill>
                  <a:srgbClr val="7030A0"/>
                </a:solidFill>
              </a:rPr>
              <a:t>by 3 months of age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60" name=""/>
        <p:cNvGrpSpPr/>
        <p:nvPr/>
      </p:nvGrpSpPr>
      <p:grpSpPr>
        <a:xfrm>
          <a:off x="0" y="0"/>
          <a:ext cx="0" cy="0"/>
          <a:chOff x="0" y="0"/>
          <a:chExt cx="0" cy="0"/>
        </a:xfrm>
      </p:grpSpPr>
      <p:pic>
        <p:nvPicPr>
          <p:cNvPr id="2097158" name="Picture 4"/>
          <p:cNvPicPr>
            <a:picLocks noChangeAspect="1" noGrp="1"/>
          </p:cNvPicPr>
          <p:nvPr>
            <p:ph idx="1"/>
          </p:nvPr>
        </p:nvPicPr>
        <p:blipFill>
          <a:blip xmlns:r="http://schemas.openxmlformats.org/officeDocument/2006/relationships" r:embed="rId1"/>
          <a:stretch>
            <a:fillRect/>
          </a:stretch>
        </p:blipFill>
        <p:spPr>
          <a:xfrm>
            <a:off x="965725" y="0"/>
            <a:ext cx="7212549" cy="6858000"/>
          </a:xfrm>
          <a:prstGeom prst="rec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61" name=""/>
        <p:cNvGrpSpPr/>
        <p:nvPr/>
      </p:nvGrpSpPr>
      <p:grpSpPr>
        <a:xfrm>
          <a:off x="0" y="0"/>
          <a:ext cx="0" cy="0"/>
          <a:chOff x="0" y="0"/>
          <a:chExt cx="0" cy="0"/>
        </a:xfrm>
      </p:grpSpPr>
      <p:sp>
        <p:nvSpPr>
          <p:cNvPr id="1048613" name="Content Placeholder 2"/>
          <p:cNvSpPr>
            <a:spLocks noGrp="1"/>
          </p:cNvSpPr>
          <p:nvPr>
            <p:ph idx="1"/>
          </p:nvPr>
        </p:nvSpPr>
        <p:spPr>
          <a:xfrm>
            <a:off x="97558" y="82260"/>
            <a:ext cx="8965623" cy="6683375"/>
          </a:xfrm>
        </p:spPr>
        <p:txBody>
          <a:bodyPr>
            <a:normAutofit/>
          </a:bodyPr>
          <a:p>
            <a:pPr>
              <a:buFont typeface="Wingdings" pitchFamily="2" charset="2"/>
              <a:buChar char="q"/>
            </a:pPr>
            <a:r>
              <a:rPr b="1" dirty="0" sz="2000" lang="en-US" u="sng">
                <a:solidFill>
                  <a:srgbClr val="002060"/>
                </a:solidFill>
              </a:rPr>
              <a:t>Diagnosis</a:t>
            </a:r>
          </a:p>
          <a:p>
            <a:pPr>
              <a:buFont typeface="Wingdings" pitchFamily="2" charset="2"/>
              <a:buChar char="v"/>
            </a:pPr>
            <a:r>
              <a:rPr dirty="0" sz="2000" lang="en-US"/>
              <a:t>MRI with contrast</a:t>
            </a:r>
          </a:p>
          <a:p>
            <a:r>
              <a:rPr dirty="0" sz="2000" lang="en-US"/>
              <a:t>T1:  the tract  appears  as  a  rostrally  or  caudally  coursing  linear,  curvilinear, or  cone-shaped  area  of  </a:t>
            </a:r>
            <a:r>
              <a:rPr dirty="0" sz="2000" lang="en-US" err="1"/>
              <a:t>hypointensity</a:t>
            </a:r>
            <a:r>
              <a:rPr dirty="0" sz="2000" lang="en-US"/>
              <a:t>  within  the  bright  subcutaneous  fat.</a:t>
            </a:r>
          </a:p>
          <a:p>
            <a:r>
              <a:rPr dirty="0" sz="2000" lang="en-US"/>
              <a:t>T2:  </a:t>
            </a:r>
            <a:r>
              <a:rPr dirty="0" sz="2000" lang="en-US" err="1"/>
              <a:t>Intradural</a:t>
            </a:r>
            <a:r>
              <a:rPr dirty="0" sz="2000" lang="en-US"/>
              <a:t>  portions  of  the  dermal  tract  may  be  better visualized because  of  their  greater  contrast  with  cerebrospinal  fluid.</a:t>
            </a:r>
          </a:p>
          <a:p>
            <a:endParaRPr dirty="0" sz="2000" lang="en-US"/>
          </a:p>
          <a:p>
            <a:pPr>
              <a:buFont typeface="Wingdings" pitchFamily="2" charset="2"/>
              <a:buChar char="§"/>
            </a:pPr>
            <a:r>
              <a:rPr b="1" dirty="0" sz="2000" lang="en-US" u="sng">
                <a:solidFill>
                  <a:srgbClr val="0070C0"/>
                </a:solidFill>
              </a:rPr>
              <a:t>Other findings  that  may  suggest  the  presence  of  a  dermal  sinus  tract  are </a:t>
            </a:r>
          </a:p>
          <a:p>
            <a:pPr indent="-457200" lvl="1" marL="914400">
              <a:buFont typeface="+mj-lt"/>
              <a:buAutoNum type="arabicParenR"/>
            </a:pPr>
            <a:r>
              <a:rPr dirty="0" sz="2000" lang="en-US"/>
              <a:t>Tenting  of  the  posterior  dura  as  the  fistula  enters  the  </a:t>
            </a:r>
            <a:r>
              <a:rPr dirty="0" sz="2000" lang="en-US" err="1"/>
              <a:t>thecal</a:t>
            </a:r>
            <a:r>
              <a:rPr dirty="0" sz="2000" lang="en-US"/>
              <a:t>  sac.</a:t>
            </a:r>
          </a:p>
          <a:p>
            <a:pPr indent="-457200" lvl="1" marL="914400">
              <a:buFont typeface="+mj-lt"/>
              <a:buAutoNum type="arabicParenR"/>
            </a:pPr>
            <a:r>
              <a:rPr dirty="0" sz="2000" lang="en-US"/>
              <a:t>Clumping  of  the  nerve  roots  and create a ring-like configuration due  to  </a:t>
            </a:r>
            <a:r>
              <a:rPr dirty="0" sz="2000" lang="en-US" err="1"/>
              <a:t>arachnoiditis</a:t>
            </a:r>
            <a:r>
              <a:rPr dirty="0" sz="2000" lang="en-US"/>
              <a:t>.</a:t>
            </a:r>
          </a:p>
          <a:p>
            <a:pPr indent="-457200" lvl="1" marL="914400">
              <a:buFont typeface="+mj-lt"/>
              <a:buAutoNum type="arabicParenR"/>
            </a:pPr>
            <a:r>
              <a:rPr dirty="0" sz="2000" lang="en-US"/>
              <a:t>Presence  of  an  inclusion  cyst.</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62" name=""/>
        <p:cNvGrpSpPr/>
        <p:nvPr/>
      </p:nvGrpSpPr>
      <p:grpSpPr>
        <a:xfrm>
          <a:off x="0" y="0"/>
          <a:ext cx="0" cy="0"/>
          <a:chOff x="0" y="0"/>
          <a:chExt cx="0" cy="0"/>
        </a:xfrm>
      </p:grpSpPr>
      <p:pic>
        <p:nvPicPr>
          <p:cNvPr id="2097159" name="Picture 4"/>
          <p:cNvPicPr>
            <a:picLocks noChangeAspect="1" noGrp="1"/>
          </p:cNvPicPr>
          <p:nvPr>
            <p:ph idx="1"/>
          </p:nvPr>
        </p:nvPicPr>
        <p:blipFill>
          <a:blip xmlns:r="http://schemas.openxmlformats.org/officeDocument/2006/relationships" r:embed="rId1"/>
          <a:stretch>
            <a:fillRect/>
          </a:stretch>
        </p:blipFill>
        <p:spPr>
          <a:xfrm>
            <a:off x="1091045" y="-1"/>
            <a:ext cx="6961909" cy="6858001"/>
          </a:xfrm>
          <a:prstGeom prst="rec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63" name=""/>
        <p:cNvGrpSpPr/>
        <p:nvPr/>
      </p:nvGrpSpPr>
      <p:grpSpPr>
        <a:xfrm>
          <a:off x="0" y="0"/>
          <a:ext cx="0" cy="0"/>
          <a:chOff x="0" y="0"/>
          <a:chExt cx="0" cy="0"/>
        </a:xfrm>
      </p:grpSpPr>
      <p:sp>
        <p:nvSpPr>
          <p:cNvPr id="1048614" name="Title 1"/>
          <p:cNvSpPr>
            <a:spLocks noGrp="1"/>
          </p:cNvSpPr>
          <p:nvPr>
            <p:ph type="title"/>
          </p:nvPr>
        </p:nvSpPr>
        <p:spPr/>
        <p:txBody>
          <a:bodyPr/>
          <a:p>
            <a:endParaRPr lang="en-US"/>
          </a:p>
        </p:txBody>
      </p:sp>
      <p:pic>
        <p:nvPicPr>
          <p:cNvPr id="2097160" name="Picture 4"/>
          <p:cNvPicPr>
            <a:picLocks noChangeAspect="1" noGrp="1"/>
          </p:cNvPicPr>
          <p:nvPr>
            <p:ph idx="1"/>
          </p:nvPr>
        </p:nvPicPr>
        <p:blipFill>
          <a:blip xmlns:r="http://schemas.openxmlformats.org/officeDocument/2006/relationships" r:embed="rId1"/>
          <a:stretch>
            <a:fillRect/>
          </a:stretch>
        </p:blipFill>
        <p:spPr>
          <a:xfrm>
            <a:off x="0" y="0"/>
            <a:ext cx="9144000" cy="6858000"/>
          </a:xfrm>
          <a:prstGeom prst="rec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64" name=""/>
        <p:cNvGrpSpPr/>
        <p:nvPr/>
      </p:nvGrpSpPr>
      <p:grpSpPr>
        <a:xfrm>
          <a:off x="0" y="0"/>
          <a:ext cx="0" cy="0"/>
          <a:chOff x="0" y="0"/>
          <a:chExt cx="0" cy="0"/>
        </a:xfrm>
      </p:grpSpPr>
      <p:pic>
        <p:nvPicPr>
          <p:cNvPr id="2097161" name="Picture 4"/>
          <p:cNvPicPr>
            <a:picLocks noChangeAspect="1" noGrp="1"/>
          </p:cNvPicPr>
          <p:nvPr>
            <p:ph idx="1"/>
          </p:nvPr>
        </p:nvPicPr>
        <p:blipFill>
          <a:blip xmlns:r="http://schemas.openxmlformats.org/officeDocument/2006/relationships" r:embed="rId1"/>
          <a:stretch>
            <a:fillRect/>
          </a:stretch>
        </p:blipFill>
        <p:spPr>
          <a:xfrm>
            <a:off x="0" y="1584910"/>
            <a:ext cx="9135773" cy="3688180"/>
          </a:xfrm>
          <a:prstGeom prst="rec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65" name=""/>
        <p:cNvGrpSpPr/>
        <p:nvPr/>
      </p:nvGrpSpPr>
      <p:grpSpPr>
        <a:xfrm>
          <a:off x="0" y="0"/>
          <a:ext cx="0" cy="0"/>
          <a:chOff x="0" y="0"/>
          <a:chExt cx="0" cy="0"/>
        </a:xfrm>
      </p:grpSpPr>
      <p:sp>
        <p:nvSpPr>
          <p:cNvPr id="1048615" name="Title 1"/>
          <p:cNvSpPr>
            <a:spLocks noGrp="1"/>
          </p:cNvSpPr>
          <p:nvPr>
            <p:ph type="title"/>
          </p:nvPr>
        </p:nvSpPr>
        <p:spPr>
          <a:xfrm>
            <a:off x="86013" y="18255"/>
            <a:ext cx="7886700" cy="443563"/>
          </a:xfrm>
        </p:spPr>
        <p:txBody>
          <a:bodyPr>
            <a:normAutofit/>
          </a:bodyPr>
          <a:p>
            <a:pPr indent="-342900" marL="342900">
              <a:buFont typeface="Wingdings" pitchFamily="2" charset="2"/>
              <a:buChar char="q"/>
            </a:pPr>
            <a:r>
              <a:rPr b="1" dirty="0" sz="2400" lang="en-US" u="sng">
                <a:solidFill>
                  <a:srgbClr val="002060"/>
                </a:solidFill>
                <a:latin typeface="+mn-lt"/>
              </a:rPr>
              <a:t>Treatment</a:t>
            </a:r>
          </a:p>
        </p:txBody>
      </p:sp>
      <p:sp>
        <p:nvSpPr>
          <p:cNvPr id="1048616" name="Content Placeholder 2"/>
          <p:cNvSpPr>
            <a:spLocks noGrp="1"/>
          </p:cNvSpPr>
          <p:nvPr>
            <p:ph idx="1"/>
          </p:nvPr>
        </p:nvSpPr>
        <p:spPr>
          <a:xfrm>
            <a:off x="86013" y="461817"/>
            <a:ext cx="8971974" cy="6377927"/>
          </a:xfrm>
        </p:spPr>
        <p:txBody>
          <a:bodyPr>
            <a:normAutofit/>
          </a:bodyPr>
          <a:p>
            <a:r>
              <a:rPr dirty="0" sz="2000" lang="en-US"/>
              <a:t>Dermal sinus tract should be traced surgically from its origin to its termination, in as much as failure to completely follow these pathways may result in inadequate removal of epithelium producing cells and </a:t>
            </a:r>
            <a:r>
              <a:rPr dirty="0" sz="2000" lang="en-US" err="1"/>
              <a:t>intradural</a:t>
            </a:r>
            <a:r>
              <a:rPr dirty="0" sz="2000" lang="en-US"/>
              <a:t> </a:t>
            </a:r>
            <a:r>
              <a:rPr dirty="0" sz="2000" lang="en-US" err="1"/>
              <a:t>dermoids</a:t>
            </a:r>
            <a:r>
              <a:rPr dirty="0" sz="2000" lang="en-US"/>
              <a:t>.</a:t>
            </a:r>
          </a:p>
          <a:p>
            <a:endParaRPr dirty="0" sz="2000" lang="en-US"/>
          </a:p>
        </p:txBody>
      </p:sp>
      <p:pic>
        <p:nvPicPr>
          <p:cNvPr id="2097162" name="Picture 3"/>
          <p:cNvPicPr>
            <a:picLocks noChangeAspect="1"/>
          </p:cNvPicPr>
          <p:nvPr/>
        </p:nvPicPr>
        <p:blipFill>
          <a:blip xmlns:r="http://schemas.openxmlformats.org/officeDocument/2006/relationships" r:embed="rId1"/>
          <a:stretch>
            <a:fillRect/>
          </a:stretch>
        </p:blipFill>
        <p:spPr>
          <a:xfrm>
            <a:off x="718416" y="1766454"/>
            <a:ext cx="7707168" cy="4800197"/>
          </a:xfrm>
          <a:prstGeom prst="rec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66" name=""/>
        <p:cNvGrpSpPr/>
        <p:nvPr/>
      </p:nvGrpSpPr>
      <p:grpSpPr>
        <a:xfrm>
          <a:off x="0" y="0"/>
          <a:ext cx="0" cy="0"/>
          <a:chOff x="0" y="0"/>
          <a:chExt cx="0" cy="0"/>
        </a:xfrm>
      </p:grpSpPr>
      <p:sp>
        <p:nvSpPr>
          <p:cNvPr id="1048617" name="Title 1"/>
          <p:cNvSpPr>
            <a:spLocks noGrp="1"/>
          </p:cNvSpPr>
          <p:nvPr>
            <p:ph type="title"/>
          </p:nvPr>
        </p:nvSpPr>
        <p:spPr>
          <a:xfrm>
            <a:off x="2935143" y="2632362"/>
            <a:ext cx="3273714" cy="796638"/>
          </a:xfrm>
        </p:spPr>
        <p:txBody>
          <a:bodyPr>
            <a:normAutofit/>
          </a:bodyPr>
          <a:p>
            <a:r>
              <a:rPr dirty="0" lang="en-US">
                <a:solidFill>
                  <a:srgbClr val="000000"/>
                </a:solidFill>
                <a:latin typeface="Algerian" pitchFamily="82" charset="77"/>
              </a:rPr>
              <a:t>Thank you</a:t>
            </a:r>
            <a:endParaRPr dirty="0" lang="en-US">
              <a:solidFill>
                <a:srgbClr val="000000"/>
              </a:solidFill>
              <a:latin typeface="Algerian" pitchFamily="82" charset="77"/>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43" name=""/>
        <p:cNvGrpSpPr/>
        <p:nvPr/>
      </p:nvGrpSpPr>
      <p:grpSpPr>
        <a:xfrm>
          <a:off x="0" y="0"/>
          <a:ext cx="0" cy="0"/>
          <a:chOff x="0" y="0"/>
          <a:chExt cx="0" cy="0"/>
        </a:xfrm>
      </p:grpSpPr>
      <p:sp>
        <p:nvSpPr>
          <p:cNvPr id="1048593" name="Title 1"/>
          <p:cNvSpPr>
            <a:spLocks noGrp="1"/>
          </p:cNvSpPr>
          <p:nvPr>
            <p:ph type="title"/>
          </p:nvPr>
        </p:nvSpPr>
        <p:spPr>
          <a:xfrm>
            <a:off x="80818" y="18256"/>
            <a:ext cx="7805882" cy="478200"/>
          </a:xfrm>
        </p:spPr>
        <p:txBody>
          <a:bodyPr>
            <a:normAutofit/>
          </a:bodyPr>
          <a:p>
            <a:pPr indent="-342900" marL="342900">
              <a:buFont typeface="Wingdings" pitchFamily="2" charset="2"/>
              <a:buChar char="q"/>
            </a:pPr>
            <a:r>
              <a:rPr b="1" dirty="0" sz="2000" lang="en-US" u="sng">
                <a:solidFill>
                  <a:srgbClr val="C00000"/>
                </a:solidFill>
                <a:latin typeface="+mn-lt"/>
              </a:rPr>
              <a:t>PATHOPHYSIOLOGY  OF  TETHERED   CORD  SYNDROME</a:t>
            </a:r>
          </a:p>
        </p:txBody>
      </p:sp>
      <p:sp>
        <p:nvSpPr>
          <p:cNvPr id="1048594" name="Content Placeholder 2"/>
          <p:cNvSpPr>
            <a:spLocks noGrp="1"/>
          </p:cNvSpPr>
          <p:nvPr>
            <p:ph idx="1"/>
          </p:nvPr>
        </p:nvSpPr>
        <p:spPr>
          <a:xfrm>
            <a:off x="80818" y="496455"/>
            <a:ext cx="8982364" cy="6257635"/>
          </a:xfrm>
        </p:spPr>
        <p:txBody>
          <a:bodyPr>
            <a:normAutofit fontScale="95000" lnSpcReduction="20000"/>
          </a:bodyPr>
          <a:p>
            <a:r>
              <a:rPr b="1" dirty="0" sz="2000" lang="en-US"/>
              <a:t>The  </a:t>
            </a:r>
            <a:r>
              <a:rPr b="1" dirty="0" sz="2000" lang="en-US" err="1"/>
              <a:t>filum</a:t>
            </a:r>
            <a:r>
              <a:rPr b="1" dirty="0" sz="2000" lang="en-US"/>
              <a:t>  </a:t>
            </a:r>
            <a:r>
              <a:rPr b="1" dirty="0" sz="2000" lang="en-US" err="1"/>
              <a:t>terminale</a:t>
            </a:r>
            <a:r>
              <a:rPr dirty="0" sz="2000" lang="en-US"/>
              <a:t> is  a  </a:t>
            </a:r>
            <a:r>
              <a:rPr dirty="0" sz="2000" lang="en-US" err="1"/>
              <a:t>fibroelastic</a:t>
            </a:r>
            <a:r>
              <a:rPr dirty="0" sz="2000" lang="en-US"/>
              <a:t>  structure  that  extends  from  the  conus  to  the sacrum;  its  role  is  to  secure  and  to  stabilize  the conus  </a:t>
            </a:r>
            <a:r>
              <a:rPr dirty="0" sz="2000" lang="en-US" err="1"/>
              <a:t>medullaris</a:t>
            </a:r>
            <a:r>
              <a:rPr dirty="0" sz="2000" lang="en-US"/>
              <a:t>  during  movement  of  the  spinal  column.</a:t>
            </a:r>
          </a:p>
          <a:p>
            <a:r>
              <a:rPr b="1" dirty="0" sz="2000" lang="en-US"/>
              <a:t>The length of the spinal canal</a:t>
            </a:r>
            <a:r>
              <a:rPr dirty="0" sz="2000" lang="en-US"/>
              <a:t> has been shown to change by as much as</a:t>
            </a:r>
            <a:r>
              <a:rPr b="1" dirty="0" sz="2000" lang="en-US">
                <a:solidFill>
                  <a:srgbClr val="0070C0"/>
                </a:solidFill>
              </a:rPr>
              <a:t> 7% during flexion.</a:t>
            </a:r>
          </a:p>
          <a:p>
            <a:r>
              <a:rPr dirty="0" sz="2000" lang="en-US"/>
              <a:t>Failure of the </a:t>
            </a:r>
            <a:r>
              <a:rPr dirty="0" sz="2000" lang="en-US" err="1"/>
              <a:t>filum</a:t>
            </a:r>
            <a:r>
              <a:rPr dirty="0" sz="2000" lang="en-US"/>
              <a:t> </a:t>
            </a:r>
            <a:r>
              <a:rPr dirty="0" sz="2000" lang="en-US" err="1"/>
              <a:t>terminale</a:t>
            </a:r>
            <a:r>
              <a:rPr dirty="0" sz="2000" lang="en-US"/>
              <a:t> to alleviate spinal cord stretch during flexion-related changes in spinal canal length is the pathologic mechanism.</a:t>
            </a:r>
          </a:p>
          <a:p>
            <a:r>
              <a:rPr dirty="0" sz="2000" lang="en-US"/>
              <a:t>Pathologic  stretching  of  the  spinal  cord  has  been  shown  to  be associated  with  metabolic  derangements  similar  to  those  seen under  ischemic  conditions.</a:t>
            </a:r>
          </a:p>
          <a:p>
            <a:r>
              <a:rPr dirty="0" sz="2000" lang="en-US"/>
              <a:t>These  changes  may  be  mediated  by </a:t>
            </a:r>
            <a:r>
              <a:rPr b="1" dirty="0" sz="2000" lang="en-US"/>
              <a:t>physical  neuronal  damage  due  to  tethering,  impairment  of  oxidative  metabolism,  and  reduction  in  blood  flow</a:t>
            </a:r>
            <a:r>
              <a:rPr dirty="0" sz="2000" lang="en-US"/>
              <a:t>  to  the  spinal  cord </a:t>
            </a:r>
            <a:r>
              <a:rPr b="1" dirty="0" sz="2000" lang="en-US" u="sng">
                <a:solidFill>
                  <a:srgbClr val="0070C0"/>
                </a:solidFill>
              </a:rPr>
              <a:t>during  flexion  movements.</a:t>
            </a:r>
          </a:p>
          <a:p>
            <a:endParaRPr b="1" dirty="0" sz="2000" lang="en-US" u="sng">
              <a:solidFill>
                <a:srgbClr val="0070C0"/>
              </a:solidFill>
            </a:endParaRPr>
          </a:p>
          <a:p>
            <a:pPr>
              <a:buFont typeface="Wingdings" pitchFamily="2" charset="2"/>
              <a:buChar char="Ø"/>
            </a:pPr>
            <a:r>
              <a:rPr b="1" dirty="0" sz="2000" lang="en-US"/>
              <a:t>Damage  due  to  </a:t>
            </a:r>
          </a:p>
          <a:p>
            <a:pPr lvl="1">
              <a:buFont typeface="Wingdings" pitchFamily="2" charset="2"/>
              <a:buChar char="ü"/>
            </a:pPr>
            <a:r>
              <a:rPr dirty="0" sz="2000" lang="en-US"/>
              <a:t>Severe stretch  may  be  irreversible,  </a:t>
            </a:r>
          </a:p>
          <a:p>
            <a:pPr lvl="1">
              <a:buFont typeface="Wingdings" pitchFamily="2" charset="2"/>
              <a:buChar char="ü"/>
            </a:pPr>
            <a:r>
              <a:rPr dirty="0" sz="2000" lang="en-US"/>
              <a:t>Mild  or  moderate  damage  may  be reversed  by  cessation  of  the  pathological  spinal  cord  stretch  following  spinal  cord  </a:t>
            </a:r>
            <a:r>
              <a:rPr dirty="0" sz="2000" lang="en-US" err="1"/>
              <a:t>detethering</a:t>
            </a:r>
            <a:r>
              <a:rPr dirty="0" sz="2000" lang="en-US"/>
              <a:t>  procedures.</a:t>
            </a:r>
          </a:p>
          <a:p>
            <a:endParaRPr dirty="0" sz="2000"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44" name=""/>
        <p:cNvGrpSpPr/>
        <p:nvPr/>
      </p:nvGrpSpPr>
      <p:grpSpPr>
        <a:xfrm>
          <a:off x="0" y="0"/>
          <a:ext cx="0" cy="0"/>
          <a:chOff x="0" y="0"/>
          <a:chExt cx="0" cy="0"/>
        </a:xfrm>
      </p:grpSpPr>
      <p:sp>
        <p:nvSpPr>
          <p:cNvPr id="1048595" name="Content Placeholder 2"/>
          <p:cNvSpPr>
            <a:spLocks noGrp="1"/>
          </p:cNvSpPr>
          <p:nvPr>
            <p:ph idx="1"/>
          </p:nvPr>
        </p:nvSpPr>
        <p:spPr>
          <a:xfrm>
            <a:off x="97560" y="93806"/>
            <a:ext cx="8954076" cy="6671830"/>
          </a:xfrm>
        </p:spPr>
        <p:txBody>
          <a:bodyPr>
            <a:normAutofit/>
          </a:bodyPr>
          <a:p>
            <a:r>
              <a:rPr dirty="0" sz="2000" lang="en-US"/>
              <a:t>Progressive  fibrosis  of  the  </a:t>
            </a:r>
            <a:r>
              <a:rPr dirty="0" sz="2000" lang="en-US" err="1"/>
              <a:t>filum</a:t>
            </a:r>
            <a:r>
              <a:rPr dirty="0" sz="2000" lang="en-US"/>
              <a:t>  with  resultant  </a:t>
            </a:r>
          </a:p>
          <a:p>
            <a:pPr lvl="1">
              <a:buFont typeface="Wingdings" pitchFamily="2" charset="2"/>
              <a:buChar char="ü"/>
            </a:pPr>
            <a:r>
              <a:rPr dirty="0" sz="2000" lang="en-US"/>
              <a:t>loss  of elasticity,  growth  spurts  in  adolescence  and  early  adulthood,  and </a:t>
            </a:r>
          </a:p>
          <a:p>
            <a:pPr lvl="1">
              <a:buFont typeface="Wingdings" pitchFamily="2" charset="2"/>
              <a:buChar char="ü"/>
            </a:pPr>
            <a:r>
              <a:rPr dirty="0" sz="2000" lang="en-US"/>
              <a:t>degenerative  spinal  stenosis  and  associated  restriction  of  movement  of  the  spinal  cord  and  </a:t>
            </a:r>
            <a:r>
              <a:rPr dirty="0" sz="2000" lang="en-US" err="1"/>
              <a:t>filum</a:t>
            </a:r>
            <a:r>
              <a:rPr dirty="0" sz="2000" lang="en-US"/>
              <a:t>  may  worsen  spinal  cord tension.</a:t>
            </a:r>
          </a:p>
          <a:p>
            <a:r>
              <a:rPr dirty="0" sz="2000" lang="en-US"/>
              <a:t>OSD  and  TCS  are  often  associated  with  </a:t>
            </a:r>
            <a:r>
              <a:rPr dirty="0" sz="2000" lang="en-US" err="1"/>
              <a:t>syringohydromyelia</a:t>
            </a:r>
            <a:r>
              <a:rPr dirty="0" sz="2000" lang="en-US"/>
              <a:t>.  </a:t>
            </a:r>
          </a:p>
          <a:p>
            <a:r>
              <a:rPr dirty="0" sz="2000" lang="en-US"/>
              <a:t>Neurological  deterioration  in  a  patient  with  TCS  may thus  be  exacerbated  by  cystic  dilation  of  the  spinal  cord. </a:t>
            </a:r>
          </a:p>
          <a:p>
            <a:endParaRPr dirty="0" sz="2000" lang="en-US"/>
          </a:p>
          <a:p>
            <a:r>
              <a:rPr dirty="0" sz="2000" lang="en-US"/>
              <a:t>Development  of  the  syrinx  may  be  related  to  </a:t>
            </a:r>
          </a:p>
          <a:p>
            <a:pPr indent="-457200" lvl="1" marL="914400">
              <a:buFont typeface="+mj-lt"/>
              <a:buAutoNum type="arabicPeriod"/>
            </a:pPr>
            <a:r>
              <a:rPr dirty="0" sz="2000" lang="en-US" err="1"/>
              <a:t>myelomalacia</a:t>
            </a:r>
            <a:r>
              <a:rPr dirty="0" sz="2000" lang="en-US"/>
              <a:t>  and ischemia  secondary  to  tethering  or  </a:t>
            </a:r>
          </a:p>
          <a:p>
            <a:pPr indent="-457200" lvl="1" marL="914400">
              <a:buFont typeface="+mj-lt"/>
              <a:buAutoNum type="arabicPeriod"/>
            </a:pPr>
            <a:r>
              <a:rPr dirty="0" sz="2000" lang="en-US"/>
              <a:t>may  be  independent  of  the OSD  and  instead  related  to  the  same  embryologic  error  that resulted  in  the  formation  of  the  OSD.</a:t>
            </a:r>
          </a:p>
          <a:p>
            <a:endParaRPr dirty="0" sz="2000" lang="en-US"/>
          </a:p>
          <a:p>
            <a:pPr>
              <a:buFont typeface="Wingdings" pitchFamily="2" charset="2"/>
              <a:buChar char="v"/>
            </a:pPr>
            <a:r>
              <a:rPr b="1" dirty="0" sz="2000" lang="en-US"/>
              <a:t>TCS caused </a:t>
            </a:r>
          </a:p>
          <a:p>
            <a:pPr lvl="1">
              <a:buFont typeface="Wingdings" pitchFamily="2" charset="2"/>
              <a:buChar char="ü"/>
            </a:pPr>
            <a:r>
              <a:rPr b="1" dirty="0" sz="2000" lang="en-US">
                <a:solidFill>
                  <a:srgbClr val="002060"/>
                </a:solidFill>
              </a:rPr>
              <a:t>Dorsally</a:t>
            </a:r>
            <a:r>
              <a:rPr dirty="0" sz="2000" lang="en-US"/>
              <a:t> by a </a:t>
            </a:r>
            <a:r>
              <a:rPr dirty="0" sz="2000" lang="en-US">
                <a:solidFill>
                  <a:srgbClr val="C00000"/>
                </a:solidFill>
              </a:rPr>
              <a:t>meningocele manqué </a:t>
            </a:r>
            <a:r>
              <a:rPr dirty="0" sz="2000" lang="en-US"/>
              <a:t>or</a:t>
            </a:r>
            <a:r>
              <a:rPr dirty="0" sz="2000" lang="en-US">
                <a:solidFill>
                  <a:srgbClr val="C00000"/>
                </a:solidFill>
              </a:rPr>
              <a:t> a dermal sinus tract</a:t>
            </a:r>
            <a:endParaRPr dirty="0" sz="2000" lang="en-US"/>
          </a:p>
          <a:p>
            <a:pPr lvl="1">
              <a:buFont typeface="Wingdings" pitchFamily="2" charset="2"/>
              <a:buChar char="ü"/>
            </a:pPr>
            <a:r>
              <a:rPr b="1" dirty="0" sz="2000" lang="en-US">
                <a:solidFill>
                  <a:srgbClr val="002060"/>
                </a:solidFill>
              </a:rPr>
              <a:t>Ventrally</a:t>
            </a:r>
            <a:r>
              <a:rPr dirty="0" sz="2000" lang="en-US"/>
              <a:t> by a </a:t>
            </a:r>
            <a:r>
              <a:rPr dirty="0" sz="2000" lang="en-US">
                <a:solidFill>
                  <a:srgbClr val="C00000"/>
                </a:solidFill>
              </a:rPr>
              <a:t>ventral band </a:t>
            </a:r>
            <a:r>
              <a:rPr dirty="0" sz="2000" lang="en-US"/>
              <a:t>or</a:t>
            </a:r>
            <a:r>
              <a:rPr dirty="0" sz="2000" lang="en-US">
                <a:solidFill>
                  <a:srgbClr val="C00000"/>
                </a:solidFill>
              </a:rPr>
              <a:t> </a:t>
            </a:r>
            <a:r>
              <a:rPr dirty="0" sz="2000" lang="en-US" err="1">
                <a:solidFill>
                  <a:srgbClr val="C00000"/>
                </a:solidFill>
              </a:rPr>
              <a:t>diastematomyelia</a:t>
            </a:r>
            <a:endParaRPr dirty="0" sz="2000" lang="en-IQ"/>
          </a:p>
          <a:p>
            <a:endParaRPr dirty="0" sz="2000"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45" name=""/>
        <p:cNvGrpSpPr/>
        <p:nvPr/>
      </p:nvGrpSpPr>
      <p:grpSpPr>
        <a:xfrm>
          <a:off x="0" y="0"/>
          <a:ext cx="0" cy="0"/>
          <a:chOff x="0" y="0"/>
          <a:chExt cx="0" cy="0"/>
        </a:xfrm>
      </p:grpSpPr>
      <p:sp>
        <p:nvSpPr>
          <p:cNvPr id="1048596" name="Title 1"/>
          <p:cNvSpPr>
            <a:spLocks noGrp="1"/>
          </p:cNvSpPr>
          <p:nvPr>
            <p:ph type="title"/>
          </p:nvPr>
        </p:nvSpPr>
        <p:spPr>
          <a:xfrm>
            <a:off x="80818" y="18255"/>
            <a:ext cx="7805882" cy="455109"/>
          </a:xfrm>
        </p:spPr>
        <p:txBody>
          <a:bodyPr>
            <a:normAutofit fontScale="90000"/>
          </a:bodyPr>
          <a:p>
            <a:pPr indent="-342900" marL="342900">
              <a:buFont typeface="Wingdings" pitchFamily="2" charset="2"/>
              <a:buChar char="q"/>
            </a:pPr>
            <a:r>
              <a:rPr b="1" dirty="0" sz="2400" lang="en-US" u="sng">
                <a:solidFill>
                  <a:srgbClr val="C00000"/>
                </a:solidFill>
                <a:latin typeface="+mn-lt"/>
              </a:rPr>
              <a:t>SYMPTOMATOLOGY  AND  CLINICAL  PRESENTATION</a:t>
            </a:r>
          </a:p>
        </p:txBody>
      </p:sp>
      <p:sp>
        <p:nvSpPr>
          <p:cNvPr id="1048597" name="Content Placeholder 2"/>
          <p:cNvSpPr>
            <a:spLocks noGrp="1"/>
          </p:cNvSpPr>
          <p:nvPr>
            <p:ph idx="1"/>
          </p:nvPr>
        </p:nvSpPr>
        <p:spPr>
          <a:xfrm>
            <a:off x="80818" y="473363"/>
            <a:ext cx="8982364" cy="6366381"/>
          </a:xfrm>
        </p:spPr>
        <p:txBody>
          <a:bodyPr>
            <a:normAutofit/>
          </a:bodyPr>
          <a:p>
            <a:pPr>
              <a:buFont typeface="Wingdings" pitchFamily="2" charset="2"/>
              <a:buChar char="v"/>
            </a:pPr>
            <a:r>
              <a:rPr b="1" dirty="0" sz="2000" lang="en-US"/>
              <a:t>Presenting symptoms  included  </a:t>
            </a:r>
          </a:p>
          <a:p>
            <a:pPr lvl="1">
              <a:buFont typeface="Wingdings" pitchFamily="2" charset="2"/>
              <a:buChar char="ü"/>
            </a:pPr>
            <a:r>
              <a:rPr dirty="0" sz="2000" lang="en-US"/>
              <a:t>Pain</a:t>
            </a:r>
          </a:p>
          <a:p>
            <a:pPr lvl="1">
              <a:buFont typeface="Wingdings" pitchFamily="2" charset="2"/>
              <a:buChar char="ü"/>
            </a:pPr>
            <a:r>
              <a:rPr dirty="0" sz="2000" lang="en-US"/>
              <a:t>Sensory  disturbances</a:t>
            </a:r>
          </a:p>
          <a:p>
            <a:pPr lvl="1">
              <a:buFont typeface="Wingdings" pitchFamily="2" charset="2"/>
              <a:buChar char="ü"/>
            </a:pPr>
            <a:r>
              <a:rPr dirty="0" sz="2000" lang="en-US"/>
              <a:t>Weakness</a:t>
            </a:r>
          </a:p>
          <a:p>
            <a:pPr lvl="1">
              <a:buFont typeface="Wingdings" pitchFamily="2" charset="2"/>
              <a:buChar char="ü"/>
            </a:pPr>
            <a:r>
              <a:rPr dirty="0" sz="2000" lang="en-US"/>
              <a:t>Urinary  dysfunction</a:t>
            </a:r>
          </a:p>
          <a:p>
            <a:endParaRPr dirty="0" sz="2000" lang="en-US"/>
          </a:p>
          <a:p>
            <a:pPr>
              <a:buFont typeface="Wingdings" pitchFamily="2" charset="2"/>
              <a:buChar char="Ø"/>
            </a:pPr>
            <a:r>
              <a:rPr b="1" dirty="0" sz="2000" lang="en-US">
                <a:solidFill>
                  <a:srgbClr val="0070C0"/>
                </a:solidFill>
              </a:rPr>
              <a:t>Perineal  and  gluteal  pain</a:t>
            </a:r>
            <a:r>
              <a:rPr dirty="0" sz="2000" lang="en-US"/>
              <a:t>  is  the  most  frequently  described distribution,  but  many  patients  also  complain  of  </a:t>
            </a:r>
            <a:r>
              <a:rPr dirty="0" sz="2000" lang="en-US" err="1"/>
              <a:t>nondermatomal</a:t>
            </a:r>
            <a:r>
              <a:rPr dirty="0" sz="2000" lang="en-US"/>
              <a:t> leg  pain.</a:t>
            </a:r>
          </a:p>
          <a:p>
            <a:pPr>
              <a:buFont typeface="Wingdings" pitchFamily="2" charset="2"/>
              <a:buChar char="Ø"/>
            </a:pPr>
            <a:r>
              <a:rPr b="1" dirty="0" sz="2000" lang="en-US">
                <a:solidFill>
                  <a:srgbClr val="0070C0"/>
                </a:solidFill>
              </a:rPr>
              <a:t>Sensory  disturbances </a:t>
            </a:r>
            <a:r>
              <a:rPr dirty="0" sz="2000" lang="en-US"/>
              <a:t> tend  to  be  greatest  in  the saddle  region  and  distal  lower  extremities  and  tend  to  have  a patchy  distribution.  </a:t>
            </a:r>
          </a:p>
          <a:p>
            <a:pPr>
              <a:buFont typeface="Wingdings" pitchFamily="2" charset="2"/>
              <a:buChar char="Ø"/>
            </a:pPr>
            <a:r>
              <a:rPr b="1" dirty="0" sz="2000" lang="en-US">
                <a:solidFill>
                  <a:srgbClr val="0070C0"/>
                </a:solidFill>
              </a:rPr>
              <a:t>Weakness</a:t>
            </a:r>
            <a:r>
              <a:rPr dirty="0" sz="2000" lang="en-US"/>
              <a:t>,  when  present,  generally  affects distal  lower  extremity  motor  groups  disproportionately  and  is often  accompanied  by  spasticity  and  </a:t>
            </a:r>
            <a:r>
              <a:rPr dirty="0" sz="2000" lang="en-US" err="1"/>
              <a:t>hyperreflexia</a:t>
            </a:r>
            <a:r>
              <a:rPr dirty="0" sz="2000" lang="en-US"/>
              <a:t>.</a:t>
            </a:r>
          </a:p>
          <a:p>
            <a:pPr>
              <a:buFont typeface="Wingdings" pitchFamily="2" charset="2"/>
              <a:buChar char="Ø"/>
            </a:pPr>
            <a:r>
              <a:rPr b="1" dirty="0" sz="2000" lang="en-US">
                <a:solidFill>
                  <a:srgbClr val="0070C0"/>
                </a:solidFill>
              </a:rPr>
              <a:t>Urinary  complaints</a:t>
            </a:r>
            <a:r>
              <a:rPr dirty="0" sz="2000" lang="en-US"/>
              <a:t>  have  traditionally  been  believed to  be  less  commonly  encountered  in  adult  TCS  than  in  pediatric TCS.</a:t>
            </a:r>
          </a:p>
          <a:p>
            <a:r>
              <a:rPr dirty="0" sz="2000" lang="en-US"/>
              <a:t>Urgency  and  stress  incontinence  being  more  common  in  adulthood  and  insufficient  stream  and  enuresis  being  more  common in  childhood.</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46" name=""/>
        <p:cNvGrpSpPr/>
        <p:nvPr/>
      </p:nvGrpSpPr>
      <p:grpSpPr>
        <a:xfrm>
          <a:off x="0" y="0"/>
          <a:ext cx="0" cy="0"/>
          <a:chOff x="0" y="0"/>
          <a:chExt cx="0" cy="0"/>
        </a:xfrm>
      </p:grpSpPr>
      <p:sp>
        <p:nvSpPr>
          <p:cNvPr id="1048598" name="Content Placeholder 2"/>
          <p:cNvSpPr>
            <a:spLocks noGrp="1"/>
          </p:cNvSpPr>
          <p:nvPr>
            <p:ph idx="1"/>
          </p:nvPr>
        </p:nvSpPr>
        <p:spPr>
          <a:xfrm>
            <a:off x="109104" y="116897"/>
            <a:ext cx="8907896" cy="6625647"/>
          </a:xfrm>
        </p:spPr>
        <p:txBody>
          <a:bodyPr>
            <a:normAutofit/>
          </a:bodyPr>
          <a:p>
            <a:r>
              <a:rPr dirty="0" sz="2000" lang="en-US"/>
              <a:t>Patients  may  experience  chronic  urinary  tract  infections.  </a:t>
            </a:r>
          </a:p>
          <a:p>
            <a:r>
              <a:rPr dirty="0" sz="2000" lang="en-US"/>
              <a:t>These symptoms  are  due  most  commonly  to  </a:t>
            </a:r>
            <a:r>
              <a:rPr dirty="0" sz="2000" lang="en-US" u="sng"/>
              <a:t>detrusor  </a:t>
            </a:r>
            <a:r>
              <a:rPr dirty="0" sz="2000" lang="en-US" err="1" u="sng"/>
              <a:t>hyperreflexia</a:t>
            </a:r>
            <a:r>
              <a:rPr dirty="0" sz="2000" lang="en-US"/>
              <a:t>  but can  also  be  due  to  </a:t>
            </a:r>
            <a:r>
              <a:rPr dirty="0" sz="2000" lang="en-US" u="sng"/>
              <a:t>poor  bladder  compliance</a:t>
            </a:r>
            <a:r>
              <a:rPr dirty="0" sz="2000" lang="en-US"/>
              <a:t>,  </a:t>
            </a:r>
            <a:r>
              <a:rPr dirty="0" sz="2000" lang="en-US" err="1" u="sng"/>
              <a:t>dyssynergia</a:t>
            </a:r>
            <a:r>
              <a:rPr dirty="0" sz="2000" lang="en-US"/>
              <a:t>,  and </a:t>
            </a:r>
            <a:r>
              <a:rPr dirty="0" sz="2000" lang="en-US" u="sng"/>
              <a:t>decreased</a:t>
            </a:r>
            <a:r>
              <a:rPr dirty="0" sz="2000" lang="en-US"/>
              <a:t>  </a:t>
            </a:r>
            <a:r>
              <a:rPr dirty="0" sz="2000" lang="en-US" u="sng"/>
              <a:t>sensation</a:t>
            </a:r>
            <a:r>
              <a:rPr dirty="0" sz="2000" lang="en-US"/>
              <a:t>.</a:t>
            </a:r>
          </a:p>
          <a:p>
            <a:r>
              <a:rPr dirty="0" sz="2000" lang="en-US"/>
              <a:t>Neurological  symptoms  and  pain  are  often  precipitated  by prolonged  or  sudden  flexion  of  the  spine.  </a:t>
            </a:r>
          </a:p>
          <a:p>
            <a:pPr>
              <a:buFont typeface="Wingdings" pitchFamily="2" charset="2"/>
              <a:buChar char="v"/>
            </a:pPr>
            <a:r>
              <a:rPr b="1" dirty="0" sz="2000" lang="en-US">
                <a:solidFill>
                  <a:srgbClr val="002060"/>
                </a:solidFill>
              </a:rPr>
              <a:t>Precipitating  factors:</a:t>
            </a:r>
          </a:p>
          <a:p>
            <a:pPr indent="-342900" lvl="1" marL="800100">
              <a:buFont typeface="+mj-lt"/>
              <a:buAutoNum type="arabicPeriod"/>
            </a:pPr>
            <a:r>
              <a:rPr dirty="0" sz="2000" lang="en-US"/>
              <a:t>heavy lifting</a:t>
            </a:r>
          </a:p>
          <a:p>
            <a:pPr indent="-342900" lvl="1" marL="800100">
              <a:buFont typeface="+mj-lt"/>
              <a:buAutoNum type="arabicPeriod"/>
            </a:pPr>
            <a:r>
              <a:rPr dirty="0" sz="2000" lang="en-US"/>
              <a:t>traumatic  injury</a:t>
            </a:r>
          </a:p>
          <a:p>
            <a:pPr indent="-342900" lvl="1" marL="800100">
              <a:buFont typeface="+mj-lt"/>
              <a:buAutoNum type="arabicPeriod"/>
            </a:pPr>
            <a:r>
              <a:rPr dirty="0" sz="2000" lang="en-US"/>
              <a:t>prolonged  sitting</a:t>
            </a:r>
          </a:p>
          <a:p>
            <a:pPr indent="-342900" lvl="1" marL="800100">
              <a:buFont typeface="+mj-lt"/>
              <a:buAutoNum type="arabicPeriod"/>
            </a:pPr>
            <a:r>
              <a:rPr dirty="0" sz="2000" lang="en-US"/>
              <a:t>childbirth  in  the lithotomy  position</a:t>
            </a:r>
          </a:p>
          <a:p>
            <a:pPr indent="-342900" lvl="1" marL="800100">
              <a:buFont typeface="+mj-lt"/>
              <a:buAutoNum type="arabicPeriod"/>
            </a:pPr>
            <a:endParaRPr dirty="0" sz="2000" lang="en-US"/>
          </a:p>
          <a:p>
            <a:pPr>
              <a:buFont typeface="Wingdings" pitchFamily="2" charset="2"/>
              <a:buChar char="v"/>
            </a:pPr>
            <a:r>
              <a:rPr b="1" dirty="0" sz="2000" lang="en-US" u="sng">
                <a:solidFill>
                  <a:srgbClr val="002060"/>
                </a:solidFill>
              </a:rPr>
              <a:t>OSD are  associated  with</a:t>
            </a:r>
          </a:p>
          <a:p>
            <a:pPr indent="-457200" marL="457200">
              <a:buFont typeface="+mj-lt"/>
              <a:buAutoNum type="alphaUcPeriod"/>
            </a:pPr>
            <a:r>
              <a:rPr b="1" dirty="0" sz="2000" lang="en-US">
                <a:solidFill>
                  <a:srgbClr val="0070C0"/>
                </a:solidFill>
              </a:rPr>
              <a:t>Cutaneous  abnormalities</a:t>
            </a:r>
            <a:r>
              <a:rPr dirty="0" sz="2000" lang="en-US"/>
              <a:t>  include  hypertrichosis,  pigmented  nevi,  subcutaneous  lipomas,  dermal  dimples, and  dermal  sinuses</a:t>
            </a:r>
          </a:p>
          <a:p>
            <a:pPr indent="-457200" marL="457200">
              <a:buFont typeface="+mj-lt"/>
              <a:buAutoNum type="alphaUcPeriod"/>
            </a:pPr>
            <a:r>
              <a:rPr b="1" dirty="0" sz="2000" lang="en-US">
                <a:solidFill>
                  <a:srgbClr val="0070C0"/>
                </a:solidFill>
              </a:rPr>
              <a:t>Musculoskeletal abnormalities </a:t>
            </a:r>
            <a:r>
              <a:rPr dirty="0" sz="2000" lang="en-US"/>
              <a:t> include  scoliosis,  vertebral  body  abnormalities,  and  lower  extremity  deformities.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47" name=""/>
        <p:cNvGrpSpPr/>
        <p:nvPr/>
      </p:nvGrpSpPr>
      <p:grpSpPr>
        <a:xfrm>
          <a:off x="0" y="0"/>
          <a:ext cx="0" cy="0"/>
          <a:chOff x="0" y="0"/>
          <a:chExt cx="0" cy="0"/>
        </a:xfrm>
      </p:grpSpPr>
      <p:sp>
        <p:nvSpPr>
          <p:cNvPr id="1048599" name="Title 1"/>
          <p:cNvSpPr>
            <a:spLocks noGrp="1"/>
          </p:cNvSpPr>
          <p:nvPr>
            <p:ph type="title"/>
          </p:nvPr>
        </p:nvSpPr>
        <p:spPr>
          <a:xfrm>
            <a:off x="80818" y="18256"/>
            <a:ext cx="7805882" cy="466654"/>
          </a:xfrm>
        </p:spPr>
        <p:txBody>
          <a:bodyPr>
            <a:normAutofit/>
          </a:bodyPr>
          <a:p>
            <a:pPr indent="-342900" marL="342900">
              <a:buFont typeface="Wingdings" pitchFamily="2" charset="2"/>
              <a:buChar char="q"/>
            </a:pPr>
            <a:r>
              <a:rPr b="1" dirty="0" sz="2400" lang="en-US" u="sng">
                <a:solidFill>
                  <a:srgbClr val="C00000"/>
                </a:solidFill>
                <a:latin typeface="+mn-lt"/>
              </a:rPr>
              <a:t>Etiology</a:t>
            </a:r>
          </a:p>
        </p:txBody>
      </p:sp>
      <p:sp>
        <p:nvSpPr>
          <p:cNvPr id="1048600" name="Content Placeholder 2"/>
          <p:cNvSpPr>
            <a:spLocks noGrp="1"/>
          </p:cNvSpPr>
          <p:nvPr>
            <p:ph idx="1"/>
          </p:nvPr>
        </p:nvSpPr>
        <p:spPr>
          <a:xfrm>
            <a:off x="80818" y="484909"/>
            <a:ext cx="8982364" cy="6257635"/>
          </a:xfrm>
        </p:spPr>
        <p:txBody>
          <a:bodyPr>
            <a:normAutofit/>
          </a:bodyPr>
          <a:p>
            <a:pPr>
              <a:buFont typeface="Wingdings" pitchFamily="2" charset="2"/>
              <a:buChar char="Ø"/>
            </a:pPr>
            <a:r>
              <a:rPr b="1" dirty="0" sz="2000" lang="en-US"/>
              <a:t>Several  etiologies  have  been  associated  with  adult  TCS,  including the  following:  </a:t>
            </a:r>
          </a:p>
          <a:p>
            <a:pPr indent="-514350" marL="514350">
              <a:buFont typeface="+mj-lt"/>
              <a:buAutoNum type="arabicPeriod"/>
            </a:pPr>
            <a:r>
              <a:rPr dirty="0" sz="2000" lang="en-US"/>
              <a:t>Thickened or fatty </a:t>
            </a:r>
            <a:r>
              <a:rPr dirty="0" sz="2000" lang="en-US" err="1"/>
              <a:t>filum</a:t>
            </a:r>
            <a:r>
              <a:rPr dirty="0" sz="2000" lang="en-US"/>
              <a:t> </a:t>
            </a:r>
            <a:r>
              <a:rPr dirty="0" sz="2000" lang="en-US" err="1"/>
              <a:t>terminale</a:t>
            </a:r>
            <a:endParaRPr dirty="0" sz="2000" lang="en-US"/>
          </a:p>
          <a:p>
            <a:pPr indent="-514350" marL="514350">
              <a:buFont typeface="+mj-lt"/>
              <a:buAutoNum type="arabicPeriod"/>
            </a:pPr>
            <a:r>
              <a:rPr dirty="0" sz="2000" lang="en-US" err="1"/>
              <a:t>Intradural</a:t>
            </a:r>
            <a:r>
              <a:rPr dirty="0" sz="2000" lang="en-US"/>
              <a:t> or extradural lipoma</a:t>
            </a:r>
          </a:p>
          <a:p>
            <a:pPr indent="-514350" marL="514350">
              <a:buFont typeface="+mj-lt"/>
              <a:buAutoNum type="arabicPeriod"/>
            </a:pPr>
            <a:r>
              <a:rPr dirty="0" sz="2000" lang="en-US" err="1"/>
              <a:t>Lipomyelomeningocele</a:t>
            </a:r>
            <a:r>
              <a:rPr dirty="0" sz="2000" lang="en-US"/>
              <a:t> and </a:t>
            </a:r>
            <a:r>
              <a:rPr dirty="0" sz="2000" lang="en-US" err="1"/>
              <a:t>lipomeningocele</a:t>
            </a:r>
            <a:endParaRPr dirty="0" sz="2000" lang="en-US"/>
          </a:p>
          <a:p>
            <a:pPr indent="-514350" marL="514350">
              <a:buFont typeface="+mj-lt"/>
              <a:buAutoNum type="arabicPeriod"/>
            </a:pPr>
            <a:r>
              <a:rPr dirty="0" sz="2000" lang="en-US"/>
              <a:t>Fibrous adhesions around the conus or </a:t>
            </a:r>
            <a:r>
              <a:rPr dirty="0" sz="2000" lang="en-US" err="1"/>
              <a:t>filum</a:t>
            </a:r>
            <a:r>
              <a:rPr dirty="0" sz="2000" lang="en-US"/>
              <a:t>/meningocele manqué</a:t>
            </a:r>
          </a:p>
          <a:p>
            <a:pPr indent="-514350" marL="514350">
              <a:buFont typeface="+mj-lt"/>
              <a:buAutoNum type="arabicPeriod"/>
            </a:pPr>
            <a:r>
              <a:rPr dirty="0" sz="2000" lang="en-US"/>
              <a:t>Split cord malformation</a:t>
            </a:r>
          </a:p>
          <a:p>
            <a:pPr indent="-514350" marL="514350">
              <a:buFont typeface="+mj-lt"/>
              <a:buAutoNum type="arabicPeriod"/>
            </a:pPr>
            <a:r>
              <a:rPr dirty="0" sz="2000" lang="en-US"/>
              <a:t>Previous </a:t>
            </a:r>
            <a:r>
              <a:rPr dirty="0" sz="2000" lang="en-US" err="1"/>
              <a:t>myelomeningocele</a:t>
            </a:r>
            <a:r>
              <a:rPr dirty="0" sz="2000" lang="en-US"/>
              <a:t> repair</a:t>
            </a:r>
          </a:p>
          <a:p>
            <a:pPr indent="-514350" marL="514350">
              <a:buFont typeface="+mj-lt"/>
              <a:buAutoNum type="arabicPeriod"/>
            </a:pPr>
            <a:r>
              <a:rPr dirty="0" sz="2000" lang="en-US"/>
              <a:t>Mass lesions (</a:t>
            </a:r>
            <a:r>
              <a:rPr dirty="0" sz="2000" lang="en-US" err="1"/>
              <a:t>neuroenteric</a:t>
            </a:r>
            <a:r>
              <a:rPr dirty="0" sz="2000" lang="en-US"/>
              <a:t> cyst, dermoid and epidermoid cyst, </a:t>
            </a:r>
            <a:r>
              <a:rPr dirty="0" sz="2000" lang="en-US" err="1"/>
              <a:t>hamartoma</a:t>
            </a:r>
            <a:r>
              <a:rPr dirty="0" sz="2000" lang="en-US"/>
              <a:t>).</a:t>
            </a:r>
          </a:p>
          <a:p>
            <a:pPr indent="-514350" marL="514350">
              <a:buFont typeface="+mj-lt"/>
              <a:buAutoNum type="arabicPeriod"/>
            </a:pPr>
            <a:r>
              <a:rPr dirty="0" sz="2000" lang="en-US"/>
              <a:t>Arachnoid cyst</a:t>
            </a:r>
          </a:p>
        </p:txBody>
      </p:sp>
      <p:sp>
        <p:nvSpPr>
          <p:cNvPr id="1048601" name="TextBox 3"/>
          <p:cNvSpPr txBox="1"/>
          <p:nvPr/>
        </p:nvSpPr>
        <p:spPr>
          <a:xfrm>
            <a:off x="3484418" y="4846782"/>
            <a:ext cx="4402282" cy="369332"/>
          </a:xfrm>
          <a:prstGeom prst="rect"/>
          <a:noFill/>
        </p:spPr>
        <p:txBody>
          <a:bodyPr rtlCol="0" wrap="square">
            <a:spAutoFit/>
          </a:bodyPr>
          <a:p>
            <a:pPr algn="l"/>
            <a:r>
              <a:rPr dirty="0" lang="en-US"/>
              <a:t>Cyst, lipid, adhesion, surgery</a:t>
            </a:r>
            <a:endParaRPr dirty="0" lang="en-IQ"/>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48" name=""/>
        <p:cNvGrpSpPr/>
        <p:nvPr/>
      </p:nvGrpSpPr>
      <p:grpSpPr>
        <a:xfrm>
          <a:off x="0" y="0"/>
          <a:ext cx="0" cy="0"/>
          <a:chOff x="0" y="0"/>
          <a:chExt cx="0" cy="0"/>
        </a:xfrm>
      </p:grpSpPr>
      <p:pic>
        <p:nvPicPr>
          <p:cNvPr id="2097152" name="Picture 4"/>
          <p:cNvPicPr>
            <a:picLocks noChangeAspect="1" noGrp="1"/>
          </p:cNvPicPr>
          <p:nvPr>
            <p:ph idx="1"/>
          </p:nvPr>
        </p:nvPicPr>
        <p:blipFill>
          <a:blip xmlns:r="http://schemas.openxmlformats.org/officeDocument/2006/relationships" r:embed="rId1"/>
          <a:stretch>
            <a:fillRect/>
          </a:stretch>
        </p:blipFill>
        <p:spPr>
          <a:xfrm>
            <a:off x="121227" y="672577"/>
            <a:ext cx="8901545" cy="5512846"/>
          </a:xfrm>
          <a:prstGeom prst="rect"/>
          <a:ln w="38100" cap="sq">
            <a:solidFill>
              <a:srgbClr val="000000"/>
            </a:solidFill>
            <a:prstDash val="solid"/>
            <a:miter lim="800000"/>
          </a:ln>
          <a:effectLst>
            <a:outerShdw algn="tl" blurRad="50800" dir="2700000" dist="38100" rotWithShape="0">
              <a:srgbClr val="000000">
                <a:alpha val="43000"/>
              </a:srgbClr>
            </a:outerShdw>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49" name=""/>
        <p:cNvGrpSpPr/>
        <p:nvPr/>
      </p:nvGrpSpPr>
      <p:grpSpPr>
        <a:xfrm>
          <a:off x="0" y="0"/>
          <a:ext cx="0" cy="0"/>
          <a:chOff x="0" y="0"/>
          <a:chExt cx="0" cy="0"/>
        </a:xfrm>
      </p:grpSpPr>
      <p:sp>
        <p:nvSpPr>
          <p:cNvPr id="1048602" name="Title 1"/>
          <p:cNvSpPr>
            <a:spLocks noGrp="1"/>
          </p:cNvSpPr>
          <p:nvPr>
            <p:ph type="title"/>
          </p:nvPr>
        </p:nvSpPr>
        <p:spPr>
          <a:xfrm>
            <a:off x="86013" y="18255"/>
            <a:ext cx="7886700" cy="443563"/>
          </a:xfrm>
        </p:spPr>
        <p:txBody>
          <a:bodyPr>
            <a:normAutofit/>
          </a:bodyPr>
          <a:p>
            <a:pPr indent="-342900" marL="342900">
              <a:buFont typeface="Wingdings" pitchFamily="2" charset="2"/>
              <a:buChar char="v"/>
            </a:pPr>
            <a:r>
              <a:rPr b="1" dirty="0" sz="2400" lang="en-US" u="sng">
                <a:solidFill>
                  <a:srgbClr val="C00000"/>
                </a:solidFill>
                <a:latin typeface="+mn-lt"/>
              </a:rPr>
              <a:t>Fatty  and  Thickened  </a:t>
            </a:r>
            <a:r>
              <a:rPr b="1" dirty="0" sz="2400" lang="en-US" err="1" u="sng">
                <a:solidFill>
                  <a:srgbClr val="C00000"/>
                </a:solidFill>
                <a:latin typeface="+mn-lt"/>
              </a:rPr>
              <a:t>Filum</a:t>
            </a:r>
            <a:r>
              <a:rPr b="1" dirty="0" sz="2400" lang="en-US" u="sng">
                <a:solidFill>
                  <a:srgbClr val="C00000"/>
                </a:solidFill>
                <a:latin typeface="+mn-lt"/>
              </a:rPr>
              <a:t>  </a:t>
            </a:r>
            <a:r>
              <a:rPr b="1" dirty="0" sz="2400" lang="en-US" err="1" u="sng">
                <a:solidFill>
                  <a:srgbClr val="C00000"/>
                </a:solidFill>
                <a:latin typeface="+mn-lt"/>
              </a:rPr>
              <a:t>Terminale</a:t>
            </a:r>
            <a:endParaRPr b="1" dirty="0" sz="2400" lang="en-US" u="sng">
              <a:solidFill>
                <a:srgbClr val="C00000"/>
              </a:solidFill>
              <a:latin typeface="+mn-lt"/>
            </a:endParaRPr>
          </a:p>
        </p:txBody>
      </p:sp>
      <p:sp>
        <p:nvSpPr>
          <p:cNvPr id="1048603" name="Content Placeholder 2"/>
          <p:cNvSpPr>
            <a:spLocks noGrp="1"/>
          </p:cNvSpPr>
          <p:nvPr>
            <p:ph idx="1"/>
          </p:nvPr>
        </p:nvSpPr>
        <p:spPr>
          <a:xfrm>
            <a:off x="86013" y="461817"/>
            <a:ext cx="8971974" cy="6377927"/>
          </a:xfrm>
        </p:spPr>
        <p:txBody>
          <a:bodyPr>
            <a:normAutofit/>
          </a:bodyPr>
          <a:p>
            <a:r>
              <a:rPr dirty="0" sz="2000" lang="en-US"/>
              <a:t>The  </a:t>
            </a:r>
            <a:r>
              <a:rPr dirty="0" sz="2000" lang="en-US" err="1"/>
              <a:t>filum</a:t>
            </a:r>
            <a:r>
              <a:rPr dirty="0" sz="2000" lang="en-US"/>
              <a:t>  </a:t>
            </a:r>
            <a:r>
              <a:rPr dirty="0" sz="2000" lang="en-US" err="1"/>
              <a:t>terminale</a:t>
            </a:r>
            <a:r>
              <a:rPr dirty="0" sz="2000" lang="en-US"/>
              <a:t>  is  a  viscoelastic  band  that  is  believed  to enable  the  spinal  cord  to  accommodate  changes  in  spinal  canal length  without  pathologic  degrees  of  neural  tissue  stretch.  </a:t>
            </a:r>
          </a:p>
          <a:p>
            <a:endParaRPr dirty="0" sz="2000" lang="en-US"/>
          </a:p>
          <a:p>
            <a:r>
              <a:rPr dirty="0" sz="2000" lang="en-US"/>
              <a:t>Changes  in  the  structural  elements  of the  </a:t>
            </a:r>
            <a:r>
              <a:rPr dirty="0" sz="2000" lang="en-US" err="1"/>
              <a:t>filum</a:t>
            </a:r>
            <a:r>
              <a:rPr dirty="0" sz="2000" lang="en-US"/>
              <a:t>  </a:t>
            </a:r>
            <a:r>
              <a:rPr dirty="0" sz="2000" lang="en-US" err="1"/>
              <a:t>terminale</a:t>
            </a:r>
            <a:r>
              <a:rPr dirty="0" sz="2000" lang="en-US"/>
              <a:t>  may  result  in  an  inappropriately  tense  </a:t>
            </a:r>
            <a:r>
              <a:rPr dirty="0" sz="2000" lang="en-US" err="1"/>
              <a:t>filum</a:t>
            </a:r>
            <a:r>
              <a:rPr dirty="0" sz="2000" lang="en-US"/>
              <a:t> </a:t>
            </a:r>
            <a:r>
              <a:rPr dirty="0" sz="2000" lang="en-US" err="1"/>
              <a:t>terminale</a:t>
            </a:r>
            <a:r>
              <a:rPr dirty="0" sz="2000" lang="en-US"/>
              <a:t>  that  prevents  normal  stretching  with  flexion  and  extension  of  the  spinal  column. </a:t>
            </a:r>
          </a:p>
          <a:p>
            <a:endParaRPr dirty="0" sz="2000" lang="en-US"/>
          </a:p>
          <a:p>
            <a:r>
              <a:rPr dirty="0" sz="2000" lang="en-US"/>
              <a:t>The  diagnosis  of  TCS  due to</a:t>
            </a:r>
          </a:p>
          <a:p>
            <a:pPr lvl="1">
              <a:buFont typeface="Wingdings" pitchFamily="2" charset="2"/>
              <a:buChar char="§"/>
            </a:pPr>
            <a:r>
              <a:rPr dirty="0" sz="2000" lang="en-US"/>
              <a:t>low-lying  conus  and/or  </a:t>
            </a:r>
          </a:p>
          <a:p>
            <a:pPr lvl="1">
              <a:buFont typeface="Wingdings" pitchFamily="2" charset="2"/>
              <a:buChar char="§"/>
            </a:pPr>
            <a:r>
              <a:rPr dirty="0" sz="2000" lang="en-US"/>
              <a:t>fatty  infiltration  or  thickening  of  the  </a:t>
            </a:r>
            <a:r>
              <a:rPr dirty="0" sz="2000" lang="en-US" err="1"/>
              <a:t>filum</a:t>
            </a:r>
            <a:r>
              <a:rPr dirty="0" sz="2000" lang="en-US"/>
              <a:t>  </a:t>
            </a:r>
            <a:r>
              <a:rPr dirty="0" sz="2000" lang="en-US" err="1"/>
              <a:t>terminale</a:t>
            </a:r>
            <a:r>
              <a:rPr dirty="0" sz="2000" lang="en-US"/>
              <a:t> ( 2  mm  as  the  threshold  value  for  determining  that the  </a:t>
            </a:r>
            <a:r>
              <a:rPr dirty="0" sz="2000" lang="en-US" err="1"/>
              <a:t>filum</a:t>
            </a:r>
            <a:r>
              <a:rPr dirty="0" sz="2000" lang="en-US"/>
              <a:t>  is  thickened).</a:t>
            </a:r>
          </a:p>
          <a:p>
            <a:endParaRPr dirty="0" sz="2000" lang="en-US"/>
          </a:p>
          <a:p>
            <a:r>
              <a:rPr dirty="0" sz="2000" lang="en-US"/>
              <a:t>The presence  of  adipose  tissue  or  </a:t>
            </a:r>
            <a:r>
              <a:rPr dirty="0" sz="2000" lang="en-US" err="1"/>
              <a:t>filum</a:t>
            </a:r>
            <a:r>
              <a:rPr dirty="0" sz="2000" lang="en-US"/>
              <a:t>  thickening  may  provide  diagnostic  clues  in  a  patient  with  high  clinical  suspicion  of  TCS.</a:t>
            </a:r>
          </a:p>
        </p:txBody>
      </p:sp>
    </p:spTree>
  </p:cSld>
  <p:clrMapOvr>
    <a:masterClrMapping/>
  </p:clrMapOvr>
</p:sld>
</file>

<file path=ppt/theme/theme1.xml><?xml version="1.0" encoding="utf-8"?>
<a:theme xmlns:a="http://schemas.openxmlformats.org/drawingml/2006/main" name="Office Theme">
  <a:themeElements>
    <a:clrScheme name="Office">
      <a:dk1>
        <a:sysClr lastClr="000000" val="windowText"/>
      </a:dk1>
      <a:lt1>
        <a:sysClr lastClr="FFFFFF" val="window"/>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algn="ctr" blurRad="57150" dir="5400000" dist="19050"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theme>
</file>

<file path=ppt/theme/theme2.xml><?xml version="1.0" encoding="utf-8"?>
<a:theme xmlns:a="http://schemas.openxmlformats.org/drawingml/2006/main" name="Office 主题">
  <a:themeElements>
    <a:clrScheme name="Office">
      <a:dk1>
        <a:sysClr lastClr="000000" val="windowText"/>
      </a:dk1>
      <a:lt1>
        <a:sysClr lastClr="FFFFFF" val="window"/>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H Sarabun PSK"/>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H Sarabun PSK"/>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algn="ctr" blurRad="57150" dir="5400000" dist="19050"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theme>
</file>

<file path=docProps/app.xml><?xml version="1.0" encoding="utf-8"?>
<Properties xmlns="http://schemas.openxmlformats.org/officeDocument/2006/extended-properties">
  <Application>Microsoft Office PowerPoint</Application>
  <ScaleCrop>0</ScaleCrop>
  <LinksUpToDate>0</LinksUpToDate>
  <AppVersion>16.0000</AppVersion>
</Properties>
</file>

<file path=docProps/core.xml><?xml version="1.0" encoding="utf-8"?>
<cp:coreProperties xmlns:cp="http://schemas.openxmlformats.org/package/2006/metadata/core-properties" xmlns:dc="http://purl.org/dc/elements/1.1/" xmlns:dcterms="http://purl.org/dc/terms/" xmlns:xsi="http://www.w3.org/2001/XMLSchema-instance">
  <dc:title>PowerPoint Presentation</dc:title>
  <dc:creator>Ahmed Maan</dc:creator>
  <cp:lastModifiedBy>Ahmed Maan</cp:lastModifiedBy>
  <dcterms:created xsi:type="dcterms:W3CDTF">2019-10-08T12:25:40Z</dcterms:created>
  <dcterms:modified xsi:type="dcterms:W3CDTF">2022-11-25T20:26:40Z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1c675db5566b4ecdbbfd67093ab559ac</vt:lpwstr>
  </property>
</Properties>
</file>