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rtl="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type="screen4x3" cy="6858000" cx="9144000"/>
  <p:notesSz cx="6858000" cy="9144000"/>
  <p:defaultTextStyle>
    <a:defPPr>
      <a:defRPr lang="ar-IQ"/>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Ahmed Maan" initials="AM" lastIdx="2" clrIdx="0"/>
</p:cmAuthorLst>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tableStyles" Target="tableStyle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commentAuthors" Target="commentAuthors.xml"/><Relationship Id="rId3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5" name=""/>
        <p:cNvGrpSpPr/>
        <p:nvPr/>
      </p:nvGrpSpPr>
      <p:grpSpPr>
        <a:xfrm>
          <a:off x="0" y="0"/>
          <a:ext cx="0" cy="0"/>
          <a:chOff x="0" y="0"/>
          <a:chExt cx="0" cy="0"/>
        </a:xfrm>
      </p:grpSpPr>
      <p:sp>
        <p:nvSpPr>
          <p:cNvPr id="104867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45" name=""/>
        <p:cNvGrpSpPr/>
        <p:nvPr/>
      </p:nvGrpSpPr>
      <p:grpSpPr>
        <a:xfrm>
          <a:off x="0" y="0"/>
          <a:ext cx="0" cy="0"/>
          <a:chOff x="0" y="0"/>
          <a:chExt cx="0" cy="0"/>
        </a:xfrm>
      </p:grpSpPr>
      <p:sp>
        <p:nvSpPr>
          <p:cNvPr id="1048587"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588"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589" name="Date Placeholder 3"/>
          <p:cNvSpPr>
            <a:spLocks noGrp="1"/>
          </p:cNvSpPr>
          <p:nvPr>
            <p:ph type="dt" sz="half" idx="10"/>
          </p:nvPr>
        </p:nvSpPr>
        <p:spPr/>
        <p:txBody>
          <a:bodyPr/>
          <a:p>
            <a:fld id="{7D259251-7CFE-462C-A67B-299008C54A04}" type="datetimeFigureOut">
              <a:rPr lang="ar-IQ" smtClean="0"/>
              <a:t>24‏/12‏/1441</a:t>
            </a:fld>
            <a:endParaRPr lang="ar-IQ"/>
          </a:p>
        </p:txBody>
      </p:sp>
      <p:sp>
        <p:nvSpPr>
          <p:cNvPr id="1048590" name="Footer Placeholder 4"/>
          <p:cNvSpPr>
            <a:spLocks noGrp="1"/>
          </p:cNvSpPr>
          <p:nvPr>
            <p:ph type="ftr" sz="quarter" idx="11"/>
          </p:nvPr>
        </p:nvSpPr>
        <p:spPr/>
        <p:txBody>
          <a:bodyPr/>
          <a:p>
            <a:endParaRPr lang="ar-IQ"/>
          </a:p>
        </p:txBody>
      </p:sp>
      <p:sp>
        <p:nvSpPr>
          <p:cNvPr id="1048591" name="Slide Number Placeholder 5"/>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8" name=""/>
        <p:cNvGrpSpPr/>
        <p:nvPr/>
      </p:nvGrpSpPr>
      <p:grpSpPr>
        <a:xfrm>
          <a:off x="0" y="0"/>
          <a:ext cx="0" cy="0"/>
          <a:chOff x="0" y="0"/>
          <a:chExt cx="0" cy="0"/>
        </a:xfrm>
      </p:grpSpPr>
      <p:sp>
        <p:nvSpPr>
          <p:cNvPr id="1048637" name="Title 1"/>
          <p:cNvSpPr>
            <a:spLocks noGrp="1"/>
          </p:cNvSpPr>
          <p:nvPr>
            <p:ph type="title"/>
          </p:nvPr>
        </p:nvSpPr>
        <p:spPr/>
        <p:txBody>
          <a:bodyPr/>
          <a:p>
            <a:r>
              <a:rPr lang="en-US"/>
              <a:t>Click to edit Master title style</a:t>
            </a:r>
          </a:p>
        </p:txBody>
      </p:sp>
      <p:sp>
        <p:nvSpPr>
          <p:cNvPr id="1048638"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9" name="Date Placeholder 3"/>
          <p:cNvSpPr>
            <a:spLocks noGrp="1"/>
          </p:cNvSpPr>
          <p:nvPr>
            <p:ph type="dt" sz="half" idx="10"/>
          </p:nvPr>
        </p:nvSpPr>
        <p:spPr/>
        <p:txBody>
          <a:bodyPr/>
          <a:p>
            <a:fld id="{7D259251-7CFE-462C-A67B-299008C54A04}" type="datetimeFigureOut">
              <a:rPr lang="ar-IQ" smtClean="0"/>
              <a:t>24‏/12‏/1441</a:t>
            </a:fld>
            <a:endParaRPr lang="ar-IQ"/>
          </a:p>
        </p:txBody>
      </p:sp>
      <p:sp>
        <p:nvSpPr>
          <p:cNvPr id="1048640" name="Footer Placeholder 4"/>
          <p:cNvSpPr>
            <a:spLocks noGrp="1"/>
          </p:cNvSpPr>
          <p:nvPr>
            <p:ph type="ftr" sz="quarter" idx="11"/>
          </p:nvPr>
        </p:nvSpPr>
        <p:spPr/>
        <p:txBody>
          <a:bodyPr/>
          <a:p>
            <a:endParaRPr lang="ar-IQ"/>
          </a:p>
        </p:txBody>
      </p:sp>
      <p:sp>
        <p:nvSpPr>
          <p:cNvPr id="1048641" name="Slide Number Placeholder 5"/>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6" name=""/>
        <p:cNvGrpSpPr/>
        <p:nvPr/>
      </p:nvGrpSpPr>
      <p:grpSpPr>
        <a:xfrm>
          <a:off x="0" y="0"/>
          <a:ext cx="0" cy="0"/>
          <a:chOff x="0" y="0"/>
          <a:chExt cx="0" cy="0"/>
        </a:xfrm>
      </p:grpSpPr>
      <p:sp>
        <p:nvSpPr>
          <p:cNvPr id="1048626"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27"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8" name="Date Placeholder 3"/>
          <p:cNvSpPr>
            <a:spLocks noGrp="1"/>
          </p:cNvSpPr>
          <p:nvPr>
            <p:ph type="dt" sz="half" idx="10"/>
          </p:nvPr>
        </p:nvSpPr>
        <p:spPr/>
        <p:txBody>
          <a:bodyPr/>
          <a:p>
            <a:fld id="{7D259251-7CFE-462C-A67B-299008C54A04}" type="datetimeFigureOut">
              <a:rPr lang="ar-IQ" smtClean="0"/>
              <a:t>24‏/12‏/1441</a:t>
            </a:fld>
            <a:endParaRPr lang="ar-IQ"/>
          </a:p>
        </p:txBody>
      </p:sp>
      <p:sp>
        <p:nvSpPr>
          <p:cNvPr id="1048629" name="Footer Placeholder 4"/>
          <p:cNvSpPr>
            <a:spLocks noGrp="1"/>
          </p:cNvSpPr>
          <p:nvPr>
            <p:ph type="ftr" sz="quarter" idx="11"/>
          </p:nvPr>
        </p:nvSpPr>
        <p:spPr/>
        <p:txBody>
          <a:bodyPr/>
          <a:p>
            <a:endParaRPr lang="ar-IQ"/>
          </a:p>
        </p:txBody>
      </p:sp>
      <p:sp>
        <p:nvSpPr>
          <p:cNvPr id="1048630" name="Slide Number Placeholder 5"/>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3"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p>
        </p:txBody>
      </p:sp>
      <p:sp>
        <p:nvSpPr>
          <p:cNvPr id="104858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p>
            <a:fld id="{7D259251-7CFE-462C-A67B-299008C54A04}" type="datetimeFigureOut">
              <a:rPr lang="ar-IQ" smtClean="0"/>
              <a:t>24‏/12‏/1441</a:t>
            </a:fld>
            <a:endParaRPr lang="ar-IQ"/>
          </a:p>
        </p:txBody>
      </p:sp>
      <p:sp>
        <p:nvSpPr>
          <p:cNvPr id="1048584" name="Footer Placeholder 4"/>
          <p:cNvSpPr>
            <a:spLocks noGrp="1"/>
          </p:cNvSpPr>
          <p:nvPr>
            <p:ph type="ftr" sz="quarter" idx="11"/>
          </p:nvPr>
        </p:nvSpPr>
        <p:spPr/>
        <p:txBody>
          <a:bodyPr/>
          <a:p>
            <a:endParaRPr lang="ar-IQ"/>
          </a:p>
        </p:txBody>
      </p:sp>
      <p:sp>
        <p:nvSpPr>
          <p:cNvPr id="1048585" name="Slide Number Placeholder 5"/>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79" name=""/>
        <p:cNvGrpSpPr/>
        <p:nvPr/>
      </p:nvGrpSpPr>
      <p:grpSpPr>
        <a:xfrm>
          <a:off x="0" y="0"/>
          <a:ext cx="0" cy="0"/>
          <a:chOff x="0" y="0"/>
          <a:chExt cx="0" cy="0"/>
        </a:xfrm>
      </p:grpSpPr>
      <p:sp>
        <p:nvSpPr>
          <p:cNvPr id="104864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43"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8644" name="Date Placeholder 3"/>
          <p:cNvSpPr>
            <a:spLocks noGrp="1"/>
          </p:cNvSpPr>
          <p:nvPr>
            <p:ph type="dt" sz="half" idx="10"/>
          </p:nvPr>
        </p:nvSpPr>
        <p:spPr/>
        <p:txBody>
          <a:bodyPr/>
          <a:p>
            <a:fld id="{7D259251-7CFE-462C-A67B-299008C54A04}" type="datetimeFigureOut">
              <a:rPr lang="ar-IQ" smtClean="0"/>
              <a:t>24‏/12‏/1441</a:t>
            </a:fld>
            <a:endParaRPr lang="ar-IQ"/>
          </a:p>
        </p:txBody>
      </p:sp>
      <p:sp>
        <p:nvSpPr>
          <p:cNvPr id="1048645" name="Footer Placeholder 4"/>
          <p:cNvSpPr>
            <a:spLocks noGrp="1"/>
          </p:cNvSpPr>
          <p:nvPr>
            <p:ph type="ftr" sz="quarter" idx="11"/>
          </p:nvPr>
        </p:nvSpPr>
        <p:spPr/>
        <p:txBody>
          <a:bodyPr/>
          <a:p>
            <a:endParaRPr lang="ar-IQ"/>
          </a:p>
        </p:txBody>
      </p:sp>
      <p:sp>
        <p:nvSpPr>
          <p:cNvPr id="1048646" name="Slide Number Placeholder 5"/>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0" name=""/>
        <p:cNvGrpSpPr/>
        <p:nvPr/>
      </p:nvGrpSpPr>
      <p:grpSpPr>
        <a:xfrm>
          <a:off x="0" y="0"/>
          <a:ext cx="0" cy="0"/>
          <a:chOff x="0" y="0"/>
          <a:chExt cx="0" cy="0"/>
        </a:xfrm>
      </p:grpSpPr>
      <p:sp>
        <p:nvSpPr>
          <p:cNvPr id="1048647" name="Title 1"/>
          <p:cNvSpPr>
            <a:spLocks noGrp="1"/>
          </p:cNvSpPr>
          <p:nvPr>
            <p:ph type="title"/>
          </p:nvPr>
        </p:nvSpPr>
        <p:spPr/>
        <p:txBody>
          <a:bodyPr/>
          <a:p>
            <a:r>
              <a:rPr lang="en-US"/>
              <a:t>Click to edit Master title style</a:t>
            </a:r>
          </a:p>
        </p:txBody>
      </p:sp>
      <p:sp>
        <p:nvSpPr>
          <p:cNvPr id="1048648"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9"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0" name="Date Placeholder 4"/>
          <p:cNvSpPr>
            <a:spLocks noGrp="1"/>
          </p:cNvSpPr>
          <p:nvPr>
            <p:ph type="dt" sz="half" idx="10"/>
          </p:nvPr>
        </p:nvSpPr>
        <p:spPr/>
        <p:txBody>
          <a:bodyPr/>
          <a:p>
            <a:fld id="{7D259251-7CFE-462C-A67B-299008C54A04}" type="datetimeFigureOut">
              <a:rPr lang="ar-IQ" smtClean="0"/>
              <a:t>24‏/12‏/1441</a:t>
            </a:fld>
            <a:endParaRPr lang="ar-IQ"/>
          </a:p>
        </p:txBody>
      </p:sp>
      <p:sp>
        <p:nvSpPr>
          <p:cNvPr id="1048651" name="Footer Placeholder 5"/>
          <p:cNvSpPr>
            <a:spLocks noGrp="1"/>
          </p:cNvSpPr>
          <p:nvPr>
            <p:ph type="ftr" sz="quarter" idx="11"/>
          </p:nvPr>
        </p:nvSpPr>
        <p:spPr/>
        <p:txBody>
          <a:bodyPr/>
          <a:p>
            <a:endParaRPr lang="ar-IQ"/>
          </a:p>
        </p:txBody>
      </p:sp>
      <p:sp>
        <p:nvSpPr>
          <p:cNvPr id="1048652" name="Slide Number Placeholder 6"/>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1" name=""/>
        <p:cNvGrpSpPr/>
        <p:nvPr/>
      </p:nvGrpSpPr>
      <p:grpSpPr>
        <a:xfrm>
          <a:off x="0" y="0"/>
          <a:ext cx="0" cy="0"/>
          <a:chOff x="0" y="0"/>
          <a:chExt cx="0" cy="0"/>
        </a:xfrm>
      </p:grpSpPr>
      <p:sp>
        <p:nvSpPr>
          <p:cNvPr id="1048653" name="Title 1"/>
          <p:cNvSpPr>
            <a:spLocks noGrp="1"/>
          </p:cNvSpPr>
          <p:nvPr>
            <p:ph type="title"/>
          </p:nvPr>
        </p:nvSpPr>
        <p:spPr>
          <a:xfrm>
            <a:off x="629841" y="365126"/>
            <a:ext cx="7886700" cy="1325563"/>
          </a:xfrm>
        </p:spPr>
        <p:txBody>
          <a:bodyPr/>
          <a:p>
            <a:r>
              <a:rPr lang="en-US"/>
              <a:t>Click to edit Master title style</a:t>
            </a:r>
          </a:p>
        </p:txBody>
      </p:sp>
      <p:sp>
        <p:nvSpPr>
          <p:cNvPr id="1048654"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5"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6"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7"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8" name="Date Placeholder 6"/>
          <p:cNvSpPr>
            <a:spLocks noGrp="1"/>
          </p:cNvSpPr>
          <p:nvPr>
            <p:ph type="dt" sz="half" idx="10"/>
          </p:nvPr>
        </p:nvSpPr>
        <p:spPr/>
        <p:txBody>
          <a:bodyPr/>
          <a:p>
            <a:fld id="{7D259251-7CFE-462C-A67B-299008C54A04}" type="datetimeFigureOut">
              <a:rPr lang="ar-IQ" smtClean="0"/>
              <a:t>24‏/12‏/1441</a:t>
            </a:fld>
            <a:endParaRPr lang="ar-IQ"/>
          </a:p>
        </p:txBody>
      </p:sp>
      <p:sp>
        <p:nvSpPr>
          <p:cNvPr id="1048659" name="Footer Placeholder 7"/>
          <p:cNvSpPr>
            <a:spLocks noGrp="1"/>
          </p:cNvSpPr>
          <p:nvPr>
            <p:ph type="ftr" sz="quarter" idx="11"/>
          </p:nvPr>
        </p:nvSpPr>
        <p:spPr/>
        <p:txBody>
          <a:bodyPr/>
          <a:p>
            <a:endParaRPr lang="ar-IQ"/>
          </a:p>
        </p:txBody>
      </p:sp>
      <p:sp>
        <p:nvSpPr>
          <p:cNvPr id="1048660" name="Slide Number Placeholder 8"/>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5" name=""/>
        <p:cNvGrpSpPr/>
        <p:nvPr/>
      </p:nvGrpSpPr>
      <p:grpSpPr>
        <a:xfrm>
          <a:off x="0" y="0"/>
          <a:ext cx="0" cy="0"/>
          <a:chOff x="0" y="0"/>
          <a:chExt cx="0" cy="0"/>
        </a:xfrm>
      </p:grpSpPr>
      <p:sp>
        <p:nvSpPr>
          <p:cNvPr id="1048622" name="Title 1"/>
          <p:cNvSpPr>
            <a:spLocks noGrp="1"/>
          </p:cNvSpPr>
          <p:nvPr>
            <p:ph type="title"/>
          </p:nvPr>
        </p:nvSpPr>
        <p:spPr/>
        <p:txBody>
          <a:bodyPr/>
          <a:p>
            <a:r>
              <a:rPr lang="en-US"/>
              <a:t>Click to edit Master title style</a:t>
            </a:r>
          </a:p>
        </p:txBody>
      </p:sp>
      <p:sp>
        <p:nvSpPr>
          <p:cNvPr id="1048623" name="Date Placeholder 2"/>
          <p:cNvSpPr>
            <a:spLocks noGrp="1"/>
          </p:cNvSpPr>
          <p:nvPr>
            <p:ph type="dt" sz="half" idx="10"/>
          </p:nvPr>
        </p:nvSpPr>
        <p:spPr/>
        <p:txBody>
          <a:bodyPr/>
          <a:p>
            <a:fld id="{7D259251-7CFE-462C-A67B-299008C54A04}" type="datetimeFigureOut">
              <a:rPr lang="ar-IQ" smtClean="0"/>
              <a:t>24‏/12‏/1441</a:t>
            </a:fld>
            <a:endParaRPr lang="ar-IQ"/>
          </a:p>
        </p:txBody>
      </p:sp>
      <p:sp>
        <p:nvSpPr>
          <p:cNvPr id="1048624" name="Footer Placeholder 3"/>
          <p:cNvSpPr>
            <a:spLocks noGrp="1"/>
          </p:cNvSpPr>
          <p:nvPr>
            <p:ph type="ftr" sz="quarter" idx="11"/>
          </p:nvPr>
        </p:nvSpPr>
        <p:spPr/>
        <p:txBody>
          <a:bodyPr/>
          <a:p>
            <a:endParaRPr lang="ar-IQ"/>
          </a:p>
        </p:txBody>
      </p:sp>
      <p:sp>
        <p:nvSpPr>
          <p:cNvPr id="1048625" name="Slide Number Placeholder 4"/>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82" name=""/>
        <p:cNvGrpSpPr/>
        <p:nvPr/>
      </p:nvGrpSpPr>
      <p:grpSpPr>
        <a:xfrm>
          <a:off x="0" y="0"/>
          <a:ext cx="0" cy="0"/>
          <a:chOff x="0" y="0"/>
          <a:chExt cx="0" cy="0"/>
        </a:xfrm>
      </p:grpSpPr>
      <p:sp>
        <p:nvSpPr>
          <p:cNvPr id="1048661" name="Date Placeholder 1"/>
          <p:cNvSpPr>
            <a:spLocks noGrp="1"/>
          </p:cNvSpPr>
          <p:nvPr>
            <p:ph type="dt" sz="half" idx="10"/>
          </p:nvPr>
        </p:nvSpPr>
        <p:spPr/>
        <p:txBody>
          <a:bodyPr/>
          <a:p>
            <a:fld id="{7D259251-7CFE-462C-A67B-299008C54A04}" type="datetimeFigureOut">
              <a:rPr lang="ar-IQ" smtClean="0"/>
              <a:t>24‏/12‏/1441</a:t>
            </a:fld>
            <a:endParaRPr lang="ar-IQ"/>
          </a:p>
        </p:txBody>
      </p:sp>
      <p:sp>
        <p:nvSpPr>
          <p:cNvPr id="1048662" name="Footer Placeholder 2"/>
          <p:cNvSpPr>
            <a:spLocks noGrp="1"/>
          </p:cNvSpPr>
          <p:nvPr>
            <p:ph type="ftr" sz="quarter" idx="11"/>
          </p:nvPr>
        </p:nvSpPr>
        <p:spPr/>
        <p:txBody>
          <a:bodyPr/>
          <a:p>
            <a:endParaRPr lang="ar-IQ"/>
          </a:p>
        </p:txBody>
      </p:sp>
      <p:sp>
        <p:nvSpPr>
          <p:cNvPr id="1048663" name="Slide Number Placeholder 3"/>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3" name=""/>
        <p:cNvGrpSpPr/>
        <p:nvPr/>
      </p:nvGrpSpPr>
      <p:grpSpPr>
        <a:xfrm>
          <a:off x="0" y="0"/>
          <a:ext cx="0" cy="0"/>
          <a:chOff x="0" y="0"/>
          <a:chExt cx="0" cy="0"/>
        </a:xfrm>
      </p:grpSpPr>
      <p:sp>
        <p:nvSpPr>
          <p:cNvPr id="1048664"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65"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6"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67" name="Date Placeholder 4"/>
          <p:cNvSpPr>
            <a:spLocks noGrp="1"/>
          </p:cNvSpPr>
          <p:nvPr>
            <p:ph type="dt" sz="half" idx="10"/>
          </p:nvPr>
        </p:nvSpPr>
        <p:spPr/>
        <p:txBody>
          <a:bodyPr/>
          <a:p>
            <a:fld id="{7D259251-7CFE-462C-A67B-299008C54A04}" type="datetimeFigureOut">
              <a:rPr lang="ar-IQ" smtClean="0"/>
              <a:t>24‏/12‏/1441</a:t>
            </a:fld>
            <a:endParaRPr lang="ar-IQ"/>
          </a:p>
        </p:txBody>
      </p:sp>
      <p:sp>
        <p:nvSpPr>
          <p:cNvPr id="1048668" name="Footer Placeholder 5"/>
          <p:cNvSpPr>
            <a:spLocks noGrp="1"/>
          </p:cNvSpPr>
          <p:nvPr>
            <p:ph type="ftr" sz="quarter" idx="11"/>
          </p:nvPr>
        </p:nvSpPr>
        <p:spPr/>
        <p:txBody>
          <a:bodyPr/>
          <a:p>
            <a:endParaRPr lang="ar-IQ"/>
          </a:p>
        </p:txBody>
      </p:sp>
      <p:sp>
        <p:nvSpPr>
          <p:cNvPr id="1048669" name="Slide Number Placeholder 6"/>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7" name=""/>
        <p:cNvGrpSpPr/>
        <p:nvPr/>
      </p:nvGrpSpPr>
      <p:grpSpPr>
        <a:xfrm>
          <a:off x="0" y="0"/>
          <a:ext cx="0" cy="0"/>
          <a:chOff x="0" y="0"/>
          <a:chExt cx="0" cy="0"/>
        </a:xfrm>
      </p:grpSpPr>
      <p:sp>
        <p:nvSpPr>
          <p:cNvPr id="1048631"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32"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8633"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34" name="Date Placeholder 4"/>
          <p:cNvSpPr>
            <a:spLocks noGrp="1"/>
          </p:cNvSpPr>
          <p:nvPr>
            <p:ph type="dt" sz="half" idx="10"/>
          </p:nvPr>
        </p:nvSpPr>
        <p:spPr/>
        <p:txBody>
          <a:bodyPr/>
          <a:p>
            <a:fld id="{7D259251-7CFE-462C-A67B-299008C54A04}" type="datetimeFigureOut">
              <a:rPr lang="ar-IQ" smtClean="0"/>
              <a:t>24‏/12‏/1441</a:t>
            </a:fld>
            <a:endParaRPr lang="ar-IQ"/>
          </a:p>
        </p:txBody>
      </p:sp>
      <p:sp>
        <p:nvSpPr>
          <p:cNvPr id="1048635" name="Footer Placeholder 5"/>
          <p:cNvSpPr>
            <a:spLocks noGrp="1"/>
          </p:cNvSpPr>
          <p:nvPr>
            <p:ph type="ftr" sz="quarter" idx="11"/>
          </p:nvPr>
        </p:nvSpPr>
        <p:spPr/>
        <p:txBody>
          <a:bodyPr/>
          <a:p>
            <a:endParaRPr lang="ar-IQ"/>
          </a:p>
        </p:txBody>
      </p:sp>
      <p:sp>
        <p:nvSpPr>
          <p:cNvPr id="1048636" name="Slide Number Placeholder 6"/>
          <p:cNvSpPr>
            <a:spLocks noGrp="1"/>
          </p:cNvSpPr>
          <p:nvPr>
            <p:ph type="sldNum" sz="quarter" idx="12"/>
          </p:nvPr>
        </p:nvSpPr>
        <p:spPr/>
        <p:txBody>
          <a:bodyPr/>
          <a:p>
            <a:fld id="{23B056B8-0719-4E74-A497-E40986DE67E2}"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7D259251-7CFE-462C-A67B-299008C54A04}" type="datetimeFigureOut">
              <a:rPr lang="ar-IQ" smtClean="0"/>
              <a:t>24‏/12‏/1441</a:t>
            </a:fld>
            <a:endParaRPr lang="ar-IQ"/>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ar-IQ"/>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23B056B8-0719-4E74-A497-E40986DE67E2}" type="slidenum">
              <a:rPr lang="ar-IQ" smtClean="0"/>
              <a:t>‹#›</a:t>
            </a:fld>
            <a:endParaRPr lang="ar-IQ"/>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eaLnBrk="1" hangingPunct="1" latinLnBrk="0" rtl="0">
        <a:lnSpc>
          <a:spcPct val="90000"/>
        </a:lnSpc>
        <a:spcBef>
          <a:spcPct val="0"/>
        </a:spcBef>
        <a:buNone/>
        <a:defRPr sz="3300" kern="1200">
          <a:solidFill>
            <a:schemeClr val="tx1"/>
          </a:solidFill>
          <a:latin typeface="+mj-lt"/>
          <a:ea typeface="+mj-ea"/>
          <a:cs typeface="+mj-cs"/>
        </a:defRPr>
      </a:lvl1pPr>
    </p:titleStyle>
    <p:bodyStyle>
      <a:lvl1pPr algn="l" defTabSz="685800" eaLnBrk="1" hangingPunct="1" indent="-171450" latinLnBrk="0" marL="171450" rtl="0">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algn="l" defTabSz="685800" eaLnBrk="1" hangingPunct="1" indent="-171450" latinLnBrk="0" marL="514350" rtl="0">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algn="l" defTabSz="685800" eaLnBrk="1" hangingPunct="1" indent="-171450" latinLnBrk="0" marL="857250" rtl="0">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algn="l" defTabSz="685800" eaLnBrk="1" hangingPunct="1" indent="-171450" latinLnBrk="0" marL="12001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algn="l" defTabSz="685800" eaLnBrk="1" hangingPunct="1" indent="-171450" latinLnBrk="0" marL="15430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algn="l" defTabSz="685800" eaLnBrk="1" hangingPunct="1" indent="-171450" latinLnBrk="0" marL="18859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algn="l" defTabSz="685800" eaLnBrk="1" hangingPunct="1" indent="-171450" latinLnBrk="0" marL="22288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algn="l" defTabSz="685800" eaLnBrk="1" hangingPunct="1" indent="-171450" latinLnBrk="0" marL="25717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algn="l" defTabSz="685800" eaLnBrk="1" hangingPunct="1" indent="-171450" latinLnBrk="0" marL="29146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algn="l" defTabSz="685800" eaLnBrk="1" hangingPunct="1" latinLnBrk="0" marL="0" rtl="0">
        <a:defRPr sz="1350" kern="1200">
          <a:solidFill>
            <a:schemeClr val="tx1"/>
          </a:solidFill>
          <a:latin typeface="+mn-lt"/>
          <a:ea typeface="+mn-ea"/>
          <a:cs typeface="+mn-cs"/>
        </a:defRPr>
      </a:lvl1pPr>
      <a:lvl2pPr algn="l" defTabSz="685800" eaLnBrk="1" hangingPunct="1" latinLnBrk="0" marL="342900" rtl="0">
        <a:defRPr sz="1350" kern="1200">
          <a:solidFill>
            <a:schemeClr val="tx1"/>
          </a:solidFill>
          <a:latin typeface="+mn-lt"/>
          <a:ea typeface="+mn-ea"/>
          <a:cs typeface="+mn-cs"/>
        </a:defRPr>
      </a:lvl2pPr>
      <a:lvl3pPr algn="l" defTabSz="685800" eaLnBrk="1" hangingPunct="1" latinLnBrk="0" marL="685800" rtl="0">
        <a:defRPr sz="1350" kern="1200">
          <a:solidFill>
            <a:schemeClr val="tx1"/>
          </a:solidFill>
          <a:latin typeface="+mn-lt"/>
          <a:ea typeface="+mn-ea"/>
          <a:cs typeface="+mn-cs"/>
        </a:defRPr>
      </a:lvl3pPr>
      <a:lvl4pPr algn="l" defTabSz="685800" eaLnBrk="1" hangingPunct="1" latinLnBrk="0" marL="1028700" rtl="0">
        <a:defRPr sz="1350" kern="1200">
          <a:solidFill>
            <a:schemeClr val="tx1"/>
          </a:solidFill>
          <a:latin typeface="+mn-lt"/>
          <a:ea typeface="+mn-ea"/>
          <a:cs typeface="+mn-cs"/>
        </a:defRPr>
      </a:lvl4pPr>
      <a:lvl5pPr algn="l" defTabSz="685800" eaLnBrk="1" hangingPunct="1" latinLnBrk="0" marL="1371600" rtl="0">
        <a:defRPr sz="1350" kern="1200">
          <a:solidFill>
            <a:schemeClr val="tx1"/>
          </a:solidFill>
          <a:latin typeface="+mn-lt"/>
          <a:ea typeface="+mn-ea"/>
          <a:cs typeface="+mn-cs"/>
        </a:defRPr>
      </a:lvl5pPr>
      <a:lvl6pPr algn="l" defTabSz="685800" eaLnBrk="1" hangingPunct="1" latinLnBrk="0" marL="1714500" rtl="0">
        <a:defRPr sz="1350" kern="1200">
          <a:solidFill>
            <a:schemeClr val="tx1"/>
          </a:solidFill>
          <a:latin typeface="+mn-lt"/>
          <a:ea typeface="+mn-ea"/>
          <a:cs typeface="+mn-cs"/>
        </a:defRPr>
      </a:lvl6pPr>
      <a:lvl7pPr algn="l" defTabSz="685800" eaLnBrk="1" hangingPunct="1" latinLnBrk="0" marL="2057400" rtl="0">
        <a:defRPr sz="1350" kern="1200">
          <a:solidFill>
            <a:schemeClr val="tx1"/>
          </a:solidFill>
          <a:latin typeface="+mn-lt"/>
          <a:ea typeface="+mn-ea"/>
          <a:cs typeface="+mn-cs"/>
        </a:defRPr>
      </a:lvl7pPr>
      <a:lvl8pPr algn="l" defTabSz="685800" eaLnBrk="1" hangingPunct="1" latinLnBrk="0" marL="2400300" rtl="0">
        <a:defRPr sz="1350" kern="1200">
          <a:solidFill>
            <a:schemeClr val="tx1"/>
          </a:solidFill>
          <a:latin typeface="+mn-lt"/>
          <a:ea typeface="+mn-ea"/>
          <a:cs typeface="+mn-cs"/>
        </a:defRPr>
      </a:lvl8pPr>
      <a:lvl9pPr algn="l" defTabSz="685800" eaLnBrk="1" hangingPunct="1" latinLnBrk="0" marL="2743200" rtl="0">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4" name=""/>
        <p:cNvGrpSpPr/>
        <p:nvPr/>
      </p:nvGrpSpPr>
      <p:grpSpPr>
        <a:xfrm>
          <a:off x="0" y="0"/>
          <a:ext cx="0" cy="0"/>
          <a:chOff x="0" y="0"/>
          <a:chExt cx="0" cy="0"/>
        </a:xfrm>
      </p:grpSpPr>
      <p:sp>
        <p:nvSpPr>
          <p:cNvPr id="1048586" name="عنوان 1"/>
          <p:cNvSpPr>
            <a:spLocks noGrp="1"/>
          </p:cNvSpPr>
          <p:nvPr>
            <p:ph type="title"/>
          </p:nvPr>
        </p:nvSpPr>
        <p:spPr>
          <a:xfrm>
            <a:off x="1012825" y="1154546"/>
            <a:ext cx="7118350" cy="2563090"/>
          </a:xfrm>
        </p:spPr>
        <p:txBody>
          <a:bodyPr>
            <a:normAutofit/>
          </a:bodyPr>
          <a:p>
            <a:pPr algn="ctr"/>
            <a:r>
              <a:rPr dirty="0" sz="6600" lang="en-US" err="1">
                <a:solidFill>
                  <a:srgbClr val="002060"/>
                </a:solidFill>
                <a:latin typeface="Algerian" pitchFamily="82" charset="77"/>
              </a:rPr>
              <a:t>Syringomyelia</a:t>
            </a:r>
            <a:br>
              <a:rPr dirty="0" sz="6600" lang="en-US">
                <a:solidFill>
                  <a:schemeClr val="accent1">
                    <a:lumMod val="75000"/>
                  </a:schemeClr>
                </a:solidFill>
                <a:latin typeface="Algerian" pitchFamily="82" charset="77"/>
              </a:rPr>
            </a:br>
            <a:r>
              <a:rPr b="1" dirty="0" sz="2200" lang="en-US" err="1">
                <a:latin typeface="+mn-lt"/>
              </a:rPr>
              <a:t>Youmans</a:t>
            </a:r>
            <a:r>
              <a:rPr b="1" dirty="0" sz="2200" lang="en-US">
                <a:latin typeface="+mn-lt"/>
              </a:rPr>
              <a:t> Chap. 301</a:t>
            </a:r>
            <a:endParaRPr b="1" dirty="0" sz="2200" lang="ar-IQ">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4" name=""/>
        <p:cNvGrpSpPr/>
        <p:nvPr/>
      </p:nvGrpSpPr>
      <p:grpSpPr>
        <a:xfrm>
          <a:off x="0" y="0"/>
          <a:ext cx="0" cy="0"/>
          <a:chOff x="0" y="0"/>
          <a:chExt cx="0" cy="0"/>
        </a:xfrm>
      </p:grpSpPr>
      <p:sp>
        <p:nvSpPr>
          <p:cNvPr id="1048599" name="عنصر نائب للمحتوى 2"/>
          <p:cNvSpPr>
            <a:spLocks noGrp="1"/>
          </p:cNvSpPr>
          <p:nvPr>
            <p:ph idx="1"/>
          </p:nvPr>
        </p:nvSpPr>
        <p:spPr>
          <a:xfrm>
            <a:off x="75335" y="80818"/>
            <a:ext cx="8993330" cy="6684818"/>
          </a:xfrm>
        </p:spPr>
        <p:txBody>
          <a:bodyPr>
            <a:normAutofit/>
          </a:bodyPr>
          <a:p>
            <a:pPr>
              <a:buFont typeface="Wingdings" pitchFamily="2" charset="2"/>
              <a:buChar char="q"/>
            </a:pPr>
            <a:r>
              <a:rPr b="1" dirty="0" sz="2000" lang="en-US" u="sng">
                <a:solidFill>
                  <a:srgbClr val="C00000"/>
                </a:solidFill>
              </a:rPr>
              <a:t>SYMPTOMATOLOGY AND CLINICAL PRESENTATION</a:t>
            </a:r>
            <a:endParaRPr b="1" dirty="0" sz="2000" lang="ar-IQ" u="sng">
              <a:solidFill>
                <a:srgbClr val="C00000"/>
              </a:solidFill>
            </a:endParaRPr>
          </a:p>
          <a:p>
            <a:pPr algn="l" rtl="0">
              <a:buFont typeface="Wingdings" pitchFamily="2" charset="2"/>
              <a:buChar char="Ø"/>
            </a:pPr>
            <a:r>
              <a:rPr b="1" dirty="0" sz="2000" lang="en-US">
                <a:solidFill>
                  <a:srgbClr val="002060"/>
                </a:solidFill>
                <a:ea typeface="Baskerville" panose="02020502070401020303" pitchFamily="18" charset="0"/>
                <a:cs typeface="Aldhabi" pitchFamily="2" charset="-78"/>
              </a:rPr>
              <a:t>Sensory deficit </a:t>
            </a:r>
          </a:p>
          <a:p>
            <a:pPr lvl="1"/>
            <a:r>
              <a:rPr dirty="0" sz="2000" lang="en-US"/>
              <a:t>Initial symptoms often include </a:t>
            </a:r>
            <a:r>
              <a:rPr dirty="0" sz="2000" lang="en-US">
                <a:solidFill>
                  <a:srgbClr val="C00000"/>
                </a:solidFill>
              </a:rPr>
              <a:t>sensory loss</a:t>
            </a:r>
            <a:r>
              <a:rPr dirty="0" sz="2000" lang="en-US">
                <a:solidFill>
                  <a:srgbClr val="FF0000"/>
                </a:solidFill>
              </a:rPr>
              <a:t> </a:t>
            </a:r>
            <a:r>
              <a:rPr dirty="0" sz="2000" lang="en-US"/>
              <a:t>and </a:t>
            </a:r>
            <a:r>
              <a:rPr dirty="0" sz="2000" lang="en-US">
                <a:solidFill>
                  <a:srgbClr val="C00000"/>
                </a:solidFill>
              </a:rPr>
              <a:t>dull</a:t>
            </a:r>
            <a:r>
              <a:rPr dirty="0" sz="2000" lang="en-US"/>
              <a:t> or </a:t>
            </a:r>
            <a:r>
              <a:rPr dirty="0" sz="2000" lang="en-US">
                <a:solidFill>
                  <a:srgbClr val="C00000"/>
                </a:solidFill>
              </a:rPr>
              <a:t>burning</a:t>
            </a:r>
            <a:r>
              <a:rPr dirty="0" sz="2000" lang="en-US">
                <a:solidFill>
                  <a:srgbClr val="FF0000"/>
                </a:solidFill>
              </a:rPr>
              <a:t> </a:t>
            </a:r>
            <a:r>
              <a:rPr dirty="0" sz="2000" lang="en-US">
                <a:solidFill>
                  <a:srgbClr val="C00000"/>
                </a:solidFill>
              </a:rPr>
              <a:t>pain</a:t>
            </a:r>
            <a:r>
              <a:rPr dirty="0" sz="2000" lang="en-US">
                <a:solidFill>
                  <a:srgbClr val="FF0000"/>
                </a:solidFill>
              </a:rPr>
              <a:t> </a:t>
            </a:r>
            <a:r>
              <a:rPr dirty="0" sz="2000" lang="en-US"/>
              <a:t>attributable to </a:t>
            </a:r>
            <a:r>
              <a:rPr dirty="0" sz="2000" lang="en-US" err="1"/>
              <a:t>spinothalamic</a:t>
            </a:r>
            <a:r>
              <a:rPr dirty="0" sz="2000" lang="en-US"/>
              <a:t> tract involvement.</a:t>
            </a:r>
          </a:p>
          <a:p>
            <a:pPr lvl="1"/>
            <a:r>
              <a:rPr dirty="0" sz="2000" lang="en-US"/>
              <a:t>The sensory loss is often suspended and cape-like in distribution.</a:t>
            </a:r>
          </a:p>
          <a:p>
            <a:pPr lvl="1"/>
            <a:r>
              <a:rPr dirty="0" sz="2000" lang="en-US"/>
              <a:t>There is also characteristically a dissociated pattern of pain and temperature sensation loss with preservation of </a:t>
            </a:r>
            <a:r>
              <a:rPr dirty="0" sz="2000" lang="en-US" u="sng">
                <a:solidFill>
                  <a:srgbClr val="002060"/>
                </a:solidFill>
              </a:rPr>
              <a:t>light touch</a:t>
            </a:r>
            <a:r>
              <a:rPr dirty="0" sz="2000" lang="en-US">
                <a:solidFill>
                  <a:srgbClr val="00B050"/>
                </a:solidFill>
              </a:rPr>
              <a:t> </a:t>
            </a:r>
            <a:r>
              <a:rPr dirty="0" sz="2000" lang="en-US"/>
              <a:t>and </a:t>
            </a:r>
            <a:r>
              <a:rPr dirty="0" sz="2000" lang="en-US" u="sng">
                <a:solidFill>
                  <a:srgbClr val="002060"/>
                </a:solidFill>
              </a:rPr>
              <a:t>proprioception</a:t>
            </a:r>
            <a:r>
              <a:rPr dirty="0" sz="2000" lang="en-US">
                <a:solidFill>
                  <a:srgbClr val="C00000"/>
                </a:solidFill>
              </a:rPr>
              <a:t> (Central cord compression).</a:t>
            </a:r>
          </a:p>
          <a:p>
            <a:pPr algn="l" rtl="0"/>
            <a:endParaRPr dirty="0" sz="2000" lang="en-US">
              <a:solidFill>
                <a:srgbClr val="C00000"/>
              </a:solidFill>
            </a:endParaRPr>
          </a:p>
          <a:p>
            <a:pPr algn="l" rtl="0">
              <a:buFont typeface="Wingdings" pitchFamily="2" charset="2"/>
              <a:buChar char="Ø"/>
            </a:pPr>
            <a:r>
              <a:rPr b="1" dirty="0" sz="2000" lang="en-US">
                <a:solidFill>
                  <a:srgbClr val="002060"/>
                </a:solidFill>
                <a:ea typeface="Baskerville" panose="02020502070401020303" pitchFamily="18" charset="0"/>
              </a:rPr>
              <a:t>Motor Deficit </a:t>
            </a:r>
          </a:p>
          <a:p>
            <a:pPr lvl="1"/>
            <a:r>
              <a:rPr dirty="0" sz="2000" lang="en-US"/>
              <a:t>Loss of motor function occurs following sensory loss with progression of the syrinx</a:t>
            </a:r>
          </a:p>
          <a:p>
            <a:pPr lvl="1"/>
            <a:r>
              <a:rPr dirty="0" sz="2000" lang="en-US"/>
              <a:t>weakness tends to be asymmetrical because of asymmetrical extension of the syrinx into the ventral horn of the spinal cord.</a:t>
            </a:r>
          </a:p>
          <a:p>
            <a:endParaRPr dirty="0" sz="2000" lang="en-US"/>
          </a:p>
          <a:p>
            <a:pPr>
              <a:buFont typeface="Wingdings" pitchFamily="2" charset="2"/>
              <a:buChar char="Ø"/>
            </a:pPr>
            <a:r>
              <a:rPr b="1" dirty="0" sz="2000" lang="en-US">
                <a:solidFill>
                  <a:srgbClr val="002060"/>
                </a:solidFill>
                <a:ea typeface="Baskerville" panose="02020502070401020303" pitchFamily="18" charset="0"/>
              </a:rPr>
              <a:t>Autonomic deficit</a:t>
            </a:r>
          </a:p>
          <a:p>
            <a:pPr lvl="1"/>
            <a:r>
              <a:rPr dirty="0" sz="2000" lang="en-US" err="1"/>
              <a:t>Hyperhidrosis</a:t>
            </a:r>
            <a:r>
              <a:rPr dirty="0" sz="2000" lang="en-US"/>
              <a:t>, autonomic </a:t>
            </a:r>
            <a:r>
              <a:rPr dirty="0" sz="2000" lang="en-US" err="1"/>
              <a:t>dysreflexia</a:t>
            </a:r>
            <a:r>
              <a:rPr dirty="0" sz="2000" lang="en-US"/>
              <a:t>, Horner’s syndrome, and asymmetrical reduction of reflexes may also occur with further progression. </a:t>
            </a:r>
            <a:endParaRPr dirty="0" sz="2000" lang="ar-IQ">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5" name=""/>
        <p:cNvGrpSpPr/>
        <p:nvPr/>
      </p:nvGrpSpPr>
      <p:grpSpPr>
        <a:xfrm>
          <a:off x="0" y="0"/>
          <a:ext cx="0" cy="0"/>
          <a:chOff x="0" y="0"/>
          <a:chExt cx="0" cy="0"/>
        </a:xfrm>
      </p:grpSpPr>
      <p:sp>
        <p:nvSpPr>
          <p:cNvPr id="1048600" name="عنصر نائب للمحتوى 2"/>
          <p:cNvSpPr>
            <a:spLocks noGrp="1"/>
          </p:cNvSpPr>
          <p:nvPr>
            <p:ph idx="1"/>
          </p:nvPr>
        </p:nvSpPr>
        <p:spPr>
          <a:xfrm>
            <a:off x="92364" y="92364"/>
            <a:ext cx="8970817" cy="6684818"/>
          </a:xfrm>
        </p:spPr>
        <p:txBody>
          <a:bodyPr>
            <a:noAutofit/>
          </a:bodyPr>
          <a:p>
            <a:pPr algn="l" rtl="0">
              <a:buFont typeface="Wingdings" pitchFamily="2" charset="2"/>
              <a:buChar char="v"/>
            </a:pPr>
            <a:r>
              <a:rPr dirty="0" sz="2000" lang="en-US"/>
              <a:t>Progression is generally</a:t>
            </a:r>
            <a:r>
              <a:rPr dirty="0" sz="2000" lang="en-US">
                <a:solidFill>
                  <a:srgbClr val="FF0000"/>
                </a:solidFill>
              </a:rPr>
              <a:t> </a:t>
            </a:r>
            <a:r>
              <a:rPr dirty="0" sz="2000" lang="en-US">
                <a:solidFill>
                  <a:srgbClr val="C00000"/>
                </a:solidFill>
              </a:rPr>
              <a:t>slow</a:t>
            </a:r>
            <a:r>
              <a:rPr dirty="0" sz="2000" lang="en-US"/>
              <a:t>, although sudden worsening has been reported in </a:t>
            </a:r>
            <a:r>
              <a:rPr dirty="0" sz="2000" lang="en-US" err="1"/>
              <a:t>posttraumatic</a:t>
            </a:r>
            <a:r>
              <a:rPr dirty="0" sz="2000" lang="en-US"/>
              <a:t> </a:t>
            </a:r>
            <a:r>
              <a:rPr dirty="0" sz="2000" lang="en-US" err="1"/>
              <a:t>syringomyelia</a:t>
            </a:r>
            <a:r>
              <a:rPr dirty="0" sz="2000" lang="en-US"/>
              <a:t> as a result of </a:t>
            </a:r>
            <a:r>
              <a:rPr dirty="0" sz="2000" lang="en-US">
                <a:solidFill>
                  <a:srgbClr val="C00000"/>
                </a:solidFill>
              </a:rPr>
              <a:t>Hemorrhage into the syrinx cavity</a:t>
            </a:r>
            <a:r>
              <a:rPr dirty="0" sz="2000" lang="en-US"/>
              <a:t>.</a:t>
            </a:r>
          </a:p>
          <a:p>
            <a:pPr algn="l" rtl="0">
              <a:buFont typeface="Wingdings" pitchFamily="2" charset="2"/>
              <a:buChar char="v"/>
            </a:pPr>
            <a:endParaRPr dirty="0" sz="2000" lang="en-US"/>
          </a:p>
          <a:p>
            <a:pPr algn="l" rtl="0">
              <a:buFont typeface="Wingdings" pitchFamily="2" charset="2"/>
              <a:buChar char="v"/>
            </a:pPr>
            <a:r>
              <a:rPr dirty="0" sz="2000" lang="en-US" u="sng"/>
              <a:t>The clinical presentation is highly dependent on the location of the syrinx.</a:t>
            </a:r>
          </a:p>
          <a:p>
            <a:pPr algn="l" rtl="0">
              <a:buFont typeface="Wingdings" pitchFamily="2" charset="2"/>
              <a:buChar char="v"/>
            </a:pPr>
            <a:endParaRPr dirty="0" sz="2000" lang="en-US"/>
          </a:p>
          <a:p>
            <a:pPr algn="l" rtl="0">
              <a:buFont typeface="Wingdings" pitchFamily="2" charset="2"/>
              <a:buChar char="§"/>
            </a:pPr>
            <a:r>
              <a:rPr b="1" dirty="0" sz="2000" lang="en-US">
                <a:solidFill>
                  <a:srgbClr val="0070C0"/>
                </a:solidFill>
              </a:rPr>
              <a:t>Patients with </a:t>
            </a:r>
            <a:r>
              <a:rPr b="1" dirty="0" sz="2000" lang="en-US" err="1">
                <a:solidFill>
                  <a:srgbClr val="0070C0"/>
                </a:solidFill>
              </a:rPr>
              <a:t>Arachnoiditis</a:t>
            </a:r>
            <a:r>
              <a:rPr dirty="0" sz="2000" lang="en-US"/>
              <a:t> more commonly present with signs and symptoms of lower lumbar and sacral spinal segments, because </a:t>
            </a:r>
            <a:r>
              <a:rPr dirty="0" sz="2000" lang="en-US" err="1"/>
              <a:t>arachnoiditis</a:t>
            </a:r>
            <a:r>
              <a:rPr dirty="0" sz="2000" lang="en-US"/>
              <a:t> is more prevalent in the lumbar spine owing to its association with </a:t>
            </a:r>
            <a:r>
              <a:rPr dirty="0" sz="2000" lang="en-US" err="1"/>
              <a:t>myelography</a:t>
            </a:r>
            <a:r>
              <a:rPr dirty="0" sz="2000" lang="en-US"/>
              <a:t>.</a:t>
            </a:r>
          </a:p>
          <a:p>
            <a:pPr algn="l" rtl="0">
              <a:buFont typeface="Wingdings" pitchFamily="2" charset="2"/>
              <a:buChar char="§"/>
            </a:pPr>
            <a:endParaRPr dirty="0" sz="2000" lang="ar-IQ"/>
          </a:p>
          <a:p>
            <a:pPr algn="l" rtl="0">
              <a:buFont typeface="Wingdings" pitchFamily="2" charset="2"/>
              <a:buChar char="§"/>
            </a:pPr>
            <a:r>
              <a:rPr b="1" dirty="0" sz="2000" lang="en-US">
                <a:solidFill>
                  <a:srgbClr val="0070C0"/>
                </a:solidFill>
              </a:rPr>
              <a:t>Patients with </a:t>
            </a:r>
            <a:r>
              <a:rPr b="1" dirty="0" sz="2000" lang="en-US" err="1">
                <a:solidFill>
                  <a:srgbClr val="0070C0"/>
                </a:solidFill>
              </a:rPr>
              <a:t>Posttraumatic</a:t>
            </a:r>
            <a:r>
              <a:rPr b="1" dirty="0" sz="2000" lang="en-US">
                <a:solidFill>
                  <a:srgbClr val="0070C0"/>
                </a:solidFill>
              </a:rPr>
              <a:t> syrinx and Complete spinal cord injuries </a:t>
            </a:r>
          </a:p>
          <a:p>
            <a:pPr lvl="1">
              <a:buFont typeface="Wingdings" pitchFamily="2" charset="2"/>
              <a:buChar char="§"/>
            </a:pPr>
            <a:r>
              <a:rPr dirty="0" sz="2000" lang="en-US"/>
              <a:t>May develop a gradual loss of function at progressively higher spinal levels. </a:t>
            </a:r>
          </a:p>
          <a:p>
            <a:pPr lvl="1">
              <a:buFont typeface="Wingdings" pitchFamily="2" charset="2"/>
              <a:buChar char="§"/>
            </a:pPr>
            <a:r>
              <a:rPr dirty="0" sz="2000" lang="en-US"/>
              <a:t>When the syrinx is extensive or in the high cervical region, it may sometimes extend into the caudal brainstem and result in lower cranial </a:t>
            </a:r>
            <a:r>
              <a:rPr dirty="0" sz="2000" lang="en-US" err="1"/>
              <a:t>neuropathies</a:t>
            </a:r>
            <a:r>
              <a:rPr dirty="0" sz="2000" lang="en-US"/>
              <a:t>; this condition is best described as </a:t>
            </a:r>
            <a:r>
              <a:rPr b="1" dirty="0" sz="2000" lang="en-US" err="1" u="sng">
                <a:solidFill>
                  <a:srgbClr val="C00000"/>
                </a:solidFill>
                <a:latin typeface="Baskerville" panose="02020502070401020303" pitchFamily="18" charset="0"/>
                <a:ea typeface="Baskerville" panose="02020502070401020303" pitchFamily="18" charset="0"/>
              </a:rPr>
              <a:t>Syringobulbia</a:t>
            </a:r>
            <a:r>
              <a:rPr dirty="0" sz="2000" lang="en-US"/>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6" name=""/>
        <p:cNvGrpSpPr/>
        <p:nvPr/>
      </p:nvGrpSpPr>
      <p:grpSpPr>
        <a:xfrm>
          <a:off x="0" y="0"/>
          <a:ext cx="0" cy="0"/>
          <a:chOff x="0" y="0"/>
          <a:chExt cx="0" cy="0"/>
        </a:xfrm>
      </p:grpSpPr>
      <p:sp>
        <p:nvSpPr>
          <p:cNvPr id="1048601" name="عنصر نائب للمحتوى 2"/>
          <p:cNvSpPr>
            <a:spLocks noGrp="1"/>
          </p:cNvSpPr>
          <p:nvPr>
            <p:ph idx="1"/>
          </p:nvPr>
        </p:nvSpPr>
        <p:spPr>
          <a:xfrm>
            <a:off x="80818" y="92364"/>
            <a:ext cx="8959273" cy="6684818"/>
          </a:xfrm>
        </p:spPr>
        <p:txBody>
          <a:bodyPr>
            <a:normAutofit/>
          </a:bodyPr>
          <a:p>
            <a:pPr>
              <a:buFont typeface="Wingdings" pitchFamily="2" charset="2"/>
              <a:buChar char="q"/>
            </a:pPr>
            <a:r>
              <a:rPr b="1" dirty="0" sz="2000" lang="en-US" u="sng">
                <a:solidFill>
                  <a:srgbClr val="C00000"/>
                </a:solidFill>
              </a:rPr>
              <a:t>RADIOLOGIC EVALUATION</a:t>
            </a:r>
            <a:endParaRPr b="1" dirty="0" sz="2000" lang="ar-IQ" u="sng">
              <a:solidFill>
                <a:srgbClr val="C00000"/>
              </a:solidFill>
            </a:endParaRPr>
          </a:p>
          <a:p>
            <a:pPr algn="l" rtl="0"/>
            <a:r>
              <a:rPr dirty="0" sz="2000" lang="en-US"/>
              <a:t>MRI is the modality of choice for diagnostic work-up.</a:t>
            </a:r>
          </a:p>
          <a:p>
            <a:pPr algn="l" rtl="0"/>
            <a:r>
              <a:rPr dirty="0" sz="2000" lang="en-US"/>
              <a:t>MRI of the entire </a:t>
            </a:r>
            <a:r>
              <a:rPr dirty="0" sz="2000" lang="en-US" err="1"/>
              <a:t>neuraxis</a:t>
            </a:r>
            <a:r>
              <a:rPr dirty="0" sz="2000" lang="en-US"/>
              <a:t> is indicated in order to rule out other associated conditions, such as foramen magnum pathology or spinal cord tethering.</a:t>
            </a:r>
          </a:p>
          <a:p>
            <a:pPr algn="l" rtl="0"/>
            <a:r>
              <a:rPr dirty="0" sz="2000" lang="en-US"/>
              <a:t>Posttraumatic syringes should not enhance following the administration of gadolinium, and the signal characteristics of the syrinx fluid should be similar to those exhibited by CSF.</a:t>
            </a:r>
          </a:p>
          <a:p>
            <a:pPr algn="l" rtl="0"/>
            <a:r>
              <a:rPr b="1" dirty="0" sz="2000" lang="en-US"/>
              <a:t>CT is not a reliable modality</a:t>
            </a:r>
            <a:r>
              <a:rPr dirty="0" sz="2000" lang="en-US">
                <a:solidFill>
                  <a:srgbClr val="FF0000"/>
                </a:solidFill>
              </a:rPr>
              <a:t> </a:t>
            </a:r>
            <a:r>
              <a:rPr dirty="0" sz="2000" lang="en-US"/>
              <a:t>to evaluate for </a:t>
            </a:r>
            <a:r>
              <a:rPr dirty="0" sz="2000" lang="en-US" err="1"/>
              <a:t>syringomyelia</a:t>
            </a:r>
            <a:r>
              <a:rPr dirty="0" sz="2000" lang="en-US"/>
              <a:t>.</a:t>
            </a:r>
          </a:p>
          <a:p>
            <a:pPr algn="l" rtl="0"/>
            <a:r>
              <a:rPr dirty="0" sz="2000" lang="en-US"/>
              <a:t>CT </a:t>
            </a:r>
            <a:r>
              <a:rPr dirty="0" sz="2000" lang="en-US" err="1"/>
              <a:t>myelography</a:t>
            </a:r>
            <a:r>
              <a:rPr dirty="0" sz="2000" lang="en-US"/>
              <a:t> does not detect up to 50% of syringes.</a:t>
            </a:r>
            <a:endParaRPr dirty="0" sz="2000"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pic>
        <p:nvPicPr>
          <p:cNvPr id="2097156" name="Picture 6"/>
          <p:cNvPicPr>
            <a:picLocks noChangeAspect="1" noGrp="1"/>
          </p:cNvPicPr>
          <p:nvPr>
            <p:ph idx="1"/>
          </p:nvPr>
        </p:nvPicPr>
        <p:blipFill>
          <a:blip xmlns:r="http://schemas.openxmlformats.org/officeDocument/2006/relationships" r:embed="rId1"/>
          <a:stretch>
            <a:fillRect/>
          </a:stretch>
        </p:blipFill>
        <p:spPr>
          <a:xfrm>
            <a:off x="1" y="0"/>
            <a:ext cx="9144000" cy="3267363"/>
          </a:xfrm>
          <a:prstGeom prst="rect"/>
        </p:spPr>
      </p:pic>
      <p:pic>
        <p:nvPicPr>
          <p:cNvPr id="2097157" name="Picture 8"/>
          <p:cNvPicPr>
            <a:picLocks noChangeAspect="1"/>
          </p:cNvPicPr>
          <p:nvPr/>
        </p:nvPicPr>
        <p:blipFill>
          <a:blip xmlns:r="http://schemas.openxmlformats.org/officeDocument/2006/relationships" r:embed="rId2"/>
          <a:stretch>
            <a:fillRect/>
          </a:stretch>
        </p:blipFill>
        <p:spPr>
          <a:xfrm>
            <a:off x="4572000" y="3267363"/>
            <a:ext cx="4572000" cy="3590637"/>
          </a:xfrm>
          <a:prstGeom prst="rect"/>
        </p:spPr>
      </p:pic>
      <p:pic>
        <p:nvPicPr>
          <p:cNvPr id="2097158" name="Picture 10"/>
          <p:cNvPicPr>
            <a:picLocks noChangeAspect="1"/>
          </p:cNvPicPr>
          <p:nvPr/>
        </p:nvPicPr>
        <p:blipFill>
          <a:blip xmlns:r="http://schemas.openxmlformats.org/officeDocument/2006/relationships" r:embed="rId3"/>
          <a:stretch>
            <a:fillRect/>
          </a:stretch>
        </p:blipFill>
        <p:spPr>
          <a:xfrm>
            <a:off x="0" y="3267363"/>
            <a:ext cx="4571999" cy="3590637"/>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8" name=""/>
        <p:cNvGrpSpPr/>
        <p:nvPr/>
      </p:nvGrpSpPr>
      <p:grpSpPr>
        <a:xfrm>
          <a:off x="0" y="0"/>
          <a:ext cx="0" cy="0"/>
          <a:chOff x="0" y="0"/>
          <a:chExt cx="0" cy="0"/>
        </a:xfrm>
      </p:grpSpPr>
      <p:sp>
        <p:nvSpPr>
          <p:cNvPr id="1048602" name="عنصر نائب للمحتوى 2"/>
          <p:cNvSpPr>
            <a:spLocks noGrp="1"/>
          </p:cNvSpPr>
          <p:nvPr>
            <p:ph idx="1"/>
          </p:nvPr>
        </p:nvSpPr>
        <p:spPr>
          <a:xfrm>
            <a:off x="92364" y="92364"/>
            <a:ext cx="8970818" cy="6673272"/>
          </a:xfrm>
        </p:spPr>
        <p:txBody>
          <a:bodyPr>
            <a:normAutofit/>
          </a:bodyPr>
          <a:p>
            <a:pPr>
              <a:buFont typeface="Wingdings" pitchFamily="2" charset="2"/>
              <a:buChar char="q"/>
            </a:pPr>
            <a:r>
              <a:rPr b="1" dirty="0" sz="2000" lang="en-US" err="1" u="sng">
                <a:solidFill>
                  <a:srgbClr val="C00000"/>
                </a:solidFill>
              </a:rPr>
              <a:t>Posttraumatic</a:t>
            </a:r>
            <a:r>
              <a:rPr b="1" dirty="0" sz="2000" lang="en-US" u="sng">
                <a:solidFill>
                  <a:srgbClr val="C00000"/>
                </a:solidFill>
              </a:rPr>
              <a:t> </a:t>
            </a:r>
            <a:r>
              <a:rPr b="1" dirty="0" sz="2000" lang="en-US" err="1" u="sng">
                <a:solidFill>
                  <a:srgbClr val="C00000"/>
                </a:solidFill>
              </a:rPr>
              <a:t>Syringomyelia</a:t>
            </a:r>
            <a:endParaRPr b="1" dirty="0" sz="2000" lang="ar-IQ" u="sng">
              <a:solidFill>
                <a:srgbClr val="C00000"/>
              </a:solidFill>
            </a:endParaRPr>
          </a:p>
          <a:p>
            <a:pPr algn="l" rtl="0">
              <a:buFont typeface="Wingdings" pitchFamily="2" charset="2"/>
              <a:buChar char="§"/>
            </a:pPr>
            <a:r>
              <a:rPr dirty="0" sz="2000" lang="en-US"/>
              <a:t>Male predominance.</a:t>
            </a:r>
          </a:p>
          <a:p>
            <a:pPr algn="l" rtl="0">
              <a:buFont typeface="Wingdings" pitchFamily="2" charset="2"/>
              <a:buChar char="§"/>
            </a:pPr>
            <a:r>
              <a:rPr dirty="0" sz="2000" lang="en-US"/>
              <a:t>Nearly 50% develop spinal cystic change.</a:t>
            </a:r>
          </a:p>
          <a:p>
            <a:pPr algn="l" rtl="0">
              <a:buFont typeface="Wingdings" pitchFamily="2" charset="2"/>
              <a:buChar char="§"/>
            </a:pPr>
            <a:endParaRPr dirty="0" sz="2000" lang="en-US"/>
          </a:p>
          <a:p>
            <a:pPr algn="l" rtl="0">
              <a:buFont typeface="Wingdings" pitchFamily="2" charset="2"/>
              <a:buChar char="§"/>
            </a:pPr>
            <a:r>
              <a:rPr dirty="0" sz="2000" lang="en-US" u="sng"/>
              <a:t>Pathological Principles  that  are  specific  to  a  </a:t>
            </a:r>
            <a:r>
              <a:rPr dirty="0" sz="2000" lang="en-US" err="1" u="sng"/>
              <a:t>posttraumatic</a:t>
            </a:r>
            <a:r>
              <a:rPr dirty="0" sz="2000" lang="en-US" u="sng"/>
              <a:t> syrinx :</a:t>
            </a:r>
          </a:p>
          <a:p>
            <a:pPr>
              <a:buFont typeface="Wingdings" pitchFamily="2" charset="2"/>
              <a:buChar char="Ø"/>
            </a:pPr>
            <a:r>
              <a:rPr b="1" dirty="0" sz="2000" lang="en-US">
                <a:solidFill>
                  <a:srgbClr val="C00000"/>
                </a:solidFill>
              </a:rPr>
              <a:t>1</a:t>
            </a:r>
            <a:r>
              <a:rPr baseline="30000" b="1" dirty="0" sz="2000" lang="en-US">
                <a:solidFill>
                  <a:srgbClr val="C00000"/>
                </a:solidFill>
              </a:rPr>
              <a:t>st</a:t>
            </a:r>
            <a:r>
              <a:rPr baseline="30000" dirty="0" sz="2000" lang="en-US"/>
              <a:t> </a:t>
            </a:r>
          </a:p>
          <a:p>
            <a:pPr lvl="1"/>
            <a:r>
              <a:rPr dirty="0" sz="2000" lang="en-US"/>
              <a:t>Inflammatory responses </a:t>
            </a:r>
            <a:r>
              <a:rPr b="1" dirty="0" sz="2000" lang="en-US">
                <a:solidFill>
                  <a:srgbClr val="0070C0"/>
                </a:solidFill>
              </a:rPr>
              <a:t>—&gt;</a:t>
            </a:r>
            <a:r>
              <a:rPr dirty="0" sz="2000" lang="en-US"/>
              <a:t> localized spinal cord edema </a:t>
            </a:r>
            <a:r>
              <a:rPr b="1" dirty="0" sz="2000" lang="en-US">
                <a:solidFill>
                  <a:srgbClr val="0070C0"/>
                </a:solidFill>
              </a:rPr>
              <a:t>—&gt;</a:t>
            </a:r>
            <a:r>
              <a:rPr dirty="0" sz="2000" lang="en-US"/>
              <a:t> cyst formation.</a:t>
            </a:r>
          </a:p>
          <a:p>
            <a:pPr>
              <a:buFont typeface="Wingdings" pitchFamily="2" charset="2"/>
              <a:buChar char="Ø"/>
            </a:pPr>
            <a:r>
              <a:rPr b="1" dirty="0" sz="2000" lang="en-US">
                <a:solidFill>
                  <a:srgbClr val="C00000"/>
                </a:solidFill>
              </a:rPr>
              <a:t>2</a:t>
            </a:r>
            <a:r>
              <a:rPr baseline="30000" b="1" dirty="0" sz="2000" lang="en-US">
                <a:solidFill>
                  <a:srgbClr val="C00000"/>
                </a:solidFill>
              </a:rPr>
              <a:t>nd</a:t>
            </a:r>
          </a:p>
          <a:p>
            <a:pPr lvl="1"/>
            <a:r>
              <a:rPr dirty="0" sz="2000" lang="en-US" err="1"/>
              <a:t>Intramedullary</a:t>
            </a:r>
            <a:r>
              <a:rPr dirty="0" sz="2000" lang="en-US"/>
              <a:t> hematoma </a:t>
            </a:r>
            <a:r>
              <a:rPr b="1" dirty="0" sz="2000" lang="en-US">
                <a:solidFill>
                  <a:srgbClr val="0070C0"/>
                </a:solidFill>
              </a:rPr>
              <a:t>—&gt;</a:t>
            </a:r>
            <a:r>
              <a:rPr dirty="0" sz="2000" lang="en-US"/>
              <a:t> after absorption </a:t>
            </a:r>
            <a:r>
              <a:rPr b="1" dirty="0" sz="2000" lang="en-US">
                <a:solidFill>
                  <a:srgbClr val="0070C0"/>
                </a:solidFill>
              </a:rPr>
              <a:t>—&gt;</a:t>
            </a:r>
            <a:r>
              <a:rPr dirty="0" sz="2000" lang="en-US"/>
              <a:t> cystic cavity.</a:t>
            </a:r>
            <a:endParaRPr dirty="0" sz="2000" lang="ar-IQ"/>
          </a:p>
          <a:p>
            <a:pPr>
              <a:buFont typeface="Wingdings" pitchFamily="2" charset="2"/>
              <a:buChar char="Ø"/>
            </a:pPr>
            <a:r>
              <a:rPr b="1" dirty="0" sz="2000" lang="en-US">
                <a:solidFill>
                  <a:srgbClr val="C00000"/>
                </a:solidFill>
              </a:rPr>
              <a:t>3</a:t>
            </a:r>
            <a:r>
              <a:rPr baseline="30000" b="1" dirty="0" sz="2000" lang="en-US">
                <a:solidFill>
                  <a:srgbClr val="C00000"/>
                </a:solidFill>
              </a:rPr>
              <a:t>rd</a:t>
            </a:r>
          </a:p>
          <a:p>
            <a:pPr lvl="1"/>
            <a:r>
              <a:rPr dirty="0" sz="2000" lang="en-US"/>
              <a:t>Subarachnoid adhesions, deformity, and spinal stenosis —&gt; interruption of normal CSF flow in the subarachnoid space —&gt; cystic formation.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9" name=""/>
        <p:cNvGrpSpPr/>
        <p:nvPr/>
      </p:nvGrpSpPr>
      <p:grpSpPr>
        <a:xfrm>
          <a:off x="0" y="0"/>
          <a:ext cx="0" cy="0"/>
          <a:chOff x="0" y="0"/>
          <a:chExt cx="0" cy="0"/>
        </a:xfrm>
      </p:grpSpPr>
      <p:sp>
        <p:nvSpPr>
          <p:cNvPr id="1048603" name="عنصر نائب للمحتوى 2"/>
          <p:cNvSpPr>
            <a:spLocks noGrp="1"/>
          </p:cNvSpPr>
          <p:nvPr>
            <p:ph idx="1"/>
          </p:nvPr>
        </p:nvSpPr>
        <p:spPr>
          <a:xfrm>
            <a:off x="92364" y="80818"/>
            <a:ext cx="8970818" cy="6673273"/>
          </a:xfrm>
        </p:spPr>
        <p:txBody>
          <a:bodyPr>
            <a:normAutofit/>
          </a:bodyPr>
          <a:p>
            <a:pPr>
              <a:buFont typeface="Wingdings" pitchFamily="2" charset="2"/>
              <a:buChar char="q"/>
            </a:pPr>
            <a:r>
              <a:rPr b="1" dirty="0" sz="2000" lang="en-US" err="1" u="sng">
                <a:solidFill>
                  <a:srgbClr val="C00000"/>
                </a:solidFill>
              </a:rPr>
              <a:t>Arachnoiditis</a:t>
            </a:r>
            <a:endParaRPr b="1" dirty="0" sz="2000" lang="ar-IQ" u="sng">
              <a:solidFill>
                <a:srgbClr val="C00000"/>
              </a:solidFill>
            </a:endParaRPr>
          </a:p>
          <a:p>
            <a:pPr algn="l" rtl="0"/>
            <a:r>
              <a:rPr dirty="0" sz="2000" lang="en-US"/>
              <a:t>Spinal  adhesive  </a:t>
            </a:r>
            <a:r>
              <a:rPr dirty="0" sz="2000" lang="en-US" err="1"/>
              <a:t>arachnoiditis</a:t>
            </a:r>
            <a:r>
              <a:rPr dirty="0" sz="2000" lang="en-US"/>
              <a:t>  (SAA)  refers  to  scarring  of  </a:t>
            </a:r>
            <a:r>
              <a:rPr dirty="0" sz="2000" lang="en-US" err="1"/>
              <a:t>pial</a:t>
            </a:r>
            <a:r>
              <a:rPr dirty="0" sz="2000" lang="en-US"/>
              <a:t>  and arachnoid  membranes  within  the  </a:t>
            </a:r>
            <a:r>
              <a:rPr dirty="0" sz="2000" lang="en-US" err="1"/>
              <a:t>thecal</a:t>
            </a:r>
            <a:r>
              <a:rPr dirty="0" sz="2000" lang="en-US"/>
              <a:t>  sac  and  occurs  as  a sequela  of  chronic  inflammation.</a:t>
            </a:r>
          </a:p>
          <a:p>
            <a:pPr algn="l" rtl="0"/>
            <a:r>
              <a:rPr dirty="0" sz="2000" lang="en-US"/>
              <a:t>The severity of disease ranges from focal adhesions to dense scarring as seen in </a:t>
            </a:r>
            <a:r>
              <a:rPr b="1" dirty="0" sz="2000" lang="en-US" err="1">
                <a:solidFill>
                  <a:srgbClr val="0070C0"/>
                </a:solidFill>
              </a:rPr>
              <a:t>arachnoiditis</a:t>
            </a:r>
            <a:r>
              <a:rPr b="1" dirty="0" sz="2000" lang="en-US">
                <a:solidFill>
                  <a:srgbClr val="0070C0"/>
                </a:solidFill>
              </a:rPr>
              <a:t> </a:t>
            </a:r>
            <a:r>
              <a:rPr b="1" dirty="0" sz="2000" lang="en-US" err="1">
                <a:solidFill>
                  <a:srgbClr val="0070C0"/>
                </a:solidFill>
              </a:rPr>
              <a:t>ossificans</a:t>
            </a:r>
            <a:r>
              <a:rPr b="1" dirty="0" sz="2000" lang="en-US">
                <a:solidFill>
                  <a:srgbClr val="0070C0"/>
                </a:solidFill>
              </a:rPr>
              <a:t>.</a:t>
            </a:r>
          </a:p>
          <a:p>
            <a:pPr algn="l" rtl="0"/>
            <a:endParaRPr dirty="0" sz="2000" lang="en-US">
              <a:solidFill>
                <a:srgbClr val="FF0000"/>
              </a:solidFill>
            </a:endParaRPr>
          </a:p>
          <a:p>
            <a:pPr algn="l" rtl="0">
              <a:buFont typeface="Wingdings" pitchFamily="2" charset="2"/>
              <a:buChar char="Ø"/>
            </a:pPr>
            <a:r>
              <a:rPr dirty="0" sz="2000" lang="en-US"/>
              <a:t> </a:t>
            </a:r>
            <a:r>
              <a:rPr dirty="0" sz="2000" lang="en-US" u="sng"/>
              <a:t>Causes</a:t>
            </a:r>
            <a:r>
              <a:rPr dirty="0" sz="2000" lang="en-US">
                <a:solidFill>
                  <a:srgbClr val="FF0000"/>
                </a:solidFill>
              </a:rPr>
              <a:t> </a:t>
            </a:r>
          </a:p>
          <a:p>
            <a:pPr indent="-342900" lvl="1" marL="685800">
              <a:buFont typeface="+mj-lt"/>
              <a:buAutoNum type="arabicPeriod"/>
            </a:pPr>
            <a:r>
              <a:rPr dirty="0" sz="2000" lang="en-US"/>
              <a:t>Infection</a:t>
            </a:r>
          </a:p>
          <a:p>
            <a:pPr indent="-342900" lvl="1" marL="685800">
              <a:buFont typeface="+mj-lt"/>
              <a:buAutoNum type="arabicPeriod"/>
            </a:pPr>
            <a:r>
              <a:rPr dirty="0" sz="2000" lang="en-US"/>
              <a:t>History of </a:t>
            </a:r>
            <a:r>
              <a:rPr dirty="0" sz="2000" lang="en-US" err="1"/>
              <a:t>myelography</a:t>
            </a:r>
            <a:endParaRPr dirty="0" sz="2000" lang="en-US"/>
          </a:p>
          <a:p>
            <a:pPr indent="-342900" lvl="1" marL="685800">
              <a:buFont typeface="+mj-lt"/>
              <a:buAutoNum type="arabicPeriod"/>
            </a:pPr>
            <a:r>
              <a:rPr dirty="0" sz="2000" lang="en-US"/>
              <a:t>Subarachnoid hemorrhage</a:t>
            </a:r>
          </a:p>
          <a:p>
            <a:pPr indent="-342900" lvl="1" marL="685800">
              <a:buFont typeface="+mj-lt"/>
              <a:buAutoNum type="arabicPeriod"/>
            </a:pPr>
            <a:r>
              <a:rPr dirty="0" sz="2000" lang="en-US"/>
              <a:t>Degenerative lumbar disease</a:t>
            </a:r>
          </a:p>
          <a:p>
            <a:pPr indent="-342900" lvl="1" marL="685800">
              <a:buFont typeface="+mj-lt"/>
              <a:buAutoNum type="arabicPeriod"/>
            </a:pPr>
            <a:r>
              <a:rPr dirty="0" sz="2000" lang="en-US"/>
              <a:t>Previous spine surgery</a:t>
            </a:r>
          </a:p>
          <a:p>
            <a:pPr indent="-342900" lvl="1" marL="685800">
              <a:buFont typeface="+mj-lt"/>
              <a:buAutoNum type="arabicPeriod"/>
            </a:pPr>
            <a:r>
              <a:rPr dirty="0" sz="2000" lang="en-US"/>
              <a:t>Intrathecal steroid injection</a:t>
            </a:r>
            <a:endParaRPr dirty="0" sz="2000" lang="ar-IQ">
              <a:solidFill>
                <a:srgbClr val="FF0000"/>
              </a:solidFill>
            </a:endParaRPr>
          </a:p>
          <a:p>
            <a:pPr algn="l" rtl="0">
              <a:buFont typeface="Wingdings" pitchFamily="2" charset="2"/>
              <a:buChar char="v"/>
            </a:pPr>
            <a:endParaRPr b="1" dirty="0" sz="2000" lang="ar-IQ"/>
          </a:p>
        </p:txBody>
      </p:sp>
      <p:sp>
        <p:nvSpPr>
          <p:cNvPr id="1048604" name="عنوان 1"/>
          <p:cNvSpPr txBox="1"/>
          <p:nvPr/>
        </p:nvSpPr>
        <p:spPr>
          <a:xfrm>
            <a:off x="0" y="2802514"/>
            <a:ext cx="8686800" cy="466004"/>
          </a:xfrm>
          <a:prstGeom prst="rect"/>
        </p:spPr>
        <p:txBody>
          <a:bodyPr anchor="ctr" vert="horz">
            <a:normAutofit fontScale="91667" lnSpcReduction="20000"/>
          </a:bodyPr>
          <a:lstStyle>
            <a:lvl1pPr algn="l" eaLnBrk="1" hangingPunct="1" latinLnBrk="0" rtl="1">
              <a:spcBef>
                <a:spcPct val="0"/>
              </a:spcBef>
              <a:buNone/>
              <a:defRPr baseline="0" cap="all" sz="3600" kern="1200" kumimoji="0">
                <a:solidFill>
                  <a:schemeClr val="tx2"/>
                </a:solidFill>
                <a:effectLst>
                  <a:reflection algn="bl" blurRad="12700" dir="5400000" endA="300" endPos="55000" rotWithShape="0" stA="48000" sy="-90000"/>
                </a:effectLst>
                <a:latin typeface="+mj-lt"/>
                <a:ea typeface="+mj-ea"/>
                <a:cs typeface="+mj-cs"/>
              </a:defRPr>
            </a:lvl1pPr>
          </a:lstStyle>
          <a:p>
            <a:endParaRPr b="1" dirty="0" i="1" lang="ar-IQ" u="sng">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0" name=""/>
        <p:cNvGrpSpPr/>
        <p:nvPr/>
      </p:nvGrpSpPr>
      <p:grpSpPr>
        <a:xfrm>
          <a:off x="0" y="0"/>
          <a:ext cx="0" cy="0"/>
          <a:chOff x="0" y="0"/>
          <a:chExt cx="0" cy="0"/>
        </a:xfrm>
      </p:grpSpPr>
      <p:sp>
        <p:nvSpPr>
          <p:cNvPr id="1048605" name="عنصر نائب للمحتوى 2"/>
          <p:cNvSpPr>
            <a:spLocks noGrp="1"/>
          </p:cNvSpPr>
          <p:nvPr>
            <p:ph idx="1"/>
          </p:nvPr>
        </p:nvSpPr>
        <p:spPr>
          <a:xfrm>
            <a:off x="92364" y="92363"/>
            <a:ext cx="8970818" cy="6661727"/>
          </a:xfrm>
        </p:spPr>
        <p:txBody>
          <a:bodyPr>
            <a:normAutofit/>
          </a:bodyPr>
          <a:p>
            <a:pPr>
              <a:buFont typeface="Wingdings" pitchFamily="2" charset="2"/>
              <a:buChar char="q"/>
            </a:pPr>
            <a:r>
              <a:rPr b="1" dirty="0" sz="2000" lang="en-US" u="sng">
                <a:solidFill>
                  <a:srgbClr val="C00000"/>
                </a:solidFill>
                <a:ea typeface="Baskerville" panose="02020502070401020303" pitchFamily="18" charset="0"/>
              </a:rPr>
              <a:t>Symptoms</a:t>
            </a:r>
            <a:endParaRPr b="1" dirty="0" sz="2000" lang="ar-IQ" u="sng">
              <a:solidFill>
                <a:srgbClr val="C00000"/>
              </a:solidFill>
              <a:ea typeface="Baskerville" panose="02020502070401020303" pitchFamily="18" charset="0"/>
            </a:endParaRPr>
          </a:p>
          <a:p>
            <a:pPr algn="l" rtl="0">
              <a:buFont typeface="Wingdings" pitchFamily="2" charset="2"/>
              <a:buChar char="§"/>
            </a:pPr>
            <a:r>
              <a:rPr dirty="0" sz="2000" lang="en-US"/>
              <a:t>Onset of symptoms can be variable and ranges from only </a:t>
            </a:r>
            <a:r>
              <a:rPr dirty="0" sz="2000" lang="en-US">
                <a:solidFill>
                  <a:srgbClr val="C00000"/>
                </a:solidFill>
              </a:rPr>
              <a:t>14 days</a:t>
            </a:r>
            <a:r>
              <a:rPr dirty="0" sz="2000" lang="en-US">
                <a:solidFill>
                  <a:srgbClr val="FF0000"/>
                </a:solidFill>
              </a:rPr>
              <a:t> </a:t>
            </a:r>
            <a:r>
              <a:rPr dirty="0" sz="2000" lang="en-US"/>
              <a:t>to up to </a:t>
            </a:r>
            <a:r>
              <a:rPr dirty="0" sz="2000" lang="en-US">
                <a:solidFill>
                  <a:srgbClr val="C00000"/>
                </a:solidFill>
              </a:rPr>
              <a:t>44 years</a:t>
            </a:r>
            <a:r>
              <a:rPr dirty="0" sz="2000" lang="en-US">
                <a:solidFill>
                  <a:srgbClr val="FF0000"/>
                </a:solidFill>
              </a:rPr>
              <a:t> </a:t>
            </a:r>
            <a:r>
              <a:rPr dirty="0" sz="2000" lang="en-US"/>
              <a:t>following the initial insult.</a:t>
            </a:r>
          </a:p>
          <a:p>
            <a:pPr algn="l" rtl="0">
              <a:buFont typeface="Wingdings" pitchFamily="2" charset="2"/>
              <a:buChar char="§"/>
            </a:pPr>
            <a:r>
              <a:rPr b="1" dirty="0" sz="2000" lang="en-US" u="sng"/>
              <a:t>Delayed onset is typical</a:t>
            </a:r>
            <a:r>
              <a:rPr dirty="0" sz="2000" lang="en-US" u="sng"/>
              <a:t>,</a:t>
            </a:r>
            <a:r>
              <a:rPr dirty="0" sz="2000" lang="en-US">
                <a:solidFill>
                  <a:srgbClr val="FF0000"/>
                </a:solidFill>
              </a:rPr>
              <a:t> </a:t>
            </a:r>
            <a:r>
              <a:rPr dirty="0" sz="2000" lang="en-US"/>
              <a:t>with most symptoms developing years after the inciting event.</a:t>
            </a:r>
            <a:endParaRPr dirty="0" sz="2000" lang="ar-IQ"/>
          </a:p>
          <a:p>
            <a:pPr algn="l" rtl="0">
              <a:buFont typeface="Wingdings" pitchFamily="2" charset="2"/>
              <a:buChar char="§"/>
            </a:pPr>
            <a:r>
              <a:rPr dirty="0" sz="2000" lang="en-US"/>
              <a:t>Many patients with SAA remain </a:t>
            </a:r>
            <a:r>
              <a:rPr dirty="0" sz="2000" lang="en-US">
                <a:solidFill>
                  <a:srgbClr val="C00000"/>
                </a:solidFill>
              </a:rPr>
              <a:t>asymptomatic</a:t>
            </a:r>
            <a:r>
              <a:rPr dirty="0" sz="2000" lang="en-US">
                <a:solidFill>
                  <a:srgbClr val="FF0000"/>
                </a:solidFill>
              </a:rPr>
              <a:t> </a:t>
            </a:r>
            <a:r>
              <a:rPr dirty="0" sz="2000" lang="en-US"/>
              <a:t>despite radiographic findings of SAA.</a:t>
            </a:r>
          </a:p>
          <a:p>
            <a:pPr algn="l" rtl="0">
              <a:buFont typeface="Wingdings" pitchFamily="2" charset="2"/>
              <a:buChar char="§"/>
            </a:pPr>
            <a:r>
              <a:rPr dirty="0" sz="2000" lang="en-US"/>
              <a:t>SAA has a predilection for the </a:t>
            </a:r>
            <a:r>
              <a:rPr dirty="0" sz="2000" lang="en-US">
                <a:solidFill>
                  <a:srgbClr val="C00000"/>
                </a:solidFill>
              </a:rPr>
              <a:t>lumbar spine</a:t>
            </a:r>
            <a:r>
              <a:rPr dirty="0" sz="2000" lang="en-US">
                <a:solidFill>
                  <a:srgbClr val="FF0000"/>
                </a:solidFill>
              </a:rPr>
              <a:t> </a:t>
            </a:r>
            <a:r>
              <a:rPr dirty="0" sz="2000" lang="en-US"/>
              <a:t>and</a:t>
            </a:r>
            <a:r>
              <a:rPr dirty="0" sz="2000" lang="en-US">
                <a:solidFill>
                  <a:srgbClr val="FF0000"/>
                </a:solidFill>
              </a:rPr>
              <a:t> </a:t>
            </a:r>
            <a:r>
              <a:rPr dirty="0" sz="2000" lang="en-US"/>
              <a:t>Because of this predilection, patients often initially present with lumbar </a:t>
            </a:r>
            <a:r>
              <a:rPr dirty="0" sz="2000" lang="en-US" err="1">
                <a:solidFill>
                  <a:srgbClr val="C00000"/>
                </a:solidFill>
              </a:rPr>
              <a:t>radiculopathy</a:t>
            </a:r>
            <a:r>
              <a:rPr dirty="0" sz="2000" lang="en-US"/>
              <a:t> and </a:t>
            </a:r>
            <a:r>
              <a:rPr dirty="0" sz="2000" lang="en-US">
                <a:solidFill>
                  <a:srgbClr val="C00000"/>
                </a:solidFill>
              </a:rPr>
              <a:t>back pain</a:t>
            </a:r>
            <a:r>
              <a:rPr dirty="0" sz="2000" lang="en-US">
                <a:solidFill>
                  <a:srgbClr val="FF0000"/>
                </a:solidFill>
              </a:rPr>
              <a:t> </a:t>
            </a:r>
            <a:r>
              <a:rPr dirty="0" sz="2000" lang="en-US"/>
              <a:t>in addition to the signs and symptoms attributable to a syrinx.</a:t>
            </a:r>
          </a:p>
          <a:p>
            <a:pPr algn="l" rtl="0">
              <a:buFont typeface="Wingdings" pitchFamily="2" charset="2"/>
              <a:buChar char="§"/>
            </a:pPr>
            <a:endParaRPr dirty="0" sz="2000" lang="en-US"/>
          </a:p>
          <a:p>
            <a:pPr algn="l" rtl="0">
              <a:buFont typeface="Wingdings" pitchFamily="2" charset="2"/>
              <a:buChar char="v"/>
            </a:pPr>
            <a:endParaRPr b="1" dirty="0" sz="2000" lang="ar-IQ"/>
          </a:p>
        </p:txBody>
      </p:sp>
      <p:sp>
        <p:nvSpPr>
          <p:cNvPr id="1048606" name="عنصر نائب للمحتوى 2"/>
          <p:cNvSpPr txBox="1"/>
          <p:nvPr/>
        </p:nvSpPr>
        <p:spPr>
          <a:xfrm>
            <a:off x="0" y="3068960"/>
            <a:ext cx="9144000" cy="4258074"/>
          </a:xfrm>
          <a:prstGeom prst="rect"/>
        </p:spPr>
        <p:txBody>
          <a:bodyPr vert="horz">
            <a:normAutofit/>
          </a:bodyPr>
          <a:lstStyle>
            <a:lvl1pPr algn="r" eaLnBrk="1" hangingPunct="1" indent="-342900" latinLnBrk="0" marL="342900" rtl="1">
              <a:spcBef>
                <a:spcPct val="20000"/>
              </a:spcBef>
              <a:buClr>
                <a:schemeClr val="accent1"/>
              </a:buClr>
              <a:buSzPct val="70000"/>
              <a:buFont typeface="Wingdings 2"/>
              <a:buChar char=""/>
              <a:defRPr sz="3200" kern="1200" kumimoji="0">
                <a:solidFill>
                  <a:schemeClr val="tx2"/>
                </a:solidFill>
                <a:latin typeface="+mn-lt"/>
                <a:ea typeface="+mn-ea"/>
                <a:cs typeface="+mn-cs"/>
              </a:defRPr>
            </a:lvl1pPr>
            <a:lvl2pPr algn="r" eaLnBrk="1" hangingPunct="1" indent="-285750" latinLnBrk="0" marL="742950" rtl="1">
              <a:spcBef>
                <a:spcPct val="20000"/>
              </a:spcBef>
              <a:buClr>
                <a:schemeClr val="accent1"/>
              </a:buClr>
              <a:buSzPct val="70000"/>
              <a:buFont typeface="Wingdings 2"/>
              <a:buChar char=""/>
              <a:defRPr sz="2800" kern="1200" kumimoji="0">
                <a:solidFill>
                  <a:schemeClr val="tx2"/>
                </a:solidFill>
                <a:latin typeface="+mn-lt"/>
                <a:ea typeface="+mn-ea"/>
                <a:cs typeface="+mn-cs"/>
              </a:defRPr>
            </a:lvl2pPr>
            <a:lvl3pPr algn="r" eaLnBrk="1" hangingPunct="1" indent="-228600" latinLnBrk="0" marL="1143000" rtl="1">
              <a:spcBef>
                <a:spcPct val="20000"/>
              </a:spcBef>
              <a:buClr>
                <a:schemeClr val="accent1"/>
              </a:buClr>
              <a:buSzPct val="70000"/>
              <a:buFont typeface="Wingdings 2"/>
              <a:buChar char=""/>
              <a:defRPr sz="2400" kern="1200" kumimoji="0">
                <a:solidFill>
                  <a:schemeClr val="tx2"/>
                </a:solidFill>
                <a:latin typeface="+mn-lt"/>
                <a:ea typeface="+mn-ea"/>
                <a:cs typeface="+mn-cs"/>
              </a:defRPr>
            </a:lvl3pPr>
            <a:lvl4pPr algn="r" eaLnBrk="1" hangingPunct="1" indent="-228600" latinLnBrk="0" marL="1600200" rtl="1">
              <a:spcBef>
                <a:spcPct val="20000"/>
              </a:spcBef>
              <a:buClr>
                <a:schemeClr val="accent1"/>
              </a:buClr>
              <a:buSzPct val="70000"/>
              <a:buFont typeface="Wingdings 2"/>
              <a:buChar char=""/>
              <a:defRPr sz="2000" kern="1200" kumimoji="0">
                <a:solidFill>
                  <a:schemeClr val="tx2"/>
                </a:solidFill>
                <a:latin typeface="+mn-lt"/>
                <a:ea typeface="+mn-ea"/>
                <a:cs typeface="+mn-cs"/>
              </a:defRPr>
            </a:lvl4pPr>
            <a:lvl5pPr algn="r" eaLnBrk="1" hangingPunct="1" indent="-228600" latinLnBrk="0" marL="2057400" rtl="1">
              <a:spcBef>
                <a:spcPct val="20000"/>
              </a:spcBef>
              <a:buClr>
                <a:schemeClr val="accent1"/>
              </a:buClr>
              <a:buSzPct val="60000"/>
              <a:buFont typeface="Wingdings 2"/>
              <a:buChar char=""/>
              <a:defRPr sz="1800" kern="1200" kumimoji="0">
                <a:solidFill>
                  <a:schemeClr val="tx2"/>
                </a:solidFill>
                <a:latin typeface="+mn-lt"/>
                <a:ea typeface="+mn-ea"/>
                <a:cs typeface="+mn-cs"/>
              </a:defRPr>
            </a:lvl5pPr>
            <a:lvl6pPr algn="r" eaLnBrk="1" hangingPunct="1" indent="-228600" latinLnBrk="0" marL="2514600" rtl="1">
              <a:spcBef>
                <a:spcPct val="20000"/>
              </a:spcBef>
              <a:buClr>
                <a:schemeClr val="accent1"/>
              </a:buClr>
              <a:buSzPct val="60000"/>
              <a:buFont typeface="Wingdings 2"/>
              <a:buChar char=""/>
              <a:defRPr sz="1800" kern="1200" kumimoji="0">
                <a:solidFill>
                  <a:schemeClr val="tx2"/>
                </a:solidFill>
                <a:latin typeface="+mn-lt"/>
                <a:ea typeface="+mn-ea"/>
                <a:cs typeface="+mn-cs"/>
              </a:defRPr>
            </a:lvl6pPr>
            <a:lvl7pPr algn="r" eaLnBrk="1" hangingPunct="1" indent="-228600" latinLnBrk="0" marL="2971800" rtl="1">
              <a:spcBef>
                <a:spcPct val="20000"/>
              </a:spcBef>
              <a:buClr>
                <a:schemeClr val="accent1"/>
              </a:buClr>
              <a:buSzPct val="60000"/>
              <a:buFont typeface="Wingdings 2"/>
              <a:buChar char=""/>
              <a:defRPr sz="1600" kern="1200" kumimoji="0">
                <a:solidFill>
                  <a:schemeClr val="tx2"/>
                </a:solidFill>
                <a:latin typeface="+mn-lt"/>
                <a:ea typeface="+mn-ea"/>
                <a:cs typeface="+mn-cs"/>
              </a:defRPr>
            </a:lvl7pPr>
            <a:lvl8pPr algn="r" eaLnBrk="1" hangingPunct="1" indent="-228600" latinLnBrk="0" marL="3429000" rtl="1">
              <a:spcBef>
                <a:spcPct val="20000"/>
              </a:spcBef>
              <a:buClr>
                <a:schemeClr val="accent1"/>
              </a:buClr>
              <a:buSzPct val="60000"/>
              <a:buFont typeface="Wingdings 2"/>
              <a:buChar char=""/>
              <a:defRPr baseline="0" sz="1600" kern="1200" kumimoji="0">
                <a:solidFill>
                  <a:schemeClr val="tx2"/>
                </a:solidFill>
                <a:latin typeface="+mn-lt"/>
                <a:ea typeface="+mn-ea"/>
                <a:cs typeface="+mn-cs"/>
              </a:defRPr>
            </a:lvl8pPr>
            <a:lvl9pPr algn="r" eaLnBrk="1" hangingPunct="1" indent="-228600" latinLnBrk="0" marL="3886200" rtl="1">
              <a:spcBef>
                <a:spcPct val="20000"/>
              </a:spcBef>
              <a:buClr>
                <a:schemeClr val="accent1"/>
              </a:buClr>
              <a:buSzPct val="60000"/>
              <a:buFont typeface="Wingdings 2"/>
              <a:buChar char=""/>
              <a:defRPr baseline="0" sz="1400" kern="1200" kumimoji="0">
                <a:solidFill>
                  <a:schemeClr val="tx2"/>
                </a:solidFill>
                <a:latin typeface="+mn-lt"/>
                <a:ea typeface="+mn-ea"/>
                <a:cs typeface="+mn-cs"/>
              </a:defRPr>
            </a:lvl9pPr>
          </a:lstStyle>
          <a:p>
            <a:pPr algn="l" rtl="0">
              <a:buFont typeface="Wingdings" pitchFamily="2" charset="2"/>
              <a:buChar char="v"/>
            </a:pPr>
            <a:endParaRPr b="1" dirty="0" sz="1800"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1" name=""/>
        <p:cNvGrpSpPr/>
        <p:nvPr/>
      </p:nvGrpSpPr>
      <p:grpSpPr>
        <a:xfrm>
          <a:off x="0" y="0"/>
          <a:ext cx="0" cy="0"/>
          <a:chOff x="0" y="0"/>
          <a:chExt cx="0" cy="0"/>
        </a:xfrm>
      </p:grpSpPr>
      <p:sp>
        <p:nvSpPr>
          <p:cNvPr id="1048607" name="Content Placeholder 2"/>
          <p:cNvSpPr>
            <a:spLocks noGrp="1"/>
          </p:cNvSpPr>
          <p:nvPr>
            <p:ph idx="1"/>
          </p:nvPr>
        </p:nvSpPr>
        <p:spPr>
          <a:xfrm>
            <a:off x="97559" y="82260"/>
            <a:ext cx="8942531" cy="6683375"/>
          </a:xfrm>
        </p:spPr>
        <p:txBody>
          <a:bodyPr>
            <a:normAutofit/>
          </a:bodyPr>
          <a:p>
            <a:pPr algn="l" rtl="0">
              <a:buFont typeface="Wingdings" pitchFamily="2" charset="2"/>
              <a:buChar char="q"/>
            </a:pPr>
            <a:r>
              <a:rPr b="1" dirty="0" sz="2000" lang="en-US" u="sng">
                <a:solidFill>
                  <a:srgbClr val="C00000"/>
                </a:solidFill>
                <a:ea typeface="Baskerville" panose="02020502070401020303" pitchFamily="18" charset="0"/>
                <a:cs typeface="Aldhabi" pitchFamily="2" charset="-78"/>
              </a:rPr>
              <a:t>Radiological finding </a:t>
            </a:r>
          </a:p>
          <a:p>
            <a:pPr algn="l" rtl="0">
              <a:buFont typeface="Courier New" panose="02070309020205020404" pitchFamily="49" charset="0"/>
              <a:buChar char="o"/>
            </a:pPr>
            <a:r>
              <a:rPr dirty="0" sz="2000" lang="en-US"/>
              <a:t>MRI is the imaging modality of choice.</a:t>
            </a:r>
          </a:p>
          <a:p>
            <a:pPr algn="l" rtl="0">
              <a:buFont typeface="Courier New" panose="02070309020205020404" pitchFamily="49" charset="0"/>
              <a:buChar char="o"/>
            </a:pPr>
            <a:r>
              <a:rPr dirty="0" sz="2000" lang="en-US"/>
              <a:t>CISS images may better visualize </a:t>
            </a:r>
            <a:r>
              <a:rPr b="1" dirty="0" sz="2000" lang="en-US">
                <a:solidFill>
                  <a:srgbClr val="0070C0"/>
                </a:solidFill>
              </a:rPr>
              <a:t>dural thickening</a:t>
            </a:r>
            <a:r>
              <a:rPr dirty="0" sz="2000" lang="en-US"/>
              <a:t>, </a:t>
            </a:r>
            <a:r>
              <a:rPr b="1" dirty="0" sz="2000" lang="en-US" err="1">
                <a:solidFill>
                  <a:srgbClr val="0070C0"/>
                </a:solidFill>
              </a:rPr>
              <a:t>syringomyelia</a:t>
            </a:r>
            <a:r>
              <a:rPr dirty="0" sz="2000" lang="en-US"/>
              <a:t>, and </a:t>
            </a:r>
            <a:r>
              <a:rPr b="1" dirty="0" sz="2000" lang="en-US" err="1">
                <a:solidFill>
                  <a:srgbClr val="0070C0"/>
                </a:solidFill>
              </a:rPr>
              <a:t>microcystic</a:t>
            </a:r>
            <a:r>
              <a:rPr b="1" dirty="0" sz="2000" lang="en-US">
                <a:solidFill>
                  <a:srgbClr val="0070C0"/>
                </a:solidFill>
              </a:rPr>
              <a:t> change</a:t>
            </a:r>
            <a:r>
              <a:rPr dirty="0" sz="2000" lang="en-US"/>
              <a:t> than T2-weighted fast spin echo MRI</a:t>
            </a:r>
          </a:p>
          <a:p>
            <a:pPr algn="l">
              <a:buNone/>
            </a:pPr>
            <a:endParaRPr dirty="0" sz="2000" lang="ar-IQ"/>
          </a:p>
          <a:p>
            <a:pPr algn="l" rtl="0">
              <a:buFont typeface="Wingdings" pitchFamily="2" charset="2"/>
              <a:buChar char="§"/>
            </a:pPr>
            <a:r>
              <a:rPr b="1" dirty="0" sz="2000" i="0" lang="en-US" err="1">
                <a:solidFill>
                  <a:srgbClr val="002060"/>
                </a:solidFill>
                <a:effectLst/>
              </a:rPr>
              <a:t>Arachnoiditis</a:t>
            </a:r>
            <a:r>
              <a:rPr b="0" dirty="0" sz="2000" i="0" lang="en-US">
                <a:effectLst/>
              </a:rPr>
              <a:t> </a:t>
            </a:r>
            <a:endParaRPr dirty="0" sz="2000" lang="en-US">
              <a:effectLst/>
            </a:endParaRPr>
          </a:p>
          <a:p>
            <a:pPr lvl="1"/>
            <a:r>
              <a:rPr b="0" dirty="0" sz="2000" i="0" lang="en-US">
                <a:effectLst/>
              </a:rPr>
              <a:t>Its diagnosed with axial T2 not sagittal</a:t>
            </a:r>
            <a:endParaRPr dirty="0" sz="2000" lang="en-US">
              <a:effectLst/>
            </a:endParaRPr>
          </a:p>
          <a:p>
            <a:pPr lvl="1"/>
            <a:r>
              <a:rPr b="0" dirty="0" sz="2000" i="0" lang="en-US">
                <a:effectLst/>
              </a:rPr>
              <a:t>As nerve root black and CSF white</a:t>
            </a:r>
            <a:br>
              <a:rPr dirty="0" sz="2000" lang="en-US">
                <a:effectLst/>
              </a:rPr>
            </a:br>
            <a:endParaRPr dirty="0" sz="2000" lang="en-US">
              <a:effectLst/>
            </a:endParaRPr>
          </a:p>
          <a:p>
            <a:pPr algn="l" rtl="0">
              <a:buFont typeface="Wingdings" pitchFamily="2" charset="2"/>
              <a:buChar char="§"/>
            </a:pPr>
            <a:r>
              <a:rPr b="1" dirty="0" sz="2000" i="0" lang="en-US">
                <a:solidFill>
                  <a:srgbClr val="002060"/>
                </a:solidFill>
                <a:effectLst/>
              </a:rPr>
              <a:t>Pseudo cord sign </a:t>
            </a:r>
            <a:endParaRPr b="1" dirty="0" sz="2000" lang="en-US">
              <a:solidFill>
                <a:srgbClr val="002060"/>
              </a:solidFill>
              <a:effectLst/>
            </a:endParaRPr>
          </a:p>
          <a:p>
            <a:pPr lvl="1"/>
            <a:r>
              <a:rPr b="0" dirty="0" sz="2000" i="0" lang="en-US">
                <a:effectLst/>
              </a:rPr>
              <a:t>All nerve root become adhesive to each other and appear as a cord in the </a:t>
            </a:r>
            <a:r>
              <a:rPr b="0" dirty="0" sz="2000" i="0" lang="en-US" err="1">
                <a:effectLst/>
              </a:rPr>
              <a:t>cauda</a:t>
            </a:r>
            <a:r>
              <a:rPr b="0" dirty="0" sz="2000" i="0" lang="en-US">
                <a:effectLst/>
              </a:rPr>
              <a:t> </a:t>
            </a:r>
            <a:r>
              <a:rPr b="0" dirty="0" sz="2000" i="0" lang="en-US" err="1">
                <a:effectLst/>
              </a:rPr>
              <a:t>equina</a:t>
            </a:r>
            <a:r>
              <a:rPr b="0" dirty="0" sz="2000" i="0" lang="en-US">
                <a:effectLst/>
              </a:rPr>
              <a:t> level (after L1 – L2)</a:t>
            </a:r>
            <a:endParaRPr b="0" dirty="0" sz="2000" i="0" lang="en-US"/>
          </a:p>
          <a:p>
            <a:pPr algn="l" indent="-285750" marL="285750" rtl="0">
              <a:buFont typeface="Arial" panose="020B0604020202020204" pitchFamily="34" charset="0"/>
              <a:buChar char="•"/>
            </a:pPr>
            <a:endParaRPr dirty="0" sz="2000" lang="en-US">
              <a:effectLst/>
            </a:endParaRPr>
          </a:p>
          <a:p>
            <a:pPr algn="l" rtl="0">
              <a:buFont typeface="Wingdings" pitchFamily="2" charset="2"/>
              <a:buChar char="§"/>
            </a:pPr>
            <a:r>
              <a:rPr b="1" dirty="0" sz="2000" i="0" lang="en-US">
                <a:solidFill>
                  <a:srgbClr val="002060"/>
                </a:solidFill>
                <a:effectLst/>
              </a:rPr>
              <a:t>Empty </a:t>
            </a:r>
            <a:r>
              <a:rPr b="1" dirty="0" sz="2000" i="0" lang="en-US" err="1">
                <a:solidFill>
                  <a:srgbClr val="002060"/>
                </a:solidFill>
                <a:effectLst/>
              </a:rPr>
              <a:t>thecal</a:t>
            </a:r>
            <a:r>
              <a:rPr b="1" dirty="0" sz="2000" i="0" lang="en-US">
                <a:solidFill>
                  <a:srgbClr val="002060"/>
                </a:solidFill>
                <a:effectLst/>
              </a:rPr>
              <a:t> sac sign </a:t>
            </a:r>
            <a:endParaRPr b="1" dirty="0" sz="2000" lang="en-US">
              <a:solidFill>
                <a:srgbClr val="002060"/>
              </a:solidFill>
              <a:effectLst/>
            </a:endParaRPr>
          </a:p>
          <a:p>
            <a:pPr lvl="1"/>
            <a:r>
              <a:rPr b="0" dirty="0" sz="2000" i="0" lang="en-US">
                <a:effectLst/>
              </a:rPr>
              <a:t>Nerve root become attached to the edge of the </a:t>
            </a:r>
            <a:r>
              <a:rPr b="0" dirty="0" sz="2000" i="0" lang="en-US" err="1">
                <a:effectLst/>
              </a:rPr>
              <a:t>thecal</a:t>
            </a:r>
            <a:r>
              <a:rPr b="0" dirty="0" sz="2000" i="0" lang="en-US">
                <a:effectLst/>
              </a:rPr>
              <a:t> sac</a:t>
            </a:r>
            <a:endParaRPr dirty="0" sz="2000" lang="en-US">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2" name=""/>
        <p:cNvGrpSpPr/>
        <p:nvPr/>
      </p:nvGrpSpPr>
      <p:grpSpPr>
        <a:xfrm>
          <a:off x="0" y="0"/>
          <a:ext cx="0" cy="0"/>
          <a:chOff x="0" y="0"/>
          <a:chExt cx="0" cy="0"/>
        </a:xfrm>
      </p:grpSpPr>
      <p:pic>
        <p:nvPicPr>
          <p:cNvPr id="2097159" name="عنصر نائب للمحتوى 3" descr="لليسي.png"/>
          <p:cNvPicPr>
            <a:picLocks noChangeAspect="1" noGrp="1"/>
          </p:cNvPicPr>
          <p:nvPr>
            <p:ph idx="1"/>
          </p:nvPr>
        </p:nvPicPr>
        <p:blipFill>
          <a:blip xmlns:r="http://schemas.openxmlformats.org/officeDocument/2006/relationships" r:embed="rId1"/>
          <a:stretch>
            <a:fillRect/>
          </a:stretch>
        </p:blipFill>
        <p:spPr>
          <a:xfrm>
            <a:off x="122780" y="1021773"/>
            <a:ext cx="8898439" cy="4814454"/>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160" name="Picture 4"/>
          <p:cNvPicPr>
            <a:picLocks noChangeAspect="1" noGrp="1"/>
          </p:cNvPicPr>
          <p:nvPr>
            <p:ph idx="1"/>
          </p:nvPr>
        </p:nvPicPr>
        <p:blipFill>
          <a:blip xmlns:r="http://schemas.openxmlformats.org/officeDocument/2006/relationships" r:embed="rId1"/>
          <a:stretch>
            <a:fillRect/>
          </a:stretch>
        </p:blipFill>
        <p:spPr>
          <a:xfrm>
            <a:off x="1789545" y="0"/>
            <a:ext cx="5564909"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6" name=""/>
        <p:cNvGrpSpPr/>
        <p:nvPr/>
      </p:nvGrpSpPr>
      <p:grpSpPr>
        <a:xfrm>
          <a:off x="0" y="0"/>
          <a:ext cx="0" cy="0"/>
          <a:chOff x="0" y="0"/>
          <a:chExt cx="0" cy="0"/>
        </a:xfrm>
      </p:grpSpPr>
      <p:sp>
        <p:nvSpPr>
          <p:cNvPr id="1048592" name="عنوان فرعي 2"/>
          <p:cNvSpPr>
            <a:spLocks noGrp="1"/>
          </p:cNvSpPr>
          <p:nvPr>
            <p:ph type="subTitle" idx="1"/>
          </p:nvPr>
        </p:nvSpPr>
        <p:spPr>
          <a:xfrm>
            <a:off x="80818" y="80818"/>
            <a:ext cx="8982363" cy="6684818"/>
          </a:xfrm>
        </p:spPr>
        <p:txBody>
          <a:bodyPr anchor="t">
            <a:noAutofit/>
          </a:bodyPr>
          <a:p>
            <a:pPr algn="l" indent="-342900" marL="342900" rtl="0">
              <a:buFont typeface="Wingdings" pitchFamily="2" charset="2"/>
              <a:buChar char="q"/>
            </a:pPr>
            <a:r>
              <a:rPr b="1" dirty="0" sz="2000" lang="en-US" err="1" u="sng">
                <a:solidFill>
                  <a:srgbClr val="C00000"/>
                </a:solidFill>
                <a:cs typeface="Aldhabi" pitchFamily="2" charset="-78"/>
              </a:rPr>
              <a:t>Syringomyelia</a:t>
            </a:r>
            <a:r>
              <a:rPr dirty="0" sz="2000" lang="en-US">
                <a:cs typeface="Aldhabi" pitchFamily="2" charset="-78"/>
              </a:rPr>
              <a:t> </a:t>
            </a:r>
          </a:p>
          <a:p>
            <a:pPr algn="l" indent="-342900" marL="342900">
              <a:buFont typeface="Wingdings" pitchFamily="2" charset="2"/>
              <a:buChar char="Ø"/>
            </a:pPr>
            <a:r>
              <a:rPr dirty="0" sz="2000" lang="en-US">
                <a:cs typeface="Aldhabi" pitchFamily="2" charset="-78"/>
              </a:rPr>
              <a:t>Is a cystic cavitation of the spinal cord that contains fluid similar to cerebrospinal fluid (CSF) and is lined by </a:t>
            </a:r>
            <a:r>
              <a:rPr dirty="0" sz="2000" lang="en-US" err="1">
                <a:cs typeface="Aldhabi" pitchFamily="2" charset="-78"/>
              </a:rPr>
              <a:t>gliotic</a:t>
            </a:r>
            <a:r>
              <a:rPr dirty="0" sz="2000" lang="en-US">
                <a:cs typeface="Aldhabi" pitchFamily="2" charset="-78"/>
              </a:rPr>
              <a:t> tissue, or, in some circumstances, ependymal cells. </a:t>
            </a:r>
          </a:p>
          <a:p>
            <a:pPr algn="l" indent="-342900" marL="342900">
              <a:buFont typeface="Wingdings" pitchFamily="2" charset="2"/>
              <a:buChar char="§"/>
            </a:pPr>
            <a:r>
              <a:rPr b="1" dirty="0" sz="2000" lang="en-US">
                <a:solidFill>
                  <a:srgbClr val="002060"/>
                </a:solidFill>
                <a:cs typeface="Aldhabi" pitchFamily="2" charset="-78"/>
              </a:rPr>
              <a:t>Syrinx = cavity of tubular shape</a:t>
            </a:r>
          </a:p>
          <a:p>
            <a:pPr algn="l" indent="-342900" marL="342900">
              <a:buFont typeface="Wingdings" pitchFamily="2" charset="2"/>
              <a:buChar char="Ø"/>
            </a:pPr>
            <a:endParaRPr dirty="0" sz="2000" lang="en-US">
              <a:cs typeface="Aldhabi" pitchFamily="2" charset="-78"/>
            </a:endParaRPr>
          </a:p>
          <a:p>
            <a:pPr algn="l" indent="-342900" marL="342900">
              <a:buFont typeface="Wingdings" pitchFamily="2" charset="2"/>
              <a:buChar char="Ø"/>
            </a:pPr>
            <a:r>
              <a:rPr b="1" dirty="0" sz="2000" lang="en-US" u="sng">
                <a:cs typeface="Aldhabi" pitchFamily="2" charset="-78"/>
              </a:rPr>
              <a:t>The lining of the cavity, whether by </a:t>
            </a:r>
          </a:p>
          <a:p>
            <a:pPr algn="l" indent="-457200" lvl="1" marL="800100">
              <a:buFont typeface="Wingdings" pitchFamily="2" charset="2"/>
              <a:buChar char="§"/>
            </a:pPr>
            <a:r>
              <a:rPr dirty="0" sz="2000" lang="en-US">
                <a:cs typeface="Aldhabi" pitchFamily="2" charset="-78"/>
              </a:rPr>
              <a:t>Ependymal which mean </a:t>
            </a:r>
            <a:r>
              <a:rPr dirty="0" sz="2000" lang="en-US" err="1">
                <a:solidFill>
                  <a:srgbClr val="C00000"/>
                </a:solidFill>
                <a:cs typeface="Aldhabi" pitchFamily="2" charset="-78"/>
              </a:rPr>
              <a:t>hydromyelia</a:t>
            </a:r>
            <a:r>
              <a:rPr dirty="0" sz="2000" lang="en-US">
                <a:cs typeface="Aldhabi" pitchFamily="2" charset="-78"/>
              </a:rPr>
              <a:t>.</a:t>
            </a:r>
          </a:p>
          <a:p>
            <a:pPr algn="l" indent="-457200" lvl="1" marL="800100">
              <a:buFont typeface="Wingdings" pitchFamily="2" charset="2"/>
              <a:buChar char="§"/>
            </a:pPr>
            <a:r>
              <a:rPr dirty="0" sz="2000" lang="en-US" err="1">
                <a:cs typeface="Aldhabi" pitchFamily="2" charset="-78"/>
              </a:rPr>
              <a:t>Gliotic</a:t>
            </a:r>
            <a:r>
              <a:rPr dirty="0" sz="2000" lang="en-US">
                <a:cs typeface="Aldhabi" pitchFamily="2" charset="-78"/>
              </a:rPr>
              <a:t> tissue which mean </a:t>
            </a:r>
            <a:r>
              <a:rPr dirty="0" sz="2000" lang="en-US" err="1">
                <a:solidFill>
                  <a:srgbClr val="C00000"/>
                </a:solidFill>
                <a:cs typeface="Aldhabi" pitchFamily="2" charset="-78"/>
              </a:rPr>
              <a:t>syringomyelia</a:t>
            </a:r>
            <a:r>
              <a:rPr dirty="0" sz="2000" lang="en-US">
                <a:cs typeface="Aldhabi" pitchFamily="2" charset="-78"/>
              </a:rPr>
              <a:t>.</a:t>
            </a:r>
          </a:p>
          <a:p>
            <a:pPr algn="l" indent="-457200" lvl="1" marL="800100">
              <a:buFont typeface="Wingdings" pitchFamily="2" charset="2"/>
              <a:buChar char="§"/>
            </a:pPr>
            <a:endParaRPr dirty="0" sz="2000" lang="en-US">
              <a:cs typeface="Aldhabi" pitchFamily="2" charset="-78"/>
            </a:endParaRPr>
          </a:p>
          <a:p>
            <a:pPr algn="l" indent="-342900" marL="342900">
              <a:buFont typeface="Wingdings" pitchFamily="2" charset="2"/>
              <a:buChar char="Ø"/>
            </a:pPr>
            <a:r>
              <a:rPr b="1" dirty="0" sz="2000" lang="en-US" u="sng">
                <a:cs typeface="Aldhabi" pitchFamily="2" charset="-78"/>
              </a:rPr>
              <a:t>Associated  conditions,  include </a:t>
            </a:r>
          </a:p>
          <a:p>
            <a:pPr algn="l" indent="-457200" lvl="1" marL="800100">
              <a:buFont typeface="Courier New" panose="02070309020205020404" pitchFamily="49" charset="0"/>
              <a:buChar char="o"/>
            </a:pPr>
            <a:r>
              <a:rPr dirty="0" sz="2000" lang="en-US" err="1">
                <a:cs typeface="Aldhabi" pitchFamily="2" charset="-78"/>
              </a:rPr>
              <a:t>Chiari</a:t>
            </a:r>
            <a:r>
              <a:rPr dirty="0" sz="2000" lang="en-US">
                <a:cs typeface="Aldhabi" pitchFamily="2" charset="-78"/>
              </a:rPr>
              <a:t>  type  I  malformation 50%.</a:t>
            </a:r>
          </a:p>
          <a:p>
            <a:pPr algn="l" indent="-457200" lvl="1" marL="800100">
              <a:buFont typeface="Courier New" panose="02070309020205020404" pitchFamily="49" charset="0"/>
              <a:buChar char="o"/>
            </a:pPr>
            <a:r>
              <a:rPr dirty="0" sz="2000" lang="en-US">
                <a:cs typeface="Aldhabi" pitchFamily="2" charset="-78"/>
              </a:rPr>
              <a:t>Spinal  cord  trauma.</a:t>
            </a:r>
          </a:p>
          <a:p>
            <a:pPr algn="l" indent="-457200" lvl="1" marL="800100">
              <a:buFont typeface="Courier New" panose="02070309020205020404" pitchFamily="49" charset="0"/>
              <a:buChar char="o"/>
            </a:pPr>
            <a:r>
              <a:rPr dirty="0" sz="2000" lang="en-US">
                <a:cs typeface="Aldhabi" pitchFamily="2" charset="-78"/>
              </a:rPr>
              <a:t>Inflammatory/ </a:t>
            </a:r>
            <a:r>
              <a:rPr dirty="0" sz="2000" lang="en-US" err="1">
                <a:cs typeface="Aldhabi" pitchFamily="2" charset="-78"/>
              </a:rPr>
              <a:t>postinfectious</a:t>
            </a:r>
            <a:r>
              <a:rPr dirty="0" sz="2000" lang="en-US">
                <a:cs typeface="Aldhabi" pitchFamily="2" charset="-78"/>
              </a:rPr>
              <a:t>  conditions  such  as  </a:t>
            </a:r>
            <a:r>
              <a:rPr dirty="0" sz="2000" lang="en-US" err="1">
                <a:cs typeface="Aldhabi" pitchFamily="2" charset="-78"/>
              </a:rPr>
              <a:t>arachnoiditis</a:t>
            </a:r>
            <a:r>
              <a:rPr dirty="0" sz="2000" lang="en-US">
                <a:cs typeface="Aldhabi" pitchFamily="2" charset="-78"/>
              </a:rPr>
              <a:t>.</a:t>
            </a:r>
          </a:p>
          <a:p>
            <a:pPr algn="l" indent="-457200" lvl="1" marL="800100">
              <a:buFont typeface="Courier New" panose="02070309020205020404" pitchFamily="49" charset="0"/>
              <a:buChar char="o"/>
            </a:pPr>
            <a:r>
              <a:rPr dirty="0" sz="2000" lang="en-US">
                <a:cs typeface="Aldhabi" pitchFamily="2" charset="-78"/>
              </a:rPr>
              <a:t>Both  spinal and  posterior  fossa  neoplasms.</a:t>
            </a:r>
          </a:p>
          <a:p>
            <a:pPr algn="l" indent="-457200" lvl="1" marL="800100">
              <a:buFont typeface="Courier New" panose="02070309020205020404" pitchFamily="49" charset="0"/>
              <a:buChar char="o"/>
            </a:pPr>
            <a:r>
              <a:rPr dirty="0" sz="2000" lang="en-US">
                <a:cs typeface="Aldhabi" pitchFamily="2" charset="-78"/>
              </a:rPr>
              <a:t>Degenerative  diseases.</a:t>
            </a:r>
          </a:p>
          <a:p>
            <a:pPr algn="l" indent="-457200" lvl="1" marL="800100">
              <a:buFont typeface="Courier New" panose="02070309020205020404" pitchFamily="49" charset="0"/>
              <a:buChar char="o"/>
            </a:pPr>
            <a:r>
              <a:rPr dirty="0" sz="2000" lang="en-US">
                <a:cs typeface="Aldhabi" pitchFamily="2" charset="-78"/>
              </a:rPr>
              <a:t>Spinal cord tethering.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4" name=""/>
        <p:cNvGrpSpPr/>
        <p:nvPr/>
      </p:nvGrpSpPr>
      <p:grpSpPr>
        <a:xfrm>
          <a:off x="0" y="0"/>
          <a:ext cx="0" cy="0"/>
          <a:chOff x="0" y="0"/>
          <a:chExt cx="0" cy="0"/>
        </a:xfrm>
      </p:grpSpPr>
      <p:sp>
        <p:nvSpPr>
          <p:cNvPr id="1048608" name="Title 1"/>
          <p:cNvSpPr>
            <a:spLocks noGrp="1"/>
          </p:cNvSpPr>
          <p:nvPr>
            <p:ph type="title"/>
          </p:nvPr>
        </p:nvSpPr>
        <p:spPr/>
        <p:txBody>
          <a:bodyPr/>
          <a:p>
            <a:endParaRPr lang="en-US"/>
          </a:p>
        </p:txBody>
      </p:sp>
      <p:pic>
        <p:nvPicPr>
          <p:cNvPr id="2097161" name="Picture 4"/>
          <p:cNvPicPr>
            <a:picLocks noChangeAspect="1" noGrp="1"/>
          </p:cNvPicPr>
          <p:nvPr>
            <p:ph idx="1"/>
          </p:nvPr>
        </p:nvPicPr>
        <p:blipFill>
          <a:blip xmlns:r="http://schemas.openxmlformats.org/officeDocument/2006/relationships" r:embed="rId1"/>
          <a:stretch>
            <a:fillRect/>
          </a:stretch>
        </p:blipFill>
        <p:spPr>
          <a:xfrm>
            <a:off x="0" y="-1"/>
            <a:ext cx="4561344" cy="4814455"/>
          </a:xfrm>
          <a:prstGeom prst="rect"/>
        </p:spPr>
      </p:pic>
      <p:pic>
        <p:nvPicPr>
          <p:cNvPr id="2097162" name="Picture 6"/>
          <p:cNvPicPr>
            <a:picLocks noChangeAspect="1"/>
          </p:cNvPicPr>
          <p:nvPr/>
        </p:nvPicPr>
        <p:blipFill>
          <a:blip xmlns:r="http://schemas.openxmlformats.org/officeDocument/2006/relationships" r:embed="rId2"/>
          <a:stretch>
            <a:fillRect/>
          </a:stretch>
        </p:blipFill>
        <p:spPr>
          <a:xfrm>
            <a:off x="4582656" y="-1"/>
            <a:ext cx="4561344" cy="4814455"/>
          </a:xfrm>
          <a:prstGeom prst="rect"/>
        </p:spPr>
      </p:pic>
      <p:sp>
        <p:nvSpPr>
          <p:cNvPr id="1048609" name="TextBox 8"/>
          <p:cNvSpPr txBox="1"/>
          <p:nvPr/>
        </p:nvSpPr>
        <p:spPr>
          <a:xfrm>
            <a:off x="5317261" y="5025692"/>
            <a:ext cx="3198089" cy="430887"/>
          </a:xfrm>
          <a:prstGeom prst="rect"/>
          <a:noFill/>
        </p:spPr>
        <p:txBody>
          <a:bodyPr wrap="square">
            <a:spAutoFit/>
          </a:bodyPr>
          <a:p>
            <a:pPr algn="ctr"/>
            <a:r>
              <a:rPr b="1" dirty="0" sz="2200" lang="en-US">
                <a:latin typeface="Baskerville" panose="02020502070401020303" pitchFamily="18" charset="0"/>
                <a:ea typeface="Baskerville" panose="02020502070401020303" pitchFamily="18" charset="0"/>
              </a:rPr>
              <a:t>Empty </a:t>
            </a:r>
            <a:r>
              <a:rPr b="1" dirty="0" sz="2200" lang="en-US" err="1">
                <a:latin typeface="Baskerville" panose="02020502070401020303" pitchFamily="18" charset="0"/>
                <a:ea typeface="Baskerville" panose="02020502070401020303" pitchFamily="18" charset="0"/>
              </a:rPr>
              <a:t>thecal</a:t>
            </a:r>
            <a:r>
              <a:rPr b="1" dirty="0" sz="2200" lang="en-US">
                <a:latin typeface="Baskerville" panose="02020502070401020303" pitchFamily="18" charset="0"/>
                <a:ea typeface="Baskerville" panose="02020502070401020303" pitchFamily="18" charset="0"/>
              </a:rPr>
              <a:t> sac sign </a:t>
            </a:r>
          </a:p>
        </p:txBody>
      </p:sp>
      <p:sp>
        <p:nvSpPr>
          <p:cNvPr id="1048610" name="TextBox 10"/>
          <p:cNvSpPr txBox="1"/>
          <p:nvPr/>
        </p:nvSpPr>
        <p:spPr>
          <a:xfrm>
            <a:off x="346363" y="5025692"/>
            <a:ext cx="3625273" cy="430887"/>
          </a:xfrm>
          <a:prstGeom prst="rect"/>
          <a:noFill/>
        </p:spPr>
        <p:txBody>
          <a:bodyPr wrap="square">
            <a:spAutoFit/>
          </a:bodyPr>
          <a:p>
            <a:pPr algn="ctr"/>
            <a:r>
              <a:rPr b="1" dirty="0" sz="2200" lang="en-US" err="1">
                <a:latin typeface="Baskerville" panose="02020502070401020303" pitchFamily="18" charset="0"/>
                <a:ea typeface="Baskerville" panose="02020502070401020303" pitchFamily="18" charset="0"/>
              </a:rPr>
              <a:t>Pseudocord</a:t>
            </a:r>
            <a:r>
              <a:rPr b="1" dirty="0" sz="2200" lang="en-US">
                <a:latin typeface="Baskerville" panose="02020502070401020303" pitchFamily="18" charset="0"/>
                <a:ea typeface="Baskerville" panose="02020502070401020303" pitchFamily="18" charset="0"/>
              </a:rPr>
              <a:t> sign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1" name="Title 1"/>
          <p:cNvSpPr>
            <a:spLocks noGrp="1"/>
          </p:cNvSpPr>
          <p:nvPr>
            <p:ph type="title"/>
          </p:nvPr>
        </p:nvSpPr>
        <p:spPr/>
        <p:txBody>
          <a:bodyPr/>
          <a:p>
            <a:endParaRPr lang="en-US"/>
          </a:p>
        </p:txBody>
      </p:sp>
      <p:pic>
        <p:nvPicPr>
          <p:cNvPr id="2097163"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6" name=""/>
        <p:cNvGrpSpPr/>
        <p:nvPr/>
      </p:nvGrpSpPr>
      <p:grpSpPr>
        <a:xfrm>
          <a:off x="0" y="0"/>
          <a:ext cx="0" cy="0"/>
          <a:chOff x="0" y="0"/>
          <a:chExt cx="0" cy="0"/>
        </a:xfrm>
      </p:grpSpPr>
      <p:sp>
        <p:nvSpPr>
          <p:cNvPr id="1048612" name="عنصر نائب للمحتوى 2"/>
          <p:cNvSpPr>
            <a:spLocks noGrp="1"/>
          </p:cNvSpPr>
          <p:nvPr>
            <p:ph idx="1"/>
          </p:nvPr>
        </p:nvSpPr>
        <p:spPr>
          <a:xfrm>
            <a:off x="80818" y="80818"/>
            <a:ext cx="8982364" cy="6696364"/>
          </a:xfrm>
        </p:spPr>
        <p:txBody>
          <a:bodyPr>
            <a:normAutofit/>
          </a:bodyPr>
          <a:p>
            <a:pPr>
              <a:buFont typeface="Wingdings" pitchFamily="2" charset="2"/>
              <a:buChar char="q"/>
            </a:pPr>
            <a:r>
              <a:rPr b="1" dirty="0" sz="2000" lang="en-US" u="sng">
                <a:solidFill>
                  <a:srgbClr val="C00000"/>
                </a:solidFill>
              </a:rPr>
              <a:t>TREATMENT</a:t>
            </a:r>
            <a:endParaRPr b="1" dirty="0" sz="2000" lang="ar-IQ" u="sng">
              <a:solidFill>
                <a:srgbClr val="C00000"/>
              </a:solidFill>
            </a:endParaRPr>
          </a:p>
          <a:p>
            <a:pPr algn="l" rtl="0">
              <a:buFont typeface="Wingdings" pitchFamily="2" charset="2"/>
              <a:buChar char="§"/>
            </a:pPr>
            <a:r>
              <a:rPr dirty="0" sz="2000" lang="en-US" err="1"/>
              <a:t>Syringomyelia</a:t>
            </a:r>
            <a:r>
              <a:rPr dirty="0" sz="2000" lang="en-US"/>
              <a:t> is often difficult to manage, because patients may remain asymptomatic for several years even with significant syringes.</a:t>
            </a:r>
          </a:p>
          <a:p>
            <a:pPr algn="l" rtl="0">
              <a:buFont typeface="Wingdings" pitchFamily="2" charset="2"/>
              <a:buChar char="§"/>
            </a:pPr>
            <a:endParaRPr dirty="0" sz="2000" lang="en-US"/>
          </a:p>
          <a:p>
            <a:pPr algn="l" rtl="0">
              <a:buFont typeface="Wingdings" pitchFamily="2" charset="2"/>
              <a:buChar char="§"/>
            </a:pPr>
            <a:r>
              <a:rPr dirty="0" sz="2000" lang="en-US"/>
              <a:t>Surgical treatment is generally deferred until the patient develops a progressive neurological decline or severe pain.</a:t>
            </a:r>
          </a:p>
          <a:p>
            <a:pPr algn="l" rtl="0">
              <a:buFont typeface="Wingdings" pitchFamily="2" charset="2"/>
              <a:buChar char="§"/>
            </a:pPr>
            <a:endParaRPr dirty="0" sz="2000" lang="en-US"/>
          </a:p>
          <a:p>
            <a:pPr algn="l" rtl="0">
              <a:buFont typeface="Wingdings" pitchFamily="2" charset="2"/>
              <a:buChar char="§"/>
            </a:pPr>
            <a:r>
              <a:rPr dirty="0" sz="2000" lang="en-US"/>
              <a:t>Surgical options for treatment of symptomatic </a:t>
            </a:r>
            <a:r>
              <a:rPr dirty="0" sz="2000" lang="en-US" err="1"/>
              <a:t>syringomyelia</a:t>
            </a:r>
            <a:r>
              <a:rPr dirty="0" sz="2000" lang="en-US"/>
              <a:t> include direct lysis of arachnoid adhesions with or without </a:t>
            </a:r>
            <a:r>
              <a:rPr dirty="0" sz="2000" lang="en-US" err="1"/>
              <a:t>duraplasty</a:t>
            </a:r>
            <a:r>
              <a:rPr dirty="0" sz="2000" lang="en-US"/>
              <a:t> and a variety of shunting procedures, including </a:t>
            </a:r>
            <a:r>
              <a:rPr dirty="0" sz="2000" lang="en-US" err="1">
                <a:solidFill>
                  <a:srgbClr val="0070C0"/>
                </a:solidFill>
              </a:rPr>
              <a:t>syringocavitary</a:t>
            </a:r>
            <a:r>
              <a:rPr dirty="0" sz="2000" lang="en-US">
                <a:solidFill>
                  <a:srgbClr val="0070C0"/>
                </a:solidFill>
              </a:rPr>
              <a:t>, </a:t>
            </a:r>
            <a:r>
              <a:rPr dirty="0" sz="2000" lang="en-US" err="1">
                <a:solidFill>
                  <a:srgbClr val="0070C0"/>
                </a:solidFill>
              </a:rPr>
              <a:t>syringosubarachnoid</a:t>
            </a:r>
            <a:r>
              <a:rPr dirty="0" sz="2000" lang="en-US">
                <a:solidFill>
                  <a:srgbClr val="0070C0"/>
                </a:solidFill>
              </a:rPr>
              <a:t>, </a:t>
            </a:r>
            <a:r>
              <a:rPr dirty="0" sz="2000" lang="en-US"/>
              <a:t>and</a:t>
            </a:r>
            <a:r>
              <a:rPr dirty="0" sz="2000" lang="en-US">
                <a:solidFill>
                  <a:srgbClr val="0070C0"/>
                </a:solidFill>
              </a:rPr>
              <a:t> </a:t>
            </a:r>
            <a:r>
              <a:rPr dirty="0" sz="2000" lang="en-US" err="1">
                <a:solidFill>
                  <a:srgbClr val="0070C0"/>
                </a:solidFill>
              </a:rPr>
              <a:t>lumboperitoneal</a:t>
            </a:r>
            <a:r>
              <a:rPr dirty="0" sz="2000" lang="en-US">
                <a:solidFill>
                  <a:srgbClr val="0070C0"/>
                </a:solidFill>
              </a:rPr>
              <a:t> shunts.</a:t>
            </a:r>
            <a:endParaRPr dirty="0" sz="2000" lang="ar-IQ">
              <a:solidFill>
                <a:srgbClr val="0070C0"/>
              </a:solidFill>
            </a:endParaRPr>
          </a:p>
          <a:p>
            <a:pPr algn="l" rtl="0">
              <a:buFont typeface="Wingdings" pitchFamily="2" charset="2"/>
              <a:buChar char="v"/>
            </a:pPr>
            <a:endParaRPr b="1" dirty="0" sz="200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7" name=""/>
        <p:cNvGrpSpPr/>
        <p:nvPr/>
      </p:nvGrpSpPr>
      <p:grpSpPr>
        <a:xfrm>
          <a:off x="0" y="0"/>
          <a:ext cx="0" cy="0"/>
          <a:chOff x="0" y="0"/>
          <a:chExt cx="0" cy="0"/>
        </a:xfrm>
      </p:grpSpPr>
      <p:sp>
        <p:nvSpPr>
          <p:cNvPr id="1048613" name="عنصر نائب للمحتوى 2"/>
          <p:cNvSpPr>
            <a:spLocks noGrp="1"/>
          </p:cNvSpPr>
          <p:nvPr>
            <p:ph idx="1"/>
          </p:nvPr>
        </p:nvSpPr>
        <p:spPr>
          <a:xfrm>
            <a:off x="92364" y="92364"/>
            <a:ext cx="8959272" cy="6684818"/>
          </a:xfrm>
        </p:spPr>
        <p:txBody>
          <a:bodyPr>
            <a:normAutofit/>
          </a:bodyPr>
          <a:p>
            <a:pPr indent="-457200" marL="457200">
              <a:buFont typeface="+mj-lt"/>
              <a:buAutoNum type="arabicParenR"/>
            </a:pPr>
            <a:r>
              <a:rPr b="1" dirty="0" sz="2000" lang="en-US" u="sng">
                <a:solidFill>
                  <a:srgbClr val="C00000"/>
                </a:solidFill>
                <a:ea typeface="Baskerville" panose="02020502070401020303" pitchFamily="18" charset="0"/>
              </a:rPr>
              <a:t>Direct lysis of arachnoid adhesions with or without </a:t>
            </a:r>
            <a:r>
              <a:rPr b="1" dirty="0" sz="2000" lang="en-US" err="1" u="sng">
                <a:solidFill>
                  <a:srgbClr val="C00000"/>
                </a:solidFill>
                <a:ea typeface="Baskerville" panose="02020502070401020303" pitchFamily="18" charset="0"/>
              </a:rPr>
              <a:t>duraplasty</a:t>
            </a:r>
            <a:endParaRPr b="1" dirty="0" sz="2000" lang="ar-IQ" u="sng">
              <a:solidFill>
                <a:srgbClr val="C00000"/>
              </a:solidFill>
              <a:ea typeface="Baskerville" panose="02020502070401020303" pitchFamily="18" charset="0"/>
            </a:endParaRPr>
          </a:p>
          <a:p>
            <a:pPr lvl="1">
              <a:buFont typeface="Wingdings" pitchFamily="2" charset="2"/>
              <a:buChar char="§"/>
            </a:pPr>
            <a:r>
              <a:rPr dirty="0" sz="2000" lang="en-US"/>
              <a:t>The primary goal of treatment is </a:t>
            </a:r>
            <a:r>
              <a:rPr b="1" dirty="0" sz="2000" lang="en-US">
                <a:solidFill>
                  <a:srgbClr val="0070C0"/>
                </a:solidFill>
              </a:rPr>
              <a:t>release of adhesions with </a:t>
            </a:r>
            <a:r>
              <a:rPr b="1" dirty="0" sz="2000" lang="en-US" err="1">
                <a:solidFill>
                  <a:srgbClr val="0070C0"/>
                </a:solidFill>
              </a:rPr>
              <a:t>duraplasty</a:t>
            </a:r>
            <a:r>
              <a:rPr b="1" dirty="0" sz="2000" lang="en-US">
                <a:solidFill>
                  <a:srgbClr val="0070C0"/>
                </a:solidFill>
              </a:rPr>
              <a:t>.</a:t>
            </a:r>
            <a:endParaRPr dirty="0" sz="2000" lang="en-US"/>
          </a:p>
          <a:p>
            <a:pPr lvl="1">
              <a:buFont typeface="Wingdings" pitchFamily="2" charset="2"/>
              <a:buChar char="§"/>
            </a:pPr>
            <a:r>
              <a:rPr b="1" dirty="0" sz="2000" lang="en-US"/>
              <a:t>Better rates of</a:t>
            </a:r>
            <a:r>
              <a:rPr dirty="0" sz="2000" lang="en-US"/>
              <a:t> </a:t>
            </a:r>
            <a:r>
              <a:rPr b="1" dirty="0" sz="2000" lang="en-US">
                <a:solidFill>
                  <a:srgbClr val="7030A0"/>
                </a:solidFill>
              </a:rPr>
              <a:t>reoperation and time to clinical recurrence</a:t>
            </a:r>
            <a:r>
              <a:rPr dirty="0" sz="2000" lang="en-US"/>
              <a:t> compared to syrinx shunting </a:t>
            </a:r>
          </a:p>
          <a:p>
            <a:pPr lvl="2"/>
            <a:r>
              <a:rPr dirty="0" sz="2000" lang="en-US"/>
              <a:t>Because arachnoid lysis addresses the underlying disruption of CSF flow and expands the subarachnoid space rather than simply diverting CSF.</a:t>
            </a:r>
          </a:p>
          <a:p>
            <a:pPr lvl="2"/>
            <a:endParaRPr dirty="0" sz="2000" lang="en-US"/>
          </a:p>
          <a:p>
            <a:pPr lvl="1">
              <a:buFont typeface="Wingdings" pitchFamily="2" charset="2"/>
              <a:buChar char="§"/>
            </a:pPr>
            <a:r>
              <a:rPr dirty="0" sz="2000" lang="en-US"/>
              <a:t>Caution should be used when undertaking lysis of arachnoid adhesions because overly aggressive arachnoid lysis in the setting of severe scarring may lead to neurological worsening.</a:t>
            </a:r>
          </a:p>
          <a:p>
            <a:pPr lvl="1">
              <a:buFont typeface="Wingdings" pitchFamily="2" charset="2"/>
              <a:buChar char="§"/>
            </a:pPr>
            <a:r>
              <a:rPr dirty="0" sz="2000" lang="en-US"/>
              <a:t>Specially in patients with </a:t>
            </a:r>
          </a:p>
          <a:p>
            <a:pPr lvl="2">
              <a:buFont typeface="Wingdings" pitchFamily="2" charset="2"/>
              <a:buChar char="ü"/>
            </a:pPr>
            <a:r>
              <a:rPr dirty="0" sz="2000" lang="en-US"/>
              <a:t>post-infectious</a:t>
            </a:r>
          </a:p>
          <a:p>
            <a:pPr lvl="2">
              <a:buFont typeface="Wingdings" pitchFamily="2" charset="2"/>
              <a:buChar char="ü"/>
            </a:pPr>
            <a:r>
              <a:rPr dirty="0" sz="2000" lang="en-US"/>
              <a:t>post inflammatory </a:t>
            </a:r>
            <a:r>
              <a:rPr dirty="0" sz="2000" lang="en-US" err="1"/>
              <a:t>arachnoiditis</a:t>
            </a:r>
            <a:endParaRPr dirty="0" sz="2000" lang="en-US"/>
          </a:p>
          <a:p>
            <a:pPr lvl="1">
              <a:buFont typeface="Wingdings" pitchFamily="2" charset="2"/>
              <a:buChar char="§"/>
            </a:pPr>
            <a:r>
              <a:rPr dirty="0" sz="2000" lang="en-US"/>
              <a:t>in whom scarring tends to be sever, these may be best treated with CSF diversion procedures rather than arachnoid lysis.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8" name=""/>
        <p:cNvGrpSpPr/>
        <p:nvPr/>
      </p:nvGrpSpPr>
      <p:grpSpPr>
        <a:xfrm>
          <a:off x="0" y="0"/>
          <a:ext cx="0" cy="0"/>
          <a:chOff x="0" y="0"/>
          <a:chExt cx="0" cy="0"/>
        </a:xfrm>
      </p:grpSpPr>
      <p:sp>
        <p:nvSpPr>
          <p:cNvPr id="1048614" name="عنصر نائب للمحتوى 2"/>
          <p:cNvSpPr>
            <a:spLocks noGrp="1"/>
          </p:cNvSpPr>
          <p:nvPr>
            <p:ph idx="1"/>
          </p:nvPr>
        </p:nvSpPr>
        <p:spPr>
          <a:xfrm>
            <a:off x="80818" y="80818"/>
            <a:ext cx="8982364" cy="6696363"/>
          </a:xfrm>
        </p:spPr>
        <p:txBody>
          <a:bodyPr>
            <a:noAutofit/>
          </a:bodyPr>
          <a:p>
            <a:pPr indent="-457200" marL="457200">
              <a:buAutoNum type="arabicParenR" startAt="2"/>
            </a:pPr>
            <a:r>
              <a:rPr b="1" dirty="0" sz="2000" lang="en-US" u="sng">
                <a:solidFill>
                  <a:srgbClr val="C00000"/>
                </a:solidFill>
                <a:ea typeface="Baskerville" panose="02020502070401020303" pitchFamily="18" charset="0"/>
              </a:rPr>
              <a:t>CSF Diversion</a:t>
            </a:r>
            <a:endParaRPr b="1" dirty="0" sz="2000" lang="ar-IQ" u="sng">
              <a:solidFill>
                <a:srgbClr val="C00000"/>
              </a:solidFill>
              <a:ea typeface="Baskerville" panose="02020502070401020303" pitchFamily="18" charset="0"/>
            </a:endParaRPr>
          </a:p>
          <a:p>
            <a:pPr algn="l" rtl="0">
              <a:buFont typeface="Wingdings" pitchFamily="2" charset="2"/>
              <a:buChar char="§"/>
            </a:pPr>
            <a:r>
              <a:rPr dirty="0" sz="2000" lang="en-US"/>
              <a:t>A variety of CSF diversion procedures have been utilized in the treatment of syringomyelia, including </a:t>
            </a:r>
            <a:r>
              <a:rPr dirty="0" sz="2000" lang="en-US" err="1">
                <a:solidFill>
                  <a:srgbClr val="C00000"/>
                </a:solidFill>
              </a:rPr>
              <a:t>syringocavitary</a:t>
            </a:r>
            <a:r>
              <a:rPr dirty="0" sz="2000" lang="en-US">
                <a:solidFill>
                  <a:srgbClr val="C00000"/>
                </a:solidFill>
              </a:rPr>
              <a:t>, </a:t>
            </a:r>
            <a:r>
              <a:rPr dirty="0" sz="2000" lang="en-US" err="1">
                <a:solidFill>
                  <a:srgbClr val="C00000"/>
                </a:solidFill>
              </a:rPr>
              <a:t>syringosubarachnoid</a:t>
            </a:r>
            <a:r>
              <a:rPr dirty="0" sz="2000" lang="en-US">
                <a:solidFill>
                  <a:srgbClr val="C00000"/>
                </a:solidFill>
              </a:rPr>
              <a:t>,</a:t>
            </a:r>
            <a:r>
              <a:rPr dirty="0" sz="2000" lang="en-US">
                <a:solidFill>
                  <a:srgbClr val="FF0000"/>
                </a:solidFill>
              </a:rPr>
              <a:t> </a:t>
            </a:r>
            <a:r>
              <a:rPr dirty="0" sz="2000" lang="en-US"/>
              <a:t>and</a:t>
            </a:r>
            <a:r>
              <a:rPr dirty="0" sz="2000" lang="en-US">
                <a:solidFill>
                  <a:srgbClr val="FF0000"/>
                </a:solidFill>
              </a:rPr>
              <a:t> </a:t>
            </a:r>
            <a:r>
              <a:rPr dirty="0" sz="2000" lang="en-US" err="1">
                <a:solidFill>
                  <a:srgbClr val="C00000"/>
                </a:solidFill>
              </a:rPr>
              <a:t>lumboperitoneal</a:t>
            </a:r>
            <a:r>
              <a:rPr dirty="0" sz="2000" lang="en-US">
                <a:solidFill>
                  <a:srgbClr val="C00000"/>
                </a:solidFill>
              </a:rPr>
              <a:t> shunts.</a:t>
            </a:r>
          </a:p>
          <a:p>
            <a:pPr algn="l" rtl="0">
              <a:buFont typeface="Wingdings" pitchFamily="2" charset="2"/>
              <a:buChar char="v"/>
            </a:pPr>
            <a:r>
              <a:rPr b="1" dirty="0" sz="2000" lang="en-US" err="1" u="sng">
                <a:solidFill>
                  <a:srgbClr val="002060"/>
                </a:solidFill>
                <a:ea typeface="Baskerville" panose="02020502070401020303" pitchFamily="18" charset="0"/>
              </a:rPr>
              <a:t>Syringocavitary</a:t>
            </a:r>
            <a:endParaRPr b="1" dirty="0" sz="2000" lang="en-US" u="sng">
              <a:solidFill>
                <a:srgbClr val="002060"/>
              </a:solidFill>
              <a:ea typeface="Baskerville" panose="02020502070401020303" pitchFamily="18" charset="0"/>
            </a:endParaRPr>
          </a:p>
          <a:p>
            <a:pPr algn="l" rtl="0">
              <a:buFont typeface="Wingdings" pitchFamily="2" charset="2"/>
              <a:buChar char="§"/>
            </a:pPr>
            <a:r>
              <a:rPr dirty="0" sz="2000" lang="en-US"/>
              <a:t>Higher rate of failure and recurrent symptoms.</a:t>
            </a:r>
          </a:p>
          <a:p>
            <a:pPr algn="l" rtl="0">
              <a:buFont typeface="Wingdings" pitchFamily="2" charset="2"/>
              <a:buChar char="§"/>
            </a:pPr>
            <a:r>
              <a:rPr dirty="0" sz="2000" lang="en-US"/>
              <a:t>Good short-term results  following  </a:t>
            </a:r>
            <a:r>
              <a:rPr dirty="0" sz="2000" lang="en-US" err="1"/>
              <a:t>syringopleural</a:t>
            </a:r>
            <a:r>
              <a:rPr dirty="0" sz="2000" lang="en-US"/>
              <a:t>  shunting.</a:t>
            </a:r>
          </a:p>
          <a:p>
            <a:pPr algn="l" rtl="0">
              <a:buFont typeface="Wingdings" pitchFamily="2" charset="2"/>
              <a:buChar char="§"/>
            </a:pPr>
            <a:r>
              <a:rPr b="1" dirty="0" sz="2000" lang="en-US"/>
              <a:t>Complications</a:t>
            </a:r>
          </a:p>
          <a:p>
            <a:pPr lvl="1">
              <a:buFont typeface="Wingdings" pitchFamily="2" charset="2"/>
              <a:buChar char="ü"/>
            </a:pPr>
            <a:r>
              <a:rPr dirty="0" sz="2000" lang="en-US"/>
              <a:t>Neurological  deterioration  secondary  to  </a:t>
            </a:r>
            <a:r>
              <a:rPr dirty="0" sz="2000" lang="en-US" err="1"/>
              <a:t>myelotomy</a:t>
            </a:r>
            <a:r>
              <a:rPr dirty="0" sz="2000" lang="en-US"/>
              <a:t>.</a:t>
            </a:r>
          </a:p>
          <a:p>
            <a:pPr lvl="1">
              <a:buFont typeface="Wingdings" pitchFamily="2" charset="2"/>
              <a:buChar char="ü"/>
            </a:pPr>
            <a:r>
              <a:rPr dirty="0" sz="2000" lang="en-US"/>
              <a:t>Spinal  cord  tethering  related  to  the  shunt.</a:t>
            </a:r>
          </a:p>
          <a:p>
            <a:pPr lvl="1">
              <a:buFont typeface="Wingdings" pitchFamily="2" charset="2"/>
              <a:buChar char="ü"/>
            </a:pPr>
            <a:r>
              <a:rPr dirty="0" sz="2000" lang="en-US"/>
              <a:t>CSF  over drainage.</a:t>
            </a:r>
          </a:p>
          <a:p>
            <a:pPr lvl="1">
              <a:buFont typeface="Wingdings" pitchFamily="2" charset="2"/>
              <a:buChar char="ü"/>
            </a:pPr>
            <a:r>
              <a:rPr dirty="0" sz="2000" lang="en-US"/>
              <a:t>Meningitis. </a:t>
            </a:r>
          </a:p>
          <a:p>
            <a:pPr lvl="1">
              <a:buFont typeface="Wingdings" pitchFamily="2" charset="2"/>
              <a:buChar char="ü"/>
            </a:pPr>
            <a:r>
              <a:rPr dirty="0" sz="2000" lang="en-US"/>
              <a:t>Pneumothorax.</a:t>
            </a:r>
          </a:p>
          <a:p>
            <a:pPr lvl="1">
              <a:buFont typeface="Wingdings" pitchFamily="2" charset="2"/>
              <a:buChar char="ü"/>
            </a:pPr>
            <a:r>
              <a:rPr dirty="0" sz="2000" lang="en-US"/>
              <a:t>Brachial plexus  palsy.</a:t>
            </a:r>
          </a:p>
          <a:p>
            <a:pPr lvl="1">
              <a:buFont typeface="Wingdings" pitchFamily="2" charset="2"/>
              <a:buChar char="ü"/>
            </a:pPr>
            <a:endParaRPr dirty="0" sz="2000" lang="en-US"/>
          </a:p>
          <a:p>
            <a:pPr algn="l" rtl="0">
              <a:buFont typeface="Wingdings" pitchFamily="2" charset="2"/>
              <a:buChar char="v"/>
            </a:pPr>
            <a:r>
              <a:rPr b="1" dirty="0" sz="2000" lang="en-US">
                <a:solidFill>
                  <a:srgbClr val="002060"/>
                </a:solidFill>
                <a:ea typeface="Baskerville" panose="02020502070401020303" pitchFamily="18" charset="0"/>
              </a:rPr>
              <a:t> </a:t>
            </a:r>
            <a:r>
              <a:rPr b="1" dirty="0" sz="2000" lang="en-US" err="1" u="sng">
                <a:solidFill>
                  <a:srgbClr val="002060"/>
                </a:solidFill>
                <a:ea typeface="Baskerville" panose="02020502070401020303" pitchFamily="18" charset="0"/>
              </a:rPr>
              <a:t>Syringo-subarachnoid</a:t>
            </a:r>
            <a:r>
              <a:rPr b="1" dirty="0" sz="2000" lang="en-US" u="sng"/>
              <a:t> :</a:t>
            </a:r>
          </a:p>
          <a:p>
            <a:pPr algn="l" rtl="0">
              <a:buFont typeface="Wingdings" pitchFamily="2" charset="2"/>
              <a:buChar char="§"/>
            </a:pPr>
            <a:r>
              <a:rPr dirty="0" sz="2000" lang="en-US">
                <a:solidFill>
                  <a:schemeClr val="accent1">
                    <a:lumMod val="75000"/>
                  </a:schemeClr>
                </a:solidFill>
              </a:rPr>
              <a:t>Advantage</a:t>
            </a:r>
            <a:r>
              <a:rPr dirty="0" sz="2000" lang="en-US"/>
              <a:t> : suitable for patients not candidates for other surgical procedures.</a:t>
            </a:r>
          </a:p>
          <a:p>
            <a:pPr algn="l" rtl="0">
              <a:buFont typeface="Wingdings" pitchFamily="2" charset="2"/>
              <a:buChar char="§"/>
            </a:pPr>
            <a:r>
              <a:rPr dirty="0" sz="2000" lang="en-US">
                <a:solidFill>
                  <a:schemeClr val="accent1">
                    <a:lumMod val="75000"/>
                  </a:schemeClr>
                </a:solidFill>
              </a:rPr>
              <a:t>Disadvantage</a:t>
            </a:r>
            <a:r>
              <a:rPr dirty="0" sz="2000" lang="en-US"/>
              <a:t> : raised concerns of flow reversal in which pressure gradients may encourage flow of CSF from the subarachnoid space into the syrinx. </a:t>
            </a:r>
            <a:endParaRPr dirty="0" sz="2000" lang="ar-IQ"/>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9" name=""/>
        <p:cNvGrpSpPr/>
        <p:nvPr/>
      </p:nvGrpSpPr>
      <p:grpSpPr>
        <a:xfrm>
          <a:off x="0" y="0"/>
          <a:ext cx="0" cy="0"/>
          <a:chOff x="0" y="0"/>
          <a:chExt cx="0" cy="0"/>
        </a:xfrm>
      </p:grpSpPr>
      <p:sp>
        <p:nvSpPr>
          <p:cNvPr id="1048615" name="عنصر نائب للمحتوى 2"/>
          <p:cNvSpPr>
            <a:spLocks noGrp="1"/>
          </p:cNvSpPr>
          <p:nvPr>
            <p:ph idx="1"/>
          </p:nvPr>
        </p:nvSpPr>
        <p:spPr>
          <a:xfrm>
            <a:off x="92364" y="80818"/>
            <a:ext cx="8970818" cy="6673273"/>
          </a:xfrm>
        </p:spPr>
        <p:txBody>
          <a:bodyPr>
            <a:normAutofit/>
          </a:bodyPr>
          <a:p>
            <a:pPr algn="l" rtl="0">
              <a:buFont typeface="Wingdings" pitchFamily="2" charset="2"/>
              <a:buChar char="v"/>
            </a:pPr>
            <a:r>
              <a:rPr b="1" dirty="0" sz="2000" lang="en-US" u="sng"/>
              <a:t>In </a:t>
            </a:r>
            <a:r>
              <a:rPr b="1" dirty="0" sz="2000" lang="en-US" err="1" u="sng">
                <a:solidFill>
                  <a:schemeClr val="accent1">
                    <a:lumMod val="75000"/>
                  </a:schemeClr>
                </a:solidFill>
              </a:rPr>
              <a:t>posttraumatic</a:t>
            </a:r>
            <a:r>
              <a:rPr b="1" dirty="0" sz="2000" lang="en-US" u="sng">
                <a:solidFill>
                  <a:schemeClr val="accent1">
                    <a:lumMod val="75000"/>
                  </a:schemeClr>
                </a:solidFill>
              </a:rPr>
              <a:t> syringomyelia</a:t>
            </a:r>
            <a:r>
              <a:rPr b="1" dirty="0" sz="2000" lang="en-US" u="sng"/>
              <a:t>, additional options include </a:t>
            </a:r>
          </a:p>
          <a:p>
            <a:pPr lvl="1"/>
            <a:r>
              <a:rPr dirty="0" sz="2000" lang="en-US"/>
              <a:t>Correction of deformity, </a:t>
            </a:r>
          </a:p>
          <a:p>
            <a:pPr lvl="1"/>
            <a:r>
              <a:rPr dirty="0" sz="2000" lang="en-US"/>
              <a:t>Spinal cord decompression,</a:t>
            </a:r>
          </a:p>
          <a:p>
            <a:pPr lvl="1"/>
            <a:r>
              <a:rPr dirty="0" sz="2000" lang="en-US"/>
              <a:t>In some cases, spinal cord transection.</a:t>
            </a:r>
          </a:p>
          <a:p>
            <a:pPr>
              <a:buFont typeface="Wingdings" pitchFamily="2" charset="2"/>
              <a:buChar char="§"/>
            </a:pPr>
            <a:r>
              <a:rPr dirty="0" sz="2000" lang="en-US"/>
              <a:t> The 1</a:t>
            </a:r>
            <a:r>
              <a:rPr baseline="30000" dirty="0" sz="2000" lang="en-US"/>
              <a:t>st</a:t>
            </a:r>
            <a:r>
              <a:rPr dirty="0" sz="2000" lang="en-US"/>
              <a:t> 2 options are preferred  over the  3</a:t>
            </a:r>
            <a:r>
              <a:rPr baseline="30000" dirty="0" sz="2000" lang="en-US"/>
              <a:t>rd</a:t>
            </a:r>
            <a:r>
              <a:rPr dirty="0" sz="2000" lang="en-US"/>
              <a:t>  because  its :</a:t>
            </a:r>
          </a:p>
          <a:p>
            <a:pPr lvl="1">
              <a:buFont typeface="Wingdings" pitchFamily="2" charset="2"/>
              <a:buChar char="§"/>
            </a:pPr>
            <a:r>
              <a:rPr dirty="0" sz="2000" lang="en-US"/>
              <a:t>Avoid </a:t>
            </a:r>
            <a:r>
              <a:rPr dirty="0" sz="2000" lang="en-US" err="1"/>
              <a:t>intradural</a:t>
            </a:r>
            <a:r>
              <a:rPr dirty="0" sz="2000" lang="en-US"/>
              <a:t> exposure  </a:t>
            </a:r>
          </a:p>
          <a:p>
            <a:pPr lvl="1">
              <a:buFont typeface="Wingdings" pitchFamily="2" charset="2"/>
              <a:buChar char="§"/>
            </a:pPr>
            <a:r>
              <a:rPr dirty="0" sz="2000" lang="en-US"/>
              <a:t>Avoid Postoperative  arachnoid  scarring </a:t>
            </a:r>
          </a:p>
          <a:p>
            <a:pPr lvl="1">
              <a:buFont typeface="Wingdings" pitchFamily="2" charset="2"/>
              <a:buChar char="§"/>
            </a:pPr>
            <a:r>
              <a:rPr dirty="0" sz="2000" lang="en-US"/>
              <a:t>Often effective  at  minimizing  the  syrinx  size.</a:t>
            </a:r>
          </a:p>
          <a:p>
            <a:pPr lvl="1">
              <a:buFont typeface="Wingdings" pitchFamily="2" charset="2"/>
              <a:buChar char="§"/>
            </a:pPr>
            <a:endParaRPr dirty="0" sz="2000" lang="en-US"/>
          </a:p>
          <a:p>
            <a:pPr algn="l" rtl="0">
              <a:buFont typeface="Wingdings" pitchFamily="2" charset="2"/>
              <a:buChar char="v"/>
            </a:pPr>
            <a:r>
              <a:rPr b="1" dirty="0" sz="2000" lang="en-US"/>
              <a:t>In cases of </a:t>
            </a:r>
            <a:r>
              <a:rPr b="1" dirty="0" sz="2000" lang="en-US" u="sng">
                <a:solidFill>
                  <a:schemeClr val="accent1">
                    <a:lumMod val="75000"/>
                  </a:schemeClr>
                </a:solidFill>
              </a:rPr>
              <a:t>foramen magnum obstruction or of spinal tethering </a:t>
            </a:r>
            <a:r>
              <a:rPr b="1" dirty="0" sz="2000" lang="en-US"/>
              <a:t>as a result of a fatty </a:t>
            </a:r>
            <a:r>
              <a:rPr b="1" dirty="0" sz="2000" lang="en-US" err="1"/>
              <a:t>filum</a:t>
            </a:r>
            <a:endParaRPr b="1" dirty="0" sz="2000" lang="en-US"/>
          </a:p>
          <a:p>
            <a:pPr lvl="1"/>
            <a:r>
              <a:rPr dirty="0" sz="2000" lang="en-US" err="1"/>
              <a:t>suboccipital</a:t>
            </a:r>
            <a:r>
              <a:rPr dirty="0" sz="2000" lang="en-US"/>
              <a:t> decompression or </a:t>
            </a:r>
            <a:r>
              <a:rPr dirty="0" sz="2000" lang="en-US" err="1"/>
              <a:t>filum</a:t>
            </a:r>
            <a:r>
              <a:rPr dirty="0" sz="2000" lang="en-US"/>
              <a:t> </a:t>
            </a:r>
            <a:r>
              <a:rPr dirty="0" sz="2000" lang="en-US" err="1"/>
              <a:t>terminale</a:t>
            </a:r>
            <a:r>
              <a:rPr dirty="0" sz="2000" lang="en-US"/>
              <a:t> sectioning should be considered prior to consideration of any syrinx shunting procedure.</a:t>
            </a:r>
            <a:endParaRPr dirty="0" sz="2000" lang="ar-IQ"/>
          </a:p>
          <a:p>
            <a:pPr algn="l" rtl="0">
              <a:buFont typeface="Wingdings" pitchFamily="2" charset="2"/>
              <a:buChar char="v"/>
            </a:pPr>
            <a:endParaRPr dirty="0" sz="2000" lang="ar-IQ"/>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70" name=""/>
        <p:cNvGrpSpPr/>
        <p:nvPr/>
      </p:nvGrpSpPr>
      <p:grpSpPr>
        <a:xfrm>
          <a:off x="0" y="0"/>
          <a:ext cx="0" cy="0"/>
          <a:chOff x="0" y="0"/>
          <a:chExt cx="0" cy="0"/>
        </a:xfrm>
      </p:grpSpPr>
      <p:pic>
        <p:nvPicPr>
          <p:cNvPr id="2097164" name="Picture 4"/>
          <p:cNvPicPr>
            <a:picLocks noChangeAspect="1" noGrp="1"/>
          </p:cNvPicPr>
          <p:nvPr>
            <p:ph idx="1"/>
          </p:nvPr>
        </p:nvPicPr>
        <p:blipFill>
          <a:blip xmlns:r="http://schemas.openxmlformats.org/officeDocument/2006/relationships" r:embed="rId1"/>
          <a:stretch>
            <a:fillRect/>
          </a:stretch>
        </p:blipFill>
        <p:spPr>
          <a:xfrm>
            <a:off x="0" y="813954"/>
            <a:ext cx="4572000" cy="5230091"/>
          </a:xfrm>
          <a:prstGeom prst="rect"/>
        </p:spPr>
      </p:pic>
      <p:pic>
        <p:nvPicPr>
          <p:cNvPr id="2097165" name="Picture 6"/>
          <p:cNvPicPr>
            <a:picLocks noChangeAspect="1"/>
          </p:cNvPicPr>
          <p:nvPr/>
        </p:nvPicPr>
        <p:blipFill>
          <a:blip xmlns:r="http://schemas.openxmlformats.org/officeDocument/2006/relationships" r:embed="rId2"/>
          <a:stretch>
            <a:fillRect/>
          </a:stretch>
        </p:blipFill>
        <p:spPr>
          <a:xfrm>
            <a:off x="4580948" y="813954"/>
            <a:ext cx="4572000" cy="5230091"/>
          </a:xfrm>
          <a:prstGeom prst="rec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16" name="Title 1"/>
          <p:cNvSpPr>
            <a:spLocks noGrp="1"/>
          </p:cNvSpPr>
          <p:nvPr>
            <p:ph type="title"/>
          </p:nvPr>
        </p:nvSpPr>
        <p:spPr/>
        <p:txBody>
          <a:bodyPr/>
          <a:p>
            <a:endParaRPr lang="en-US"/>
          </a:p>
        </p:txBody>
      </p:sp>
      <p:pic>
        <p:nvPicPr>
          <p:cNvPr id="2097166" name="Picture 4"/>
          <p:cNvPicPr>
            <a:picLocks noChangeAspect="1" noGrp="1"/>
          </p:cNvPicPr>
          <p:nvPr>
            <p:ph idx="1"/>
          </p:nvPr>
        </p:nvPicPr>
        <p:blipFill rotWithShape="1">
          <a:blip xmlns:r="http://schemas.openxmlformats.org/officeDocument/2006/relationships" r:embed="rId1"/>
          <a:srcRect b="50000"/>
          <a:stretch>
            <a:fillRect/>
          </a:stretch>
        </p:blipFill>
        <p:spPr>
          <a:xfrm>
            <a:off x="0" y="0"/>
            <a:ext cx="9144000" cy="5426364"/>
          </a:xfrm>
          <a:prstGeom prst="rect"/>
        </p:spPr>
      </p:pic>
      <p:sp>
        <p:nvSpPr>
          <p:cNvPr id="1048617" name="TextBox 6"/>
          <p:cNvSpPr txBox="1"/>
          <p:nvPr/>
        </p:nvSpPr>
        <p:spPr>
          <a:xfrm>
            <a:off x="0" y="5426364"/>
            <a:ext cx="9144000" cy="1158240"/>
          </a:xfrm>
          <a:prstGeom prst="rect"/>
          <a:noFill/>
        </p:spPr>
        <p:txBody>
          <a:bodyPr wrap="square">
            <a:spAutoFit/>
          </a:bodyPr>
          <a:p>
            <a:pPr algn="l" rtl="0"/>
            <a:r>
              <a:rPr b="1" dirty="0" i="0" lang="en-US">
                <a:effectLst/>
                <a:latin typeface="Arial" panose="020B0604020202020204" pitchFamily="34" charset="0"/>
              </a:rPr>
              <a:t>(A)</a:t>
            </a:r>
            <a:r>
              <a:rPr b="0" dirty="0" i="0" lang="en-US">
                <a:effectLst/>
                <a:latin typeface="Arial" panose="020B0604020202020204" pitchFamily="34" charset="0"/>
              </a:rPr>
              <a:t> Technique for placement of </a:t>
            </a:r>
            <a:r>
              <a:rPr b="0" dirty="0" i="0" lang="en-US" err="1">
                <a:effectLst/>
                <a:latin typeface="Arial" panose="020B0604020202020204" pitchFamily="34" charset="0"/>
              </a:rPr>
              <a:t>syringosubarachnoid</a:t>
            </a:r>
            <a:r>
              <a:rPr b="0" dirty="0" i="0" lang="en-US">
                <a:effectLst/>
                <a:latin typeface="Arial" panose="020B0604020202020204" pitchFamily="34" charset="0"/>
              </a:rPr>
              <a:t> shunt. A laminectomy is performed to allow access to the dura, which is opened in the midline. </a:t>
            </a:r>
          </a:p>
          <a:p>
            <a:pPr algn="l" rtl="0"/>
            <a:r>
              <a:rPr b="1" dirty="0" i="0" lang="en-US">
                <a:effectLst/>
                <a:latin typeface="Arial" panose="020B0604020202020204" pitchFamily="34" charset="0"/>
              </a:rPr>
              <a:t>(B)</a:t>
            </a:r>
            <a:r>
              <a:rPr b="0" dirty="0" i="0" lang="en-US">
                <a:effectLst/>
                <a:latin typeface="Arial" panose="020B0604020202020204" pitchFamily="34" charset="0"/>
              </a:rPr>
              <a:t> The </a:t>
            </a:r>
            <a:r>
              <a:rPr b="0" dirty="0" i="0" lang="en-US" err="1">
                <a:effectLst/>
                <a:latin typeface="Arial" panose="020B0604020202020204" pitchFamily="34" charset="0"/>
              </a:rPr>
              <a:t>pia</a:t>
            </a:r>
            <a:r>
              <a:rPr b="0" dirty="0" i="0" lang="en-US">
                <a:effectLst/>
                <a:latin typeface="Arial" panose="020B0604020202020204" pitchFamily="34" charset="0"/>
              </a:rPr>
              <a:t> is opened next, and </a:t>
            </a:r>
            <a:r>
              <a:rPr b="0" dirty="0" i="0" lang="en-US" err="1">
                <a:effectLst/>
                <a:latin typeface="Arial" panose="020B0604020202020204" pitchFamily="34" charset="0"/>
              </a:rPr>
              <a:t>pial</a:t>
            </a:r>
            <a:r>
              <a:rPr b="0" dirty="0" i="0" lang="en-US">
                <a:effectLst/>
                <a:latin typeface="Arial" panose="020B0604020202020204" pitchFamily="34" charset="0"/>
              </a:rPr>
              <a:t> sutures are placed and a midline </a:t>
            </a:r>
            <a:r>
              <a:rPr b="0" dirty="0" i="0" lang="en-US" err="1">
                <a:effectLst/>
                <a:latin typeface="Arial" panose="020B0604020202020204" pitchFamily="34" charset="0"/>
              </a:rPr>
              <a:t>myelotomy</a:t>
            </a:r>
            <a:r>
              <a:rPr b="0" dirty="0" i="0" lang="en-US">
                <a:effectLst/>
                <a:latin typeface="Arial" panose="020B0604020202020204" pitchFamily="34" charset="0"/>
              </a:rPr>
              <a:t> is performed to allow access to the syrinx. </a:t>
            </a:r>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18" name="Title 1"/>
          <p:cNvSpPr>
            <a:spLocks noGrp="1"/>
          </p:cNvSpPr>
          <p:nvPr>
            <p:ph type="title"/>
          </p:nvPr>
        </p:nvSpPr>
        <p:spPr/>
        <p:txBody>
          <a:bodyPr/>
          <a:p>
            <a:endParaRPr lang="en-US"/>
          </a:p>
        </p:txBody>
      </p:sp>
      <p:pic>
        <p:nvPicPr>
          <p:cNvPr id="2097167" name="Picture 4"/>
          <p:cNvPicPr>
            <a:picLocks noChangeAspect="1" noGrp="1"/>
          </p:cNvPicPr>
          <p:nvPr>
            <p:ph idx="1"/>
          </p:nvPr>
        </p:nvPicPr>
        <p:blipFill rotWithShape="1">
          <a:blip xmlns:r="http://schemas.openxmlformats.org/officeDocument/2006/relationships" r:embed="rId1"/>
          <a:srcRect t="50000"/>
          <a:stretch>
            <a:fillRect/>
          </a:stretch>
        </p:blipFill>
        <p:spPr>
          <a:xfrm>
            <a:off x="0" y="-1"/>
            <a:ext cx="9144000" cy="5103675"/>
          </a:xfrm>
          <a:prstGeom prst="rect"/>
        </p:spPr>
      </p:pic>
      <p:sp>
        <p:nvSpPr>
          <p:cNvPr id="1048619" name="TextBox 6"/>
          <p:cNvSpPr txBox="1"/>
          <p:nvPr/>
        </p:nvSpPr>
        <p:spPr>
          <a:xfrm>
            <a:off x="0" y="5103674"/>
            <a:ext cx="9144000" cy="1691641"/>
          </a:xfrm>
          <a:prstGeom prst="rect"/>
          <a:noFill/>
        </p:spPr>
        <p:txBody>
          <a:bodyPr wrap="square">
            <a:spAutoFit/>
          </a:bodyPr>
          <a:p>
            <a:pPr algn="l" rtl="0"/>
            <a:r>
              <a:rPr b="1" dirty="0" i="0" lang="en-US">
                <a:effectLst/>
                <a:latin typeface="Arial" panose="020B0604020202020204" pitchFamily="34" charset="0"/>
              </a:rPr>
              <a:t>(C) </a:t>
            </a:r>
            <a:r>
              <a:rPr dirty="0" i="0" lang="en-US">
                <a:effectLst/>
                <a:latin typeface="Arial" panose="020B0604020202020204" pitchFamily="34" charset="0"/>
              </a:rPr>
              <a:t>The shunt is then inserted in a caudal to cranial direction into the syrinx. The distal end is placed in the adjacent subarachnoid space. </a:t>
            </a:r>
          </a:p>
          <a:p>
            <a:pPr algn="l" rtl="0"/>
            <a:r>
              <a:rPr b="1" dirty="0" i="0" lang="en-US">
                <a:effectLst/>
                <a:latin typeface="Arial" panose="020B0604020202020204" pitchFamily="34" charset="0"/>
              </a:rPr>
              <a:t>(D) </a:t>
            </a:r>
            <a:r>
              <a:rPr dirty="0" i="0" lang="en-US">
                <a:effectLst/>
                <a:latin typeface="Arial" panose="020B0604020202020204" pitchFamily="34" charset="0"/>
              </a:rPr>
              <a:t>Following satisfactory placement and decompression of the syrinx, the dura is closed in a watertight fashion. For a </a:t>
            </a:r>
            <a:r>
              <a:rPr dirty="0" i="0" lang="en-US" err="1">
                <a:effectLst/>
                <a:latin typeface="Arial" panose="020B0604020202020204" pitchFamily="34" charset="0"/>
              </a:rPr>
              <a:t>syringopleural</a:t>
            </a:r>
            <a:r>
              <a:rPr dirty="0" i="0" lang="en-US">
                <a:effectLst/>
                <a:latin typeface="Arial" panose="020B0604020202020204" pitchFamily="34" charset="0"/>
              </a:rPr>
              <a:t> or </a:t>
            </a:r>
            <a:r>
              <a:rPr dirty="0" i="0" lang="en-US" err="1">
                <a:effectLst/>
                <a:latin typeface="Arial" panose="020B0604020202020204" pitchFamily="34" charset="0"/>
              </a:rPr>
              <a:t>syringoperitoneal</a:t>
            </a:r>
            <a:r>
              <a:rPr dirty="0" i="0" lang="en-US">
                <a:effectLst/>
                <a:latin typeface="Arial" panose="020B0604020202020204" pitchFamily="34" charset="0"/>
              </a:rPr>
              <a:t> shunt (not shown), the distal end is subcutaneously tunneled and placed in the pleural space or peritoneum, respectively.</a:t>
            </a:r>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0" name="Title 1"/>
          <p:cNvSpPr>
            <a:spLocks noGrp="1"/>
          </p:cNvSpPr>
          <p:nvPr>
            <p:ph type="title"/>
          </p:nvPr>
        </p:nvSpPr>
        <p:spPr/>
        <p:txBody>
          <a:bodyPr/>
          <a:p>
            <a:endParaRPr lang="en-US"/>
          </a:p>
        </p:txBody>
      </p:sp>
      <p:pic>
        <p:nvPicPr>
          <p:cNvPr id="2097168" name="Picture 4"/>
          <p:cNvPicPr>
            <a:picLocks noChangeAspect="1" noGrp="1"/>
          </p:cNvPicPr>
          <p:nvPr>
            <p:ph idx="1"/>
          </p:nvPr>
        </p:nvPicPr>
        <p:blipFill>
          <a:blip xmlns:r="http://schemas.openxmlformats.org/officeDocument/2006/relationships" r:embed="rId1"/>
          <a:stretch>
            <a:fillRect/>
          </a:stretch>
        </p:blipFill>
        <p:spPr>
          <a:xfrm>
            <a:off x="0" y="-4762"/>
            <a:ext cx="9144000" cy="6862761"/>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593" name="Title 1"/>
          <p:cNvSpPr>
            <a:spLocks noGrp="1"/>
          </p:cNvSpPr>
          <p:nvPr>
            <p:ph type="title"/>
          </p:nvPr>
        </p:nvSpPr>
        <p:spPr/>
        <p:txBody>
          <a:bodyPr/>
          <a:p>
            <a:endParaRPr lang="en-US"/>
          </a:p>
        </p:txBody>
      </p:sp>
      <p:pic>
        <p:nvPicPr>
          <p:cNvPr id="2097152" name="Picture 4"/>
          <p:cNvPicPr>
            <a:picLocks noChangeAspect="1" noGrp="1"/>
          </p:cNvPicPr>
          <p:nvPr>
            <p:ph idx="1"/>
          </p:nvPr>
        </p:nvPicPr>
        <p:blipFill>
          <a:blip xmlns:r="http://schemas.openxmlformats.org/officeDocument/2006/relationships" r:embed="rId1"/>
          <a:stretch>
            <a:fillRect/>
          </a:stretch>
        </p:blipFill>
        <p:spPr>
          <a:xfrm>
            <a:off x="1" y="0"/>
            <a:ext cx="9144000" cy="6858000"/>
          </a:xfrm>
          <a:prstGeom prst="rec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21" name="عنصر نائب للمحتوى 2"/>
          <p:cNvSpPr>
            <a:spLocks noGrp="1"/>
          </p:cNvSpPr>
          <p:nvPr>
            <p:ph idx="1"/>
          </p:nvPr>
        </p:nvSpPr>
        <p:spPr>
          <a:xfrm>
            <a:off x="628649" y="2829357"/>
            <a:ext cx="7886700" cy="1199284"/>
          </a:xfrm>
        </p:spPr>
        <p:txBody>
          <a:bodyPr>
            <a:normAutofit/>
          </a:bodyPr>
          <a:p>
            <a:pPr algn="ctr">
              <a:buNone/>
            </a:pPr>
            <a:r>
              <a:rPr dirty="0" sz="8000" lang="en-US">
                <a:solidFill>
                  <a:srgbClr val="000000"/>
                </a:solidFill>
                <a:latin typeface="Baskerville" panose="02020502070401020303" pitchFamily="18" charset="0"/>
                <a:ea typeface="Baskerville" panose="02020502070401020303" pitchFamily="18" charset="0"/>
              </a:rPr>
              <a:t>Thank You</a:t>
            </a:r>
            <a:endParaRPr dirty="0" sz="8000" lang="ar-IQ">
              <a:solidFill>
                <a:srgbClr val="000000"/>
              </a:solidFill>
              <a:latin typeface="Baskerville" panose="02020502070401020303" pitchFamily="18" charset="0"/>
              <a:ea typeface="Baskerville" panose="02020502070401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94" name="Title 1"/>
          <p:cNvSpPr>
            <a:spLocks noGrp="1"/>
          </p:cNvSpPr>
          <p:nvPr>
            <p:ph type="title"/>
          </p:nvPr>
        </p:nvSpPr>
        <p:spPr/>
        <p:txBody>
          <a:bodyPr/>
          <a:p>
            <a:endParaRPr lang="en-US"/>
          </a:p>
        </p:txBody>
      </p:sp>
      <p:pic>
        <p:nvPicPr>
          <p:cNvPr id="2097153" name="Picture 4"/>
          <p:cNvPicPr>
            <a:picLocks noChangeAspect="1" noGrp="1"/>
          </p:cNvPicPr>
          <p:nvPr>
            <p:ph idx="1"/>
          </p:nvPr>
        </p:nvPicPr>
        <p:blipFill>
          <a:blip xmlns:r="http://schemas.openxmlformats.org/officeDocument/2006/relationships" r:embed="rId1"/>
          <a:stretch>
            <a:fillRect/>
          </a:stretch>
        </p:blipFill>
        <p:spPr>
          <a:xfrm>
            <a:off x="-5595" y="0"/>
            <a:ext cx="4571999" cy="6858000"/>
          </a:xfrm>
          <a:prstGeom prst="rect"/>
        </p:spPr>
      </p:pic>
      <p:pic>
        <p:nvPicPr>
          <p:cNvPr id="2097154" name="Picture 6"/>
          <p:cNvPicPr>
            <a:picLocks noChangeAspect="1"/>
          </p:cNvPicPr>
          <p:nvPr/>
        </p:nvPicPr>
        <p:blipFill>
          <a:blip xmlns:r="http://schemas.openxmlformats.org/officeDocument/2006/relationships" r:embed="rId2"/>
          <a:stretch>
            <a:fillRect/>
          </a:stretch>
        </p:blipFill>
        <p:spPr>
          <a:xfrm>
            <a:off x="4572000" y="-1"/>
            <a:ext cx="4572000" cy="6858000"/>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9" name=""/>
        <p:cNvGrpSpPr/>
        <p:nvPr/>
      </p:nvGrpSpPr>
      <p:grpSpPr>
        <a:xfrm>
          <a:off x="0" y="0"/>
          <a:ext cx="0" cy="0"/>
          <a:chOff x="0" y="0"/>
          <a:chExt cx="0" cy="0"/>
        </a:xfrm>
      </p:grpSpPr>
      <p:sp>
        <p:nvSpPr>
          <p:cNvPr id="1048595" name="عنصر نائب للمحتوى 2"/>
          <p:cNvSpPr>
            <a:spLocks noGrp="1"/>
          </p:cNvSpPr>
          <p:nvPr>
            <p:ph idx="1"/>
          </p:nvPr>
        </p:nvSpPr>
        <p:spPr>
          <a:xfrm>
            <a:off x="101600" y="85148"/>
            <a:ext cx="8961582" cy="6680487"/>
          </a:xfrm>
        </p:spPr>
        <p:txBody>
          <a:bodyPr>
            <a:normAutofit/>
          </a:bodyPr>
          <a:p>
            <a:pPr>
              <a:buFont typeface="Wingdings" pitchFamily="2" charset="2"/>
              <a:buChar char="q"/>
            </a:pPr>
            <a:r>
              <a:rPr b="1" dirty="0" sz="2000" lang="en-US" u="sng">
                <a:solidFill>
                  <a:srgbClr val="C00000"/>
                </a:solidFill>
              </a:rPr>
              <a:t>INCIDENCE AND EPIDEMIOLOGY</a:t>
            </a:r>
            <a:endParaRPr b="1" dirty="0" sz="2000" lang="ar-IQ" u="sng">
              <a:solidFill>
                <a:srgbClr val="C00000"/>
              </a:solidFill>
            </a:endParaRPr>
          </a:p>
          <a:p>
            <a:pPr algn="l" rtl="0">
              <a:buFont typeface="Wingdings" pitchFamily="2" charset="2"/>
              <a:buChar char="§"/>
            </a:pPr>
            <a:r>
              <a:rPr dirty="0" sz="2000" lang="en-US" err="1"/>
              <a:t>Syringomyelia</a:t>
            </a:r>
            <a:r>
              <a:rPr dirty="0" sz="2000" lang="en-US"/>
              <a:t> largely affects children and young adults.</a:t>
            </a:r>
          </a:p>
          <a:p>
            <a:pPr algn="l" rtl="0">
              <a:buFont typeface="Wingdings" pitchFamily="2" charset="2"/>
              <a:buChar char="§"/>
            </a:pPr>
            <a:r>
              <a:rPr dirty="0" sz="2000" lang="en-US"/>
              <a:t>50% have </a:t>
            </a:r>
            <a:r>
              <a:rPr dirty="0" sz="2000" lang="en-US" err="1"/>
              <a:t>Chiari</a:t>
            </a:r>
            <a:r>
              <a:rPr dirty="0" sz="2000" lang="en-US"/>
              <a:t> I malformations.</a:t>
            </a:r>
          </a:p>
          <a:p>
            <a:pPr algn="l" rtl="0">
              <a:buFont typeface="Wingdings" pitchFamily="2" charset="2"/>
              <a:buChar char="§"/>
            </a:pPr>
            <a:r>
              <a:rPr dirty="0" sz="2000" lang="en-US"/>
              <a:t>Spinal cord trauma and </a:t>
            </a:r>
            <a:r>
              <a:rPr dirty="0" sz="2000" lang="en-US" err="1"/>
              <a:t>arachnoiditis</a:t>
            </a:r>
            <a:r>
              <a:rPr dirty="0" sz="2000" lang="en-US"/>
              <a:t> account for another quarter of adult patients with syringes</a:t>
            </a:r>
          </a:p>
          <a:p>
            <a:pPr algn="l" rtl="0">
              <a:buFont typeface="Wingdings" pitchFamily="2" charset="2"/>
              <a:buChar char="§"/>
            </a:pPr>
            <a:r>
              <a:rPr dirty="0" sz="2000" lang="en-US"/>
              <a:t>50% of patients with spinal cord trauma will develop a syrinx; 1-9% will be symptomatic.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0" name=""/>
        <p:cNvGrpSpPr/>
        <p:nvPr/>
      </p:nvGrpSpPr>
      <p:grpSpPr>
        <a:xfrm>
          <a:off x="0" y="0"/>
          <a:ext cx="0" cy="0"/>
          <a:chOff x="0" y="0"/>
          <a:chExt cx="0" cy="0"/>
        </a:xfrm>
      </p:grpSpPr>
      <p:sp>
        <p:nvSpPr>
          <p:cNvPr id="1048596" name="عنصر نائب للمحتوى 2"/>
          <p:cNvSpPr>
            <a:spLocks noGrp="1"/>
          </p:cNvSpPr>
          <p:nvPr>
            <p:ph idx="1"/>
          </p:nvPr>
        </p:nvSpPr>
        <p:spPr>
          <a:xfrm>
            <a:off x="103908" y="92363"/>
            <a:ext cx="8947727" cy="6661728"/>
          </a:xfrm>
        </p:spPr>
        <p:txBody>
          <a:bodyPr>
            <a:normAutofit/>
          </a:bodyPr>
          <a:p>
            <a:pPr>
              <a:buFont typeface="Wingdings" pitchFamily="2" charset="2"/>
              <a:buChar char="q"/>
            </a:pPr>
            <a:r>
              <a:rPr b="1" dirty="0" sz="2000" lang="en-US" u="sng">
                <a:solidFill>
                  <a:srgbClr val="C00000"/>
                </a:solidFill>
              </a:rPr>
              <a:t>PATHOPHYSIOLOGY</a:t>
            </a:r>
            <a:r>
              <a:rPr dirty="0" sz="2000" lang="en-US" u="sng">
                <a:solidFill>
                  <a:schemeClr val="accent1">
                    <a:lumMod val="75000"/>
                  </a:schemeClr>
                </a:solidFill>
              </a:rPr>
              <a:t>  </a:t>
            </a:r>
            <a:endParaRPr dirty="0" sz="2000" lang="ar-IQ" u="sng">
              <a:solidFill>
                <a:schemeClr val="accent1">
                  <a:lumMod val="75000"/>
                </a:schemeClr>
              </a:solidFill>
            </a:endParaRPr>
          </a:p>
          <a:p>
            <a:pPr algn="l" rtl="0">
              <a:buFont typeface="Wingdings" pitchFamily="2" charset="2"/>
              <a:buChar char="v"/>
            </a:pPr>
            <a:r>
              <a:rPr b="1" dirty="0" sz="2000" lang="en-US">
                <a:solidFill>
                  <a:srgbClr val="002060"/>
                </a:solidFill>
              </a:rPr>
              <a:t>The </a:t>
            </a:r>
            <a:r>
              <a:rPr b="1" dirty="0" sz="2000" lang="en-US">
                <a:solidFill>
                  <a:srgbClr val="002060"/>
                </a:solidFill>
                <a:cs typeface="Aldhabi" pitchFamily="2" charset="-78"/>
              </a:rPr>
              <a:t>hydrodynamic</a:t>
            </a:r>
            <a:r>
              <a:rPr b="1" dirty="0" sz="2000" lang="en-US">
                <a:solidFill>
                  <a:srgbClr val="002060"/>
                </a:solidFill>
              </a:rPr>
              <a:t> </a:t>
            </a:r>
            <a:r>
              <a:rPr b="1" dirty="0" sz="2000" lang="en-US">
                <a:solidFill>
                  <a:srgbClr val="002060"/>
                </a:solidFill>
                <a:cs typeface="Aldhabi" pitchFamily="2" charset="-78"/>
              </a:rPr>
              <a:t>theory</a:t>
            </a:r>
            <a:r>
              <a:rPr b="1" dirty="0" sz="2000" lang="en-US">
                <a:solidFill>
                  <a:srgbClr val="002060"/>
                </a:solidFill>
              </a:rPr>
              <a:t> </a:t>
            </a:r>
            <a:endParaRPr b="1" dirty="0" sz="2000" lang="ar-SA">
              <a:solidFill>
                <a:srgbClr val="002060"/>
              </a:solidFill>
            </a:endParaRPr>
          </a:p>
          <a:p>
            <a:pPr indent="0" lvl="1" marL="342900">
              <a:buNone/>
            </a:pPr>
            <a:r>
              <a:rPr dirty="0" sz="2000" lang="en-US"/>
              <a:t>suggested that  </a:t>
            </a:r>
            <a:r>
              <a:rPr dirty="0" sz="2000" lang="en-US">
                <a:solidFill>
                  <a:srgbClr val="C00000"/>
                </a:solidFill>
              </a:rPr>
              <a:t>Unbalanced CSF pulsations</a:t>
            </a:r>
            <a:r>
              <a:rPr dirty="0" sz="2000" lang="en-US">
                <a:solidFill>
                  <a:srgbClr val="FF0000"/>
                </a:solidFill>
              </a:rPr>
              <a:t> </a:t>
            </a:r>
            <a:r>
              <a:rPr dirty="0" sz="2000" lang="en-US"/>
              <a:t>between the </a:t>
            </a:r>
            <a:r>
              <a:rPr dirty="0" sz="2000" lang="en-US" err="1" u="sng"/>
              <a:t>supratentorial</a:t>
            </a:r>
            <a:r>
              <a:rPr dirty="0" sz="2000" lang="en-US"/>
              <a:t> and </a:t>
            </a:r>
            <a:r>
              <a:rPr dirty="0" sz="2000" lang="en-US" err="1" u="sng"/>
              <a:t>infratentorial</a:t>
            </a:r>
            <a:r>
              <a:rPr dirty="0" sz="2000" lang="en-US"/>
              <a:t> spaces during development were theorized to result in :</a:t>
            </a:r>
          </a:p>
          <a:p>
            <a:pPr indent="0" lvl="1" marL="342900">
              <a:buNone/>
            </a:pPr>
            <a:endParaRPr dirty="0" sz="2000" lang="ar-SA"/>
          </a:p>
          <a:p>
            <a:pPr lvl="2">
              <a:buFont typeface="Wingdings" pitchFamily="2" charset="2"/>
              <a:buChar char="§"/>
            </a:pPr>
            <a:r>
              <a:rPr dirty="0" sz="2000" lang="en-US"/>
              <a:t>Small posterior fossa.</a:t>
            </a:r>
          </a:p>
          <a:p>
            <a:pPr lvl="2">
              <a:buFont typeface="Wingdings" pitchFamily="2" charset="2"/>
              <a:buChar char="§"/>
            </a:pPr>
            <a:r>
              <a:rPr dirty="0" sz="2000" lang="en-US"/>
              <a:t>Tonsillar </a:t>
            </a:r>
            <a:r>
              <a:rPr dirty="0" sz="2000" lang="en-US" err="1"/>
              <a:t>ectopia</a:t>
            </a:r>
            <a:r>
              <a:rPr dirty="0" sz="2000" lang="en-US"/>
              <a:t>.</a:t>
            </a:r>
            <a:endParaRPr dirty="0" sz="2000" lang="ar-SA"/>
          </a:p>
          <a:p>
            <a:pPr lvl="2">
              <a:buFont typeface="Wingdings" pitchFamily="2" charset="2"/>
              <a:buChar char="§"/>
            </a:pPr>
            <a:r>
              <a:rPr dirty="0" sz="2000" lang="en-US"/>
              <a:t>Forced diversion of CSF from the 4</a:t>
            </a:r>
            <a:r>
              <a:rPr baseline="30000" dirty="0" sz="2000" lang="en-US"/>
              <a:t>th</a:t>
            </a:r>
            <a:r>
              <a:rPr dirty="0" sz="2000" lang="en-US"/>
              <a:t> ventricle into the central canal as a result of blockage of 4</a:t>
            </a:r>
            <a:r>
              <a:rPr baseline="30000" dirty="0" sz="2000" lang="en-US"/>
              <a:t>th</a:t>
            </a:r>
            <a:r>
              <a:rPr dirty="0" sz="2000" lang="en-US"/>
              <a:t> ventricular outflow tracts at the FM.</a:t>
            </a:r>
          </a:p>
          <a:p>
            <a:pPr lvl="2">
              <a:buFont typeface="Wingdings" pitchFamily="2" charset="2"/>
              <a:buChar char="§"/>
            </a:pPr>
            <a:r>
              <a:rPr dirty="0" sz="2000" lang="en-US"/>
              <a:t>Transient elevations in intracranial pressure caused by epidural venous congestion as a result of </a:t>
            </a:r>
            <a:r>
              <a:rPr dirty="0" sz="2000" lang="en-US" err="1"/>
              <a:t>Valsalva</a:t>
            </a:r>
            <a:r>
              <a:rPr dirty="0" sz="2000" lang="en-US"/>
              <a:t> maneuvers resulted in bulk flow of CSF caudally. </a:t>
            </a:r>
          </a:p>
          <a:p>
            <a:pPr lvl="2">
              <a:buFont typeface="Wingdings" pitchFamily="2" charset="2"/>
              <a:buChar char="§"/>
            </a:pPr>
            <a:r>
              <a:rPr dirty="0" sz="2000" lang="en-US"/>
              <a:t>Resistance to flow caudally as a result of adhesions or CSF outlet obstruction was theorized to result in differential pressure between cranial and spinal compartments and subsequent worsening </a:t>
            </a:r>
            <a:r>
              <a:rPr dirty="0" sz="2000" lang="en-US" err="1"/>
              <a:t>syringomyelia</a:t>
            </a:r>
            <a:r>
              <a:rPr dirty="0" sz="2000" lang="en-US"/>
              <a:t>.</a:t>
            </a:r>
            <a:endParaRPr b="1" dirty="0" sz="2000" lang="ar-IQ"/>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sp>
        <p:nvSpPr>
          <p:cNvPr id="1048597" name="عنصر نائب للمحتوى 2"/>
          <p:cNvSpPr>
            <a:spLocks noGrp="1"/>
          </p:cNvSpPr>
          <p:nvPr>
            <p:ph idx="1"/>
          </p:nvPr>
        </p:nvSpPr>
        <p:spPr>
          <a:xfrm>
            <a:off x="92364" y="92364"/>
            <a:ext cx="8970818" cy="6673272"/>
          </a:xfrm>
        </p:spPr>
        <p:txBody>
          <a:bodyPr>
            <a:normAutofit/>
          </a:bodyPr>
          <a:p>
            <a:pPr algn="l">
              <a:buFont typeface="Wingdings" pitchFamily="2" charset="2"/>
              <a:buChar char="v"/>
            </a:pPr>
            <a:r>
              <a:rPr b="1" dirty="0" sz="2000" lang="en-US" u="sng">
                <a:solidFill>
                  <a:srgbClr val="002060"/>
                </a:solidFill>
              </a:rPr>
              <a:t>Oldfield theory </a:t>
            </a:r>
          </a:p>
          <a:p>
            <a:pPr algn="l">
              <a:buFont typeface="Wingdings" pitchFamily="2" charset="2"/>
              <a:buChar char="v"/>
            </a:pPr>
            <a:endParaRPr b="1" dirty="0" sz="2000" lang="en-US" u="sng"/>
          </a:p>
          <a:p>
            <a:pPr algn="l"/>
            <a:r>
              <a:rPr dirty="0" sz="2000" lang="en-US"/>
              <a:t>Movement of the cerebellar tonsils caudally during systole generates a systolic pressure wave in spinal CSF that forces fluid into the spinal cord via perivascular and interstitial spaces rather than through the central canal at the </a:t>
            </a:r>
            <a:r>
              <a:rPr dirty="0" sz="2000" lang="en-US" err="1"/>
              <a:t>obex</a:t>
            </a:r>
            <a:r>
              <a:rPr dirty="0" sz="2000" lang="en-US"/>
              <a:t>, </a:t>
            </a:r>
          </a:p>
          <a:p>
            <a:pPr algn="l"/>
            <a:endParaRPr dirty="0" sz="2000" lang="en-US"/>
          </a:p>
          <a:p>
            <a:pPr algn="l"/>
            <a:r>
              <a:rPr dirty="0" sz="2000" lang="en-US"/>
              <a:t>Subarachnoid block caudal to the foramen magnum may produce similarly   abnormal CSF pressure dynamics. </a:t>
            </a:r>
          </a:p>
          <a:p>
            <a:pPr algn="l"/>
            <a:endParaRPr dirty="0" sz="2000" lang="en-US"/>
          </a:p>
          <a:p>
            <a:pPr algn="l"/>
            <a:r>
              <a:rPr dirty="0" sz="2000" lang="en-US"/>
              <a:t>Subarachnoid block in the spinal cord shortens the length of the subarachnoid space of the spinal cord, reducing its compliance and impairing its ability to dampen the subarachnoid CSF pressure waves produced by brain expansion during systole. </a:t>
            </a:r>
          </a:p>
          <a:p>
            <a:pPr algn="l"/>
            <a:r>
              <a:rPr dirty="0" sz="2000" lang="en-US"/>
              <a:t>This, in turn, results in an increased pulse pressure rostral to the site of subarachnoid space blockage and drives CSF into the spinal cord through perivascular and interstitial spaces as in syrinx formation among  patients  with  </a:t>
            </a:r>
            <a:r>
              <a:rPr dirty="0" sz="2000" lang="en-US" err="1"/>
              <a:t>arachnoiditis</a:t>
            </a:r>
            <a:r>
              <a:rPr dirty="0" sz="2000" lang="en-US"/>
              <a:t>  and  with  fourth ventricular  outflow  tract  obstruction.</a:t>
            </a:r>
          </a:p>
          <a:p>
            <a:pPr algn="l">
              <a:buNone/>
            </a:pPr>
            <a:endParaRPr b="1" dirty="0" sz="200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2" name=""/>
        <p:cNvGrpSpPr/>
        <p:nvPr/>
      </p:nvGrpSpPr>
      <p:grpSpPr>
        <a:xfrm>
          <a:off x="0" y="0"/>
          <a:ext cx="0" cy="0"/>
          <a:chOff x="0" y="0"/>
          <a:chExt cx="0" cy="0"/>
        </a:xfrm>
      </p:grpSpPr>
      <p:sp>
        <p:nvSpPr>
          <p:cNvPr id="1048598" name="عنصر نائب للمحتوى 2"/>
          <p:cNvSpPr>
            <a:spLocks noGrp="1"/>
          </p:cNvSpPr>
          <p:nvPr>
            <p:ph idx="1"/>
          </p:nvPr>
        </p:nvSpPr>
        <p:spPr>
          <a:xfrm>
            <a:off x="196273" y="207818"/>
            <a:ext cx="8786091" cy="6477000"/>
          </a:xfrm>
        </p:spPr>
        <p:txBody>
          <a:bodyPr>
            <a:normAutofit/>
          </a:bodyPr>
          <a:p>
            <a:pPr algn="l">
              <a:buFont typeface="Wingdings" pitchFamily="2" charset="2"/>
              <a:buChar char="§"/>
            </a:pPr>
            <a:r>
              <a:rPr dirty="0" sz="2000" lang="en-US"/>
              <a:t>syringes  that  are  isolated  from  the fourth  ventricle  has  been  explained  by  obstruction  of  the  central canal  at  the  rostral  extent  of  the  syrinx;  however,  </a:t>
            </a:r>
            <a:r>
              <a:rPr dirty="0" sz="2000" lang="en-US" u="sng">
                <a:solidFill>
                  <a:srgbClr val="C00000"/>
                </a:solidFill>
              </a:rPr>
              <a:t>because  the  central  canal  in  adult humans  normally  has  segmental  occlusions  by  the  third  decade of  life</a:t>
            </a:r>
            <a:r>
              <a:rPr dirty="0" sz="2000" lang="en-US"/>
              <a:t>,  and  the  central  canal  is  often  distinct  from  the  syrinx  in many  cases  of  </a:t>
            </a:r>
            <a:r>
              <a:rPr dirty="0" sz="2000" lang="en-US" err="1"/>
              <a:t>posttraumatic</a:t>
            </a:r>
            <a:r>
              <a:rPr dirty="0" sz="2000" lang="en-US"/>
              <a:t>  syrinx.</a:t>
            </a:r>
          </a:p>
          <a:p>
            <a:pPr algn="l">
              <a:buNone/>
            </a:pPr>
            <a:endParaRPr b="1" dirty="0" sz="2000" i="1" lang="en-US" u="sng">
              <a:solidFill>
                <a:srgbClr val="0070C0"/>
              </a:solidFill>
            </a:endParaRPr>
          </a:p>
          <a:p>
            <a:pPr algn="l">
              <a:buFont typeface="Wingdings" pitchFamily="2" charset="2"/>
              <a:buChar char="§"/>
            </a:pPr>
            <a:r>
              <a:rPr dirty="0" sz="2000" lang="en-US"/>
              <a:t>Ischemia Yet another theory implicates ischemia as the underlying pathologic mechanism, suggesting that </a:t>
            </a:r>
            <a:r>
              <a:rPr dirty="0" sz="2000" lang="en-US" err="1"/>
              <a:t>syringomyelia</a:t>
            </a:r>
            <a:r>
              <a:rPr dirty="0" sz="2000" lang="en-US"/>
              <a:t> results from the coalescence of </a:t>
            </a:r>
            <a:r>
              <a:rPr dirty="0" sz="2000" lang="en-US" err="1"/>
              <a:t>microcysts</a:t>
            </a:r>
            <a:r>
              <a:rPr dirty="0" sz="2000" lang="en-US"/>
              <a:t> that form secondary to ischemia caused by impaired CSF flow and cystic degeneration</a:t>
            </a:r>
          </a:p>
          <a:p>
            <a:pPr algn="l">
              <a:buNone/>
            </a:pPr>
            <a:endParaRPr b="1" dirty="0" sz="2000" lang="en-US"/>
          </a:p>
          <a:p>
            <a:pPr algn="l">
              <a:buNone/>
            </a:pPr>
            <a:endParaRPr b="1" dirty="0" sz="2000" lang="ar-IQ"/>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3" name=""/>
        <p:cNvGrpSpPr/>
        <p:nvPr/>
      </p:nvGrpSpPr>
      <p:grpSpPr>
        <a:xfrm>
          <a:off x="0" y="0"/>
          <a:ext cx="0" cy="0"/>
          <a:chOff x="0" y="0"/>
          <a:chExt cx="0" cy="0"/>
        </a:xfrm>
      </p:grpSpPr>
      <p:pic>
        <p:nvPicPr>
          <p:cNvPr id="2097155" name="Picture 5"/>
          <p:cNvPicPr>
            <a:picLocks noChangeAspect="1"/>
          </p:cNvPicPr>
          <p:nvPr/>
        </p:nvPicPr>
        <p:blipFill rotWithShape="1">
          <a:blip xmlns:r="http://schemas.openxmlformats.org/officeDocument/2006/relationships" r:embed="rId1"/>
          <a:srcRect l="1010" r="1010" b="11925"/>
          <a:stretch>
            <a:fillRect/>
          </a:stretch>
        </p:blipFill>
        <p:spPr>
          <a:xfrm>
            <a:off x="975591" y="0"/>
            <a:ext cx="7192818" cy="6857999"/>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Syringomyelia</dc:title>
  <dc:creator>boss</dc:creator>
  <cp:lastModifiedBy>Ahmed Maan</cp:lastModifiedBy>
  <dcterms:created xsi:type="dcterms:W3CDTF">2017-12-28T07:06:23Z</dcterms:created>
  <dcterms:modified xsi:type="dcterms:W3CDTF">2022-11-25T20:25:54Z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fb07e188347a495e9dec42adcb2bb2d4</vt:lpwstr>
  </property>
</Properties>
</file>