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672" r:id="rId1"/>
  </p:sldMasterIdLst>
  <p:notesMasterIdLst>
    <p:notesMasterId r:id="rId2"/>
  </p:notesMasterIdLst>
  <p:sldIdLst>
    <p:sldId id="328" r:id="rId3"/>
    <p:sldId id="329" r:id="rId4"/>
    <p:sldId id="330"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 id="355" r:id="rId30"/>
  </p:sldIdLst>
  <p:sldSz type="screen4x3" cy="6858000" cx="9144000"/>
  <p:notesSz cx="6858000" cy="9144000"/>
  <p:defaultText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slideViewPr>
    <p:cSldViewPr>
      <p:cViewPr>
        <p:scale>
          <a:sx n="0" d="0"/>
          <a:sy n="0" d="0"/>
        </p:scale>
        <p:origin x="0" y="0"/>
      </p:cViewPr>
    </p:cSldViewPr>
  </p:slide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tableStyles" Target="tableStyles.xml"/><Relationship Id="rId32" Type="http://schemas.openxmlformats.org/officeDocument/2006/relationships/presProps" Target="presProps.xml"/><Relationship Id="rId33" Type="http://schemas.openxmlformats.org/officeDocument/2006/relationships/viewProps" Target="viewProps.xml"/><Relationship Id="rId3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81" name=""/>
        <p:cNvGrpSpPr/>
        <p:nvPr/>
      </p:nvGrpSpPr>
      <p:grpSpPr>
        <a:xfrm>
          <a:off x="0" y="0"/>
          <a:ext cx="0" cy="0"/>
          <a:chOff x="0" y="0"/>
          <a:chExt cx="0" cy="0"/>
        </a:xfrm>
      </p:grpSpPr>
      <p:sp>
        <p:nvSpPr>
          <p:cNvPr id="1048666"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667"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668"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669"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670"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671"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70" name=""/>
        <p:cNvGrpSpPr/>
        <p:nvPr/>
      </p:nvGrpSpPr>
      <p:grpSpPr>
        <a:xfrm>
          <a:off x="0" y="0"/>
          <a:ext cx="0" cy="0"/>
          <a:chOff x="0" y="0"/>
          <a:chExt cx="0" cy="0"/>
        </a:xfrm>
      </p:grpSpPr>
      <p:sp>
        <p:nvSpPr>
          <p:cNvPr id="1048613"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Q"/>
          </a:p>
        </p:txBody>
      </p:sp>
      <p:sp>
        <p:nvSpPr>
          <p:cNvPr id="1048614" name="Subtitle 2"/>
          <p:cNvSpPr>
            <a:spLocks noGrp="1"/>
          </p:cNvSpPr>
          <p:nvPr>
            <p:ph type="subTitle" idx="1"/>
          </p:nvPr>
        </p:nvSpPr>
        <p:spPr>
          <a:xfrm>
            <a:off x="1143000" y="3602038"/>
            <a:ext cx="6858000" cy="1655762"/>
          </a:xfrm>
        </p:spPr>
        <p:txBody>
          <a:bodyPr/>
          <a:lstStyle>
            <a:lvl1pPr algn="ctr" indent="0" marL="0">
              <a:buNone/>
              <a:defRPr sz="1800"/>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lang="en-IQ"/>
          </a:p>
        </p:txBody>
      </p:sp>
      <p:sp>
        <p:nvSpPr>
          <p:cNvPr id="1048615" name="Date Placeholder 3"/>
          <p:cNvSpPr>
            <a:spLocks noGrp="1"/>
          </p:cNvSpPr>
          <p:nvPr>
            <p:ph type="dt" sz="half" idx="10"/>
          </p:nvPr>
        </p:nvSpPr>
        <p:spPr/>
        <p:txBody>
          <a:bodyPr/>
          <a:p>
            <a:fld id="{6BBAC749-E12F-6641-8735-F01F97279C4E}" type="datetimeFigureOut">
              <a:rPr lang="en-IQ" smtClean="0"/>
              <a:t>8/13/20</a:t>
            </a:fld>
            <a:endParaRPr lang="en-IQ"/>
          </a:p>
        </p:txBody>
      </p:sp>
      <p:sp>
        <p:nvSpPr>
          <p:cNvPr id="1048616" name="Footer Placeholder 4"/>
          <p:cNvSpPr>
            <a:spLocks noGrp="1"/>
          </p:cNvSpPr>
          <p:nvPr>
            <p:ph type="ftr" sz="quarter" idx="11"/>
          </p:nvPr>
        </p:nvSpPr>
        <p:spPr/>
        <p:txBody>
          <a:bodyPr/>
          <a:p>
            <a:endParaRPr lang="en-IQ"/>
          </a:p>
        </p:txBody>
      </p:sp>
      <p:sp>
        <p:nvSpPr>
          <p:cNvPr id="1048617" name="Slide Number Placeholder 5"/>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74" name=""/>
        <p:cNvGrpSpPr/>
        <p:nvPr/>
      </p:nvGrpSpPr>
      <p:grpSpPr>
        <a:xfrm>
          <a:off x="0" y="0"/>
          <a:ext cx="0" cy="0"/>
          <a:chOff x="0" y="0"/>
          <a:chExt cx="0" cy="0"/>
        </a:xfrm>
      </p:grpSpPr>
      <p:sp>
        <p:nvSpPr>
          <p:cNvPr id="1048633" name="Title 1"/>
          <p:cNvSpPr>
            <a:spLocks noGrp="1"/>
          </p:cNvSpPr>
          <p:nvPr>
            <p:ph type="title"/>
          </p:nvPr>
        </p:nvSpPr>
        <p:spPr/>
        <p:txBody>
          <a:bodyPr/>
          <a:p>
            <a:r>
              <a:rPr lang="en-US"/>
              <a:t>Click to edit Master title style</a:t>
            </a:r>
            <a:endParaRPr lang="en-IQ"/>
          </a:p>
        </p:txBody>
      </p:sp>
      <p:sp>
        <p:nvSpPr>
          <p:cNvPr id="1048634" name="Vertical Text Placeholder 2"/>
          <p:cNvSpPr>
            <a:spLocks noGrp="1"/>
          </p:cNvSpPr>
          <p:nvPr>
            <p:ph type="body" orient="vert" idx="1"/>
          </p:nvPr>
        </p:nvSpPr>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35" name="Date Placeholder 3"/>
          <p:cNvSpPr>
            <a:spLocks noGrp="1"/>
          </p:cNvSpPr>
          <p:nvPr>
            <p:ph type="dt" sz="half" idx="10"/>
          </p:nvPr>
        </p:nvSpPr>
        <p:spPr/>
        <p:txBody>
          <a:bodyPr/>
          <a:p>
            <a:fld id="{6BBAC749-E12F-6641-8735-F01F97279C4E}" type="datetimeFigureOut">
              <a:rPr lang="en-IQ" smtClean="0"/>
              <a:t>8/13/20</a:t>
            </a:fld>
            <a:endParaRPr lang="en-IQ"/>
          </a:p>
        </p:txBody>
      </p:sp>
      <p:sp>
        <p:nvSpPr>
          <p:cNvPr id="1048636" name="Footer Placeholder 4"/>
          <p:cNvSpPr>
            <a:spLocks noGrp="1"/>
          </p:cNvSpPr>
          <p:nvPr>
            <p:ph type="ftr" sz="quarter" idx="11"/>
          </p:nvPr>
        </p:nvSpPr>
        <p:spPr/>
        <p:txBody>
          <a:bodyPr/>
          <a:p>
            <a:endParaRPr lang="en-IQ"/>
          </a:p>
        </p:txBody>
      </p:sp>
      <p:sp>
        <p:nvSpPr>
          <p:cNvPr id="1048637" name="Slide Number Placeholder 5"/>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72" name=""/>
        <p:cNvGrpSpPr/>
        <p:nvPr/>
      </p:nvGrpSpPr>
      <p:grpSpPr>
        <a:xfrm>
          <a:off x="0" y="0"/>
          <a:ext cx="0" cy="0"/>
          <a:chOff x="0" y="0"/>
          <a:chExt cx="0" cy="0"/>
        </a:xfrm>
      </p:grpSpPr>
      <p:sp>
        <p:nvSpPr>
          <p:cNvPr id="1048622" name="Vertical Title 1"/>
          <p:cNvSpPr>
            <a:spLocks noGrp="1"/>
          </p:cNvSpPr>
          <p:nvPr>
            <p:ph type="title" orient="vert"/>
          </p:nvPr>
        </p:nvSpPr>
        <p:spPr>
          <a:xfrm>
            <a:off x="6543675" y="365125"/>
            <a:ext cx="1971675" cy="5811838"/>
          </a:xfrm>
        </p:spPr>
        <p:txBody>
          <a:bodyPr vert="eaVert"/>
          <a:p>
            <a:r>
              <a:rPr lang="en-US"/>
              <a:t>Click to edit Master title style</a:t>
            </a:r>
            <a:endParaRPr lang="en-IQ"/>
          </a:p>
        </p:txBody>
      </p:sp>
      <p:sp>
        <p:nvSpPr>
          <p:cNvPr id="1048623" name="Vertical Text Placeholder 2"/>
          <p:cNvSpPr>
            <a:spLocks noGrp="1"/>
          </p:cNvSpPr>
          <p:nvPr>
            <p:ph type="body" orient="vert" idx="1"/>
          </p:nvPr>
        </p:nvSpPr>
        <p:spPr>
          <a:xfrm>
            <a:off x="628650" y="365125"/>
            <a:ext cx="5800725" cy="5811838"/>
          </a:xfrm>
        </p:spPr>
        <p:txBody>
          <a:bodyPr vert="eaVert"/>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24" name="Date Placeholder 3"/>
          <p:cNvSpPr>
            <a:spLocks noGrp="1"/>
          </p:cNvSpPr>
          <p:nvPr>
            <p:ph type="dt" sz="half" idx="10"/>
          </p:nvPr>
        </p:nvSpPr>
        <p:spPr/>
        <p:txBody>
          <a:bodyPr/>
          <a:p>
            <a:fld id="{6BBAC749-E12F-6641-8735-F01F97279C4E}" type="datetimeFigureOut">
              <a:rPr lang="en-IQ" smtClean="0"/>
              <a:t>8/13/20</a:t>
            </a:fld>
            <a:endParaRPr lang="en-IQ"/>
          </a:p>
        </p:txBody>
      </p:sp>
      <p:sp>
        <p:nvSpPr>
          <p:cNvPr id="1048625" name="Footer Placeholder 4"/>
          <p:cNvSpPr>
            <a:spLocks noGrp="1"/>
          </p:cNvSpPr>
          <p:nvPr>
            <p:ph type="ftr" sz="quarter" idx="11"/>
          </p:nvPr>
        </p:nvSpPr>
        <p:spPr/>
        <p:txBody>
          <a:bodyPr/>
          <a:p>
            <a:endParaRPr lang="en-IQ"/>
          </a:p>
        </p:txBody>
      </p:sp>
      <p:sp>
        <p:nvSpPr>
          <p:cNvPr id="1048626" name="Slide Number Placeholder 5"/>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23" name=""/>
        <p:cNvGrpSpPr/>
        <p:nvPr/>
      </p:nvGrpSpPr>
      <p:grpSpPr>
        <a:xfrm>
          <a:off x="0" y="0"/>
          <a:ext cx="0" cy="0"/>
          <a:chOff x="0" y="0"/>
          <a:chExt cx="0" cy="0"/>
        </a:xfrm>
      </p:grpSpPr>
      <p:sp>
        <p:nvSpPr>
          <p:cNvPr id="1048581" name="Title 1"/>
          <p:cNvSpPr>
            <a:spLocks noGrp="1"/>
          </p:cNvSpPr>
          <p:nvPr>
            <p:ph type="title"/>
          </p:nvPr>
        </p:nvSpPr>
        <p:spPr/>
        <p:txBody>
          <a:bodyPr/>
          <a:p>
            <a:r>
              <a:rPr lang="en-US"/>
              <a:t>Click to edit Master title style</a:t>
            </a:r>
            <a:endParaRPr lang="en-IQ"/>
          </a:p>
        </p:txBody>
      </p:sp>
      <p:sp>
        <p:nvSpPr>
          <p:cNvPr id="1048582" name="Content Placeholder 2"/>
          <p:cNvSpPr>
            <a:spLocks noGrp="1"/>
          </p:cNvSpPr>
          <p:nvPr>
            <p:ph idx="1"/>
          </p:nvPr>
        </p:nvSpPr>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83" name="Date Placeholder 3"/>
          <p:cNvSpPr>
            <a:spLocks noGrp="1"/>
          </p:cNvSpPr>
          <p:nvPr>
            <p:ph type="dt" sz="half" idx="10"/>
          </p:nvPr>
        </p:nvSpPr>
        <p:spPr/>
        <p:txBody>
          <a:bodyPr/>
          <a:p>
            <a:fld id="{6BBAC749-E12F-6641-8735-F01F97279C4E}" type="datetimeFigureOut">
              <a:rPr lang="en-IQ" smtClean="0"/>
              <a:t>8/13/20</a:t>
            </a:fld>
            <a:endParaRPr lang="en-IQ"/>
          </a:p>
        </p:txBody>
      </p:sp>
      <p:sp>
        <p:nvSpPr>
          <p:cNvPr id="1048584" name="Footer Placeholder 4"/>
          <p:cNvSpPr>
            <a:spLocks noGrp="1"/>
          </p:cNvSpPr>
          <p:nvPr>
            <p:ph type="ftr" sz="quarter" idx="11"/>
          </p:nvPr>
        </p:nvSpPr>
        <p:spPr/>
        <p:txBody>
          <a:bodyPr/>
          <a:p>
            <a:endParaRPr lang="en-IQ"/>
          </a:p>
        </p:txBody>
      </p:sp>
      <p:sp>
        <p:nvSpPr>
          <p:cNvPr id="1048585" name="Slide Number Placeholder 5"/>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75" name=""/>
        <p:cNvGrpSpPr/>
        <p:nvPr/>
      </p:nvGrpSpPr>
      <p:grpSpPr>
        <a:xfrm>
          <a:off x="0" y="0"/>
          <a:ext cx="0" cy="0"/>
          <a:chOff x="0" y="0"/>
          <a:chExt cx="0" cy="0"/>
        </a:xfrm>
      </p:grpSpPr>
      <p:sp>
        <p:nvSpPr>
          <p:cNvPr id="1048638"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Q"/>
          </a:p>
        </p:txBody>
      </p:sp>
      <p:sp>
        <p:nvSpPr>
          <p:cNvPr id="1048639" name="Text Placeholder 2"/>
          <p:cNvSpPr>
            <a:spLocks noGrp="1"/>
          </p:cNvSpPr>
          <p:nvPr>
            <p:ph type="body" idx="1"/>
          </p:nvPr>
        </p:nvSpPr>
        <p:spPr>
          <a:xfrm>
            <a:off x="623888" y="4589464"/>
            <a:ext cx="7886700" cy="1500187"/>
          </a:xfrm>
        </p:spPr>
        <p:txBody>
          <a:bodyPr/>
          <a:lstStyle>
            <a:lvl1pPr indent="0" marL="0">
              <a:buNone/>
              <a:defRPr sz="1800">
                <a:solidFill>
                  <a:schemeClr val="tx1">
                    <a:tint val="75000"/>
                  </a:schemeClr>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Click to edit Master text styles</a:t>
            </a:r>
          </a:p>
        </p:txBody>
      </p:sp>
      <p:sp>
        <p:nvSpPr>
          <p:cNvPr id="1048640" name="Date Placeholder 3"/>
          <p:cNvSpPr>
            <a:spLocks noGrp="1"/>
          </p:cNvSpPr>
          <p:nvPr>
            <p:ph type="dt" sz="half" idx="10"/>
          </p:nvPr>
        </p:nvSpPr>
        <p:spPr/>
        <p:txBody>
          <a:bodyPr/>
          <a:p>
            <a:fld id="{6BBAC749-E12F-6641-8735-F01F97279C4E}" type="datetimeFigureOut">
              <a:rPr lang="en-IQ" smtClean="0"/>
              <a:t>8/13/20</a:t>
            </a:fld>
            <a:endParaRPr lang="en-IQ"/>
          </a:p>
        </p:txBody>
      </p:sp>
      <p:sp>
        <p:nvSpPr>
          <p:cNvPr id="1048641" name="Footer Placeholder 4"/>
          <p:cNvSpPr>
            <a:spLocks noGrp="1"/>
          </p:cNvSpPr>
          <p:nvPr>
            <p:ph type="ftr" sz="quarter" idx="11"/>
          </p:nvPr>
        </p:nvSpPr>
        <p:spPr/>
        <p:txBody>
          <a:bodyPr/>
          <a:p>
            <a:endParaRPr lang="en-IQ"/>
          </a:p>
        </p:txBody>
      </p:sp>
      <p:sp>
        <p:nvSpPr>
          <p:cNvPr id="1048642" name="Slide Number Placeholder 5"/>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76" name=""/>
        <p:cNvGrpSpPr/>
        <p:nvPr/>
      </p:nvGrpSpPr>
      <p:grpSpPr>
        <a:xfrm>
          <a:off x="0" y="0"/>
          <a:ext cx="0" cy="0"/>
          <a:chOff x="0" y="0"/>
          <a:chExt cx="0" cy="0"/>
        </a:xfrm>
      </p:grpSpPr>
      <p:sp>
        <p:nvSpPr>
          <p:cNvPr id="1048643" name="Title 1"/>
          <p:cNvSpPr>
            <a:spLocks noGrp="1"/>
          </p:cNvSpPr>
          <p:nvPr>
            <p:ph type="title"/>
          </p:nvPr>
        </p:nvSpPr>
        <p:spPr/>
        <p:txBody>
          <a:bodyPr/>
          <a:p>
            <a:r>
              <a:rPr lang="en-US"/>
              <a:t>Click to edit Master title style</a:t>
            </a:r>
            <a:endParaRPr lang="en-IQ"/>
          </a:p>
        </p:txBody>
      </p:sp>
      <p:sp>
        <p:nvSpPr>
          <p:cNvPr id="1048644" name="Content Placeholder 2"/>
          <p:cNvSpPr>
            <a:spLocks noGrp="1"/>
          </p:cNvSpPr>
          <p:nvPr>
            <p:ph sz="half" idx="1"/>
          </p:nvPr>
        </p:nvSpPr>
        <p:spPr>
          <a:xfrm>
            <a:off x="6286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45" name="Content Placeholder 3"/>
          <p:cNvSpPr>
            <a:spLocks noGrp="1"/>
          </p:cNvSpPr>
          <p:nvPr>
            <p:ph sz="half" idx="2"/>
          </p:nvPr>
        </p:nvSpPr>
        <p:spPr>
          <a:xfrm>
            <a:off x="4629150" y="1825625"/>
            <a:ext cx="3886200" cy="435133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46" name="Date Placeholder 4"/>
          <p:cNvSpPr>
            <a:spLocks noGrp="1"/>
          </p:cNvSpPr>
          <p:nvPr>
            <p:ph type="dt" sz="half" idx="10"/>
          </p:nvPr>
        </p:nvSpPr>
        <p:spPr/>
        <p:txBody>
          <a:bodyPr/>
          <a:p>
            <a:fld id="{6BBAC749-E12F-6641-8735-F01F97279C4E}" type="datetimeFigureOut">
              <a:rPr lang="en-IQ" smtClean="0"/>
              <a:t>8/13/20</a:t>
            </a:fld>
            <a:endParaRPr lang="en-IQ"/>
          </a:p>
        </p:txBody>
      </p:sp>
      <p:sp>
        <p:nvSpPr>
          <p:cNvPr id="1048647" name="Footer Placeholder 5"/>
          <p:cNvSpPr>
            <a:spLocks noGrp="1"/>
          </p:cNvSpPr>
          <p:nvPr>
            <p:ph type="ftr" sz="quarter" idx="11"/>
          </p:nvPr>
        </p:nvSpPr>
        <p:spPr/>
        <p:txBody>
          <a:bodyPr/>
          <a:p>
            <a:endParaRPr lang="en-IQ"/>
          </a:p>
        </p:txBody>
      </p:sp>
      <p:sp>
        <p:nvSpPr>
          <p:cNvPr id="1048648" name="Slide Number Placeholder 6"/>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77" name=""/>
        <p:cNvGrpSpPr/>
        <p:nvPr/>
      </p:nvGrpSpPr>
      <p:grpSpPr>
        <a:xfrm>
          <a:off x="0" y="0"/>
          <a:ext cx="0" cy="0"/>
          <a:chOff x="0" y="0"/>
          <a:chExt cx="0" cy="0"/>
        </a:xfrm>
      </p:grpSpPr>
      <p:sp>
        <p:nvSpPr>
          <p:cNvPr id="1048649" name="Title 1"/>
          <p:cNvSpPr>
            <a:spLocks noGrp="1"/>
          </p:cNvSpPr>
          <p:nvPr>
            <p:ph type="title"/>
          </p:nvPr>
        </p:nvSpPr>
        <p:spPr>
          <a:xfrm>
            <a:off x="629841" y="365126"/>
            <a:ext cx="7886700" cy="1325563"/>
          </a:xfrm>
        </p:spPr>
        <p:txBody>
          <a:bodyPr/>
          <a:p>
            <a:r>
              <a:rPr lang="en-US"/>
              <a:t>Click to edit Master title style</a:t>
            </a:r>
            <a:endParaRPr lang="en-IQ"/>
          </a:p>
        </p:txBody>
      </p:sp>
      <p:sp>
        <p:nvSpPr>
          <p:cNvPr id="1048650" name="Text Placeholder 2"/>
          <p:cNvSpPr>
            <a:spLocks noGrp="1"/>
          </p:cNvSpPr>
          <p:nvPr>
            <p:ph type="body" idx="1"/>
          </p:nvPr>
        </p:nvSpPr>
        <p:spPr>
          <a:xfrm>
            <a:off x="629842" y="1681163"/>
            <a:ext cx="3868340"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51" name="Content Placeholder 3"/>
          <p:cNvSpPr>
            <a:spLocks noGrp="1"/>
          </p:cNvSpPr>
          <p:nvPr>
            <p:ph sz="half" idx="2"/>
          </p:nvPr>
        </p:nvSpPr>
        <p:spPr>
          <a:xfrm>
            <a:off x="629842" y="2505075"/>
            <a:ext cx="3868340"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52" name="Text Placeholder 4"/>
          <p:cNvSpPr>
            <a:spLocks noGrp="1"/>
          </p:cNvSpPr>
          <p:nvPr>
            <p:ph type="body" sz="quarter" idx="3"/>
          </p:nvPr>
        </p:nvSpPr>
        <p:spPr>
          <a:xfrm>
            <a:off x="4629150" y="1681163"/>
            <a:ext cx="3887391" cy="823912"/>
          </a:xfrm>
        </p:spPr>
        <p:txBody>
          <a:bodyPr anchor="b"/>
          <a:lstStyle>
            <a:lvl1pPr indent="0" marL="0">
              <a:buNone/>
              <a:defRPr b="1" sz="1800"/>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Click to edit Master text styles</a:t>
            </a:r>
          </a:p>
        </p:txBody>
      </p:sp>
      <p:sp>
        <p:nvSpPr>
          <p:cNvPr id="1048653" name="Content Placeholder 5"/>
          <p:cNvSpPr>
            <a:spLocks noGrp="1"/>
          </p:cNvSpPr>
          <p:nvPr>
            <p:ph sz="quarter" idx="4"/>
          </p:nvPr>
        </p:nvSpPr>
        <p:spPr>
          <a:xfrm>
            <a:off x="4629150" y="2505075"/>
            <a:ext cx="3887391" cy="3684588"/>
          </a:xfrm>
        </p:spPr>
        <p:txBody>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54" name="Date Placeholder 6"/>
          <p:cNvSpPr>
            <a:spLocks noGrp="1"/>
          </p:cNvSpPr>
          <p:nvPr>
            <p:ph type="dt" sz="half" idx="10"/>
          </p:nvPr>
        </p:nvSpPr>
        <p:spPr/>
        <p:txBody>
          <a:bodyPr/>
          <a:p>
            <a:fld id="{6BBAC749-E12F-6641-8735-F01F97279C4E}" type="datetimeFigureOut">
              <a:rPr lang="en-IQ" smtClean="0"/>
              <a:t>8/13/20</a:t>
            </a:fld>
            <a:endParaRPr lang="en-IQ"/>
          </a:p>
        </p:txBody>
      </p:sp>
      <p:sp>
        <p:nvSpPr>
          <p:cNvPr id="1048655" name="Footer Placeholder 7"/>
          <p:cNvSpPr>
            <a:spLocks noGrp="1"/>
          </p:cNvSpPr>
          <p:nvPr>
            <p:ph type="ftr" sz="quarter" idx="11"/>
          </p:nvPr>
        </p:nvSpPr>
        <p:spPr/>
        <p:txBody>
          <a:bodyPr/>
          <a:p>
            <a:endParaRPr lang="en-IQ"/>
          </a:p>
        </p:txBody>
      </p:sp>
      <p:sp>
        <p:nvSpPr>
          <p:cNvPr id="1048656" name="Slide Number Placeholder 8"/>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71" name=""/>
        <p:cNvGrpSpPr/>
        <p:nvPr/>
      </p:nvGrpSpPr>
      <p:grpSpPr>
        <a:xfrm>
          <a:off x="0" y="0"/>
          <a:ext cx="0" cy="0"/>
          <a:chOff x="0" y="0"/>
          <a:chExt cx="0" cy="0"/>
        </a:xfrm>
      </p:grpSpPr>
      <p:sp>
        <p:nvSpPr>
          <p:cNvPr id="1048618" name="Title 1"/>
          <p:cNvSpPr>
            <a:spLocks noGrp="1"/>
          </p:cNvSpPr>
          <p:nvPr>
            <p:ph type="title"/>
          </p:nvPr>
        </p:nvSpPr>
        <p:spPr/>
        <p:txBody>
          <a:bodyPr/>
          <a:p>
            <a:r>
              <a:rPr lang="en-US"/>
              <a:t>Click to edit Master title style</a:t>
            </a:r>
            <a:endParaRPr lang="en-IQ"/>
          </a:p>
        </p:txBody>
      </p:sp>
      <p:sp>
        <p:nvSpPr>
          <p:cNvPr id="1048619" name="Date Placeholder 2"/>
          <p:cNvSpPr>
            <a:spLocks noGrp="1"/>
          </p:cNvSpPr>
          <p:nvPr>
            <p:ph type="dt" sz="half" idx="10"/>
          </p:nvPr>
        </p:nvSpPr>
        <p:spPr/>
        <p:txBody>
          <a:bodyPr/>
          <a:p>
            <a:fld id="{6BBAC749-E12F-6641-8735-F01F97279C4E}" type="datetimeFigureOut">
              <a:rPr lang="en-IQ" smtClean="0"/>
              <a:t>8/13/20</a:t>
            </a:fld>
            <a:endParaRPr lang="en-IQ"/>
          </a:p>
        </p:txBody>
      </p:sp>
      <p:sp>
        <p:nvSpPr>
          <p:cNvPr id="1048620" name="Footer Placeholder 3"/>
          <p:cNvSpPr>
            <a:spLocks noGrp="1"/>
          </p:cNvSpPr>
          <p:nvPr>
            <p:ph type="ftr" sz="quarter" idx="11"/>
          </p:nvPr>
        </p:nvSpPr>
        <p:spPr/>
        <p:txBody>
          <a:bodyPr/>
          <a:p>
            <a:endParaRPr lang="en-IQ"/>
          </a:p>
        </p:txBody>
      </p:sp>
      <p:sp>
        <p:nvSpPr>
          <p:cNvPr id="1048621" name="Slide Number Placeholder 4"/>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78" name=""/>
        <p:cNvGrpSpPr/>
        <p:nvPr/>
      </p:nvGrpSpPr>
      <p:grpSpPr>
        <a:xfrm>
          <a:off x="0" y="0"/>
          <a:ext cx="0" cy="0"/>
          <a:chOff x="0" y="0"/>
          <a:chExt cx="0" cy="0"/>
        </a:xfrm>
      </p:grpSpPr>
      <p:sp>
        <p:nvSpPr>
          <p:cNvPr id="1048657" name="Date Placeholder 1"/>
          <p:cNvSpPr>
            <a:spLocks noGrp="1"/>
          </p:cNvSpPr>
          <p:nvPr>
            <p:ph type="dt" sz="half" idx="10"/>
          </p:nvPr>
        </p:nvSpPr>
        <p:spPr/>
        <p:txBody>
          <a:bodyPr/>
          <a:p>
            <a:fld id="{6BBAC749-E12F-6641-8735-F01F97279C4E}" type="datetimeFigureOut">
              <a:rPr lang="en-IQ" smtClean="0"/>
              <a:t>8/13/20</a:t>
            </a:fld>
            <a:endParaRPr lang="en-IQ"/>
          </a:p>
        </p:txBody>
      </p:sp>
      <p:sp>
        <p:nvSpPr>
          <p:cNvPr id="1048658" name="Footer Placeholder 2"/>
          <p:cNvSpPr>
            <a:spLocks noGrp="1"/>
          </p:cNvSpPr>
          <p:nvPr>
            <p:ph type="ftr" sz="quarter" idx="11"/>
          </p:nvPr>
        </p:nvSpPr>
        <p:spPr/>
        <p:txBody>
          <a:bodyPr/>
          <a:p>
            <a:endParaRPr lang="en-IQ"/>
          </a:p>
        </p:txBody>
      </p:sp>
      <p:sp>
        <p:nvSpPr>
          <p:cNvPr id="1048659" name="Slide Number Placeholder 3"/>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79" name=""/>
        <p:cNvGrpSpPr/>
        <p:nvPr/>
      </p:nvGrpSpPr>
      <p:grpSpPr>
        <a:xfrm>
          <a:off x="0" y="0"/>
          <a:ext cx="0" cy="0"/>
          <a:chOff x="0" y="0"/>
          <a:chExt cx="0" cy="0"/>
        </a:xfrm>
      </p:grpSpPr>
      <p:sp>
        <p:nvSpPr>
          <p:cNvPr id="1048660"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61"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662"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63" name="Date Placeholder 4"/>
          <p:cNvSpPr>
            <a:spLocks noGrp="1"/>
          </p:cNvSpPr>
          <p:nvPr>
            <p:ph type="dt" sz="half" idx="10"/>
          </p:nvPr>
        </p:nvSpPr>
        <p:spPr/>
        <p:txBody>
          <a:bodyPr/>
          <a:p>
            <a:fld id="{6BBAC749-E12F-6641-8735-F01F97279C4E}" type="datetimeFigureOut">
              <a:rPr lang="en-IQ" smtClean="0"/>
              <a:t>8/13/20</a:t>
            </a:fld>
            <a:endParaRPr lang="en-IQ"/>
          </a:p>
        </p:txBody>
      </p:sp>
      <p:sp>
        <p:nvSpPr>
          <p:cNvPr id="1048664" name="Footer Placeholder 5"/>
          <p:cNvSpPr>
            <a:spLocks noGrp="1"/>
          </p:cNvSpPr>
          <p:nvPr>
            <p:ph type="ftr" sz="quarter" idx="11"/>
          </p:nvPr>
        </p:nvSpPr>
        <p:spPr/>
        <p:txBody>
          <a:bodyPr/>
          <a:p>
            <a:endParaRPr lang="en-IQ"/>
          </a:p>
        </p:txBody>
      </p:sp>
      <p:sp>
        <p:nvSpPr>
          <p:cNvPr id="1048665" name="Slide Number Placeholder 6"/>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73" name=""/>
        <p:cNvGrpSpPr/>
        <p:nvPr/>
      </p:nvGrpSpPr>
      <p:grpSpPr>
        <a:xfrm>
          <a:off x="0" y="0"/>
          <a:ext cx="0" cy="0"/>
          <a:chOff x="0" y="0"/>
          <a:chExt cx="0" cy="0"/>
        </a:xfrm>
      </p:grpSpPr>
      <p:sp>
        <p:nvSpPr>
          <p:cNvPr id="1048627"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Q"/>
          </a:p>
        </p:txBody>
      </p:sp>
      <p:sp>
        <p:nvSpPr>
          <p:cNvPr id="1048628" name="Picture Placeholder 2"/>
          <p:cNvSpPr>
            <a:spLocks noGrp="1"/>
          </p:cNvSpPr>
          <p:nvPr>
            <p:ph type="pic" idx="1"/>
          </p:nvPr>
        </p:nvSpPr>
        <p:spPr>
          <a:xfrm>
            <a:off x="3887391" y="987426"/>
            <a:ext cx="4629150" cy="4873625"/>
          </a:xfrm>
        </p:spPr>
        <p:txBody>
          <a:bodyPr/>
          <a:lstStyle>
            <a:lvl1pPr indent="0" marL="0">
              <a:buNone/>
              <a:defRPr sz="2400"/>
            </a:lvl1pPr>
            <a:lvl2pPr indent="0" marL="342900">
              <a:buNone/>
              <a:defRPr sz="2100"/>
            </a:lvl2pPr>
            <a:lvl3pPr indent="0" marL="685800">
              <a:buNone/>
              <a:defRPr sz="18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endParaRPr lang="en-IQ"/>
          </a:p>
        </p:txBody>
      </p:sp>
      <p:sp>
        <p:nvSpPr>
          <p:cNvPr id="1048629" name="Text Placeholder 3"/>
          <p:cNvSpPr>
            <a:spLocks noGrp="1"/>
          </p:cNvSpPr>
          <p:nvPr>
            <p:ph type="body" sz="half" idx="2"/>
          </p:nvPr>
        </p:nvSpPr>
        <p:spPr>
          <a:xfrm>
            <a:off x="629841" y="2057400"/>
            <a:ext cx="2949178" cy="3811588"/>
          </a:xfrm>
        </p:spPr>
        <p:txBody>
          <a:bodyPr/>
          <a:lstStyle>
            <a:lvl1pPr indent="0" marL="0">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Click to edit Master text styles</a:t>
            </a:r>
          </a:p>
        </p:txBody>
      </p:sp>
      <p:sp>
        <p:nvSpPr>
          <p:cNvPr id="1048630" name="Date Placeholder 4"/>
          <p:cNvSpPr>
            <a:spLocks noGrp="1"/>
          </p:cNvSpPr>
          <p:nvPr>
            <p:ph type="dt" sz="half" idx="10"/>
          </p:nvPr>
        </p:nvSpPr>
        <p:spPr/>
        <p:txBody>
          <a:bodyPr/>
          <a:p>
            <a:fld id="{6BBAC749-E12F-6641-8735-F01F97279C4E}" type="datetimeFigureOut">
              <a:rPr lang="en-IQ" smtClean="0"/>
              <a:t>8/13/20</a:t>
            </a:fld>
            <a:endParaRPr lang="en-IQ"/>
          </a:p>
        </p:txBody>
      </p:sp>
      <p:sp>
        <p:nvSpPr>
          <p:cNvPr id="1048631" name="Footer Placeholder 5"/>
          <p:cNvSpPr>
            <a:spLocks noGrp="1"/>
          </p:cNvSpPr>
          <p:nvPr>
            <p:ph type="ftr" sz="quarter" idx="11"/>
          </p:nvPr>
        </p:nvSpPr>
        <p:spPr/>
        <p:txBody>
          <a:bodyPr/>
          <a:p>
            <a:endParaRPr lang="en-IQ"/>
          </a:p>
        </p:txBody>
      </p:sp>
      <p:sp>
        <p:nvSpPr>
          <p:cNvPr id="1048632" name="Slide Number Placeholder 6"/>
          <p:cNvSpPr>
            <a:spLocks noGrp="1"/>
          </p:cNvSpPr>
          <p:nvPr>
            <p:ph type="sldNum" sz="quarter" idx="12"/>
          </p:nvPr>
        </p:nvSpPr>
        <p:spPr/>
        <p:txBody>
          <a:bodyPr/>
          <a:p>
            <a:fld id="{69731322-6DC1-1E40-9C7D-A3AACB0E9A91}" type="slidenum">
              <a:rPr lang="en-IQ" smtClean="0"/>
              <a:t>‹#›</a:t>
            </a:fld>
            <a:endParaRPr lang="en-IQ"/>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628650" y="365126"/>
            <a:ext cx="7886700" cy="1325563"/>
          </a:xfrm>
          <a:prstGeom prst="rect"/>
        </p:spPr>
        <p:txBody>
          <a:bodyPr anchor="ctr" bIns="45720" lIns="91440" rIns="91440" rtlCol="0" tIns="45720" vert="horz">
            <a:normAutofit/>
          </a:bodyPr>
          <a:p>
            <a:r>
              <a:rPr lang="en-US"/>
              <a:t>Click to edit Master title style</a:t>
            </a:r>
            <a:endParaRPr lang="en-IQ"/>
          </a:p>
        </p:txBody>
      </p:sp>
      <p:sp>
        <p:nvSpPr>
          <p:cNvPr id="1048577" name="Text Placeholder 2"/>
          <p:cNvSpPr>
            <a:spLocks noGrp="1"/>
          </p:cNvSpPr>
          <p:nvPr>
            <p:ph type="body" idx="1"/>
          </p:nvPr>
        </p:nvSpPr>
        <p:spPr>
          <a:xfrm>
            <a:off x="628650" y="1825625"/>
            <a:ext cx="7886700" cy="4351338"/>
          </a:xfrm>
          <a:prstGeom prst="rect"/>
        </p:spPr>
        <p:txBody>
          <a:bodyPr bIns="45720" lIns="91440" rIns="91440" rtlCol="0" tIns="45720" vert="horz">
            <a:normAutofit/>
          </a:bodyPr>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Q"/>
          </a:p>
        </p:txBody>
      </p:sp>
      <p:sp>
        <p:nvSpPr>
          <p:cNvPr id="1048578" name="Date Placeholder 3"/>
          <p:cNvSpPr>
            <a:spLocks noGrp="1"/>
          </p:cNvSpPr>
          <p:nvPr>
            <p:ph type="dt" sz="half" idx="2"/>
          </p:nvPr>
        </p:nvSpPr>
        <p:spPr>
          <a:xfrm>
            <a:off x="628650" y="6356351"/>
            <a:ext cx="2057400" cy="365125"/>
          </a:xfrm>
          <a:prstGeom prst="rect"/>
        </p:spPr>
        <p:txBody>
          <a:bodyPr anchor="ctr" bIns="45720" lIns="91440" rIns="91440" rtlCol="0" tIns="45720" vert="horz"/>
          <a:lstStyle>
            <a:lvl1pPr algn="l">
              <a:defRPr sz="900">
                <a:solidFill>
                  <a:schemeClr val="tx1">
                    <a:tint val="75000"/>
                  </a:schemeClr>
                </a:solidFill>
              </a:defRPr>
            </a:lvl1pPr>
          </a:lstStyle>
          <a:p>
            <a:fld id="{6BBAC749-E12F-6641-8735-F01F97279C4E}" type="datetimeFigureOut">
              <a:rPr lang="en-IQ" smtClean="0"/>
              <a:t>8/13/20</a:t>
            </a:fld>
            <a:endParaRPr lang="en-IQ"/>
          </a:p>
        </p:txBody>
      </p:sp>
      <p:sp>
        <p:nvSpPr>
          <p:cNvPr id="1048579" name="Footer Placeholder 4"/>
          <p:cNvSpPr>
            <a:spLocks noGrp="1"/>
          </p:cNvSpPr>
          <p:nvPr>
            <p:ph type="ftr" sz="quarter" idx="3"/>
          </p:nvPr>
        </p:nvSpPr>
        <p:spPr>
          <a:xfrm>
            <a:off x="3028950" y="6356351"/>
            <a:ext cx="3086100" cy="365125"/>
          </a:xfrm>
          <a:prstGeom prst="rect"/>
        </p:spPr>
        <p:txBody>
          <a:bodyPr anchor="ctr" bIns="45720" lIns="91440" rIns="91440" rtlCol="0" tIns="45720" vert="horz"/>
          <a:lstStyle>
            <a:lvl1pPr algn="ctr">
              <a:defRPr sz="900">
                <a:solidFill>
                  <a:schemeClr val="tx1">
                    <a:tint val="75000"/>
                  </a:schemeClr>
                </a:solidFill>
              </a:defRPr>
            </a:lvl1pPr>
          </a:lstStyle>
          <a:p>
            <a:endParaRPr lang="en-IQ"/>
          </a:p>
        </p:txBody>
      </p:sp>
      <p:sp>
        <p:nvSpPr>
          <p:cNvPr id="1048580" name="Slide Number Placeholder 5"/>
          <p:cNvSpPr>
            <a:spLocks noGrp="1"/>
          </p:cNvSpPr>
          <p:nvPr>
            <p:ph type="sldNum" sz="quarter" idx="4"/>
          </p:nvPr>
        </p:nvSpPr>
        <p:spPr>
          <a:xfrm>
            <a:off x="6457950" y="6356351"/>
            <a:ext cx="2057400" cy="365125"/>
          </a:xfrm>
          <a:prstGeom prst="rect"/>
        </p:spPr>
        <p:txBody>
          <a:bodyPr anchor="ctr" bIns="45720" lIns="91440" rIns="91440" rtlCol="0" tIns="45720" vert="horz"/>
          <a:lstStyle>
            <a:lvl1pPr algn="r">
              <a:defRPr sz="900">
                <a:solidFill>
                  <a:schemeClr val="tx1">
                    <a:tint val="75000"/>
                  </a:schemeClr>
                </a:solidFill>
              </a:defRPr>
            </a:lvl1pPr>
          </a:lstStyle>
          <a:p>
            <a:fld id="{69731322-6DC1-1E40-9C7D-A3AACB0E9A91}" type="slidenum">
              <a:rPr lang="en-IQ" smtClean="0"/>
              <a:t>‹#›</a:t>
            </a:fld>
            <a:endParaRPr lang="en-IQ"/>
          </a:p>
        </p:txBody>
      </p:sp>
    </p:spTree>
  </p:cSld>
  <p:clrMap accent1="accent1" accent2="accent2" accent3="accent3" accent4="accent4" accent5="accent5" accent6="accent6" bg1="lt1" bg2="lt2" tx1="dk1" tx2="dk2"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Q"/>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24" name=""/>
        <p:cNvGrpSpPr/>
        <p:nvPr/>
      </p:nvGrpSpPr>
      <p:grpSpPr>
        <a:xfrm>
          <a:off x="0" y="0"/>
          <a:ext cx="0" cy="0"/>
          <a:chOff x="0" y="0"/>
          <a:chExt cx="0" cy="0"/>
        </a:xfrm>
      </p:grpSpPr>
      <p:sp>
        <p:nvSpPr>
          <p:cNvPr id="1048586" name="Title 1"/>
          <p:cNvSpPr>
            <a:spLocks noGrp="1"/>
          </p:cNvSpPr>
          <p:nvPr>
            <p:ph type="title"/>
          </p:nvPr>
        </p:nvSpPr>
        <p:spPr>
          <a:xfrm>
            <a:off x="1659370" y="295853"/>
            <a:ext cx="5825259" cy="4137601"/>
          </a:xfrm>
        </p:spPr>
        <p:txBody>
          <a:bodyPr/>
          <a:p>
            <a:pPr algn="ctr"/>
            <a:r>
              <a:rPr dirty="0" sz="5400" lang="en-US">
                <a:solidFill>
                  <a:srgbClr val="002060"/>
                </a:solidFill>
                <a:latin typeface="Algerian" pitchFamily="82" charset="77"/>
              </a:rPr>
              <a:t>Split Spinal Cord</a:t>
            </a:r>
            <a:br>
              <a:rPr dirty="0" lang="en-US"/>
            </a:br>
            <a:r>
              <a:rPr b="1" dirty="0" sz="2000" lang="en-US" err="1">
                <a:latin typeface="+mn-lt"/>
              </a:rPr>
              <a:t>Youmans</a:t>
            </a:r>
            <a:r>
              <a:rPr b="1" dirty="0" sz="2000" lang="en-US">
                <a:latin typeface="+mn-lt"/>
              </a:rPr>
              <a:t> Chap. 231</a:t>
            </a:r>
            <a:endParaRPr b="1" dirty="0" sz="2000" lang="en-IQ">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1" name=""/>
        <p:cNvGrpSpPr/>
        <p:nvPr/>
      </p:nvGrpSpPr>
      <p:grpSpPr>
        <a:xfrm>
          <a:off x="0" y="0"/>
          <a:ext cx="0" cy="0"/>
          <a:chOff x="0" y="0"/>
          <a:chExt cx="0" cy="0"/>
        </a:xfrm>
      </p:grpSpPr>
      <p:sp>
        <p:nvSpPr>
          <p:cNvPr id="1048594" name="Content Placeholder 2"/>
          <p:cNvSpPr>
            <a:spLocks noGrp="1"/>
          </p:cNvSpPr>
          <p:nvPr>
            <p:ph idx="1"/>
          </p:nvPr>
        </p:nvSpPr>
        <p:spPr>
          <a:xfrm>
            <a:off x="86014" y="82260"/>
            <a:ext cx="8977168" cy="6694921"/>
          </a:xfrm>
        </p:spPr>
        <p:txBody>
          <a:bodyPr>
            <a:normAutofit/>
          </a:bodyPr>
          <a:p>
            <a:pPr>
              <a:buFont typeface="Wingdings" pitchFamily="2" charset="2"/>
              <a:buChar char="q"/>
            </a:pPr>
            <a:r>
              <a:rPr b="1" dirty="0" sz="2400" lang="en-US" u="sng">
                <a:solidFill>
                  <a:srgbClr val="C00000"/>
                </a:solidFill>
              </a:rPr>
              <a:t>IMAGING</a:t>
            </a:r>
          </a:p>
          <a:p>
            <a:pPr>
              <a:buFont typeface="Wingdings" pitchFamily="2" charset="2"/>
              <a:buChar char="Ø"/>
            </a:pPr>
            <a:r>
              <a:rPr b="1" dirty="0" sz="2000" lang="en-US">
                <a:solidFill>
                  <a:srgbClr val="002060"/>
                </a:solidFill>
              </a:rPr>
              <a:t>Screening antenatal ultrasonography</a:t>
            </a:r>
            <a:r>
              <a:rPr dirty="0" sz="2000" lang="en-US"/>
              <a:t> can show extra </a:t>
            </a:r>
            <a:r>
              <a:rPr dirty="0" sz="2000" lang="en-US" err="1"/>
              <a:t>echogenic</a:t>
            </a:r>
            <a:r>
              <a:rPr dirty="0" sz="2000" lang="en-US"/>
              <a:t> foci in the spinal canal indicative of SCM as early as 14 weeks but may be affected by bony structures, fetal position, or amniotic fluid volume. </a:t>
            </a:r>
          </a:p>
          <a:p>
            <a:pPr>
              <a:buFont typeface="Wingdings" pitchFamily="2" charset="2"/>
              <a:buChar char="Ø"/>
            </a:pPr>
            <a:r>
              <a:rPr b="1" dirty="0" sz="2000" lang="en-US">
                <a:solidFill>
                  <a:srgbClr val="002060"/>
                </a:solidFill>
              </a:rPr>
              <a:t>MRI</a:t>
            </a:r>
            <a:r>
              <a:rPr dirty="0" sz="2000" lang="en-US"/>
              <a:t> </a:t>
            </a:r>
          </a:p>
          <a:p>
            <a:r>
              <a:rPr b="1" dirty="0" sz="2000" lang="en-US"/>
              <a:t>T1</a:t>
            </a:r>
            <a:r>
              <a:rPr dirty="0" sz="2000" lang="en-US"/>
              <a:t> </a:t>
            </a:r>
          </a:p>
          <a:p>
            <a:pPr lvl="1">
              <a:buFont typeface="Wingdings" pitchFamily="2" charset="2"/>
              <a:buChar char="ü"/>
            </a:pPr>
            <a:r>
              <a:rPr dirty="0" sz="2000" lang="en-US"/>
              <a:t>The presence of two </a:t>
            </a:r>
            <a:r>
              <a:rPr dirty="0" sz="2000" lang="en-US" err="1"/>
              <a:t>hemicords</a:t>
            </a:r>
            <a:r>
              <a:rPr dirty="0" sz="2000" lang="en-US"/>
              <a:t>.</a:t>
            </a:r>
          </a:p>
          <a:p>
            <a:pPr lvl="1">
              <a:buFont typeface="Wingdings" pitchFamily="2" charset="2"/>
              <a:buChar char="ü"/>
            </a:pPr>
            <a:r>
              <a:rPr dirty="0" sz="2000" lang="en-US"/>
              <a:t>The cleft typically begins below T11, and the </a:t>
            </a:r>
            <a:r>
              <a:rPr dirty="0" sz="2000" lang="en-US" err="1"/>
              <a:t>hemicords</a:t>
            </a:r>
            <a:r>
              <a:rPr dirty="0" sz="2000" lang="en-US"/>
              <a:t> most often reunite after two to three vertebral segments. </a:t>
            </a:r>
          </a:p>
          <a:p>
            <a:pPr lvl="1">
              <a:buFont typeface="Wingdings" pitchFamily="2" charset="2"/>
              <a:buChar char="ü"/>
            </a:pPr>
            <a:r>
              <a:rPr dirty="0" sz="2000" lang="en-US"/>
              <a:t>Demonstrating the presence of an associated fatty </a:t>
            </a:r>
            <a:r>
              <a:rPr dirty="0" sz="2000" lang="en-US" err="1"/>
              <a:t>filum</a:t>
            </a:r>
            <a:r>
              <a:rPr dirty="0" sz="2000" lang="en-US"/>
              <a:t>, which may affect one or both </a:t>
            </a:r>
            <a:r>
              <a:rPr dirty="0" sz="2000" lang="en-US" err="1"/>
              <a:t>hemicords</a:t>
            </a:r>
            <a:r>
              <a:rPr dirty="0" sz="2000" lang="en-US"/>
              <a:t>, a dermal sinus tract, or a terminal lipoma.</a:t>
            </a:r>
          </a:p>
          <a:p>
            <a:r>
              <a:rPr b="1" dirty="0" sz="2000" lang="en-US"/>
              <a:t>T2</a:t>
            </a:r>
          </a:p>
          <a:p>
            <a:pPr lvl="1">
              <a:buFont typeface="Wingdings" pitchFamily="2" charset="2"/>
              <a:buChar char="ü"/>
            </a:pPr>
            <a:r>
              <a:rPr dirty="0" sz="2000" lang="en-US"/>
              <a:t>Discriminates between the presence of one or two subdural and subarachnoid spaces, allowing proper categorization of the malformation as type I (with an associated “</a:t>
            </a:r>
            <a:r>
              <a:rPr b="1" dirty="0" sz="2000" lang="en-US">
                <a:solidFill>
                  <a:srgbClr val="0070C0"/>
                </a:solidFill>
              </a:rPr>
              <a:t>owl sign</a:t>
            </a:r>
            <a:r>
              <a:rPr dirty="0" sz="2000" lang="en-US"/>
              <a:t>”) or type II. </a:t>
            </a:r>
          </a:p>
          <a:p>
            <a:pPr lvl="1">
              <a:buFont typeface="Wingdings" pitchFamily="2" charset="2"/>
              <a:buChar char="ü"/>
            </a:pPr>
            <a:r>
              <a:rPr dirty="0" sz="2000" lang="en-US"/>
              <a:t>Demonstrate a </a:t>
            </a:r>
            <a:r>
              <a:rPr dirty="0" sz="2000" lang="en-US" err="1"/>
              <a:t>hypointense</a:t>
            </a:r>
            <a:r>
              <a:rPr dirty="0" sz="2000" lang="en-US"/>
              <a:t> fibrous band in type II SCM. </a:t>
            </a:r>
          </a:p>
          <a:p>
            <a:pPr lvl="1">
              <a:buFont typeface="Wingdings" pitchFamily="2" charset="2"/>
              <a:buChar char="ü"/>
            </a:pPr>
            <a:r>
              <a:rPr dirty="0" sz="2000" lang="en-US"/>
              <a:t>50% of patients demonstrate </a:t>
            </a:r>
            <a:r>
              <a:rPr dirty="0" sz="2000" lang="en-US" err="1"/>
              <a:t>syringomyelia</a:t>
            </a:r>
            <a:r>
              <a:rPr dirty="0" sz="2000" lang="en-US"/>
              <a:t> proximal to the cleft, which may extend into one or both </a:t>
            </a:r>
            <a:r>
              <a:rPr dirty="0" sz="2000" lang="en-US" err="1"/>
              <a:t>hemicords</a:t>
            </a:r>
            <a:r>
              <a:rPr dirty="0" sz="2000" lang="en-US"/>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sp>
        <p:nvSpPr>
          <p:cNvPr id="1048595" name="Title 1"/>
          <p:cNvSpPr>
            <a:spLocks noGrp="1"/>
          </p:cNvSpPr>
          <p:nvPr>
            <p:ph type="title"/>
          </p:nvPr>
        </p:nvSpPr>
        <p:spPr/>
        <p:txBody>
          <a:bodyPr/>
          <a:p>
            <a:endParaRPr lang="en-IQ"/>
          </a:p>
        </p:txBody>
      </p:sp>
      <p:pic>
        <p:nvPicPr>
          <p:cNvPr id="2097155" name="Picture 4"/>
          <p:cNvPicPr>
            <a:picLocks noChangeAspect="1" noGrp="1"/>
          </p:cNvPicPr>
          <p:nvPr>
            <p:ph idx="1"/>
          </p:nvPr>
        </p:nvPicPr>
        <p:blipFill>
          <a:blip xmlns:r="http://schemas.openxmlformats.org/officeDocument/2006/relationships" r:embed="rId1"/>
          <a:stretch>
            <a:fillRect/>
          </a:stretch>
        </p:blipFill>
        <p:spPr>
          <a:xfrm>
            <a:off x="0" y="0"/>
            <a:ext cx="9144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3" name=""/>
        <p:cNvGrpSpPr/>
        <p:nvPr/>
      </p:nvGrpSpPr>
      <p:grpSpPr>
        <a:xfrm>
          <a:off x="0" y="0"/>
          <a:ext cx="0" cy="0"/>
          <a:chOff x="0" y="0"/>
          <a:chExt cx="0" cy="0"/>
        </a:xfrm>
      </p:grpSpPr>
      <p:sp>
        <p:nvSpPr>
          <p:cNvPr id="1048596" name="Title 1"/>
          <p:cNvSpPr>
            <a:spLocks noGrp="1"/>
          </p:cNvSpPr>
          <p:nvPr>
            <p:ph type="title"/>
          </p:nvPr>
        </p:nvSpPr>
        <p:spPr/>
        <p:txBody>
          <a:bodyPr/>
          <a:p>
            <a:endParaRPr lang="en-IQ"/>
          </a:p>
        </p:txBody>
      </p:sp>
      <p:pic>
        <p:nvPicPr>
          <p:cNvPr id="2097156" name="Picture 4"/>
          <p:cNvPicPr>
            <a:picLocks noChangeAspect="1" noGrp="1"/>
          </p:cNvPicPr>
          <p:nvPr>
            <p:ph idx="1"/>
          </p:nvPr>
        </p:nvPicPr>
        <p:blipFill>
          <a:blip xmlns:r="http://schemas.openxmlformats.org/officeDocument/2006/relationships" r:embed="rId1"/>
          <a:stretch>
            <a:fillRect/>
          </a:stretch>
        </p:blipFill>
        <p:spPr>
          <a:xfrm>
            <a:off x="1" y="182563"/>
            <a:ext cx="9144000" cy="6492874"/>
          </a:xfrm>
          <a:prstGeom prst="rect"/>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4" name=""/>
        <p:cNvGrpSpPr/>
        <p:nvPr/>
      </p:nvGrpSpPr>
      <p:grpSpPr>
        <a:xfrm>
          <a:off x="0" y="0"/>
          <a:ext cx="0" cy="0"/>
          <a:chOff x="0" y="0"/>
          <a:chExt cx="0" cy="0"/>
        </a:xfrm>
      </p:grpSpPr>
      <p:pic>
        <p:nvPicPr>
          <p:cNvPr id="2097157" name="Picture 4"/>
          <p:cNvPicPr>
            <a:picLocks noChangeAspect="1" noGrp="1"/>
          </p:cNvPicPr>
          <p:nvPr>
            <p:ph idx="1"/>
          </p:nvPr>
        </p:nvPicPr>
        <p:blipFill>
          <a:blip xmlns:r="http://schemas.openxmlformats.org/officeDocument/2006/relationships" r:embed="rId1"/>
          <a:stretch>
            <a:fillRect/>
          </a:stretch>
        </p:blipFill>
        <p:spPr>
          <a:xfrm>
            <a:off x="588818" y="0"/>
            <a:ext cx="7966364" cy="6858000"/>
          </a:xfrm>
          <a:prstGeom prst="rect"/>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5" name=""/>
        <p:cNvGrpSpPr/>
        <p:nvPr/>
      </p:nvGrpSpPr>
      <p:grpSpPr>
        <a:xfrm>
          <a:off x="0" y="0"/>
          <a:ext cx="0" cy="0"/>
          <a:chOff x="0" y="0"/>
          <a:chExt cx="0" cy="0"/>
        </a:xfrm>
      </p:grpSpPr>
      <p:pic>
        <p:nvPicPr>
          <p:cNvPr id="2097158" name="Picture 6"/>
          <p:cNvPicPr>
            <a:picLocks noChangeAspect="1" noGrp="1"/>
          </p:cNvPicPr>
          <p:nvPr>
            <p:ph idx="1"/>
          </p:nvPr>
        </p:nvPicPr>
        <p:blipFill>
          <a:blip xmlns:r="http://schemas.openxmlformats.org/officeDocument/2006/relationships" r:embed="rId1"/>
          <a:stretch>
            <a:fillRect/>
          </a:stretch>
        </p:blipFill>
        <p:spPr>
          <a:xfrm>
            <a:off x="0" y="1027907"/>
            <a:ext cx="9144000" cy="4976091"/>
          </a:xfrm>
          <a:prstGeom prst="rect"/>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6" name=""/>
        <p:cNvGrpSpPr/>
        <p:nvPr/>
      </p:nvGrpSpPr>
      <p:grpSpPr>
        <a:xfrm>
          <a:off x="0" y="0"/>
          <a:ext cx="0" cy="0"/>
          <a:chOff x="0" y="0"/>
          <a:chExt cx="0" cy="0"/>
        </a:xfrm>
      </p:grpSpPr>
      <p:sp>
        <p:nvSpPr>
          <p:cNvPr id="1048597" name="Content Placeholder 2"/>
          <p:cNvSpPr>
            <a:spLocks noGrp="1"/>
          </p:cNvSpPr>
          <p:nvPr>
            <p:ph idx="1"/>
          </p:nvPr>
        </p:nvSpPr>
        <p:spPr>
          <a:xfrm>
            <a:off x="86012" y="80818"/>
            <a:ext cx="8977169" cy="6696364"/>
          </a:xfrm>
        </p:spPr>
        <p:txBody>
          <a:bodyPr>
            <a:normAutofit/>
          </a:bodyPr>
          <a:p>
            <a:pPr>
              <a:buFont typeface="Wingdings" pitchFamily="2" charset="2"/>
              <a:buChar char="Ø"/>
            </a:pPr>
            <a:r>
              <a:rPr b="1" dirty="0" sz="2000" lang="en-US">
                <a:solidFill>
                  <a:srgbClr val="002060"/>
                </a:solidFill>
              </a:rPr>
              <a:t>CT</a:t>
            </a:r>
          </a:p>
          <a:p>
            <a:r>
              <a:rPr dirty="0" sz="2000" lang="en-US"/>
              <a:t>Best delineates the configuration of the osseous spur in type I.</a:t>
            </a:r>
          </a:p>
          <a:p>
            <a:r>
              <a:rPr dirty="0" sz="2000" lang="en-US"/>
              <a:t>Most spurs occur as a midline bony outgrowth of the posterior aspect of the vertebral body, although spurs with oblique orientation and spurs arising from the neural arch. </a:t>
            </a:r>
          </a:p>
          <a:p>
            <a:r>
              <a:rPr dirty="0" sz="2000" lang="en-US"/>
              <a:t>SCM is associated with bony anomalies in more than 85% of patients. </a:t>
            </a:r>
          </a:p>
          <a:p>
            <a:r>
              <a:rPr b="1" dirty="0" sz="2000" lang="en-US"/>
              <a:t>The more common bony segmentation defects include </a:t>
            </a:r>
          </a:p>
          <a:p>
            <a:pPr lvl="1">
              <a:buFont typeface="Wingdings" pitchFamily="2" charset="2"/>
              <a:buChar char="§"/>
            </a:pPr>
            <a:r>
              <a:rPr dirty="0" sz="2000" lang="en-US">
                <a:solidFill>
                  <a:srgbClr val="002060"/>
                </a:solidFill>
              </a:rPr>
              <a:t>Bifid vertebrae.</a:t>
            </a:r>
          </a:p>
          <a:p>
            <a:pPr lvl="1">
              <a:buFont typeface="Wingdings" pitchFamily="2" charset="2"/>
              <a:buChar char="§"/>
            </a:pPr>
            <a:r>
              <a:rPr dirty="0" sz="2000" lang="en-US">
                <a:solidFill>
                  <a:srgbClr val="002060"/>
                </a:solidFill>
              </a:rPr>
              <a:t>Bifid laminae.</a:t>
            </a:r>
          </a:p>
          <a:p>
            <a:pPr lvl="1">
              <a:buFont typeface="Wingdings" pitchFamily="2" charset="2"/>
              <a:buChar char="§"/>
            </a:pPr>
            <a:r>
              <a:rPr dirty="0" sz="2000" lang="en-US" err="1">
                <a:solidFill>
                  <a:srgbClr val="002060"/>
                </a:solidFill>
              </a:rPr>
              <a:t>Klippel-Feil</a:t>
            </a:r>
            <a:r>
              <a:rPr dirty="0" sz="2000" lang="en-US">
                <a:solidFill>
                  <a:srgbClr val="002060"/>
                </a:solidFill>
              </a:rPr>
              <a:t> malformation.</a:t>
            </a:r>
          </a:p>
          <a:p>
            <a:pPr lvl="1">
              <a:buFont typeface="Wingdings" pitchFamily="2" charset="2"/>
              <a:buChar char="§"/>
            </a:pPr>
            <a:r>
              <a:rPr dirty="0" sz="2000" lang="en-US">
                <a:solidFill>
                  <a:srgbClr val="002060"/>
                </a:solidFill>
              </a:rPr>
              <a:t>Butterfly vertebrae.</a:t>
            </a:r>
          </a:p>
          <a:p>
            <a:pPr lvl="1">
              <a:buFont typeface="Wingdings" pitchFamily="2" charset="2"/>
              <a:buChar char="§"/>
            </a:pPr>
            <a:r>
              <a:rPr dirty="0" sz="2000" lang="en-US" err="1">
                <a:solidFill>
                  <a:srgbClr val="002060"/>
                </a:solidFill>
              </a:rPr>
              <a:t>Hemivertebrae</a:t>
            </a:r>
            <a:r>
              <a:rPr dirty="0" sz="2000" lang="en-US">
                <a:solidFill>
                  <a:srgbClr val="002060"/>
                </a:solidFill>
              </a:rPr>
              <a:t>. </a:t>
            </a:r>
          </a:p>
          <a:p>
            <a:pPr lvl="1">
              <a:buFont typeface="Wingdings" pitchFamily="2" charset="2"/>
              <a:buChar char="§"/>
            </a:pPr>
            <a:endParaRPr dirty="0" sz="2000" lang="en-US">
              <a:solidFill>
                <a:srgbClr val="002060"/>
              </a:solidFill>
            </a:endParaRPr>
          </a:p>
          <a:p>
            <a:r>
              <a:rPr dirty="0" sz="2000" lang="en-US"/>
              <a:t>SCM is associated with scoliosis in 50% to 60% of patients.</a:t>
            </a:r>
          </a:p>
          <a:p>
            <a:r>
              <a:rPr dirty="0" sz="2000" lang="en-US"/>
              <a:t>Both tethering and congenital vertebral anomalies contribute to the formation and progression of scoliosis.</a:t>
            </a:r>
            <a:endParaRPr dirty="0" sz="2000" lang="en-IQ"/>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57" name=""/>
        <p:cNvGrpSpPr/>
        <p:nvPr/>
      </p:nvGrpSpPr>
      <p:grpSpPr>
        <a:xfrm>
          <a:off x="0" y="0"/>
          <a:ext cx="0" cy="0"/>
          <a:chOff x="0" y="0"/>
          <a:chExt cx="0" cy="0"/>
        </a:xfrm>
      </p:grpSpPr>
      <p:pic>
        <p:nvPicPr>
          <p:cNvPr id="2097159" name="Picture 4"/>
          <p:cNvPicPr>
            <a:picLocks noChangeAspect="1" noGrp="1"/>
          </p:cNvPicPr>
          <p:nvPr>
            <p:ph idx="1"/>
          </p:nvPr>
        </p:nvPicPr>
        <p:blipFill>
          <a:blip xmlns:r="http://schemas.openxmlformats.org/officeDocument/2006/relationships" r:embed="rId1"/>
          <a:stretch>
            <a:fillRect/>
          </a:stretch>
        </p:blipFill>
        <p:spPr>
          <a:xfrm>
            <a:off x="0" y="617682"/>
            <a:ext cx="9144000" cy="5622636"/>
          </a:xfrm>
          <a:prstGeom prst="rect"/>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8" name=""/>
        <p:cNvGrpSpPr/>
        <p:nvPr/>
      </p:nvGrpSpPr>
      <p:grpSpPr>
        <a:xfrm>
          <a:off x="0" y="0"/>
          <a:ext cx="0" cy="0"/>
          <a:chOff x="0" y="0"/>
          <a:chExt cx="0" cy="0"/>
        </a:xfrm>
      </p:grpSpPr>
      <p:sp>
        <p:nvSpPr>
          <p:cNvPr id="1048598" name="Content Placeholder 2"/>
          <p:cNvSpPr>
            <a:spLocks noGrp="1"/>
          </p:cNvSpPr>
          <p:nvPr>
            <p:ph idx="1"/>
          </p:nvPr>
        </p:nvSpPr>
        <p:spPr>
          <a:xfrm>
            <a:off x="86014" y="93806"/>
            <a:ext cx="8965622" cy="6683376"/>
          </a:xfrm>
        </p:spPr>
        <p:txBody>
          <a:bodyPr>
            <a:normAutofit/>
          </a:bodyPr>
          <a:p>
            <a:pPr>
              <a:buFont typeface="Wingdings" pitchFamily="2" charset="2"/>
              <a:buChar char="Ø"/>
            </a:pPr>
            <a:r>
              <a:rPr b="1" dirty="0" sz="2000" lang="en-US">
                <a:solidFill>
                  <a:srgbClr val="002060"/>
                </a:solidFill>
              </a:rPr>
              <a:t>CT </a:t>
            </a:r>
            <a:r>
              <a:rPr b="1" dirty="0" sz="2000" lang="en-US" err="1">
                <a:solidFill>
                  <a:srgbClr val="002060"/>
                </a:solidFill>
              </a:rPr>
              <a:t>myelography</a:t>
            </a:r>
            <a:endParaRPr b="1" dirty="0" sz="2000" lang="en-US">
              <a:solidFill>
                <a:srgbClr val="002060"/>
              </a:solidFill>
            </a:endParaRPr>
          </a:p>
          <a:p>
            <a:r>
              <a:rPr dirty="0" sz="2000" lang="en-US"/>
              <a:t>Superior to MRI in detecting the bony septum of type I SCM, bifid vertebrae, and hypertrophic neural arches.</a:t>
            </a:r>
          </a:p>
          <a:p>
            <a:r>
              <a:rPr dirty="0" sz="2000" lang="en-US"/>
              <a:t>Complex, hypertrophic neural arches are seen with type I malformations, presumably because of the presence of additional osteogenic meninx </a:t>
            </a:r>
            <a:r>
              <a:rPr dirty="0" sz="2000" lang="en-US" err="1"/>
              <a:t>primitiva</a:t>
            </a:r>
            <a:r>
              <a:rPr dirty="0" sz="2000" lang="en-US"/>
              <a:t> during development. </a:t>
            </a:r>
          </a:p>
          <a:p>
            <a:r>
              <a:rPr dirty="0" sz="2000" lang="en-US"/>
              <a:t>Hypertrophic arches are often fused to the lamina of an adjacent segment, a condition referred to as </a:t>
            </a:r>
            <a:r>
              <a:rPr b="1" dirty="0" sz="2000" lang="en-US">
                <a:solidFill>
                  <a:srgbClr val="0070C0"/>
                </a:solidFill>
              </a:rPr>
              <a:t>intersegmental laminar fusion.</a:t>
            </a:r>
            <a:endParaRPr b="1" dirty="0" sz="2000" lang="en-IQ">
              <a:solidFill>
                <a:srgbClr val="0070C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9" name=""/>
        <p:cNvGrpSpPr/>
        <p:nvPr/>
      </p:nvGrpSpPr>
      <p:grpSpPr>
        <a:xfrm>
          <a:off x="0" y="0"/>
          <a:ext cx="0" cy="0"/>
          <a:chOff x="0" y="0"/>
          <a:chExt cx="0" cy="0"/>
        </a:xfrm>
      </p:grpSpPr>
      <p:sp>
        <p:nvSpPr>
          <p:cNvPr id="1048599" name="Content Placeholder 2"/>
          <p:cNvSpPr>
            <a:spLocks noGrp="1"/>
          </p:cNvSpPr>
          <p:nvPr>
            <p:ph idx="1"/>
          </p:nvPr>
        </p:nvSpPr>
        <p:spPr>
          <a:xfrm>
            <a:off x="86014" y="82260"/>
            <a:ext cx="8977168" cy="6694921"/>
          </a:xfrm>
        </p:spPr>
        <p:txBody>
          <a:bodyPr/>
          <a:p>
            <a:pPr>
              <a:buFont typeface="Wingdings" pitchFamily="2" charset="2"/>
              <a:buChar char="q"/>
            </a:pPr>
            <a:r>
              <a:rPr b="1" dirty="0" sz="2400" lang="en-US" u="sng">
                <a:solidFill>
                  <a:srgbClr val="C00000"/>
                </a:solidFill>
              </a:rPr>
              <a:t>SURGICAL MANAGEMENT</a:t>
            </a:r>
          </a:p>
          <a:p>
            <a:r>
              <a:rPr dirty="0" sz="2000" lang="en-US"/>
              <a:t>Surgical repair of SCM is often performed in conjunction with </a:t>
            </a:r>
            <a:r>
              <a:rPr dirty="0" sz="2000" lang="en-US" err="1"/>
              <a:t>intraoperative</a:t>
            </a:r>
            <a:r>
              <a:rPr dirty="0" sz="2000" lang="en-US"/>
              <a:t> electrophysiology.</a:t>
            </a:r>
          </a:p>
          <a:p>
            <a:r>
              <a:rPr dirty="0" sz="2000" lang="en-US" err="1"/>
              <a:t>Intraoperative</a:t>
            </a:r>
            <a:r>
              <a:rPr dirty="0" sz="2000" lang="en-US"/>
              <a:t> fluoroscopy can be helpful in localizing the level of the SCM and defining any associated abnormal bony anatomy, especially because cutaneous stigmata may lie caudal to the actual level of the SCM.</a:t>
            </a:r>
          </a:p>
          <a:p>
            <a:r>
              <a:rPr dirty="0" sz="2000" lang="en-US"/>
              <a:t>The operation begins with bilateral </a:t>
            </a:r>
            <a:r>
              <a:rPr dirty="0" sz="2000" lang="en-US" err="1"/>
              <a:t>paraspinous</a:t>
            </a:r>
            <a:r>
              <a:rPr dirty="0" sz="2000" lang="en-US"/>
              <a:t> muscle exposure generally extending one to two levels above and below the SCM to allow dissection to extend from normal to abnormal anatomy.</a:t>
            </a:r>
            <a:endParaRPr dirty="0" sz="2000" lang="en-IQ"/>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0" name=""/>
        <p:cNvGrpSpPr/>
        <p:nvPr/>
      </p:nvGrpSpPr>
      <p:grpSpPr>
        <a:xfrm>
          <a:off x="0" y="0"/>
          <a:ext cx="0" cy="0"/>
          <a:chOff x="0" y="0"/>
          <a:chExt cx="0" cy="0"/>
        </a:xfrm>
      </p:grpSpPr>
      <p:sp>
        <p:nvSpPr>
          <p:cNvPr id="1048600" name="Content Placeholder 2"/>
          <p:cNvSpPr>
            <a:spLocks noGrp="1"/>
          </p:cNvSpPr>
          <p:nvPr>
            <p:ph idx="1"/>
          </p:nvPr>
        </p:nvSpPr>
        <p:spPr>
          <a:xfrm>
            <a:off x="86014" y="82261"/>
            <a:ext cx="8965622" cy="6660284"/>
          </a:xfrm>
        </p:spPr>
        <p:txBody>
          <a:bodyPr>
            <a:normAutofit/>
          </a:bodyPr>
          <a:p>
            <a:pPr>
              <a:buFont typeface="Wingdings" pitchFamily="2" charset="2"/>
              <a:buChar char="v"/>
            </a:pPr>
            <a:r>
              <a:rPr b="1" dirty="0" sz="2400" lang="en-US" u="sng">
                <a:solidFill>
                  <a:srgbClr val="C00000"/>
                </a:solidFill>
              </a:rPr>
              <a:t>For type I SCM</a:t>
            </a:r>
          </a:p>
          <a:p>
            <a:pPr>
              <a:buFont typeface="Wingdings" pitchFamily="2" charset="2"/>
              <a:buChar char="Ø"/>
            </a:pPr>
            <a:r>
              <a:rPr b="1" dirty="0" sz="2000" lang="en-US">
                <a:solidFill>
                  <a:srgbClr val="7030A0"/>
                </a:solidFill>
              </a:rPr>
              <a:t>Bone work </a:t>
            </a:r>
          </a:p>
          <a:p>
            <a:r>
              <a:rPr dirty="0" sz="2000" lang="en-US"/>
              <a:t>The initial laminectomies should be </a:t>
            </a:r>
            <a:r>
              <a:rPr b="1" dirty="0" sz="2000" lang="en-US"/>
              <a:t>limited to adjacent levels</a:t>
            </a:r>
            <a:r>
              <a:rPr dirty="0" sz="2000" lang="en-US"/>
              <a:t>.</a:t>
            </a:r>
          </a:p>
          <a:p>
            <a:r>
              <a:rPr b="1" dirty="0" sz="2000" lang="en-US">
                <a:solidFill>
                  <a:srgbClr val="002060"/>
                </a:solidFill>
              </a:rPr>
              <a:t>Perform bilateral </a:t>
            </a:r>
            <a:r>
              <a:rPr b="1" dirty="0" sz="2000" lang="en-US" err="1">
                <a:solidFill>
                  <a:srgbClr val="002060"/>
                </a:solidFill>
              </a:rPr>
              <a:t>paramedian</a:t>
            </a:r>
            <a:r>
              <a:rPr b="1" dirty="0" sz="2000" lang="en-US">
                <a:solidFill>
                  <a:srgbClr val="002060"/>
                </a:solidFill>
              </a:rPr>
              <a:t> laminectomies </a:t>
            </a:r>
            <a:r>
              <a:rPr dirty="0" sz="2000" lang="en-US"/>
              <a:t>while preserving the midline lamina and spinous process and thus </a:t>
            </a:r>
            <a:r>
              <a:rPr b="1" dirty="0" sz="2000" lang="en-US"/>
              <a:t>prevent</a:t>
            </a:r>
            <a:r>
              <a:rPr dirty="0" sz="2000" lang="en-US"/>
              <a:t> </a:t>
            </a:r>
            <a:r>
              <a:rPr dirty="0" sz="2000" lang="en-US" u="sng"/>
              <a:t>disrupting the bony spur prematurely because the traversing midline septum is often fused with the undersurface of the lamina and the base of the spinous process. </a:t>
            </a:r>
          </a:p>
          <a:p>
            <a:r>
              <a:rPr dirty="0" sz="2000" lang="en-US"/>
              <a:t>Once the spur is isolated and exposed, blunt </a:t>
            </a:r>
            <a:r>
              <a:rPr dirty="0" sz="2000" lang="en-US" err="1"/>
              <a:t>subperiosteal</a:t>
            </a:r>
            <a:r>
              <a:rPr dirty="0" sz="2000" lang="en-US"/>
              <a:t> dissection may be performed to separate the dural sleeves from the spur bilaterally. </a:t>
            </a:r>
          </a:p>
          <a:p>
            <a:r>
              <a:rPr dirty="0" sz="2000" lang="en-US"/>
              <a:t>Dissection typically occurs in a rostral to caudal fashion (from the least adherent to the most adherent dura). </a:t>
            </a:r>
          </a:p>
          <a:p>
            <a:r>
              <a:rPr dirty="0" sz="2000" lang="en-US"/>
              <a:t>Once freed, the spur may be resected carefully.</a:t>
            </a:r>
          </a:p>
          <a:p>
            <a:r>
              <a:rPr dirty="0" sz="2000" lang="en-US"/>
              <a:t>All bone work should be completed before the dura is opened.</a:t>
            </a:r>
          </a:p>
          <a:p>
            <a:endParaRPr dirty="0" sz="2000"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3" name=""/>
        <p:cNvGrpSpPr/>
        <p:nvPr/>
      </p:nvGrpSpPr>
      <p:grpSpPr>
        <a:xfrm>
          <a:off x="0" y="0"/>
          <a:ext cx="0" cy="0"/>
          <a:chOff x="0" y="0"/>
          <a:chExt cx="0" cy="0"/>
        </a:xfrm>
      </p:grpSpPr>
      <p:sp>
        <p:nvSpPr>
          <p:cNvPr id="1048587" name="Content Placeholder 2"/>
          <p:cNvSpPr>
            <a:spLocks noGrp="1"/>
          </p:cNvSpPr>
          <p:nvPr>
            <p:ph idx="1"/>
          </p:nvPr>
        </p:nvSpPr>
        <p:spPr>
          <a:xfrm>
            <a:off x="80818" y="93806"/>
            <a:ext cx="8970818" cy="6671829"/>
          </a:xfrm>
        </p:spPr>
        <p:txBody>
          <a:bodyPr>
            <a:normAutofit/>
          </a:bodyPr>
          <a:p>
            <a:pPr>
              <a:buFont typeface="Wingdings" pitchFamily="2" charset="2"/>
              <a:buChar char="Ø"/>
            </a:pPr>
            <a:r>
              <a:rPr b="1" dirty="0" sz="2000" lang="en-US"/>
              <a:t>Type I malformations</a:t>
            </a:r>
            <a:r>
              <a:rPr dirty="0" sz="2000" lang="en-US"/>
              <a:t> (</a:t>
            </a:r>
            <a:r>
              <a:rPr b="1" dirty="0" sz="2000" lang="en-US" err="1">
                <a:solidFill>
                  <a:srgbClr val="C00000"/>
                </a:solidFill>
              </a:rPr>
              <a:t>Diastematomyelia</a:t>
            </a:r>
            <a:r>
              <a:rPr dirty="0" sz="2000" lang="en-US"/>
              <a:t>) are characterized by a bony septum that cleaves the spinal canal in the sagittal plane and a duplicated </a:t>
            </a:r>
            <a:r>
              <a:rPr dirty="0" sz="2000" lang="en-US" err="1"/>
              <a:t>thecal</a:t>
            </a:r>
            <a:r>
              <a:rPr dirty="0" sz="2000" lang="en-US"/>
              <a:t> sac.</a:t>
            </a:r>
          </a:p>
          <a:p>
            <a:pPr>
              <a:buFont typeface="Wingdings" pitchFamily="2" charset="2"/>
              <a:buChar char="Ø"/>
            </a:pPr>
            <a:r>
              <a:rPr b="1" dirty="0" sz="2000" lang="en-US"/>
              <a:t>Type II malformations</a:t>
            </a:r>
            <a:r>
              <a:rPr dirty="0" sz="2000" lang="en-US"/>
              <a:t> (</a:t>
            </a:r>
            <a:r>
              <a:rPr b="1" dirty="0" sz="2000" lang="en-US" err="1">
                <a:solidFill>
                  <a:srgbClr val="C00000"/>
                </a:solidFill>
              </a:rPr>
              <a:t>Diplomyelia</a:t>
            </a:r>
            <a:r>
              <a:rPr dirty="0" sz="2000" lang="en-US"/>
              <a:t>) are characterized by a cleft cord within a single dural sac, often tethered by a fibrous midline septum to the adjacent dura </a:t>
            </a:r>
          </a:p>
          <a:p>
            <a:endParaRPr dirty="0" sz="2000" lang="en-US"/>
          </a:p>
          <a:p>
            <a:r>
              <a:rPr b="1" dirty="0" sz="2000" lang="en-US" u="sng"/>
              <a:t>Pathogenesis: </a:t>
            </a:r>
            <a:r>
              <a:rPr dirty="0" sz="2000" lang="en-US"/>
              <a:t>adhesion between the ectoderm and endoderm leading to a persistent </a:t>
            </a:r>
            <a:r>
              <a:rPr dirty="0" sz="2000" lang="en-US" err="1"/>
              <a:t>neurenteric</a:t>
            </a:r>
            <a:r>
              <a:rPr dirty="0" sz="2000" lang="en-US"/>
              <a:t> canal.</a:t>
            </a:r>
          </a:p>
          <a:p>
            <a:endParaRPr dirty="0" sz="2000" lang="en-US"/>
          </a:p>
        </p:txBody>
      </p:sp>
      <p:pic>
        <p:nvPicPr>
          <p:cNvPr id="2097152" name="Picture 4"/>
          <p:cNvPicPr>
            <a:picLocks noChangeAspect="1"/>
          </p:cNvPicPr>
          <p:nvPr/>
        </p:nvPicPr>
        <p:blipFill>
          <a:blip xmlns:r="http://schemas.openxmlformats.org/officeDocument/2006/relationships" r:embed="rId1"/>
          <a:stretch>
            <a:fillRect/>
          </a:stretch>
        </p:blipFill>
        <p:spPr>
          <a:xfrm>
            <a:off x="1465409" y="2507729"/>
            <a:ext cx="6213182" cy="4256465"/>
          </a:xfrm>
          <a:prstGeom prst="rect"/>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1" name=""/>
        <p:cNvGrpSpPr/>
        <p:nvPr/>
      </p:nvGrpSpPr>
      <p:grpSpPr>
        <a:xfrm>
          <a:off x="0" y="0"/>
          <a:ext cx="0" cy="0"/>
          <a:chOff x="0" y="0"/>
          <a:chExt cx="0" cy="0"/>
        </a:xfrm>
      </p:grpSpPr>
      <p:sp>
        <p:nvSpPr>
          <p:cNvPr id="1048601" name="Content Placeholder 2"/>
          <p:cNvSpPr>
            <a:spLocks noGrp="1"/>
          </p:cNvSpPr>
          <p:nvPr>
            <p:ph idx="1"/>
          </p:nvPr>
        </p:nvSpPr>
        <p:spPr>
          <a:xfrm>
            <a:off x="86014" y="82260"/>
            <a:ext cx="8977168" cy="6683375"/>
          </a:xfrm>
        </p:spPr>
        <p:txBody>
          <a:bodyPr/>
          <a:p>
            <a:pPr>
              <a:buFont typeface="Wingdings" pitchFamily="2" charset="2"/>
              <a:buChar char="Ø"/>
            </a:pPr>
            <a:r>
              <a:rPr b="1" dirty="0" sz="2000" lang="en-US" err="1">
                <a:solidFill>
                  <a:srgbClr val="7030A0"/>
                </a:solidFill>
              </a:rPr>
              <a:t>Detethering</a:t>
            </a:r>
            <a:r>
              <a:rPr b="1" dirty="0" sz="2000" lang="en-US">
                <a:solidFill>
                  <a:srgbClr val="7030A0"/>
                </a:solidFill>
              </a:rPr>
              <a:t> work</a:t>
            </a:r>
          </a:p>
          <a:p>
            <a:r>
              <a:rPr dirty="0" sz="2000" lang="en-US"/>
              <a:t>The dura is opened sharply in the midline above and below the lesion and on either side of the split at the level of the duplicated dural sleeves. </a:t>
            </a:r>
          </a:p>
          <a:p>
            <a:r>
              <a:rPr dirty="0" sz="2000" lang="en-US"/>
              <a:t>Sharp dissection can be used to free the </a:t>
            </a:r>
            <a:r>
              <a:rPr dirty="0" sz="2000" lang="en-US" err="1"/>
              <a:t>hemicords</a:t>
            </a:r>
            <a:r>
              <a:rPr dirty="0" sz="2000" lang="en-US"/>
              <a:t> from their medial attachments to the dural sleeves.</a:t>
            </a:r>
          </a:p>
          <a:p>
            <a:r>
              <a:rPr dirty="0" sz="2000" lang="en-US"/>
              <a:t>Once freed, the central dura can be sharply resected to the level of the posterior longitudinal ligament ventrally to restore the normal configuration of a single </a:t>
            </a:r>
            <a:r>
              <a:rPr dirty="0" sz="2000" lang="en-US" err="1"/>
              <a:t>thecal</a:t>
            </a:r>
            <a:r>
              <a:rPr dirty="0" sz="2000" lang="en-US"/>
              <a:t> sac.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62" name=""/>
        <p:cNvGrpSpPr/>
        <p:nvPr/>
      </p:nvGrpSpPr>
      <p:grpSpPr>
        <a:xfrm>
          <a:off x="0" y="0"/>
          <a:ext cx="0" cy="0"/>
          <a:chOff x="0" y="0"/>
          <a:chExt cx="0" cy="0"/>
        </a:xfrm>
      </p:grpSpPr>
      <p:pic>
        <p:nvPicPr>
          <p:cNvPr id="2097160" name="Picture 4"/>
          <p:cNvPicPr>
            <a:picLocks noChangeAspect="1" noGrp="1"/>
          </p:cNvPicPr>
          <p:nvPr>
            <p:ph idx="1"/>
          </p:nvPr>
        </p:nvPicPr>
        <p:blipFill rotWithShape="1">
          <a:blip xmlns:r="http://schemas.openxmlformats.org/officeDocument/2006/relationships" r:embed="rId1"/>
          <a:srcRect l="4564" t="8873" r="4357" b="14234"/>
          <a:stretch>
            <a:fillRect/>
          </a:stretch>
        </p:blipFill>
        <p:spPr>
          <a:xfrm>
            <a:off x="1" y="0"/>
            <a:ext cx="5403272" cy="3429000"/>
          </a:xfrm>
        </p:spPr>
      </p:pic>
      <p:pic>
        <p:nvPicPr>
          <p:cNvPr id="2097161" name="Picture 6"/>
          <p:cNvPicPr>
            <a:picLocks noChangeAspect="1"/>
          </p:cNvPicPr>
          <p:nvPr/>
        </p:nvPicPr>
        <p:blipFill rotWithShape="1">
          <a:blip xmlns:r="http://schemas.openxmlformats.org/officeDocument/2006/relationships" r:embed="rId2"/>
          <a:srcRect l="1709" t="5724" r="5769" b="5724"/>
          <a:stretch>
            <a:fillRect/>
          </a:stretch>
        </p:blipFill>
        <p:spPr>
          <a:xfrm>
            <a:off x="0" y="3429000"/>
            <a:ext cx="5403272" cy="3429000"/>
          </a:xfrm>
          <a:prstGeom prst="rect"/>
        </p:spPr>
      </p:pic>
      <p:sp>
        <p:nvSpPr>
          <p:cNvPr id="1048602" name="TextBox 8"/>
          <p:cNvSpPr txBox="1"/>
          <p:nvPr/>
        </p:nvSpPr>
        <p:spPr>
          <a:xfrm>
            <a:off x="5403271" y="854655"/>
            <a:ext cx="3740727" cy="1691640"/>
          </a:xfrm>
          <a:prstGeom prst="rect"/>
          <a:noFill/>
        </p:spPr>
        <p:txBody>
          <a:bodyPr wrap="square">
            <a:spAutoFit/>
          </a:bodyPr>
          <a:p>
            <a:r>
              <a:rPr dirty="0" lang="en-US"/>
              <a:t>Laminectomy exposure   demonstrates  a  bony  spur  splitting  the  spinal  cord and  its dural sleeves.  The  bony spur extends to the  ventral surface  of the  canal.</a:t>
            </a:r>
            <a:endParaRPr dirty="0" lang="en-IQ"/>
          </a:p>
        </p:txBody>
      </p:sp>
      <p:sp>
        <p:nvSpPr>
          <p:cNvPr id="1048603" name="TextBox 10"/>
          <p:cNvSpPr txBox="1"/>
          <p:nvPr/>
        </p:nvSpPr>
        <p:spPr>
          <a:xfrm>
            <a:off x="5380178" y="4249019"/>
            <a:ext cx="3763822" cy="1691640"/>
          </a:xfrm>
          <a:prstGeom prst="rect"/>
          <a:noFill/>
        </p:spPr>
        <p:txBody>
          <a:bodyPr wrap="square">
            <a:spAutoFit/>
          </a:bodyPr>
          <a:p>
            <a:r>
              <a:rPr dirty="0" lang="en-US"/>
              <a:t>Following  laminectomies,  the  bony spur  is  left  in  place  after  its  attachment  to  the  posterior  elements.  Fibrous  dural  attachments  to  the bony spur are  freed  in  a  circumferential fashion.</a:t>
            </a:r>
            <a:endParaRPr dirty="0" lang="en-IQ"/>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pic>
        <p:nvPicPr>
          <p:cNvPr id="2097162" name="Picture 4"/>
          <p:cNvPicPr>
            <a:picLocks noChangeAspect="1" noGrp="1"/>
          </p:cNvPicPr>
          <p:nvPr>
            <p:ph idx="1"/>
          </p:nvPr>
        </p:nvPicPr>
        <p:blipFill>
          <a:blip xmlns:r="http://schemas.openxmlformats.org/officeDocument/2006/relationships" r:embed="rId1"/>
          <a:stretch>
            <a:fillRect/>
          </a:stretch>
        </p:blipFill>
        <p:spPr>
          <a:xfrm>
            <a:off x="0" y="0"/>
            <a:ext cx="5668818" cy="3429000"/>
          </a:xfrm>
        </p:spPr>
      </p:pic>
      <p:pic>
        <p:nvPicPr>
          <p:cNvPr id="2097163" name="Picture 6"/>
          <p:cNvPicPr>
            <a:picLocks noChangeAspect="1"/>
          </p:cNvPicPr>
          <p:nvPr/>
        </p:nvPicPr>
        <p:blipFill>
          <a:blip xmlns:r="http://schemas.openxmlformats.org/officeDocument/2006/relationships" r:embed="rId2"/>
          <a:stretch>
            <a:fillRect/>
          </a:stretch>
        </p:blipFill>
        <p:spPr>
          <a:xfrm>
            <a:off x="-1" y="3429000"/>
            <a:ext cx="5668817" cy="3429000"/>
          </a:xfrm>
          <a:prstGeom prst="rect"/>
        </p:spPr>
      </p:pic>
      <p:sp>
        <p:nvSpPr>
          <p:cNvPr id="1048604" name="TextBox 8"/>
          <p:cNvSpPr txBox="1"/>
          <p:nvPr/>
        </p:nvSpPr>
        <p:spPr>
          <a:xfrm>
            <a:off x="5668816" y="565926"/>
            <a:ext cx="3475184" cy="1424940"/>
          </a:xfrm>
          <a:prstGeom prst="rect"/>
          <a:noFill/>
        </p:spPr>
        <p:txBody>
          <a:bodyPr wrap="square">
            <a:spAutoFit/>
          </a:bodyPr>
          <a:p>
            <a:r>
              <a:rPr dirty="0" lang="en-US"/>
              <a:t>bony  spur  splits  the  dural  sac  in two.  Blunt  dissectors  are  used  to  carefully  free the  surrounding  dural  sac  from  the  bony  spur prior  to  its  removal.</a:t>
            </a:r>
            <a:endParaRPr dirty="0" lang="en-IQ"/>
          </a:p>
        </p:txBody>
      </p:sp>
      <p:sp>
        <p:nvSpPr>
          <p:cNvPr id="1048605" name="TextBox 10"/>
          <p:cNvSpPr txBox="1"/>
          <p:nvPr/>
        </p:nvSpPr>
        <p:spPr>
          <a:xfrm>
            <a:off x="5668816" y="4353081"/>
            <a:ext cx="3475184" cy="1158240"/>
          </a:xfrm>
          <a:prstGeom prst="rect"/>
          <a:noFill/>
        </p:spPr>
        <p:txBody>
          <a:bodyPr wrap="square">
            <a:spAutoFit/>
          </a:bodyPr>
          <a:p>
            <a:r>
              <a:rPr dirty="0" lang="en-US"/>
              <a:t>The  bony  spur  may  be  removed by fracturing  its  base  and  removing  it  as  a  single unit.</a:t>
            </a:r>
            <a:endParaRPr dirty="0" lang="en-IQ"/>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pic>
        <p:nvPicPr>
          <p:cNvPr id="2097164" name="Picture 4"/>
          <p:cNvPicPr>
            <a:picLocks noChangeAspect="1" noGrp="1"/>
          </p:cNvPicPr>
          <p:nvPr>
            <p:ph idx="1"/>
          </p:nvPr>
        </p:nvPicPr>
        <p:blipFill>
          <a:blip xmlns:r="http://schemas.openxmlformats.org/officeDocument/2006/relationships" r:embed="rId1"/>
          <a:stretch>
            <a:fillRect/>
          </a:stretch>
        </p:blipFill>
        <p:spPr>
          <a:xfrm>
            <a:off x="0" y="0"/>
            <a:ext cx="5738091" cy="3429000"/>
          </a:xfrm>
        </p:spPr>
      </p:pic>
      <p:pic>
        <p:nvPicPr>
          <p:cNvPr id="2097165" name="Picture 6"/>
          <p:cNvPicPr>
            <a:picLocks noChangeAspect="1"/>
          </p:cNvPicPr>
          <p:nvPr/>
        </p:nvPicPr>
        <p:blipFill>
          <a:blip xmlns:r="http://schemas.openxmlformats.org/officeDocument/2006/relationships" r:embed="rId2"/>
          <a:stretch>
            <a:fillRect/>
          </a:stretch>
        </p:blipFill>
        <p:spPr>
          <a:xfrm>
            <a:off x="-1" y="3342120"/>
            <a:ext cx="5738091" cy="3515880"/>
          </a:xfrm>
          <a:prstGeom prst="rect"/>
        </p:spPr>
      </p:pic>
      <p:sp>
        <p:nvSpPr>
          <p:cNvPr id="1048606" name="TextBox 8"/>
          <p:cNvSpPr txBox="1"/>
          <p:nvPr/>
        </p:nvSpPr>
        <p:spPr>
          <a:xfrm>
            <a:off x="5842000" y="542882"/>
            <a:ext cx="3302000" cy="1958341"/>
          </a:xfrm>
          <a:prstGeom prst="rect"/>
          <a:noFill/>
        </p:spPr>
        <p:txBody>
          <a:bodyPr wrap="square">
            <a:spAutoFit/>
          </a:bodyPr>
          <a:p>
            <a:r>
              <a:rPr dirty="0" lang="en-US"/>
              <a:t>When  the  attachment  is  too  wide  and unable  to  be  removed  in  a  single  piece,  the  bony spur  may be  removed  using  micro-drills  and  pituitary  </a:t>
            </a:r>
            <a:r>
              <a:rPr dirty="0" lang="en-US" err="1"/>
              <a:t>rongeurs</a:t>
            </a:r>
            <a:r>
              <a:rPr dirty="0" lang="en-US"/>
              <a:t>  to  reach  its  ventral  surface.</a:t>
            </a:r>
            <a:endParaRPr dirty="0" lang="en-IQ"/>
          </a:p>
        </p:txBody>
      </p:sp>
      <p:sp>
        <p:nvSpPr>
          <p:cNvPr id="1048607" name="TextBox 10"/>
          <p:cNvSpPr txBox="1"/>
          <p:nvPr/>
        </p:nvSpPr>
        <p:spPr>
          <a:xfrm>
            <a:off x="5738090" y="4638395"/>
            <a:ext cx="3405910" cy="891541"/>
          </a:xfrm>
          <a:prstGeom prst="rect"/>
          <a:noFill/>
        </p:spPr>
        <p:txBody>
          <a:bodyPr wrap="square">
            <a:spAutoFit/>
          </a:bodyPr>
          <a:p>
            <a:r>
              <a:rPr dirty="0" lang="en-US"/>
              <a:t>Following  resection  of  the  bony  spur, the dural opening is performed.</a:t>
            </a:r>
            <a:endParaRPr dirty="0" lang="en-IQ"/>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65" name=""/>
        <p:cNvGrpSpPr/>
        <p:nvPr/>
      </p:nvGrpSpPr>
      <p:grpSpPr>
        <a:xfrm>
          <a:off x="0" y="0"/>
          <a:ext cx="0" cy="0"/>
          <a:chOff x="0" y="0"/>
          <a:chExt cx="0" cy="0"/>
        </a:xfrm>
      </p:grpSpPr>
      <p:pic>
        <p:nvPicPr>
          <p:cNvPr id="2097166" name="Picture 4"/>
          <p:cNvPicPr>
            <a:picLocks noChangeAspect="1" noGrp="1"/>
          </p:cNvPicPr>
          <p:nvPr>
            <p:ph idx="1"/>
          </p:nvPr>
        </p:nvPicPr>
        <p:blipFill>
          <a:blip xmlns:r="http://schemas.openxmlformats.org/officeDocument/2006/relationships" r:embed="rId1"/>
          <a:stretch>
            <a:fillRect/>
          </a:stretch>
        </p:blipFill>
        <p:spPr>
          <a:xfrm>
            <a:off x="1462424" y="0"/>
            <a:ext cx="6219152" cy="4664364"/>
          </a:xfrm>
        </p:spPr>
      </p:pic>
      <p:sp>
        <p:nvSpPr>
          <p:cNvPr id="1048608" name="TextBox 6"/>
          <p:cNvSpPr txBox="1"/>
          <p:nvPr/>
        </p:nvSpPr>
        <p:spPr>
          <a:xfrm>
            <a:off x="1462423" y="4664364"/>
            <a:ext cx="6219153" cy="1691641"/>
          </a:xfrm>
          <a:prstGeom prst="rect"/>
          <a:noFill/>
        </p:spPr>
        <p:txBody>
          <a:bodyPr wrap="square">
            <a:spAutoFit/>
          </a:bodyPr>
          <a:p>
            <a:r>
              <a:rPr dirty="0" lang="en-US"/>
              <a:t>After  the  dural  sac  has  been  completely  opened,  the  medial  dural  sleeves  need  to be  resected    Flush  with  the  ventral surface  with  the spinal  canal.  Often  it  is  not  necessary  to  repair  the dural  defect  of  the  ventral  surface  because  abundant  adhesions  to  the  bony  elements  preclude cerebrospinal  Fluid  leaks.</a:t>
            </a:r>
            <a:endParaRPr dirty="0" lang="en-IQ"/>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6" name=""/>
        <p:cNvGrpSpPr/>
        <p:nvPr/>
      </p:nvGrpSpPr>
      <p:grpSpPr>
        <a:xfrm>
          <a:off x="0" y="0"/>
          <a:ext cx="0" cy="0"/>
          <a:chOff x="0" y="0"/>
          <a:chExt cx="0" cy="0"/>
        </a:xfrm>
      </p:grpSpPr>
      <p:sp>
        <p:nvSpPr>
          <p:cNvPr id="1048609" name="Content Placeholder 2"/>
          <p:cNvSpPr>
            <a:spLocks noGrp="1"/>
          </p:cNvSpPr>
          <p:nvPr>
            <p:ph idx="1"/>
          </p:nvPr>
        </p:nvSpPr>
        <p:spPr>
          <a:xfrm>
            <a:off x="86014" y="82262"/>
            <a:ext cx="8965622" cy="6683374"/>
          </a:xfrm>
        </p:spPr>
        <p:txBody>
          <a:bodyPr>
            <a:normAutofit/>
          </a:bodyPr>
          <a:p>
            <a:pPr>
              <a:buFont typeface="Wingdings" pitchFamily="2" charset="2"/>
              <a:buChar char="v"/>
            </a:pPr>
            <a:r>
              <a:rPr b="1" dirty="0" sz="2400" lang="en-US" u="sng">
                <a:solidFill>
                  <a:srgbClr val="C00000"/>
                </a:solidFill>
              </a:rPr>
              <a:t>For type II SCM</a:t>
            </a:r>
          </a:p>
          <a:p>
            <a:r>
              <a:rPr dirty="0" sz="2000" lang="en-US"/>
              <a:t>Care should also be taken during removal of lamina at the level of the SCM in type II malformations because of the frequent presence of </a:t>
            </a:r>
            <a:r>
              <a:rPr dirty="0" sz="2000" lang="en-US" err="1"/>
              <a:t>transdural</a:t>
            </a:r>
            <a:r>
              <a:rPr dirty="0" sz="2000" lang="en-US"/>
              <a:t> adhesions.</a:t>
            </a:r>
          </a:p>
          <a:p>
            <a:r>
              <a:rPr dirty="0" sz="2000" lang="en-US"/>
              <a:t>A single midline dural opening traversing the fibrous bands at the level of the SCM should be made sharply. </a:t>
            </a:r>
          </a:p>
          <a:p>
            <a:r>
              <a:rPr dirty="0" sz="2000" lang="en-US"/>
              <a:t>These bands are most commonly attached to the dura dorsally but may also attach ventrally. </a:t>
            </a:r>
          </a:p>
          <a:p>
            <a:r>
              <a:rPr dirty="0" sz="2000" lang="en-US"/>
              <a:t>All </a:t>
            </a:r>
            <a:r>
              <a:rPr dirty="0" sz="2000" lang="en-US" err="1"/>
              <a:t>nonneural</a:t>
            </a:r>
            <a:r>
              <a:rPr dirty="0" sz="2000" lang="en-US"/>
              <a:t> and nonfunctional adhesive bands should be transected, beginning dorsally, and then with gentle rolling of the </a:t>
            </a:r>
            <a:r>
              <a:rPr dirty="0" sz="2000" lang="en-US" err="1"/>
              <a:t>hemicords</a:t>
            </a:r>
            <a:r>
              <a:rPr dirty="0" sz="2000" lang="en-US"/>
              <a:t> to one side to transect any ventral attachments. </a:t>
            </a:r>
          </a:p>
          <a:p>
            <a:r>
              <a:rPr dirty="0" sz="2000" lang="en-US"/>
              <a:t>The </a:t>
            </a:r>
            <a:r>
              <a:rPr dirty="0" sz="2000" lang="en-US" err="1"/>
              <a:t>hemicords</a:t>
            </a:r>
            <a:r>
              <a:rPr dirty="0" sz="2000" lang="en-US"/>
              <a:t> are typically closely approximated with no clear intervening plane. </a:t>
            </a:r>
          </a:p>
          <a:p>
            <a:r>
              <a:rPr dirty="0" sz="2000" lang="en-US"/>
              <a:t>Any associated tethering lesion (sinus tract, fatty </a:t>
            </a:r>
            <a:r>
              <a:rPr dirty="0" sz="2000" lang="en-US" err="1"/>
              <a:t>filum</a:t>
            </a:r>
            <a:r>
              <a:rPr dirty="0" sz="2000" lang="en-US"/>
              <a:t>, or terminal lipoma) should also be addressed. </a:t>
            </a:r>
          </a:p>
          <a:p>
            <a:endParaRPr dirty="0" sz="2000" lang="en-IQ"/>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7" name=""/>
        <p:cNvGrpSpPr/>
        <p:nvPr/>
      </p:nvGrpSpPr>
      <p:grpSpPr>
        <a:xfrm>
          <a:off x="0" y="0"/>
          <a:ext cx="0" cy="0"/>
          <a:chOff x="0" y="0"/>
          <a:chExt cx="0" cy="0"/>
        </a:xfrm>
      </p:grpSpPr>
      <p:sp>
        <p:nvSpPr>
          <p:cNvPr id="1048610" name="Content Placeholder 2"/>
          <p:cNvSpPr>
            <a:spLocks noGrp="1"/>
          </p:cNvSpPr>
          <p:nvPr>
            <p:ph idx="1"/>
          </p:nvPr>
        </p:nvSpPr>
        <p:spPr>
          <a:xfrm>
            <a:off x="80818" y="82261"/>
            <a:ext cx="8982363" cy="6694922"/>
          </a:xfrm>
        </p:spPr>
        <p:txBody>
          <a:bodyPr>
            <a:normAutofit/>
          </a:bodyPr>
          <a:p>
            <a:endParaRPr dirty="0" sz="2000" lang="en-US"/>
          </a:p>
          <a:p>
            <a:r>
              <a:rPr dirty="0" sz="2000" lang="en-US"/>
              <a:t>Any additional tethering bands should also be transected so that both </a:t>
            </a:r>
            <a:r>
              <a:rPr dirty="0" sz="2000" lang="en-US" err="1"/>
              <a:t>hemicords</a:t>
            </a:r>
            <a:r>
              <a:rPr dirty="0" sz="2000" lang="en-US"/>
              <a:t> and the conus can move freely within the spinal canal. </a:t>
            </a:r>
          </a:p>
          <a:p>
            <a:r>
              <a:rPr b="1" dirty="0" sz="2000" lang="en-US">
                <a:solidFill>
                  <a:srgbClr val="0070C0"/>
                </a:solidFill>
              </a:rPr>
              <a:t>Successful untethering often indirectly treats </a:t>
            </a:r>
            <a:r>
              <a:rPr b="1" dirty="0" sz="2000" lang="en-US" err="1">
                <a:solidFill>
                  <a:srgbClr val="0070C0"/>
                </a:solidFill>
              </a:rPr>
              <a:t>syringomyelia</a:t>
            </a:r>
            <a:r>
              <a:rPr b="1" dirty="0" sz="2000" lang="en-US">
                <a:solidFill>
                  <a:srgbClr val="0070C0"/>
                </a:solidFill>
              </a:rPr>
              <a:t> effectively. </a:t>
            </a:r>
          </a:p>
          <a:p>
            <a:r>
              <a:rPr dirty="0" sz="2000" lang="en-US"/>
              <a:t>Large, progressive, or recurrent syringes, however, may require direct surgical management. </a:t>
            </a:r>
          </a:p>
          <a:p>
            <a:r>
              <a:rPr dirty="0" sz="2000" lang="en-US"/>
              <a:t>One potential advantage of expansion </a:t>
            </a:r>
            <a:r>
              <a:rPr dirty="0" sz="2000" lang="en-US" err="1"/>
              <a:t>duraplasty</a:t>
            </a:r>
            <a:r>
              <a:rPr dirty="0" sz="2000" lang="en-US"/>
              <a:t> is that it discourages </a:t>
            </a:r>
            <a:r>
              <a:rPr dirty="0" sz="2000" lang="en-US" err="1"/>
              <a:t>retethering</a:t>
            </a:r>
            <a:r>
              <a:rPr dirty="0" sz="2000" lang="en-US"/>
              <a:t>. </a:t>
            </a:r>
          </a:p>
          <a:p>
            <a:r>
              <a:rPr b="1" dirty="0" sz="2000" lang="en-US">
                <a:solidFill>
                  <a:srgbClr val="0070C0"/>
                </a:solidFill>
              </a:rPr>
              <a:t>Its </a:t>
            </a:r>
            <a:r>
              <a:rPr b="1" dirty="0" sz="2000" lang="en-US" err="1">
                <a:solidFill>
                  <a:srgbClr val="0070C0"/>
                </a:solidFill>
              </a:rPr>
              <a:t>prefered</a:t>
            </a:r>
            <a:r>
              <a:rPr b="1" dirty="0" sz="2000" lang="en-US">
                <a:solidFill>
                  <a:srgbClr val="0070C0"/>
                </a:solidFill>
              </a:rPr>
              <a:t> to keep patients in the prone position</a:t>
            </a:r>
            <a:r>
              <a:rPr dirty="0" sz="2000" lang="en-US"/>
              <a:t> during this initial recovery to discourage adhesion of the spinal cord to the dural closure site.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68" name=""/>
        <p:cNvGrpSpPr/>
        <p:nvPr/>
      </p:nvGrpSpPr>
      <p:grpSpPr>
        <a:xfrm>
          <a:off x="0" y="0"/>
          <a:ext cx="0" cy="0"/>
          <a:chOff x="0" y="0"/>
          <a:chExt cx="0" cy="0"/>
        </a:xfrm>
      </p:grpSpPr>
      <p:sp>
        <p:nvSpPr>
          <p:cNvPr id="1048611" name="Content Placeholder 2"/>
          <p:cNvSpPr>
            <a:spLocks noGrp="1"/>
          </p:cNvSpPr>
          <p:nvPr>
            <p:ph idx="1"/>
          </p:nvPr>
        </p:nvSpPr>
        <p:spPr>
          <a:xfrm>
            <a:off x="86014" y="82262"/>
            <a:ext cx="8977168" cy="6683374"/>
          </a:xfrm>
        </p:spPr>
        <p:txBody>
          <a:bodyPr>
            <a:normAutofit/>
          </a:bodyPr>
          <a:p>
            <a:pPr>
              <a:buFont typeface="Wingdings" pitchFamily="2" charset="2"/>
              <a:buChar char="q"/>
            </a:pPr>
            <a:r>
              <a:rPr b="1" dirty="0" sz="2400" lang="en-US" u="sng">
                <a:solidFill>
                  <a:srgbClr val="C00000"/>
                </a:solidFill>
              </a:rPr>
              <a:t>Outcome</a:t>
            </a:r>
          </a:p>
          <a:p>
            <a:r>
              <a:rPr dirty="0" sz="2000" lang="en-US"/>
              <a:t>Axial back pain is improved in the majority of patients </a:t>
            </a:r>
          </a:p>
          <a:p>
            <a:r>
              <a:rPr dirty="0" sz="2000" lang="en-US"/>
              <a:t>Progressive sensory and motor deficits show the most pronounced improvement after surgical intervention. </a:t>
            </a:r>
          </a:p>
          <a:p>
            <a:r>
              <a:rPr dirty="0" sz="2000" lang="en-US"/>
              <a:t>Outcomes are most favorable in asymptomatic patients identified by cutaneous stigmata.</a:t>
            </a:r>
          </a:p>
          <a:p>
            <a:endParaRPr dirty="0" sz="2000" lang="en-US"/>
          </a:p>
          <a:p>
            <a:pPr>
              <a:buFont typeface="Wingdings" pitchFamily="2" charset="2"/>
              <a:buChar char="q"/>
            </a:pPr>
            <a:r>
              <a:rPr b="1" dirty="0" sz="2400" lang="en-US" u="sng">
                <a:solidFill>
                  <a:srgbClr val="C00000"/>
                </a:solidFill>
              </a:rPr>
              <a:t>Complication</a:t>
            </a:r>
          </a:p>
          <a:p>
            <a:pPr indent="-457200" marL="457200">
              <a:buFont typeface="+mj-lt"/>
              <a:buAutoNum type="arabicParenR"/>
            </a:pPr>
            <a:r>
              <a:rPr dirty="0" sz="2000" lang="en-US"/>
              <a:t>Transient urinary retention.</a:t>
            </a:r>
          </a:p>
          <a:p>
            <a:pPr indent="-457200" marL="457200">
              <a:buFont typeface="+mj-lt"/>
              <a:buAutoNum type="arabicParenR"/>
            </a:pPr>
            <a:r>
              <a:rPr dirty="0" sz="2000" lang="en-US"/>
              <a:t>Cerebrospinal fluid leak.</a:t>
            </a:r>
          </a:p>
          <a:p>
            <a:pPr indent="-457200" marL="457200">
              <a:buFont typeface="+mj-lt"/>
              <a:buAutoNum type="arabicParenR"/>
            </a:pPr>
            <a:r>
              <a:rPr dirty="0" sz="2000" lang="en-US"/>
              <a:t>Wound infection.</a:t>
            </a:r>
          </a:p>
          <a:p>
            <a:pPr indent="-457200" marL="457200">
              <a:buFont typeface="+mj-lt"/>
              <a:buAutoNum type="arabicParenR"/>
            </a:pPr>
            <a:r>
              <a:rPr dirty="0" sz="2000" lang="en-US"/>
              <a:t>New sensory/motor deficit (Transient or Permanent).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612" name="Title 1"/>
          <p:cNvSpPr>
            <a:spLocks noGrp="1"/>
          </p:cNvSpPr>
          <p:nvPr>
            <p:ph type="title"/>
          </p:nvPr>
        </p:nvSpPr>
        <p:spPr>
          <a:xfrm>
            <a:off x="2242415" y="2978726"/>
            <a:ext cx="4659168" cy="900546"/>
          </a:xfrm>
        </p:spPr>
        <p:txBody>
          <a:bodyPr>
            <a:normAutofit/>
          </a:bodyPr>
          <a:p>
            <a:pPr algn="ctr"/>
            <a:r>
              <a:rPr dirty="0" sz="5400" lang="en-US">
                <a:solidFill>
                  <a:srgbClr val="000000"/>
                </a:solidFill>
                <a:latin typeface="Algerian" pitchFamily="82" charset="77"/>
              </a:rPr>
              <a:t>Thank you</a:t>
            </a:r>
            <a:endParaRPr dirty="0" sz="5400" lang="en-IQ">
              <a:solidFill>
                <a:srgbClr val="000000"/>
              </a:solidFill>
              <a:latin typeface="Algerian" pitchFamily="82" charset="77"/>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4" name=""/>
        <p:cNvGrpSpPr/>
        <p:nvPr/>
      </p:nvGrpSpPr>
      <p:grpSpPr>
        <a:xfrm>
          <a:off x="0" y="0"/>
          <a:ext cx="0" cy="0"/>
          <a:chOff x="0" y="0"/>
          <a:chExt cx="0" cy="0"/>
        </a:xfrm>
      </p:grpSpPr>
      <p:sp>
        <p:nvSpPr>
          <p:cNvPr id="1048588" name="Content Placeholder 2"/>
          <p:cNvSpPr>
            <a:spLocks noGrp="1"/>
          </p:cNvSpPr>
          <p:nvPr>
            <p:ph idx="1"/>
          </p:nvPr>
        </p:nvSpPr>
        <p:spPr>
          <a:xfrm>
            <a:off x="80818" y="93806"/>
            <a:ext cx="8982363" cy="6671829"/>
          </a:xfrm>
        </p:spPr>
        <p:txBody>
          <a:bodyPr>
            <a:normAutofit/>
          </a:bodyPr>
          <a:p>
            <a:pPr>
              <a:buFont typeface="Wingdings" pitchFamily="2" charset="2"/>
              <a:buChar char="q"/>
            </a:pPr>
            <a:r>
              <a:rPr b="1" dirty="0" sz="2000" lang="en-US" u="sng">
                <a:solidFill>
                  <a:srgbClr val="C00000"/>
                </a:solidFill>
              </a:rPr>
              <a:t>EPIDEMIOLOGY OF SPLIT CORD MALFORMATIONS</a:t>
            </a:r>
          </a:p>
          <a:p>
            <a:r>
              <a:rPr dirty="0" sz="2000" lang="en-US"/>
              <a:t>Exceedingly rare, representing 3-5% of all congenital spinal anomalies. </a:t>
            </a:r>
          </a:p>
          <a:p>
            <a:r>
              <a:rPr dirty="0" sz="2000" lang="en-US"/>
              <a:t>Slight female preponderance.</a:t>
            </a:r>
          </a:p>
          <a:p>
            <a:r>
              <a:rPr dirty="0" sz="2000" lang="en-US"/>
              <a:t>The peak age at initial medical evaluation is </a:t>
            </a:r>
            <a:r>
              <a:rPr b="1" dirty="0" sz="2000" lang="en-US">
                <a:solidFill>
                  <a:srgbClr val="0070C0"/>
                </a:solidFill>
              </a:rPr>
              <a:t>4 to 7 years</a:t>
            </a:r>
            <a:r>
              <a:rPr dirty="0" sz="2000" lang="en-US"/>
              <a:t>, although there is a second peak between </a:t>
            </a:r>
            <a:r>
              <a:rPr b="1" dirty="0" sz="2000" lang="en-US">
                <a:solidFill>
                  <a:srgbClr val="0070C0"/>
                </a:solidFill>
              </a:rPr>
              <a:t>12 and 16 years</a:t>
            </a:r>
            <a:r>
              <a:rPr dirty="0" sz="2000" lang="en-US"/>
              <a:t> of age coinciding with the </a:t>
            </a:r>
            <a:r>
              <a:rPr dirty="0" sz="2000" lang="en-US" err="1"/>
              <a:t>postpubescent</a:t>
            </a:r>
            <a:r>
              <a:rPr dirty="0" sz="2000" lang="en-US"/>
              <a:t> growth spurt. </a:t>
            </a:r>
          </a:p>
          <a:p>
            <a:r>
              <a:rPr dirty="0" sz="2000" lang="en-US"/>
              <a:t>A delay in diagnosis until adulthood may be seen, with back pain being the sole complaint.</a:t>
            </a:r>
          </a:p>
          <a:p>
            <a:r>
              <a:rPr b="1" dirty="0" sz="2000" lang="en-US"/>
              <a:t>Type I</a:t>
            </a:r>
            <a:r>
              <a:rPr dirty="0" sz="2000" lang="en-US"/>
              <a:t> </a:t>
            </a:r>
            <a:r>
              <a:rPr b="1" dirty="0" sz="2000" lang="en-US">
                <a:solidFill>
                  <a:srgbClr val="C00000"/>
                </a:solidFill>
              </a:rPr>
              <a:t>occur more frequently than</a:t>
            </a:r>
            <a:r>
              <a:rPr dirty="0" sz="2000" lang="en-US"/>
              <a:t> </a:t>
            </a:r>
            <a:r>
              <a:rPr b="1" dirty="0" sz="2000" lang="en-US"/>
              <a:t>type II</a:t>
            </a:r>
            <a:r>
              <a:rPr dirty="0" sz="2000" lang="en-US"/>
              <a:t> lesions.</a:t>
            </a:r>
          </a:p>
          <a:p>
            <a:endParaRPr dirty="0" sz="2000" lang="en-US"/>
          </a:p>
          <a:p>
            <a:r>
              <a:rPr dirty="0" sz="2000" lang="en-US"/>
              <a:t>SCMs rarely occur in the absence of associated anomalies. </a:t>
            </a:r>
          </a:p>
          <a:p>
            <a:pPr>
              <a:buFont typeface="Wingdings" pitchFamily="2" charset="2"/>
              <a:buChar char="v"/>
            </a:pPr>
            <a:r>
              <a:rPr b="1" dirty="0" sz="2000" lang="en-US">
                <a:solidFill>
                  <a:srgbClr val="002060"/>
                </a:solidFill>
              </a:rPr>
              <a:t>The most common associations (in descending order) are</a:t>
            </a:r>
          </a:p>
          <a:p>
            <a:pPr lvl="1">
              <a:buFont typeface="Wingdings" pitchFamily="2" charset="2"/>
              <a:buChar char="ü"/>
            </a:pPr>
            <a:r>
              <a:rPr dirty="0" sz="2000" lang="en-US"/>
              <a:t>Tethered/low-lying cord &gt;50%.</a:t>
            </a:r>
          </a:p>
          <a:p>
            <a:pPr lvl="1">
              <a:buFont typeface="Wingdings" pitchFamily="2" charset="2"/>
              <a:buChar char="ü"/>
            </a:pPr>
            <a:r>
              <a:rPr dirty="0" sz="2000" lang="en-US" err="1"/>
              <a:t>Kyphoscoliosis</a:t>
            </a:r>
            <a:r>
              <a:rPr sz="2000" lang="en-US"/>
              <a:t> 50%</a:t>
            </a:r>
            <a:r>
              <a:rPr dirty="0" sz="2000" lang="en-US"/>
              <a:t>.</a:t>
            </a:r>
          </a:p>
          <a:p>
            <a:pPr lvl="1">
              <a:buFont typeface="Wingdings" pitchFamily="2" charset="2"/>
              <a:buChar char="ü"/>
            </a:pPr>
            <a:r>
              <a:rPr dirty="0" sz="2000" lang="en-US" err="1"/>
              <a:t>Syringomyelia</a:t>
            </a:r>
            <a:r>
              <a:rPr dirty="0" sz="2000" lang="en-US"/>
              <a:t> 50%</a:t>
            </a:r>
          </a:p>
          <a:p>
            <a:pPr lvl="1">
              <a:buFont typeface="Wingdings" pitchFamily="2" charset="2"/>
              <a:buChar char="ü"/>
            </a:pPr>
            <a:r>
              <a:rPr dirty="0" sz="2000" lang="en-US"/>
              <a:t>Other forms of spinal </a:t>
            </a:r>
            <a:r>
              <a:rPr dirty="0" sz="2000" lang="en-US" err="1"/>
              <a:t>dysraphism</a:t>
            </a:r>
            <a:r>
              <a:rPr dirty="0" sz="2000" lang="en-US"/>
              <a:t> such as thickened or fatty </a:t>
            </a:r>
            <a:r>
              <a:rPr dirty="0" sz="2000" lang="en-US" err="1"/>
              <a:t>filum</a:t>
            </a:r>
            <a:r>
              <a:rPr dirty="0" sz="2000" lang="en-US"/>
              <a:t>, dermoid cyst, dermal sinus tract, </a:t>
            </a:r>
            <a:r>
              <a:rPr dirty="0" sz="2000" lang="en-US" err="1"/>
              <a:t>neurenteric</a:t>
            </a:r>
            <a:r>
              <a:rPr dirty="0" sz="2000" lang="en-US"/>
              <a:t> cyst, and spinal lipoma</a:t>
            </a:r>
            <a:endParaRPr dirty="0" sz="2000" lang="en-IQ"/>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5" name=""/>
        <p:cNvGrpSpPr/>
        <p:nvPr/>
      </p:nvGrpSpPr>
      <p:grpSpPr>
        <a:xfrm>
          <a:off x="0" y="0"/>
          <a:ext cx="0" cy="0"/>
          <a:chOff x="0" y="0"/>
          <a:chExt cx="0" cy="0"/>
        </a:xfrm>
      </p:grpSpPr>
      <p:sp>
        <p:nvSpPr>
          <p:cNvPr id="1048589" name="Content Placeholder 2"/>
          <p:cNvSpPr>
            <a:spLocks noGrp="1"/>
          </p:cNvSpPr>
          <p:nvPr>
            <p:ph idx="1"/>
          </p:nvPr>
        </p:nvSpPr>
        <p:spPr>
          <a:xfrm>
            <a:off x="86014" y="82260"/>
            <a:ext cx="8977168" cy="6683375"/>
          </a:xfrm>
        </p:spPr>
        <p:txBody>
          <a:bodyPr>
            <a:normAutofit/>
          </a:bodyPr>
          <a:p>
            <a:pPr>
              <a:buFont typeface="Wingdings" pitchFamily="2" charset="2"/>
              <a:buChar char="Ø"/>
            </a:pPr>
            <a:r>
              <a:rPr dirty="0" sz="2000" lang="en-US"/>
              <a:t>SCMs may occur in </a:t>
            </a:r>
          </a:p>
          <a:p>
            <a:pPr lvl="1"/>
            <a:r>
              <a:rPr dirty="0" sz="2000" lang="en-US"/>
              <a:t>5% of patients with congenital scoliosis.</a:t>
            </a:r>
          </a:p>
          <a:p>
            <a:pPr lvl="1"/>
            <a:r>
              <a:rPr dirty="0" sz="2000" lang="en-US"/>
              <a:t>15% of patients with </a:t>
            </a:r>
            <a:r>
              <a:rPr dirty="0" sz="2000" lang="en-US" err="1"/>
              <a:t>myelomeningocele</a:t>
            </a:r>
            <a:r>
              <a:rPr dirty="0" sz="2000" lang="en-US"/>
              <a:t>.</a:t>
            </a:r>
          </a:p>
          <a:p>
            <a:pPr lvl="1"/>
            <a:endParaRPr dirty="0" sz="2000" lang="en-US"/>
          </a:p>
          <a:p>
            <a:r>
              <a:rPr dirty="0" sz="2000" lang="en-US" u="sng"/>
              <a:t>When SCM is association with </a:t>
            </a:r>
            <a:r>
              <a:rPr dirty="0" sz="2000" lang="en-US" err="1" u="sng"/>
              <a:t>myelomeningocele</a:t>
            </a:r>
            <a:r>
              <a:rPr dirty="0" sz="2000" lang="en-US"/>
              <a:t>, it is</a:t>
            </a:r>
            <a:r>
              <a:rPr b="1" dirty="0" sz="2000" lang="en-US"/>
              <a:t> three to four times more likely to be a</a:t>
            </a:r>
            <a:r>
              <a:rPr dirty="0" sz="2000" lang="en-US"/>
              <a:t> </a:t>
            </a:r>
            <a:r>
              <a:rPr b="1" dirty="0" sz="2000" lang="en-US">
                <a:solidFill>
                  <a:srgbClr val="C00000"/>
                </a:solidFill>
              </a:rPr>
              <a:t>type I malformation</a:t>
            </a:r>
            <a:r>
              <a:rPr dirty="0" sz="2000" lang="en-US"/>
              <a:t> and tends to occur at or just </a:t>
            </a:r>
            <a:r>
              <a:rPr b="1" dirty="0" sz="2000" lang="en-US">
                <a:solidFill>
                  <a:srgbClr val="002060"/>
                </a:solidFill>
              </a:rPr>
              <a:t>rostral to the level of the </a:t>
            </a:r>
            <a:r>
              <a:rPr b="1" dirty="0" sz="2000" lang="en-US" err="1">
                <a:solidFill>
                  <a:srgbClr val="002060"/>
                </a:solidFill>
              </a:rPr>
              <a:t>myelomeningocele</a:t>
            </a:r>
            <a:r>
              <a:rPr b="1" dirty="0" sz="2000" lang="en-US">
                <a:solidFill>
                  <a:srgbClr val="002060"/>
                </a:solidFill>
              </a:rPr>
              <a:t> defect</a:t>
            </a:r>
            <a:r>
              <a:rPr dirty="0" sz="2000" lang="en-US"/>
              <a:t>.</a:t>
            </a:r>
          </a:p>
          <a:p>
            <a:endParaRPr dirty="0" sz="2000" lang="en-US"/>
          </a:p>
          <a:p>
            <a:pPr>
              <a:buFont typeface="Wingdings" pitchFamily="2" charset="2"/>
              <a:buChar char="v"/>
            </a:pPr>
            <a:r>
              <a:rPr dirty="0" sz="2000" lang="en-US" err="1"/>
              <a:t>Diastematomyelia</a:t>
            </a:r>
            <a:r>
              <a:rPr dirty="0" sz="2000" lang="en-US"/>
              <a:t> is </a:t>
            </a:r>
            <a:r>
              <a:rPr b="1" dirty="0" sz="2000" lang="en-US"/>
              <a:t>most commonly</a:t>
            </a:r>
            <a:r>
              <a:rPr dirty="0" sz="2000" lang="en-US"/>
              <a:t> encountered in the </a:t>
            </a:r>
            <a:r>
              <a:rPr b="1" dirty="0" sz="2000" lang="en-US" u="sng">
                <a:solidFill>
                  <a:srgbClr val="0070C0"/>
                </a:solidFill>
              </a:rPr>
              <a:t>lumbar region, followed by thoracolumbar, thoracic, and cervical regions</a:t>
            </a:r>
            <a:r>
              <a:rPr dirty="0" sz="2000" lang="en-US"/>
              <a:t>, and occurs </a:t>
            </a:r>
            <a:r>
              <a:rPr b="1" dirty="0" sz="2000" lang="en-US">
                <a:solidFill>
                  <a:srgbClr val="002060"/>
                </a:solidFill>
              </a:rPr>
              <a:t>over an average of six vertebral levels.</a:t>
            </a:r>
          </a:p>
          <a:p>
            <a:endParaRPr dirty="0" sz="2000" lang="en-IQ"/>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6" name=""/>
        <p:cNvGrpSpPr/>
        <p:nvPr/>
      </p:nvGrpSpPr>
      <p:grpSpPr>
        <a:xfrm>
          <a:off x="0" y="0"/>
          <a:ext cx="0" cy="0"/>
          <a:chOff x="0" y="0"/>
          <a:chExt cx="0" cy="0"/>
        </a:xfrm>
      </p:grpSpPr>
      <p:pic>
        <p:nvPicPr>
          <p:cNvPr id="2097153" name="Picture 4"/>
          <p:cNvPicPr>
            <a:picLocks noChangeAspect="1" noGrp="1"/>
          </p:cNvPicPr>
          <p:nvPr>
            <p:ph idx="1"/>
          </p:nvPr>
        </p:nvPicPr>
        <p:blipFill>
          <a:blip xmlns:r="http://schemas.openxmlformats.org/officeDocument/2006/relationships" r:embed="rId1"/>
          <a:stretch>
            <a:fillRect/>
          </a:stretch>
        </p:blipFill>
        <p:spPr>
          <a:xfrm>
            <a:off x="0" y="1956532"/>
            <a:ext cx="9144000" cy="4901468"/>
          </a:xfrm>
        </p:spPr>
      </p:pic>
      <p:sp>
        <p:nvSpPr>
          <p:cNvPr id="1048590" name="TextBox 6"/>
          <p:cNvSpPr txBox="1"/>
          <p:nvPr/>
        </p:nvSpPr>
        <p:spPr>
          <a:xfrm>
            <a:off x="0" y="0"/>
            <a:ext cx="9144000" cy="1996440"/>
          </a:xfrm>
          <a:prstGeom prst="rect"/>
          <a:noFill/>
        </p:spPr>
        <p:txBody>
          <a:bodyPr wrap="square">
            <a:spAutoFit/>
          </a:bodyPr>
          <a:p>
            <a:pPr indent="-342900" marL="342900">
              <a:buFont typeface="Wingdings" pitchFamily="2" charset="2"/>
              <a:buChar char="q"/>
            </a:pPr>
            <a:r>
              <a:rPr b="1" dirty="0" sz="2000" lang="en-US">
                <a:latin typeface="+mn-lt"/>
              </a:rPr>
              <a:t>Embryogenesis</a:t>
            </a:r>
            <a:endParaRPr b="1" dirty="0" sz="2000" lang="en-IQ">
              <a:latin typeface="+mn-lt"/>
            </a:endParaRPr>
          </a:p>
          <a:p>
            <a:pPr indent="-342900" marL="342900">
              <a:buFont typeface="Arial" panose="020B0604020202020204" pitchFamily="34" charset="0"/>
              <a:buChar char="•"/>
            </a:pPr>
            <a:r>
              <a:rPr dirty="0" sz="2000" lang="en-US"/>
              <a:t>SCMs are thought to occur during the </a:t>
            </a:r>
            <a:r>
              <a:rPr b="1" dirty="0" sz="2000" lang="en-US" u="sng">
                <a:solidFill>
                  <a:srgbClr val="002060"/>
                </a:solidFill>
              </a:rPr>
              <a:t>third week of embryogenesis.</a:t>
            </a:r>
          </a:p>
          <a:p>
            <a:pPr indent="-342900" marL="342900">
              <a:buFont typeface="Arial" panose="020B0604020202020204" pitchFamily="34" charset="0"/>
              <a:buChar char="•"/>
            </a:pPr>
            <a:r>
              <a:rPr dirty="0" sz="2000" lang="en-US"/>
              <a:t>Most theories posit two common prerequisites for the development of SCM:</a:t>
            </a:r>
          </a:p>
          <a:p>
            <a:pPr indent="-342900" lvl="1" marL="800100">
              <a:buFont typeface="Wingdings" pitchFamily="2" charset="2"/>
              <a:buChar char="§"/>
            </a:pPr>
            <a:r>
              <a:rPr b="1" dirty="0" sz="2000" lang="en-US"/>
              <a:t>1</a:t>
            </a:r>
            <a:r>
              <a:rPr baseline="30000" b="1" dirty="0" sz="2000" lang="en-US"/>
              <a:t>st</a:t>
            </a:r>
            <a:r>
              <a:rPr dirty="0" sz="2000" lang="en-US"/>
              <a:t> is persistent adhesion of the ectoderm and endoderm (accessory </a:t>
            </a:r>
            <a:r>
              <a:rPr dirty="0" sz="2000" lang="en-US" err="1"/>
              <a:t>neurenteric</a:t>
            </a:r>
            <a:r>
              <a:rPr dirty="0" sz="2000" lang="en-US"/>
              <a:t> canal). </a:t>
            </a:r>
          </a:p>
          <a:p>
            <a:pPr indent="-342900" lvl="1" marL="800100">
              <a:buFont typeface="Wingdings" pitchFamily="2" charset="2"/>
              <a:buChar char="§"/>
            </a:pPr>
            <a:r>
              <a:rPr b="1" dirty="0" sz="2000" lang="en-US"/>
              <a:t>2</a:t>
            </a:r>
            <a:r>
              <a:rPr baseline="30000" b="1" dirty="0" sz="2000" lang="en-US"/>
              <a:t>nd</a:t>
            </a:r>
            <a:r>
              <a:rPr dirty="0" sz="2000" lang="en-US"/>
              <a:t> is a cleft notochord, with subsequent induction of a cleft spinal cord.</a:t>
            </a:r>
            <a:endParaRPr dirty="0" sz="2000" lang="en-IQ"/>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7" name=""/>
        <p:cNvGrpSpPr/>
        <p:nvPr/>
      </p:nvGrpSpPr>
      <p:grpSpPr>
        <a:xfrm>
          <a:off x="0" y="0"/>
          <a:ext cx="0" cy="0"/>
          <a:chOff x="0" y="0"/>
          <a:chExt cx="0" cy="0"/>
        </a:xfrm>
      </p:grpSpPr>
      <p:sp>
        <p:nvSpPr>
          <p:cNvPr id="1048591" name="Content Placeholder 2"/>
          <p:cNvSpPr>
            <a:spLocks noGrp="1"/>
          </p:cNvSpPr>
          <p:nvPr>
            <p:ph idx="1"/>
          </p:nvPr>
        </p:nvSpPr>
        <p:spPr>
          <a:xfrm>
            <a:off x="97559" y="82262"/>
            <a:ext cx="7886700" cy="541193"/>
          </a:xfrm>
        </p:spPr>
        <p:txBody>
          <a:bodyPr>
            <a:normAutofit/>
          </a:bodyPr>
          <a:p>
            <a:r>
              <a:rPr b="1" dirty="0" sz="2400" lang="en-US"/>
              <a:t>Features of Split Cord Malformations</a:t>
            </a:r>
            <a:endParaRPr b="1" dirty="0" sz="2400" lang="en-IQ"/>
          </a:p>
        </p:txBody>
      </p:sp>
      <p:graphicFrame>
        <p:nvGraphicFramePr>
          <p:cNvPr id="4194304" name="Table 4"/>
          <p:cNvGraphicFramePr>
            <a:graphicFrameLocks noGrp="1"/>
          </p:cNvGraphicFramePr>
          <p:nvPr/>
        </p:nvGraphicFramePr>
        <p:xfrm>
          <a:off x="97558" y="750454"/>
          <a:ext cx="8954077" cy="6025284"/>
        </p:xfrm>
        <a:graphic>
          <a:graphicData uri="http://schemas.openxmlformats.org/drawingml/2006/table">
            <a:tbl>
              <a:tblPr firstRow="1" bandRow="1">
                <a:tableStyleId>{5C22544A-7EE6-4342-B048-85BDC9FD1C3A}</a:tableStyleId>
              </a:tblPr>
              <a:tblGrid>
                <a:gridCol w="798095"/>
                <a:gridCol w="3042862"/>
                <a:gridCol w="3537933"/>
                <a:gridCol w="1575187"/>
              </a:tblGrid>
              <a:tr h="1370051">
                <a:tc>
                  <a:txBody>
                    <a:bodyPr/>
                    <a:p>
                      <a:pPr algn="ctr"/>
                      <a:endParaRPr dirty="0" sz="2000" lang="en-US"/>
                    </a:p>
                    <a:p>
                      <a:pPr algn="ctr"/>
                      <a:r>
                        <a:rPr dirty="0" sz="2000" lang="en-US"/>
                        <a:t>SCM </a:t>
                      </a:r>
                    </a:p>
                    <a:p>
                      <a:pPr algn="ctr"/>
                      <a:r>
                        <a:rPr dirty="0" sz="2000" lang="en-US"/>
                        <a:t>Type</a:t>
                      </a:r>
                      <a:endParaRPr dirty="0" sz="2000" lang="en-IQ"/>
                    </a:p>
                  </a:txBody>
                </a:tc>
                <a:tc>
                  <a:txBody>
                    <a:bodyPr/>
                    <a:p>
                      <a:pPr algn="ctr"/>
                      <a:endParaRPr dirty="0" sz="2000" lang="en-US"/>
                    </a:p>
                    <a:p>
                      <a:pPr algn="ctr"/>
                      <a:r>
                        <a:rPr dirty="0" sz="2000" lang="en-US"/>
                        <a:t>Anatomic Features</a:t>
                      </a:r>
                      <a:endParaRPr dirty="0" sz="2000" lang="en-IQ"/>
                    </a:p>
                  </a:txBody>
                </a:tc>
                <a:tc>
                  <a:txBody>
                    <a:bodyPr/>
                    <a:p>
                      <a:pPr algn="ctr"/>
                      <a:endParaRPr dirty="0" sz="2000" lang="en-US"/>
                    </a:p>
                    <a:p>
                      <a:pPr algn="ctr"/>
                      <a:r>
                        <a:rPr dirty="0" sz="2000" lang="en-US"/>
                        <a:t>Radiographic Features</a:t>
                      </a:r>
                      <a:endParaRPr dirty="0" sz="2000" lang="en-IQ"/>
                    </a:p>
                  </a:txBody>
                </a:tc>
                <a:tc>
                  <a:txBody>
                    <a:bodyPr/>
                    <a:p>
                      <a:pPr algn="ctr"/>
                      <a:endParaRPr dirty="0" sz="2000" lang="en-US"/>
                    </a:p>
                    <a:p>
                      <a:pPr algn="ctr"/>
                      <a:r>
                        <a:rPr dirty="0" sz="2000" lang="en-US"/>
                        <a:t>Location</a:t>
                      </a:r>
                      <a:endParaRPr dirty="0" sz="2000" lang="en-IQ"/>
                    </a:p>
                  </a:txBody>
                </a:tc>
              </a:tr>
              <a:tr h="2156468">
                <a:tc>
                  <a:txBody>
                    <a:bodyPr/>
                    <a:p>
                      <a:pPr algn="ctr"/>
                      <a:endParaRPr b="1" dirty="0" sz="2000" lang="en-US"/>
                    </a:p>
                    <a:p>
                      <a:pPr algn="ctr"/>
                      <a:endParaRPr b="1" dirty="0" sz="2000" lang="en-US"/>
                    </a:p>
                    <a:p>
                      <a:pPr algn="ctr"/>
                      <a:r>
                        <a:rPr b="1" dirty="0" sz="2000" lang="en-US">
                          <a:solidFill>
                            <a:schemeClr val="bg1"/>
                          </a:solidFill>
                        </a:rPr>
                        <a:t>I</a:t>
                      </a:r>
                      <a:endParaRPr b="1" dirty="0" sz="2000" lang="en-IQ">
                        <a:solidFill>
                          <a:schemeClr val="bg1"/>
                        </a:solidFill>
                      </a:endParaRPr>
                    </a:p>
                  </a:txBody>
                  <a:tcPr>
                    <a:solidFill>
                      <a:schemeClr val="accent5">
                        <a:lumMod val="75000"/>
                      </a:schemeClr>
                    </a:solidFill>
                  </a:tcPr>
                </a:tc>
                <a:tc>
                  <a:txBody>
                    <a:bodyPr/>
                    <a:p>
                      <a:pPr algn="l" indent="0" marL="0">
                        <a:buFontTx/>
                        <a:buNone/>
                      </a:pPr>
                      <a:r>
                        <a:rPr dirty="0" sz="2000" lang="en-US"/>
                        <a:t>Two </a:t>
                      </a:r>
                      <a:r>
                        <a:rPr dirty="0" sz="2000" lang="en-US" err="1"/>
                        <a:t>hemicords</a:t>
                      </a:r>
                      <a:r>
                        <a:rPr dirty="0" sz="2000" lang="en-US"/>
                        <a:t> in two dural sleeves separated by a midline bony spur. Hypertrophic laminae are often fused to adjacent levels.</a:t>
                      </a:r>
                      <a:endParaRPr dirty="0" sz="2000" lang="en-IQ"/>
                    </a:p>
                  </a:txBody>
                </a:tc>
                <a:tc>
                  <a:txBody>
                    <a:bodyPr/>
                    <a:p>
                      <a:pPr algn="l"/>
                      <a:r>
                        <a:rPr dirty="0" sz="2000" lang="en-US"/>
                        <a:t>Bony spur seen on CT. </a:t>
                      </a:r>
                    </a:p>
                    <a:p>
                      <a:pPr algn="l"/>
                      <a:r>
                        <a:rPr dirty="0" sz="2000" lang="en-US"/>
                        <a:t>CT features of intersegmental fusion and adjacent spina bifida are virtually pathognomonic. MRI shows two </a:t>
                      </a:r>
                      <a:r>
                        <a:rPr dirty="0" sz="2000" lang="en-US" err="1"/>
                        <a:t>hemicords</a:t>
                      </a:r>
                      <a:r>
                        <a:rPr dirty="0" sz="2000" lang="en-US"/>
                        <a:t> in separate subarachnoid spaces.</a:t>
                      </a:r>
                      <a:endParaRPr dirty="0" sz="2000" lang="en-IQ"/>
                    </a:p>
                  </a:txBody>
                </a:tc>
                <a:tc>
                  <a:txBody>
                    <a:bodyPr/>
                    <a:p>
                      <a:pPr algn="l"/>
                      <a:r>
                        <a:rPr dirty="0" sz="2000" lang="en-US"/>
                        <a:t>Typically lumber</a:t>
                      </a:r>
                      <a:endParaRPr dirty="0" sz="2000" lang="en-IQ"/>
                    </a:p>
                  </a:txBody>
                </a:tc>
              </a:tr>
              <a:tr h="2498765">
                <a:tc>
                  <a:txBody>
                    <a:bodyPr/>
                    <a:p>
                      <a:pPr algn="ctr"/>
                      <a:endParaRPr b="1" dirty="0" sz="2000" lang="en-US"/>
                    </a:p>
                    <a:p>
                      <a:pPr algn="ctr"/>
                      <a:endParaRPr b="1" dirty="0" sz="2000" lang="en-US"/>
                    </a:p>
                    <a:p>
                      <a:pPr algn="ctr"/>
                      <a:r>
                        <a:rPr b="1" dirty="0" sz="2000" lang="en-US">
                          <a:solidFill>
                            <a:schemeClr val="bg1"/>
                          </a:solidFill>
                        </a:rPr>
                        <a:t>II</a:t>
                      </a:r>
                      <a:endParaRPr b="1" dirty="0" sz="2000" lang="en-IQ">
                        <a:solidFill>
                          <a:schemeClr val="bg1"/>
                        </a:solidFill>
                      </a:endParaRPr>
                    </a:p>
                  </a:txBody>
                  <a:tcPr>
                    <a:solidFill>
                      <a:schemeClr val="accent5">
                        <a:lumMod val="75000"/>
                      </a:schemeClr>
                    </a:solidFill>
                  </a:tcPr>
                </a:tc>
                <a:tc>
                  <a:txBody>
                    <a:bodyPr/>
                    <a:p>
                      <a:pPr algn="l" defTabSz="914400" eaLnBrk="1" fontAlgn="auto" hangingPunct="1" indent="0" latinLnBrk="0" lvl="0" marL="0" marR="0" rtl="0">
                        <a:lnSpc>
                          <a:spcPct val="100000"/>
                        </a:lnSpc>
                        <a:spcBef>
                          <a:spcPts val="0"/>
                        </a:spcBef>
                        <a:spcAft>
                          <a:spcPts val="0"/>
                        </a:spcAft>
                        <a:buClrTx/>
                        <a:buSzTx/>
                        <a:buFontTx/>
                        <a:buNone/>
                      </a:pPr>
                      <a:r>
                        <a:rPr dirty="0" sz="2000" lang="en-US"/>
                        <a:t>Two </a:t>
                      </a:r>
                      <a:r>
                        <a:rPr dirty="0" sz="2000" lang="en-US" err="1"/>
                        <a:t>hemicords</a:t>
                      </a:r>
                      <a:r>
                        <a:rPr dirty="0" sz="2000" lang="en-US"/>
                        <a:t> in a single dural sleeve.</a:t>
                      </a:r>
                    </a:p>
                    <a:p>
                      <a:pPr algn="l"/>
                      <a:r>
                        <a:rPr dirty="0" sz="2000" lang="en-US" err="1"/>
                        <a:t>Hemicords</a:t>
                      </a:r>
                      <a:r>
                        <a:rPr dirty="0" sz="2000" lang="en-US"/>
                        <a:t> are separated and tethered by a fibrous band attached to the dura.</a:t>
                      </a:r>
                      <a:endParaRPr dirty="0" sz="2000" lang="en-IQ"/>
                    </a:p>
                  </a:txBody>
                </a:tc>
                <a:tc>
                  <a:txBody>
                    <a:bodyPr/>
                    <a:p>
                      <a:pPr algn="l"/>
                      <a:r>
                        <a:rPr dirty="0" sz="2000" lang="en-US"/>
                        <a:t>Two </a:t>
                      </a:r>
                      <a:r>
                        <a:rPr dirty="0" sz="2000" lang="en-US" err="1"/>
                        <a:t>hemicords</a:t>
                      </a:r>
                      <a:r>
                        <a:rPr dirty="0" sz="2000" lang="en-US"/>
                        <a:t> seen within a single subarachnoid space on T2 MRI. </a:t>
                      </a:r>
                    </a:p>
                    <a:p>
                      <a:pPr algn="l"/>
                      <a:r>
                        <a:rPr dirty="0" sz="2000" lang="en-US"/>
                        <a:t>High-resolution T2 MR or CT </a:t>
                      </a:r>
                      <a:r>
                        <a:rPr dirty="0" sz="2000" lang="en-US" err="1"/>
                        <a:t>myelography</a:t>
                      </a:r>
                      <a:r>
                        <a:rPr dirty="0" sz="2000" lang="en-US"/>
                        <a:t> may show fibrous septum attached to the dura.</a:t>
                      </a:r>
                      <a:endParaRPr dirty="0" sz="2000" lang="en-IQ"/>
                    </a:p>
                  </a:txBody>
                </a:tc>
                <a:tc>
                  <a:txBody>
                    <a:bodyPr/>
                    <a:p>
                      <a:pPr algn="l"/>
                      <a:r>
                        <a:rPr dirty="0" sz="2000" lang="en-US"/>
                        <a:t>May occur anywhere along the spinal axis</a:t>
                      </a:r>
                      <a:endParaRPr dirty="0" sz="2000" lang="en-IQ"/>
                    </a:p>
                  </a:txBody>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48" name=""/>
        <p:cNvGrpSpPr/>
        <p:nvPr/>
      </p:nvGrpSpPr>
      <p:grpSpPr>
        <a:xfrm>
          <a:off x="0" y="0"/>
          <a:ext cx="0" cy="0"/>
          <a:chOff x="0" y="0"/>
          <a:chExt cx="0" cy="0"/>
        </a:xfrm>
      </p:grpSpPr>
      <p:sp>
        <p:nvSpPr>
          <p:cNvPr id="1048592" name="Content Placeholder 2"/>
          <p:cNvSpPr>
            <a:spLocks noGrp="1"/>
          </p:cNvSpPr>
          <p:nvPr>
            <p:ph idx="1"/>
          </p:nvPr>
        </p:nvSpPr>
        <p:spPr>
          <a:xfrm>
            <a:off x="86014" y="82260"/>
            <a:ext cx="8977168" cy="6694921"/>
          </a:xfrm>
        </p:spPr>
        <p:txBody>
          <a:bodyPr>
            <a:normAutofit/>
          </a:bodyPr>
          <a:p>
            <a:pPr>
              <a:buFont typeface="Wingdings" pitchFamily="2" charset="2"/>
              <a:buChar char="q"/>
            </a:pPr>
            <a:r>
              <a:rPr b="1" dirty="0" sz="2000" lang="en-US" u="sng">
                <a:solidFill>
                  <a:srgbClr val="C00000"/>
                </a:solidFill>
              </a:rPr>
              <a:t>SIGNS AND SYMPTOMS</a:t>
            </a:r>
          </a:p>
          <a:p>
            <a:pPr>
              <a:buFont typeface="Wingdings" pitchFamily="2" charset="2"/>
              <a:buChar char="v"/>
            </a:pPr>
            <a:r>
              <a:rPr b="1" dirty="0" sz="2000" lang="en-US"/>
              <a:t>Patients with split cord may be asymptomatic, with only cutaneous marks (stigmata) of their spinal </a:t>
            </a:r>
            <a:r>
              <a:rPr b="1" dirty="0" sz="2000" lang="en-US" err="1"/>
              <a:t>dysraphism</a:t>
            </a:r>
            <a:r>
              <a:rPr b="1" dirty="0" sz="2000" lang="en-US"/>
              <a:t>. </a:t>
            </a:r>
          </a:p>
          <a:p>
            <a:r>
              <a:rPr dirty="0" sz="2000" lang="en-US"/>
              <a:t>Cutaneous markers are found </a:t>
            </a:r>
            <a:r>
              <a:rPr b="1" dirty="0" sz="2000" lang="en-US">
                <a:solidFill>
                  <a:srgbClr val="0070C0"/>
                </a:solidFill>
              </a:rPr>
              <a:t>caudal to the level of the neural defect</a:t>
            </a:r>
            <a:r>
              <a:rPr dirty="0" sz="2000" lang="en-US"/>
              <a:t>. </a:t>
            </a:r>
          </a:p>
          <a:p>
            <a:endParaRPr dirty="0" sz="2000" lang="en-US"/>
          </a:p>
          <a:p>
            <a:r>
              <a:rPr dirty="0" sz="2000" lang="en-US"/>
              <a:t>The presence of </a:t>
            </a:r>
            <a:r>
              <a:rPr b="1" dirty="0" sz="2000" lang="en-US"/>
              <a:t>hypertrichosis</a:t>
            </a:r>
            <a:r>
              <a:rPr dirty="0" sz="2000" lang="en-US"/>
              <a:t>, is highly specific for SCM.</a:t>
            </a:r>
          </a:p>
          <a:p>
            <a:r>
              <a:rPr dirty="0" sz="2000" lang="en-US"/>
              <a:t>One characteristic variation of hypertrichosis, the “</a:t>
            </a:r>
            <a:r>
              <a:rPr b="1" dirty="0" sz="2000" lang="en-US">
                <a:solidFill>
                  <a:srgbClr val="C00000"/>
                </a:solidFill>
              </a:rPr>
              <a:t>faun’s tail</a:t>
            </a:r>
            <a:r>
              <a:rPr dirty="0" sz="2000" lang="en-US"/>
              <a:t>,” consists of a patch of unusually coarse, raised hair that is strongly associated with </a:t>
            </a:r>
            <a:r>
              <a:rPr b="1" dirty="0" sz="2000" lang="en-US">
                <a:solidFill>
                  <a:srgbClr val="002060"/>
                </a:solidFill>
              </a:rPr>
              <a:t>type I SCM</a:t>
            </a:r>
            <a:r>
              <a:rPr dirty="0" sz="2000" lang="en-US"/>
              <a:t>. </a:t>
            </a:r>
          </a:p>
          <a:p>
            <a:r>
              <a:rPr dirty="0" sz="2000" lang="en-US"/>
              <a:t>There is typically a capillary hemangioma underlying these hairy patches.</a:t>
            </a:r>
          </a:p>
          <a:p>
            <a:r>
              <a:rPr dirty="0" sz="2000" lang="en-US" err="1"/>
              <a:t>Hemangiomas</a:t>
            </a:r>
            <a:r>
              <a:rPr dirty="0" sz="2000" lang="en-US"/>
              <a:t> alone, without overlying hypertrichosis, may indicate the presence of an SCM in 7%.</a:t>
            </a:r>
          </a:p>
          <a:p>
            <a:r>
              <a:rPr dirty="0" sz="2000" lang="en-US"/>
              <a:t>True sacral dimples that are suggestive of underlying </a:t>
            </a:r>
            <a:r>
              <a:rPr dirty="0" sz="2000" lang="en-US" err="1"/>
              <a:t>dysraphism</a:t>
            </a:r>
            <a:r>
              <a:rPr dirty="0" sz="2000" lang="en-US"/>
              <a:t> should be distinguished from shallow, symmetric dimples over the coccygeal midline which is common in the general population and does not indicate the presence of distal tethering pathologic disease.</a:t>
            </a:r>
            <a:endParaRPr dirty="0" sz="2000" lang="en-IQ"/>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49"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109682" y="0"/>
            <a:ext cx="8924636" cy="6858001"/>
          </a:xfrm>
          <a:prstGeom prst="rect"/>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50" name=""/>
        <p:cNvGrpSpPr/>
        <p:nvPr/>
      </p:nvGrpSpPr>
      <p:grpSpPr>
        <a:xfrm>
          <a:off x="0" y="0"/>
          <a:ext cx="0" cy="0"/>
          <a:chOff x="0" y="0"/>
          <a:chExt cx="0" cy="0"/>
        </a:xfrm>
      </p:grpSpPr>
      <p:sp>
        <p:nvSpPr>
          <p:cNvPr id="1048593" name="Content Placeholder 2"/>
          <p:cNvSpPr>
            <a:spLocks noGrp="1"/>
          </p:cNvSpPr>
          <p:nvPr>
            <p:ph idx="1"/>
          </p:nvPr>
        </p:nvSpPr>
        <p:spPr>
          <a:xfrm>
            <a:off x="86014" y="82262"/>
            <a:ext cx="8977168" cy="6683374"/>
          </a:xfrm>
        </p:spPr>
        <p:txBody>
          <a:bodyPr>
            <a:normAutofit fontScale="95000" lnSpcReduction="10000"/>
          </a:bodyPr>
          <a:p>
            <a:pPr>
              <a:buFont typeface="Wingdings" pitchFamily="2" charset="2"/>
              <a:buChar char="v"/>
            </a:pPr>
            <a:r>
              <a:rPr b="1" dirty="0" sz="2000" lang="en-US"/>
              <a:t>Majority of patients with SCM have one or more signs and symptoms of neurological deterioration.</a:t>
            </a:r>
          </a:p>
          <a:p>
            <a:pPr indent="-457200" marL="457200">
              <a:buFont typeface="+mj-lt"/>
              <a:buAutoNum type="arabicParenR"/>
            </a:pPr>
            <a:r>
              <a:rPr dirty="0" sz="2000" lang="en-US"/>
              <a:t>Axial back pain is common and is typically focal and intense </a:t>
            </a:r>
            <a:r>
              <a:rPr b="1" dirty="0" sz="2000" lang="en-US">
                <a:solidFill>
                  <a:srgbClr val="0070C0"/>
                </a:solidFill>
              </a:rPr>
              <a:t>around the levels of the split cord. </a:t>
            </a:r>
          </a:p>
          <a:p>
            <a:pPr indent="-457200" marL="457200">
              <a:buFont typeface="+mj-lt"/>
              <a:buAutoNum type="arabicParenR"/>
            </a:pPr>
            <a:r>
              <a:rPr dirty="0" sz="2000" lang="en-US"/>
              <a:t>Radicular component may be present in </a:t>
            </a:r>
            <a:r>
              <a:rPr b="1" dirty="0" sz="2000" lang="en-US"/>
              <a:t>10%</a:t>
            </a:r>
            <a:r>
              <a:rPr dirty="0" sz="2000" lang="en-US"/>
              <a:t> of both adult and pediatric </a:t>
            </a:r>
            <a:r>
              <a:rPr dirty="0" sz="2000" lang="en-US" err="1"/>
              <a:t>pts</a:t>
            </a:r>
            <a:r>
              <a:rPr dirty="0" sz="2000" lang="en-US"/>
              <a:t>. </a:t>
            </a:r>
          </a:p>
          <a:p>
            <a:pPr indent="-457200" marL="457200">
              <a:buFont typeface="+mj-lt"/>
              <a:buAutoNum type="arabicParenR"/>
            </a:pPr>
            <a:r>
              <a:rPr dirty="0" sz="2000" lang="en-US"/>
              <a:t>Progressive sensory or motor dysfunction (or both) is seen in </a:t>
            </a:r>
            <a:r>
              <a:rPr b="1" dirty="0" sz="2000" lang="en-US"/>
              <a:t>2/3 of patients</a:t>
            </a:r>
            <a:r>
              <a:rPr dirty="0" sz="2000" lang="en-US"/>
              <a:t>. </a:t>
            </a:r>
          </a:p>
          <a:p>
            <a:pPr indent="-457200" marL="457200">
              <a:buFont typeface="+mj-lt"/>
              <a:buAutoNum type="arabicParenR"/>
            </a:pPr>
            <a:r>
              <a:rPr b="1" dirty="0" sz="2000" lang="en-US"/>
              <a:t>50%</a:t>
            </a:r>
            <a:r>
              <a:rPr dirty="0" sz="2000" lang="en-US"/>
              <a:t> of patients have gross (structural) asymmetry of the lower extremities (</a:t>
            </a:r>
            <a:r>
              <a:rPr b="1" dirty="0" sz="2000" lang="en-US" err="1" u="sng">
                <a:solidFill>
                  <a:srgbClr val="C00000"/>
                </a:solidFill>
              </a:rPr>
              <a:t>neuro-orthopedic</a:t>
            </a:r>
            <a:r>
              <a:rPr b="1" dirty="0" sz="2000" lang="en-US" u="sng">
                <a:solidFill>
                  <a:srgbClr val="C00000"/>
                </a:solidFill>
              </a:rPr>
              <a:t> syndrome</a:t>
            </a:r>
            <a:r>
              <a:rPr dirty="0" sz="2000" lang="en-US"/>
              <a:t>) that is characterized by a triad of </a:t>
            </a:r>
          </a:p>
          <a:p>
            <a:pPr lvl="1">
              <a:buFont typeface="Wingdings" pitchFamily="2" charset="2"/>
              <a:buChar char="ü"/>
            </a:pPr>
            <a:r>
              <a:rPr dirty="0" sz="2000" lang="en-US"/>
              <a:t>Limb length discrepancy.</a:t>
            </a:r>
          </a:p>
          <a:p>
            <a:pPr lvl="1">
              <a:buFont typeface="Wingdings" pitchFamily="2" charset="2"/>
              <a:buChar char="ü"/>
            </a:pPr>
            <a:r>
              <a:rPr dirty="0" sz="2000" lang="en-US"/>
              <a:t>Muscular atrophy (resulting in secondary weakness).</a:t>
            </a:r>
          </a:p>
          <a:p>
            <a:pPr lvl="1">
              <a:buFont typeface="Wingdings" pitchFamily="2" charset="2"/>
              <a:buChar char="ü"/>
            </a:pPr>
            <a:r>
              <a:rPr dirty="0" sz="2000" lang="en-US"/>
              <a:t>Clubfoot deformity (talipes </a:t>
            </a:r>
            <a:r>
              <a:rPr dirty="0" sz="2000" lang="en-US" err="1"/>
              <a:t>equinovarus</a:t>
            </a:r>
            <a:r>
              <a:rPr dirty="0" sz="2000" lang="en-US"/>
              <a:t>). </a:t>
            </a:r>
          </a:p>
          <a:p>
            <a:pPr indent="0" lvl="1" marL="457200">
              <a:buNone/>
            </a:pPr>
            <a:r>
              <a:rPr dirty="0" sz="2000" lang="en-US"/>
              <a:t>The smaller limb is often ipsilateral to a smaller </a:t>
            </a:r>
            <a:r>
              <a:rPr dirty="0" sz="2000" lang="en-US" err="1"/>
              <a:t>hemicord</a:t>
            </a:r>
            <a:r>
              <a:rPr dirty="0" sz="2000" lang="en-US"/>
              <a:t>. </a:t>
            </a:r>
          </a:p>
          <a:p>
            <a:pPr indent="-457200" marL="457200">
              <a:buFont typeface="+mj-lt"/>
              <a:buAutoNum type="arabicParenR"/>
            </a:pPr>
            <a:r>
              <a:rPr b="1" dirty="0" sz="2000" lang="en-US"/>
              <a:t>20%</a:t>
            </a:r>
            <a:r>
              <a:rPr dirty="0" sz="2000" lang="en-US"/>
              <a:t> have an asymmetric neurological deficit despite structural symmetry of the limbs (</a:t>
            </a:r>
            <a:r>
              <a:rPr b="1" dirty="0" sz="2000" lang="en-US">
                <a:solidFill>
                  <a:srgbClr val="0070C0"/>
                </a:solidFill>
              </a:rPr>
              <a:t>which is highly associated with </a:t>
            </a:r>
            <a:r>
              <a:rPr b="1" dirty="0" sz="2000" lang="en-US" err="1">
                <a:solidFill>
                  <a:srgbClr val="0070C0"/>
                </a:solidFill>
              </a:rPr>
              <a:t>hydromyelia</a:t>
            </a:r>
            <a:r>
              <a:rPr b="1" dirty="0" sz="2000" lang="en-US">
                <a:solidFill>
                  <a:srgbClr val="0070C0"/>
                </a:solidFill>
              </a:rPr>
              <a:t> of one </a:t>
            </a:r>
            <a:r>
              <a:rPr b="1" dirty="0" sz="2000" lang="en-US" err="1">
                <a:solidFill>
                  <a:srgbClr val="0070C0"/>
                </a:solidFill>
              </a:rPr>
              <a:t>hemicord</a:t>
            </a:r>
            <a:r>
              <a:rPr dirty="0" sz="2000" lang="en-US"/>
              <a:t>).</a:t>
            </a:r>
          </a:p>
          <a:p>
            <a:pPr indent="-457200" marL="457200">
              <a:buFont typeface="+mj-lt"/>
              <a:buAutoNum type="arabicParenR"/>
            </a:pPr>
            <a:r>
              <a:rPr dirty="0" sz="2000" lang="en-US"/>
              <a:t>Autonomic dysfunction typically manifests as urologic signs and symptoms. </a:t>
            </a:r>
          </a:p>
          <a:p>
            <a:pPr indent="-457200" marL="457200">
              <a:buFont typeface="+mj-lt"/>
              <a:buAutoNum type="arabicParenR"/>
            </a:pPr>
            <a:endParaRPr dirty="0" sz="2000" lang="en-US"/>
          </a:p>
          <a:p>
            <a:pPr>
              <a:buFont typeface="Wingdings" pitchFamily="2" charset="2"/>
              <a:buChar char="q"/>
            </a:pPr>
            <a:r>
              <a:rPr b="1" dirty="0" sz="2000" lang="en-US">
                <a:solidFill>
                  <a:srgbClr val="002060"/>
                </a:solidFill>
              </a:rPr>
              <a:t>Associated Anomalies (present in approximately half of all patients)</a:t>
            </a:r>
          </a:p>
          <a:p>
            <a:pPr>
              <a:buFont typeface="Wingdings" pitchFamily="2" charset="2"/>
              <a:buChar char="§"/>
            </a:pPr>
            <a:r>
              <a:rPr dirty="0" sz="2000" lang="en-US"/>
              <a:t>scoliosis, tethered cord secondary to a thickened </a:t>
            </a:r>
            <a:r>
              <a:rPr dirty="0" sz="2000" lang="en-US" err="1"/>
              <a:t>filum</a:t>
            </a:r>
            <a:r>
              <a:rPr dirty="0" sz="2000" lang="en-US"/>
              <a:t> or terminal lipoma, </a:t>
            </a:r>
            <a:r>
              <a:rPr dirty="0" sz="2000" lang="en-US" err="1"/>
              <a:t>myelomeningocele</a:t>
            </a:r>
            <a:r>
              <a:rPr dirty="0" sz="2000" lang="en-US"/>
              <a:t> (with associated </a:t>
            </a:r>
            <a:r>
              <a:rPr dirty="0" sz="2000" lang="en-US" err="1"/>
              <a:t>Chiari</a:t>
            </a:r>
            <a:r>
              <a:rPr dirty="0" sz="2000" lang="en-US"/>
              <a:t> II malformation), and </a:t>
            </a:r>
            <a:r>
              <a:rPr dirty="0" sz="2000" lang="en-US" err="1"/>
              <a:t>syringomyelia</a:t>
            </a:r>
            <a:r>
              <a:rPr dirty="0" sz="2000" lang="en-US"/>
              <a:t>.</a:t>
            </a:r>
          </a:p>
        </p:txBody>
      </p:sp>
    </p:spTree>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Split Spinal Cord Youmans Chap. 231</dc:title>
  <dc:creator>Ahmed Maan</dc:creator>
  <cp:lastModifiedBy>Ahmed Maan</cp:lastModifiedBy>
  <dcterms:created xsi:type="dcterms:W3CDTF">2020-02-04T02:12:11Z</dcterms:created>
  <dcterms:modified xsi:type="dcterms:W3CDTF">2022-11-25T20:25:02Z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7c6f39f0d4ec4f90843c9c284749d77b</vt:lpwstr>
  </property>
</Properties>
</file>