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900" r:id="rId1"/>
  </p:sldMasterIdLst>
  <p:notesMasterIdLst>
    <p:notesMasterId r:id="rId2"/>
  </p:notesMasterIdLst>
  <p:sldIdLst>
    <p:sldId id="1131" r:id="rId3"/>
    <p:sldId id="1132" r:id="rId4"/>
    <p:sldId id="1133" r:id="rId5"/>
    <p:sldId id="1134" r:id="rId6"/>
    <p:sldId id="1135" r:id="rId7"/>
    <p:sldId id="1136" r:id="rId8"/>
    <p:sldId id="1137" r:id="rId9"/>
    <p:sldId id="1138" r:id="rId10"/>
    <p:sldId id="1139" r:id="rId11"/>
    <p:sldId id="1140" r:id="rId12"/>
    <p:sldId id="1141" r:id="rId13"/>
    <p:sldId id="1142" r:id="rId14"/>
    <p:sldId id="1143" r:id="rId15"/>
    <p:sldId id="1144" r:id="rId16"/>
    <p:sldId id="1145" r:id="rId17"/>
  </p:sldIdLst>
  <p:sldSz type="screen4x3" cy="6858000" cx="9144000"/>
  <p:notesSz cx="6858000" cy="9144000"/>
  <p:defaultTextStyle>
    <a:defPPr>
      <a:defRPr lang="ar-IQ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5000" autoAdjust="0"/>
    <p:restoredTop sz="92579" autoAdjust="0"/>
  </p:normalViewPr>
  <p:slideViewPr>
    <p:cSldViewPr snapToGrid="0">
      <p:cViewPr varScale="1">
        <p:scale>
          <a:sx n="67" d="100"/>
          <a:sy n="67" d="100"/>
        </p:scale>
        <p:origin x="1500" y="72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tableStyles" Target="tableStyles.xml"/><Relationship Id="rId19" Type="http://schemas.openxmlformats.org/officeDocument/2006/relationships/presProps" Target="presProps.xml"/><Relationship Id="rId20" Type="http://schemas.openxmlformats.org/officeDocument/2006/relationships/viewProps" Target="viewProps.xml"/><Relationship Id="rId21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60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09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1800"/>
            </a:lvl1pPr>
            <a:lvl2pPr algn="ctr" indent="0" marL="342900">
              <a:buNone/>
              <a:defRPr sz="1500"/>
            </a:lvl2pPr>
            <a:lvl3pPr algn="ctr" indent="0" marL="685800">
              <a:buNone/>
              <a:defRPr sz="1350"/>
            </a:lvl3pPr>
            <a:lvl4pPr algn="ctr" indent="0" marL="1028700">
              <a:buNone/>
              <a:defRPr sz="1200"/>
            </a:lvl4pPr>
            <a:lvl5pPr algn="ctr" indent="0" marL="1371600">
              <a:buNone/>
              <a:defRPr sz="1200"/>
            </a:lvl5pPr>
            <a:lvl6pPr algn="ctr" indent="0" marL="1714500">
              <a:buNone/>
              <a:defRPr sz="1200"/>
            </a:lvl6pPr>
            <a:lvl7pPr algn="ctr" indent="0" marL="2057400">
              <a:buNone/>
              <a:defRPr sz="1200"/>
            </a:lvl7pPr>
            <a:lvl8pPr algn="ctr" indent="0" marL="2400300">
              <a:buNone/>
              <a:defRPr sz="1200"/>
            </a:lvl8pPr>
            <a:lvl9pPr algn="ctr" indent="0" marL="2743200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ar-IQ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1CFE4E8-3AB7-46A9-9D93-11EB41D57402}" type="datetimeFigureOut">
              <a:rPr lang="ar-IQ" smtClean="0"/>
              <a:t>18‏/12‏/1441</a:t>
            </a:fld>
            <a:endParaRPr lang="ar-IQ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45174FD-03C6-4230-AB4D-A4CD43CC48E5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2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3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1CFE4E8-3AB7-46A9-9D93-11EB41D57402}" type="datetimeFigureOut">
              <a:rPr lang="ar-IQ" smtClean="0"/>
              <a:t>18‏/12‏/1441</a:t>
            </a:fld>
            <a:endParaRPr lang="ar-IQ"/>
          </a:p>
        </p:txBody>
      </p:sp>
      <p:sp>
        <p:nvSpPr>
          <p:cNvPr id="10486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45174FD-03C6-4230-AB4D-A4CD43CC48E5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1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1CFE4E8-3AB7-46A9-9D93-11EB41D57402}" type="datetimeFigureOut">
              <a:rPr lang="ar-IQ" smtClean="0"/>
              <a:t>18‏/12‏/1441</a:t>
            </a:fld>
            <a:endParaRPr lang="ar-IQ"/>
          </a:p>
        </p:txBody>
      </p:sp>
      <p:sp>
        <p:nvSpPr>
          <p:cNvPr id="10486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45174FD-03C6-4230-AB4D-A4CD43CC48E5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586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58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1CFE4E8-3AB7-46A9-9D93-11EB41D57402}" type="datetimeFigureOut">
              <a:rPr lang="ar-IQ" smtClean="0"/>
              <a:t>18‏/12‏/1441</a:t>
            </a:fld>
            <a:endParaRPr lang="ar-IQ"/>
          </a:p>
        </p:txBody>
      </p:sp>
      <p:sp>
        <p:nvSpPr>
          <p:cNvPr id="10485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58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45174FD-03C6-4230-AB4D-A4CD43CC48E5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3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indent="0" marL="34290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indent="0" marL="68580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indent="0" marL="10287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indent="0" marL="13716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indent="0" marL="17145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indent="0" marL="20574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indent="0" marL="24003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indent="0" marL="27432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3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1CFE4E8-3AB7-46A9-9D93-11EB41D57402}" type="datetimeFigureOut">
              <a:rPr lang="ar-IQ" smtClean="0"/>
              <a:t>18‏/12‏/1441</a:t>
            </a:fld>
            <a:endParaRPr lang="ar-IQ"/>
          </a:p>
        </p:txBody>
      </p:sp>
      <p:sp>
        <p:nvSpPr>
          <p:cNvPr id="104863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3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45174FD-03C6-4230-AB4D-A4CD43CC48E5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3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4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4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1CFE4E8-3AB7-46A9-9D93-11EB41D57402}" type="datetimeFigureOut">
              <a:rPr lang="ar-IQ" smtClean="0"/>
              <a:t>18‏/12‏/1441</a:t>
            </a:fld>
            <a:endParaRPr lang="ar-IQ"/>
          </a:p>
        </p:txBody>
      </p:sp>
      <p:sp>
        <p:nvSpPr>
          <p:cNvPr id="104864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4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45174FD-03C6-4230-AB4D-A4CD43CC48E5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4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4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4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4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4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1CFE4E8-3AB7-46A9-9D93-11EB41D57402}" type="datetimeFigureOut">
              <a:rPr lang="ar-IQ" smtClean="0"/>
              <a:t>18‏/12‏/1441</a:t>
            </a:fld>
            <a:endParaRPr lang="ar-IQ"/>
          </a:p>
        </p:txBody>
      </p:sp>
      <p:sp>
        <p:nvSpPr>
          <p:cNvPr id="104865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5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45174FD-03C6-4230-AB4D-A4CD43CC48E5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1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1CFE4E8-3AB7-46A9-9D93-11EB41D57402}" type="datetimeFigureOut">
              <a:rPr lang="ar-IQ" smtClean="0"/>
              <a:t>18‏/12‏/1441</a:t>
            </a:fld>
            <a:endParaRPr lang="ar-IQ"/>
          </a:p>
        </p:txBody>
      </p:sp>
      <p:sp>
        <p:nvSpPr>
          <p:cNvPr id="104861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45174FD-03C6-4230-AB4D-A4CD43CC48E5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1CFE4E8-3AB7-46A9-9D93-11EB41D57402}" type="datetimeFigureOut">
              <a:rPr lang="ar-IQ" smtClean="0"/>
              <a:t>18‏/12‏/1441</a:t>
            </a:fld>
            <a:endParaRPr lang="ar-IQ"/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45174FD-03C6-4230-AB4D-A4CD43CC48E5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5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5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5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1CFE4E8-3AB7-46A9-9D93-11EB41D57402}" type="datetimeFigureOut">
              <a:rPr lang="ar-IQ" smtClean="0"/>
              <a:t>18‏/12‏/1441</a:t>
            </a:fld>
            <a:endParaRPr lang="ar-IQ"/>
          </a:p>
        </p:txBody>
      </p:sp>
      <p:sp>
        <p:nvSpPr>
          <p:cNvPr id="104865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5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45174FD-03C6-4230-AB4D-A4CD43CC48E5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2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indent="0" marL="0">
              <a:buNone/>
              <a:defRPr sz="2400"/>
            </a:lvl1pPr>
            <a:lvl2pPr indent="0" marL="342900">
              <a:buNone/>
              <a:defRPr sz="2100"/>
            </a:lvl2pPr>
            <a:lvl3pPr indent="0" marL="685800">
              <a:buNone/>
              <a:defRPr sz="1800"/>
            </a:lvl3pPr>
            <a:lvl4pPr indent="0" marL="1028700">
              <a:buNone/>
              <a:defRPr sz="1500"/>
            </a:lvl4pPr>
            <a:lvl5pPr indent="0" marL="1371600">
              <a:buNone/>
              <a:defRPr sz="1500"/>
            </a:lvl5pPr>
            <a:lvl6pPr indent="0" marL="1714500">
              <a:buNone/>
              <a:defRPr sz="1500"/>
            </a:lvl6pPr>
            <a:lvl7pPr indent="0" marL="2057400">
              <a:buNone/>
              <a:defRPr sz="1500"/>
            </a:lvl7pPr>
            <a:lvl8pPr indent="0" marL="2400300">
              <a:buNone/>
              <a:defRPr sz="1500"/>
            </a:lvl8pPr>
            <a:lvl9pPr indent="0" marL="2743200">
              <a:buNone/>
              <a:defRPr sz="1500"/>
            </a:lvl9pPr>
          </a:lstStyle>
          <a:p>
            <a:endParaRPr lang="ar-IQ"/>
          </a:p>
        </p:txBody>
      </p:sp>
      <p:sp>
        <p:nvSpPr>
          <p:cNvPr id="104862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2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1CFE4E8-3AB7-46A9-9D93-11EB41D57402}" type="datetimeFigureOut">
              <a:rPr lang="ar-IQ" smtClean="0"/>
              <a:t>18‏/12‏/1441</a:t>
            </a:fld>
            <a:endParaRPr lang="ar-IQ"/>
          </a:p>
        </p:txBody>
      </p:sp>
      <p:sp>
        <p:nvSpPr>
          <p:cNvPr id="104862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2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45174FD-03C6-4230-AB4D-A4CD43CC48E5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FE4E8-3AB7-46A9-9D93-11EB41D57402}" type="datetimeFigureOut">
              <a:rPr lang="ar-IQ" smtClean="0"/>
              <a:t>18‏/12‏/1441</a:t>
            </a:fld>
            <a:endParaRPr lang="ar-IQ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174FD-03C6-4230-AB4D-A4CD43CC48E5}" type="slidenum">
              <a:rPr lang="ar-IQ" smtClean="0"/>
              <a:t>‹#›</a:t>
            </a:fld>
            <a:endParaRPr lang="ar-IQ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Relationship Id="rId3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Rectangle 1"/>
          <p:cNvSpPr/>
          <p:nvPr/>
        </p:nvSpPr>
        <p:spPr>
          <a:xfrm>
            <a:off x="0" y="857250"/>
            <a:ext cx="9144000" cy="4003040"/>
          </a:xfrm>
          <a:prstGeom prst="rect"/>
        </p:spPr>
        <p:txBody>
          <a:bodyPr wrap="square">
            <a:spAutoFit/>
          </a:bodyPr>
          <a:p>
            <a:pPr algn="ctr"/>
            <a:r>
              <a:rPr baseline="0" dirty="0" sz="4800" i="0" lang="en-US" strike="noStrike" u="none">
                <a:latin typeface="Algerian" pitchFamily="82" charset="77"/>
              </a:rPr>
              <a:t>Skull Lesions in Children</a:t>
            </a:r>
          </a:p>
          <a:p>
            <a:pPr algn="ctr"/>
            <a:endParaRPr dirty="0" sz="3000" lang="en-US" u="sng">
              <a:latin typeface="Algerian" pitchFamily="82" charset="77"/>
            </a:endParaRPr>
          </a:p>
          <a:p>
            <a:pPr algn="ctr"/>
            <a:r>
              <a:rPr dirty="0" sz="2700" lang="en-US">
                <a:latin typeface="Algerian" pitchFamily="82" charset="77"/>
              </a:rPr>
              <a:t>Dermoids </a:t>
            </a:r>
          </a:p>
          <a:p>
            <a:pPr algn="ctr"/>
            <a:r>
              <a:rPr dirty="0" sz="2700" lang="en-US">
                <a:latin typeface="Algerian" pitchFamily="82" charset="77"/>
              </a:rPr>
              <a:t>Langerhans Cell Histiocytosis</a:t>
            </a:r>
          </a:p>
          <a:p>
            <a:pPr algn="ctr"/>
            <a:r>
              <a:rPr dirty="0" sz="2700" lang="en-US">
                <a:latin typeface="Algerian" pitchFamily="82" charset="77"/>
              </a:rPr>
              <a:t>Fibrous Dysplasia</a:t>
            </a:r>
          </a:p>
          <a:p>
            <a:pPr algn="ctr"/>
            <a:r>
              <a:rPr dirty="0" sz="2700" lang="en-US">
                <a:latin typeface="Algerian" pitchFamily="82" charset="77"/>
              </a:rPr>
              <a:t>Lipomas</a:t>
            </a:r>
          </a:p>
          <a:p>
            <a:pPr algn="ctr"/>
            <a:endParaRPr dirty="0" sz="2700" lang="en-US">
              <a:latin typeface="Algerian" pitchFamily="82" charset="77"/>
            </a:endParaRPr>
          </a:p>
          <a:p>
            <a:pPr algn="ctr"/>
            <a:endParaRPr dirty="0" sz="2700" lang="en-US">
              <a:latin typeface="Algerian" pitchFamily="82" charset="77"/>
            </a:endParaRPr>
          </a:p>
          <a:p>
            <a:pPr algn="ctr"/>
            <a:r>
              <a:rPr b="1" dirty="0" sz="2000" lang="en-US" err="1"/>
              <a:t>Youman</a:t>
            </a:r>
            <a:r>
              <a:rPr b="1" dirty="0" sz="2000" lang="en-US"/>
              <a:t> Chap. 219</a:t>
            </a:r>
            <a:endParaRPr b="1" dirty="0" sz="2000" lang="ar-IQ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6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8"/>
          <p:cNvPicPr>
            <a:picLocks noChangeAspect="1" noGrp="1"/>
          </p:cNvPicPr>
          <p:nvPr>
            <p:ph idx="1"/>
          </p:nvPr>
        </p:nvPicPr>
        <p:blipFill rotWithShape="1">
          <a:blip xmlns:r="http://schemas.openxmlformats.org/officeDocument/2006/relationships" r:embed="rId1"/>
          <a:srcRect b="52020"/>
          <a:stretch>
            <a:fillRect/>
          </a:stretch>
        </p:blipFill>
        <p:spPr>
          <a:xfrm>
            <a:off x="0" y="1027907"/>
            <a:ext cx="9144000" cy="4306455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86013" y="99580"/>
            <a:ext cx="7886700" cy="581457"/>
          </a:xfrm>
        </p:spPr>
        <p:txBody>
          <a:bodyPr>
            <a:normAutofit/>
          </a:bodyPr>
          <a:p>
            <a:pPr indent="-571500" marL="571500">
              <a:buFont typeface="Wingdings" pitchFamily="2" charset="2"/>
              <a:buChar char="q"/>
            </a:pPr>
            <a:r>
              <a:rPr dirty="0" sz="3600" lang="en-US" u="sng">
                <a:solidFill>
                  <a:srgbClr val="C00000"/>
                </a:solidFill>
                <a:latin typeface="Algerian" pitchFamily="82" charset="77"/>
              </a:rPr>
              <a:t>OSSIFYING FIBROMAS</a:t>
            </a:r>
            <a:endParaRPr dirty="0" sz="3600" lang="ar-IQ" u="sng">
              <a:solidFill>
                <a:srgbClr val="C00000"/>
              </a:solidFill>
              <a:latin typeface="Algerian" pitchFamily="82" charset="77"/>
            </a:endParaRPr>
          </a:p>
        </p:txBody>
      </p:sp>
      <p:sp>
        <p:nvSpPr>
          <p:cNvPr id="1048603" name="Content Placeholder 2"/>
          <p:cNvSpPr>
            <a:spLocks noGrp="1"/>
          </p:cNvSpPr>
          <p:nvPr>
            <p:ph idx="1"/>
          </p:nvPr>
        </p:nvSpPr>
        <p:spPr>
          <a:xfrm>
            <a:off x="86013" y="681036"/>
            <a:ext cx="8971974" cy="6077383"/>
          </a:xfrm>
        </p:spPr>
        <p:txBody>
          <a:bodyPr>
            <a:normAutofit/>
          </a:bodyPr>
          <a:p>
            <a:r>
              <a:rPr dirty="0" sz="2000" lang="en-US"/>
              <a:t>Benign lesions ,usually occur in the first two decades of life. </a:t>
            </a:r>
          </a:p>
          <a:p>
            <a:r>
              <a:rPr dirty="0" sz="2000" lang="en-US"/>
              <a:t>Most commonly in the facial bones but can also occur in the cranium.</a:t>
            </a:r>
          </a:p>
          <a:p>
            <a:r>
              <a:rPr dirty="0" sz="2000" lang="en-US"/>
              <a:t>The tumors come in two varieties: </a:t>
            </a:r>
            <a:r>
              <a:rPr b="1" dirty="0" sz="2000" lang="en-US">
                <a:solidFill>
                  <a:srgbClr val="0070C0"/>
                </a:solidFill>
              </a:rPr>
              <a:t>trabecular</a:t>
            </a:r>
            <a:r>
              <a:rPr dirty="0" sz="2000" lang="en-US"/>
              <a:t> and </a:t>
            </a:r>
            <a:r>
              <a:rPr b="1" dirty="0" sz="2000" lang="en-US" err="1">
                <a:solidFill>
                  <a:srgbClr val="0070C0"/>
                </a:solidFill>
              </a:rPr>
              <a:t>psammomatoid</a:t>
            </a:r>
            <a:r>
              <a:rPr b="1" dirty="0" sz="2000" lang="en-US"/>
              <a:t>.</a:t>
            </a:r>
            <a:endParaRPr dirty="0" sz="2000" lang="en-US"/>
          </a:p>
          <a:p>
            <a:r>
              <a:rPr b="1" dirty="0" sz="2000" lang="en-US">
                <a:solidFill>
                  <a:srgbClr val="002060"/>
                </a:solidFill>
              </a:rPr>
              <a:t>The </a:t>
            </a:r>
            <a:r>
              <a:rPr b="1" dirty="0" sz="2000" lang="en-US" err="1">
                <a:solidFill>
                  <a:srgbClr val="002060"/>
                </a:solidFill>
              </a:rPr>
              <a:t>psammomatoid</a:t>
            </a:r>
            <a:r>
              <a:rPr b="1" dirty="0" sz="2000" lang="en-US">
                <a:solidFill>
                  <a:srgbClr val="002060"/>
                </a:solidFill>
              </a:rPr>
              <a:t> variant can be aggressive. </a:t>
            </a:r>
          </a:p>
          <a:p>
            <a:endParaRPr b="1" dirty="0" sz="2000" lang="en-US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en-US"/>
              <a:t>Radiologically</a:t>
            </a:r>
            <a:r>
              <a:rPr dirty="0" sz="2000" lang="en-US"/>
              <a:t> varied, from fluid-filled cysts to a ground-glass appearance that can be confused with fibrous dysplasia. </a:t>
            </a:r>
          </a:p>
          <a:p>
            <a:r>
              <a:rPr dirty="0" sz="2000" lang="en-US"/>
              <a:t>Ossifying fibromas appear more contained and surrounded by a fibrous capsule in comparison with fibrous dysplasia. </a:t>
            </a:r>
          </a:p>
          <a:p>
            <a:r>
              <a:rPr dirty="0" sz="2000" lang="en-US"/>
              <a:t>Should be removed </a:t>
            </a:r>
            <a:r>
              <a:rPr b="1" dirty="0" sz="2000" lang="en-US"/>
              <a:t>surgically</a:t>
            </a:r>
            <a:r>
              <a:rPr dirty="0" sz="2000" lang="en-US"/>
              <a:t> with curettage or drill. </a:t>
            </a:r>
            <a:endParaRPr dirty="0" sz="2000" lang="ar-IQ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8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702954" y="3429000"/>
            <a:ext cx="5738091" cy="3429000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59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0"/>
            <a:ext cx="9144000" cy="34290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itle 1"/>
          <p:cNvSpPr>
            <a:spLocks noGrp="1"/>
          </p:cNvSpPr>
          <p:nvPr>
            <p:ph type="title"/>
          </p:nvPr>
        </p:nvSpPr>
        <p:spPr>
          <a:xfrm>
            <a:off x="86012" y="99581"/>
            <a:ext cx="8965623" cy="627784"/>
          </a:xfrm>
        </p:spPr>
        <p:txBody>
          <a:bodyPr>
            <a:normAutofit fontScale="90000"/>
          </a:bodyPr>
          <a:p>
            <a:pPr indent="-571500" marL="571500">
              <a:buFont typeface="Wingdings" pitchFamily="2" charset="2"/>
              <a:buChar char="q"/>
            </a:pPr>
            <a:r>
              <a:rPr dirty="0" sz="3600" lang="en-US">
                <a:solidFill>
                  <a:srgbClr val="C00000"/>
                </a:solidFill>
                <a:latin typeface="Algerian" pitchFamily="82" charset="77"/>
              </a:rPr>
              <a:t>INTRAOSSEOUS LIPOMAS OF THE SKULL </a:t>
            </a:r>
            <a:endParaRPr dirty="0" sz="3600" lang="ar-IQ">
              <a:solidFill>
                <a:srgbClr val="C00000"/>
              </a:solidFill>
              <a:latin typeface="Algerian" pitchFamily="82" charset="77"/>
            </a:endParaRPr>
          </a:p>
        </p:txBody>
      </p:sp>
      <p:sp>
        <p:nvSpPr>
          <p:cNvPr id="1048606" name="Content Placeholder 2"/>
          <p:cNvSpPr>
            <a:spLocks noGrp="1"/>
          </p:cNvSpPr>
          <p:nvPr>
            <p:ph idx="1"/>
          </p:nvPr>
        </p:nvSpPr>
        <p:spPr>
          <a:xfrm>
            <a:off x="92365" y="727365"/>
            <a:ext cx="8959270" cy="5673147"/>
          </a:xfrm>
        </p:spPr>
        <p:txBody>
          <a:bodyPr>
            <a:normAutofit/>
          </a:bodyPr>
          <a:p>
            <a:r>
              <a:rPr dirty="0" sz="2000" lang="en-US"/>
              <a:t>Indolent, benign lesions of mesenchymal origin .</a:t>
            </a:r>
          </a:p>
          <a:p>
            <a:r>
              <a:rPr dirty="0" sz="2000" lang="en-US"/>
              <a:t>Rare bony tumors.</a:t>
            </a:r>
          </a:p>
          <a:p>
            <a:r>
              <a:rPr dirty="0" sz="2000" lang="en-US"/>
              <a:t>Predominantly to the </a:t>
            </a:r>
            <a:r>
              <a:rPr dirty="0" sz="2000" lang="en-US" err="1"/>
              <a:t>frontoparietal</a:t>
            </a:r>
            <a:r>
              <a:rPr dirty="0" sz="2000" lang="en-US"/>
              <a:t> region, the  sphenoid,  and  the  </a:t>
            </a:r>
            <a:r>
              <a:rPr dirty="0" sz="2000" lang="en-US" err="1"/>
              <a:t>sphenoclival</a:t>
            </a:r>
            <a:r>
              <a:rPr sz="2000" lang="en-US"/>
              <a:t>  region.</a:t>
            </a:r>
            <a:endParaRPr dirty="0" sz="2000" lang="en-US"/>
          </a:p>
          <a:p>
            <a:r>
              <a:rPr dirty="0" sz="2000" lang="en-US"/>
              <a:t>CT demonstrates trabecular resorption with bony expansion, regions of fat attenuation, </a:t>
            </a:r>
            <a:r>
              <a:rPr dirty="0" sz="2000" lang="en-US" err="1"/>
              <a:t>hyperdensity</a:t>
            </a:r>
            <a:r>
              <a:rPr dirty="0" sz="2000" lang="en-US"/>
              <a:t> secondary to fat necrosis and calcification.</a:t>
            </a:r>
          </a:p>
          <a:p>
            <a:r>
              <a:rPr dirty="0" sz="2000" lang="en-US"/>
              <a:t>The MRI Low T1 and T2 signals correspond to peripheral sclerosis and central calcification.</a:t>
            </a:r>
          </a:p>
          <a:p>
            <a:r>
              <a:rPr dirty="0" sz="2000" lang="en-US"/>
              <a:t>Resection is not indicated if the purpose is not </a:t>
            </a:r>
            <a:r>
              <a:rPr dirty="0" sz="2000" lang="en-US" err="1"/>
              <a:t>cosmesis</a:t>
            </a:r>
            <a:r>
              <a:rPr dirty="0" sz="2000" lang="en-US"/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634999"/>
            <a:ext cx="9144000" cy="5588001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Title 1"/>
          <p:cNvSpPr>
            <a:spLocks noGrp="1"/>
          </p:cNvSpPr>
          <p:nvPr>
            <p:ph type="title"/>
          </p:nvPr>
        </p:nvSpPr>
        <p:spPr>
          <a:xfrm>
            <a:off x="80818" y="80819"/>
            <a:ext cx="7886700" cy="554182"/>
          </a:xfrm>
        </p:spPr>
        <p:txBody>
          <a:bodyPr>
            <a:normAutofit/>
          </a:bodyPr>
          <a:p>
            <a:pPr indent="-457200" marL="457200">
              <a:buFont typeface="Wingdings" pitchFamily="2" charset="2"/>
              <a:buChar char="q"/>
            </a:pPr>
            <a:r>
              <a:rPr b="1" dirty="0" sz="3200" lang="en-US" u="sng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INCLUSION CYSTS </a:t>
            </a:r>
            <a:endParaRPr b="1" dirty="0" sz="3200" lang="ar-IQ" u="sng">
              <a:solidFill>
                <a:srgbClr val="C0000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048591" name="Content Placeholder 2"/>
          <p:cNvSpPr>
            <a:spLocks noGrp="1"/>
          </p:cNvSpPr>
          <p:nvPr>
            <p:ph idx="1"/>
          </p:nvPr>
        </p:nvSpPr>
        <p:spPr>
          <a:xfrm>
            <a:off x="80818" y="635001"/>
            <a:ext cx="8982364" cy="6142180"/>
          </a:xfrm>
        </p:spPr>
        <p:txBody>
          <a:bodyPr>
            <a:normAutofit fontScale="95000" lnSpcReduction="20000"/>
          </a:bodyPr>
          <a:p>
            <a:r>
              <a:rPr dirty="0" sz="2000" lang="en-US"/>
              <a:t>Immobile and rubbery lesions.</a:t>
            </a:r>
          </a:p>
          <a:p>
            <a:r>
              <a:rPr dirty="0" sz="2000" lang="en-US"/>
              <a:t>50% to 60% of all scalp and skull lesions found in pediatric patients .</a:t>
            </a:r>
          </a:p>
          <a:p>
            <a:r>
              <a:rPr dirty="0" sz="2000" lang="en-US"/>
              <a:t>Classified as either </a:t>
            </a:r>
            <a:r>
              <a:rPr b="1" dirty="0" sz="2000" lang="en-US"/>
              <a:t>dermoid or epidermoid </a:t>
            </a:r>
          </a:p>
          <a:p>
            <a:r>
              <a:rPr dirty="0" sz="2000" lang="en-US"/>
              <a:t>Involve the </a:t>
            </a:r>
            <a:r>
              <a:rPr dirty="0" sz="2000" lang="en-US" err="1"/>
              <a:t>calvarial</a:t>
            </a:r>
            <a:r>
              <a:rPr dirty="0" sz="2000" lang="en-US"/>
              <a:t> bone </a:t>
            </a:r>
            <a:r>
              <a:rPr b="1" dirty="0" sz="2000" lang="en-US"/>
              <a:t>especially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C00000"/>
                </a:solidFill>
              </a:rPr>
              <a:t>the outer table</a:t>
            </a:r>
            <a:r>
              <a:rPr dirty="0" sz="2000" lang="en-US"/>
              <a:t> and some cases the inner table is eroded and the outer leaf of the dura is involved.</a:t>
            </a:r>
          </a:p>
          <a:p>
            <a:r>
              <a:rPr b="1" dirty="0" sz="2000" lang="en-US">
                <a:solidFill>
                  <a:srgbClr val="0070C0"/>
                </a:solidFill>
              </a:rPr>
              <a:t>Dermoid lesions are </a:t>
            </a:r>
            <a:r>
              <a:rPr b="1" dirty="0" sz="2000" lang="en-US" u="sng">
                <a:solidFill>
                  <a:srgbClr val="002060"/>
                </a:solidFill>
              </a:rPr>
              <a:t>more common than</a:t>
            </a:r>
            <a:r>
              <a:rPr b="1" dirty="0" sz="2000" lang="en-US">
                <a:solidFill>
                  <a:srgbClr val="0070C0"/>
                </a:solidFill>
              </a:rPr>
              <a:t> epidermoid lesions.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Dermoid</a:t>
            </a:r>
            <a:r>
              <a:rPr dirty="0" sz="2000" lang="en-US"/>
              <a:t> mostly </a:t>
            </a:r>
            <a:r>
              <a:rPr b="1" dirty="0" sz="2000" lang="en-US">
                <a:solidFill>
                  <a:srgbClr val="7030A0"/>
                </a:solidFill>
              </a:rPr>
              <a:t>midline</a:t>
            </a:r>
            <a:r>
              <a:rPr dirty="0" sz="2000" lang="en-US"/>
              <a:t> </a:t>
            </a:r>
            <a:r>
              <a:rPr dirty="0" sz="2000" lang="en-US">
                <a:solidFill>
                  <a:srgbClr val="002060"/>
                </a:solidFill>
              </a:rPr>
              <a:t>covered by the anterior and posterior fontanelles</a:t>
            </a:r>
            <a:r>
              <a:rPr dirty="0" sz="2000" lang="en-US"/>
              <a:t>.</a:t>
            </a:r>
          </a:p>
          <a:p>
            <a:r>
              <a:rPr b="1" dirty="0" sz="2000" lang="en-US"/>
              <a:t>Epidermoid</a:t>
            </a:r>
            <a:r>
              <a:rPr dirty="0" sz="2000" lang="en-US"/>
              <a:t> more </a:t>
            </a:r>
            <a:r>
              <a:rPr b="1" dirty="0" sz="2000" lang="en-US">
                <a:solidFill>
                  <a:srgbClr val="7030A0"/>
                </a:solidFill>
              </a:rPr>
              <a:t>laterally</a:t>
            </a:r>
            <a:r>
              <a:rPr dirty="0" sz="2000" lang="en-US"/>
              <a:t> at </a:t>
            </a:r>
            <a:r>
              <a:rPr dirty="0" sz="2000" lang="en-US">
                <a:solidFill>
                  <a:srgbClr val="002060"/>
                </a:solidFill>
              </a:rPr>
              <a:t>suture sites between the </a:t>
            </a:r>
            <a:r>
              <a:rPr dirty="0" sz="2000" lang="en-US" err="1">
                <a:solidFill>
                  <a:srgbClr val="002060"/>
                </a:solidFill>
              </a:rPr>
              <a:t>pterion</a:t>
            </a:r>
            <a:r>
              <a:rPr dirty="0" sz="2000" lang="en-US">
                <a:solidFill>
                  <a:srgbClr val="002060"/>
                </a:solidFill>
              </a:rPr>
              <a:t> and the </a:t>
            </a:r>
            <a:r>
              <a:rPr dirty="0" sz="2000" lang="en-US" err="1">
                <a:solidFill>
                  <a:srgbClr val="002060"/>
                </a:solidFill>
              </a:rPr>
              <a:t>asterion</a:t>
            </a:r>
            <a:r>
              <a:rPr dirty="0" sz="2000" lang="en-US">
                <a:solidFill>
                  <a:srgbClr val="002060"/>
                </a:solidFill>
              </a:rPr>
              <a:t>, along the squamosal suture</a:t>
            </a:r>
            <a:r>
              <a:rPr dirty="0" sz="2000" lang="en-US"/>
              <a:t>.</a:t>
            </a:r>
          </a:p>
          <a:p>
            <a:r>
              <a:rPr dirty="0" sz="2000" lang="en-US"/>
              <a:t>Epidermoid composed  of only keratin producing epithelial cells and are characterized by cystic contents with white, cheesy keratin debris.</a:t>
            </a:r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C00000"/>
                </a:solidFill>
              </a:rPr>
              <a:t>Surgical management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the cyst should be excised without being ruptured.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Sharp and scalloped bony margins should be smoothed with a drill, curette.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Incomplete removal of these lesions may result in recurrence.</a:t>
            </a:r>
            <a:endParaRPr dirty="0" sz="2000" lang="ar-IQ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6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1027907"/>
            <a:ext cx="9144000" cy="4641273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title"/>
          </p:nvPr>
        </p:nvSpPr>
        <p:spPr>
          <a:xfrm>
            <a:off x="92364" y="80818"/>
            <a:ext cx="8937336" cy="519546"/>
          </a:xfrm>
        </p:spPr>
        <p:txBody>
          <a:bodyPr>
            <a:normAutofit/>
          </a:bodyPr>
          <a:p>
            <a:pPr indent="-457200" marL="457200">
              <a:buFont typeface="Wingdings" pitchFamily="2" charset="2"/>
              <a:buChar char="q"/>
            </a:pPr>
            <a:r>
              <a:rPr b="1" dirty="0" sz="3200" lang="en-US" u="sng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LANGERHANS CELL HISTIOCYTOSIS </a:t>
            </a:r>
            <a:endParaRPr b="1" dirty="0" sz="3200" lang="ar-IQ" u="sng">
              <a:solidFill>
                <a:srgbClr val="C0000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048593" name="Content Placeholder 2"/>
          <p:cNvSpPr>
            <a:spLocks noGrp="1"/>
          </p:cNvSpPr>
          <p:nvPr>
            <p:ph idx="1"/>
          </p:nvPr>
        </p:nvSpPr>
        <p:spPr>
          <a:xfrm>
            <a:off x="92364" y="600364"/>
            <a:ext cx="8915400" cy="6176818"/>
          </a:xfrm>
        </p:spPr>
        <p:txBody>
          <a:bodyPr>
            <a:noAutofit/>
          </a:bodyPr>
          <a:p>
            <a:pPr>
              <a:buFont typeface="Wingdings" pitchFamily="2" charset="2"/>
              <a:buChar char="Ø"/>
            </a:pPr>
            <a:r>
              <a:rPr b="1" dirty="0" sz="2000" lang="en-US"/>
              <a:t>Known as eosinophilic granuloma or </a:t>
            </a:r>
            <a:r>
              <a:rPr b="1" dirty="0" sz="2000" lang="en-US" err="1"/>
              <a:t>histocytosis</a:t>
            </a:r>
            <a:r>
              <a:rPr b="1" dirty="0" sz="2000" lang="en-US"/>
              <a:t> X, Hand-</a:t>
            </a:r>
            <a:r>
              <a:rPr b="1" dirty="0" sz="2000" lang="en-US" err="1"/>
              <a:t>Schüller</a:t>
            </a:r>
            <a:r>
              <a:rPr b="1" dirty="0" sz="2000" lang="en-US"/>
              <a:t>-Christian disease 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7% to 10% of all skull lesions.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May be a solitary lesion classically referred to as an </a:t>
            </a:r>
            <a:r>
              <a:rPr dirty="0" sz="2000" i="1" lang="en-US"/>
              <a:t>eosinophilic granuloma, </a:t>
            </a:r>
            <a:r>
              <a:rPr dirty="0" sz="2000" lang="en-US"/>
              <a:t>or multiple lesions, especially in children younger than 2 years.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 u="sng"/>
              <a:t>Systemic  manifestations</a:t>
            </a:r>
          </a:p>
          <a:p>
            <a:pPr lvl="1"/>
            <a:r>
              <a:rPr dirty="0" sz="2000" lang="en-US"/>
              <a:t>skin  lesions,  pulmonary  infiltrates, </a:t>
            </a:r>
          </a:p>
          <a:p>
            <a:pPr lvl="1"/>
            <a:r>
              <a:rPr dirty="0" sz="2000" lang="en-US" err="1"/>
              <a:t>hepatosplenomegaly</a:t>
            </a:r>
            <a:r>
              <a:rPr dirty="0" sz="2000" lang="en-US"/>
              <a:t>,  pancytopenia,  and  lymphadenopathy. 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 u="sng"/>
              <a:t>In  an intermediate  chronic  form</a:t>
            </a:r>
            <a:endParaRPr dirty="0" sz="2000" lang="en-US"/>
          </a:p>
          <a:p>
            <a:pPr lvl="1"/>
            <a:r>
              <a:rPr dirty="0" sz="2000" lang="en-US" err="1">
                <a:solidFill>
                  <a:srgbClr val="C00000"/>
                </a:solidFill>
              </a:rPr>
              <a:t>Calvarial</a:t>
            </a:r>
            <a:r>
              <a:rPr dirty="0" sz="2000" lang="en-US"/>
              <a:t>: Pain, scalp mass, bony defect </a:t>
            </a:r>
          </a:p>
          <a:p>
            <a:pPr lvl="1"/>
            <a:r>
              <a:rPr dirty="0" sz="2000" lang="en-US">
                <a:solidFill>
                  <a:srgbClr val="C00000"/>
                </a:solidFill>
              </a:rPr>
              <a:t>Mastoid destruction</a:t>
            </a:r>
            <a:r>
              <a:rPr dirty="0" sz="2000" lang="en-US"/>
              <a:t>: Pain, chronic otitis </a:t>
            </a:r>
            <a:r>
              <a:rPr dirty="0" sz="2000" lang="en-US" err="1"/>
              <a:t>externa</a:t>
            </a:r>
            <a:r>
              <a:rPr dirty="0" sz="2000" lang="en-US"/>
              <a:t>, </a:t>
            </a:r>
            <a:r>
              <a:rPr dirty="0" sz="2000" lang="en-US" err="1"/>
              <a:t>retroauricular</a:t>
            </a:r>
            <a:r>
              <a:rPr dirty="0" sz="2000" lang="en-US"/>
              <a:t> scalp mass.</a:t>
            </a:r>
          </a:p>
          <a:p>
            <a:pPr lvl="1"/>
            <a:r>
              <a:rPr dirty="0" sz="2000" lang="en-US" err="1">
                <a:solidFill>
                  <a:srgbClr val="C00000"/>
                </a:solidFill>
              </a:rPr>
              <a:t>Retroorbital</a:t>
            </a:r>
            <a:r>
              <a:rPr dirty="0" sz="2000" lang="en-US">
                <a:solidFill>
                  <a:srgbClr val="C00000"/>
                </a:solidFill>
              </a:rPr>
              <a:t> mass</a:t>
            </a:r>
            <a:r>
              <a:rPr dirty="0" sz="2000" lang="en-US"/>
              <a:t>: Exophthalmos, ± painful ophthalmoplegia </a:t>
            </a:r>
          </a:p>
          <a:p>
            <a:pPr lvl="1"/>
            <a:r>
              <a:rPr dirty="0" sz="2000" lang="en-US">
                <a:solidFill>
                  <a:srgbClr val="C00000"/>
                </a:solidFill>
              </a:rPr>
              <a:t>Pituitary infundibular involvement</a:t>
            </a:r>
            <a:r>
              <a:rPr dirty="0" sz="2000" lang="en-US"/>
              <a:t>: Central DI, ± visual disturbance, ± hypothalamic dysfunction</a:t>
            </a:r>
          </a:p>
          <a:p>
            <a:pPr lvl="1"/>
            <a:r>
              <a:rPr dirty="0" sz="2000" lang="en-US"/>
              <a:t>Child &lt; 2 years with diabetes </a:t>
            </a:r>
            <a:r>
              <a:rPr dirty="0" sz="2000" lang="en-US" err="1"/>
              <a:t>insipidus</a:t>
            </a:r>
            <a:r>
              <a:rPr dirty="0" sz="2000" lang="en-US"/>
              <a:t>, ± lytic </a:t>
            </a:r>
            <a:r>
              <a:rPr dirty="0" sz="2000" lang="en-US" err="1"/>
              <a:t>calvarial</a:t>
            </a:r>
            <a:r>
              <a:rPr dirty="0" sz="2000" lang="en-US"/>
              <a:t> lesion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Content Placeholder 2"/>
          <p:cNvSpPr>
            <a:spLocks noGrp="1"/>
          </p:cNvSpPr>
          <p:nvPr>
            <p:ph idx="1"/>
          </p:nvPr>
        </p:nvSpPr>
        <p:spPr>
          <a:xfrm>
            <a:off x="143740" y="151534"/>
            <a:ext cx="8838623" cy="6533283"/>
          </a:xfrm>
        </p:spPr>
        <p:txBody>
          <a:bodyPr/>
          <a:p>
            <a:pPr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002060"/>
                </a:solidFill>
              </a:rPr>
              <a:t>Skull XR</a:t>
            </a:r>
            <a:r>
              <a:rPr dirty="0" sz="2000" lang="en-US"/>
              <a:t> show an osteolytic, accompanied by a </a:t>
            </a:r>
            <a:r>
              <a:rPr dirty="0" sz="2000" lang="en-US" err="1"/>
              <a:t>hyperostotic</a:t>
            </a:r>
            <a:r>
              <a:rPr dirty="0" sz="2000" lang="en-US"/>
              <a:t> or sclerotic rim 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002060"/>
                </a:solidFill>
              </a:rPr>
              <a:t>CT</a:t>
            </a:r>
            <a:r>
              <a:rPr dirty="0" sz="2000" lang="en-US"/>
              <a:t>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Lytic defect, "</a:t>
            </a:r>
            <a:r>
              <a:rPr b="1" dirty="0" sz="2000" lang="en-US">
                <a:solidFill>
                  <a:srgbClr val="0070C0"/>
                </a:solidFill>
              </a:rPr>
              <a:t>beveled</a:t>
            </a:r>
            <a:r>
              <a:rPr dirty="0" sz="2000" lang="en-US"/>
              <a:t>" edge (</a:t>
            </a:r>
            <a:r>
              <a:rPr b="1" dirty="0" sz="2000" lang="en-US">
                <a:solidFill>
                  <a:srgbClr val="7030A0"/>
                </a:solidFill>
              </a:rPr>
              <a:t>inner table &gt; outer table</a:t>
            </a:r>
            <a:r>
              <a:rPr dirty="0" sz="2000" lang="en-US"/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It can have a hemorrhagic core that is </a:t>
            </a:r>
            <a:r>
              <a:rPr dirty="0" sz="2000" lang="en-US" err="1"/>
              <a:t>hyperdense</a:t>
            </a:r>
            <a:r>
              <a:rPr dirty="0" sz="2000" lang="en-US"/>
              <a:t> on </a:t>
            </a:r>
            <a:r>
              <a:rPr dirty="0" sz="2000" lang="en-US" err="1"/>
              <a:t>noncontrast</a:t>
            </a:r>
            <a:r>
              <a:rPr dirty="0" sz="2000" lang="en-US"/>
              <a:t> images.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002060"/>
                </a:solidFill>
              </a:rPr>
              <a:t>Best diagnostic clue</a:t>
            </a:r>
            <a:r>
              <a:rPr dirty="0" sz="2000" lang="en-US" u="sng"/>
              <a:t>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 err="1"/>
              <a:t>Calvaria</a:t>
            </a:r>
            <a:r>
              <a:rPr dirty="0" sz="2000" lang="en-US"/>
              <a:t>: Sharply marginated lytic skull defect with beveled margins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Skull base (mastoid most common): Geographic destruction ± soft tissue mass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Brain: Thick enhancing infundibulum, absent posterior pituitary bright spot on T1WI.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Despite occasional location over the venous sinuses, </a:t>
            </a:r>
            <a:r>
              <a:rPr b="1" dirty="0" sz="2000" lang="en-US">
                <a:solidFill>
                  <a:srgbClr val="C00000"/>
                </a:solidFill>
              </a:rPr>
              <a:t>vascular invasion is not seen.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Management </a:t>
            </a:r>
          </a:p>
          <a:p>
            <a:pPr lvl="1"/>
            <a:r>
              <a:rPr dirty="0" sz="2000" lang="en-US"/>
              <a:t>Wide surgical resection to normal bone margins .</a:t>
            </a:r>
          </a:p>
          <a:p>
            <a:pPr lvl="1"/>
            <a:r>
              <a:rPr dirty="0" sz="2000" lang="en-US"/>
              <a:t>The skull lesions can usually be safely removed by curettage.  </a:t>
            </a:r>
          </a:p>
          <a:p>
            <a:pPr lvl="1"/>
            <a:r>
              <a:rPr dirty="0" sz="2000" lang="en-US"/>
              <a:t>Persistence or recurrence necessitate further treatment, chemo or radio therapy.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3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4572000" cy="4640581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55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572001" y="0"/>
            <a:ext cx="4572000" cy="4640580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596" name="Rectangle 3"/>
          <p:cNvSpPr/>
          <p:nvPr/>
        </p:nvSpPr>
        <p:spPr>
          <a:xfrm>
            <a:off x="62865" y="4848329"/>
            <a:ext cx="4274821" cy="1348740"/>
          </a:xfrm>
          <a:prstGeom prst="rect"/>
        </p:spPr>
        <p:txBody>
          <a:bodyPr wrap="square">
            <a:spAutoFit/>
          </a:bodyPr>
          <a:p>
            <a:r>
              <a:rPr b="1" dirty="0" sz="1350" lang="en-US">
                <a:solidFill>
                  <a:srgbClr val="000000"/>
                </a:solidFill>
                <a:latin typeface="HelveticaNeue-Medium"/>
              </a:rPr>
              <a:t>Langerhans cell histiocytosis</a:t>
            </a:r>
            <a:r>
              <a:rPr dirty="0" sz="1350" lang="en-US">
                <a:solidFill>
                  <a:srgbClr val="000000"/>
                </a:solidFill>
                <a:latin typeface="HelveticaNeue-Medium"/>
              </a:rPr>
              <a:t>.</a:t>
            </a:r>
          </a:p>
          <a:p>
            <a:endParaRPr dirty="0" sz="1350" lang="en-US">
              <a:solidFill>
                <a:srgbClr val="000000"/>
              </a:solidFill>
              <a:latin typeface="HelveticaNeue-Medium"/>
            </a:endParaRPr>
          </a:p>
          <a:p>
            <a:r>
              <a:rPr dirty="0" sz="1500" lang="en-US">
                <a:solidFill>
                  <a:srgbClr val="000000"/>
                </a:solidFill>
                <a:latin typeface="HelveticaNeue-Light"/>
              </a:rPr>
              <a:t>Plain skull radiograph showing the punched-out appearance of Langerhans cell histiocytosis and the margins lacking in sclerosis.</a:t>
            </a:r>
          </a:p>
          <a:p>
            <a:r>
              <a:rPr dirty="0" sz="1350" lang="en-US">
                <a:solidFill>
                  <a:srgbClr val="000000"/>
                </a:solidFill>
                <a:latin typeface="HelveticaNeue-Light"/>
              </a:rPr>
              <a:t> </a:t>
            </a:r>
            <a:endParaRPr dirty="0" sz="1350" lang="ar-IQ"/>
          </a:p>
        </p:txBody>
      </p:sp>
      <p:sp>
        <p:nvSpPr>
          <p:cNvPr id="1048597" name="Rectangle 4"/>
          <p:cNvSpPr/>
          <p:nvPr/>
        </p:nvSpPr>
        <p:spPr>
          <a:xfrm>
            <a:off x="4572000" y="4848329"/>
            <a:ext cx="4274821" cy="553998"/>
          </a:xfrm>
          <a:prstGeom prst="rect"/>
        </p:spPr>
        <p:txBody>
          <a:bodyPr wrap="square">
            <a:spAutoFit/>
          </a:bodyPr>
          <a:p>
            <a:r>
              <a:rPr dirty="0" sz="1500" lang="en-US">
                <a:solidFill>
                  <a:srgbClr val="000000"/>
                </a:solidFill>
                <a:latin typeface="HelveticaNeue-Light"/>
              </a:rPr>
              <a:t>This is further evident CT</a:t>
            </a:r>
            <a:r>
              <a:rPr dirty="0" sz="1500" lang="en-US">
                <a:solidFill>
                  <a:srgbClr val="000000"/>
                </a:solidFill>
                <a:latin typeface="HelveticaNeue-Medium"/>
              </a:rPr>
              <a:t>,</a:t>
            </a:r>
            <a:r>
              <a:rPr dirty="0" sz="1500" lang="en-US">
                <a:solidFill>
                  <a:srgbClr val="000000"/>
                </a:solidFill>
                <a:latin typeface="HelveticaNeue-Light"/>
              </a:rPr>
              <a:t> greater involvement of the outer table than the inner table</a:t>
            </a:r>
            <a:endParaRPr dirty="0" sz="1500" lang="ar-IQ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Title 1"/>
          <p:cNvSpPr>
            <a:spLocks noGrp="1"/>
          </p:cNvSpPr>
          <p:nvPr>
            <p:ph type="title"/>
          </p:nvPr>
        </p:nvSpPr>
        <p:spPr>
          <a:xfrm>
            <a:off x="92364" y="83706"/>
            <a:ext cx="7886700" cy="597331"/>
          </a:xfrm>
        </p:spPr>
        <p:txBody>
          <a:bodyPr>
            <a:normAutofit fontScale="90000"/>
          </a:bodyPr>
          <a:p>
            <a:pPr indent="-571500" marL="571500">
              <a:buFont typeface="Wingdings" pitchFamily="2" charset="2"/>
              <a:buChar char="q"/>
            </a:pPr>
            <a:r>
              <a:rPr dirty="0" sz="4000" lang="en-US" u="sng">
                <a:solidFill>
                  <a:srgbClr val="C00000"/>
                </a:solidFill>
                <a:latin typeface="Algerian" pitchFamily="82" charset="77"/>
              </a:rPr>
              <a:t>FIBROUS DYSPLASIA </a:t>
            </a:r>
            <a:endParaRPr dirty="0" sz="4000" lang="ar-IQ" u="sng">
              <a:latin typeface="Algerian" pitchFamily="82" charset="77"/>
            </a:endParaRPr>
          </a:p>
        </p:txBody>
      </p:sp>
      <p:sp>
        <p:nvSpPr>
          <p:cNvPr id="1048599" name="Content Placeholder 2"/>
          <p:cNvSpPr>
            <a:spLocks noGrp="1"/>
          </p:cNvSpPr>
          <p:nvPr>
            <p:ph idx="1"/>
          </p:nvPr>
        </p:nvSpPr>
        <p:spPr>
          <a:xfrm>
            <a:off x="92364" y="681036"/>
            <a:ext cx="8959272" cy="6093257"/>
          </a:xfrm>
        </p:spPr>
        <p:txBody>
          <a:bodyPr>
            <a:normAutofit/>
          </a:bodyPr>
          <a:p>
            <a:r>
              <a:rPr b="1" dirty="0" sz="2000" lang="en-US"/>
              <a:t>Benign</a:t>
            </a:r>
            <a:r>
              <a:rPr dirty="0" sz="2000" lang="en-US"/>
              <a:t> skeletal lesion of immature </a:t>
            </a:r>
            <a:r>
              <a:rPr b="1" dirty="0" sz="2000" lang="en-US"/>
              <a:t>mesenchymal</a:t>
            </a:r>
            <a:r>
              <a:rPr dirty="0" sz="2000" lang="en-US"/>
              <a:t> cells, typically involves the long bones, ribs, and skull. </a:t>
            </a:r>
          </a:p>
          <a:p>
            <a:r>
              <a:rPr dirty="0" sz="2000" lang="en-US">
                <a:solidFill>
                  <a:srgbClr val="222222"/>
                </a:solidFill>
              </a:rPr>
              <a:t>Clinically significant bone lesions are detectable by </a:t>
            </a:r>
            <a:r>
              <a:rPr b="1" dirty="0" sz="2000" lang="en-US" u="sng">
                <a:solidFill>
                  <a:srgbClr val="002060"/>
                </a:solidFill>
              </a:rPr>
              <a:t>age 10 years</a:t>
            </a:r>
            <a:r>
              <a:rPr dirty="0" sz="2000" lang="en-US">
                <a:solidFill>
                  <a:srgbClr val="222222"/>
                </a:solidFill>
              </a:rPr>
              <a:t>.</a:t>
            </a:r>
            <a:endParaRPr dirty="0" sz="2000" lang="en-US"/>
          </a:p>
          <a:p>
            <a:r>
              <a:rPr dirty="0" sz="2000" lang="en-US"/>
              <a:t>Formed when </a:t>
            </a:r>
            <a:r>
              <a:rPr b="1" dirty="0" sz="2000" lang="en-US">
                <a:solidFill>
                  <a:srgbClr val="C00000"/>
                </a:solidFill>
              </a:rPr>
              <a:t>cancellous bone is replaced with fibrous</a:t>
            </a:r>
            <a:r>
              <a:rPr dirty="0" sz="2000" lang="en-US"/>
              <a:t>, cellular tissue and when collagen is deposited with immature woven bone</a:t>
            </a:r>
          </a:p>
          <a:p>
            <a:r>
              <a:rPr dirty="0" sz="2000" lang="en-US"/>
              <a:t>The genetic mutation on</a:t>
            </a:r>
            <a:r>
              <a:rPr b="1" dirty="0" sz="2000" lang="en-US"/>
              <a:t> chromosome 20q</a:t>
            </a:r>
            <a:r>
              <a:rPr dirty="0" sz="2000" lang="en-US"/>
              <a:t>.</a:t>
            </a:r>
          </a:p>
          <a:p>
            <a:r>
              <a:rPr b="1" dirty="0" sz="2000" lang="en-US">
                <a:solidFill>
                  <a:srgbClr val="0070C0"/>
                </a:solidFill>
              </a:rPr>
              <a:t>Ethmoid bones most common involved</a:t>
            </a:r>
            <a:r>
              <a:rPr dirty="0" sz="2000" lang="en-US"/>
              <a:t>, followed by the sphenoid, frontal bones ,maxilla ,temporal bones ,parietal bones ,and occipital bone.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dirty="0" sz="2000" lang="en-US" err="1"/>
              <a:t>Craniofacial</a:t>
            </a:r>
            <a:r>
              <a:rPr dirty="0" sz="2000" lang="en-US"/>
              <a:t> standpoint, orbital  apical  involvement  is  not  uncommon  and  most often  consists  of  proptosis,  dystonia,  and  distorted  facies. 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Optic  nerve  encasement  is  common,  blindness  is  more infrequent.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It  is  generally  agreed  that  optic  nerves  that demonstrate  signs  of  compression  should  be  decompressed  circumferentially; 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Growth  hormone  excess  seems  to  be  a  risk  factor for  both  nerve  encasement  and  visual  loss.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Content Placeholder 2"/>
          <p:cNvSpPr>
            <a:spLocks noGrp="1"/>
          </p:cNvSpPr>
          <p:nvPr>
            <p:ph idx="1"/>
          </p:nvPr>
        </p:nvSpPr>
        <p:spPr>
          <a:xfrm>
            <a:off x="80818" y="86937"/>
            <a:ext cx="8970818" cy="6690245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C00000"/>
                </a:solidFill>
              </a:rPr>
              <a:t>The presence of 2 of these 3 criteria confirms the clinical diagnosis </a:t>
            </a:r>
            <a:r>
              <a:rPr b="1" dirty="0" sz="2000" lang="en-US" err="1" u="sng">
                <a:solidFill>
                  <a:srgbClr val="C00000"/>
                </a:solidFill>
              </a:rPr>
              <a:t>McCune-Albright</a:t>
            </a:r>
            <a:r>
              <a:rPr b="1" dirty="0" sz="2000" lang="en-US" u="sng">
                <a:solidFill>
                  <a:srgbClr val="C00000"/>
                </a:solidFill>
              </a:rPr>
              <a:t> syndrome, is characterized by </a:t>
            </a:r>
          </a:p>
          <a:p>
            <a:pPr indent="-457200" marL="457200">
              <a:buFont typeface="+mj-lt"/>
              <a:buAutoNum type="arabicPeriod"/>
            </a:pPr>
            <a:r>
              <a:rPr dirty="0" sz="2000" lang="en-US" err="1"/>
              <a:t>Polyostotic</a:t>
            </a:r>
            <a:r>
              <a:rPr dirty="0" sz="2000" lang="en-US"/>
              <a:t> fibrous dysplasia.</a:t>
            </a:r>
          </a:p>
          <a:p>
            <a:pPr indent="-457200" marL="342900">
              <a:buFont typeface="+mj-lt"/>
              <a:buAutoNum type="arabicPeriod"/>
            </a:pPr>
            <a:r>
              <a:rPr dirty="0" sz="2000" lang="en-US" err="1"/>
              <a:t>Endocrinopathy</a:t>
            </a:r>
            <a:r>
              <a:rPr dirty="0" sz="2000" lang="en-US"/>
              <a:t> (particularly precocious puberty). </a:t>
            </a:r>
          </a:p>
          <a:p>
            <a:pPr indent="-457200" marL="342900">
              <a:buFont typeface="+mj-lt"/>
              <a:buAutoNum type="arabicPeriod"/>
            </a:pPr>
            <a:r>
              <a:rPr dirty="0" sz="2000" lang="en-US"/>
              <a:t>Café au lait spots.</a:t>
            </a:r>
          </a:p>
          <a:p>
            <a:endParaRPr dirty="0" sz="2000" lang="en-US"/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Evident on thin-cut CT and displays a </a:t>
            </a:r>
            <a:r>
              <a:rPr b="1" dirty="0" sz="2000" lang="en-US" u="sng">
                <a:solidFill>
                  <a:srgbClr val="002060"/>
                </a:solidFill>
              </a:rPr>
              <a:t>classic ground-glass appearance</a:t>
            </a:r>
            <a:r>
              <a:rPr dirty="0" sz="2000" lang="en-US"/>
              <a:t>.</a:t>
            </a:r>
          </a:p>
          <a:p>
            <a:r>
              <a:rPr b="1" dirty="0" sz="2000" lang="en-US"/>
              <a:t>Management </a:t>
            </a:r>
          </a:p>
          <a:p>
            <a:pPr lvl="1"/>
            <a:r>
              <a:rPr dirty="0" sz="2000" lang="en-US"/>
              <a:t>Goals of surgery include decompression of any neurological structures and </a:t>
            </a:r>
            <a:r>
              <a:rPr dirty="0" sz="2000" lang="en-US" err="1"/>
              <a:t>cosmesis</a:t>
            </a:r>
            <a:r>
              <a:rPr dirty="0" sz="2000" lang="en-US"/>
              <a:t>.</a:t>
            </a:r>
          </a:p>
          <a:p>
            <a:pPr lvl="1"/>
            <a:r>
              <a:rPr dirty="0" sz="2000" lang="en-US"/>
              <a:t>optic nerve encasement is common.demonstrate signs of compression should be decompressed.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Presentation</dc:title>
  <dc:creator>Ibrahim</dc:creator>
  <cp:lastModifiedBy>Ahmed Maan</cp:lastModifiedBy>
  <dcterms:created xsi:type="dcterms:W3CDTF">2018-01-19T10:59:54Z</dcterms:created>
  <dcterms:modified xsi:type="dcterms:W3CDTF">2022-11-28T09:54:52Z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ab5428e008134ec48b7d6f5c09eb241a</vt:lpwstr>
  </property>
</Properties>
</file>