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type="screen4x3" cy="6858000" cx="9144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muhammed Alshemary" initials="mA" lastIdx="1" clrIdx="0"/>
</p:cmAuthorLst>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snapToGrid="0">
      <p:cViewPr varScale="1">
        <p:scale>
          <a:sx n="80" d="100"/>
          <a:sy n="80" d="100"/>
        </p:scale>
        <p:origin x="390" y="96"/>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tableStyles" Target="tableStyle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commentAuthors" Target="commentAuthors.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67" name=""/>
        <p:cNvGrpSpPr/>
        <p:nvPr/>
      </p:nvGrpSpPr>
      <p:grpSpPr>
        <a:xfrm>
          <a:off x="0" y="0"/>
          <a:ext cx="0" cy="0"/>
          <a:chOff x="0" y="0"/>
          <a:chExt cx="0" cy="0"/>
        </a:xfrm>
      </p:grpSpPr>
      <p:sp>
        <p:nvSpPr>
          <p:cNvPr id="1048654"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55"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56"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57"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8"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59"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57" name=""/>
        <p:cNvGrpSpPr/>
        <p:nvPr/>
      </p:nvGrpSpPr>
      <p:grpSpPr>
        <a:xfrm>
          <a:off x="0" y="0"/>
          <a:ext cx="0" cy="0"/>
          <a:chOff x="0" y="0"/>
          <a:chExt cx="0" cy="0"/>
        </a:xfrm>
      </p:grpSpPr>
      <p:sp>
        <p:nvSpPr>
          <p:cNvPr id="1048605"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dirty="0" lang="en-US"/>
          </a:p>
        </p:txBody>
      </p:sp>
      <p:sp>
        <p:nvSpPr>
          <p:cNvPr id="1048606"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endParaRPr dirty="0" lang="en-US"/>
          </a:p>
        </p:txBody>
      </p:sp>
      <p:sp>
        <p:nvSpPr>
          <p:cNvPr id="1048607" name="Date Placeholder 3"/>
          <p:cNvSpPr>
            <a:spLocks noGrp="1"/>
          </p:cNvSpPr>
          <p:nvPr>
            <p:ph type="dt" sz="half" idx="10"/>
          </p:nvPr>
        </p:nvSpPr>
        <p:spPr/>
        <p:txBody>
          <a:bodyPr/>
          <a:p>
            <a:fld id="{C764DE79-268F-4C1A-8933-263129D2AF90}" type="datetimeFigureOut">
              <a:rPr dirty="0" lang="en-US"/>
              <a:t>11/8/20</a:t>
            </a:fld>
            <a:endParaRPr dirty="0" lang="en-US"/>
          </a:p>
        </p:txBody>
      </p:sp>
      <p:sp>
        <p:nvSpPr>
          <p:cNvPr id="1048608" name="Footer Placeholder 4"/>
          <p:cNvSpPr>
            <a:spLocks noGrp="1"/>
          </p:cNvSpPr>
          <p:nvPr>
            <p:ph type="ftr" sz="quarter" idx="11"/>
          </p:nvPr>
        </p:nvSpPr>
        <p:spPr/>
        <p:txBody>
          <a:bodyPr/>
          <a:p>
            <a:endParaRPr dirty="0" lang="en-US"/>
          </a:p>
        </p:txBody>
      </p:sp>
      <p:sp>
        <p:nvSpPr>
          <p:cNvPr id="1048609" name="Slide Number Placeholder 5"/>
          <p:cNvSpPr>
            <a:spLocks noGrp="1"/>
          </p:cNvSpPr>
          <p:nvPr>
            <p:ph type="sldNum" sz="quarter" idx="12"/>
          </p:nvPr>
        </p:nvSpPr>
        <p:spPr/>
        <p:txBody>
          <a:bodyPr/>
          <a:p>
            <a:fld id="{48F63A3B-78C7-47BE-AE5E-E10140E04643}" type="slidenum">
              <a:rPr dirty="0" lang="en-US"/>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0" name=""/>
        <p:cNvGrpSpPr/>
        <p:nvPr/>
      </p:nvGrpSpPr>
      <p:grpSpPr>
        <a:xfrm>
          <a:off x="0" y="0"/>
          <a:ext cx="0" cy="0"/>
          <a:chOff x="0" y="0"/>
          <a:chExt cx="0" cy="0"/>
        </a:xfrm>
      </p:grpSpPr>
      <p:sp>
        <p:nvSpPr>
          <p:cNvPr id="1048621" name="Title 1"/>
          <p:cNvSpPr>
            <a:spLocks noGrp="1"/>
          </p:cNvSpPr>
          <p:nvPr>
            <p:ph type="title"/>
          </p:nvPr>
        </p:nvSpPr>
        <p:spPr/>
        <p:txBody>
          <a:bodyPr/>
          <a:p>
            <a:r>
              <a:rPr lang="en-US"/>
              <a:t>Click to edit Master title style</a:t>
            </a:r>
            <a:endParaRPr dirty="0" lang="en-US"/>
          </a:p>
        </p:txBody>
      </p:sp>
      <p:sp>
        <p:nvSpPr>
          <p:cNvPr id="1048622"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23" name="Date Placeholder 3"/>
          <p:cNvSpPr>
            <a:spLocks noGrp="1"/>
          </p:cNvSpPr>
          <p:nvPr>
            <p:ph type="dt" sz="half" idx="10"/>
          </p:nvPr>
        </p:nvSpPr>
        <p:spPr/>
        <p:txBody>
          <a:bodyPr/>
          <a:p>
            <a:fld id="{C764DE79-268F-4C1A-8933-263129D2AF90}" type="datetimeFigureOut">
              <a:rPr dirty="0" lang="en-US"/>
              <a:t>11/8/20</a:t>
            </a:fld>
            <a:endParaRPr dirty="0" lang="en-US"/>
          </a:p>
        </p:txBody>
      </p:sp>
      <p:sp>
        <p:nvSpPr>
          <p:cNvPr id="1048624" name="Footer Placeholder 4"/>
          <p:cNvSpPr>
            <a:spLocks noGrp="1"/>
          </p:cNvSpPr>
          <p:nvPr>
            <p:ph type="ftr" sz="quarter" idx="11"/>
          </p:nvPr>
        </p:nvSpPr>
        <p:spPr/>
        <p:txBody>
          <a:bodyPr/>
          <a:p>
            <a:endParaRPr dirty="0" lang="en-US"/>
          </a:p>
        </p:txBody>
      </p:sp>
      <p:sp>
        <p:nvSpPr>
          <p:cNvPr id="1048625" name="Slide Number Placeholder 5"/>
          <p:cNvSpPr>
            <a:spLocks noGrp="1"/>
          </p:cNvSpPr>
          <p:nvPr>
            <p:ph type="sldNum" sz="quarter" idx="12"/>
          </p:nvPr>
        </p:nvSpPr>
        <p:spPr/>
        <p:txBody>
          <a:bodyPr/>
          <a:p>
            <a:fld id="{48F63A3B-78C7-47BE-AE5E-E10140E04643}" type="slidenum">
              <a:rPr dirty="0" lang="en-US"/>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8" name=""/>
        <p:cNvGrpSpPr/>
        <p:nvPr/>
      </p:nvGrpSpPr>
      <p:grpSpPr>
        <a:xfrm>
          <a:off x="0" y="0"/>
          <a:ext cx="0" cy="0"/>
          <a:chOff x="0" y="0"/>
          <a:chExt cx="0" cy="0"/>
        </a:xfrm>
      </p:grpSpPr>
      <p:sp>
        <p:nvSpPr>
          <p:cNvPr id="1048610" name="Vertical Title 1"/>
          <p:cNvSpPr>
            <a:spLocks noGrp="1"/>
          </p:cNvSpPr>
          <p:nvPr>
            <p:ph type="title" orient="vert"/>
          </p:nvPr>
        </p:nvSpPr>
        <p:spPr>
          <a:xfrm>
            <a:off x="6543675" y="365125"/>
            <a:ext cx="1971675" cy="5811838"/>
          </a:xfrm>
        </p:spPr>
        <p:txBody>
          <a:bodyPr vert="eaVert"/>
          <a:p>
            <a:r>
              <a:rPr lang="en-US"/>
              <a:t>Click to edit Master title style</a:t>
            </a:r>
            <a:endParaRPr dirty="0" lang="en-US"/>
          </a:p>
        </p:txBody>
      </p:sp>
      <p:sp>
        <p:nvSpPr>
          <p:cNvPr id="1048611" name="Vertical Text Placeholder 2"/>
          <p:cNvSpPr>
            <a:spLocks noGrp="1"/>
          </p:cNvSpPr>
          <p:nvPr>
            <p:ph type="body" orient="vert" idx="1"/>
          </p:nvPr>
        </p:nvSpPr>
        <p:spPr>
          <a:xfrm>
            <a:off x="628650" y="365125"/>
            <a:ext cx="5800725"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12" name="Date Placeholder 3"/>
          <p:cNvSpPr>
            <a:spLocks noGrp="1"/>
          </p:cNvSpPr>
          <p:nvPr>
            <p:ph type="dt" sz="half" idx="10"/>
          </p:nvPr>
        </p:nvSpPr>
        <p:spPr/>
        <p:txBody>
          <a:bodyPr/>
          <a:p>
            <a:fld id="{C764DE79-268F-4C1A-8933-263129D2AF90}" type="datetimeFigureOut">
              <a:rPr dirty="0" lang="en-US"/>
              <a:t>11/8/20</a:t>
            </a:fld>
            <a:endParaRPr dirty="0" lang="en-US"/>
          </a:p>
        </p:txBody>
      </p:sp>
      <p:sp>
        <p:nvSpPr>
          <p:cNvPr id="1048613" name="Footer Placeholder 4"/>
          <p:cNvSpPr>
            <a:spLocks noGrp="1"/>
          </p:cNvSpPr>
          <p:nvPr>
            <p:ph type="ftr" sz="quarter" idx="11"/>
          </p:nvPr>
        </p:nvSpPr>
        <p:spPr/>
        <p:txBody>
          <a:bodyPr/>
          <a:p>
            <a:endParaRPr dirty="0" lang="en-US"/>
          </a:p>
        </p:txBody>
      </p:sp>
      <p:sp>
        <p:nvSpPr>
          <p:cNvPr id="1048614" name="Slide Number Placeholder 5"/>
          <p:cNvSpPr>
            <a:spLocks noGrp="1"/>
          </p:cNvSpPr>
          <p:nvPr>
            <p:ph type="sldNum" sz="quarter" idx="12"/>
          </p:nvPr>
        </p:nvSpPr>
        <p:spPr/>
        <p:txBody>
          <a:bodyPr/>
          <a:p>
            <a:fld id="{48F63A3B-78C7-47BE-AE5E-E10140E04643}" type="slidenum">
              <a:rPr dirty="0" lang="en-US"/>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6" name=""/>
        <p:cNvGrpSpPr/>
        <p:nvPr/>
      </p:nvGrpSpPr>
      <p:grpSpPr>
        <a:xfrm>
          <a:off x="0" y="0"/>
          <a:ext cx="0" cy="0"/>
          <a:chOff x="0" y="0"/>
          <a:chExt cx="0" cy="0"/>
        </a:xfrm>
      </p:grpSpPr>
      <p:sp>
        <p:nvSpPr>
          <p:cNvPr id="1048586" name="Title 1"/>
          <p:cNvSpPr>
            <a:spLocks noGrp="1"/>
          </p:cNvSpPr>
          <p:nvPr>
            <p:ph type="title"/>
          </p:nvPr>
        </p:nvSpPr>
        <p:spPr/>
        <p:txBody>
          <a:bodyPr/>
          <a:p>
            <a:r>
              <a:rPr lang="en-US"/>
              <a:t>Click to edit Master title style</a:t>
            </a:r>
            <a:endParaRPr dirty="0" lang="en-US"/>
          </a:p>
        </p:txBody>
      </p:sp>
      <p:sp>
        <p:nvSpPr>
          <p:cNvPr id="1048587"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8" name="Date Placeholder 3"/>
          <p:cNvSpPr>
            <a:spLocks noGrp="1"/>
          </p:cNvSpPr>
          <p:nvPr>
            <p:ph type="dt" sz="half" idx="10"/>
          </p:nvPr>
        </p:nvSpPr>
        <p:spPr/>
        <p:txBody>
          <a:bodyPr/>
          <a:p>
            <a:fld id="{C764DE79-268F-4C1A-8933-263129D2AF90}" type="datetimeFigureOut">
              <a:rPr dirty="0" lang="en-US"/>
              <a:t>11/8/20</a:t>
            </a:fld>
            <a:endParaRPr dirty="0" lang="en-US"/>
          </a:p>
        </p:txBody>
      </p:sp>
      <p:sp>
        <p:nvSpPr>
          <p:cNvPr id="1048589" name="Footer Placeholder 4"/>
          <p:cNvSpPr>
            <a:spLocks noGrp="1"/>
          </p:cNvSpPr>
          <p:nvPr>
            <p:ph type="ftr" sz="quarter" idx="11"/>
          </p:nvPr>
        </p:nvSpPr>
        <p:spPr/>
        <p:txBody>
          <a:bodyPr/>
          <a:p>
            <a:endParaRPr dirty="0" lang="en-US"/>
          </a:p>
        </p:txBody>
      </p:sp>
      <p:sp>
        <p:nvSpPr>
          <p:cNvPr id="1048590" name="Slide Number Placeholder 5"/>
          <p:cNvSpPr>
            <a:spLocks noGrp="1"/>
          </p:cNvSpPr>
          <p:nvPr>
            <p:ph type="sldNum" sz="quarter" idx="12"/>
          </p:nvPr>
        </p:nvSpPr>
        <p:spPr/>
        <p:txBody>
          <a:bodyPr/>
          <a:p>
            <a:fld id="{48F63A3B-78C7-47BE-AE5E-E10140E04643}" type="slidenum">
              <a:rPr dirty="0" lang="en-US"/>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1" name=""/>
        <p:cNvGrpSpPr/>
        <p:nvPr/>
      </p:nvGrpSpPr>
      <p:grpSpPr>
        <a:xfrm>
          <a:off x="0" y="0"/>
          <a:ext cx="0" cy="0"/>
          <a:chOff x="0" y="0"/>
          <a:chExt cx="0" cy="0"/>
        </a:xfrm>
      </p:grpSpPr>
      <p:sp>
        <p:nvSpPr>
          <p:cNvPr id="1048626"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dirty="0" lang="en-US"/>
          </a:p>
        </p:txBody>
      </p:sp>
      <p:sp>
        <p:nvSpPr>
          <p:cNvPr id="1048627" name="Text Placeholder 2"/>
          <p:cNvSpPr>
            <a:spLocks noGrp="1"/>
          </p:cNvSpPr>
          <p:nvPr>
            <p:ph type="body" idx="1"/>
          </p:nvPr>
        </p:nvSpPr>
        <p:spPr>
          <a:xfrm>
            <a:off x="623888" y="4589464"/>
            <a:ext cx="7886700" cy="1500187"/>
          </a:xfrm>
        </p:spPr>
        <p:txBody>
          <a:bodyPr/>
          <a:lstStyle>
            <a:lvl1pPr indent="0" marL="0">
              <a:buNone/>
              <a:defRPr sz="24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Click to edit Master text styles</a:t>
            </a:r>
          </a:p>
        </p:txBody>
      </p:sp>
      <p:sp>
        <p:nvSpPr>
          <p:cNvPr id="1048628" name="Date Placeholder 3"/>
          <p:cNvSpPr>
            <a:spLocks noGrp="1"/>
          </p:cNvSpPr>
          <p:nvPr>
            <p:ph type="dt" sz="half" idx="10"/>
          </p:nvPr>
        </p:nvSpPr>
        <p:spPr/>
        <p:txBody>
          <a:bodyPr/>
          <a:p>
            <a:fld id="{C764DE79-268F-4C1A-8933-263129D2AF90}" type="datetimeFigureOut">
              <a:rPr dirty="0" lang="en-US"/>
              <a:t>11/8/20</a:t>
            </a:fld>
            <a:endParaRPr dirty="0" lang="en-US"/>
          </a:p>
        </p:txBody>
      </p:sp>
      <p:sp>
        <p:nvSpPr>
          <p:cNvPr id="1048629" name="Footer Placeholder 4"/>
          <p:cNvSpPr>
            <a:spLocks noGrp="1"/>
          </p:cNvSpPr>
          <p:nvPr>
            <p:ph type="ftr" sz="quarter" idx="11"/>
          </p:nvPr>
        </p:nvSpPr>
        <p:spPr/>
        <p:txBody>
          <a:bodyPr/>
          <a:p>
            <a:endParaRPr dirty="0" lang="en-US"/>
          </a:p>
        </p:txBody>
      </p:sp>
      <p:sp>
        <p:nvSpPr>
          <p:cNvPr id="1048630" name="Slide Number Placeholder 5"/>
          <p:cNvSpPr>
            <a:spLocks noGrp="1"/>
          </p:cNvSpPr>
          <p:nvPr>
            <p:ph type="sldNum" sz="quarter" idx="12"/>
          </p:nvPr>
        </p:nvSpPr>
        <p:spPr/>
        <p:txBody>
          <a:bodyPr/>
          <a:p>
            <a:fld id="{48F63A3B-78C7-47BE-AE5E-E10140E04643}" type="slidenum">
              <a:rPr dirty="0" lang="en-US"/>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2" name=""/>
        <p:cNvGrpSpPr/>
        <p:nvPr/>
      </p:nvGrpSpPr>
      <p:grpSpPr>
        <a:xfrm>
          <a:off x="0" y="0"/>
          <a:ext cx="0" cy="0"/>
          <a:chOff x="0" y="0"/>
          <a:chExt cx="0" cy="0"/>
        </a:xfrm>
      </p:grpSpPr>
      <p:sp>
        <p:nvSpPr>
          <p:cNvPr id="1048631" name="Title 1"/>
          <p:cNvSpPr>
            <a:spLocks noGrp="1"/>
          </p:cNvSpPr>
          <p:nvPr>
            <p:ph type="title"/>
          </p:nvPr>
        </p:nvSpPr>
        <p:spPr/>
        <p:txBody>
          <a:bodyPr/>
          <a:p>
            <a:r>
              <a:rPr lang="en-US"/>
              <a:t>Click to edit Master title style</a:t>
            </a:r>
            <a:endParaRPr dirty="0" lang="en-US"/>
          </a:p>
        </p:txBody>
      </p:sp>
      <p:sp>
        <p:nvSpPr>
          <p:cNvPr id="1048632" name="Content Placeholder 2"/>
          <p:cNvSpPr>
            <a:spLocks noGrp="1"/>
          </p:cNvSpPr>
          <p:nvPr>
            <p:ph sz="half" idx="1"/>
          </p:nvPr>
        </p:nvSpPr>
        <p:spPr>
          <a:xfrm>
            <a:off x="6286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33" name="Content Placeholder 3"/>
          <p:cNvSpPr>
            <a:spLocks noGrp="1"/>
          </p:cNvSpPr>
          <p:nvPr>
            <p:ph sz="half" idx="2"/>
          </p:nvPr>
        </p:nvSpPr>
        <p:spPr>
          <a:xfrm>
            <a:off x="46291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34" name="Date Placeholder 4"/>
          <p:cNvSpPr>
            <a:spLocks noGrp="1"/>
          </p:cNvSpPr>
          <p:nvPr>
            <p:ph type="dt" sz="half" idx="10"/>
          </p:nvPr>
        </p:nvSpPr>
        <p:spPr/>
        <p:txBody>
          <a:bodyPr/>
          <a:p>
            <a:fld id="{C764DE79-268F-4C1A-8933-263129D2AF90}" type="datetimeFigureOut">
              <a:rPr dirty="0" lang="en-US"/>
              <a:t>11/8/20</a:t>
            </a:fld>
            <a:endParaRPr dirty="0" lang="en-US"/>
          </a:p>
        </p:txBody>
      </p:sp>
      <p:sp>
        <p:nvSpPr>
          <p:cNvPr id="1048635" name="Footer Placeholder 5"/>
          <p:cNvSpPr>
            <a:spLocks noGrp="1"/>
          </p:cNvSpPr>
          <p:nvPr>
            <p:ph type="ftr" sz="quarter" idx="11"/>
          </p:nvPr>
        </p:nvSpPr>
        <p:spPr/>
        <p:txBody>
          <a:bodyPr/>
          <a:p>
            <a:endParaRPr dirty="0" lang="en-US"/>
          </a:p>
        </p:txBody>
      </p:sp>
      <p:sp>
        <p:nvSpPr>
          <p:cNvPr id="1048636" name="Slide Number Placeholder 6"/>
          <p:cNvSpPr>
            <a:spLocks noGrp="1"/>
          </p:cNvSpPr>
          <p:nvPr>
            <p:ph type="sldNum" sz="quarter" idx="12"/>
          </p:nvPr>
        </p:nvSpPr>
        <p:spPr/>
        <p:txBody>
          <a:bodyPr/>
          <a:p>
            <a:fld id="{48F63A3B-78C7-47BE-AE5E-E10140E04643}" type="slidenum">
              <a:rPr dirty="0" lang="en-US"/>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3" name=""/>
        <p:cNvGrpSpPr/>
        <p:nvPr/>
      </p:nvGrpSpPr>
      <p:grpSpPr>
        <a:xfrm>
          <a:off x="0" y="0"/>
          <a:ext cx="0" cy="0"/>
          <a:chOff x="0" y="0"/>
          <a:chExt cx="0" cy="0"/>
        </a:xfrm>
      </p:grpSpPr>
      <p:sp>
        <p:nvSpPr>
          <p:cNvPr id="1048637" name="Title 1"/>
          <p:cNvSpPr>
            <a:spLocks noGrp="1"/>
          </p:cNvSpPr>
          <p:nvPr>
            <p:ph type="title"/>
          </p:nvPr>
        </p:nvSpPr>
        <p:spPr>
          <a:xfrm>
            <a:off x="629841" y="365126"/>
            <a:ext cx="7886700" cy="1325563"/>
          </a:xfrm>
        </p:spPr>
        <p:txBody>
          <a:bodyPr/>
          <a:p>
            <a:r>
              <a:rPr lang="en-US"/>
              <a:t>Click to edit Master title style</a:t>
            </a:r>
            <a:endParaRPr dirty="0" lang="en-US"/>
          </a:p>
        </p:txBody>
      </p:sp>
      <p:sp>
        <p:nvSpPr>
          <p:cNvPr id="1048638"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39" name="Content Placeholder 3"/>
          <p:cNvSpPr>
            <a:spLocks noGrp="1"/>
          </p:cNvSpPr>
          <p:nvPr>
            <p:ph sz="half" idx="2"/>
          </p:nvPr>
        </p:nvSpPr>
        <p:spPr>
          <a:xfrm>
            <a:off x="629842" y="2505075"/>
            <a:ext cx="3868340"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0"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41" name="Content Placeholder 5"/>
          <p:cNvSpPr>
            <a:spLocks noGrp="1"/>
          </p:cNvSpPr>
          <p:nvPr>
            <p:ph sz="quarter" idx="4"/>
          </p:nvPr>
        </p:nvSpPr>
        <p:spPr>
          <a:xfrm>
            <a:off x="4629150" y="2505075"/>
            <a:ext cx="3887391"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2" name="Date Placeholder 6"/>
          <p:cNvSpPr>
            <a:spLocks noGrp="1"/>
          </p:cNvSpPr>
          <p:nvPr>
            <p:ph type="dt" sz="half" idx="10"/>
          </p:nvPr>
        </p:nvSpPr>
        <p:spPr/>
        <p:txBody>
          <a:bodyPr/>
          <a:p>
            <a:fld id="{C764DE79-268F-4C1A-8933-263129D2AF90}" type="datetimeFigureOut">
              <a:rPr dirty="0" lang="en-US"/>
              <a:t>11/8/20</a:t>
            </a:fld>
            <a:endParaRPr dirty="0" lang="en-US"/>
          </a:p>
        </p:txBody>
      </p:sp>
      <p:sp>
        <p:nvSpPr>
          <p:cNvPr id="1048643" name="Footer Placeholder 7"/>
          <p:cNvSpPr>
            <a:spLocks noGrp="1"/>
          </p:cNvSpPr>
          <p:nvPr>
            <p:ph type="ftr" sz="quarter" idx="11"/>
          </p:nvPr>
        </p:nvSpPr>
        <p:spPr/>
        <p:txBody>
          <a:bodyPr/>
          <a:p>
            <a:endParaRPr dirty="0" lang="en-US"/>
          </a:p>
        </p:txBody>
      </p:sp>
      <p:sp>
        <p:nvSpPr>
          <p:cNvPr id="1048644" name="Slide Number Placeholder 8"/>
          <p:cNvSpPr>
            <a:spLocks noGrp="1"/>
          </p:cNvSpPr>
          <p:nvPr>
            <p:ph type="sldNum" sz="quarter" idx="12"/>
          </p:nvPr>
        </p:nvSpPr>
        <p:spPr/>
        <p:txBody>
          <a:bodyPr/>
          <a:p>
            <a:fld id="{48F63A3B-78C7-47BE-AE5E-E10140E04643}" type="slidenum">
              <a:rPr dirty="0" lang="en-US"/>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3" name=""/>
        <p:cNvGrpSpPr/>
        <p:nvPr/>
      </p:nvGrpSpPr>
      <p:grpSpPr>
        <a:xfrm>
          <a:off x="0" y="0"/>
          <a:ext cx="0" cy="0"/>
          <a:chOff x="0" y="0"/>
          <a:chExt cx="0" cy="0"/>
        </a:xfrm>
      </p:grpSpPr>
      <p:sp>
        <p:nvSpPr>
          <p:cNvPr id="1048581" name="Title 1"/>
          <p:cNvSpPr>
            <a:spLocks noGrp="1"/>
          </p:cNvSpPr>
          <p:nvPr>
            <p:ph type="title"/>
          </p:nvPr>
        </p:nvSpPr>
        <p:spPr/>
        <p:txBody>
          <a:bodyPr/>
          <a:p>
            <a:r>
              <a:rPr lang="en-US"/>
              <a:t>Click to edit Master title style</a:t>
            </a:r>
            <a:endParaRPr dirty="0" lang="en-US"/>
          </a:p>
        </p:txBody>
      </p:sp>
      <p:sp>
        <p:nvSpPr>
          <p:cNvPr id="1048582" name="Date Placeholder 2"/>
          <p:cNvSpPr>
            <a:spLocks noGrp="1"/>
          </p:cNvSpPr>
          <p:nvPr>
            <p:ph type="dt" sz="half" idx="10"/>
          </p:nvPr>
        </p:nvSpPr>
        <p:spPr/>
        <p:txBody>
          <a:bodyPr/>
          <a:p>
            <a:fld id="{C764DE79-268F-4C1A-8933-263129D2AF90}" type="datetimeFigureOut">
              <a:rPr dirty="0" lang="en-US"/>
              <a:t>11/8/20</a:t>
            </a:fld>
            <a:endParaRPr dirty="0" lang="en-US"/>
          </a:p>
        </p:txBody>
      </p:sp>
      <p:sp>
        <p:nvSpPr>
          <p:cNvPr id="1048583" name="Footer Placeholder 3"/>
          <p:cNvSpPr>
            <a:spLocks noGrp="1"/>
          </p:cNvSpPr>
          <p:nvPr>
            <p:ph type="ftr" sz="quarter" idx="11"/>
          </p:nvPr>
        </p:nvSpPr>
        <p:spPr/>
        <p:txBody>
          <a:bodyPr/>
          <a:p>
            <a:endParaRPr dirty="0" lang="en-US"/>
          </a:p>
        </p:txBody>
      </p:sp>
      <p:sp>
        <p:nvSpPr>
          <p:cNvPr id="1048584" name="Slide Number Placeholder 4"/>
          <p:cNvSpPr>
            <a:spLocks noGrp="1"/>
          </p:cNvSpPr>
          <p:nvPr>
            <p:ph type="sldNum" sz="quarter" idx="12"/>
          </p:nvPr>
        </p:nvSpPr>
        <p:spPr/>
        <p:txBody>
          <a:bodyPr/>
          <a:p>
            <a:fld id="{48F63A3B-78C7-47BE-AE5E-E10140E04643}" type="slidenum">
              <a:rPr dirty="0" lang="en-US"/>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64" name=""/>
        <p:cNvGrpSpPr/>
        <p:nvPr/>
      </p:nvGrpSpPr>
      <p:grpSpPr>
        <a:xfrm>
          <a:off x="0" y="0"/>
          <a:ext cx="0" cy="0"/>
          <a:chOff x="0" y="0"/>
          <a:chExt cx="0" cy="0"/>
        </a:xfrm>
      </p:grpSpPr>
      <p:sp>
        <p:nvSpPr>
          <p:cNvPr id="1048645" name="Date Placeholder 1"/>
          <p:cNvSpPr>
            <a:spLocks noGrp="1"/>
          </p:cNvSpPr>
          <p:nvPr>
            <p:ph type="dt" sz="half" idx="10"/>
          </p:nvPr>
        </p:nvSpPr>
        <p:spPr/>
        <p:txBody>
          <a:bodyPr/>
          <a:p>
            <a:fld id="{C764DE79-268F-4C1A-8933-263129D2AF90}" type="datetimeFigureOut">
              <a:rPr dirty="0" lang="en-US"/>
              <a:t>11/8/20</a:t>
            </a:fld>
            <a:endParaRPr dirty="0" lang="en-US"/>
          </a:p>
        </p:txBody>
      </p:sp>
      <p:sp>
        <p:nvSpPr>
          <p:cNvPr id="1048646" name="Footer Placeholder 2"/>
          <p:cNvSpPr>
            <a:spLocks noGrp="1"/>
          </p:cNvSpPr>
          <p:nvPr>
            <p:ph type="ftr" sz="quarter" idx="11"/>
          </p:nvPr>
        </p:nvSpPr>
        <p:spPr/>
        <p:txBody>
          <a:bodyPr/>
          <a:p>
            <a:endParaRPr dirty="0" lang="en-US"/>
          </a:p>
        </p:txBody>
      </p:sp>
      <p:sp>
        <p:nvSpPr>
          <p:cNvPr id="1048647" name="Slide Number Placeholder 3"/>
          <p:cNvSpPr>
            <a:spLocks noGrp="1"/>
          </p:cNvSpPr>
          <p:nvPr>
            <p:ph type="sldNum" sz="quarter" idx="12"/>
          </p:nvPr>
        </p:nvSpPr>
        <p:spPr/>
        <p:txBody>
          <a:bodyPr/>
          <a:p>
            <a:fld id="{48F63A3B-78C7-47BE-AE5E-E10140E04643}" type="slidenum">
              <a:rPr dirty="0" lang="en-US"/>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5" name=""/>
        <p:cNvGrpSpPr/>
        <p:nvPr/>
      </p:nvGrpSpPr>
      <p:grpSpPr>
        <a:xfrm>
          <a:off x="0" y="0"/>
          <a:ext cx="0" cy="0"/>
          <a:chOff x="0" y="0"/>
          <a:chExt cx="0" cy="0"/>
        </a:xfrm>
      </p:grpSpPr>
      <p:sp>
        <p:nvSpPr>
          <p:cNvPr id="1048648"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dirty="0" lang="en-US"/>
          </a:p>
        </p:txBody>
      </p:sp>
      <p:sp>
        <p:nvSpPr>
          <p:cNvPr id="1048649"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0"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51" name="Date Placeholder 4"/>
          <p:cNvSpPr>
            <a:spLocks noGrp="1"/>
          </p:cNvSpPr>
          <p:nvPr>
            <p:ph type="dt" sz="half" idx="10"/>
          </p:nvPr>
        </p:nvSpPr>
        <p:spPr/>
        <p:txBody>
          <a:bodyPr/>
          <a:p>
            <a:fld id="{C764DE79-268F-4C1A-8933-263129D2AF90}" type="datetimeFigureOut">
              <a:rPr dirty="0" lang="en-US"/>
              <a:t>11/8/20</a:t>
            </a:fld>
            <a:endParaRPr dirty="0" lang="en-US"/>
          </a:p>
        </p:txBody>
      </p:sp>
      <p:sp>
        <p:nvSpPr>
          <p:cNvPr id="1048652" name="Footer Placeholder 5"/>
          <p:cNvSpPr>
            <a:spLocks noGrp="1"/>
          </p:cNvSpPr>
          <p:nvPr>
            <p:ph type="ftr" sz="quarter" idx="11"/>
          </p:nvPr>
        </p:nvSpPr>
        <p:spPr/>
        <p:txBody>
          <a:bodyPr/>
          <a:p>
            <a:endParaRPr dirty="0" lang="en-US"/>
          </a:p>
        </p:txBody>
      </p:sp>
      <p:sp>
        <p:nvSpPr>
          <p:cNvPr id="1048653" name="Slide Number Placeholder 6"/>
          <p:cNvSpPr>
            <a:spLocks noGrp="1"/>
          </p:cNvSpPr>
          <p:nvPr>
            <p:ph type="sldNum" sz="quarter" idx="12"/>
          </p:nvPr>
        </p:nvSpPr>
        <p:spPr/>
        <p:txBody>
          <a:bodyPr/>
          <a:p>
            <a:fld id="{48F63A3B-78C7-47BE-AE5E-E10140E04643}" type="slidenum">
              <a:rPr dirty="0" lang="en-US"/>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9" name=""/>
        <p:cNvGrpSpPr/>
        <p:nvPr/>
      </p:nvGrpSpPr>
      <p:grpSpPr>
        <a:xfrm>
          <a:off x="0" y="0"/>
          <a:ext cx="0" cy="0"/>
          <a:chOff x="0" y="0"/>
          <a:chExt cx="0" cy="0"/>
        </a:xfrm>
      </p:grpSpPr>
      <p:sp>
        <p:nvSpPr>
          <p:cNvPr id="1048615"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dirty="0" lang="en-US"/>
          </a:p>
        </p:txBody>
      </p:sp>
      <p:sp>
        <p:nvSpPr>
          <p:cNvPr id="1048616" name="Picture Placeholder 2"/>
          <p:cNvSpPr>
            <a:spLocks noChangeAspect="1" noGrp="1"/>
          </p:cNvSpPr>
          <p:nvPr>
            <p:ph type="pic" idx="1"/>
          </p:nvPr>
        </p:nvSpPr>
        <p:spPr>
          <a:xfrm>
            <a:off x="3887391" y="987426"/>
            <a:ext cx="462915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1048617"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18" name="Date Placeholder 4"/>
          <p:cNvSpPr>
            <a:spLocks noGrp="1"/>
          </p:cNvSpPr>
          <p:nvPr>
            <p:ph type="dt" sz="half" idx="10"/>
          </p:nvPr>
        </p:nvSpPr>
        <p:spPr/>
        <p:txBody>
          <a:bodyPr/>
          <a:p>
            <a:fld id="{C764DE79-268F-4C1A-8933-263129D2AF90}" type="datetimeFigureOut">
              <a:rPr dirty="0" lang="en-US"/>
              <a:t>11/8/20</a:t>
            </a:fld>
            <a:endParaRPr dirty="0" lang="en-US"/>
          </a:p>
        </p:txBody>
      </p:sp>
      <p:sp>
        <p:nvSpPr>
          <p:cNvPr id="1048619" name="Footer Placeholder 5"/>
          <p:cNvSpPr>
            <a:spLocks noGrp="1"/>
          </p:cNvSpPr>
          <p:nvPr>
            <p:ph type="ftr" sz="quarter" idx="11"/>
          </p:nvPr>
        </p:nvSpPr>
        <p:spPr/>
        <p:txBody>
          <a:bodyPr/>
          <a:p>
            <a:endParaRPr dirty="0" lang="en-US"/>
          </a:p>
        </p:txBody>
      </p:sp>
      <p:sp>
        <p:nvSpPr>
          <p:cNvPr id="1048620" name="Slide Number Placeholder 6"/>
          <p:cNvSpPr>
            <a:spLocks noGrp="1"/>
          </p:cNvSpPr>
          <p:nvPr>
            <p:ph type="sldNum" sz="quarter" idx="12"/>
          </p:nvPr>
        </p:nvSpPr>
        <p:spPr/>
        <p:txBody>
          <a:bodyPr/>
          <a:p>
            <a:fld id="{48F63A3B-78C7-47BE-AE5E-E10140E04643}" type="slidenum">
              <a:rPr dirty="0" lang="en-US"/>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endParaRPr dirty="0" lang="en-US"/>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C764DE79-268F-4C1A-8933-263129D2AF90}" type="datetimeFigureOut">
              <a:rPr dirty="0" lang="en-US"/>
              <a:t>11/8/20</a:t>
            </a:fld>
            <a:endParaRPr dirty="0"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dirty="0" lang="en-US"/>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48F63A3B-78C7-47BE-AE5E-E10140E04643}" type="slidenum">
              <a:rPr dirty="0" lang="en-US"/>
              <a:t>‹#›</a:t>
            </a:fld>
            <a:endParaRPr dirty="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hyperlink" Target="https://en.m.wikipedia.org/wiki/Urinary_bladder" TargetMode="External"/><Relationship Id="rId2" Type="http://schemas.openxmlformats.org/officeDocument/2006/relationships/hyperlink" Target="https://en.m.wikipedia.org/wiki/Internal_urethral_sphincter" TargetMode="External"/><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sp>
        <p:nvSpPr>
          <p:cNvPr id="1048585" name="Title 1"/>
          <p:cNvSpPr>
            <a:spLocks noGrp="1"/>
          </p:cNvSpPr>
          <p:nvPr>
            <p:ph type="title"/>
          </p:nvPr>
        </p:nvSpPr>
        <p:spPr>
          <a:xfrm>
            <a:off x="1316798" y="672382"/>
            <a:ext cx="6510404" cy="3830346"/>
          </a:xfrm>
        </p:spPr>
        <p:txBody>
          <a:bodyPr>
            <a:noAutofit/>
          </a:bodyPr>
          <a:p>
            <a:pPr algn="ctr"/>
            <a:r>
              <a:rPr b="1" dirty="0" sz="9100" lang="en-US">
                <a:solidFill>
                  <a:srgbClr val="002060"/>
                </a:solidFill>
                <a:latin typeface="Footlight MT Light" panose="0204060206030A020304" pitchFamily="18" charset="77"/>
                <a:ea typeface="Baskerville" panose="02020502070401020303" pitchFamily="18" charset="0"/>
                <a:cs typeface="Cavolini" panose="020B0604020202020204" pitchFamily="34" charset="0"/>
              </a:rPr>
              <a:t>Sacral nerve stimulation</a:t>
            </a:r>
            <a:endParaRPr b="1" dirty="0" sz="9100" lang="en-IQ">
              <a:solidFill>
                <a:srgbClr val="002060"/>
              </a:solidFill>
              <a:latin typeface="Footlight MT Light" panose="0204060206030A020304" pitchFamily="18" charset="77"/>
              <a:ea typeface="Baskerville" panose="02020502070401020303" pitchFamily="18" charset="0"/>
              <a:cs typeface="Cavolini"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596" name="Content Placeholder 2"/>
          <p:cNvSpPr>
            <a:spLocks noGrp="1"/>
          </p:cNvSpPr>
          <p:nvPr>
            <p:ph idx="1"/>
          </p:nvPr>
        </p:nvSpPr>
        <p:spPr>
          <a:xfrm>
            <a:off x="51954" y="63500"/>
            <a:ext cx="9040091" cy="6731000"/>
          </a:xfrm>
        </p:spPr>
        <p:txBody>
          <a:bodyPr>
            <a:normAutofit/>
          </a:bodyPr>
          <a:p>
            <a:pPr>
              <a:buFont typeface="Wingdings" pitchFamily="2" charset="2"/>
              <a:buChar char="q"/>
            </a:pPr>
            <a:r>
              <a:rPr b="1" dirty="0" lang="en-GB" u="sng">
                <a:solidFill>
                  <a:srgbClr val="C00000"/>
                </a:solidFill>
              </a:rPr>
              <a:t>How does it work</a:t>
            </a:r>
            <a:r>
              <a:rPr b="1" dirty="0" lang="en-US" u="sng">
                <a:solidFill>
                  <a:srgbClr val="C00000"/>
                </a:solidFill>
              </a:rPr>
              <a:t>?</a:t>
            </a:r>
            <a:endParaRPr b="1" dirty="0" lang="en-IQ" u="sng">
              <a:solidFill>
                <a:srgbClr val="C00000"/>
              </a:solidFill>
            </a:endParaRPr>
          </a:p>
          <a:p>
            <a:r>
              <a:rPr b="1" dirty="0" sz="2000" lang="en-GB"/>
              <a:t>There</a:t>
            </a:r>
            <a:r>
              <a:rPr b="1" dirty="0" sz="2000" lang="en-US"/>
              <a:t> </a:t>
            </a:r>
            <a:r>
              <a:rPr b="1" dirty="0" sz="2000" lang="en-GB"/>
              <a:t>are</a:t>
            </a:r>
            <a:r>
              <a:rPr b="1" dirty="0" sz="2000" lang="en-US"/>
              <a:t> </a:t>
            </a:r>
            <a:r>
              <a:rPr b="1" dirty="0" sz="2000" lang="en-GB"/>
              <a:t>many</a:t>
            </a:r>
            <a:r>
              <a:rPr b="1" dirty="0" sz="2000" lang="en-US"/>
              <a:t> theories </a:t>
            </a:r>
            <a:r>
              <a:rPr b="1" dirty="0" sz="2000" lang="en-GB"/>
              <a:t>about</a:t>
            </a:r>
            <a:r>
              <a:rPr b="1" dirty="0" sz="2000" lang="en-US"/>
              <a:t> </a:t>
            </a:r>
            <a:r>
              <a:rPr b="1" dirty="0" sz="2000" lang="en-GB"/>
              <a:t>the</a:t>
            </a:r>
            <a:r>
              <a:rPr b="1" dirty="0" sz="2000" lang="en-US"/>
              <a:t> </a:t>
            </a:r>
            <a:r>
              <a:rPr b="1" dirty="0" sz="2000" lang="en-GB"/>
              <a:t>mechanism</a:t>
            </a:r>
            <a:r>
              <a:rPr b="1" dirty="0" sz="2000" lang="en-US"/>
              <a:t> </a:t>
            </a:r>
            <a:r>
              <a:rPr b="1" dirty="0" sz="2000" lang="en-GB"/>
              <a:t>of</a:t>
            </a:r>
            <a:r>
              <a:rPr b="1" dirty="0" sz="2000" lang="en-US"/>
              <a:t> </a:t>
            </a:r>
            <a:r>
              <a:rPr b="1" dirty="0" sz="2000" lang="en-GB"/>
              <a:t>SNS</a:t>
            </a:r>
            <a:r>
              <a:rPr b="1" dirty="0" sz="2000" lang="en-US"/>
              <a:t>:</a:t>
            </a:r>
          </a:p>
          <a:p>
            <a:pPr indent="-457200" marL="457200">
              <a:buFont typeface="+mj-lt"/>
              <a:buAutoNum type="arabicPeriod"/>
            </a:pPr>
            <a:r>
              <a:rPr dirty="0" sz="2000" lang="en-GB"/>
              <a:t>Inhibits spinal tract </a:t>
            </a:r>
            <a:r>
              <a:rPr dirty="0" sz="2000" lang="en-GB" err="1"/>
              <a:t>neurons</a:t>
            </a:r>
            <a:r>
              <a:rPr dirty="0" sz="2000" lang="en-GB"/>
              <a:t> in the </a:t>
            </a:r>
            <a:r>
              <a:rPr dirty="0" sz="2000" lang="en-GB" err="1"/>
              <a:t>micturation</a:t>
            </a:r>
            <a:r>
              <a:rPr dirty="0" sz="2000" lang="en-GB"/>
              <a:t> reflex</a:t>
            </a:r>
            <a:r>
              <a:rPr dirty="0" sz="2000" lang="en-US"/>
              <a:t>.</a:t>
            </a:r>
          </a:p>
          <a:p>
            <a:pPr indent="-457200" marL="457200">
              <a:buFont typeface="+mj-lt"/>
              <a:buAutoNum type="arabicPeriod"/>
            </a:pPr>
            <a:r>
              <a:rPr dirty="0" sz="2000" lang="en-GB"/>
              <a:t>Inhibits interneurons involved in spinal segmental reflexes</a:t>
            </a:r>
            <a:r>
              <a:rPr dirty="0" sz="2000" lang="en-US"/>
              <a:t>.</a:t>
            </a:r>
          </a:p>
          <a:p>
            <a:pPr indent="-457200" marL="457200">
              <a:buFont typeface="+mj-lt"/>
              <a:buAutoNum type="arabicPeriod"/>
            </a:pPr>
            <a:r>
              <a:rPr dirty="0" sz="2000" lang="en-GB"/>
              <a:t>Inhibits </a:t>
            </a:r>
            <a:r>
              <a:rPr dirty="0" sz="2000" lang="en-GB" err="1"/>
              <a:t>postganglionic</a:t>
            </a:r>
            <a:r>
              <a:rPr dirty="0" sz="2000" lang="en-GB"/>
              <a:t> </a:t>
            </a:r>
            <a:r>
              <a:rPr dirty="0" sz="2000" lang="en-GB" err="1"/>
              <a:t>neurons</a:t>
            </a:r>
            <a:r>
              <a:rPr dirty="0" sz="2000" lang="en-GB"/>
              <a:t> directly</a:t>
            </a:r>
            <a:r>
              <a:rPr dirty="0" sz="2000" lang="en-US"/>
              <a:t>.</a:t>
            </a:r>
          </a:p>
          <a:p>
            <a:pPr indent="-457200" marL="457200">
              <a:buFont typeface="+mj-lt"/>
              <a:buAutoNum type="arabicPeriod"/>
            </a:pPr>
            <a:r>
              <a:rPr dirty="0" sz="2000" lang="en-GB"/>
              <a:t>Inhibits primary afferent pathway</a:t>
            </a:r>
            <a:r>
              <a:rPr dirty="0" sz="2000" lang="en-US"/>
              <a:t>.</a:t>
            </a:r>
            <a:r>
              <a:rPr dirty="0" sz="2000" lang="en-GB"/>
              <a:t> </a:t>
            </a:r>
            <a:endParaRPr dirty="0" sz="2000" lang="en-US"/>
          </a:p>
          <a:p>
            <a:pPr indent="-457200" marL="457200">
              <a:buFont typeface="+mj-lt"/>
              <a:buAutoNum type="arabicPeriod"/>
            </a:pPr>
            <a:r>
              <a:rPr dirty="0" sz="2000" lang="en-GB"/>
              <a:t>Indirectly</a:t>
            </a:r>
            <a:r>
              <a:rPr dirty="0" sz="2000" lang="en-US"/>
              <a:t> </a:t>
            </a:r>
            <a:r>
              <a:rPr dirty="0" sz="2000" lang="en-GB"/>
              <a:t>suppresses guarding reflexes</a:t>
            </a:r>
            <a:r>
              <a:rPr dirty="0" sz="2000" lang="en-US"/>
              <a:t>.</a:t>
            </a:r>
            <a:endParaRPr dirty="0" sz="2000" lang="en-IQ"/>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597" name="Content Placeholder 2"/>
          <p:cNvSpPr>
            <a:spLocks noGrp="1"/>
          </p:cNvSpPr>
          <p:nvPr>
            <p:ph idx="1"/>
          </p:nvPr>
        </p:nvSpPr>
        <p:spPr>
          <a:xfrm>
            <a:off x="40409" y="57727"/>
            <a:ext cx="9063182" cy="6742545"/>
          </a:xfrm>
        </p:spPr>
        <p:txBody>
          <a:bodyPr>
            <a:normAutofit fontScale="95000" lnSpcReduction="20000"/>
          </a:bodyPr>
          <a:p>
            <a:pPr>
              <a:buFont typeface="Wingdings" pitchFamily="2" charset="2"/>
              <a:buChar char="q"/>
            </a:pPr>
            <a:r>
              <a:rPr b="1" dirty="0" lang="en-GB" u="sng">
                <a:solidFill>
                  <a:srgbClr val="C00000"/>
                </a:solidFill>
              </a:rPr>
              <a:t>Indication of SNS include</a:t>
            </a:r>
            <a:r>
              <a:rPr b="1" dirty="0" lang="ar-SA" u="sng">
                <a:solidFill>
                  <a:srgbClr val="C00000"/>
                </a:solidFill>
              </a:rPr>
              <a:t>:</a:t>
            </a:r>
            <a:endParaRPr b="1" dirty="0" lang="en-IQ" u="sng">
              <a:solidFill>
                <a:srgbClr val="C00000"/>
              </a:solidFill>
            </a:endParaRPr>
          </a:p>
          <a:p>
            <a:pPr indent="-342900" marL="342900">
              <a:buFont typeface="+mj-lt"/>
              <a:buAutoNum type="arabicPeriod"/>
            </a:pPr>
            <a:r>
              <a:rPr dirty="0" sz="2000" lang="en-US"/>
              <a:t>O</a:t>
            </a:r>
            <a:r>
              <a:rPr dirty="0" sz="2000" lang="en-GB" err="1"/>
              <a:t>veractive</a:t>
            </a:r>
            <a:r>
              <a:rPr dirty="0" sz="2000" lang="ar-SA"/>
              <a:t> </a:t>
            </a:r>
            <a:r>
              <a:rPr dirty="0" sz="2000" lang="en-GB"/>
              <a:t>Bladder</a:t>
            </a:r>
            <a:r>
              <a:rPr dirty="0" sz="2000" lang="en-US"/>
              <a:t>. (Frequent feeling of needing to void)</a:t>
            </a:r>
          </a:p>
          <a:p>
            <a:pPr lvl="1">
              <a:buFont typeface="Wingdings" pitchFamily="2" charset="2"/>
              <a:buChar char="§"/>
            </a:pPr>
            <a:r>
              <a:rPr b="1" dirty="0" sz="2000" lang="en-US"/>
              <a:t>Wet</a:t>
            </a:r>
            <a:r>
              <a:rPr dirty="0" sz="2000" lang="en-US"/>
              <a:t>: </a:t>
            </a:r>
            <a:r>
              <a:rPr b="1" dirty="0" sz="2000" i="0" lang="en-US">
                <a:solidFill>
                  <a:srgbClr val="7030A0"/>
                </a:solidFill>
                <a:effectLst/>
              </a:rPr>
              <a:t>Urgency urinary incontinence</a:t>
            </a:r>
            <a:r>
              <a:rPr b="0" dirty="0" sz="2000" i="0" lang="en-US">
                <a:effectLst/>
              </a:rPr>
              <a:t> – is characterized by symptoms of frequency, urgency and urge incontinence (either alone or in combination)</a:t>
            </a:r>
            <a:endParaRPr dirty="0" sz="2000" lang="en-US">
              <a:effectLst/>
            </a:endParaRPr>
          </a:p>
          <a:p>
            <a:pPr lvl="1">
              <a:buFont typeface="Wingdings" pitchFamily="2" charset="2"/>
              <a:buChar char="§"/>
            </a:pPr>
            <a:r>
              <a:rPr b="1" dirty="0" sz="2000" lang="en-US"/>
              <a:t>Dry</a:t>
            </a:r>
            <a:r>
              <a:rPr dirty="0" sz="2000" lang="en-US"/>
              <a:t>: </a:t>
            </a:r>
            <a:r>
              <a:rPr b="1" dirty="0" sz="2000" i="0" lang="en-US">
                <a:solidFill>
                  <a:srgbClr val="7030A0"/>
                </a:solidFill>
                <a:effectLst/>
              </a:rPr>
              <a:t>Urgency Frequency Syndrome</a:t>
            </a:r>
            <a:r>
              <a:rPr b="0" dirty="0" sz="2000" i="0" lang="en-US">
                <a:effectLst/>
              </a:rPr>
              <a:t> - is characterized by symptoms of frequency and urgency without incontinence episode</a:t>
            </a:r>
            <a:endParaRPr dirty="0" sz="2000" lang="en-US">
              <a:effectLst/>
            </a:endParaRPr>
          </a:p>
          <a:p>
            <a:pPr indent="-342900" marL="342900">
              <a:buFont typeface="+mj-lt"/>
              <a:buAutoNum type="arabicPeriod"/>
            </a:pPr>
            <a:endParaRPr dirty="0" sz="2000" lang="ar-SA"/>
          </a:p>
          <a:p>
            <a:pPr indent="-342900" marL="342900">
              <a:buFont typeface="+mj-lt"/>
              <a:buAutoNum type="arabicPeriod"/>
            </a:pPr>
            <a:r>
              <a:rPr dirty="0" sz="2000" lang="en-GB" err="1"/>
              <a:t>Neuognic</a:t>
            </a:r>
            <a:r>
              <a:rPr dirty="0" sz="2000" lang="ar-SA"/>
              <a:t> </a:t>
            </a:r>
            <a:r>
              <a:rPr dirty="0" sz="2000" lang="en-GB"/>
              <a:t>disorder</a:t>
            </a:r>
            <a:r>
              <a:rPr dirty="0" sz="2000" lang="ar-SA"/>
              <a:t> </a:t>
            </a:r>
            <a:r>
              <a:rPr dirty="0" sz="2000" lang="en-GB"/>
              <a:t>e.g</a:t>
            </a:r>
            <a:r>
              <a:rPr dirty="0" sz="2000" lang="ar-SA"/>
              <a:t> </a:t>
            </a:r>
            <a:r>
              <a:rPr dirty="0" sz="2000" lang="en-GB"/>
              <a:t>MS,</a:t>
            </a:r>
            <a:r>
              <a:rPr dirty="0" sz="2000" lang="ar-SA"/>
              <a:t> </a:t>
            </a:r>
            <a:r>
              <a:rPr dirty="0" sz="2000" lang="en-GB"/>
              <a:t>SCI</a:t>
            </a:r>
            <a:r>
              <a:rPr dirty="0" sz="2000" lang="en-US"/>
              <a:t>. (Incontinence)</a:t>
            </a:r>
          </a:p>
          <a:p>
            <a:pPr indent="-342900" marL="342900">
              <a:buFont typeface="+mj-lt"/>
              <a:buAutoNum type="arabicPeriod"/>
            </a:pPr>
            <a:endParaRPr dirty="0" sz="2000" lang="ar-SA"/>
          </a:p>
          <a:p>
            <a:pPr indent="-342900" marL="342900">
              <a:buFont typeface="+mj-lt"/>
              <a:buAutoNum type="arabicPeriod"/>
            </a:pPr>
            <a:r>
              <a:rPr dirty="0" sz="2000" lang="en-GB" err="1"/>
              <a:t>Intestitial</a:t>
            </a:r>
            <a:r>
              <a:rPr dirty="0" sz="2000" lang="ar-SA"/>
              <a:t> </a:t>
            </a:r>
            <a:r>
              <a:rPr dirty="0" sz="2000" lang="en-GB"/>
              <a:t>cystitis</a:t>
            </a:r>
            <a:r>
              <a:rPr dirty="0" sz="2000" lang="ar-SA"/>
              <a:t> </a:t>
            </a:r>
            <a:r>
              <a:rPr dirty="0" sz="2000" lang="en-GB"/>
              <a:t>and</a:t>
            </a:r>
            <a:r>
              <a:rPr dirty="0" sz="2000" lang="ar-SA"/>
              <a:t> </a:t>
            </a:r>
            <a:r>
              <a:rPr dirty="0" sz="2000" lang="en-GB"/>
              <a:t>pelvic</a:t>
            </a:r>
            <a:r>
              <a:rPr dirty="0" sz="2000" lang="ar-SA"/>
              <a:t> </a:t>
            </a:r>
            <a:r>
              <a:rPr dirty="0" sz="2000" lang="en-GB"/>
              <a:t>pain</a:t>
            </a:r>
            <a:r>
              <a:rPr dirty="0" sz="2000" lang="en-US"/>
              <a:t>.</a:t>
            </a:r>
          </a:p>
          <a:p>
            <a:pPr indent="-342900" marL="342900">
              <a:buFont typeface="+mj-lt"/>
              <a:buAutoNum type="arabicPeriod"/>
            </a:pPr>
            <a:endParaRPr dirty="0" sz="2000" lang="ar-SA"/>
          </a:p>
          <a:p>
            <a:pPr indent="-342900" marL="342900">
              <a:buFont typeface="+mj-lt"/>
              <a:buAutoNum type="arabicPeriod"/>
            </a:pPr>
            <a:r>
              <a:rPr dirty="0" sz="2000" lang="en-US"/>
              <a:t>N</a:t>
            </a:r>
            <a:r>
              <a:rPr dirty="0" sz="2000" lang="en-GB" err="1"/>
              <a:t>onobstructive</a:t>
            </a:r>
            <a:r>
              <a:rPr dirty="0" sz="2000" lang="en-US"/>
              <a:t> </a:t>
            </a:r>
            <a:r>
              <a:rPr dirty="0" sz="2000" lang="en-GB"/>
              <a:t>urinary</a:t>
            </a:r>
            <a:r>
              <a:rPr dirty="0" sz="2000" lang="en-US"/>
              <a:t> </a:t>
            </a:r>
            <a:r>
              <a:rPr dirty="0" sz="2000" lang="en-GB" err="1"/>
              <a:t>retentio</a:t>
            </a:r>
            <a:r>
              <a:rPr dirty="0" sz="2000" lang="en-US"/>
              <a:t>n </a:t>
            </a:r>
            <a:r>
              <a:rPr b="0" dirty="0" sz="2000" i="0" lang="en-US">
                <a:effectLst/>
              </a:rPr>
              <a:t>– Inability to relax urethra/pelvic floor</a:t>
            </a:r>
            <a:endParaRPr dirty="0" sz="2000" lang="en-US">
              <a:effectLst/>
            </a:endParaRPr>
          </a:p>
          <a:p>
            <a:pPr lvl="1">
              <a:buFont typeface="Wingdings" pitchFamily="2" charset="2"/>
              <a:buChar char="§"/>
            </a:pPr>
            <a:r>
              <a:rPr dirty="0" sz="2000" lang="en-GB"/>
              <a:t>Pelvic</a:t>
            </a:r>
            <a:r>
              <a:rPr dirty="0" sz="2000" lang="en-US"/>
              <a:t> </a:t>
            </a:r>
            <a:r>
              <a:rPr dirty="0" sz="2000" lang="en-GB"/>
              <a:t>floor</a:t>
            </a:r>
            <a:r>
              <a:rPr dirty="0" sz="2000" lang="en-US"/>
              <a:t> </a:t>
            </a:r>
            <a:r>
              <a:rPr dirty="0" sz="2000" lang="en-GB"/>
              <a:t>muscle</a:t>
            </a:r>
            <a:r>
              <a:rPr dirty="0" sz="2000" lang="en-US"/>
              <a:t> </a:t>
            </a:r>
            <a:r>
              <a:rPr dirty="0" sz="2000" lang="en-GB"/>
              <a:t>dysfunction</a:t>
            </a:r>
            <a:r>
              <a:rPr dirty="0" sz="2000" lang="en-US"/>
              <a:t>.</a:t>
            </a:r>
          </a:p>
          <a:p>
            <a:pPr lvl="1">
              <a:buFont typeface="Wingdings" pitchFamily="2" charset="2"/>
              <a:buChar char="§"/>
            </a:pPr>
            <a:endParaRPr dirty="0" sz="2000" lang="en-US"/>
          </a:p>
          <a:p>
            <a:pPr indent="-342900" marL="342900">
              <a:buFont typeface="+mj-lt"/>
              <a:buAutoNum type="arabicPeriod"/>
            </a:pPr>
            <a:r>
              <a:rPr dirty="0" sz="2000" lang="en-GB"/>
              <a:t>Failed</a:t>
            </a:r>
            <a:r>
              <a:rPr dirty="0" sz="2000" lang="en-US"/>
              <a:t> </a:t>
            </a:r>
            <a:r>
              <a:rPr dirty="0" sz="2000" lang="en-GB"/>
              <a:t>or</a:t>
            </a:r>
            <a:r>
              <a:rPr dirty="0" sz="2000" lang="en-US"/>
              <a:t> </a:t>
            </a:r>
            <a:r>
              <a:rPr dirty="0" sz="2000" lang="en-GB"/>
              <a:t>intolerance</a:t>
            </a:r>
            <a:r>
              <a:rPr dirty="0" sz="2000" lang="en-US"/>
              <a:t> </a:t>
            </a:r>
            <a:r>
              <a:rPr dirty="0" sz="2000" lang="en-GB"/>
              <a:t>to</a:t>
            </a:r>
            <a:r>
              <a:rPr dirty="0" sz="2000" lang="en-US"/>
              <a:t> </a:t>
            </a:r>
            <a:r>
              <a:rPr dirty="0" sz="2000" lang="en-GB"/>
              <a:t>medical</a:t>
            </a:r>
            <a:r>
              <a:rPr dirty="0" sz="2000" lang="en-US"/>
              <a:t> </a:t>
            </a:r>
            <a:r>
              <a:rPr dirty="0" sz="2000" lang="en-GB"/>
              <a:t>treatment</a:t>
            </a:r>
            <a:r>
              <a:rPr dirty="0" sz="2000" lang="en-US"/>
              <a:t>.</a:t>
            </a:r>
          </a:p>
          <a:p>
            <a:pPr lvl="1">
              <a:buFont typeface="Wingdings" pitchFamily="2" charset="2"/>
              <a:buChar char="§"/>
            </a:pPr>
            <a:r>
              <a:rPr b="0" dirty="0" sz="2000" i="0" lang="en-US">
                <a:effectLst/>
              </a:rPr>
              <a:t>medications or biofeedback</a:t>
            </a:r>
            <a:endParaRPr dirty="0" sz="2000" lang="en-US">
              <a:effectLst/>
            </a:endParaRPr>
          </a:p>
          <a:p>
            <a:pPr lvl="1">
              <a:buFont typeface="Wingdings" pitchFamily="2" charset="2"/>
              <a:buChar char="§"/>
            </a:pPr>
            <a:r>
              <a:rPr b="0" dirty="0" sz="2000" i="0" lang="en-US">
                <a:effectLst/>
              </a:rPr>
              <a:t>catheterization (retention)</a:t>
            </a:r>
            <a:endParaRPr dirty="0" sz="2000" lang="en-US">
              <a:effectLst/>
            </a:endParaRPr>
          </a:p>
          <a:p>
            <a:pPr lvl="1">
              <a:buFont typeface="Wingdings" pitchFamily="2" charset="2"/>
              <a:buChar char="§"/>
            </a:pPr>
            <a:r>
              <a:rPr b="0" dirty="0" sz="2000" i="0" lang="en-US">
                <a:effectLst/>
              </a:rPr>
              <a:t>external electrical-stimulation</a:t>
            </a:r>
            <a:endParaRPr dirty="0" sz="2000" lang="en-US">
              <a:effectLst/>
            </a:endParaRPr>
          </a:p>
          <a:p>
            <a:pPr indent="-342900" marL="342900">
              <a:buFont typeface="+mj-lt"/>
              <a:buAutoNum type="arabicPeriod"/>
            </a:pPr>
            <a:endParaRPr dirty="0" sz="2000" lang="en-IQ"/>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598" name="Content Placeholder 2"/>
          <p:cNvSpPr>
            <a:spLocks noGrp="1"/>
          </p:cNvSpPr>
          <p:nvPr>
            <p:ph idx="1"/>
          </p:nvPr>
        </p:nvSpPr>
        <p:spPr>
          <a:xfrm>
            <a:off x="46182" y="69272"/>
            <a:ext cx="9051636" cy="6719455"/>
          </a:xfrm>
        </p:spPr>
        <p:txBody>
          <a:bodyPr>
            <a:noAutofit/>
          </a:bodyPr>
          <a:p>
            <a:pPr>
              <a:buFont typeface="Wingdings" pitchFamily="2" charset="2"/>
              <a:buChar char="q"/>
            </a:pPr>
            <a:r>
              <a:rPr b="1" dirty="0" lang="en-GB" u="sng">
                <a:solidFill>
                  <a:srgbClr val="C00000"/>
                </a:solidFill>
              </a:rPr>
              <a:t>Patients </a:t>
            </a:r>
            <a:r>
              <a:rPr b="1" dirty="0" lang="en-GB" err="1" u="sng">
                <a:solidFill>
                  <a:srgbClr val="C00000"/>
                </a:solidFill>
              </a:rPr>
              <a:t>selectio</a:t>
            </a:r>
            <a:r>
              <a:rPr b="1" dirty="0" lang="en-US" u="sng">
                <a:solidFill>
                  <a:srgbClr val="C00000"/>
                </a:solidFill>
              </a:rPr>
              <a:t>n:</a:t>
            </a:r>
            <a:br>
              <a:rPr b="1" dirty="0" lang="en-US" u="sng">
                <a:solidFill>
                  <a:srgbClr val="C00000"/>
                </a:solidFill>
              </a:rPr>
            </a:br>
            <a:r>
              <a:rPr b="1" dirty="0" lang="en-GB" u="sng">
                <a:solidFill>
                  <a:srgbClr val="C00000"/>
                </a:solidFill>
              </a:rPr>
              <a:t>Inclusion</a:t>
            </a:r>
            <a:r>
              <a:rPr b="1" dirty="0" lang="en-US" u="sng">
                <a:solidFill>
                  <a:srgbClr val="C00000"/>
                </a:solidFill>
              </a:rPr>
              <a:t> </a:t>
            </a:r>
            <a:r>
              <a:rPr b="1" dirty="0" lang="en-GB" u="sng">
                <a:solidFill>
                  <a:srgbClr val="C00000"/>
                </a:solidFill>
              </a:rPr>
              <a:t>criteria</a:t>
            </a:r>
            <a:r>
              <a:rPr b="1" dirty="0" lang="en-US" u="sng">
                <a:solidFill>
                  <a:srgbClr val="C00000"/>
                </a:solidFill>
              </a:rPr>
              <a:t> </a:t>
            </a:r>
            <a:r>
              <a:rPr b="1" dirty="0" lang="en-GB" u="sng">
                <a:solidFill>
                  <a:srgbClr val="C00000"/>
                </a:solidFill>
              </a:rPr>
              <a:t>for</a:t>
            </a:r>
            <a:r>
              <a:rPr b="1" dirty="0" lang="en-US" u="sng">
                <a:solidFill>
                  <a:srgbClr val="C00000"/>
                </a:solidFill>
              </a:rPr>
              <a:t> </a:t>
            </a:r>
            <a:r>
              <a:rPr b="1" dirty="0" lang="en-GB" u="sng">
                <a:solidFill>
                  <a:srgbClr val="C00000"/>
                </a:solidFill>
              </a:rPr>
              <a:t>OAB</a:t>
            </a:r>
            <a:r>
              <a:rPr b="1" dirty="0" lang="en-US" u="sng">
                <a:solidFill>
                  <a:srgbClr val="C00000"/>
                </a:solidFill>
              </a:rPr>
              <a:t>:</a:t>
            </a:r>
            <a:endParaRPr b="1" dirty="0" lang="en-IQ" u="sng">
              <a:solidFill>
                <a:srgbClr val="C00000"/>
              </a:solidFill>
            </a:endParaRPr>
          </a:p>
          <a:p>
            <a:pPr indent="-342900" marL="342900">
              <a:buFont typeface="+mj-lt"/>
              <a:buAutoNum type="arabicPeriod"/>
            </a:pPr>
            <a:r>
              <a:rPr b="1" dirty="0" sz="2000" lang="en-GB">
                <a:solidFill>
                  <a:srgbClr val="0070C0"/>
                </a:solidFill>
              </a:rPr>
              <a:t>Urodynamic</a:t>
            </a:r>
            <a:r>
              <a:rPr b="1" dirty="0" sz="2000" lang="en-US">
                <a:solidFill>
                  <a:srgbClr val="0070C0"/>
                </a:solidFill>
              </a:rPr>
              <a:t> </a:t>
            </a:r>
            <a:r>
              <a:rPr b="1" dirty="0" sz="2000" lang="en-GB">
                <a:solidFill>
                  <a:srgbClr val="0070C0"/>
                </a:solidFill>
              </a:rPr>
              <a:t>study</a:t>
            </a:r>
            <a:r>
              <a:rPr dirty="0" sz="2000" lang="en-US"/>
              <a:t> </a:t>
            </a:r>
            <a:r>
              <a:rPr dirty="0" sz="2000" lang="en-GB"/>
              <a:t>that</a:t>
            </a:r>
            <a:r>
              <a:rPr dirty="0" sz="2000" lang="en-US"/>
              <a:t> </a:t>
            </a:r>
            <a:r>
              <a:rPr dirty="0" sz="2000" lang="en-GB"/>
              <a:t>manifest</a:t>
            </a:r>
            <a:r>
              <a:rPr dirty="0" sz="2000" lang="en-US"/>
              <a:t> </a:t>
            </a:r>
            <a:r>
              <a:rPr dirty="0" sz="2000" lang="en-GB"/>
              <a:t>of</a:t>
            </a:r>
            <a:r>
              <a:rPr dirty="0" sz="2000" lang="en-US"/>
              <a:t> </a:t>
            </a:r>
            <a:r>
              <a:rPr dirty="0" sz="2000" lang="en-GB"/>
              <a:t>lower</a:t>
            </a:r>
            <a:r>
              <a:rPr dirty="0" sz="2000" lang="en-US"/>
              <a:t> </a:t>
            </a:r>
            <a:r>
              <a:rPr dirty="0" sz="2000" lang="en-GB"/>
              <a:t>urinary</a:t>
            </a:r>
            <a:r>
              <a:rPr dirty="0" sz="2000" lang="en-US"/>
              <a:t> </a:t>
            </a:r>
            <a:r>
              <a:rPr dirty="0" sz="2000" lang="en-GB"/>
              <a:t>tract</a:t>
            </a:r>
            <a:r>
              <a:rPr dirty="0" sz="2000" lang="en-US"/>
              <a:t> </a:t>
            </a:r>
            <a:r>
              <a:rPr dirty="0" sz="2000" lang="en-GB"/>
              <a:t>dysfunction.</a:t>
            </a:r>
            <a:endParaRPr dirty="0" sz="2000" lang="en-US"/>
          </a:p>
          <a:p>
            <a:pPr indent="-342900" marL="342900">
              <a:buFont typeface="+mj-lt"/>
              <a:buAutoNum type="arabicPeriod"/>
            </a:pPr>
            <a:r>
              <a:rPr b="1" dirty="0" sz="2000" lang="en-US">
                <a:solidFill>
                  <a:srgbClr val="0070C0"/>
                </a:solidFill>
              </a:rPr>
              <a:t>U</a:t>
            </a:r>
            <a:r>
              <a:rPr b="1" dirty="0" sz="2000" lang="en-GB" err="1">
                <a:solidFill>
                  <a:srgbClr val="0070C0"/>
                </a:solidFill>
              </a:rPr>
              <a:t>ltrasonography</a:t>
            </a:r>
            <a:r>
              <a:rPr dirty="0" sz="2000" lang="en-US"/>
              <a:t> </a:t>
            </a:r>
            <a:r>
              <a:rPr dirty="0" sz="2000" lang="en-GB"/>
              <a:t>of</a:t>
            </a:r>
            <a:r>
              <a:rPr dirty="0" sz="2000" lang="en-US"/>
              <a:t> </a:t>
            </a:r>
            <a:r>
              <a:rPr dirty="0" sz="2000" lang="en-GB"/>
              <a:t>lower</a:t>
            </a:r>
            <a:r>
              <a:rPr dirty="0" sz="2000" lang="en-US"/>
              <a:t> </a:t>
            </a:r>
            <a:r>
              <a:rPr dirty="0" sz="2000" lang="en-GB"/>
              <a:t>urinary</a:t>
            </a:r>
            <a:r>
              <a:rPr dirty="0" sz="2000" lang="en-US"/>
              <a:t> </a:t>
            </a:r>
            <a:r>
              <a:rPr dirty="0" sz="2000" lang="en-GB"/>
              <a:t>tract</a:t>
            </a:r>
            <a:r>
              <a:rPr dirty="0" sz="2000" lang="en-US"/>
              <a:t> </a:t>
            </a:r>
            <a:r>
              <a:rPr dirty="0" sz="2000" lang="en-GB"/>
              <a:t>dysfunction.</a:t>
            </a:r>
            <a:endParaRPr dirty="0" sz="2000" lang="en-US"/>
          </a:p>
          <a:p>
            <a:pPr indent="-342900" marL="342900">
              <a:buFont typeface="+mj-lt"/>
              <a:buAutoNum type="arabicPeriod"/>
            </a:pPr>
            <a:r>
              <a:rPr dirty="0" sz="2000" lang="en-GB"/>
              <a:t>Male</a:t>
            </a:r>
            <a:r>
              <a:rPr dirty="0" sz="2000" lang="en-US"/>
              <a:t> </a:t>
            </a:r>
            <a:r>
              <a:rPr dirty="0" sz="2000" lang="en-GB"/>
              <a:t>or</a:t>
            </a:r>
            <a:r>
              <a:rPr dirty="0" sz="2000" lang="en-US"/>
              <a:t> </a:t>
            </a:r>
            <a:r>
              <a:rPr dirty="0" sz="2000" lang="en-GB"/>
              <a:t>female</a:t>
            </a:r>
            <a:r>
              <a:rPr dirty="0" sz="2000" lang="en-US"/>
              <a:t> </a:t>
            </a:r>
            <a:r>
              <a:rPr dirty="0" sz="2000" lang="en-GB"/>
              <a:t>and</a:t>
            </a:r>
            <a:r>
              <a:rPr dirty="0" sz="2000" lang="en-US"/>
              <a:t> </a:t>
            </a:r>
            <a:r>
              <a:rPr dirty="0" sz="2000" lang="en-GB"/>
              <a:t>18</a:t>
            </a:r>
            <a:r>
              <a:rPr dirty="0" sz="2000" lang="en-US"/>
              <a:t> </a:t>
            </a:r>
            <a:r>
              <a:rPr dirty="0" sz="2000" lang="en-GB"/>
              <a:t>years</a:t>
            </a:r>
            <a:r>
              <a:rPr dirty="0" sz="2000" lang="en-US"/>
              <a:t> </a:t>
            </a:r>
            <a:r>
              <a:rPr dirty="0" sz="2000" lang="en-GB"/>
              <a:t>of</a:t>
            </a:r>
            <a:r>
              <a:rPr dirty="0" sz="2000" lang="en-US"/>
              <a:t> </a:t>
            </a:r>
            <a:r>
              <a:rPr dirty="0" sz="2000" lang="en-GB"/>
              <a:t>age</a:t>
            </a:r>
            <a:r>
              <a:rPr dirty="0" sz="2000" lang="en-US"/>
              <a:t> </a:t>
            </a:r>
            <a:r>
              <a:rPr dirty="0" sz="2000" lang="en-GB"/>
              <a:t>or</a:t>
            </a:r>
            <a:r>
              <a:rPr dirty="0" sz="2000" lang="en-US"/>
              <a:t> </a:t>
            </a:r>
            <a:r>
              <a:rPr dirty="0" sz="2000" lang="en-GB"/>
              <a:t>older.</a:t>
            </a:r>
            <a:endParaRPr dirty="0" sz="2000" lang="en-US"/>
          </a:p>
          <a:p>
            <a:pPr indent="-342900" marL="342900">
              <a:buFont typeface="+mj-lt"/>
              <a:buAutoNum type="arabicPeriod"/>
            </a:pPr>
            <a:r>
              <a:rPr dirty="0" sz="2000" lang="en-GB"/>
              <a:t>Failed</a:t>
            </a:r>
            <a:r>
              <a:rPr dirty="0" sz="2000" lang="en-US"/>
              <a:t> </a:t>
            </a:r>
            <a:r>
              <a:rPr dirty="0" sz="2000" lang="en-GB"/>
              <a:t>in</a:t>
            </a:r>
            <a:r>
              <a:rPr dirty="0" sz="2000" lang="en-US"/>
              <a:t> </a:t>
            </a:r>
            <a:r>
              <a:rPr dirty="0" sz="2000" lang="en-GB"/>
              <a:t>conservative</a:t>
            </a:r>
            <a:r>
              <a:rPr dirty="0" sz="2000" lang="en-US"/>
              <a:t> </a:t>
            </a:r>
            <a:r>
              <a:rPr dirty="0" sz="2000" lang="en-GB"/>
              <a:t>treatment</a:t>
            </a:r>
            <a:r>
              <a:rPr dirty="0" sz="2000" lang="en-US"/>
              <a:t> </a:t>
            </a:r>
            <a:r>
              <a:rPr dirty="0" sz="2000" lang="en-GB"/>
              <a:t>(e.g.</a:t>
            </a:r>
            <a:r>
              <a:rPr dirty="0" sz="2000" lang="en-US"/>
              <a:t> </a:t>
            </a:r>
            <a:r>
              <a:rPr dirty="0" sz="2000" lang="en-GB"/>
              <a:t>pelvic</a:t>
            </a:r>
            <a:r>
              <a:rPr dirty="0" sz="2000" lang="en-US"/>
              <a:t> </a:t>
            </a:r>
            <a:r>
              <a:rPr dirty="0" sz="2000" lang="en-GB"/>
              <a:t>floor</a:t>
            </a:r>
            <a:r>
              <a:rPr dirty="0" sz="2000" lang="en-US"/>
              <a:t> </a:t>
            </a:r>
            <a:r>
              <a:rPr dirty="0" sz="2000" lang="en-GB"/>
              <a:t>training,</a:t>
            </a:r>
            <a:r>
              <a:rPr dirty="0" sz="2000" lang="en-US"/>
              <a:t> </a:t>
            </a:r>
            <a:r>
              <a:rPr dirty="0" sz="2000" lang="en-GB"/>
              <a:t>biofeedback,</a:t>
            </a:r>
            <a:r>
              <a:rPr dirty="0" sz="2000" lang="en-US"/>
              <a:t> </a:t>
            </a:r>
            <a:r>
              <a:rPr dirty="0" sz="2000" lang="en-GB" err="1"/>
              <a:t>behavioral</a:t>
            </a:r>
            <a:r>
              <a:rPr dirty="0" sz="2000" lang="en-US"/>
              <a:t> </a:t>
            </a:r>
            <a:r>
              <a:rPr dirty="0" sz="2000" lang="en-GB"/>
              <a:t>modification).</a:t>
            </a:r>
            <a:endParaRPr dirty="0" sz="2000" lang="en-US"/>
          </a:p>
          <a:p>
            <a:pPr indent="-342900" marL="342900">
              <a:buFont typeface="+mj-lt"/>
              <a:buAutoNum type="arabicPeriod"/>
            </a:pPr>
            <a:r>
              <a:rPr dirty="0" sz="2000" lang="en-GB"/>
              <a:t>Failed</a:t>
            </a:r>
            <a:r>
              <a:rPr dirty="0" sz="2000" lang="en-US"/>
              <a:t> </a:t>
            </a:r>
            <a:r>
              <a:rPr dirty="0" sz="2000" lang="en-GB"/>
              <a:t>medical</a:t>
            </a:r>
            <a:r>
              <a:rPr dirty="0" sz="2000" lang="en-US"/>
              <a:t> </a:t>
            </a:r>
            <a:r>
              <a:rPr dirty="0" sz="2000" lang="en-GB"/>
              <a:t>treatment</a:t>
            </a:r>
            <a:r>
              <a:rPr dirty="0" sz="2000" lang="en-US"/>
              <a:t> </a:t>
            </a:r>
            <a:r>
              <a:rPr dirty="0" sz="2000" lang="en-GB"/>
              <a:t>to</a:t>
            </a:r>
            <a:r>
              <a:rPr dirty="0" sz="2000" lang="en-US"/>
              <a:t> </a:t>
            </a:r>
            <a:r>
              <a:rPr dirty="0" sz="2000" lang="en-GB"/>
              <a:t>control</a:t>
            </a:r>
            <a:r>
              <a:rPr dirty="0" sz="2000" lang="en-US"/>
              <a:t> </a:t>
            </a:r>
            <a:r>
              <a:rPr dirty="0" sz="2000" lang="en-GB"/>
              <a:t>symptoms</a:t>
            </a:r>
            <a:r>
              <a:rPr dirty="0" sz="2000" lang="en-US"/>
              <a:t>.</a:t>
            </a:r>
          </a:p>
          <a:p>
            <a:pPr indent="-342900" marL="342900">
              <a:buFont typeface="+mj-lt"/>
              <a:buAutoNum type="arabicPeriod"/>
            </a:pPr>
            <a:r>
              <a:rPr dirty="0" sz="2000" lang="en-GB"/>
              <a:t>Patients</a:t>
            </a:r>
            <a:r>
              <a:rPr dirty="0" sz="2000" lang="en-US"/>
              <a:t> </a:t>
            </a:r>
            <a:r>
              <a:rPr dirty="0" sz="2000" lang="en-GB"/>
              <a:t>could</a:t>
            </a:r>
            <a:r>
              <a:rPr dirty="0" sz="2000" lang="en-US"/>
              <a:t> </a:t>
            </a:r>
            <a:r>
              <a:rPr dirty="0" sz="2000" lang="en-GB"/>
              <a:t>not</a:t>
            </a:r>
            <a:r>
              <a:rPr dirty="0" sz="2000" lang="en-US"/>
              <a:t> </a:t>
            </a:r>
            <a:r>
              <a:rPr dirty="0" sz="2000" lang="en-GB"/>
              <a:t>tolerate</a:t>
            </a:r>
            <a:r>
              <a:rPr dirty="0" sz="2000" lang="en-US"/>
              <a:t> </a:t>
            </a:r>
            <a:r>
              <a:rPr dirty="0" sz="2000" lang="en-GB"/>
              <a:t>medication</a:t>
            </a:r>
            <a:r>
              <a:rPr dirty="0" sz="2000" lang="en-US"/>
              <a:t> </a:t>
            </a:r>
            <a:r>
              <a:rPr dirty="0" sz="2000" lang="en-GB"/>
              <a:t>because</a:t>
            </a:r>
            <a:r>
              <a:rPr dirty="0" sz="2000" lang="en-US"/>
              <a:t> </a:t>
            </a:r>
            <a:r>
              <a:rPr dirty="0" sz="2000" lang="en-GB"/>
              <a:t>the</a:t>
            </a:r>
            <a:r>
              <a:rPr dirty="0" sz="2000" lang="en-US"/>
              <a:t> </a:t>
            </a:r>
            <a:r>
              <a:rPr dirty="0" sz="2000" lang="en-GB"/>
              <a:t>side</a:t>
            </a:r>
            <a:r>
              <a:rPr dirty="0" sz="2000" lang="en-US"/>
              <a:t> </a:t>
            </a:r>
            <a:r>
              <a:rPr dirty="0" sz="2000" lang="en-GB"/>
              <a:t>effect.</a:t>
            </a:r>
            <a:endParaRPr dirty="0" sz="2000" lang="en-US"/>
          </a:p>
          <a:p>
            <a:pPr indent="-342900" marL="342900">
              <a:buFont typeface="+mj-lt"/>
              <a:buAutoNum type="arabicPeriod"/>
            </a:pPr>
            <a:r>
              <a:rPr dirty="0" sz="2000" lang="en-GB"/>
              <a:t>On</a:t>
            </a:r>
            <a:r>
              <a:rPr dirty="0" sz="2000" lang="en-US"/>
              <a:t> </a:t>
            </a:r>
            <a:r>
              <a:rPr dirty="0" sz="2000" lang="en-GB"/>
              <a:t>current</a:t>
            </a:r>
            <a:r>
              <a:rPr dirty="0" sz="2000" lang="en-US"/>
              <a:t> </a:t>
            </a:r>
            <a:r>
              <a:rPr dirty="0" sz="2000" lang="en-GB"/>
              <a:t>regimen</a:t>
            </a:r>
            <a:r>
              <a:rPr dirty="0" sz="2000" lang="en-US"/>
              <a:t> </a:t>
            </a:r>
            <a:r>
              <a:rPr dirty="0" sz="2000" lang="en-GB"/>
              <a:t>of</a:t>
            </a:r>
            <a:r>
              <a:rPr dirty="0" sz="2000" lang="en-US"/>
              <a:t> </a:t>
            </a:r>
            <a:r>
              <a:rPr dirty="0" sz="2000" lang="en-GB"/>
              <a:t>medications,</a:t>
            </a:r>
            <a:r>
              <a:rPr dirty="0" sz="2000" lang="en-US"/>
              <a:t> </a:t>
            </a:r>
            <a:r>
              <a:rPr dirty="0" sz="2000" lang="en-GB"/>
              <a:t>for</a:t>
            </a:r>
            <a:r>
              <a:rPr dirty="0" sz="2000" lang="en-US"/>
              <a:t> </a:t>
            </a:r>
            <a:r>
              <a:rPr dirty="0" sz="2000" lang="en-GB"/>
              <a:t>at</a:t>
            </a:r>
            <a:r>
              <a:rPr dirty="0" sz="2000" lang="en-US"/>
              <a:t> </a:t>
            </a:r>
            <a:r>
              <a:rPr dirty="0" sz="2000" lang="en-GB"/>
              <a:t>least</a:t>
            </a:r>
            <a:r>
              <a:rPr dirty="0" sz="2000" lang="en-US"/>
              <a:t> </a:t>
            </a:r>
            <a:r>
              <a:rPr dirty="0" sz="2000" lang="en-GB"/>
              <a:t>4</a:t>
            </a:r>
            <a:r>
              <a:rPr dirty="0" sz="2000" lang="en-US"/>
              <a:t> </a:t>
            </a:r>
            <a:r>
              <a:rPr dirty="0" sz="2000" lang="en-GB"/>
              <a:t>weeks</a:t>
            </a:r>
            <a:r>
              <a:rPr dirty="0" sz="2000" lang="en-US"/>
              <a:t> </a:t>
            </a:r>
            <a:r>
              <a:rPr dirty="0" sz="2000" lang="en-GB"/>
              <a:t>prior</a:t>
            </a:r>
            <a:r>
              <a:rPr dirty="0" sz="2000" lang="en-US"/>
              <a:t> </a:t>
            </a:r>
            <a:r>
              <a:rPr dirty="0" sz="2000" lang="en-GB"/>
              <a:t>to</a:t>
            </a:r>
            <a:r>
              <a:rPr dirty="0" sz="2000" lang="en-US"/>
              <a:t> </a:t>
            </a:r>
            <a:r>
              <a:rPr dirty="0" sz="2000" lang="en-GB"/>
              <a:t>beginning</a:t>
            </a:r>
            <a:r>
              <a:rPr dirty="0" sz="2000" lang="en-US"/>
              <a:t> </a:t>
            </a:r>
            <a:r>
              <a:rPr dirty="0" sz="2000" lang="en-GB"/>
              <a:t>the</a:t>
            </a:r>
            <a:r>
              <a:rPr dirty="0" sz="2000" lang="en-US"/>
              <a:t> </a:t>
            </a:r>
            <a:r>
              <a:rPr dirty="0" sz="2000" lang="en-GB"/>
              <a:t>baseline</a:t>
            </a:r>
            <a:r>
              <a:rPr dirty="0" sz="2000" lang="en-US"/>
              <a:t> </a:t>
            </a:r>
            <a:r>
              <a:rPr dirty="0" sz="2000" lang="en-GB"/>
              <a:t>voiding</a:t>
            </a:r>
            <a:r>
              <a:rPr dirty="0" sz="2000" lang="en-US"/>
              <a:t> </a:t>
            </a:r>
            <a:r>
              <a:rPr dirty="0" sz="2000" lang="en-GB"/>
              <a:t>diary.</a:t>
            </a:r>
            <a:endParaRPr dirty="0" sz="2000" lang="en-IQ"/>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599" name="Content Placeholder 2"/>
          <p:cNvSpPr>
            <a:spLocks noGrp="1"/>
          </p:cNvSpPr>
          <p:nvPr>
            <p:ph idx="1"/>
          </p:nvPr>
        </p:nvSpPr>
        <p:spPr>
          <a:xfrm>
            <a:off x="46182" y="51954"/>
            <a:ext cx="9051636" cy="6754091"/>
          </a:xfrm>
        </p:spPr>
        <p:txBody>
          <a:bodyPr>
            <a:noAutofit/>
          </a:bodyPr>
          <a:p>
            <a:pPr>
              <a:buFont typeface="Wingdings" pitchFamily="2" charset="2"/>
              <a:buChar char="q"/>
            </a:pPr>
            <a:r>
              <a:rPr b="1" dirty="0" lang="en-GB" u="sng">
                <a:solidFill>
                  <a:srgbClr val="C00000"/>
                </a:solidFill>
              </a:rPr>
              <a:t>Contraindication</a:t>
            </a:r>
            <a:r>
              <a:rPr b="1" dirty="0" lang="en-US" u="sng">
                <a:solidFill>
                  <a:srgbClr val="C00000"/>
                </a:solidFill>
              </a:rPr>
              <a:t>:</a:t>
            </a:r>
            <a:endParaRPr b="1" dirty="0" lang="en-IQ" u="sng">
              <a:solidFill>
                <a:srgbClr val="C00000"/>
              </a:solidFill>
            </a:endParaRPr>
          </a:p>
          <a:p>
            <a:pPr indent="-342900" marL="342900">
              <a:buFont typeface="+mj-lt"/>
              <a:buAutoNum type="arabicPeriod"/>
            </a:pPr>
            <a:r>
              <a:rPr dirty="0" sz="2000" lang="en-GB"/>
              <a:t>Concomitant</a:t>
            </a:r>
            <a:r>
              <a:rPr dirty="0" sz="2000" lang="en-US"/>
              <a:t> </a:t>
            </a:r>
            <a:r>
              <a:rPr dirty="0" sz="2000" lang="en-GB"/>
              <a:t>medical</a:t>
            </a:r>
            <a:r>
              <a:rPr dirty="0" sz="2000" lang="en-US"/>
              <a:t> </a:t>
            </a:r>
            <a:r>
              <a:rPr dirty="0" sz="2000" lang="en-GB"/>
              <a:t>conditions.</a:t>
            </a:r>
            <a:endParaRPr dirty="0" sz="2000" lang="en-US"/>
          </a:p>
          <a:p>
            <a:pPr indent="-342900" marL="342900">
              <a:buFont typeface="+mj-lt"/>
              <a:buAutoNum type="arabicPeriod"/>
            </a:pPr>
            <a:r>
              <a:rPr dirty="0" sz="2000" lang="en-GB"/>
              <a:t>Skin,</a:t>
            </a:r>
            <a:r>
              <a:rPr dirty="0" sz="2000" lang="en-US"/>
              <a:t> </a:t>
            </a:r>
            <a:r>
              <a:rPr dirty="0" sz="2000" lang="en-GB" err="1"/>
              <a:t>orthopedic</a:t>
            </a:r>
            <a:r>
              <a:rPr dirty="0" sz="2000" lang="en-US"/>
              <a:t> </a:t>
            </a:r>
            <a:r>
              <a:rPr dirty="0" sz="2000" lang="en-GB"/>
              <a:t>or</a:t>
            </a:r>
            <a:r>
              <a:rPr dirty="0" sz="2000" lang="en-US"/>
              <a:t> </a:t>
            </a:r>
            <a:r>
              <a:rPr dirty="0" sz="2000" lang="en-GB"/>
              <a:t>neurologic</a:t>
            </a:r>
            <a:r>
              <a:rPr dirty="0" sz="2000" lang="en-US"/>
              <a:t> </a:t>
            </a:r>
            <a:r>
              <a:rPr dirty="0" sz="2000" lang="en-GB"/>
              <a:t>anatomical</a:t>
            </a:r>
            <a:r>
              <a:rPr dirty="0" sz="2000" lang="en-US"/>
              <a:t> </a:t>
            </a:r>
            <a:r>
              <a:rPr dirty="0" sz="2000" lang="en-GB"/>
              <a:t>limitations</a:t>
            </a:r>
            <a:r>
              <a:rPr dirty="0" sz="2000" lang="en-US"/>
              <a:t> </a:t>
            </a:r>
            <a:r>
              <a:rPr dirty="0" sz="2000" lang="en-GB"/>
              <a:t>that</a:t>
            </a:r>
            <a:r>
              <a:rPr dirty="0" sz="2000" lang="en-US"/>
              <a:t> </a:t>
            </a:r>
            <a:r>
              <a:rPr dirty="0" sz="2000" lang="en-GB"/>
              <a:t>could</a:t>
            </a:r>
            <a:r>
              <a:rPr dirty="0" sz="2000" lang="en-US"/>
              <a:t> </a:t>
            </a:r>
            <a:r>
              <a:rPr dirty="0" sz="2000" lang="en-GB"/>
              <a:t>prevent</a:t>
            </a:r>
            <a:r>
              <a:rPr dirty="0" sz="2000" lang="en-US"/>
              <a:t> </a:t>
            </a:r>
            <a:r>
              <a:rPr dirty="0" sz="2000" lang="en-GB"/>
              <a:t>successful</a:t>
            </a:r>
            <a:r>
              <a:rPr dirty="0" sz="2000" lang="en-US"/>
              <a:t> </a:t>
            </a:r>
            <a:r>
              <a:rPr dirty="0" sz="2000" lang="en-GB"/>
              <a:t>placement</a:t>
            </a:r>
            <a:r>
              <a:rPr dirty="0" sz="2000" lang="en-US"/>
              <a:t> </a:t>
            </a:r>
            <a:r>
              <a:rPr dirty="0" sz="2000" lang="en-GB"/>
              <a:t>of</a:t>
            </a:r>
            <a:r>
              <a:rPr dirty="0" sz="2000" lang="en-US"/>
              <a:t> </a:t>
            </a:r>
            <a:r>
              <a:rPr dirty="0" sz="2000" lang="en-GB"/>
              <a:t>an</a:t>
            </a:r>
            <a:r>
              <a:rPr dirty="0" sz="2000" lang="en-US"/>
              <a:t> </a:t>
            </a:r>
            <a:r>
              <a:rPr dirty="0" sz="2000" lang="en-GB"/>
              <a:t>electrode.</a:t>
            </a:r>
            <a:endParaRPr dirty="0" sz="2000" lang="en-US"/>
          </a:p>
          <a:p>
            <a:pPr indent="-342900" marL="342900">
              <a:buFont typeface="+mj-lt"/>
              <a:buAutoNum type="arabicPeriod"/>
            </a:pPr>
            <a:r>
              <a:rPr dirty="0" sz="2000" lang="en-GB"/>
              <a:t>Neurological</a:t>
            </a:r>
            <a:r>
              <a:rPr dirty="0" sz="2000" lang="en-US"/>
              <a:t> </a:t>
            </a:r>
            <a:r>
              <a:rPr dirty="0" sz="2000" lang="en-GB"/>
              <a:t>diseases</a:t>
            </a:r>
            <a:r>
              <a:rPr dirty="0" sz="2000" lang="en-US"/>
              <a:t> </a:t>
            </a:r>
            <a:r>
              <a:rPr dirty="0" sz="2000" lang="en-GB"/>
              <a:t>such</a:t>
            </a:r>
            <a:r>
              <a:rPr dirty="0" sz="2000" lang="en-US"/>
              <a:t> </a:t>
            </a:r>
            <a:r>
              <a:rPr dirty="0" sz="2000" lang="en-GB"/>
              <a:t>as</a:t>
            </a:r>
            <a:r>
              <a:rPr dirty="0" sz="2000" lang="en-US"/>
              <a:t> </a:t>
            </a:r>
            <a:r>
              <a:rPr dirty="0" sz="2000" lang="en-GB"/>
              <a:t>multiple</a:t>
            </a:r>
            <a:r>
              <a:rPr dirty="0" sz="2000" lang="en-US"/>
              <a:t> </a:t>
            </a:r>
            <a:r>
              <a:rPr dirty="0" sz="2000" lang="en-GB"/>
              <a:t>sclerosis,</a:t>
            </a:r>
            <a:r>
              <a:rPr dirty="0" sz="2000" lang="en-US"/>
              <a:t> </a:t>
            </a:r>
            <a:r>
              <a:rPr dirty="0" sz="2000" lang="en-GB"/>
              <a:t>clinically</a:t>
            </a:r>
            <a:r>
              <a:rPr dirty="0" sz="2000" lang="en-US"/>
              <a:t> </a:t>
            </a:r>
            <a:r>
              <a:rPr dirty="0" sz="2000" lang="en-GB"/>
              <a:t>significant</a:t>
            </a:r>
            <a:r>
              <a:rPr dirty="0" sz="2000" lang="en-US"/>
              <a:t> </a:t>
            </a:r>
            <a:r>
              <a:rPr dirty="0" sz="2000" lang="en-GB"/>
              <a:t>peripheral</a:t>
            </a:r>
            <a:r>
              <a:rPr dirty="0" sz="2000" lang="en-US"/>
              <a:t> </a:t>
            </a:r>
            <a:r>
              <a:rPr dirty="0" sz="2000" lang="en-GB"/>
              <a:t>neuropathy.</a:t>
            </a:r>
            <a:r>
              <a:rPr dirty="0" sz="2000" lang="en-US"/>
              <a:t> </a:t>
            </a:r>
          </a:p>
          <a:p>
            <a:pPr indent="-342900" marL="342900">
              <a:buFont typeface="+mj-lt"/>
              <a:buAutoNum type="arabicPeriod"/>
            </a:pPr>
            <a:r>
              <a:rPr dirty="0" sz="2000" lang="en-GB"/>
              <a:t>Knowledge</a:t>
            </a:r>
            <a:r>
              <a:rPr dirty="0" sz="2000" lang="en-US"/>
              <a:t> </a:t>
            </a:r>
            <a:r>
              <a:rPr dirty="0" sz="2000" lang="en-GB"/>
              <a:t>of</a:t>
            </a:r>
            <a:r>
              <a:rPr dirty="0" sz="2000" lang="en-US"/>
              <a:t> </a:t>
            </a:r>
            <a:r>
              <a:rPr dirty="0" sz="2000" lang="en-GB"/>
              <a:t>planned</a:t>
            </a:r>
            <a:r>
              <a:rPr dirty="0" sz="2000" lang="en-US"/>
              <a:t> </a:t>
            </a:r>
            <a:r>
              <a:rPr dirty="0" sz="2000" lang="en-GB"/>
              <a:t>MRIs,</a:t>
            </a:r>
            <a:r>
              <a:rPr dirty="0" sz="2000" lang="en-US"/>
              <a:t> </a:t>
            </a:r>
            <a:r>
              <a:rPr dirty="0" sz="2000" lang="en-GB"/>
              <a:t>diathermy,</a:t>
            </a:r>
            <a:r>
              <a:rPr dirty="0" sz="2000" lang="en-US"/>
              <a:t> </a:t>
            </a:r>
            <a:r>
              <a:rPr dirty="0" sz="2000" lang="en-GB"/>
              <a:t>microwave</a:t>
            </a:r>
            <a:r>
              <a:rPr dirty="0" sz="2000" lang="en-US"/>
              <a:t> </a:t>
            </a:r>
            <a:r>
              <a:rPr dirty="0" sz="2000" lang="en-GB"/>
              <a:t>exposure,</a:t>
            </a:r>
            <a:r>
              <a:rPr dirty="0" sz="2000" lang="en-US"/>
              <a:t> </a:t>
            </a:r>
            <a:r>
              <a:rPr dirty="0" sz="2000" lang="en-GB"/>
              <a:t>high</a:t>
            </a:r>
            <a:r>
              <a:rPr dirty="0" sz="2000" lang="en-US"/>
              <a:t> </a:t>
            </a:r>
            <a:r>
              <a:rPr dirty="0" sz="2000" lang="en-GB"/>
              <a:t>output</a:t>
            </a:r>
            <a:r>
              <a:rPr dirty="0" sz="2000" lang="en-US"/>
              <a:t> </a:t>
            </a:r>
            <a:r>
              <a:rPr dirty="0" sz="2000" lang="en-GB"/>
              <a:t>ultrasonic</a:t>
            </a:r>
            <a:r>
              <a:rPr dirty="0" sz="2000" lang="en-US"/>
              <a:t> </a:t>
            </a:r>
            <a:r>
              <a:rPr dirty="0" sz="2000" lang="en-GB"/>
              <a:t>exposure,</a:t>
            </a:r>
            <a:r>
              <a:rPr dirty="0" sz="2000" lang="en-US"/>
              <a:t> </a:t>
            </a:r>
            <a:r>
              <a:rPr dirty="0" sz="2000" lang="en-GB"/>
              <a:t>or</a:t>
            </a:r>
            <a:r>
              <a:rPr dirty="0" sz="2000" lang="en-US"/>
              <a:t> </a:t>
            </a:r>
            <a:r>
              <a:rPr dirty="0" sz="2000" lang="en-GB"/>
              <a:t>RF</a:t>
            </a:r>
            <a:r>
              <a:rPr dirty="0" sz="2000" lang="en-US"/>
              <a:t> </a:t>
            </a:r>
            <a:r>
              <a:rPr dirty="0" sz="2000" lang="en-GB"/>
              <a:t>energy</a:t>
            </a:r>
            <a:r>
              <a:rPr dirty="0" sz="2000" lang="en-US"/>
              <a:t> </a:t>
            </a:r>
            <a:r>
              <a:rPr dirty="0" sz="2000" lang="en-GB"/>
              <a:t>exposure.</a:t>
            </a:r>
            <a:endParaRPr dirty="0" sz="2000" lang="en-US"/>
          </a:p>
          <a:p>
            <a:pPr indent="-342900" marL="342900">
              <a:buFont typeface="+mj-lt"/>
              <a:buAutoNum type="arabicPeriod"/>
            </a:pPr>
            <a:r>
              <a:rPr dirty="0" sz="2000" lang="en-GB"/>
              <a:t>Urinary</a:t>
            </a:r>
            <a:r>
              <a:rPr dirty="0" sz="2000" lang="en-US"/>
              <a:t> </a:t>
            </a:r>
            <a:r>
              <a:rPr dirty="0" sz="2000" lang="en-GB"/>
              <a:t>tract</a:t>
            </a:r>
            <a:r>
              <a:rPr dirty="0" sz="2000" lang="en-US"/>
              <a:t> </a:t>
            </a:r>
            <a:r>
              <a:rPr dirty="0" sz="2000" lang="en-GB"/>
              <a:t>mechanical</a:t>
            </a:r>
            <a:r>
              <a:rPr dirty="0" sz="2000" lang="en-US"/>
              <a:t> </a:t>
            </a:r>
            <a:r>
              <a:rPr dirty="0" sz="2000" lang="en-GB"/>
              <a:t>obstruction</a:t>
            </a:r>
            <a:r>
              <a:rPr dirty="0" sz="2000" lang="en-US"/>
              <a:t> </a:t>
            </a:r>
            <a:r>
              <a:rPr dirty="0" sz="2000" lang="en-GB"/>
              <a:t>such</a:t>
            </a:r>
            <a:r>
              <a:rPr dirty="0" sz="2000" lang="en-US"/>
              <a:t> </a:t>
            </a:r>
            <a:r>
              <a:rPr dirty="0" sz="2000" lang="en-GB"/>
              <a:t>as</a:t>
            </a:r>
            <a:r>
              <a:rPr dirty="0" sz="2000" lang="en-US"/>
              <a:t> </a:t>
            </a:r>
            <a:r>
              <a:rPr dirty="0" sz="2000" lang="en-GB"/>
              <a:t>benign</a:t>
            </a:r>
            <a:r>
              <a:rPr dirty="0" sz="2000" lang="en-US"/>
              <a:t> </a:t>
            </a:r>
            <a:r>
              <a:rPr dirty="0" sz="2000" lang="en-GB"/>
              <a:t>prostatic</a:t>
            </a:r>
            <a:r>
              <a:rPr dirty="0" sz="2000" lang="en-US"/>
              <a:t> </a:t>
            </a:r>
            <a:r>
              <a:rPr dirty="0" sz="2000" lang="en-GB"/>
              <a:t>hypertrophy,</a:t>
            </a:r>
            <a:r>
              <a:rPr dirty="0" sz="2000" lang="en-US"/>
              <a:t> </a:t>
            </a:r>
            <a:r>
              <a:rPr dirty="0" sz="2000" lang="en-GB"/>
              <a:t>cancer,</a:t>
            </a:r>
            <a:r>
              <a:rPr dirty="0" sz="2000" lang="en-US"/>
              <a:t> </a:t>
            </a:r>
            <a:r>
              <a:rPr dirty="0" sz="2000" lang="en-GB"/>
              <a:t>or</a:t>
            </a:r>
            <a:r>
              <a:rPr dirty="0" sz="2000" lang="en-US"/>
              <a:t> </a:t>
            </a:r>
            <a:r>
              <a:rPr dirty="0" sz="2000" lang="en-GB"/>
              <a:t>urethral</a:t>
            </a:r>
            <a:r>
              <a:rPr dirty="0" sz="2000" lang="en-US"/>
              <a:t> </a:t>
            </a:r>
            <a:r>
              <a:rPr dirty="0" sz="2000" lang="en-GB"/>
              <a:t>stricture</a:t>
            </a:r>
            <a:r>
              <a:rPr dirty="0" sz="2000" lang="en-US"/>
              <a:t>.</a:t>
            </a:r>
          </a:p>
          <a:p>
            <a:pPr indent="-342900" marL="342900">
              <a:buFont typeface="+mj-lt"/>
              <a:buAutoNum type="arabicPeriod"/>
            </a:pPr>
            <a:r>
              <a:rPr dirty="0" sz="2000" lang="en-GB"/>
              <a:t>Symptomatic</a:t>
            </a:r>
            <a:r>
              <a:rPr dirty="0" sz="2000" lang="en-US"/>
              <a:t> </a:t>
            </a:r>
            <a:r>
              <a:rPr dirty="0" sz="2000" lang="en-GB"/>
              <a:t>urinary</a:t>
            </a:r>
            <a:r>
              <a:rPr dirty="0" sz="2000" lang="en-US"/>
              <a:t> </a:t>
            </a:r>
            <a:r>
              <a:rPr dirty="0" sz="2000" lang="en-GB"/>
              <a:t>tract</a:t>
            </a:r>
            <a:r>
              <a:rPr dirty="0" sz="2000" lang="en-US"/>
              <a:t> </a:t>
            </a:r>
            <a:r>
              <a:rPr dirty="0" sz="2000" lang="en-GB"/>
              <a:t>infection</a:t>
            </a:r>
            <a:r>
              <a:rPr dirty="0" sz="2000" lang="en-US"/>
              <a:t>.</a:t>
            </a:r>
          </a:p>
          <a:p>
            <a:pPr indent="-342900" marL="342900">
              <a:buFont typeface="+mj-lt"/>
              <a:buAutoNum type="arabicPeriod"/>
            </a:pPr>
            <a:r>
              <a:rPr dirty="0" sz="2000" lang="en-GB"/>
              <a:t>Implantable</a:t>
            </a:r>
            <a:r>
              <a:rPr dirty="0" sz="2000" lang="en-US"/>
              <a:t> </a:t>
            </a:r>
            <a:r>
              <a:rPr dirty="0" sz="2000" lang="en-GB" err="1"/>
              <a:t>neurostimulators</a:t>
            </a:r>
            <a:r>
              <a:rPr dirty="0" sz="2000" lang="en-GB"/>
              <a:t>,</a:t>
            </a:r>
            <a:r>
              <a:rPr dirty="0" sz="2000" lang="en-US"/>
              <a:t> </a:t>
            </a:r>
            <a:r>
              <a:rPr dirty="0" sz="2000" lang="en-GB"/>
              <a:t>pacemakers</a:t>
            </a:r>
            <a:r>
              <a:rPr dirty="0" sz="2000" lang="en-US"/>
              <a:t>.</a:t>
            </a:r>
            <a:endParaRPr dirty="0" sz="2000" lang="en-IQ"/>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00" name="Content Placeholder 2"/>
          <p:cNvSpPr>
            <a:spLocks noGrp="1"/>
          </p:cNvSpPr>
          <p:nvPr>
            <p:ph idx="1"/>
          </p:nvPr>
        </p:nvSpPr>
        <p:spPr>
          <a:xfrm>
            <a:off x="40409" y="40409"/>
            <a:ext cx="9063182" cy="6777182"/>
          </a:xfrm>
        </p:spPr>
        <p:txBody>
          <a:bodyPr>
            <a:noAutofit/>
          </a:bodyPr>
          <a:p>
            <a:pPr>
              <a:buFont typeface="Wingdings" pitchFamily="2" charset="2"/>
              <a:buChar char="q"/>
            </a:pPr>
            <a:r>
              <a:rPr b="1" dirty="0" lang="en-US" u="sng">
                <a:solidFill>
                  <a:srgbClr val="C00000"/>
                </a:solidFill>
              </a:rPr>
              <a:t>Surgical procedure </a:t>
            </a:r>
          </a:p>
          <a:p>
            <a:pPr>
              <a:buFont typeface="Wingdings" pitchFamily="2" charset="2"/>
              <a:buChar char="v"/>
            </a:pPr>
            <a:r>
              <a:rPr b="1" dirty="0" sz="2400" lang="en-US" u="sng">
                <a:solidFill>
                  <a:srgbClr val="7030A0"/>
                </a:solidFill>
              </a:rPr>
              <a:t>Stage I (placement of temporary device) </a:t>
            </a:r>
          </a:p>
          <a:p>
            <a:r>
              <a:rPr dirty="0" sz="2000" lang="en-US"/>
              <a:t>Under local anesthesia or with IV sedation according to the patient's condition.</a:t>
            </a:r>
          </a:p>
          <a:p>
            <a:r>
              <a:rPr dirty="0" sz="2000" lang="en-US"/>
              <a:t>The patient is placed in the prone position. </a:t>
            </a:r>
          </a:p>
          <a:p>
            <a:r>
              <a:rPr dirty="0" sz="2000" lang="en-US"/>
              <a:t>A surgical transparent film is used in addition to the standard surgical draping to reduce risk of bacterial contamination from the nearby anus, while providing vision to the motor responses of the anus. </a:t>
            </a:r>
          </a:p>
          <a:p>
            <a:r>
              <a:rPr dirty="0" sz="2000" lang="en-US"/>
              <a:t>The hallux is also positioned so that plantar flexion can be observed. </a:t>
            </a:r>
          </a:p>
          <a:p>
            <a:pPr>
              <a:buFont typeface="Wingdings" pitchFamily="2" charset="2"/>
              <a:buChar char="Ø"/>
            </a:pPr>
            <a:r>
              <a:rPr b="1" dirty="0" sz="2000" lang="en-US">
                <a:solidFill>
                  <a:srgbClr val="C00000"/>
                </a:solidFill>
              </a:rPr>
              <a:t>The coccyx is marked and using a ruler</a:t>
            </a:r>
            <a:r>
              <a:rPr dirty="0" sz="2000" lang="en-US"/>
              <a:t>, a line is drawn </a:t>
            </a:r>
            <a:r>
              <a:rPr dirty="0" sz="2000" lang="en-US" u="sng">
                <a:solidFill>
                  <a:srgbClr val="002060"/>
                </a:solidFill>
              </a:rPr>
              <a:t>9 cm cephalad starting from the coccygeal tip. A horizontal line extends 2 cm on either side of the midline</a:t>
            </a:r>
            <a:r>
              <a:rPr dirty="0" sz="2000" lang="en-US"/>
              <a:t>. This represents where the </a:t>
            </a:r>
            <a:r>
              <a:rPr b="1" dirty="0" sz="2000" lang="en-US"/>
              <a:t>S3 foramina </a:t>
            </a:r>
            <a:r>
              <a:rPr dirty="0" sz="2000" lang="en-US"/>
              <a:t>should be located. </a:t>
            </a:r>
          </a:p>
          <a:p>
            <a:pPr>
              <a:buFont typeface="Wingdings" pitchFamily="2" charset="2"/>
              <a:buChar char="Ø"/>
            </a:pPr>
            <a:r>
              <a:rPr b="1" dirty="0" sz="2000" lang="en-US">
                <a:solidFill>
                  <a:srgbClr val="C00000"/>
                </a:solidFill>
              </a:rPr>
              <a:t>A special needle is introduced into the S3 foramina </a:t>
            </a:r>
            <a:r>
              <a:rPr b="1" dirty="0" sz="2000" lang="en-US" u="sng">
                <a:solidFill>
                  <a:srgbClr val="0070C0"/>
                </a:solidFill>
              </a:rPr>
              <a:t>bilaterally</a:t>
            </a:r>
            <a:r>
              <a:rPr b="1" dirty="0" sz="2000" lang="en-US">
                <a:solidFill>
                  <a:srgbClr val="C00000"/>
                </a:solidFill>
              </a:rPr>
              <a:t> </a:t>
            </a:r>
            <a:r>
              <a:rPr dirty="0" sz="2000" lang="en-US"/>
              <a:t>under fluoroscopy for assisting in localization the S3 foramina.</a:t>
            </a:r>
          </a:p>
          <a:p>
            <a:pPr>
              <a:buFont typeface="Wingdings" pitchFamily="2" charset="2"/>
              <a:buChar char="Ø"/>
            </a:pPr>
            <a:r>
              <a:rPr b="1" dirty="0" sz="2000" lang="en-US">
                <a:solidFill>
                  <a:srgbClr val="C00000"/>
                </a:solidFill>
              </a:rPr>
              <a:t>Each foramen needle is stimulated separately</a:t>
            </a:r>
            <a:r>
              <a:rPr dirty="0" sz="2000" lang="en-US"/>
              <a:t>, noting which needle provides better response (contraction of the </a:t>
            </a:r>
            <a:r>
              <a:rPr dirty="0" sz="2000" lang="en-US" err="1"/>
              <a:t>levator</a:t>
            </a:r>
            <a:r>
              <a:rPr dirty="0" sz="2000" lang="en-US"/>
              <a:t> ani muscles and planter flexion)</a:t>
            </a:r>
          </a:p>
          <a:p>
            <a:endParaRPr dirty="0" sz="2000" lang="ar-IQ"/>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01" name="Content Placeholder 2"/>
          <p:cNvSpPr>
            <a:spLocks noGrp="1"/>
          </p:cNvSpPr>
          <p:nvPr>
            <p:ph idx="1"/>
          </p:nvPr>
        </p:nvSpPr>
        <p:spPr>
          <a:xfrm>
            <a:off x="40409" y="40409"/>
            <a:ext cx="9063182" cy="6777182"/>
          </a:xfrm>
        </p:spPr>
        <p:txBody>
          <a:bodyPr>
            <a:normAutofit/>
          </a:bodyPr>
          <a:p>
            <a:pPr>
              <a:buFont typeface="Wingdings" pitchFamily="2" charset="2"/>
              <a:buChar char="Ø"/>
            </a:pPr>
            <a:r>
              <a:rPr b="1" dirty="0" sz="2000" lang="en-US">
                <a:solidFill>
                  <a:srgbClr val="C00000"/>
                </a:solidFill>
              </a:rPr>
              <a:t>Once appropriate placement of the foramen needle is confirmed</a:t>
            </a:r>
          </a:p>
          <a:p>
            <a:pPr lvl="1">
              <a:buFont typeface="Wingdings" pitchFamily="2" charset="2"/>
              <a:buChar char="ü"/>
            </a:pPr>
            <a:r>
              <a:rPr dirty="0" sz="2000" lang="en-US"/>
              <a:t>A wire is fed through the needle. </a:t>
            </a:r>
          </a:p>
          <a:p>
            <a:pPr lvl="1">
              <a:buFont typeface="Wingdings" pitchFamily="2" charset="2"/>
              <a:buChar char="ü"/>
            </a:pPr>
            <a:r>
              <a:rPr dirty="0" sz="2000" lang="en-US"/>
              <a:t>The foramen needle is removed</a:t>
            </a:r>
          </a:p>
          <a:p>
            <a:pPr lvl="1">
              <a:buFont typeface="Wingdings" pitchFamily="2" charset="2"/>
              <a:buChar char="ü"/>
            </a:pPr>
            <a:r>
              <a:rPr dirty="0" sz="2000" lang="en-US"/>
              <a:t>the wires are carefully taped to the patient's back. </a:t>
            </a:r>
          </a:p>
          <a:p>
            <a:pPr lvl="1">
              <a:buFont typeface="Wingdings" pitchFamily="2" charset="2"/>
              <a:buChar char="ü"/>
            </a:pPr>
            <a:r>
              <a:rPr dirty="0" sz="2000" lang="en-US"/>
              <a:t>The wires are connected to an external stimulator. </a:t>
            </a:r>
          </a:p>
          <a:p>
            <a:pPr lvl="1">
              <a:buFont typeface="Wingdings" pitchFamily="2" charset="2"/>
              <a:buChar char="ü"/>
            </a:pPr>
            <a:endParaRPr dirty="0" sz="2000" lang="en-US"/>
          </a:p>
          <a:p>
            <a:r>
              <a:rPr dirty="0" sz="2000" lang="en-US"/>
              <a:t>The patient is observed in the ward with systemic antibiotics (</a:t>
            </a:r>
            <a:r>
              <a:rPr dirty="0" sz="2000" lang="en-US" err="1"/>
              <a:t>ceftriaxone</a:t>
            </a:r>
            <a:r>
              <a:rPr dirty="0" sz="2000" lang="en-US"/>
              <a:t> vial 1gm IV bid) and pain medication. </a:t>
            </a:r>
          </a:p>
          <a:p>
            <a:r>
              <a:rPr dirty="0" sz="2000" lang="en-US"/>
              <a:t>The patient is discharged on the following day with antibiotics and pain medication. </a:t>
            </a:r>
          </a:p>
          <a:p>
            <a:endParaRPr dirty="0" sz="2000" lang="en-US"/>
          </a:p>
          <a:p>
            <a:pPr>
              <a:buFont typeface="Wingdings" pitchFamily="2" charset="2"/>
              <a:buChar char="v"/>
            </a:pPr>
            <a:r>
              <a:rPr b="1" dirty="0" sz="2400" lang="en-US" u="sng">
                <a:solidFill>
                  <a:srgbClr val="7030A0"/>
                </a:solidFill>
              </a:rPr>
              <a:t>First  visit</a:t>
            </a:r>
          </a:p>
          <a:p>
            <a:r>
              <a:rPr dirty="0" sz="2000" lang="en-US"/>
              <a:t>Two weeks following Stage I procedure, the patients attended the </a:t>
            </a:r>
            <a:r>
              <a:rPr dirty="0" sz="2000" lang="en-US" err="1"/>
              <a:t>Neuro-urology</a:t>
            </a:r>
            <a:r>
              <a:rPr dirty="0" sz="2000" lang="en-US"/>
              <a:t> unit to assess their condition and results. </a:t>
            </a:r>
          </a:p>
          <a:p>
            <a:r>
              <a:rPr dirty="0" sz="2000" lang="en-US"/>
              <a:t>If the patient's symptoms improve by &gt; 50%, we considered him a candidate to undergo Stage II (permanent device). </a:t>
            </a:r>
          </a:p>
          <a:p>
            <a:r>
              <a:rPr dirty="0" sz="2000" lang="en-US"/>
              <a:t>If the patient's symptoms fail to adequately improve, the temporary wires were removed and the treatment plan is reevaluated</a:t>
            </a:r>
            <a:r>
              <a:rPr dirty="0" sz="2000" lang="ar-IQ"/>
              <a:t>.</a:t>
            </a:r>
            <a:endParaRPr dirty="0" sz="200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02" name="Content Placeholder 2"/>
          <p:cNvSpPr>
            <a:spLocks noGrp="1"/>
          </p:cNvSpPr>
          <p:nvPr>
            <p:ph idx="1"/>
          </p:nvPr>
        </p:nvSpPr>
        <p:spPr>
          <a:xfrm>
            <a:off x="51954" y="69272"/>
            <a:ext cx="9040091" cy="6719455"/>
          </a:xfrm>
        </p:spPr>
        <p:txBody>
          <a:bodyPr>
            <a:normAutofit/>
          </a:bodyPr>
          <a:p>
            <a:pPr>
              <a:buFont typeface="Wingdings" pitchFamily="2" charset="2"/>
              <a:buChar char="v"/>
            </a:pPr>
            <a:r>
              <a:rPr b="1" dirty="0" sz="2400" lang="en-US">
                <a:solidFill>
                  <a:srgbClr val="7030A0"/>
                </a:solidFill>
              </a:rPr>
              <a:t>Stage II (permanent device) </a:t>
            </a:r>
          </a:p>
          <a:p>
            <a:r>
              <a:rPr dirty="0" sz="2000" lang="en-US"/>
              <a:t>After favorable patient response stage I, subcutaneous tunneling of the electrodes into the device for which a pocket was created above and posterior to the Iliac Crest. </a:t>
            </a:r>
          </a:p>
          <a:p>
            <a:r>
              <a:rPr dirty="0" sz="2000" lang="en-US"/>
              <a:t>Similar antibiotic and analgesia were given to the patient until removal of stiches. </a:t>
            </a:r>
          </a:p>
          <a:p>
            <a:r>
              <a:rPr dirty="0" sz="2000" lang="en-US"/>
              <a:t>For both stages </a:t>
            </a:r>
            <a:r>
              <a:rPr b="1" dirty="0" sz="2000" lang="en-US">
                <a:solidFill>
                  <a:srgbClr val="0070C0"/>
                </a:solidFill>
              </a:rPr>
              <a:t>Current applied</a:t>
            </a:r>
            <a:r>
              <a:rPr dirty="0" sz="2000" lang="en-US"/>
              <a:t> was </a:t>
            </a:r>
            <a:r>
              <a:rPr b="1" dirty="0" sz="2000" lang="en-US">
                <a:solidFill>
                  <a:srgbClr val="C00000"/>
                </a:solidFill>
              </a:rPr>
              <a:t>0.5 to 5 mA at 15 pulse\sec</a:t>
            </a:r>
            <a:r>
              <a:rPr dirty="0" sz="2000" lang="en-US"/>
              <a:t>. </a:t>
            </a:r>
          </a:p>
          <a:p>
            <a:r>
              <a:rPr b="1" dirty="0" sz="2000" lang="en-US">
                <a:solidFill>
                  <a:srgbClr val="7030A0"/>
                </a:solidFill>
              </a:rPr>
              <a:t>Motor response during surgery had shown a better predictive value than sensory response</a:t>
            </a:r>
            <a:r>
              <a:rPr dirty="0" sz="2000" lang="en-US"/>
              <a:t>.</a:t>
            </a:r>
          </a:p>
          <a:p>
            <a:endParaRPr dirty="0" sz="2000" lang="ar-IQ"/>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pic>
        <p:nvPicPr>
          <p:cNvPr id="2097155" name="Picture 4"/>
          <p:cNvPicPr>
            <a:picLocks noChangeAspect="1" noGrp="1"/>
          </p:cNvPicPr>
          <p:nvPr>
            <p:ph idx="1"/>
          </p:nvPr>
        </p:nvPicPr>
        <p:blipFill>
          <a:blip xmlns:r="http://schemas.openxmlformats.org/officeDocument/2006/relationships" r:embed="rId1"/>
          <a:stretch>
            <a:fillRect/>
          </a:stretch>
        </p:blipFill>
        <p:spPr>
          <a:xfrm>
            <a:off x="153189" y="487794"/>
            <a:ext cx="8852266" cy="5274197"/>
          </a:xfrm>
          <a:prstGeom prst="rect"/>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pic>
        <p:nvPicPr>
          <p:cNvPr id="2097156" name="Picture 4"/>
          <p:cNvPicPr>
            <a:picLocks noChangeAspect="1" noGrp="1"/>
          </p:cNvPicPr>
          <p:nvPr>
            <p:ph idx="1"/>
          </p:nvPr>
        </p:nvPicPr>
        <p:blipFill>
          <a:blip xmlns:r="http://schemas.openxmlformats.org/officeDocument/2006/relationships" r:embed="rId1"/>
          <a:stretch>
            <a:fillRect/>
          </a:stretch>
        </p:blipFill>
        <p:spPr>
          <a:xfrm>
            <a:off x="95602" y="545523"/>
            <a:ext cx="8962367" cy="5354204"/>
          </a:xfrm>
          <a:prstGeom prst="rect"/>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pic>
        <p:nvPicPr>
          <p:cNvPr id="2097157" name="Picture 4"/>
          <p:cNvPicPr>
            <a:picLocks noChangeAspect="1" noGrp="1"/>
          </p:cNvPicPr>
          <p:nvPr>
            <p:ph idx="1"/>
          </p:nvPr>
        </p:nvPicPr>
        <p:blipFill>
          <a:blip xmlns:r="http://schemas.openxmlformats.org/officeDocument/2006/relationships" r:embed="rId1"/>
          <a:stretch>
            <a:fillRect/>
          </a:stretch>
        </p:blipFill>
        <p:spPr>
          <a:xfrm>
            <a:off x="122847" y="637887"/>
            <a:ext cx="8898306" cy="5315934"/>
          </a:xfrm>
          <a:prstGeom prst="rect"/>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591" name="Content Placeholder 2"/>
          <p:cNvSpPr>
            <a:spLocks noGrp="1"/>
          </p:cNvSpPr>
          <p:nvPr>
            <p:ph idx="1"/>
          </p:nvPr>
        </p:nvSpPr>
        <p:spPr>
          <a:xfrm>
            <a:off x="40409" y="40409"/>
            <a:ext cx="9063182" cy="6777182"/>
          </a:xfrm>
        </p:spPr>
        <p:txBody>
          <a:bodyPr>
            <a:normAutofit/>
          </a:bodyPr>
          <a:p>
            <a:pPr>
              <a:buFont typeface="Wingdings" pitchFamily="2" charset="2"/>
              <a:buChar char="q"/>
            </a:pPr>
            <a:r>
              <a:rPr b="1" dirty="0" lang="en-GB" u="sng">
                <a:solidFill>
                  <a:srgbClr val="C00000"/>
                </a:solidFill>
              </a:rPr>
              <a:t>WHAT IS </a:t>
            </a:r>
            <a:r>
              <a:rPr b="1" dirty="0" lang="en-GB" err="1" u="sng">
                <a:solidFill>
                  <a:srgbClr val="C00000"/>
                </a:solidFill>
              </a:rPr>
              <a:t>NEUROMODULATION</a:t>
            </a:r>
            <a:r>
              <a:rPr b="1" dirty="0" lang="en-GB" u="sng">
                <a:solidFill>
                  <a:srgbClr val="C00000"/>
                </a:solidFill>
              </a:rPr>
              <a:t>?</a:t>
            </a:r>
            <a:endParaRPr b="1" dirty="0" lang="en-IQ" u="sng">
              <a:solidFill>
                <a:srgbClr val="C00000"/>
              </a:solidFill>
            </a:endParaRPr>
          </a:p>
          <a:p>
            <a:r>
              <a:rPr b="1" dirty="0" sz="2000" lang="en-GB" err="1"/>
              <a:t>Neuromodulation</a:t>
            </a:r>
            <a:r>
              <a:rPr dirty="0" sz="2000" lang="en-US"/>
              <a:t>: </a:t>
            </a:r>
            <a:r>
              <a:rPr dirty="0" sz="2000" lang="en-GB"/>
              <a:t>Is</a:t>
            </a:r>
            <a:r>
              <a:rPr dirty="0" sz="2000" lang="en-US"/>
              <a:t> </a:t>
            </a:r>
            <a:r>
              <a:rPr dirty="0" sz="2000" lang="en-GB"/>
              <a:t>the</a:t>
            </a:r>
            <a:r>
              <a:rPr dirty="0" sz="2000" lang="en-US"/>
              <a:t> </a:t>
            </a:r>
            <a:r>
              <a:rPr dirty="0" sz="2000" lang="en-GB"/>
              <a:t>physiologic</a:t>
            </a:r>
            <a:r>
              <a:rPr dirty="0" sz="2000" lang="en-US"/>
              <a:t> </a:t>
            </a:r>
            <a:r>
              <a:rPr dirty="0" sz="2000" lang="en-GB"/>
              <a:t>principle</a:t>
            </a:r>
            <a:r>
              <a:rPr dirty="0" sz="2000" lang="en-US"/>
              <a:t> </a:t>
            </a:r>
            <a:r>
              <a:rPr dirty="0" sz="2000" lang="en-GB"/>
              <a:t>that</a:t>
            </a:r>
            <a:r>
              <a:rPr dirty="0" sz="2000" lang="en-US"/>
              <a:t> </a:t>
            </a:r>
            <a:r>
              <a:rPr dirty="0" sz="2000" lang="en-GB"/>
              <a:t>activity</a:t>
            </a:r>
            <a:r>
              <a:rPr dirty="0" sz="2000" lang="en-US"/>
              <a:t> </a:t>
            </a:r>
            <a:r>
              <a:rPr dirty="0" sz="2000" lang="en-GB"/>
              <a:t>in</a:t>
            </a:r>
            <a:r>
              <a:rPr dirty="0" sz="2000" lang="en-US"/>
              <a:t> </a:t>
            </a:r>
            <a:r>
              <a:rPr dirty="0" sz="2000" lang="en-GB"/>
              <a:t>one</a:t>
            </a:r>
            <a:r>
              <a:rPr dirty="0" sz="2000" lang="en-US"/>
              <a:t> </a:t>
            </a:r>
            <a:r>
              <a:rPr dirty="0" sz="2000" lang="en-GB"/>
              <a:t>neural</a:t>
            </a:r>
            <a:r>
              <a:rPr dirty="0" sz="2000" lang="en-US"/>
              <a:t> </a:t>
            </a:r>
            <a:r>
              <a:rPr dirty="0" sz="2000" lang="en-GB"/>
              <a:t>pathway</a:t>
            </a:r>
            <a:r>
              <a:rPr dirty="0" sz="2000" lang="en-US"/>
              <a:t> </a:t>
            </a:r>
            <a:r>
              <a:rPr dirty="0" sz="2000" lang="en-GB"/>
              <a:t>modulates</a:t>
            </a:r>
            <a:r>
              <a:rPr dirty="0" sz="2000" lang="en-US"/>
              <a:t> </a:t>
            </a:r>
            <a:r>
              <a:rPr dirty="0" sz="2000" lang="en-GB"/>
              <a:t>the</a:t>
            </a:r>
            <a:r>
              <a:rPr dirty="0" sz="2000" lang="ar-SA"/>
              <a:t> </a:t>
            </a:r>
            <a:r>
              <a:rPr dirty="0" sz="2000" lang="en-GB"/>
              <a:t>pre-existing</a:t>
            </a:r>
            <a:r>
              <a:rPr dirty="0" sz="2000" lang="en-US"/>
              <a:t> </a:t>
            </a:r>
            <a:r>
              <a:rPr dirty="0" sz="2000" lang="en-GB"/>
              <a:t>activity</a:t>
            </a:r>
            <a:r>
              <a:rPr dirty="0" sz="2000" lang="en-US"/>
              <a:t> </a:t>
            </a:r>
            <a:r>
              <a:rPr dirty="0" sz="2000" lang="en-GB"/>
              <a:t>in</a:t>
            </a:r>
            <a:r>
              <a:rPr dirty="0" sz="2000" lang="en-US"/>
              <a:t> </a:t>
            </a:r>
            <a:r>
              <a:rPr dirty="0" sz="2000" lang="en-GB"/>
              <a:t>another</a:t>
            </a:r>
            <a:r>
              <a:rPr dirty="0" sz="2000" lang="en-US"/>
              <a:t> </a:t>
            </a:r>
            <a:r>
              <a:rPr dirty="0" sz="2000" lang="en-GB"/>
              <a:t>through</a:t>
            </a:r>
            <a:r>
              <a:rPr dirty="0" sz="2000" lang="en-US"/>
              <a:t> </a:t>
            </a:r>
            <a:r>
              <a:rPr dirty="0" sz="2000" lang="en-GB"/>
              <a:t>synaptic</a:t>
            </a:r>
            <a:r>
              <a:rPr dirty="0" sz="2000" lang="en-US"/>
              <a:t> </a:t>
            </a:r>
            <a:r>
              <a:rPr dirty="0" sz="2000" lang="en-GB"/>
              <a:t>interaction.</a:t>
            </a:r>
            <a:endParaRPr dirty="0" sz="2000" lang="en-US"/>
          </a:p>
          <a:p>
            <a:endParaRPr dirty="0" sz="2000" lang="en-US"/>
          </a:p>
          <a:p>
            <a:endParaRPr dirty="0" sz="2000" lang="en-IQ"/>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03" name="Content Placeholder 2"/>
          <p:cNvSpPr>
            <a:spLocks noGrp="1"/>
          </p:cNvSpPr>
          <p:nvPr>
            <p:ph idx="1"/>
          </p:nvPr>
        </p:nvSpPr>
        <p:spPr>
          <a:xfrm>
            <a:off x="81972" y="73876"/>
            <a:ext cx="8981209" cy="6657124"/>
          </a:xfrm>
        </p:spPr>
        <p:txBody>
          <a:bodyPr>
            <a:normAutofit/>
          </a:bodyPr>
          <a:p>
            <a:pPr>
              <a:buFont typeface="Wingdings" pitchFamily="2" charset="2"/>
              <a:buChar char="q"/>
            </a:pPr>
            <a:r>
              <a:rPr b="1" dirty="0" lang="en-GB" u="sng">
                <a:solidFill>
                  <a:srgbClr val="C00000"/>
                </a:solidFill>
              </a:rPr>
              <a:t>COMPLICATIONS</a:t>
            </a:r>
            <a:r>
              <a:rPr b="1" dirty="0" lang="en-US" u="sng">
                <a:solidFill>
                  <a:srgbClr val="C00000"/>
                </a:solidFill>
              </a:rPr>
              <a:t>:</a:t>
            </a:r>
            <a:endParaRPr b="1" dirty="0" lang="en-IQ" u="sng">
              <a:solidFill>
                <a:srgbClr val="C00000"/>
              </a:solidFill>
            </a:endParaRPr>
          </a:p>
          <a:p>
            <a:pPr indent="-342900" marL="342900">
              <a:buFont typeface="+mj-lt"/>
              <a:buAutoNum type="arabicPeriod"/>
            </a:pPr>
            <a:r>
              <a:rPr dirty="0" sz="2000" lang="en-GB"/>
              <a:t>Lead</a:t>
            </a:r>
            <a:r>
              <a:rPr dirty="0" sz="2000" lang="en-US"/>
              <a:t> </a:t>
            </a:r>
            <a:r>
              <a:rPr dirty="0" sz="2000" lang="en-GB" err="1"/>
              <a:t>migratio</a:t>
            </a:r>
            <a:r>
              <a:rPr dirty="0" sz="2000" lang="en-US"/>
              <a:t>n.</a:t>
            </a:r>
          </a:p>
          <a:p>
            <a:pPr indent="-342900" marL="342900">
              <a:buFont typeface="+mj-lt"/>
              <a:buAutoNum type="arabicPeriod"/>
            </a:pPr>
            <a:r>
              <a:rPr dirty="0" sz="2000" lang="en-GB"/>
              <a:t>Pain</a:t>
            </a:r>
            <a:r>
              <a:rPr dirty="0" sz="2000" lang="en-US"/>
              <a:t> </a:t>
            </a:r>
            <a:r>
              <a:rPr dirty="0" sz="2000" lang="en-GB"/>
              <a:t>at</a:t>
            </a:r>
            <a:r>
              <a:rPr dirty="0" sz="2000" lang="en-US"/>
              <a:t> </a:t>
            </a:r>
            <a:r>
              <a:rPr dirty="0" sz="2000" lang="en-GB" err="1"/>
              <a:t>neurostimulator</a:t>
            </a:r>
            <a:r>
              <a:rPr dirty="0" sz="2000" lang="en-US"/>
              <a:t> </a:t>
            </a:r>
            <a:r>
              <a:rPr dirty="0" sz="2000" lang="en-GB"/>
              <a:t>site</a:t>
            </a:r>
            <a:r>
              <a:rPr dirty="0" sz="2000" lang="en-US"/>
              <a:t> </a:t>
            </a:r>
            <a:r>
              <a:rPr dirty="0" sz="2000" lang="en-GB"/>
              <a:t>and</a:t>
            </a:r>
            <a:r>
              <a:rPr dirty="0" sz="2000" lang="en-US"/>
              <a:t> </a:t>
            </a:r>
            <a:r>
              <a:rPr dirty="0" sz="2000" lang="en-GB"/>
              <a:t>at</a:t>
            </a:r>
            <a:r>
              <a:rPr dirty="0" sz="2000" lang="en-US"/>
              <a:t> </a:t>
            </a:r>
            <a:r>
              <a:rPr dirty="0" sz="2000" lang="en-GB"/>
              <a:t>lead</a:t>
            </a:r>
            <a:r>
              <a:rPr dirty="0" sz="2000" lang="en-US"/>
              <a:t> </a:t>
            </a:r>
            <a:r>
              <a:rPr dirty="0" sz="2000" lang="en-GB"/>
              <a:t>site.</a:t>
            </a:r>
            <a:endParaRPr dirty="0" sz="2000" lang="en-US"/>
          </a:p>
          <a:p>
            <a:pPr indent="-342900" marL="342900">
              <a:buFont typeface="+mj-lt"/>
              <a:buAutoNum type="arabicPeriod"/>
            </a:pPr>
            <a:r>
              <a:rPr dirty="0" sz="2000" lang="en-GB"/>
              <a:t>Infection</a:t>
            </a:r>
            <a:r>
              <a:rPr dirty="0" sz="2000" lang="en-US"/>
              <a:t> </a:t>
            </a:r>
            <a:r>
              <a:rPr dirty="0" sz="2000" lang="en-GB"/>
              <a:t>in</a:t>
            </a:r>
            <a:r>
              <a:rPr dirty="0" sz="2000" lang="en-US"/>
              <a:t> </a:t>
            </a:r>
            <a:r>
              <a:rPr dirty="0" sz="2000" lang="en-GB"/>
              <a:t>their</a:t>
            </a:r>
            <a:r>
              <a:rPr dirty="0" sz="2000" lang="en-US"/>
              <a:t> </a:t>
            </a:r>
            <a:r>
              <a:rPr dirty="0" sz="2000" lang="en-GB"/>
              <a:t>implanted</a:t>
            </a:r>
            <a:r>
              <a:rPr dirty="0" sz="2000" lang="en-US"/>
              <a:t> </a:t>
            </a:r>
            <a:r>
              <a:rPr dirty="0" sz="2000" lang="en-GB" err="1"/>
              <a:t>syste</a:t>
            </a:r>
            <a:r>
              <a:rPr dirty="0" sz="2000" lang="en-US"/>
              <a:t>m.</a:t>
            </a:r>
          </a:p>
          <a:p>
            <a:pPr indent="-342900" marL="342900">
              <a:buFont typeface="+mj-lt"/>
              <a:buAutoNum type="arabicPeriod"/>
            </a:pPr>
            <a:r>
              <a:rPr dirty="0" sz="2000" lang="en-GB"/>
              <a:t>Transient</a:t>
            </a:r>
            <a:r>
              <a:rPr dirty="0" sz="2000" lang="en-US"/>
              <a:t> </a:t>
            </a:r>
            <a:r>
              <a:rPr dirty="0" sz="2000" lang="en-GB"/>
              <a:t>electric</a:t>
            </a:r>
            <a:r>
              <a:rPr dirty="0" sz="2000" lang="en-US"/>
              <a:t> </a:t>
            </a:r>
            <a:r>
              <a:rPr dirty="0" sz="2000" lang="en-GB"/>
              <a:t>shock</a:t>
            </a:r>
            <a:r>
              <a:rPr dirty="0" sz="2000" lang="en-US"/>
              <a:t>.</a:t>
            </a:r>
          </a:p>
          <a:p>
            <a:pPr indent="-342900" marL="342900">
              <a:buFont typeface="+mj-lt"/>
              <a:buAutoNum type="arabicPeriod"/>
            </a:pPr>
            <a:r>
              <a:rPr dirty="0" sz="2000" lang="en-GB"/>
              <a:t>Adverse</a:t>
            </a:r>
            <a:r>
              <a:rPr dirty="0" sz="2000" lang="en-US"/>
              <a:t> </a:t>
            </a:r>
            <a:r>
              <a:rPr dirty="0" sz="2000" lang="en-GB"/>
              <a:t>change</a:t>
            </a:r>
            <a:r>
              <a:rPr dirty="0" sz="2000" lang="en-US"/>
              <a:t> </a:t>
            </a:r>
            <a:r>
              <a:rPr dirty="0" sz="2000" lang="en-GB"/>
              <a:t>in</a:t>
            </a:r>
            <a:r>
              <a:rPr dirty="0" sz="2000" lang="en-US"/>
              <a:t> </a:t>
            </a:r>
            <a:r>
              <a:rPr dirty="0" sz="2000" lang="en-GB"/>
              <a:t>bowel</a:t>
            </a:r>
            <a:r>
              <a:rPr dirty="0" sz="2000" lang="en-US"/>
              <a:t> </a:t>
            </a:r>
            <a:r>
              <a:rPr dirty="0" sz="2000" lang="en-GB"/>
              <a:t>function(3.0%)</a:t>
            </a:r>
            <a:r>
              <a:rPr dirty="0" sz="2000" lang="en-US"/>
              <a:t>.</a:t>
            </a:r>
          </a:p>
          <a:p>
            <a:pPr indent="-342900" marL="342900">
              <a:buFont typeface="+mj-lt"/>
              <a:buAutoNum type="arabicPeriod"/>
            </a:pPr>
            <a:r>
              <a:rPr dirty="0" sz="2000" lang="en-GB"/>
              <a:t>Less</a:t>
            </a:r>
            <a:r>
              <a:rPr dirty="0" sz="2000" lang="en-US"/>
              <a:t> </a:t>
            </a:r>
            <a:r>
              <a:rPr dirty="0" sz="2000" lang="en-GB"/>
              <a:t>frequent</a:t>
            </a:r>
            <a:r>
              <a:rPr dirty="0" sz="2000" lang="en-US"/>
              <a:t> </a:t>
            </a:r>
            <a:r>
              <a:rPr dirty="0" sz="2000" lang="en-GB"/>
              <a:t>events</a:t>
            </a:r>
            <a:r>
              <a:rPr dirty="0" sz="2000" lang="en-US"/>
              <a:t> </a:t>
            </a:r>
            <a:r>
              <a:rPr dirty="0" sz="2000" lang="en-GB"/>
              <a:t>like</a:t>
            </a:r>
            <a:r>
              <a:rPr dirty="0" sz="2000" lang="en-US"/>
              <a:t> </a:t>
            </a:r>
            <a:r>
              <a:rPr dirty="0" sz="2000" lang="en-GB"/>
              <a:t>technical</a:t>
            </a:r>
            <a:r>
              <a:rPr dirty="0" sz="2000" lang="en-US"/>
              <a:t> </a:t>
            </a:r>
            <a:r>
              <a:rPr dirty="0" sz="2000" lang="en-GB"/>
              <a:t>problems,</a:t>
            </a:r>
            <a:r>
              <a:rPr dirty="0" sz="2000" lang="en-US"/>
              <a:t> </a:t>
            </a:r>
            <a:r>
              <a:rPr dirty="0" sz="2000" lang="en-GB"/>
              <a:t>device</a:t>
            </a:r>
            <a:r>
              <a:rPr dirty="0" sz="2000" lang="en-US"/>
              <a:t> </a:t>
            </a:r>
            <a:r>
              <a:rPr dirty="0" sz="2000" lang="en-GB"/>
              <a:t>problems,</a:t>
            </a:r>
            <a:r>
              <a:rPr dirty="0" sz="2000" lang="en-US"/>
              <a:t> </a:t>
            </a:r>
            <a:r>
              <a:rPr dirty="0" sz="2000" lang="en-GB"/>
              <a:t>change</a:t>
            </a:r>
            <a:r>
              <a:rPr dirty="0" sz="2000" lang="en-US"/>
              <a:t> </a:t>
            </a:r>
            <a:r>
              <a:rPr dirty="0" sz="2000" lang="en-GB"/>
              <a:t>in</a:t>
            </a:r>
            <a:r>
              <a:rPr dirty="0" sz="2000" lang="en-US"/>
              <a:t> </a:t>
            </a:r>
            <a:r>
              <a:rPr dirty="0" sz="2000" lang="en-GB"/>
              <a:t>menstrual</a:t>
            </a:r>
            <a:r>
              <a:rPr dirty="0" sz="2000" lang="en-US"/>
              <a:t> </a:t>
            </a:r>
            <a:r>
              <a:rPr dirty="0" sz="2000" lang="en-GB"/>
              <a:t>cycle,</a:t>
            </a:r>
            <a:r>
              <a:rPr dirty="0" sz="2000" lang="en-US"/>
              <a:t> </a:t>
            </a:r>
            <a:r>
              <a:rPr dirty="0" sz="2000" lang="en-GB"/>
              <a:t>and</a:t>
            </a:r>
            <a:r>
              <a:rPr dirty="0" sz="2000" lang="en-US"/>
              <a:t> </a:t>
            </a:r>
            <a:r>
              <a:rPr dirty="0" sz="2000" lang="en-GB"/>
              <a:t>others.</a:t>
            </a:r>
            <a:endParaRPr dirty="0" sz="2000" lang="en-IQ"/>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2" name="Content Placeholder 2"/>
          <p:cNvSpPr>
            <a:spLocks noGrp="1"/>
          </p:cNvSpPr>
          <p:nvPr>
            <p:ph idx="1"/>
          </p:nvPr>
        </p:nvSpPr>
        <p:spPr>
          <a:xfrm>
            <a:off x="46182" y="33615"/>
            <a:ext cx="9051636" cy="6790769"/>
          </a:xfrm>
        </p:spPr>
        <p:txBody>
          <a:bodyPr>
            <a:normAutofit/>
          </a:bodyPr>
          <a:p>
            <a:pPr>
              <a:buFont typeface="Wingdings" pitchFamily="2" charset="2"/>
              <a:buChar char="q"/>
            </a:pPr>
            <a:r>
              <a:rPr b="1" dirty="0" sz="2400" lang="en-US" u="sng">
                <a:solidFill>
                  <a:srgbClr val="C00000"/>
                </a:solidFill>
              </a:rPr>
              <a:t>Anatomy</a:t>
            </a:r>
          </a:p>
          <a:p>
            <a:r>
              <a:rPr dirty="0" sz="2000" lang="en-GB"/>
              <a:t>During the micturition process, different neural pathways are involved to ensure correct interaction between muscle contraction and relaxation. </a:t>
            </a:r>
            <a:endParaRPr dirty="0" sz="2000" lang="ar-SA"/>
          </a:p>
          <a:p>
            <a:r>
              <a:rPr dirty="0" sz="2000" lang="en-GB"/>
              <a:t>Micturition includes two phases: urinary Filling</a:t>
            </a:r>
            <a:r>
              <a:rPr dirty="0" sz="2000" lang="en-US"/>
              <a:t> </a:t>
            </a:r>
            <a:r>
              <a:rPr dirty="0" sz="2000" lang="en-GB"/>
              <a:t>(storage) and Emptying phase.</a:t>
            </a:r>
            <a:endParaRPr dirty="0" sz="2000" lang="en-US"/>
          </a:p>
          <a:p>
            <a:endParaRPr dirty="0" sz="2000" lang="en-IQ"/>
          </a:p>
          <a:p>
            <a:pPr>
              <a:buFont typeface="Wingdings" pitchFamily="2" charset="2"/>
              <a:buChar char="Ø"/>
            </a:pPr>
            <a:r>
              <a:rPr b="1" dirty="0" sz="2400" lang="en-GB">
                <a:solidFill>
                  <a:srgbClr val="7030A0"/>
                </a:solidFill>
              </a:rPr>
              <a:t>Filling (storage)</a:t>
            </a:r>
            <a:r>
              <a:rPr b="1" dirty="0" sz="2400" lang="en-US">
                <a:solidFill>
                  <a:srgbClr val="7030A0"/>
                </a:solidFill>
              </a:rPr>
              <a:t> </a:t>
            </a:r>
            <a:r>
              <a:rPr b="1" dirty="0" sz="2400" lang="en-GB">
                <a:solidFill>
                  <a:srgbClr val="7030A0"/>
                </a:solidFill>
              </a:rPr>
              <a:t>phase :</a:t>
            </a:r>
            <a:endParaRPr b="1" dirty="0" sz="2400" lang="en-IQ">
              <a:solidFill>
                <a:srgbClr val="7030A0"/>
              </a:solidFill>
            </a:endParaRPr>
          </a:p>
          <a:p>
            <a:pPr>
              <a:buFont typeface="Courier New" panose="02070309020205020404" pitchFamily="49" charset="0"/>
              <a:buChar char="o"/>
            </a:pPr>
            <a:r>
              <a:rPr b="1" dirty="0" sz="2000" lang="en-GB"/>
              <a:t>Automatic action</a:t>
            </a:r>
            <a:r>
              <a:rPr dirty="0" sz="2000" lang="en-US"/>
              <a:t>: </a:t>
            </a:r>
            <a:r>
              <a:rPr dirty="0" sz="2000" lang="en-GB"/>
              <a:t>brain signal detrusor muscle to relax to allow urine to fill bladder . once bladder fills to capacity bladder nerves signal fullness back to brain</a:t>
            </a:r>
            <a:r>
              <a:rPr dirty="0" sz="2000" lang="en-US"/>
              <a:t>.</a:t>
            </a:r>
            <a:r>
              <a:rPr dirty="0" sz="2000" lang="en-GB"/>
              <a:t> </a:t>
            </a:r>
            <a:endParaRPr dirty="0" sz="2000" lang="en-US"/>
          </a:p>
          <a:p>
            <a:pPr>
              <a:buFont typeface="Courier New" panose="02070309020205020404" pitchFamily="49" charset="0"/>
              <a:buChar char="o"/>
            </a:pPr>
            <a:r>
              <a:rPr b="1" dirty="0" sz="2000" lang="en-GB"/>
              <a:t>Conscious action</a:t>
            </a:r>
            <a:r>
              <a:rPr dirty="0" sz="2000" lang="en-US"/>
              <a:t>:</a:t>
            </a:r>
            <a:r>
              <a:rPr dirty="0" sz="2000" lang="en-GB"/>
              <a:t> as bladder fills you become aware of fullness. the response is to void or wait for a opportunity to void</a:t>
            </a:r>
            <a:r>
              <a:rPr dirty="0" sz="2000" lang="en-US"/>
              <a:t>.</a:t>
            </a:r>
          </a:p>
          <a:p>
            <a:endParaRPr dirty="0" sz="2000" lang="en-US"/>
          </a:p>
          <a:p>
            <a:pPr>
              <a:buFont typeface="Wingdings" pitchFamily="2" charset="2"/>
              <a:buChar char="Ø"/>
            </a:pPr>
            <a:r>
              <a:rPr b="1" dirty="0" sz="2400" lang="en-GB">
                <a:solidFill>
                  <a:srgbClr val="7030A0"/>
                </a:solidFill>
              </a:rPr>
              <a:t>Emptying</a:t>
            </a:r>
            <a:r>
              <a:rPr b="1" dirty="0" sz="2400" lang="en-US">
                <a:solidFill>
                  <a:srgbClr val="7030A0"/>
                </a:solidFill>
              </a:rPr>
              <a:t> </a:t>
            </a:r>
            <a:r>
              <a:rPr b="1" dirty="0" sz="2400" lang="en-GB">
                <a:solidFill>
                  <a:srgbClr val="7030A0"/>
                </a:solidFill>
              </a:rPr>
              <a:t>phase</a:t>
            </a:r>
            <a:r>
              <a:rPr b="1" dirty="0" sz="2400" lang="en-US">
                <a:solidFill>
                  <a:srgbClr val="7030A0"/>
                </a:solidFill>
              </a:rPr>
              <a:t>:</a:t>
            </a:r>
            <a:endParaRPr b="1" dirty="0" sz="2400" lang="en-IQ">
              <a:solidFill>
                <a:srgbClr val="7030A0"/>
              </a:solidFill>
            </a:endParaRPr>
          </a:p>
          <a:p>
            <a:pPr>
              <a:buFont typeface="Courier New" panose="02070309020205020404" pitchFamily="49" charset="0"/>
              <a:buChar char="o"/>
            </a:pPr>
            <a:r>
              <a:rPr b="1" dirty="0" sz="2000" lang="en-GB"/>
              <a:t>Automatic</a:t>
            </a:r>
            <a:r>
              <a:rPr b="1" dirty="0" sz="2000" lang="en-US"/>
              <a:t> </a:t>
            </a:r>
            <a:r>
              <a:rPr b="1" dirty="0" sz="2000" lang="en-GB"/>
              <a:t>action</a:t>
            </a:r>
            <a:r>
              <a:rPr dirty="0" sz="2000" lang="en-GB"/>
              <a:t>:</a:t>
            </a:r>
            <a:r>
              <a:rPr dirty="0" sz="2000" lang="en-US"/>
              <a:t> </a:t>
            </a:r>
            <a:r>
              <a:rPr dirty="0" sz="2000" lang="en-GB"/>
              <a:t>voiding</a:t>
            </a:r>
            <a:r>
              <a:rPr dirty="0" sz="2000" lang="en-US"/>
              <a:t> </a:t>
            </a:r>
            <a:r>
              <a:rPr dirty="0" sz="2000" lang="en-GB"/>
              <a:t>reflex</a:t>
            </a:r>
            <a:r>
              <a:rPr dirty="0" sz="2000" lang="en-US"/>
              <a:t> </a:t>
            </a:r>
            <a:r>
              <a:rPr dirty="0" sz="2000" lang="en-GB"/>
              <a:t>occurs</a:t>
            </a:r>
            <a:r>
              <a:rPr dirty="0" sz="2000" lang="en-US"/>
              <a:t>, </a:t>
            </a:r>
            <a:r>
              <a:rPr dirty="0" sz="2000" lang="en-GB"/>
              <a:t>nerves</a:t>
            </a:r>
            <a:r>
              <a:rPr dirty="0" sz="2000" lang="en-US"/>
              <a:t> </a:t>
            </a:r>
            <a:r>
              <a:rPr dirty="0" sz="2000" lang="en-GB"/>
              <a:t>in</a:t>
            </a:r>
            <a:r>
              <a:rPr dirty="0" sz="2000" lang="en-US"/>
              <a:t> </a:t>
            </a:r>
            <a:r>
              <a:rPr dirty="0" sz="2000" lang="en-GB"/>
              <a:t>spinal</a:t>
            </a:r>
            <a:r>
              <a:rPr dirty="0" sz="2000" lang="en-US"/>
              <a:t> </a:t>
            </a:r>
            <a:r>
              <a:rPr dirty="0" sz="2000" lang="en-GB"/>
              <a:t>cord</a:t>
            </a:r>
            <a:r>
              <a:rPr dirty="0" sz="2000" lang="en-US"/>
              <a:t> </a:t>
            </a:r>
            <a:r>
              <a:rPr dirty="0" sz="2000" lang="en-GB"/>
              <a:t>signal</a:t>
            </a:r>
            <a:r>
              <a:rPr dirty="0" sz="2000" lang="en-US"/>
              <a:t> </a:t>
            </a:r>
            <a:r>
              <a:rPr dirty="0" sz="2000" lang="en-GB"/>
              <a:t>detrusor</a:t>
            </a:r>
            <a:r>
              <a:rPr dirty="0" sz="2000" lang="en-US"/>
              <a:t> </a:t>
            </a:r>
            <a:r>
              <a:rPr dirty="0" sz="2000" lang="en-GB"/>
              <a:t>muscles</a:t>
            </a:r>
            <a:r>
              <a:rPr dirty="0" sz="2000" lang="en-US"/>
              <a:t> </a:t>
            </a:r>
            <a:r>
              <a:rPr dirty="0" sz="2000" lang="en-GB"/>
              <a:t>to</a:t>
            </a:r>
            <a:r>
              <a:rPr dirty="0" sz="2000" lang="en-US"/>
              <a:t> </a:t>
            </a:r>
            <a:r>
              <a:rPr dirty="0" sz="2000" lang="en-GB"/>
              <a:t>contact</a:t>
            </a:r>
            <a:r>
              <a:rPr dirty="0" sz="2000" lang="en-US"/>
              <a:t> </a:t>
            </a:r>
            <a:r>
              <a:rPr dirty="0" sz="2000" lang="en-GB"/>
              <a:t>and</a:t>
            </a:r>
            <a:r>
              <a:rPr dirty="0" sz="2000" lang="en-US"/>
              <a:t> </a:t>
            </a:r>
            <a:r>
              <a:rPr dirty="0" sz="2000" lang="en-GB"/>
              <a:t>internal</a:t>
            </a:r>
            <a:r>
              <a:rPr dirty="0" sz="2000" lang="en-US"/>
              <a:t> sphincter </a:t>
            </a:r>
            <a:r>
              <a:rPr dirty="0" sz="2000" lang="en-GB"/>
              <a:t>to</a:t>
            </a:r>
            <a:r>
              <a:rPr dirty="0" sz="2000" lang="en-US"/>
              <a:t> </a:t>
            </a:r>
            <a:r>
              <a:rPr dirty="0" sz="2000" lang="en-GB"/>
              <a:t>relax</a:t>
            </a:r>
            <a:r>
              <a:rPr dirty="0" sz="2000" lang="en-US"/>
              <a:t> </a:t>
            </a:r>
            <a:r>
              <a:rPr dirty="0" sz="2000" lang="en-GB"/>
              <a:t>to</a:t>
            </a:r>
            <a:r>
              <a:rPr dirty="0" sz="2000" lang="en-US"/>
              <a:t> </a:t>
            </a:r>
            <a:r>
              <a:rPr dirty="0" sz="2000" lang="en-GB"/>
              <a:t>allow</a:t>
            </a:r>
            <a:r>
              <a:rPr dirty="0" sz="2000" lang="en-US"/>
              <a:t> </a:t>
            </a:r>
            <a:r>
              <a:rPr dirty="0" sz="2000" lang="en-GB"/>
              <a:t>urine</a:t>
            </a:r>
            <a:r>
              <a:rPr dirty="0" sz="2000" lang="en-US"/>
              <a:t> </a:t>
            </a:r>
            <a:r>
              <a:rPr dirty="0" sz="2000" lang="en-GB"/>
              <a:t>to</a:t>
            </a:r>
            <a:r>
              <a:rPr dirty="0" sz="2000" lang="en-US"/>
              <a:t> </a:t>
            </a:r>
            <a:r>
              <a:rPr dirty="0" sz="2000" lang="en-GB"/>
              <a:t>flow</a:t>
            </a:r>
            <a:r>
              <a:rPr dirty="0" sz="2000" lang="en-US"/>
              <a:t> </a:t>
            </a:r>
            <a:r>
              <a:rPr dirty="0" sz="2000" lang="en-GB"/>
              <a:t>from</a:t>
            </a:r>
            <a:r>
              <a:rPr dirty="0" sz="2000" lang="en-US"/>
              <a:t> </a:t>
            </a:r>
            <a:r>
              <a:rPr dirty="0" sz="2000" lang="en-GB"/>
              <a:t>bladder</a:t>
            </a:r>
            <a:r>
              <a:rPr dirty="0" sz="2000" lang="en-US"/>
              <a:t> </a:t>
            </a:r>
            <a:r>
              <a:rPr dirty="0" sz="2000" lang="en-GB"/>
              <a:t>in</a:t>
            </a:r>
            <a:r>
              <a:rPr dirty="0" sz="2000" lang="en-US"/>
              <a:t> </a:t>
            </a:r>
            <a:r>
              <a:rPr dirty="0" sz="2000" lang="en-GB"/>
              <a:t>to</a:t>
            </a:r>
            <a:r>
              <a:rPr dirty="0" sz="2000" lang="en-US"/>
              <a:t> urethra. </a:t>
            </a:r>
          </a:p>
          <a:p>
            <a:pPr>
              <a:buFont typeface="Courier New" panose="02070309020205020404" pitchFamily="49" charset="0"/>
              <a:buChar char="o"/>
            </a:pPr>
            <a:r>
              <a:rPr b="1" dirty="0" sz="2000" lang="en-US"/>
              <a:t>Conscious </a:t>
            </a:r>
            <a:r>
              <a:rPr b="1" dirty="0" sz="2000" lang="en-GB"/>
              <a:t>action</a:t>
            </a:r>
            <a:r>
              <a:rPr dirty="0" sz="2000" lang="en-GB"/>
              <a:t>:</a:t>
            </a:r>
            <a:r>
              <a:rPr dirty="0" sz="2000" lang="en-US"/>
              <a:t> </a:t>
            </a:r>
            <a:r>
              <a:rPr dirty="0" sz="2000" lang="en-GB"/>
              <a:t>once</a:t>
            </a:r>
            <a:r>
              <a:rPr dirty="0" sz="2000" lang="en-US"/>
              <a:t> </a:t>
            </a:r>
            <a:r>
              <a:rPr dirty="0" sz="2000" lang="en-GB"/>
              <a:t>urine</a:t>
            </a:r>
            <a:r>
              <a:rPr dirty="0" sz="2000" lang="en-US"/>
              <a:t> </a:t>
            </a:r>
            <a:r>
              <a:rPr dirty="0" sz="2000" lang="en-GB"/>
              <a:t>enters</a:t>
            </a:r>
            <a:r>
              <a:rPr dirty="0" sz="2000" lang="en-US"/>
              <a:t> </a:t>
            </a:r>
            <a:r>
              <a:rPr sz="2000" lang="en-US"/>
              <a:t>urethr</a:t>
            </a:r>
            <a:r>
              <a:rPr sz="2000" lang="en-GB"/>
              <a:t>a</a:t>
            </a:r>
            <a:r>
              <a:rPr dirty="0" sz="2000" lang="en-GB"/>
              <a:t>,</a:t>
            </a:r>
            <a:r>
              <a:rPr dirty="0" sz="2000" lang="en-US"/>
              <a:t> </a:t>
            </a:r>
            <a:r>
              <a:rPr dirty="0" sz="2000" lang="en-GB"/>
              <a:t>you</a:t>
            </a:r>
            <a:r>
              <a:rPr dirty="0" sz="2000" lang="en-US"/>
              <a:t> </a:t>
            </a:r>
            <a:r>
              <a:rPr dirty="0" sz="2000" lang="en-GB"/>
              <a:t>consciously</a:t>
            </a:r>
            <a:r>
              <a:rPr dirty="0" sz="2000" lang="en-US"/>
              <a:t> </a:t>
            </a:r>
            <a:r>
              <a:rPr dirty="0" sz="2000" lang="en-GB"/>
              <a:t>relax</a:t>
            </a:r>
            <a:r>
              <a:rPr dirty="0" sz="2000" lang="en-US"/>
              <a:t> </a:t>
            </a:r>
            <a:r>
              <a:rPr dirty="0" sz="2000" lang="en-GB"/>
              <a:t>to</a:t>
            </a:r>
            <a:r>
              <a:rPr dirty="0" sz="2000" lang="en-US"/>
              <a:t> </a:t>
            </a:r>
            <a:r>
              <a:rPr dirty="0" sz="2000" lang="en-GB"/>
              <a:t>external</a:t>
            </a:r>
            <a:r>
              <a:rPr dirty="0" sz="2000" lang="en-US"/>
              <a:t> sphincter </a:t>
            </a:r>
            <a:r>
              <a:rPr dirty="0" sz="2000" lang="en-GB"/>
              <a:t>to</a:t>
            </a:r>
            <a:r>
              <a:rPr dirty="0" sz="2000" lang="en-US"/>
              <a:t> </a:t>
            </a:r>
            <a:r>
              <a:rPr dirty="0" sz="2000" lang="en-GB"/>
              <a:t>allow</a:t>
            </a:r>
            <a:r>
              <a:rPr dirty="0" sz="2000" lang="en-US"/>
              <a:t> </a:t>
            </a:r>
            <a:r>
              <a:rPr dirty="0" sz="2000" lang="en-GB"/>
              <a:t>urine</a:t>
            </a:r>
            <a:r>
              <a:rPr dirty="0" sz="2000" lang="en-US"/>
              <a:t> </a:t>
            </a:r>
            <a:r>
              <a:rPr dirty="0" sz="2000" lang="en-GB"/>
              <a:t>to</a:t>
            </a:r>
            <a:r>
              <a:rPr dirty="0" sz="2000" lang="en-US"/>
              <a:t> </a:t>
            </a:r>
            <a:r>
              <a:rPr dirty="0" sz="2000" lang="en-GB"/>
              <a:t>pass</a:t>
            </a:r>
            <a:r>
              <a:rPr dirty="0" sz="2000" lang="en-US"/>
              <a:t> </a:t>
            </a:r>
            <a:r>
              <a:rPr dirty="0" sz="2000" lang="en-GB"/>
              <a:t>through</a:t>
            </a:r>
            <a:r>
              <a:rPr dirty="0" sz="2000" lang="en-US"/>
              <a:t> </a:t>
            </a:r>
            <a:r>
              <a:rPr dirty="0" sz="2000" lang="en-GB"/>
              <a:t>the</a:t>
            </a:r>
            <a:r>
              <a:rPr dirty="0" sz="2000" lang="en-US"/>
              <a:t> </a:t>
            </a:r>
            <a:r>
              <a:rPr dirty="0" sz="2000" lang="en-GB"/>
              <a:t>urethra</a:t>
            </a:r>
            <a:r>
              <a:rPr dirty="0" sz="2000" lang="en-US"/>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3" name="Content Placeholder 2"/>
          <p:cNvSpPr>
            <a:spLocks noGrp="1"/>
          </p:cNvSpPr>
          <p:nvPr>
            <p:ph idx="1"/>
          </p:nvPr>
        </p:nvSpPr>
        <p:spPr>
          <a:xfrm>
            <a:off x="69272" y="75045"/>
            <a:ext cx="9005455" cy="6707909"/>
          </a:xfrm>
        </p:spPr>
        <p:txBody>
          <a:bodyPr>
            <a:noAutofit/>
          </a:bodyPr>
          <a:p>
            <a:pPr>
              <a:buFont typeface="Wingdings" pitchFamily="2" charset="2"/>
              <a:buChar char="q"/>
            </a:pPr>
            <a:r>
              <a:rPr b="1" dirty="0" lang="en-GB">
                <a:solidFill>
                  <a:srgbClr val="C00000"/>
                </a:solidFill>
              </a:rPr>
              <a:t>Where are the bladder control centres? </a:t>
            </a:r>
            <a:endParaRPr b="1" dirty="0" lang="en-IQ">
              <a:solidFill>
                <a:srgbClr val="C00000"/>
              </a:solidFill>
            </a:endParaRPr>
          </a:p>
          <a:p>
            <a:r>
              <a:rPr dirty="0" sz="2000" lang="en-GB">
                <a:solidFill>
                  <a:prstClr val="black"/>
                </a:solidFill>
              </a:rPr>
              <a:t>There are three main centres: </a:t>
            </a:r>
            <a:endParaRPr dirty="0" sz="2000" lang="en-US">
              <a:solidFill>
                <a:prstClr val="black"/>
              </a:solidFill>
            </a:endParaRPr>
          </a:p>
          <a:p>
            <a:pPr indent="-257175" marL="257175">
              <a:buFont typeface="+mj-lt"/>
              <a:buAutoNum type="arabicPeriod"/>
            </a:pPr>
            <a:r>
              <a:rPr b="1" dirty="0" sz="2000" lang="en-GB" u="sng">
                <a:solidFill>
                  <a:srgbClr val="0070C0"/>
                </a:solidFill>
              </a:rPr>
              <a:t>Frontal  lobe:</a:t>
            </a:r>
            <a:r>
              <a:rPr dirty="0" sz="2000" lang="en-GB">
                <a:solidFill>
                  <a:prstClr val="black"/>
                </a:solidFill>
              </a:rPr>
              <a:t>  </a:t>
            </a:r>
            <a:r>
              <a:rPr dirty="0" sz="2000" lang="en-GB" err="1">
                <a:solidFill>
                  <a:prstClr val="black"/>
                </a:solidFill>
              </a:rPr>
              <a:t>anteromedial</a:t>
            </a:r>
            <a:r>
              <a:rPr dirty="0" sz="2000" lang="en-GB">
                <a:solidFill>
                  <a:prstClr val="black"/>
                </a:solidFill>
              </a:rPr>
              <a:t>  frontal  lobe  and corpus </a:t>
            </a:r>
            <a:r>
              <a:rPr dirty="0" sz="2000" lang="en-GB" err="1">
                <a:solidFill>
                  <a:prstClr val="black"/>
                </a:solidFill>
              </a:rPr>
              <a:t>callosum</a:t>
            </a:r>
            <a:r>
              <a:rPr dirty="0" sz="2000" lang="en-GB">
                <a:solidFill>
                  <a:prstClr val="black"/>
                </a:solidFill>
              </a:rPr>
              <a:t>, which are involved in conscious  inhibition.</a:t>
            </a:r>
            <a:endParaRPr dirty="0" sz="2000" lang="en-US">
              <a:solidFill>
                <a:prstClr val="black"/>
              </a:solidFill>
            </a:endParaRPr>
          </a:p>
          <a:p>
            <a:pPr indent="-257175" marL="257175">
              <a:buFont typeface="+mj-lt"/>
              <a:buAutoNum type="arabicPeriod"/>
            </a:pPr>
            <a:r>
              <a:rPr b="1" dirty="0" sz="2000" lang="en-GB" u="sng">
                <a:solidFill>
                  <a:srgbClr val="0070C0"/>
                </a:solidFill>
              </a:rPr>
              <a:t>Nucleus locus </a:t>
            </a:r>
            <a:r>
              <a:rPr b="1" dirty="0" sz="2000" lang="en-GB" err="1" u="sng">
                <a:solidFill>
                  <a:srgbClr val="0070C0"/>
                </a:solidFill>
              </a:rPr>
              <a:t>coeruleus</a:t>
            </a:r>
            <a:r>
              <a:rPr b="1" dirty="0" sz="2000" lang="en-GB" u="sng">
                <a:solidFill>
                  <a:srgbClr val="0070C0"/>
                </a:solidFill>
              </a:rPr>
              <a:t> of the pons:</a:t>
            </a:r>
            <a:r>
              <a:rPr dirty="0" sz="2000" lang="en-GB">
                <a:solidFill>
                  <a:prstClr val="black"/>
                </a:solidFill>
              </a:rPr>
              <a:t> </a:t>
            </a:r>
            <a:r>
              <a:rPr dirty="0" sz="2000" lang="en-GB" err="1">
                <a:solidFill>
                  <a:prstClr val="black"/>
                </a:solidFill>
              </a:rPr>
              <a:t>synchronizes</a:t>
            </a:r>
            <a:r>
              <a:rPr dirty="0" sz="2000" lang="en-GB">
                <a:solidFill>
                  <a:prstClr val="black"/>
                </a:solidFill>
              </a:rPr>
              <a:t> the detrusor muscle contraction with relaxation of the urethral sphincter. It regulates  both  sympathetic  and  parasympathetic  responses.</a:t>
            </a:r>
            <a:endParaRPr dirty="0" sz="2000" lang="en-US">
              <a:solidFill>
                <a:prstClr val="black"/>
              </a:solidFill>
            </a:endParaRPr>
          </a:p>
          <a:p>
            <a:pPr indent="-257175" marL="257175">
              <a:buFont typeface="+mj-lt"/>
              <a:buAutoNum type="arabicPeriod"/>
            </a:pPr>
            <a:r>
              <a:rPr b="1" dirty="0" sz="2000" lang="en-GB" u="sng">
                <a:solidFill>
                  <a:srgbClr val="0070C0"/>
                </a:solidFill>
              </a:rPr>
              <a:t>Sacral centre:</a:t>
            </a:r>
            <a:r>
              <a:rPr b="1" dirty="0" sz="2000" lang="en-GB">
                <a:solidFill>
                  <a:srgbClr val="0070C0"/>
                </a:solidFill>
              </a:rPr>
              <a:t> </a:t>
            </a:r>
            <a:r>
              <a:rPr dirty="0" sz="2000" lang="en-GB">
                <a:solidFill>
                  <a:prstClr val="black"/>
                </a:solidFill>
              </a:rPr>
              <a:t>the reflex centre.</a:t>
            </a:r>
            <a:endParaRPr dirty="0" sz="2000" lang="en-IQ"/>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94" name="Content Placeholder 2"/>
          <p:cNvSpPr>
            <a:spLocks noGrp="1"/>
          </p:cNvSpPr>
          <p:nvPr>
            <p:ph idx="1"/>
          </p:nvPr>
        </p:nvSpPr>
        <p:spPr>
          <a:xfrm>
            <a:off x="57727" y="46182"/>
            <a:ext cx="9028545" cy="6765636"/>
          </a:xfrm>
        </p:spPr>
        <p:txBody>
          <a:bodyPr>
            <a:noAutofit/>
          </a:bodyPr>
          <a:p>
            <a:pPr>
              <a:buFont typeface="Wingdings" pitchFamily="2" charset="2"/>
              <a:buChar char="q"/>
            </a:pPr>
            <a:r>
              <a:rPr b="1" dirty="0" lang="en-GB" u="sng">
                <a:solidFill>
                  <a:srgbClr val="C00000"/>
                </a:solidFill>
              </a:rPr>
              <a:t>Describe the physiology of bladder control</a:t>
            </a:r>
            <a:r>
              <a:rPr b="1" dirty="0" lang="en-US" u="sng">
                <a:solidFill>
                  <a:srgbClr val="C00000"/>
                </a:solidFill>
              </a:rPr>
              <a:t>?</a:t>
            </a:r>
            <a:endParaRPr b="1" dirty="0" lang="en-IQ" u="sng">
              <a:solidFill>
                <a:srgbClr val="C00000"/>
              </a:solidFill>
            </a:endParaRPr>
          </a:p>
          <a:p>
            <a:r>
              <a:rPr dirty="0" sz="2000" lang="en-GB">
                <a:solidFill>
                  <a:prstClr val="black"/>
                </a:solidFill>
              </a:rPr>
              <a:t>The  lower urinary  tract is  innervated by  three principal sets of peripheral nerves involving the parasympathetic, sympathetic, and somatic nervous  systems  from  three  major  nerves,  namely the pelvic, hypogastric and pudendal nerves, respectively.</a:t>
            </a:r>
            <a:endParaRPr dirty="0" sz="2000" lang="en-US">
              <a:solidFill>
                <a:prstClr val="black"/>
              </a:solidFill>
            </a:endParaRPr>
          </a:p>
          <a:p>
            <a:endParaRPr dirty="0" sz="2000" lang="en-US">
              <a:solidFill>
                <a:prstClr val="black"/>
              </a:solidFill>
            </a:endParaRPr>
          </a:p>
          <a:p>
            <a:pPr>
              <a:buFont typeface="Wingdings" pitchFamily="2" charset="2"/>
              <a:buChar char="v"/>
            </a:pPr>
            <a:r>
              <a:rPr b="1" dirty="0" sz="2000" lang="en-GB">
                <a:solidFill>
                  <a:srgbClr val="002060"/>
                </a:solidFill>
              </a:rPr>
              <a:t>Motor  control Autonomic (involuntary) </a:t>
            </a:r>
            <a:endParaRPr b="1" dirty="0" sz="2000" lang="en-US">
              <a:solidFill>
                <a:srgbClr val="002060"/>
              </a:solidFill>
            </a:endParaRPr>
          </a:p>
          <a:p>
            <a:pPr>
              <a:buFont typeface="Wingdings" pitchFamily="2" charset="2"/>
              <a:buChar char="Ø"/>
            </a:pPr>
            <a:r>
              <a:rPr b="1" dirty="0" sz="2000" lang="en-GB">
                <a:solidFill>
                  <a:srgbClr val="C00000"/>
                </a:solidFill>
              </a:rPr>
              <a:t>Parasympathetic  control:</a:t>
            </a:r>
            <a:r>
              <a:rPr b="1" dirty="0" sz="2000" lang="en-GB">
                <a:solidFill>
                  <a:prstClr val="black"/>
                </a:solidFill>
              </a:rPr>
              <a:t>  </a:t>
            </a:r>
            <a:r>
              <a:rPr b="1" dirty="0" sz="2000" lang="en-GB">
                <a:solidFill>
                  <a:srgbClr val="0070C0"/>
                </a:solidFill>
              </a:rPr>
              <a:t>pelvic splanchnic nerves</a:t>
            </a:r>
            <a:r>
              <a:rPr b="1" dirty="0" sz="2000" lang="en-US">
                <a:solidFill>
                  <a:srgbClr val="0070C0"/>
                </a:solidFill>
              </a:rPr>
              <a:t> </a:t>
            </a:r>
            <a:r>
              <a:rPr b="1" dirty="0" sz="2000" lang="en-GB">
                <a:solidFill>
                  <a:prstClr val="black"/>
                </a:solidFill>
              </a:rPr>
              <a:t>S2-S4</a:t>
            </a:r>
            <a:r>
              <a:rPr dirty="0" sz="2000" lang="en-GB"/>
              <a:t> </a:t>
            </a:r>
            <a:endParaRPr dirty="0" sz="2000" lang="en-US"/>
          </a:p>
          <a:p>
            <a:pPr lvl="1">
              <a:buFont typeface="Wingdings" pitchFamily="2" charset="2"/>
              <a:buChar char="ü"/>
            </a:pPr>
            <a:r>
              <a:rPr b="0" dirty="0" sz="2000" i="0" lang="en-US" strike="noStrike">
                <a:effectLst/>
              </a:rPr>
              <a:t>regulate the emptying of the </a:t>
            </a:r>
            <a:r>
              <a:rPr b="1" dirty="0" sz="2000" i="0" lang="en-US" strike="noStrike">
                <a:effectLst/>
                <a:hlinkClick r:id="rId1" tooltip="Urinary bladder"/>
              </a:rPr>
              <a:t>urinary bladder</a:t>
            </a:r>
            <a:r>
              <a:rPr b="0" dirty="0" sz="2000" i="0" lang="en-US" strike="noStrike">
                <a:effectLst/>
              </a:rPr>
              <a:t>, </a:t>
            </a:r>
          </a:p>
          <a:p>
            <a:pPr lvl="1">
              <a:buFont typeface="Wingdings" pitchFamily="2" charset="2"/>
              <a:buChar char="ü"/>
            </a:pPr>
            <a:r>
              <a:rPr b="0" dirty="0" sz="2000" i="0" lang="en-US" strike="noStrike">
                <a:effectLst/>
              </a:rPr>
              <a:t>control opening and closing of the </a:t>
            </a:r>
            <a:r>
              <a:rPr b="1" dirty="0" sz="2000" i="0" lang="en-US" strike="noStrike">
                <a:effectLst/>
                <a:hlinkClick r:id="rId2" tooltip="Internal urethral sphincter"/>
              </a:rPr>
              <a:t>internal urethral sphincter</a:t>
            </a:r>
            <a:r>
              <a:rPr b="1" dirty="0" sz="2000" i="0" lang="en-US" strike="noStrike">
                <a:effectLst/>
              </a:rPr>
              <a:t>.</a:t>
            </a:r>
          </a:p>
          <a:p>
            <a:pPr lvl="1">
              <a:buFont typeface="Wingdings" pitchFamily="2" charset="2"/>
              <a:buChar char="ü"/>
            </a:pPr>
            <a:endParaRPr b="1" dirty="0" sz="2000" lang="en-US"/>
          </a:p>
          <a:p>
            <a:pPr>
              <a:buFont typeface="Wingdings" pitchFamily="2" charset="2"/>
              <a:buChar char="Ø"/>
            </a:pPr>
            <a:r>
              <a:rPr b="1" dirty="0" sz="2000" lang="en-GB">
                <a:solidFill>
                  <a:srgbClr val="C00000"/>
                </a:solidFill>
              </a:rPr>
              <a:t>Sympathetic  control:</a:t>
            </a:r>
            <a:r>
              <a:rPr dirty="0" sz="2000" lang="en-GB">
                <a:solidFill>
                  <a:prstClr val="black"/>
                </a:solidFill>
              </a:rPr>
              <a:t>  </a:t>
            </a:r>
            <a:r>
              <a:rPr b="1" dirty="0" sz="2000" lang="en-GB">
                <a:solidFill>
                  <a:srgbClr val="0070C0"/>
                </a:solidFill>
              </a:rPr>
              <a:t>inferior hypogastric plexus</a:t>
            </a:r>
            <a:r>
              <a:rPr dirty="0" sz="2000" lang="en-US">
                <a:solidFill>
                  <a:prstClr val="black"/>
                </a:solidFill>
              </a:rPr>
              <a:t> </a:t>
            </a:r>
            <a:r>
              <a:rPr b="1" dirty="0" sz="2000" lang="en-GB">
                <a:solidFill>
                  <a:prstClr val="black"/>
                </a:solidFill>
              </a:rPr>
              <a:t>T12-L2</a:t>
            </a:r>
            <a:r>
              <a:rPr b="1" dirty="0" sz="2000" lang="en-US">
                <a:solidFill>
                  <a:prstClr val="black"/>
                </a:solidFill>
              </a:rPr>
              <a:t> </a:t>
            </a:r>
            <a:endParaRPr dirty="0" sz="2000" lang="en-US">
              <a:solidFill>
                <a:prstClr val="black"/>
              </a:solidFill>
            </a:endParaRPr>
          </a:p>
          <a:p>
            <a:pPr lvl="1">
              <a:buFont typeface="Wingdings" pitchFamily="2" charset="2"/>
              <a:buChar char="ü"/>
            </a:pPr>
            <a:r>
              <a:rPr b="0" dirty="0" sz="2000" i="0" lang="en-US" strike="noStrike" u="none">
                <a:effectLst/>
              </a:rPr>
              <a:t>causes the </a:t>
            </a:r>
            <a:r>
              <a:rPr b="1" dirty="0" sz="2000" i="0" lang="en-US" strike="noStrike" u="none">
                <a:effectLst/>
              </a:rPr>
              <a:t>bladder</a:t>
            </a:r>
            <a:r>
              <a:rPr b="0" dirty="0" sz="2000" i="0" lang="en-US" strike="noStrike" u="none">
                <a:effectLst/>
              </a:rPr>
              <a:t> to </a:t>
            </a:r>
            <a:r>
              <a:rPr b="1" dirty="0" sz="2000" i="0" lang="en-US" strike="noStrike" u="none">
                <a:effectLst/>
              </a:rPr>
              <a:t>increase</a:t>
            </a:r>
            <a:r>
              <a:rPr b="0" dirty="0" sz="2000" i="0" lang="en-US" strike="noStrike" u="none">
                <a:effectLst/>
              </a:rPr>
              <a:t> its capacity without increasing detrusor resting pressure (accommodation) </a:t>
            </a:r>
          </a:p>
          <a:p>
            <a:pPr lvl="1">
              <a:buFont typeface="Wingdings" pitchFamily="2" charset="2"/>
              <a:buChar char="ü"/>
            </a:pPr>
            <a:r>
              <a:rPr b="0" dirty="0" sz="2000" i="0" lang="en-US" strike="noStrike" u="none">
                <a:effectLst/>
              </a:rPr>
              <a:t>stimulates the internal </a:t>
            </a:r>
            <a:r>
              <a:rPr b="1" dirty="0" sz="2000" i="0" lang="en-US" strike="noStrike" u="none">
                <a:effectLst/>
              </a:rPr>
              <a:t>urinary</a:t>
            </a:r>
            <a:r>
              <a:rPr b="0" dirty="0" sz="2000" i="0" lang="en-US" strike="noStrike" u="none">
                <a:effectLst/>
              </a:rPr>
              <a:t> sphincter to remain tightly closed.</a:t>
            </a:r>
            <a:endParaRPr dirty="0" sz="2000" lang="en-US"/>
          </a:p>
          <a:p>
            <a:endParaRPr dirty="0" sz="2000" lang="en-IQ"/>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595" name="Content Placeholder 2"/>
          <p:cNvSpPr>
            <a:spLocks noGrp="1"/>
          </p:cNvSpPr>
          <p:nvPr>
            <p:ph idx="1"/>
          </p:nvPr>
        </p:nvSpPr>
        <p:spPr>
          <a:xfrm>
            <a:off x="57727" y="46182"/>
            <a:ext cx="9028545" cy="6765636"/>
          </a:xfrm>
        </p:spPr>
        <p:txBody>
          <a:bodyPr>
            <a:noAutofit/>
          </a:bodyPr>
          <a:p>
            <a:pPr>
              <a:buFont typeface="Wingdings" pitchFamily="2" charset="2"/>
              <a:buChar char="v"/>
            </a:pPr>
            <a:r>
              <a:rPr b="1" dirty="0" sz="2000" lang="en-GB">
                <a:solidFill>
                  <a:srgbClr val="002060"/>
                </a:solidFill>
              </a:rPr>
              <a:t>Somatic  control  (voluntary) Control</a:t>
            </a:r>
            <a:r>
              <a:rPr b="1" dirty="0" sz="2000" lang="en-US">
                <a:solidFill>
                  <a:srgbClr val="002060"/>
                </a:solidFill>
              </a:rPr>
              <a:t>:</a:t>
            </a:r>
            <a:r>
              <a:rPr dirty="0" sz="2000" lang="en-GB">
                <a:solidFill>
                  <a:prstClr val="black"/>
                </a:solidFill>
              </a:rPr>
              <a:t> </a:t>
            </a:r>
            <a:r>
              <a:rPr b="1" dirty="0" sz="2000" lang="en-US">
                <a:solidFill>
                  <a:srgbClr val="0070C0"/>
                </a:solidFill>
              </a:rPr>
              <a:t>P</a:t>
            </a:r>
            <a:r>
              <a:rPr b="1" dirty="0" sz="2000" lang="en-GB" err="1">
                <a:solidFill>
                  <a:srgbClr val="0070C0"/>
                </a:solidFill>
              </a:rPr>
              <a:t>udendal</a:t>
            </a:r>
            <a:r>
              <a:rPr b="1" dirty="0" sz="2000" lang="en-GB">
                <a:solidFill>
                  <a:srgbClr val="0070C0"/>
                </a:solidFill>
              </a:rPr>
              <a:t> nerve</a:t>
            </a:r>
            <a:r>
              <a:rPr dirty="0" sz="2000" lang="en-GB">
                <a:solidFill>
                  <a:prstClr val="black"/>
                </a:solidFill>
              </a:rPr>
              <a:t> </a:t>
            </a:r>
            <a:r>
              <a:rPr b="1" dirty="0" sz="2000" lang="en-US">
                <a:solidFill>
                  <a:prstClr val="black"/>
                </a:solidFill>
              </a:rPr>
              <a:t>S2_S4</a:t>
            </a:r>
            <a:endParaRPr dirty="0" sz="2000" lang="en-US">
              <a:solidFill>
                <a:prstClr val="black"/>
              </a:solidFill>
            </a:endParaRPr>
          </a:p>
          <a:p>
            <a:pPr lvl="1">
              <a:buFont typeface="Wingdings" pitchFamily="2" charset="2"/>
              <a:buChar char="ü"/>
            </a:pPr>
            <a:r>
              <a:rPr dirty="0" sz="2000" lang="en-GB">
                <a:solidFill>
                  <a:prstClr val="black"/>
                </a:solidFill>
              </a:rPr>
              <a:t>Originates from the frontal lobe and descends along the pyramidal tract into the pudendal nerve </a:t>
            </a:r>
            <a:r>
              <a:rPr b="1" dirty="0" sz="2000" lang="en-US">
                <a:solidFill>
                  <a:prstClr val="black"/>
                </a:solidFill>
              </a:rPr>
              <a:t>S2_S4</a:t>
            </a:r>
            <a:r>
              <a:rPr dirty="0" sz="2000" lang="en-US">
                <a:solidFill>
                  <a:prstClr val="black"/>
                </a:solidFill>
              </a:rPr>
              <a:t> </a:t>
            </a:r>
            <a:r>
              <a:rPr dirty="0" sz="2000" lang="en-GB">
                <a:solidFill>
                  <a:prstClr val="black"/>
                </a:solidFill>
              </a:rPr>
              <a:t>to innervate the external sphincters. </a:t>
            </a:r>
            <a:endParaRPr dirty="0" sz="2000" lang="en-US">
              <a:solidFill>
                <a:prstClr val="black"/>
              </a:solidFill>
            </a:endParaRPr>
          </a:p>
          <a:p>
            <a:pPr lvl="1">
              <a:buFont typeface="Wingdings" pitchFamily="2" charset="2"/>
              <a:buChar char="ü"/>
            </a:pPr>
            <a:endParaRPr dirty="0" sz="2000" lang="en-US">
              <a:solidFill>
                <a:prstClr val="black"/>
              </a:solidFill>
            </a:endParaRPr>
          </a:p>
          <a:p>
            <a:pPr>
              <a:buFont typeface="Wingdings" pitchFamily="2" charset="2"/>
              <a:buChar char="v"/>
            </a:pPr>
            <a:r>
              <a:rPr b="1" dirty="0" sz="2000" lang="en-GB">
                <a:solidFill>
                  <a:srgbClr val="002060"/>
                </a:solidFill>
              </a:rPr>
              <a:t>Sensory  control</a:t>
            </a:r>
            <a:r>
              <a:rPr b="1" dirty="0" sz="2000" lang="en-US">
                <a:solidFill>
                  <a:srgbClr val="002060"/>
                </a:solidFill>
              </a:rPr>
              <a:t>:</a:t>
            </a:r>
            <a:r>
              <a:rPr b="1" dirty="0" sz="2000" lang="en-US">
                <a:solidFill>
                  <a:prstClr val="black"/>
                </a:solidFill>
              </a:rPr>
              <a:t> </a:t>
            </a:r>
          </a:p>
          <a:p>
            <a:pPr lvl="1">
              <a:buFont typeface="Wingdings" pitchFamily="2" charset="2"/>
              <a:buChar char="ü"/>
            </a:pPr>
            <a:r>
              <a:rPr dirty="0" sz="2000" lang="en-GB">
                <a:solidFill>
                  <a:prstClr val="black"/>
                </a:solidFill>
              </a:rPr>
              <a:t>Bladder distension is detected by sensory stretch receptors on the  muscle wall.  </a:t>
            </a:r>
            <a:endParaRPr dirty="0" sz="2000" lang="en-US">
              <a:solidFill>
                <a:prstClr val="black"/>
              </a:solidFill>
            </a:endParaRPr>
          </a:p>
          <a:p>
            <a:pPr lvl="1">
              <a:buFont typeface="Wingdings" pitchFamily="2" charset="2"/>
              <a:buChar char="ü"/>
            </a:pPr>
            <a:r>
              <a:rPr dirty="0" sz="2000" lang="en-GB">
                <a:solidFill>
                  <a:prstClr val="black"/>
                </a:solidFill>
              </a:rPr>
              <a:t>An  action  potential is generated along the first order sensory </a:t>
            </a:r>
            <a:r>
              <a:rPr dirty="0" sz="2000" lang="en-GB" err="1">
                <a:solidFill>
                  <a:prstClr val="black"/>
                </a:solidFill>
              </a:rPr>
              <a:t>neurons</a:t>
            </a:r>
            <a:r>
              <a:rPr dirty="0" sz="2000" lang="en-GB">
                <a:solidFill>
                  <a:prstClr val="black"/>
                </a:solidFill>
              </a:rPr>
              <a:t>, which travel along the autonomic fibres (via pelvic, hypogastric and pudendal nerves) to the conus </a:t>
            </a:r>
            <a:r>
              <a:rPr dirty="0" sz="2000" lang="en-GB" err="1">
                <a:solidFill>
                  <a:prstClr val="black"/>
                </a:solidFill>
              </a:rPr>
              <a:t>medullaris</a:t>
            </a:r>
            <a:r>
              <a:rPr dirty="0" sz="2000" lang="en-GB">
                <a:solidFill>
                  <a:prstClr val="black"/>
                </a:solidFill>
              </a:rPr>
              <a:t> and then ascend primarily in the </a:t>
            </a:r>
            <a:r>
              <a:rPr dirty="0" sz="2000" lang="en-GB" err="1">
                <a:solidFill>
                  <a:prstClr val="black"/>
                </a:solidFill>
              </a:rPr>
              <a:t>spinothalamic</a:t>
            </a:r>
            <a:r>
              <a:rPr dirty="0" sz="2000" lang="en-GB">
                <a:solidFill>
                  <a:prstClr val="black"/>
                </a:solidFill>
              </a:rPr>
              <a:t>  tract. </a:t>
            </a:r>
            <a:endParaRPr dirty="0" sz="2000" lang="en-US">
              <a:solidFill>
                <a:prstClr val="blac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pic>
        <p:nvPicPr>
          <p:cNvPr id="2097152" name="Content Placeholder 4"/>
          <p:cNvPicPr>
            <a:picLocks noChangeAspect="1" noGrp="1"/>
          </p:cNvPicPr>
          <p:nvPr>
            <p:ph idx="1"/>
          </p:nvPr>
        </p:nvPicPr>
        <p:blipFill>
          <a:blip xmlns:r="http://schemas.openxmlformats.org/officeDocument/2006/relationships" r:embed="rId1"/>
          <a:stretch>
            <a:fillRect/>
          </a:stretch>
        </p:blipFill>
        <p:spPr>
          <a:xfrm>
            <a:off x="71011" y="756227"/>
            <a:ext cx="9001977" cy="5345545"/>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pic>
        <p:nvPicPr>
          <p:cNvPr id="2097153" name="Picture 4"/>
          <p:cNvPicPr>
            <a:picLocks noChangeAspect="1" noGrp="1"/>
          </p:cNvPicPr>
          <p:nvPr>
            <p:ph idx="1"/>
          </p:nvPr>
        </p:nvPicPr>
        <p:blipFill rotWithShape="1">
          <a:blip xmlns:r="http://schemas.openxmlformats.org/officeDocument/2006/relationships" r:embed="rId1"/>
          <a:srcRect l="2518" t="2286" r="3812"/>
          <a:stretch>
            <a:fillRect/>
          </a:stretch>
        </p:blipFill>
        <p:spPr>
          <a:xfrm>
            <a:off x="0" y="542636"/>
            <a:ext cx="9138103" cy="5772727"/>
          </a:xfrm>
          <a:prstGeom prst="rect"/>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pic>
        <p:nvPicPr>
          <p:cNvPr id="2097154" name="Picture 4"/>
          <p:cNvPicPr>
            <a:picLocks noChangeAspect="1" noGrp="1"/>
          </p:cNvPicPr>
          <p:nvPr>
            <p:ph idx="1"/>
          </p:nvPr>
        </p:nvPicPr>
        <p:blipFill rotWithShape="1">
          <a:blip xmlns:r="http://schemas.openxmlformats.org/officeDocument/2006/relationships" r:embed="rId1"/>
          <a:srcRect l="767" t="-1" r="1075" b="618"/>
          <a:stretch>
            <a:fillRect/>
          </a:stretch>
        </p:blipFill>
        <p:spPr>
          <a:xfrm>
            <a:off x="0" y="646545"/>
            <a:ext cx="9144000" cy="5564909"/>
          </a:xfrm>
          <a:prstGeom prst="rect"/>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Them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Sacral nerve stimulation </dc:title>
  <dc:creator>muhammed Alshemary</dc:creator>
  <cp:lastModifiedBy>Ahmed Maan</cp:lastModifiedBy>
  <dcterms:created xsi:type="dcterms:W3CDTF">2020-03-19T05:15:12Z</dcterms:created>
  <dcterms:modified xsi:type="dcterms:W3CDTF">2022-11-28T09:26:33Z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b5b0d32d20e2407187fdc7f515ae9df0</vt:lpwstr>
  </property>
</Properties>
</file>