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ink/ink1.xml" ContentType="application/inkml+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p:restoredLeft sz="15620"/>
    <p:restoredTop sz="94660"/>
  </p:normalViewPr>
  <p:slideViewPr>
    <p:cSldViewPr snapToGrid="0">
      <p:cViewPr varScale="1">
        <p:scale>
          <a:sx n="80" d="100"/>
          <a:sy n="80" d="100"/>
        </p:scale>
        <p:origin x="1116" y="96"/>
      </p:cViewPr>
    </p:cSldViewPr>
  </p:slideViewPr>
  <p:notesTextViewPr>
    <p:cViewPr>
      <p:scale>
        <a:sx n="1" d="1"/>
        <a:sy n="1" d="1"/>
      </p:scale>
      <p:origin x="0" y="0"/>
    </p:cViewPr>
  </p:notesTextViewPr>
  <p:sorterViewPr>
    <p:cViewPr varScale="1">
      <p:scale>
        <a:sx n="100" d="100"/>
        <a:sy n="100" d="100"/>
      </p:scale>
      <p:origin x="0" y="-1232"/>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tableStyles" Target="tableStyle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s>
</file>

<file path=ppt/ink/ink1.xml><?xml version="1.0" encoding="utf-8"?>
<ink xmlns="http://www.w3.org/2003/InkML">
  <definitions>
    <brush xml:id="br0">
      <brushProperty name="color" value="#FFFFFF"/>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1 0 24575, 1 81 24575, 1 154 24575, 1 220 24575, 1 286 24575, 1 359 24575, 1 428 24575, 1 498 24575, 1 562 24575, 1 624 24575, 1 683 24575, 1 747 24575, 1 811 24575, 1 881 24575, 1 955 24575, 1 1032 24575, 1 1102 24575, 1 1176 24575, 1 1246 24575, 1 1314 24575, 1 1372 24575, 1 1438 24575, 1 1497 24575, 1 1556 24575, 1 1604 24575, 1 1665 24575, 1 1729 24575, 1 1802 24575, 1 1871 24575, 1 1946 24575, 1 2016 24575, 1 2090 24575, 1 2160 24575, 1 2226 24575, 1 2290 24575, 1 2343 24575, 1 2402 24575, 1 2461 24575, 1 2520 24575, 1 2582 24575, 1 2646 24575, 1 2710 24575, 1 2775 24575, 1 2839 24575, 1 2903 24575, 1 2965 24575, 1 3024 24575, 1 3083 24575, 1 3131 24575, 1 3188 24575, 1 3236 24575, 1 3300 24575, 1 3364 24575, 1 3427 24575, 1 3485 24575, 1 3544 24575, 1 3608 24575, 1 3665 24575, 1 3719 24575, 1 3767 24575, 1 3810 24575, 1 3849 24575, 1 3881 24575, 1 3918 24575, 1 3956 24575, 1 3999 24575, 1 4036 24575, 1 4079 24575, 1 4116 24575, 1 4155 24575, 1 4193 24575, 1 4221 24575, 1 4253 24575, 1 4280 24575, 1 4307 24575, 1 4335 24575, 1 4357 24575, 1 4380 24575, 1 4401 24575, 1 4426 24575, 1 4458 24575, 1 4485 24575, 1 4512 24575, 1 4533 24575, 1 4560 24575, 1 4579 24575, 1 4601 24575, 1 4613 24575, 1 4624 24575, 1 4635 24575, 1 4651 24575, 1 4667 24575, 1 4683 24575, 1 4692 24575, 1 4699 24575</trace>
</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85" name=""/>
        <p:cNvGrpSpPr/>
        <p:nvPr/>
      </p:nvGrpSpPr>
      <p:grpSpPr>
        <a:xfrm>
          <a:off x="0" y="0"/>
          <a:ext cx="0" cy="0"/>
          <a:chOff x="0" y="0"/>
          <a:chExt cx="0" cy="0"/>
        </a:xfrm>
      </p:grpSpPr>
      <p:sp>
        <p:nvSpPr>
          <p:cNvPr id="1048666"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67"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68"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69"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0"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71"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75" name=""/>
        <p:cNvGrpSpPr/>
        <p:nvPr/>
      </p:nvGrpSpPr>
      <p:grpSpPr>
        <a:xfrm>
          <a:off x="0" y="0"/>
          <a:ext cx="0" cy="0"/>
          <a:chOff x="0" y="0"/>
          <a:chExt cx="0" cy="0"/>
        </a:xfrm>
      </p:grpSpPr>
      <p:sp>
        <p:nvSpPr>
          <p:cNvPr id="1048616"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1048617" name="Subtitle 2"/>
          <p:cNvSpPr>
            <a:spLocks noGrp="1"/>
          </p:cNvSpPr>
          <p:nvPr>
            <p:ph type="subTitle" idx="1"/>
          </p:nvPr>
        </p:nvSpPr>
        <p:spPr>
          <a:xfrm>
            <a:off x="1143000" y="3602038"/>
            <a:ext cx="6858000" cy="1655762"/>
          </a:xfrm>
        </p:spPr>
        <p:txBody>
          <a:bodyPr/>
          <a:lstStyle>
            <a:lvl1pPr algn="ctr" indent="0" marL="0">
              <a:buNone/>
              <a:defRPr sz="1800"/>
            </a:lvl1pPr>
            <a:lvl2pPr algn="ctr" indent="0" marL="342900">
              <a:buNone/>
              <a:defRPr sz="1500"/>
            </a:lvl2pPr>
            <a:lvl3pPr algn="ctr" indent="0" marL="685800">
              <a:buNone/>
              <a:defRPr sz="1350"/>
            </a:lvl3pPr>
            <a:lvl4pPr algn="ctr" indent="0" marL="1028700">
              <a:buNone/>
              <a:defRPr sz="1200"/>
            </a:lvl4pPr>
            <a:lvl5pPr algn="ctr" indent="0" marL="1371600">
              <a:buNone/>
              <a:defRPr sz="1200"/>
            </a:lvl5pPr>
            <a:lvl6pPr algn="ctr" indent="0" marL="1714500">
              <a:buNone/>
              <a:defRPr sz="1200"/>
            </a:lvl6pPr>
            <a:lvl7pPr algn="ctr" indent="0" marL="2057400">
              <a:buNone/>
              <a:defRPr sz="1200"/>
            </a:lvl7pPr>
            <a:lvl8pPr algn="ctr" indent="0" marL="2400300">
              <a:buNone/>
              <a:defRPr sz="1200"/>
            </a:lvl8pPr>
            <a:lvl9pPr algn="ctr" indent="0" marL="2743200">
              <a:buNone/>
              <a:defRPr sz="1200"/>
            </a:lvl9pPr>
          </a:lstStyle>
          <a:p>
            <a:r>
              <a:rPr lang="en-US"/>
              <a:t>Click to edit Master subtitle style</a:t>
            </a:r>
          </a:p>
        </p:txBody>
      </p:sp>
      <p:sp>
        <p:nvSpPr>
          <p:cNvPr id="1048618" name="Date Placeholder 3"/>
          <p:cNvSpPr>
            <a:spLocks noGrp="1"/>
          </p:cNvSpPr>
          <p:nvPr>
            <p:ph type="dt" sz="half" idx="10"/>
          </p:nvPr>
        </p:nvSpPr>
        <p:spPr/>
        <p:txBody>
          <a:bodyPr/>
          <a:p>
            <a:fld id="{9EDBE4BF-3EA3-4767-9285-9200E50AAACC}" type="datetimeFigureOut">
              <a:rPr lang="en-US" smtClean="0"/>
              <a:t>11/8/20</a:t>
            </a:fld>
            <a:endParaRPr lang="en-US"/>
          </a:p>
        </p:txBody>
      </p:sp>
      <p:sp>
        <p:nvSpPr>
          <p:cNvPr id="1048619" name="Footer Placeholder 4"/>
          <p:cNvSpPr>
            <a:spLocks noGrp="1"/>
          </p:cNvSpPr>
          <p:nvPr>
            <p:ph type="ftr" sz="quarter" idx="11"/>
          </p:nvPr>
        </p:nvSpPr>
        <p:spPr/>
        <p:txBody>
          <a:bodyPr/>
          <a:p>
            <a:endParaRPr lang="en-US"/>
          </a:p>
        </p:txBody>
      </p:sp>
      <p:sp>
        <p:nvSpPr>
          <p:cNvPr id="1048620" name="Slide Number Placeholder 5"/>
          <p:cNvSpPr>
            <a:spLocks noGrp="1"/>
          </p:cNvSpPr>
          <p:nvPr>
            <p:ph type="sldNum" sz="quarter" idx="12"/>
          </p:nvPr>
        </p:nvSpPr>
        <p:spPr/>
        <p:txBody>
          <a:bodyPr/>
          <a:p>
            <a:fld id="{47804BC5-4BD8-4CC9-A284-6A2D6C91F0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79" name=""/>
        <p:cNvGrpSpPr/>
        <p:nvPr/>
      </p:nvGrpSpPr>
      <p:grpSpPr>
        <a:xfrm>
          <a:off x="0" y="0"/>
          <a:ext cx="0" cy="0"/>
          <a:chOff x="0" y="0"/>
          <a:chExt cx="0" cy="0"/>
        </a:xfrm>
      </p:grpSpPr>
      <p:sp>
        <p:nvSpPr>
          <p:cNvPr id="1048636" name="Title 1"/>
          <p:cNvSpPr>
            <a:spLocks noGrp="1"/>
          </p:cNvSpPr>
          <p:nvPr>
            <p:ph type="title"/>
          </p:nvPr>
        </p:nvSpPr>
        <p:spPr/>
        <p:txBody>
          <a:bodyPr/>
          <a:p>
            <a:r>
              <a:rPr lang="en-US"/>
              <a:t>Click to edit Master title style</a:t>
            </a:r>
          </a:p>
        </p:txBody>
      </p:sp>
      <p:sp>
        <p:nvSpPr>
          <p:cNvPr id="1048637" name="Vertical Text Placeholder 2"/>
          <p:cNvSpPr>
            <a:spLocks noGrp="1"/>
          </p:cNvSpPr>
          <p:nvPr>
            <p:ph type="body" orient="vert" idx="1"/>
          </p:nvPr>
        </p:nvSpPr>
        <p:spPr/>
        <p:txBody>
          <a:bodyPr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8" name="Date Placeholder 3"/>
          <p:cNvSpPr>
            <a:spLocks noGrp="1"/>
          </p:cNvSpPr>
          <p:nvPr>
            <p:ph type="dt" sz="half" idx="10"/>
          </p:nvPr>
        </p:nvSpPr>
        <p:spPr/>
        <p:txBody>
          <a:bodyPr/>
          <a:p>
            <a:fld id="{9EDBE4BF-3EA3-4767-9285-9200E50AAACC}" type="datetimeFigureOut">
              <a:rPr lang="en-US" smtClean="0"/>
              <a:t>11/8/20</a:t>
            </a:fld>
            <a:endParaRPr lang="en-US"/>
          </a:p>
        </p:txBody>
      </p:sp>
      <p:sp>
        <p:nvSpPr>
          <p:cNvPr id="1048639" name="Footer Placeholder 4"/>
          <p:cNvSpPr>
            <a:spLocks noGrp="1"/>
          </p:cNvSpPr>
          <p:nvPr>
            <p:ph type="ftr" sz="quarter" idx="11"/>
          </p:nvPr>
        </p:nvSpPr>
        <p:spPr/>
        <p:txBody>
          <a:bodyPr/>
          <a:p>
            <a:endParaRPr lang="en-US"/>
          </a:p>
        </p:txBody>
      </p:sp>
      <p:sp>
        <p:nvSpPr>
          <p:cNvPr id="1048640" name="Slide Number Placeholder 5"/>
          <p:cNvSpPr>
            <a:spLocks noGrp="1"/>
          </p:cNvSpPr>
          <p:nvPr>
            <p:ph type="sldNum" sz="quarter" idx="12"/>
          </p:nvPr>
        </p:nvSpPr>
        <p:spPr/>
        <p:txBody>
          <a:bodyPr/>
          <a:p>
            <a:fld id="{47804BC5-4BD8-4CC9-A284-6A2D6C91F0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77" name=""/>
        <p:cNvGrpSpPr/>
        <p:nvPr/>
      </p:nvGrpSpPr>
      <p:grpSpPr>
        <a:xfrm>
          <a:off x="0" y="0"/>
          <a:ext cx="0" cy="0"/>
          <a:chOff x="0" y="0"/>
          <a:chExt cx="0" cy="0"/>
        </a:xfrm>
      </p:grpSpPr>
      <p:sp>
        <p:nvSpPr>
          <p:cNvPr id="1048625" name="Vertical Title 1"/>
          <p:cNvSpPr>
            <a:spLocks noGrp="1"/>
          </p:cNvSpPr>
          <p:nvPr>
            <p:ph type="title" orient="vert"/>
          </p:nvPr>
        </p:nvSpPr>
        <p:spPr>
          <a:xfrm>
            <a:off x="6543675" y="365125"/>
            <a:ext cx="1971675" cy="5811838"/>
          </a:xfrm>
        </p:spPr>
        <p:txBody>
          <a:bodyPr vert="eaVert"/>
          <a:p>
            <a:r>
              <a:rPr lang="en-US"/>
              <a:t>Click to edit Master title style</a:t>
            </a:r>
          </a:p>
        </p:txBody>
      </p:sp>
      <p:sp>
        <p:nvSpPr>
          <p:cNvPr id="1048626" name="Vertical Text Placeholder 2"/>
          <p:cNvSpPr>
            <a:spLocks noGrp="1"/>
          </p:cNvSpPr>
          <p:nvPr>
            <p:ph type="body" orient="vert" idx="1"/>
          </p:nvPr>
        </p:nvSpPr>
        <p:spPr>
          <a:xfrm>
            <a:off x="628650" y="365125"/>
            <a:ext cx="5800725" cy="5811838"/>
          </a:xfrm>
        </p:spPr>
        <p:txBody>
          <a:bodyPr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27" name="Date Placeholder 3"/>
          <p:cNvSpPr>
            <a:spLocks noGrp="1"/>
          </p:cNvSpPr>
          <p:nvPr>
            <p:ph type="dt" sz="half" idx="10"/>
          </p:nvPr>
        </p:nvSpPr>
        <p:spPr/>
        <p:txBody>
          <a:bodyPr/>
          <a:p>
            <a:fld id="{9EDBE4BF-3EA3-4767-9285-9200E50AAACC}" type="datetimeFigureOut">
              <a:rPr lang="en-US" smtClean="0"/>
              <a:t>11/8/20</a:t>
            </a:fld>
            <a:endParaRPr lang="en-US"/>
          </a:p>
        </p:txBody>
      </p:sp>
      <p:sp>
        <p:nvSpPr>
          <p:cNvPr id="1048628" name="Footer Placeholder 4"/>
          <p:cNvSpPr>
            <a:spLocks noGrp="1"/>
          </p:cNvSpPr>
          <p:nvPr>
            <p:ph type="ftr" sz="quarter" idx="11"/>
          </p:nvPr>
        </p:nvSpPr>
        <p:spPr/>
        <p:txBody>
          <a:bodyPr/>
          <a:p>
            <a:endParaRPr lang="en-US"/>
          </a:p>
        </p:txBody>
      </p:sp>
      <p:sp>
        <p:nvSpPr>
          <p:cNvPr id="1048629" name="Slide Number Placeholder 5"/>
          <p:cNvSpPr>
            <a:spLocks noGrp="1"/>
          </p:cNvSpPr>
          <p:nvPr>
            <p:ph type="sldNum" sz="quarter" idx="12"/>
          </p:nvPr>
        </p:nvSpPr>
        <p:spPr/>
        <p:txBody>
          <a:bodyPr/>
          <a:p>
            <a:fld id="{47804BC5-4BD8-4CC9-A284-6A2D6C91F07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45" name=""/>
        <p:cNvGrpSpPr/>
        <p:nvPr/>
      </p:nvGrpSpPr>
      <p:grpSpPr>
        <a:xfrm>
          <a:off x="0" y="0"/>
          <a:ext cx="0" cy="0"/>
          <a:chOff x="0" y="0"/>
          <a:chExt cx="0" cy="0"/>
        </a:xfrm>
      </p:grpSpPr>
      <p:sp>
        <p:nvSpPr>
          <p:cNvPr id="1048585" name="Title 1"/>
          <p:cNvSpPr>
            <a:spLocks noGrp="1"/>
          </p:cNvSpPr>
          <p:nvPr>
            <p:ph type="title"/>
          </p:nvPr>
        </p:nvSpPr>
        <p:spPr/>
        <p:txBody>
          <a:bodyPr/>
          <a:p>
            <a:r>
              <a:rPr lang="en-US"/>
              <a:t>Click to edit Master title style</a:t>
            </a:r>
          </a:p>
        </p:txBody>
      </p:sp>
      <p:sp>
        <p:nvSpPr>
          <p:cNvPr id="1048586" name="Content Placeholder 2"/>
          <p:cNvSpPr>
            <a:spLocks noGrp="1"/>
          </p:cNvSpPr>
          <p:nvPr>
            <p:ph idx="1"/>
          </p:nvPr>
        </p:nvSpPr>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7" name="Date Placeholder 3"/>
          <p:cNvSpPr>
            <a:spLocks noGrp="1"/>
          </p:cNvSpPr>
          <p:nvPr>
            <p:ph type="dt" sz="half" idx="10"/>
          </p:nvPr>
        </p:nvSpPr>
        <p:spPr/>
        <p:txBody>
          <a:bodyPr/>
          <a:p>
            <a:fld id="{9EDBE4BF-3EA3-4767-9285-9200E50AAACC}" type="datetimeFigureOut">
              <a:rPr lang="en-US" smtClean="0"/>
              <a:t>11/8/20</a:t>
            </a:fld>
            <a:endParaRPr lang="en-US"/>
          </a:p>
        </p:txBody>
      </p:sp>
      <p:sp>
        <p:nvSpPr>
          <p:cNvPr id="1048588" name="Footer Placeholder 4"/>
          <p:cNvSpPr>
            <a:spLocks noGrp="1"/>
          </p:cNvSpPr>
          <p:nvPr>
            <p:ph type="ftr" sz="quarter" idx="11"/>
          </p:nvPr>
        </p:nvSpPr>
        <p:spPr/>
        <p:txBody>
          <a:bodyPr/>
          <a:p>
            <a:endParaRPr lang="en-US"/>
          </a:p>
        </p:txBody>
      </p:sp>
      <p:sp>
        <p:nvSpPr>
          <p:cNvPr id="1048589" name="Slide Number Placeholder 5"/>
          <p:cNvSpPr>
            <a:spLocks noGrp="1"/>
          </p:cNvSpPr>
          <p:nvPr>
            <p:ph type="sldNum" sz="quarter" idx="12"/>
          </p:nvPr>
        </p:nvSpPr>
        <p:spPr/>
        <p:txBody>
          <a:bodyPr/>
          <a:p>
            <a:fld id="{47804BC5-4BD8-4CC9-A284-6A2D6C91F07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80" name=""/>
        <p:cNvGrpSpPr/>
        <p:nvPr/>
      </p:nvGrpSpPr>
      <p:grpSpPr>
        <a:xfrm>
          <a:off x="0" y="0"/>
          <a:ext cx="0" cy="0"/>
          <a:chOff x="0" y="0"/>
          <a:chExt cx="0" cy="0"/>
        </a:xfrm>
      </p:grpSpPr>
      <p:sp>
        <p:nvSpPr>
          <p:cNvPr id="1048641"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1048642" name="Text Placeholder 2"/>
          <p:cNvSpPr>
            <a:spLocks noGrp="1"/>
          </p:cNvSpPr>
          <p:nvPr>
            <p:ph type="body" idx="1"/>
          </p:nvPr>
        </p:nvSpPr>
        <p:spPr>
          <a:xfrm>
            <a:off x="623888" y="4589464"/>
            <a:ext cx="7886700" cy="1500187"/>
          </a:xfrm>
        </p:spPr>
        <p:txBody>
          <a:bodyPr/>
          <a:lstStyle>
            <a:lvl1pPr indent="0" marL="0">
              <a:buNone/>
              <a:defRPr sz="1800">
                <a:solidFill>
                  <a:schemeClr val="tx1">
                    <a:tint val="75000"/>
                  </a:schemeClr>
                </a:solidFill>
              </a:defRPr>
            </a:lvl1pPr>
            <a:lvl2pPr indent="0" marL="342900">
              <a:buNone/>
              <a:defRPr sz="1500">
                <a:solidFill>
                  <a:schemeClr val="tx1">
                    <a:tint val="75000"/>
                  </a:schemeClr>
                </a:solidFill>
              </a:defRPr>
            </a:lvl2pPr>
            <a:lvl3pPr indent="0" marL="685800">
              <a:buNone/>
              <a:defRPr sz="1350">
                <a:solidFill>
                  <a:schemeClr val="tx1">
                    <a:tint val="75000"/>
                  </a:schemeClr>
                </a:solidFill>
              </a:defRPr>
            </a:lvl3pPr>
            <a:lvl4pPr indent="0" marL="1028700">
              <a:buNone/>
              <a:defRPr sz="1200">
                <a:solidFill>
                  <a:schemeClr val="tx1">
                    <a:tint val="75000"/>
                  </a:schemeClr>
                </a:solidFill>
              </a:defRPr>
            </a:lvl4pPr>
            <a:lvl5pPr indent="0" marL="1371600">
              <a:buNone/>
              <a:defRPr sz="1200">
                <a:solidFill>
                  <a:schemeClr val="tx1">
                    <a:tint val="75000"/>
                  </a:schemeClr>
                </a:solidFill>
              </a:defRPr>
            </a:lvl5pPr>
            <a:lvl6pPr indent="0" marL="1714500">
              <a:buNone/>
              <a:defRPr sz="1200">
                <a:solidFill>
                  <a:schemeClr val="tx1">
                    <a:tint val="75000"/>
                  </a:schemeClr>
                </a:solidFill>
              </a:defRPr>
            </a:lvl6pPr>
            <a:lvl7pPr indent="0" marL="2057400">
              <a:buNone/>
              <a:defRPr sz="1200">
                <a:solidFill>
                  <a:schemeClr val="tx1">
                    <a:tint val="75000"/>
                  </a:schemeClr>
                </a:solidFill>
              </a:defRPr>
            </a:lvl7pPr>
            <a:lvl8pPr indent="0" marL="2400300">
              <a:buNone/>
              <a:defRPr sz="1200">
                <a:solidFill>
                  <a:schemeClr val="tx1">
                    <a:tint val="75000"/>
                  </a:schemeClr>
                </a:solidFill>
              </a:defRPr>
            </a:lvl8pPr>
            <a:lvl9pPr indent="0" marL="2743200">
              <a:buNone/>
              <a:defRPr sz="1200">
                <a:solidFill>
                  <a:schemeClr val="tx1">
                    <a:tint val="75000"/>
                  </a:schemeClr>
                </a:solidFill>
              </a:defRPr>
            </a:lvl9pPr>
          </a:lstStyle>
          <a:p>
            <a:pPr lvl="0"/>
            <a:r>
              <a:rPr lang="en-US"/>
              <a:t>Edit Master text styles</a:t>
            </a:r>
          </a:p>
        </p:txBody>
      </p:sp>
      <p:sp>
        <p:nvSpPr>
          <p:cNvPr id="1048643" name="Date Placeholder 3"/>
          <p:cNvSpPr>
            <a:spLocks noGrp="1"/>
          </p:cNvSpPr>
          <p:nvPr>
            <p:ph type="dt" sz="half" idx="10"/>
          </p:nvPr>
        </p:nvSpPr>
        <p:spPr/>
        <p:txBody>
          <a:bodyPr/>
          <a:p>
            <a:fld id="{9EDBE4BF-3EA3-4767-9285-9200E50AAACC}" type="datetimeFigureOut">
              <a:rPr lang="en-US" smtClean="0"/>
              <a:t>11/8/20</a:t>
            </a:fld>
            <a:endParaRPr lang="en-US"/>
          </a:p>
        </p:txBody>
      </p:sp>
      <p:sp>
        <p:nvSpPr>
          <p:cNvPr id="1048644" name="Footer Placeholder 4"/>
          <p:cNvSpPr>
            <a:spLocks noGrp="1"/>
          </p:cNvSpPr>
          <p:nvPr>
            <p:ph type="ftr" sz="quarter" idx="11"/>
          </p:nvPr>
        </p:nvSpPr>
        <p:spPr/>
        <p:txBody>
          <a:bodyPr/>
          <a:p>
            <a:endParaRPr lang="en-US"/>
          </a:p>
        </p:txBody>
      </p:sp>
      <p:sp>
        <p:nvSpPr>
          <p:cNvPr id="1048645" name="Slide Number Placeholder 5"/>
          <p:cNvSpPr>
            <a:spLocks noGrp="1"/>
          </p:cNvSpPr>
          <p:nvPr>
            <p:ph type="sldNum" sz="quarter" idx="12"/>
          </p:nvPr>
        </p:nvSpPr>
        <p:spPr/>
        <p:txBody>
          <a:bodyPr/>
          <a:p>
            <a:fld id="{47804BC5-4BD8-4CC9-A284-6A2D6C91F07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81" name=""/>
        <p:cNvGrpSpPr/>
        <p:nvPr/>
      </p:nvGrpSpPr>
      <p:grpSpPr>
        <a:xfrm>
          <a:off x="0" y="0"/>
          <a:ext cx="0" cy="0"/>
          <a:chOff x="0" y="0"/>
          <a:chExt cx="0" cy="0"/>
        </a:xfrm>
      </p:grpSpPr>
      <p:sp>
        <p:nvSpPr>
          <p:cNvPr id="1048646" name="Title 1"/>
          <p:cNvSpPr>
            <a:spLocks noGrp="1"/>
          </p:cNvSpPr>
          <p:nvPr>
            <p:ph type="title"/>
          </p:nvPr>
        </p:nvSpPr>
        <p:spPr/>
        <p:txBody>
          <a:bodyPr/>
          <a:p>
            <a:r>
              <a:rPr lang="en-US"/>
              <a:t>Click to edit Master title style</a:t>
            </a:r>
          </a:p>
        </p:txBody>
      </p:sp>
      <p:sp>
        <p:nvSpPr>
          <p:cNvPr id="1048647" name="Content Placeholder 2"/>
          <p:cNvSpPr>
            <a:spLocks noGrp="1"/>
          </p:cNvSpPr>
          <p:nvPr>
            <p:ph sz="half" idx="1"/>
          </p:nvPr>
        </p:nvSpPr>
        <p:spPr>
          <a:xfrm>
            <a:off x="628650" y="1825625"/>
            <a:ext cx="3886200" cy="435133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8" name="Content Placeholder 3"/>
          <p:cNvSpPr>
            <a:spLocks noGrp="1"/>
          </p:cNvSpPr>
          <p:nvPr>
            <p:ph sz="half" idx="2"/>
          </p:nvPr>
        </p:nvSpPr>
        <p:spPr>
          <a:xfrm>
            <a:off x="4629150" y="1825625"/>
            <a:ext cx="3886200" cy="435133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9" name="Date Placeholder 4"/>
          <p:cNvSpPr>
            <a:spLocks noGrp="1"/>
          </p:cNvSpPr>
          <p:nvPr>
            <p:ph type="dt" sz="half" idx="10"/>
          </p:nvPr>
        </p:nvSpPr>
        <p:spPr/>
        <p:txBody>
          <a:bodyPr/>
          <a:p>
            <a:fld id="{9EDBE4BF-3EA3-4767-9285-9200E50AAACC}" type="datetimeFigureOut">
              <a:rPr lang="en-US" smtClean="0"/>
              <a:t>11/8/20</a:t>
            </a:fld>
            <a:endParaRPr lang="en-US"/>
          </a:p>
        </p:txBody>
      </p:sp>
      <p:sp>
        <p:nvSpPr>
          <p:cNvPr id="1048650" name="Footer Placeholder 5"/>
          <p:cNvSpPr>
            <a:spLocks noGrp="1"/>
          </p:cNvSpPr>
          <p:nvPr>
            <p:ph type="ftr" sz="quarter" idx="11"/>
          </p:nvPr>
        </p:nvSpPr>
        <p:spPr/>
        <p:txBody>
          <a:bodyPr/>
          <a:p>
            <a:endParaRPr lang="en-US"/>
          </a:p>
        </p:txBody>
      </p:sp>
      <p:sp>
        <p:nvSpPr>
          <p:cNvPr id="1048651" name="Slide Number Placeholder 6"/>
          <p:cNvSpPr>
            <a:spLocks noGrp="1"/>
          </p:cNvSpPr>
          <p:nvPr>
            <p:ph type="sldNum" sz="quarter" idx="12"/>
          </p:nvPr>
        </p:nvSpPr>
        <p:spPr/>
        <p:txBody>
          <a:bodyPr/>
          <a:p>
            <a:fld id="{47804BC5-4BD8-4CC9-A284-6A2D6C91F07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82" name=""/>
        <p:cNvGrpSpPr/>
        <p:nvPr/>
      </p:nvGrpSpPr>
      <p:grpSpPr>
        <a:xfrm>
          <a:off x="0" y="0"/>
          <a:ext cx="0" cy="0"/>
          <a:chOff x="0" y="0"/>
          <a:chExt cx="0" cy="0"/>
        </a:xfrm>
      </p:grpSpPr>
      <p:sp>
        <p:nvSpPr>
          <p:cNvPr id="1048652" name="Title 1"/>
          <p:cNvSpPr>
            <a:spLocks noGrp="1"/>
          </p:cNvSpPr>
          <p:nvPr>
            <p:ph type="title"/>
          </p:nvPr>
        </p:nvSpPr>
        <p:spPr>
          <a:xfrm>
            <a:off x="629841" y="365126"/>
            <a:ext cx="7886700" cy="1325563"/>
          </a:xfrm>
        </p:spPr>
        <p:txBody>
          <a:bodyPr/>
          <a:p>
            <a:r>
              <a:rPr lang="en-US"/>
              <a:t>Click to edit Master title style</a:t>
            </a:r>
          </a:p>
        </p:txBody>
      </p:sp>
      <p:sp>
        <p:nvSpPr>
          <p:cNvPr id="1048653" name="Text Placeholder 2"/>
          <p:cNvSpPr>
            <a:spLocks noGrp="1"/>
          </p:cNvSpPr>
          <p:nvPr>
            <p:ph type="body" idx="1"/>
          </p:nvPr>
        </p:nvSpPr>
        <p:spPr>
          <a:xfrm>
            <a:off x="629842" y="1681163"/>
            <a:ext cx="3868340"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Edit Master text styles</a:t>
            </a:r>
          </a:p>
        </p:txBody>
      </p:sp>
      <p:sp>
        <p:nvSpPr>
          <p:cNvPr id="1048654" name="Content Placeholder 3"/>
          <p:cNvSpPr>
            <a:spLocks noGrp="1"/>
          </p:cNvSpPr>
          <p:nvPr>
            <p:ph sz="half" idx="2"/>
          </p:nvPr>
        </p:nvSpPr>
        <p:spPr>
          <a:xfrm>
            <a:off x="629842" y="2505075"/>
            <a:ext cx="3868340" cy="368458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5" name="Text Placeholder 4"/>
          <p:cNvSpPr>
            <a:spLocks noGrp="1"/>
          </p:cNvSpPr>
          <p:nvPr>
            <p:ph type="body" sz="quarter" idx="3"/>
          </p:nvPr>
        </p:nvSpPr>
        <p:spPr>
          <a:xfrm>
            <a:off x="4629150" y="1681163"/>
            <a:ext cx="3887391"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Edit Master text styles</a:t>
            </a:r>
          </a:p>
        </p:txBody>
      </p:sp>
      <p:sp>
        <p:nvSpPr>
          <p:cNvPr id="1048656" name="Content Placeholder 5"/>
          <p:cNvSpPr>
            <a:spLocks noGrp="1"/>
          </p:cNvSpPr>
          <p:nvPr>
            <p:ph sz="quarter" idx="4"/>
          </p:nvPr>
        </p:nvSpPr>
        <p:spPr>
          <a:xfrm>
            <a:off x="4629150" y="2505075"/>
            <a:ext cx="3887391" cy="368458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7" name="Date Placeholder 6"/>
          <p:cNvSpPr>
            <a:spLocks noGrp="1"/>
          </p:cNvSpPr>
          <p:nvPr>
            <p:ph type="dt" sz="half" idx="10"/>
          </p:nvPr>
        </p:nvSpPr>
        <p:spPr/>
        <p:txBody>
          <a:bodyPr/>
          <a:p>
            <a:fld id="{9EDBE4BF-3EA3-4767-9285-9200E50AAACC}" type="datetimeFigureOut">
              <a:rPr lang="en-US" smtClean="0"/>
              <a:t>11/8/20</a:t>
            </a:fld>
            <a:endParaRPr lang="en-US"/>
          </a:p>
        </p:txBody>
      </p:sp>
      <p:sp>
        <p:nvSpPr>
          <p:cNvPr id="1048658" name="Footer Placeholder 7"/>
          <p:cNvSpPr>
            <a:spLocks noGrp="1"/>
          </p:cNvSpPr>
          <p:nvPr>
            <p:ph type="ftr" sz="quarter" idx="11"/>
          </p:nvPr>
        </p:nvSpPr>
        <p:spPr/>
        <p:txBody>
          <a:bodyPr/>
          <a:p>
            <a:endParaRPr lang="en-US"/>
          </a:p>
        </p:txBody>
      </p:sp>
      <p:sp>
        <p:nvSpPr>
          <p:cNvPr id="1048659" name="Slide Number Placeholder 8"/>
          <p:cNvSpPr>
            <a:spLocks noGrp="1"/>
          </p:cNvSpPr>
          <p:nvPr>
            <p:ph type="sldNum" sz="quarter" idx="12"/>
          </p:nvPr>
        </p:nvSpPr>
        <p:spPr/>
        <p:txBody>
          <a:bodyPr/>
          <a:p>
            <a:fld id="{47804BC5-4BD8-4CC9-A284-6A2D6C91F0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76" name=""/>
        <p:cNvGrpSpPr/>
        <p:nvPr/>
      </p:nvGrpSpPr>
      <p:grpSpPr>
        <a:xfrm>
          <a:off x="0" y="0"/>
          <a:ext cx="0" cy="0"/>
          <a:chOff x="0" y="0"/>
          <a:chExt cx="0" cy="0"/>
        </a:xfrm>
      </p:grpSpPr>
      <p:sp>
        <p:nvSpPr>
          <p:cNvPr id="1048621" name="Title 1"/>
          <p:cNvSpPr>
            <a:spLocks noGrp="1"/>
          </p:cNvSpPr>
          <p:nvPr>
            <p:ph type="title"/>
          </p:nvPr>
        </p:nvSpPr>
        <p:spPr/>
        <p:txBody>
          <a:bodyPr/>
          <a:p>
            <a:r>
              <a:rPr lang="en-US"/>
              <a:t>Click to edit Master title style</a:t>
            </a:r>
          </a:p>
        </p:txBody>
      </p:sp>
      <p:sp>
        <p:nvSpPr>
          <p:cNvPr id="1048622" name="Date Placeholder 2"/>
          <p:cNvSpPr>
            <a:spLocks noGrp="1"/>
          </p:cNvSpPr>
          <p:nvPr>
            <p:ph type="dt" sz="half" idx="10"/>
          </p:nvPr>
        </p:nvSpPr>
        <p:spPr/>
        <p:txBody>
          <a:bodyPr/>
          <a:p>
            <a:fld id="{9EDBE4BF-3EA3-4767-9285-9200E50AAACC}" type="datetimeFigureOut">
              <a:rPr lang="en-US" smtClean="0"/>
              <a:t>11/8/20</a:t>
            </a:fld>
            <a:endParaRPr lang="en-US"/>
          </a:p>
        </p:txBody>
      </p:sp>
      <p:sp>
        <p:nvSpPr>
          <p:cNvPr id="1048623" name="Footer Placeholder 3"/>
          <p:cNvSpPr>
            <a:spLocks noGrp="1"/>
          </p:cNvSpPr>
          <p:nvPr>
            <p:ph type="ftr" sz="quarter" idx="11"/>
          </p:nvPr>
        </p:nvSpPr>
        <p:spPr/>
        <p:txBody>
          <a:bodyPr/>
          <a:p>
            <a:endParaRPr lang="en-US"/>
          </a:p>
        </p:txBody>
      </p:sp>
      <p:sp>
        <p:nvSpPr>
          <p:cNvPr id="1048624" name="Slide Number Placeholder 4"/>
          <p:cNvSpPr>
            <a:spLocks noGrp="1"/>
          </p:cNvSpPr>
          <p:nvPr>
            <p:ph type="sldNum" sz="quarter" idx="12"/>
          </p:nvPr>
        </p:nvSpPr>
        <p:spPr/>
        <p:txBody>
          <a:bodyPr/>
          <a:p>
            <a:fld id="{47804BC5-4BD8-4CC9-A284-6A2D6C91F0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3" name=""/>
        <p:cNvGrpSpPr/>
        <p:nvPr/>
      </p:nvGrpSpPr>
      <p:grpSpPr>
        <a:xfrm>
          <a:off x="0" y="0"/>
          <a:ext cx="0" cy="0"/>
          <a:chOff x="0" y="0"/>
          <a:chExt cx="0" cy="0"/>
        </a:xfrm>
      </p:grpSpPr>
      <p:sp>
        <p:nvSpPr>
          <p:cNvPr id="1048581" name="Date Placeholder 1"/>
          <p:cNvSpPr>
            <a:spLocks noGrp="1"/>
          </p:cNvSpPr>
          <p:nvPr>
            <p:ph type="dt" sz="half" idx="10"/>
          </p:nvPr>
        </p:nvSpPr>
        <p:spPr/>
        <p:txBody>
          <a:bodyPr/>
          <a:p>
            <a:fld id="{9EDBE4BF-3EA3-4767-9285-9200E50AAACC}" type="datetimeFigureOut">
              <a:rPr lang="en-US" smtClean="0"/>
              <a:t>11/8/20</a:t>
            </a:fld>
            <a:endParaRPr lang="en-US"/>
          </a:p>
        </p:txBody>
      </p:sp>
      <p:sp>
        <p:nvSpPr>
          <p:cNvPr id="1048582" name="Footer Placeholder 2"/>
          <p:cNvSpPr>
            <a:spLocks noGrp="1"/>
          </p:cNvSpPr>
          <p:nvPr>
            <p:ph type="ftr" sz="quarter" idx="11"/>
          </p:nvPr>
        </p:nvSpPr>
        <p:spPr/>
        <p:txBody>
          <a:bodyPr/>
          <a:p>
            <a:endParaRPr lang="en-US"/>
          </a:p>
        </p:txBody>
      </p:sp>
      <p:sp>
        <p:nvSpPr>
          <p:cNvPr id="1048583" name="Slide Number Placeholder 3"/>
          <p:cNvSpPr>
            <a:spLocks noGrp="1"/>
          </p:cNvSpPr>
          <p:nvPr>
            <p:ph type="sldNum" sz="quarter" idx="12"/>
          </p:nvPr>
        </p:nvSpPr>
        <p:spPr/>
        <p:txBody>
          <a:bodyPr/>
          <a:p>
            <a:fld id="{47804BC5-4BD8-4CC9-A284-6A2D6C91F0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83" name=""/>
        <p:cNvGrpSpPr/>
        <p:nvPr/>
      </p:nvGrpSpPr>
      <p:grpSpPr>
        <a:xfrm>
          <a:off x="0" y="0"/>
          <a:ext cx="0" cy="0"/>
          <a:chOff x="0" y="0"/>
          <a:chExt cx="0" cy="0"/>
        </a:xfrm>
      </p:grpSpPr>
      <p:sp>
        <p:nvSpPr>
          <p:cNvPr id="1048660"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8661"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2"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Edit Master text styles</a:t>
            </a:r>
          </a:p>
        </p:txBody>
      </p:sp>
      <p:sp>
        <p:nvSpPr>
          <p:cNvPr id="1048663" name="Date Placeholder 4"/>
          <p:cNvSpPr>
            <a:spLocks noGrp="1"/>
          </p:cNvSpPr>
          <p:nvPr>
            <p:ph type="dt" sz="half" idx="10"/>
          </p:nvPr>
        </p:nvSpPr>
        <p:spPr/>
        <p:txBody>
          <a:bodyPr/>
          <a:p>
            <a:fld id="{9EDBE4BF-3EA3-4767-9285-9200E50AAACC}" type="datetimeFigureOut">
              <a:rPr lang="en-US" smtClean="0"/>
              <a:t>11/8/20</a:t>
            </a:fld>
            <a:endParaRPr lang="en-US"/>
          </a:p>
        </p:txBody>
      </p:sp>
      <p:sp>
        <p:nvSpPr>
          <p:cNvPr id="1048664" name="Footer Placeholder 5"/>
          <p:cNvSpPr>
            <a:spLocks noGrp="1"/>
          </p:cNvSpPr>
          <p:nvPr>
            <p:ph type="ftr" sz="quarter" idx="11"/>
          </p:nvPr>
        </p:nvSpPr>
        <p:spPr/>
        <p:txBody>
          <a:bodyPr/>
          <a:p>
            <a:endParaRPr lang="en-US"/>
          </a:p>
        </p:txBody>
      </p:sp>
      <p:sp>
        <p:nvSpPr>
          <p:cNvPr id="1048665" name="Slide Number Placeholder 6"/>
          <p:cNvSpPr>
            <a:spLocks noGrp="1"/>
          </p:cNvSpPr>
          <p:nvPr>
            <p:ph type="sldNum" sz="quarter" idx="12"/>
          </p:nvPr>
        </p:nvSpPr>
        <p:spPr/>
        <p:txBody>
          <a:bodyPr/>
          <a:p>
            <a:fld id="{47804BC5-4BD8-4CC9-A284-6A2D6C91F0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78" name=""/>
        <p:cNvGrpSpPr/>
        <p:nvPr/>
      </p:nvGrpSpPr>
      <p:grpSpPr>
        <a:xfrm>
          <a:off x="0" y="0"/>
          <a:ext cx="0" cy="0"/>
          <a:chOff x="0" y="0"/>
          <a:chExt cx="0" cy="0"/>
        </a:xfrm>
      </p:grpSpPr>
      <p:sp>
        <p:nvSpPr>
          <p:cNvPr id="1048630"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8631" name="Picture Placeholder 2"/>
          <p:cNvSpPr>
            <a:spLocks noGrp="1"/>
          </p:cNvSpPr>
          <p:nvPr>
            <p:ph type="pic" idx="1"/>
          </p:nvPr>
        </p:nvSpPr>
        <p:spPr>
          <a:xfrm>
            <a:off x="3887391" y="987426"/>
            <a:ext cx="4629150" cy="4873625"/>
          </a:xfrm>
        </p:spPr>
        <p:txBody>
          <a:bodyPr/>
          <a:lstStyle>
            <a:lvl1pPr indent="0" marL="0">
              <a:buNone/>
              <a:defRPr sz="2400"/>
            </a:lvl1pPr>
            <a:lvl2pPr indent="0" marL="342900">
              <a:buNone/>
              <a:defRPr sz="2100"/>
            </a:lvl2pPr>
            <a:lvl3pPr indent="0" marL="685800">
              <a:buNone/>
              <a:defRPr sz="1800"/>
            </a:lvl3pPr>
            <a:lvl4pPr indent="0" marL="1028700">
              <a:buNone/>
              <a:defRPr sz="1500"/>
            </a:lvl4pPr>
            <a:lvl5pPr indent="0" marL="1371600">
              <a:buNone/>
              <a:defRPr sz="1500"/>
            </a:lvl5pPr>
            <a:lvl6pPr indent="0" marL="1714500">
              <a:buNone/>
              <a:defRPr sz="1500"/>
            </a:lvl6pPr>
            <a:lvl7pPr indent="0" marL="2057400">
              <a:buNone/>
              <a:defRPr sz="1500"/>
            </a:lvl7pPr>
            <a:lvl8pPr indent="0" marL="2400300">
              <a:buNone/>
              <a:defRPr sz="1500"/>
            </a:lvl8pPr>
            <a:lvl9pPr indent="0" marL="2743200">
              <a:buNone/>
              <a:defRPr sz="1500"/>
            </a:lvl9pPr>
          </a:lstStyle>
          <a:p>
            <a:endParaRPr lang="en-US"/>
          </a:p>
        </p:txBody>
      </p:sp>
      <p:sp>
        <p:nvSpPr>
          <p:cNvPr id="1048632"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Edit Master text styles</a:t>
            </a:r>
          </a:p>
        </p:txBody>
      </p:sp>
      <p:sp>
        <p:nvSpPr>
          <p:cNvPr id="1048633" name="Date Placeholder 4"/>
          <p:cNvSpPr>
            <a:spLocks noGrp="1"/>
          </p:cNvSpPr>
          <p:nvPr>
            <p:ph type="dt" sz="half" idx="10"/>
          </p:nvPr>
        </p:nvSpPr>
        <p:spPr/>
        <p:txBody>
          <a:bodyPr/>
          <a:p>
            <a:fld id="{9EDBE4BF-3EA3-4767-9285-9200E50AAACC}" type="datetimeFigureOut">
              <a:rPr lang="en-US" smtClean="0"/>
              <a:t>11/8/20</a:t>
            </a:fld>
            <a:endParaRPr lang="en-US"/>
          </a:p>
        </p:txBody>
      </p:sp>
      <p:sp>
        <p:nvSpPr>
          <p:cNvPr id="1048634" name="Footer Placeholder 5"/>
          <p:cNvSpPr>
            <a:spLocks noGrp="1"/>
          </p:cNvSpPr>
          <p:nvPr>
            <p:ph type="ftr" sz="quarter" idx="11"/>
          </p:nvPr>
        </p:nvSpPr>
        <p:spPr/>
        <p:txBody>
          <a:bodyPr/>
          <a:p>
            <a:endParaRPr lang="en-US"/>
          </a:p>
        </p:txBody>
      </p:sp>
      <p:sp>
        <p:nvSpPr>
          <p:cNvPr id="1048635" name="Slide Number Placeholder 6"/>
          <p:cNvSpPr>
            <a:spLocks noGrp="1"/>
          </p:cNvSpPr>
          <p:nvPr>
            <p:ph type="sldNum" sz="quarter" idx="12"/>
          </p:nvPr>
        </p:nvSpPr>
        <p:spPr/>
        <p:txBody>
          <a:bodyPr/>
          <a:p>
            <a:fld id="{47804BC5-4BD8-4CC9-A284-6A2D6C91F07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lang="en-US"/>
              <a:t>Click to edit Master title style</a:t>
            </a:r>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900">
                <a:solidFill>
                  <a:schemeClr val="tx1">
                    <a:tint val="75000"/>
                  </a:schemeClr>
                </a:solidFill>
              </a:defRPr>
            </a:lvl1pPr>
          </a:lstStyle>
          <a:p>
            <a:fld id="{9EDBE4BF-3EA3-4767-9285-9200E50AAACC}" type="datetimeFigureOut">
              <a:rPr lang="en-US" smtClean="0"/>
              <a:t>11/8/20</a:t>
            </a:fld>
            <a:endParaRPr lang="en-US"/>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900">
                <a:solidFill>
                  <a:schemeClr val="tx1">
                    <a:tint val="75000"/>
                  </a:schemeClr>
                </a:solidFill>
              </a:defRPr>
            </a:lvl1pPr>
          </a:lstStyle>
          <a:p>
            <a:fld id="{47804BC5-4BD8-4CC9-A284-6A2D6C91F07F}"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customXml" Target="../ink/ink1.xml"/><Relationship Id="rId3" Type="http://schemas.openxmlformats.org/officeDocument/2006/relationships/image" Target="../media/image4.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24" name=""/>
        <p:cNvGrpSpPr/>
        <p:nvPr/>
      </p:nvGrpSpPr>
      <p:grpSpPr>
        <a:xfrm>
          <a:off x="0" y="0"/>
          <a:ext cx="0" cy="0"/>
          <a:chOff x="0" y="0"/>
          <a:chExt cx="0" cy="0"/>
        </a:xfrm>
      </p:grpSpPr>
      <p:sp>
        <p:nvSpPr>
          <p:cNvPr id="1048584" name="Rectangle 1"/>
          <p:cNvSpPr/>
          <p:nvPr/>
        </p:nvSpPr>
        <p:spPr>
          <a:xfrm>
            <a:off x="1270000" y="831031"/>
            <a:ext cx="6604000" cy="1297941"/>
          </a:xfrm>
          <a:prstGeom prst="rect"/>
        </p:spPr>
        <p:txBody>
          <a:bodyPr wrap="square">
            <a:spAutoFit/>
          </a:bodyPr>
          <a:p>
            <a:pPr algn="ctr"/>
            <a:r>
              <a:rPr dirty="0" sz="6000" lang="en-US">
                <a:solidFill>
                  <a:srgbClr val="002060"/>
                </a:solidFill>
                <a:latin typeface="Algerian" pitchFamily="82" charset="77"/>
              </a:rPr>
              <a:t>Pain management</a:t>
            </a:r>
          </a:p>
          <a:p>
            <a:pPr algn="ctr"/>
            <a:r>
              <a:rPr b="1" dirty="0" sz="2000" lang="en-US" err="1"/>
              <a:t>Youmans</a:t>
            </a:r>
            <a:r>
              <a:rPr b="1" dirty="0" sz="2000" lang="en-US"/>
              <a:t> Chap. 166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4" name=""/>
        <p:cNvGrpSpPr/>
        <p:nvPr/>
      </p:nvGrpSpPr>
      <p:grpSpPr>
        <a:xfrm>
          <a:off x="0" y="0"/>
          <a:ext cx="0" cy="0"/>
          <a:chOff x="0" y="0"/>
          <a:chExt cx="0" cy="0"/>
        </a:xfrm>
      </p:grpSpPr>
      <p:sp>
        <p:nvSpPr>
          <p:cNvPr id="1048596" name="Content Placeholder 4"/>
          <p:cNvSpPr>
            <a:spLocks noGrp="1"/>
          </p:cNvSpPr>
          <p:nvPr>
            <p:ph idx="1"/>
          </p:nvPr>
        </p:nvSpPr>
        <p:spPr>
          <a:xfrm>
            <a:off x="86014" y="97690"/>
            <a:ext cx="8977168" cy="6667946"/>
          </a:xfrm>
        </p:spPr>
        <p:txBody>
          <a:bodyPr>
            <a:normAutofit/>
          </a:bodyPr>
          <a:p>
            <a:pPr>
              <a:buFont typeface="Wingdings" pitchFamily="2" charset="2"/>
              <a:buChar char="Ø"/>
            </a:pPr>
            <a:r>
              <a:rPr b="1" dirty="0" sz="2000" lang="en-US" err="1">
                <a:solidFill>
                  <a:srgbClr val="7030A0"/>
                </a:solidFill>
              </a:rPr>
              <a:t>Nonsteroidal</a:t>
            </a:r>
            <a:r>
              <a:rPr b="1" dirty="0" sz="2000" lang="en-US">
                <a:solidFill>
                  <a:srgbClr val="7030A0"/>
                </a:solidFill>
              </a:rPr>
              <a:t> Anti-inflammatory Drugs</a:t>
            </a:r>
          </a:p>
          <a:p>
            <a:r>
              <a:rPr dirty="0" sz="2000" lang="en-US"/>
              <a:t>NSAIDs are a large group of medication that have antipyretic, analgesic, and anti-inflammatory effects.</a:t>
            </a:r>
          </a:p>
          <a:p>
            <a:r>
              <a:rPr dirty="0" sz="2000" lang="en-US"/>
              <a:t>They are divided into </a:t>
            </a:r>
          </a:p>
          <a:p>
            <a:pPr lvl="1">
              <a:buFont typeface="Wingdings" pitchFamily="2" charset="2"/>
              <a:buChar char="ü"/>
            </a:pPr>
            <a:r>
              <a:rPr b="1" dirty="0" sz="2000" lang="en-US">
                <a:solidFill>
                  <a:srgbClr val="0070C0"/>
                </a:solidFill>
              </a:rPr>
              <a:t>Selective cyclooxygenase-2 (COX-2) inhibitors (</a:t>
            </a:r>
            <a:r>
              <a:rPr dirty="0" sz="2000" lang="en-US" err="1"/>
              <a:t>diclofenac</a:t>
            </a:r>
            <a:r>
              <a:rPr dirty="0" sz="2000" lang="en-US"/>
              <a:t> and </a:t>
            </a:r>
            <a:r>
              <a:rPr dirty="0" sz="2000" lang="en-US" err="1"/>
              <a:t>ketorolac</a:t>
            </a:r>
            <a:r>
              <a:rPr b="1" dirty="0" sz="2000" lang="en-US">
                <a:solidFill>
                  <a:srgbClr val="0070C0"/>
                </a:solidFill>
              </a:rPr>
              <a:t>).</a:t>
            </a:r>
          </a:p>
          <a:p>
            <a:pPr lvl="1">
              <a:buFont typeface="Wingdings" pitchFamily="2" charset="2"/>
              <a:buChar char="ü"/>
            </a:pPr>
            <a:r>
              <a:rPr b="1" dirty="0" sz="2000" lang="en-US">
                <a:solidFill>
                  <a:srgbClr val="0070C0"/>
                </a:solidFill>
              </a:rPr>
              <a:t>Nonselective cyclooxygenase (COX) inhibitors (</a:t>
            </a:r>
            <a:r>
              <a:rPr dirty="0" sz="2000" lang="en-US"/>
              <a:t>aspirin, ibuprofen, and naproxen</a:t>
            </a:r>
            <a:r>
              <a:rPr b="1" dirty="0" sz="2000" lang="en-US">
                <a:solidFill>
                  <a:srgbClr val="0070C0"/>
                </a:solidFill>
              </a:rPr>
              <a:t>).</a:t>
            </a:r>
          </a:p>
          <a:p>
            <a:endParaRPr dirty="0" sz="2000" lang="en-US"/>
          </a:p>
          <a:p>
            <a:r>
              <a:rPr dirty="0" sz="2000" lang="en-US"/>
              <a:t>NSAIDS interfere with the inflammatory response to tissue damage and thus are best used for acute nociceptive, neuropathic, or inflammatory pain.</a:t>
            </a:r>
          </a:p>
          <a:p>
            <a:r>
              <a:rPr b="1" dirty="0" sz="2000" lang="en-US"/>
              <a:t>Nonselective COX inhibitors have </a:t>
            </a:r>
            <a:r>
              <a:rPr b="1" dirty="0" sz="2000" lang="en-US">
                <a:solidFill>
                  <a:srgbClr val="C00000"/>
                </a:solidFill>
              </a:rPr>
              <a:t>more pronounced gastrointestinal side effects</a:t>
            </a:r>
            <a:r>
              <a:rPr b="1" dirty="0" sz="2000" lang="en-US"/>
              <a:t> than do selective COX-2 inhibitors.</a:t>
            </a:r>
          </a:p>
          <a:p>
            <a:r>
              <a:rPr dirty="0" sz="2000" lang="en-US"/>
              <a:t>Some manufacturers have started combining NSAIDs with proton pump inhibitors or histamine blockers in an aim to offset these side effects.</a:t>
            </a:r>
          </a:p>
          <a:p>
            <a:endParaRPr dirty="0" sz="2000" lang="en-US"/>
          </a:p>
          <a:p>
            <a:endParaRPr dirty="0" sz="200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5" name=""/>
        <p:cNvGrpSpPr/>
        <p:nvPr/>
      </p:nvGrpSpPr>
      <p:grpSpPr>
        <a:xfrm>
          <a:off x="0" y="0"/>
          <a:ext cx="0" cy="0"/>
          <a:chOff x="0" y="0"/>
          <a:chExt cx="0" cy="0"/>
        </a:xfrm>
      </p:grpSpPr>
      <p:sp>
        <p:nvSpPr>
          <p:cNvPr id="1048597" name="Content Placeholder 4"/>
          <p:cNvSpPr>
            <a:spLocks noGrp="1"/>
          </p:cNvSpPr>
          <p:nvPr>
            <p:ph idx="1"/>
          </p:nvPr>
        </p:nvSpPr>
        <p:spPr>
          <a:xfrm>
            <a:off x="86014" y="88759"/>
            <a:ext cx="8965622" cy="6688423"/>
          </a:xfrm>
        </p:spPr>
        <p:txBody>
          <a:bodyPr>
            <a:normAutofit/>
          </a:bodyPr>
          <a:p>
            <a:pPr>
              <a:buFont typeface="Wingdings" pitchFamily="2" charset="2"/>
              <a:buChar char="Ø"/>
            </a:pPr>
            <a:r>
              <a:rPr b="1" dirty="0" sz="2000" lang="en-US">
                <a:solidFill>
                  <a:srgbClr val="7030A0"/>
                </a:solidFill>
              </a:rPr>
              <a:t>Antidepressants</a:t>
            </a:r>
          </a:p>
          <a:p>
            <a:r>
              <a:rPr dirty="0" sz="2000" lang="en-US"/>
              <a:t>Three main classes:</a:t>
            </a:r>
          </a:p>
          <a:p>
            <a:pPr indent="-385763" marL="385763">
              <a:buFont typeface="+mj-lt"/>
              <a:buAutoNum type="arabicPeriod"/>
            </a:pPr>
            <a:r>
              <a:rPr dirty="0" sz="2000" lang="en-US"/>
              <a:t>Tricyclic antidepressants (TCAs).</a:t>
            </a:r>
          </a:p>
          <a:p>
            <a:pPr indent="-385763" marL="385763">
              <a:buFont typeface="+mj-lt"/>
              <a:buAutoNum type="arabicPeriod"/>
            </a:pPr>
            <a:r>
              <a:rPr dirty="0" sz="2000" lang="en-US"/>
              <a:t>Serotonin-norepinephrine reuptake inhibitors (SNRIs).</a:t>
            </a:r>
          </a:p>
          <a:p>
            <a:pPr indent="-385763" marL="385763">
              <a:buFont typeface="+mj-lt"/>
              <a:buAutoNum type="arabicPeriod"/>
            </a:pPr>
            <a:r>
              <a:rPr dirty="0" sz="2000" lang="en-US"/>
              <a:t>Selective serotonin reuptake inhibitors (SSRIs).</a:t>
            </a:r>
          </a:p>
          <a:p>
            <a:pPr indent="-385763" marL="385763">
              <a:buFont typeface="+mj-lt"/>
              <a:buAutoNum type="arabicPeriod"/>
            </a:pPr>
            <a:endParaRPr dirty="0" sz="2000" lang="en-US"/>
          </a:p>
          <a:p>
            <a:r>
              <a:rPr dirty="0" sz="2000" lang="en-US"/>
              <a:t>The analgesic effect has been found to be independent of the antidepressant effect and typically occurs at lower dosages than those required for antidepressant effect.</a:t>
            </a:r>
          </a:p>
          <a:p>
            <a:endParaRPr dirty="0" sz="2000" lang="en-US"/>
          </a:p>
          <a:p>
            <a:pPr>
              <a:buFont typeface="Wingdings" pitchFamily="2" charset="2"/>
              <a:buChar char="v"/>
            </a:pPr>
            <a:r>
              <a:rPr b="1" dirty="0" sz="2000" lang="en-US">
                <a:solidFill>
                  <a:srgbClr val="002060"/>
                </a:solidFill>
              </a:rPr>
              <a:t>SSRIs (</a:t>
            </a:r>
            <a:r>
              <a:rPr b="1" dirty="0" sz="2000" lang="en-US" err="1">
                <a:solidFill>
                  <a:srgbClr val="002060"/>
                </a:solidFill>
              </a:rPr>
              <a:t>floxitine</a:t>
            </a:r>
            <a:r>
              <a:rPr b="1" dirty="0" sz="2000" lang="en-US">
                <a:solidFill>
                  <a:srgbClr val="002060"/>
                </a:solidFill>
              </a:rPr>
              <a:t>)</a:t>
            </a:r>
            <a:endParaRPr b="1" dirty="0" sz="2000" lang="ar-IQ">
              <a:solidFill>
                <a:srgbClr val="002060"/>
              </a:solidFill>
            </a:endParaRPr>
          </a:p>
          <a:p>
            <a:r>
              <a:rPr dirty="0" sz="2000" lang="en-US"/>
              <a:t>SSRIs are superior to placebo in the treatment of </a:t>
            </a:r>
            <a:r>
              <a:rPr b="1" dirty="0" sz="2000" lang="en-US"/>
              <a:t>neuropathic pain</a:t>
            </a:r>
            <a:r>
              <a:rPr dirty="0" sz="2000" lang="en-US"/>
              <a:t> and </a:t>
            </a:r>
            <a:r>
              <a:rPr b="1" dirty="0" sz="2000" lang="en-US"/>
              <a:t>fibromyalgia</a:t>
            </a:r>
            <a:r>
              <a:rPr dirty="0" sz="2000" lang="en-US"/>
              <a:t>, they are less effective than TCAs.</a:t>
            </a:r>
          </a:p>
          <a:p>
            <a:r>
              <a:rPr dirty="0" sz="2000" lang="en-US"/>
              <a:t>Side effects include nausea, vomiting, anorexia.</a:t>
            </a:r>
          </a:p>
          <a:p>
            <a:r>
              <a:rPr dirty="0" sz="2000" lang="en-US"/>
              <a:t>Unlike TCAs and SNRIs, SSRIs are </a:t>
            </a:r>
            <a:r>
              <a:rPr b="1" dirty="0" sz="2000" lang="en-US"/>
              <a:t>not effective</a:t>
            </a:r>
            <a:r>
              <a:rPr dirty="0" sz="2000" lang="en-US"/>
              <a:t> </a:t>
            </a:r>
            <a:r>
              <a:rPr b="1" dirty="0" sz="2000" lang="en-US" u="sng">
                <a:solidFill>
                  <a:srgbClr val="0070C0"/>
                </a:solidFill>
              </a:rPr>
              <a:t>in the treatment of headache, low back pain, or rheumatoid arthritis.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6" name=""/>
        <p:cNvGrpSpPr/>
        <p:nvPr/>
      </p:nvGrpSpPr>
      <p:grpSpPr>
        <a:xfrm>
          <a:off x="0" y="0"/>
          <a:ext cx="0" cy="0"/>
          <a:chOff x="0" y="0"/>
          <a:chExt cx="0" cy="0"/>
        </a:xfrm>
      </p:grpSpPr>
      <p:sp>
        <p:nvSpPr>
          <p:cNvPr id="1048598" name="Content Placeholder 2"/>
          <p:cNvSpPr>
            <a:spLocks noGrp="1"/>
          </p:cNvSpPr>
          <p:nvPr>
            <p:ph idx="1"/>
          </p:nvPr>
        </p:nvSpPr>
        <p:spPr>
          <a:xfrm>
            <a:off x="86012" y="82260"/>
            <a:ext cx="8977169" cy="6775739"/>
          </a:xfrm>
        </p:spPr>
        <p:txBody>
          <a:bodyPr>
            <a:normAutofit/>
          </a:bodyPr>
          <a:p>
            <a:pPr>
              <a:buFont typeface="Wingdings" pitchFamily="2" charset="2"/>
              <a:buChar char="v"/>
            </a:pPr>
            <a:r>
              <a:rPr b="1" dirty="0" sz="2000" lang="en-US">
                <a:solidFill>
                  <a:srgbClr val="002060"/>
                </a:solidFill>
              </a:rPr>
              <a:t>TCAs</a:t>
            </a:r>
          </a:p>
          <a:p>
            <a:r>
              <a:rPr dirty="0" sz="2000" lang="en-US"/>
              <a:t>such as </a:t>
            </a:r>
            <a:r>
              <a:rPr b="1" dirty="0" sz="2000" lang="en-US"/>
              <a:t>amitriptyline</a:t>
            </a:r>
            <a:r>
              <a:rPr dirty="0" sz="2000" lang="en-US"/>
              <a:t> and </a:t>
            </a:r>
            <a:r>
              <a:rPr b="1" dirty="0" sz="2000" lang="en-US"/>
              <a:t>nortriptyline</a:t>
            </a:r>
            <a:r>
              <a:rPr dirty="0" sz="2000" lang="en-US"/>
              <a:t> have become the gold standard for treating</a:t>
            </a:r>
          </a:p>
          <a:p>
            <a:pPr lvl="1">
              <a:buFont typeface="Wingdings" pitchFamily="2" charset="2"/>
              <a:buChar char="ü"/>
            </a:pPr>
            <a:r>
              <a:rPr dirty="0" sz="2000" lang="en-US"/>
              <a:t>Neuropathic pain</a:t>
            </a:r>
          </a:p>
          <a:p>
            <a:pPr lvl="1">
              <a:buFont typeface="Wingdings" pitchFamily="2" charset="2"/>
              <a:buChar char="ü"/>
            </a:pPr>
            <a:r>
              <a:rPr dirty="0" sz="2000" lang="en-US"/>
              <a:t>Post herpetic neuralgia</a:t>
            </a:r>
          </a:p>
          <a:p>
            <a:pPr lvl="1">
              <a:buFont typeface="Wingdings" pitchFamily="2" charset="2"/>
              <a:buChar char="ü"/>
            </a:pPr>
            <a:r>
              <a:rPr dirty="0" sz="2000" lang="en-US"/>
              <a:t>Polyneuropathy</a:t>
            </a:r>
          </a:p>
          <a:p>
            <a:pPr lvl="1">
              <a:buFont typeface="Wingdings" pitchFamily="2" charset="2"/>
              <a:buChar char="ü"/>
            </a:pPr>
            <a:r>
              <a:rPr dirty="0" sz="2000" lang="en-US"/>
              <a:t>Central neuropathic pain caused by stroke</a:t>
            </a:r>
          </a:p>
          <a:p>
            <a:pPr lvl="1">
              <a:buFont typeface="Wingdings" pitchFamily="2" charset="2"/>
              <a:buChar char="ü"/>
            </a:pPr>
            <a:r>
              <a:rPr dirty="0" sz="2000" lang="en-US"/>
              <a:t>Spinal cord injury</a:t>
            </a:r>
          </a:p>
          <a:p>
            <a:pPr lvl="1">
              <a:buFont typeface="Wingdings" pitchFamily="2" charset="2"/>
              <a:buChar char="ü"/>
            </a:pPr>
            <a:r>
              <a:rPr dirty="0" sz="2000" lang="en-US"/>
              <a:t>Multiple sclerosis</a:t>
            </a:r>
          </a:p>
          <a:p>
            <a:pPr indent="0" marL="0">
              <a:buNone/>
            </a:pPr>
            <a:endParaRPr dirty="0" sz="2000" lang="en-US"/>
          </a:p>
          <a:p>
            <a:pPr>
              <a:buFont typeface="Wingdings" pitchFamily="2" charset="2"/>
              <a:buChar char="§"/>
            </a:pPr>
            <a:r>
              <a:rPr b="1" dirty="0" sz="2000" lang="en-US"/>
              <a:t>Side effects to watch for include : </a:t>
            </a:r>
          </a:p>
          <a:p>
            <a:pPr indent="-342900" lvl="1" marL="800100">
              <a:buFont typeface="+mj-lt"/>
              <a:buAutoNum type="arabicPeriod"/>
            </a:pPr>
            <a:r>
              <a:rPr dirty="0" sz="2000" lang="en-US"/>
              <a:t>Sedation </a:t>
            </a:r>
          </a:p>
          <a:p>
            <a:pPr indent="-342900" lvl="1" marL="800100">
              <a:buFont typeface="+mj-lt"/>
              <a:buAutoNum type="arabicPeriod"/>
            </a:pPr>
            <a:r>
              <a:rPr dirty="0" sz="2000" lang="en-US"/>
              <a:t>Dry mouth</a:t>
            </a:r>
          </a:p>
          <a:p>
            <a:pPr indent="-342900" lvl="1" marL="800100">
              <a:buFont typeface="+mj-lt"/>
              <a:buAutoNum type="arabicPeriod"/>
            </a:pPr>
            <a:r>
              <a:rPr dirty="0" sz="2000" lang="en-US"/>
              <a:t>Blurred vision</a:t>
            </a:r>
          </a:p>
          <a:p>
            <a:pPr indent="-342900" lvl="1" marL="800100">
              <a:buFont typeface="+mj-lt"/>
              <a:buAutoNum type="arabicPeriod"/>
            </a:pPr>
            <a:r>
              <a:rPr dirty="0" sz="2000" lang="en-US"/>
              <a:t>Weight gain.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7" name=""/>
        <p:cNvGrpSpPr/>
        <p:nvPr/>
      </p:nvGrpSpPr>
      <p:grpSpPr>
        <a:xfrm>
          <a:off x="0" y="0"/>
          <a:ext cx="0" cy="0"/>
          <a:chOff x="0" y="0"/>
          <a:chExt cx="0" cy="0"/>
        </a:xfrm>
      </p:grpSpPr>
      <p:sp>
        <p:nvSpPr>
          <p:cNvPr id="1048599" name="Content Placeholder 2"/>
          <p:cNvSpPr>
            <a:spLocks noGrp="1"/>
          </p:cNvSpPr>
          <p:nvPr>
            <p:ph idx="1"/>
          </p:nvPr>
        </p:nvSpPr>
        <p:spPr>
          <a:xfrm>
            <a:off x="80818" y="82260"/>
            <a:ext cx="8982364" cy="6683375"/>
          </a:xfrm>
        </p:spPr>
        <p:txBody>
          <a:bodyPr>
            <a:normAutofit/>
          </a:bodyPr>
          <a:p>
            <a:pPr>
              <a:buFont typeface="Wingdings" pitchFamily="2" charset="2"/>
              <a:buChar char="v"/>
            </a:pPr>
            <a:r>
              <a:rPr b="1" dirty="0" sz="2000" lang="en-US">
                <a:solidFill>
                  <a:srgbClr val="002060"/>
                </a:solidFill>
              </a:rPr>
              <a:t>SNRI</a:t>
            </a:r>
            <a:endParaRPr b="1" dirty="0" sz="2000" lang="ar-IQ">
              <a:solidFill>
                <a:srgbClr val="002060"/>
              </a:solidFill>
            </a:endParaRPr>
          </a:p>
          <a:p>
            <a:r>
              <a:rPr b="1" dirty="0" sz="2000" lang="en-US">
                <a:solidFill>
                  <a:srgbClr val="C00000"/>
                </a:solidFill>
              </a:rPr>
              <a:t>Venlafaxine</a:t>
            </a:r>
            <a:r>
              <a:rPr dirty="0" sz="2000" lang="en-US"/>
              <a:t> (an SNRI) is effective in treating neuropathic pain.</a:t>
            </a:r>
          </a:p>
          <a:p>
            <a:r>
              <a:rPr dirty="0" sz="2000" lang="en-US"/>
              <a:t>It is more tolerable and has fewer side effects.</a:t>
            </a:r>
          </a:p>
          <a:p>
            <a:r>
              <a:rPr dirty="0" sz="2000" lang="en-US"/>
              <a:t> Venlafaxine and other SNRIs have been found to be effective in:</a:t>
            </a:r>
          </a:p>
          <a:p>
            <a:pPr indent="-342900" lvl="1" marL="685800">
              <a:buFont typeface="+mj-lt"/>
              <a:buAutoNum type="arabicPeriod"/>
            </a:pPr>
            <a:r>
              <a:rPr b="1" dirty="0" sz="2000" lang="en-US">
                <a:solidFill>
                  <a:srgbClr val="0070C0"/>
                </a:solidFill>
              </a:rPr>
              <a:t>Fibromyalgia</a:t>
            </a:r>
          </a:p>
          <a:p>
            <a:pPr indent="-342900" lvl="1" marL="685800">
              <a:buFont typeface="+mj-lt"/>
              <a:buAutoNum type="arabicPeriod"/>
            </a:pPr>
            <a:r>
              <a:rPr b="1" dirty="0" sz="2000" lang="en-US">
                <a:solidFill>
                  <a:srgbClr val="0070C0"/>
                </a:solidFill>
              </a:rPr>
              <a:t>Poor sleep </a:t>
            </a:r>
          </a:p>
          <a:p>
            <a:pPr indent="-342900" lvl="1" marL="685800">
              <a:buFont typeface="+mj-lt"/>
              <a:buAutoNum type="arabicPeriod"/>
            </a:pPr>
            <a:r>
              <a:rPr b="1" dirty="0" sz="2000" lang="en-US">
                <a:solidFill>
                  <a:srgbClr val="0070C0"/>
                </a:solidFill>
              </a:rPr>
              <a:t>Fatigue associated with fibromyalgia</a:t>
            </a:r>
          </a:p>
          <a:p>
            <a:pPr indent="-342900" lvl="1" marL="685800">
              <a:buFont typeface="+mj-lt"/>
              <a:buAutoNum type="arabicPeriod"/>
            </a:pPr>
            <a:endParaRPr dirty="0" sz="2000" lang="en-US"/>
          </a:p>
          <a:p>
            <a:r>
              <a:rPr dirty="0" sz="2000" lang="en-US"/>
              <a:t>There are no studies to support the use of SNRIs in low back pain. </a:t>
            </a:r>
          </a:p>
          <a:p>
            <a:r>
              <a:rPr dirty="0" sz="2000" lang="en-US"/>
              <a:t>The most common side effects experienced with SNRIs including </a:t>
            </a:r>
            <a:r>
              <a:rPr b="1" dirty="0" sz="2000" lang="en-US"/>
              <a:t>nausea, vomiting</a:t>
            </a:r>
            <a:r>
              <a:rPr dirty="0" sz="2000" lang="en-US"/>
              <a:t>.</a:t>
            </a:r>
            <a:endParaRPr dirty="0" sz="2000" lang="ar-IQ"/>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8" name=""/>
        <p:cNvGrpSpPr/>
        <p:nvPr/>
      </p:nvGrpSpPr>
      <p:grpSpPr>
        <a:xfrm>
          <a:off x="0" y="0"/>
          <a:ext cx="0" cy="0"/>
          <a:chOff x="0" y="0"/>
          <a:chExt cx="0" cy="0"/>
        </a:xfrm>
      </p:grpSpPr>
      <p:sp>
        <p:nvSpPr>
          <p:cNvPr id="1048600" name="Content Placeholder 2"/>
          <p:cNvSpPr>
            <a:spLocks noGrp="1"/>
          </p:cNvSpPr>
          <p:nvPr>
            <p:ph idx="1"/>
          </p:nvPr>
        </p:nvSpPr>
        <p:spPr>
          <a:xfrm>
            <a:off x="86014" y="81721"/>
            <a:ext cx="8977168" cy="6695461"/>
          </a:xfrm>
        </p:spPr>
        <p:txBody>
          <a:bodyPr>
            <a:normAutofit/>
          </a:bodyPr>
          <a:p>
            <a:pPr>
              <a:buFont typeface="Wingdings" pitchFamily="2" charset="2"/>
              <a:buChar char="Ø"/>
            </a:pPr>
            <a:r>
              <a:rPr b="1" dirty="0" sz="2000" lang="en-US" err="1">
                <a:solidFill>
                  <a:srgbClr val="7030A0"/>
                </a:solidFill>
              </a:rPr>
              <a:t>Antiepileptics</a:t>
            </a:r>
            <a:endParaRPr b="1" dirty="0" sz="2000" lang="en-US">
              <a:solidFill>
                <a:srgbClr val="7030A0"/>
              </a:solidFill>
            </a:endParaRPr>
          </a:p>
          <a:p>
            <a:r>
              <a:rPr dirty="0" sz="2000" lang="en-US" err="1"/>
              <a:t>Antiepileptics</a:t>
            </a:r>
            <a:r>
              <a:rPr dirty="0" sz="2000" lang="en-US"/>
              <a:t> with varying mechanisms of action are commonly used for the </a:t>
            </a:r>
            <a:r>
              <a:rPr b="1" dirty="0" sz="2000" lang="en-US" u="sng"/>
              <a:t>treatment of neuropathic pain</a:t>
            </a:r>
            <a:r>
              <a:rPr dirty="0" sz="2000" lang="en-US"/>
              <a:t>, work by </a:t>
            </a:r>
            <a:r>
              <a:rPr b="1" dirty="0" sz="2000" lang="en-US">
                <a:solidFill>
                  <a:srgbClr val="C00000"/>
                </a:solidFill>
              </a:rPr>
              <a:t>blocking Calcium channel </a:t>
            </a:r>
            <a:r>
              <a:rPr dirty="0" sz="2000" lang="en-US"/>
              <a:t> include</a:t>
            </a:r>
          </a:p>
          <a:p>
            <a:pPr indent="-385763" marL="385763">
              <a:buFont typeface="+mj-lt"/>
              <a:buAutoNum type="arabicPeriod"/>
            </a:pPr>
            <a:r>
              <a:rPr dirty="0" sz="2000" lang="en-US"/>
              <a:t>Levetiracetam</a:t>
            </a:r>
          </a:p>
          <a:p>
            <a:pPr indent="-385763" marL="385763">
              <a:buFont typeface="+mj-lt"/>
              <a:buAutoNum type="arabicPeriod"/>
            </a:pPr>
            <a:r>
              <a:rPr dirty="0" sz="2000" lang="en-US"/>
              <a:t>Gabapentin</a:t>
            </a:r>
          </a:p>
          <a:p>
            <a:pPr indent="-385763" marL="385763">
              <a:buFont typeface="+mj-lt"/>
              <a:buAutoNum type="arabicPeriod"/>
            </a:pPr>
            <a:r>
              <a:rPr dirty="0" sz="2000" lang="en-US"/>
              <a:t>Pregabalin </a:t>
            </a:r>
          </a:p>
          <a:p>
            <a:pPr indent="-385763" marL="385763">
              <a:buFont typeface="+mj-lt"/>
              <a:buAutoNum type="arabicPeriod"/>
            </a:pPr>
            <a:r>
              <a:rPr dirty="0" sz="2000" lang="en-US" err="1"/>
              <a:t>Zonisamide</a:t>
            </a:r>
            <a:endParaRPr dirty="0" sz="2000" lang="en-US"/>
          </a:p>
          <a:p>
            <a:pPr indent="-385763" marL="385763">
              <a:buFont typeface="+mj-lt"/>
              <a:buAutoNum type="arabicPeriod"/>
            </a:pPr>
            <a:r>
              <a:rPr dirty="0" sz="2000" lang="en-US" err="1"/>
              <a:t>Ziconotide</a:t>
            </a:r>
            <a:endParaRPr dirty="0" sz="2000" lang="en-US"/>
          </a:p>
          <a:p>
            <a:pPr indent="-385763" marL="385763">
              <a:buFont typeface="+mj-lt"/>
              <a:buAutoNum type="arabicPeriod"/>
            </a:pPr>
            <a:endParaRPr dirty="0" sz="2000" lang="en-US"/>
          </a:p>
          <a:p>
            <a:pPr>
              <a:buFont typeface="Wingdings" pitchFamily="2" charset="2"/>
              <a:buChar char="v"/>
            </a:pPr>
            <a:r>
              <a:rPr b="1" dirty="0" sz="2000" lang="en-US">
                <a:solidFill>
                  <a:srgbClr val="002060"/>
                </a:solidFill>
              </a:rPr>
              <a:t>Levetiracetam</a:t>
            </a:r>
          </a:p>
          <a:p>
            <a:r>
              <a:rPr dirty="0" sz="2000" lang="en-US"/>
              <a:t>Effective in the treatment of </a:t>
            </a:r>
            <a:r>
              <a:rPr dirty="0" sz="2000" lang="en-US" u="sng"/>
              <a:t>neoplastic plexopathies</a:t>
            </a:r>
            <a:r>
              <a:rPr dirty="0" sz="2000" lang="en-US"/>
              <a:t>, </a:t>
            </a:r>
            <a:r>
              <a:rPr dirty="0" sz="2000" lang="en-US" u="sng"/>
              <a:t>peripheral neuropathy</a:t>
            </a:r>
            <a:r>
              <a:rPr dirty="0" sz="2000" lang="en-US"/>
              <a:t>, and </a:t>
            </a:r>
            <a:r>
              <a:rPr dirty="0" sz="2000" lang="en-US" err="1" u="sng"/>
              <a:t>postherpetic</a:t>
            </a:r>
            <a:r>
              <a:rPr dirty="0" sz="2000" lang="en-US" u="sng"/>
              <a:t> neuralgia</a:t>
            </a:r>
            <a:r>
              <a:rPr dirty="0" sz="2000" lang="en-US"/>
              <a:t> and to be useful in </a:t>
            </a:r>
            <a:r>
              <a:rPr dirty="0" sz="2000" lang="en-US" u="sng"/>
              <a:t>migraine prophylaxis</a:t>
            </a:r>
            <a:r>
              <a:rPr dirty="0" sz="2000" lang="en-US"/>
              <a:t>. </a:t>
            </a:r>
          </a:p>
          <a:p>
            <a:r>
              <a:rPr dirty="0" sz="2000" lang="en-US"/>
              <a:t>Most common side effects are fatigue, dry eyes, and dizziness.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9" name=""/>
        <p:cNvGrpSpPr/>
        <p:nvPr/>
      </p:nvGrpSpPr>
      <p:grpSpPr>
        <a:xfrm>
          <a:off x="0" y="0"/>
          <a:ext cx="0" cy="0"/>
          <a:chOff x="0" y="0"/>
          <a:chExt cx="0" cy="0"/>
        </a:xfrm>
      </p:grpSpPr>
      <p:sp>
        <p:nvSpPr>
          <p:cNvPr id="1048601" name="Content Placeholder 2"/>
          <p:cNvSpPr>
            <a:spLocks noGrp="1"/>
          </p:cNvSpPr>
          <p:nvPr>
            <p:ph idx="1"/>
          </p:nvPr>
        </p:nvSpPr>
        <p:spPr>
          <a:xfrm>
            <a:off x="92363" y="89500"/>
            <a:ext cx="8959273" cy="6676136"/>
          </a:xfrm>
        </p:spPr>
        <p:txBody>
          <a:bodyPr>
            <a:normAutofit/>
          </a:bodyPr>
          <a:p>
            <a:pPr>
              <a:buFont typeface="Wingdings" pitchFamily="2" charset="2"/>
              <a:buChar char="v"/>
            </a:pPr>
            <a:r>
              <a:rPr b="1" dirty="0" sz="2000" lang="en-US">
                <a:solidFill>
                  <a:srgbClr val="002060"/>
                </a:solidFill>
              </a:rPr>
              <a:t>Gabapentin and pregabalin.</a:t>
            </a:r>
          </a:p>
          <a:p>
            <a:r>
              <a:rPr dirty="0" sz="2000" lang="en-US"/>
              <a:t>Both medications are useful in the treatment of diabetic neuropathy, peripheral neuropathy after spinal cord injury, and </a:t>
            </a:r>
            <a:r>
              <a:rPr dirty="0" sz="2000" lang="en-US" err="1"/>
              <a:t>postherpetic</a:t>
            </a:r>
            <a:r>
              <a:rPr dirty="0" sz="2000" lang="en-US"/>
              <a:t> neuralgia.</a:t>
            </a:r>
          </a:p>
          <a:p>
            <a:r>
              <a:rPr dirty="0" sz="2000" lang="en-US"/>
              <a:t>Gabapentin has also been shown effective in the treatment of trigeminal neuralgia, HIV neuropathy, cancer-related neuropathy, multiple sclerosis, complex regional pain syndrome, Eagle’s syndrome, and glossopharyngeal neuralgia.</a:t>
            </a:r>
          </a:p>
          <a:p>
            <a:endParaRPr dirty="0" sz="2000" lang="en-US"/>
          </a:p>
          <a:p>
            <a:r>
              <a:rPr b="1" dirty="0" sz="2000" lang="en-US">
                <a:solidFill>
                  <a:srgbClr val="0070C0"/>
                </a:solidFill>
              </a:rPr>
              <a:t>Pregabalin</a:t>
            </a:r>
            <a:r>
              <a:rPr b="1" dirty="0" sz="2000" lang="en-US">
                <a:solidFill>
                  <a:srgbClr val="002060"/>
                </a:solidFill>
              </a:rPr>
              <a:t> </a:t>
            </a:r>
          </a:p>
          <a:p>
            <a:r>
              <a:rPr b="1" dirty="0" sz="2000" lang="en-US">
                <a:solidFill>
                  <a:srgbClr val="002060"/>
                </a:solidFill>
              </a:rPr>
              <a:t>tends to have a quicker onset of action, </a:t>
            </a:r>
          </a:p>
          <a:p>
            <a:r>
              <a:rPr b="1" dirty="0" sz="2000" lang="en-US">
                <a:solidFill>
                  <a:srgbClr val="002060"/>
                </a:solidFill>
              </a:rPr>
              <a:t>patient may experience pain relief from the first doses. </a:t>
            </a:r>
          </a:p>
          <a:p>
            <a:r>
              <a:rPr b="1" dirty="0" sz="2000" lang="en-US">
                <a:solidFill>
                  <a:srgbClr val="002060"/>
                </a:solidFill>
              </a:rPr>
              <a:t>It has been shown to be effective in treatment of </a:t>
            </a:r>
          </a:p>
          <a:p>
            <a:pPr lvl="1">
              <a:buFont typeface="Wingdings" pitchFamily="2" charset="2"/>
              <a:buChar char="ü"/>
            </a:pPr>
            <a:r>
              <a:rPr b="1" dirty="0" sz="2000" lang="en-US">
                <a:solidFill>
                  <a:srgbClr val="002060"/>
                </a:solidFill>
              </a:rPr>
              <a:t>fibromyalgia, </a:t>
            </a:r>
          </a:p>
          <a:p>
            <a:pPr lvl="1">
              <a:buFont typeface="Wingdings" pitchFamily="2" charset="2"/>
              <a:buChar char="ü"/>
            </a:pPr>
            <a:r>
              <a:rPr b="1" dirty="0" sz="2000" lang="en-US">
                <a:solidFill>
                  <a:srgbClr val="002060"/>
                </a:solidFill>
              </a:rPr>
              <a:t>facial neuropathic pain, </a:t>
            </a:r>
          </a:p>
          <a:p>
            <a:pPr lvl="1">
              <a:buFont typeface="Wingdings" pitchFamily="2" charset="2"/>
              <a:buChar char="ü"/>
            </a:pPr>
            <a:r>
              <a:rPr b="1" dirty="0" sz="2000" lang="en-US">
                <a:solidFill>
                  <a:srgbClr val="002060"/>
                </a:solidFill>
              </a:rPr>
              <a:t>neuropathic pain refractory to gabapentin.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0" name=""/>
        <p:cNvGrpSpPr/>
        <p:nvPr/>
      </p:nvGrpSpPr>
      <p:grpSpPr>
        <a:xfrm>
          <a:off x="0" y="0"/>
          <a:ext cx="0" cy="0"/>
          <a:chOff x="0" y="0"/>
          <a:chExt cx="0" cy="0"/>
        </a:xfrm>
      </p:grpSpPr>
      <p:sp>
        <p:nvSpPr>
          <p:cNvPr id="1048602" name="Content Placeholder 2"/>
          <p:cNvSpPr>
            <a:spLocks noGrp="1"/>
          </p:cNvSpPr>
          <p:nvPr>
            <p:ph idx="1"/>
          </p:nvPr>
        </p:nvSpPr>
        <p:spPr>
          <a:xfrm>
            <a:off x="86014" y="82261"/>
            <a:ext cx="8977168" cy="6671830"/>
          </a:xfrm>
        </p:spPr>
        <p:txBody>
          <a:bodyPr>
            <a:normAutofit/>
          </a:bodyPr>
          <a:p>
            <a:r>
              <a:rPr dirty="0" sz="2000" lang="en-US"/>
              <a:t>Antiepileptics that treat pain by </a:t>
            </a:r>
            <a:r>
              <a:rPr b="1" dirty="0" sz="2000" lang="en-US">
                <a:solidFill>
                  <a:srgbClr val="C00000"/>
                </a:solidFill>
              </a:rPr>
              <a:t>sodium channel blockade</a:t>
            </a:r>
            <a:r>
              <a:rPr dirty="0" sz="2000" lang="en-US"/>
              <a:t> include:</a:t>
            </a:r>
          </a:p>
          <a:p>
            <a:r>
              <a:rPr dirty="0" sz="2000" lang="en-US"/>
              <a:t>Lamotrigine.</a:t>
            </a:r>
          </a:p>
          <a:p>
            <a:r>
              <a:rPr dirty="0" sz="2000" lang="en-US"/>
              <a:t>Carbamazepine.</a:t>
            </a:r>
          </a:p>
          <a:p>
            <a:r>
              <a:rPr dirty="0" sz="2000" lang="en-US" err="1"/>
              <a:t>Oxcarbazepine</a:t>
            </a:r>
            <a:r>
              <a:rPr dirty="0" sz="2000" lang="en-US"/>
              <a:t>.</a:t>
            </a:r>
          </a:p>
          <a:p>
            <a:r>
              <a:rPr dirty="0" sz="2000" lang="en-US"/>
              <a:t>Topiramate.</a:t>
            </a:r>
          </a:p>
          <a:p>
            <a:endParaRPr dirty="0" sz="2000" lang="en-US"/>
          </a:p>
          <a:p>
            <a:r>
              <a:rPr dirty="0" sz="2000" lang="en-US"/>
              <a:t>Lamotrigine works by blocking voltage-gated sodium channels, as well as suppressing calcium influx to the nerve terminal and therefore decreasing excitatory neurotransmitter release. </a:t>
            </a:r>
          </a:p>
          <a:p>
            <a:r>
              <a:rPr dirty="0" sz="2000" lang="en-US"/>
              <a:t>Used in the treatment of trigeminal neuralgia, peripheral nerve or spinal cord injury and HIV neuropathy. </a:t>
            </a:r>
          </a:p>
          <a:p>
            <a:r>
              <a:rPr dirty="0" sz="2000" lang="en-US"/>
              <a:t>Side effects, such as rash and Stevens-Johnson syndrome.</a:t>
            </a:r>
            <a:endParaRPr dirty="0" sz="2000" lang="ar-IQ"/>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1" name=""/>
        <p:cNvGrpSpPr/>
        <p:nvPr/>
      </p:nvGrpSpPr>
      <p:grpSpPr>
        <a:xfrm>
          <a:off x="0" y="0"/>
          <a:ext cx="0" cy="0"/>
          <a:chOff x="0" y="0"/>
          <a:chExt cx="0" cy="0"/>
        </a:xfrm>
      </p:grpSpPr>
      <p:sp>
        <p:nvSpPr>
          <p:cNvPr id="1048603" name="Content Placeholder 2"/>
          <p:cNvSpPr>
            <a:spLocks noGrp="1"/>
          </p:cNvSpPr>
          <p:nvPr>
            <p:ph idx="1"/>
          </p:nvPr>
        </p:nvSpPr>
        <p:spPr>
          <a:xfrm>
            <a:off x="86014" y="82260"/>
            <a:ext cx="8977168" cy="6683375"/>
          </a:xfrm>
        </p:spPr>
        <p:txBody>
          <a:bodyPr>
            <a:normAutofit/>
          </a:bodyPr>
          <a:p>
            <a:pPr>
              <a:buFont typeface="Wingdings" pitchFamily="2" charset="2"/>
              <a:buChar char="Ø"/>
            </a:pPr>
            <a:r>
              <a:rPr b="1" dirty="0" sz="2000" lang="en-US">
                <a:solidFill>
                  <a:srgbClr val="7030A0"/>
                </a:solidFill>
              </a:rPr>
              <a:t>Opioids</a:t>
            </a:r>
          </a:p>
          <a:p>
            <a:r>
              <a:rPr dirty="0" sz="2000" lang="en-US"/>
              <a:t>The most well-known and controversial class of analgesic medications</a:t>
            </a:r>
          </a:p>
          <a:p>
            <a:r>
              <a:rPr dirty="0" sz="2000" lang="en-US"/>
              <a:t>They activate u receptors on the primary afferent nerves, dorsal horn neurons, and supra spinal pain centers.</a:t>
            </a:r>
          </a:p>
          <a:p>
            <a:r>
              <a:rPr dirty="0" sz="2000" lang="en-US"/>
              <a:t>U receptors are located on both sides of a synapse.</a:t>
            </a:r>
          </a:p>
          <a:p>
            <a:r>
              <a:rPr dirty="0" sz="2000" lang="en-US"/>
              <a:t>The most common opioids are :</a:t>
            </a:r>
          </a:p>
          <a:p>
            <a:pPr indent="-385763" marL="385763">
              <a:buFont typeface="+mj-lt"/>
              <a:buAutoNum type="arabicPeriod"/>
            </a:pPr>
            <a:r>
              <a:rPr dirty="0" sz="2000" lang="en-US"/>
              <a:t>Morphine</a:t>
            </a:r>
          </a:p>
          <a:p>
            <a:pPr indent="-385763" marL="385763">
              <a:buFont typeface="+mj-lt"/>
              <a:buAutoNum type="arabicPeriod"/>
            </a:pPr>
            <a:r>
              <a:rPr dirty="0" sz="2000" lang="en-US"/>
              <a:t>Codeine</a:t>
            </a:r>
          </a:p>
          <a:p>
            <a:pPr indent="-385763" marL="385763">
              <a:buFont typeface="+mj-lt"/>
              <a:buAutoNum type="arabicPeriod"/>
            </a:pPr>
            <a:r>
              <a:rPr dirty="0" sz="2000" lang="en-US"/>
              <a:t>Oxycodone</a:t>
            </a:r>
          </a:p>
          <a:p>
            <a:pPr indent="-385763" marL="385763">
              <a:buFont typeface="+mj-lt"/>
              <a:buAutoNum type="arabicPeriod"/>
            </a:pPr>
            <a:r>
              <a:rPr dirty="0" sz="2000" lang="en-US"/>
              <a:t>Hydrocodone</a:t>
            </a:r>
          </a:p>
          <a:p>
            <a:pPr indent="-385763" marL="385763">
              <a:buFont typeface="+mj-lt"/>
              <a:buAutoNum type="arabicPeriod"/>
            </a:pPr>
            <a:r>
              <a:rPr dirty="0" sz="2000" lang="en-US"/>
              <a:t>Fentanyl</a:t>
            </a:r>
          </a:p>
          <a:p>
            <a:pPr indent="-385763" marL="385763">
              <a:buFont typeface="+mj-lt"/>
              <a:buAutoNum type="arabicPeriod"/>
            </a:pPr>
            <a:endParaRPr dirty="0" sz="2000" lang="en-US"/>
          </a:p>
          <a:p>
            <a:pPr indent="0" marL="0">
              <a:buNone/>
            </a:pPr>
            <a:r>
              <a:rPr dirty="0" sz="2000" lang="en-US"/>
              <a:t>Side effects include : Nausea and vomiting, Constipation , Sedation.</a:t>
            </a:r>
          </a:p>
          <a:p>
            <a:endParaRPr dirty="0" sz="200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04" name="Title 1"/>
          <p:cNvSpPr>
            <a:spLocks noGrp="1"/>
          </p:cNvSpPr>
          <p:nvPr>
            <p:ph type="title"/>
          </p:nvPr>
        </p:nvSpPr>
        <p:spPr/>
        <p:txBody>
          <a:bodyPr/>
          <a:p>
            <a:endParaRPr lang="en-US"/>
          </a:p>
        </p:txBody>
      </p:sp>
      <p:pic>
        <p:nvPicPr>
          <p:cNvPr id="2097153" name="Picture 6"/>
          <p:cNvPicPr>
            <a:picLocks noChangeAspect="1" noGrp="1"/>
          </p:cNvPicPr>
          <p:nvPr>
            <p:ph idx="1"/>
          </p:nvPr>
        </p:nvPicPr>
        <p:blipFill>
          <a:blip xmlns:r="http://schemas.openxmlformats.org/officeDocument/2006/relationships" r:embed="rId1"/>
          <a:stretch>
            <a:fillRect/>
          </a:stretch>
        </p:blipFill>
        <p:spPr>
          <a:xfrm>
            <a:off x="0" y="0"/>
            <a:ext cx="9144000" cy="6858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63" name=""/>
        <p:cNvGrpSpPr/>
        <p:nvPr/>
      </p:nvGrpSpPr>
      <p:grpSpPr>
        <a:xfrm>
          <a:off x="0" y="0"/>
          <a:ext cx="0" cy="0"/>
          <a:chOff x="0" y="0"/>
          <a:chExt cx="0" cy="0"/>
        </a:xfrm>
      </p:grpSpPr>
      <p:sp>
        <p:nvSpPr>
          <p:cNvPr id="1048605" name="Content Placeholder 2"/>
          <p:cNvSpPr>
            <a:spLocks noGrp="1"/>
          </p:cNvSpPr>
          <p:nvPr>
            <p:ph idx="1"/>
          </p:nvPr>
        </p:nvSpPr>
        <p:spPr>
          <a:xfrm>
            <a:off x="86014" y="0"/>
            <a:ext cx="8977168" cy="6777181"/>
          </a:xfrm>
        </p:spPr>
        <p:txBody>
          <a:bodyPr>
            <a:noAutofit/>
          </a:bodyPr>
          <a:p>
            <a:pPr>
              <a:buFont typeface="Wingdings" pitchFamily="2" charset="2"/>
              <a:buChar char="q"/>
            </a:pPr>
            <a:r>
              <a:rPr b="1" dirty="0" sz="2000" lang="en-US">
                <a:solidFill>
                  <a:srgbClr val="C00000"/>
                </a:solidFill>
              </a:rPr>
              <a:t>Types of pain procedures</a:t>
            </a:r>
          </a:p>
          <a:p>
            <a:pPr indent="-457200" marL="457200">
              <a:buFont typeface="+mj-lt"/>
              <a:buAutoNum type="arabicParenR"/>
            </a:pPr>
            <a:r>
              <a:rPr b="1" dirty="0" sz="2000" lang="en-US">
                <a:solidFill>
                  <a:srgbClr val="0070C0"/>
                </a:solidFill>
              </a:rPr>
              <a:t>Electrical stimulation:</a:t>
            </a:r>
            <a:r>
              <a:rPr dirty="0" sz="2000" lang="en-US"/>
              <a:t> DBS, spinal cord stimulation.</a:t>
            </a:r>
          </a:p>
          <a:p>
            <a:pPr indent="-457200" marL="457200">
              <a:buFont typeface="+mj-lt"/>
              <a:buAutoNum type="arabicParenR"/>
            </a:pPr>
            <a:r>
              <a:rPr b="1" dirty="0" sz="2000" lang="en-US">
                <a:solidFill>
                  <a:srgbClr val="0070C0"/>
                </a:solidFill>
              </a:rPr>
              <a:t>Direct drug administration into the CNS:</a:t>
            </a:r>
          </a:p>
          <a:p>
            <a:pPr lvl="1">
              <a:buFont typeface="Wingdings" pitchFamily="2" charset="2"/>
              <a:buChar char="§"/>
            </a:pPr>
            <a:r>
              <a:rPr dirty="0" sz="2000" lang="en-US"/>
              <a:t>Different routes: spinal, epidural or intrathecal, </a:t>
            </a:r>
            <a:r>
              <a:rPr dirty="0" sz="2000" lang="en-US" err="1"/>
              <a:t>intraventricular</a:t>
            </a:r>
            <a:r>
              <a:rPr dirty="0" sz="2000" lang="en-US"/>
              <a:t>.</a:t>
            </a:r>
          </a:p>
          <a:p>
            <a:pPr lvl="1">
              <a:buFont typeface="Wingdings" pitchFamily="2" charset="2"/>
              <a:buChar char="§"/>
            </a:pPr>
            <a:r>
              <a:rPr dirty="0" sz="2000" lang="en-US"/>
              <a:t>Different agents: local anesthetics, narcotics.</a:t>
            </a:r>
          </a:p>
          <a:p>
            <a:pPr indent="-457200" marL="457200">
              <a:buFont typeface="+mj-lt"/>
              <a:buAutoNum type="arabicParenR"/>
            </a:pPr>
            <a:r>
              <a:rPr b="1" dirty="0" sz="2000" lang="en-US">
                <a:solidFill>
                  <a:srgbClr val="0070C0"/>
                </a:solidFill>
              </a:rPr>
              <a:t>Intracranial ablative procedures:</a:t>
            </a:r>
          </a:p>
          <a:p>
            <a:pPr lvl="1">
              <a:buFont typeface="Wingdings" pitchFamily="2" charset="2"/>
              <a:buChar char="§"/>
            </a:pPr>
            <a:r>
              <a:rPr dirty="0" sz="2000" lang="en-US" err="1"/>
              <a:t>Cingulotomy</a:t>
            </a:r>
            <a:r>
              <a:rPr dirty="0" sz="2000" lang="en-US"/>
              <a:t>.</a:t>
            </a:r>
          </a:p>
          <a:p>
            <a:pPr lvl="1">
              <a:buFont typeface="Wingdings" pitchFamily="2" charset="2"/>
              <a:buChar char="§"/>
            </a:pPr>
            <a:r>
              <a:rPr dirty="0" sz="2000" lang="en-US"/>
              <a:t>Medial </a:t>
            </a:r>
            <a:r>
              <a:rPr dirty="0" sz="2000" lang="en-US" err="1"/>
              <a:t>thalamotomy</a:t>
            </a:r>
            <a:r>
              <a:rPr dirty="0" sz="2000" lang="en-US"/>
              <a:t>.</a:t>
            </a:r>
          </a:p>
          <a:p>
            <a:pPr lvl="1">
              <a:buFont typeface="Wingdings" pitchFamily="2" charset="2"/>
              <a:buChar char="§"/>
            </a:pPr>
            <a:r>
              <a:rPr dirty="0" sz="2000" lang="en-US"/>
              <a:t>Stereotactic </a:t>
            </a:r>
            <a:r>
              <a:rPr dirty="0" sz="2000" lang="en-US" err="1"/>
              <a:t>mesencephalotomy</a:t>
            </a:r>
            <a:r>
              <a:rPr dirty="0" sz="2000" lang="en-US"/>
              <a:t>.</a:t>
            </a:r>
          </a:p>
          <a:p>
            <a:pPr indent="-457200" marL="457200">
              <a:buFont typeface="+mj-lt"/>
              <a:buAutoNum type="arabicParenR"/>
            </a:pPr>
            <a:r>
              <a:rPr b="1" dirty="0" sz="2000" lang="en-US">
                <a:solidFill>
                  <a:srgbClr val="0070C0"/>
                </a:solidFill>
              </a:rPr>
              <a:t>Spinal ablative surgical procedures</a:t>
            </a:r>
          </a:p>
          <a:p>
            <a:pPr lvl="1">
              <a:buFont typeface="Wingdings" pitchFamily="2" charset="2"/>
              <a:buChar char="§"/>
            </a:pPr>
            <a:r>
              <a:rPr dirty="0" sz="2000" lang="en-US" err="1"/>
              <a:t>Cordotomy</a:t>
            </a:r>
            <a:r>
              <a:rPr dirty="0" sz="2000" lang="en-US"/>
              <a:t>.</a:t>
            </a:r>
          </a:p>
          <a:p>
            <a:pPr lvl="1">
              <a:buFont typeface="Wingdings" pitchFamily="2" charset="2"/>
              <a:buChar char="§"/>
            </a:pPr>
            <a:r>
              <a:rPr dirty="0" sz="2000" lang="en-US" err="1"/>
              <a:t>Cordectomy</a:t>
            </a:r>
            <a:r>
              <a:rPr dirty="0" sz="2000" lang="en-US"/>
              <a:t>.</a:t>
            </a:r>
          </a:p>
          <a:p>
            <a:pPr lvl="1">
              <a:buFont typeface="Wingdings" pitchFamily="2" charset="2"/>
              <a:buChar char="§"/>
            </a:pPr>
            <a:r>
              <a:rPr dirty="0" sz="2000" lang="en-US"/>
              <a:t>Commissural </a:t>
            </a:r>
            <a:r>
              <a:rPr dirty="0" sz="2000" lang="en-US" err="1"/>
              <a:t>myelotomy</a:t>
            </a:r>
            <a:r>
              <a:rPr dirty="0" sz="2000" lang="en-US"/>
              <a:t>.</a:t>
            </a:r>
          </a:p>
          <a:p>
            <a:pPr lvl="1">
              <a:buFont typeface="Wingdings" pitchFamily="2" charset="2"/>
              <a:buChar char="§"/>
            </a:pPr>
            <a:r>
              <a:rPr dirty="0" sz="2000" lang="en-US"/>
              <a:t>Dorsal root entry zone lesion.</a:t>
            </a:r>
          </a:p>
          <a:p>
            <a:pPr lvl="1">
              <a:buFont typeface="Wingdings" pitchFamily="2" charset="2"/>
              <a:buChar char="§"/>
            </a:pPr>
            <a:r>
              <a:rPr dirty="0" sz="2000" lang="en-US"/>
              <a:t>Dorsal </a:t>
            </a:r>
            <a:r>
              <a:rPr dirty="0" sz="2000" lang="en-US" err="1"/>
              <a:t>rhizotomy</a:t>
            </a:r>
            <a:r>
              <a:rPr dirty="0" sz="2000" lang="en-US"/>
              <a:t>.</a:t>
            </a:r>
          </a:p>
          <a:p>
            <a:pPr lvl="1">
              <a:buFont typeface="Wingdings" pitchFamily="2" charset="2"/>
              <a:buChar char="§"/>
            </a:pPr>
            <a:r>
              <a:rPr dirty="0" sz="2000" lang="en-US"/>
              <a:t>Dorsal root </a:t>
            </a:r>
            <a:r>
              <a:rPr dirty="0" sz="2000" lang="en-US" err="1"/>
              <a:t>ganglionectomy</a:t>
            </a:r>
            <a:r>
              <a:rPr dirty="0" sz="2000" lang="en-US"/>
              <a:t>.</a:t>
            </a:r>
          </a:p>
          <a:p>
            <a:pPr lvl="1">
              <a:buFont typeface="Wingdings" pitchFamily="2" charset="2"/>
              <a:buChar char="§"/>
            </a:pPr>
            <a:r>
              <a:rPr dirty="0" sz="2000" lang="en-US"/>
              <a:t>Sacral </a:t>
            </a:r>
            <a:r>
              <a:rPr dirty="0" sz="2000" lang="en-US" err="1"/>
              <a:t>cordotomy</a:t>
            </a:r>
            <a:r>
              <a:rPr dirty="0" sz="2000" lang="en-US"/>
              <a:t>.</a:t>
            </a:r>
          </a:p>
          <a:p>
            <a:pPr indent="-457200" marL="457200">
              <a:buFont typeface="+mj-lt"/>
              <a:buAutoNum type="arabicParenR"/>
            </a:pPr>
            <a:r>
              <a:rPr b="1" dirty="0" sz="2000" lang="en-US">
                <a:solidFill>
                  <a:srgbClr val="0070C0"/>
                </a:solidFill>
              </a:rPr>
              <a:t>Sympathectomy</a:t>
            </a:r>
          </a:p>
          <a:p>
            <a:pPr indent="-457200" marL="457200">
              <a:buFont typeface="+mj-lt"/>
              <a:buAutoNum type="arabicParenR"/>
            </a:pPr>
            <a:r>
              <a:rPr b="1" dirty="0" sz="2000" lang="en-US">
                <a:solidFill>
                  <a:srgbClr val="0070C0"/>
                </a:solidFill>
              </a:rPr>
              <a:t>Peripheral nerve procedure</a:t>
            </a:r>
          </a:p>
          <a:p>
            <a:pPr indent="-457200" marL="457200">
              <a:buFont typeface="+mj-lt"/>
              <a:buAutoNum type="arabicParenR"/>
            </a:pPr>
            <a:endParaRPr b="1" dirty="0" sz="2000" lang="en-IQ">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graphicFrame>
        <p:nvGraphicFramePr>
          <p:cNvPr id="4194304" name="Content Placeholder 4"/>
          <p:cNvGraphicFramePr>
            <a:graphicFrameLocks noGrp="1"/>
          </p:cNvGraphicFramePr>
          <p:nvPr>
            <p:ph idx="1"/>
          </p:nvPr>
        </p:nvGraphicFramePr>
        <p:xfrm>
          <a:off x="0" y="0"/>
          <a:ext cx="9144001" cy="6857998"/>
        </p:xfrm>
        <a:graphic>
          <a:graphicData uri="http://schemas.openxmlformats.org/drawingml/2006/table">
            <a:tbl>
              <a:tblPr rtl="1" firstRow="1" bandRow="1">
                <a:tableStyleId>{5C22544A-7EE6-4342-B048-85BDC9FD1C3A}</a:tableStyleId>
              </a:tblPr>
              <a:tblGrid>
                <a:gridCol w="7456093"/>
                <a:gridCol w="1687908"/>
              </a:tblGrid>
              <a:tr h="444016">
                <a:tc>
                  <a:txBody>
                    <a:bodyPr/>
                    <a:p>
                      <a:pPr rtl="1"/>
                      <a:r>
                        <a:rPr baseline="0" b="1" dirty="0" sz="2000" i="0" kern="1200" lang="en-US" strike="noStrike" u="none">
                          <a:solidFill>
                            <a:schemeClr val="lt1"/>
                          </a:solidFill>
                          <a:latin typeface="+mn-lt"/>
                          <a:ea typeface="+mn-ea"/>
                          <a:cs typeface="+mn-cs"/>
                        </a:rPr>
                        <a:t>Definition</a:t>
                      </a:r>
                      <a:endParaRPr dirty="0" sz="2000" lang="ar-IQ"/>
                    </a:p>
                  </a:txBody>
                  <a:tcPr marL="68580" marR="68580" marT="34290" marB="34290"/>
                </a:tc>
                <a:tc>
                  <a:txBody>
                    <a:bodyPr/>
                    <a:p>
                      <a:pPr rtl="1"/>
                      <a:r>
                        <a:rPr baseline="0" b="1" dirty="0" sz="2000" i="0" kern="1200" lang="en-US" strike="noStrike" u="none">
                          <a:solidFill>
                            <a:schemeClr val="lt1"/>
                          </a:solidFill>
                          <a:latin typeface="+mn-lt"/>
                          <a:ea typeface="+mn-ea"/>
                          <a:cs typeface="+mn-cs"/>
                        </a:rPr>
                        <a:t>Term</a:t>
                      </a:r>
                      <a:endParaRPr dirty="0" sz="2000" lang="ar-IQ"/>
                    </a:p>
                  </a:txBody>
                  <a:tcPr marL="68580" marR="68580" marT="34290" marB="34290"/>
                </a:tc>
              </a:tr>
              <a:tr h="1116040">
                <a:tc>
                  <a:txBody>
                    <a:bodyPr/>
                    <a:p>
                      <a:r>
                        <a:rPr baseline="0" b="0" dirty="0" sz="2000" i="0" kern="1200" lang="en-US" strike="noStrike" u="none">
                          <a:solidFill>
                            <a:schemeClr val="dk1"/>
                          </a:solidFill>
                          <a:latin typeface="+mn-lt"/>
                          <a:ea typeface="+mn-ea"/>
                          <a:cs typeface="+mn-cs"/>
                        </a:rPr>
                        <a:t>An unpleasant sensory and emotional experience</a:t>
                      </a:r>
                    </a:p>
                    <a:p>
                      <a:r>
                        <a:rPr baseline="0" b="0" dirty="0" sz="2000" i="0" kern="1200" lang="en-US" strike="noStrike" u="none">
                          <a:solidFill>
                            <a:schemeClr val="dk1"/>
                          </a:solidFill>
                          <a:latin typeface="+mn-lt"/>
                          <a:ea typeface="+mn-ea"/>
                          <a:cs typeface="+mn-cs"/>
                        </a:rPr>
                        <a:t>associated with actual or potential tissue damage, or</a:t>
                      </a:r>
                    </a:p>
                    <a:p>
                      <a:r>
                        <a:rPr baseline="0" b="0" dirty="0" sz="2000" i="0" kern="1200" lang="en-US" strike="noStrike" u="none">
                          <a:solidFill>
                            <a:schemeClr val="dk1"/>
                          </a:solidFill>
                          <a:latin typeface="+mn-lt"/>
                          <a:ea typeface="+mn-ea"/>
                          <a:cs typeface="+mn-cs"/>
                        </a:rPr>
                        <a:t>described in terms of such damage</a:t>
                      </a:r>
                      <a:endParaRPr dirty="0" sz="2000" lang="ar-IQ"/>
                    </a:p>
                  </a:txBody>
                  <a:tcPr marL="68580" marR="68580" marT="34290" marB="34290"/>
                </a:tc>
                <a:tc>
                  <a:txBody>
                    <a:bodyPr/>
                    <a:p>
                      <a:pPr rtl="1"/>
                      <a:r>
                        <a:rPr baseline="0" b="1" dirty="0" sz="2000" i="0" kern="1200" lang="en-US" strike="noStrike" u="none">
                          <a:solidFill>
                            <a:schemeClr val="dk1"/>
                          </a:solidFill>
                          <a:latin typeface="+mn-lt"/>
                          <a:ea typeface="+mn-ea"/>
                          <a:cs typeface="+mn-cs"/>
                        </a:rPr>
                        <a:t>Pain</a:t>
                      </a:r>
                      <a:endParaRPr dirty="0" sz="2000" lang="ar-IQ"/>
                    </a:p>
                  </a:txBody>
                  <a:tcPr marL="68580" marR="68580" marT="34290" marB="34290"/>
                </a:tc>
              </a:tr>
              <a:tr h="1116040">
                <a:tc>
                  <a:txBody>
                    <a:bodyPr/>
                    <a:p>
                      <a:r>
                        <a:rPr baseline="0" b="0" dirty="0" sz="2000" i="0" kern="1200" lang="en-US" strike="noStrike" u="none">
                          <a:solidFill>
                            <a:schemeClr val="dk1"/>
                          </a:solidFill>
                          <a:latin typeface="+mn-lt"/>
                          <a:ea typeface="+mn-ea"/>
                          <a:cs typeface="+mn-cs"/>
                        </a:rPr>
                        <a:t>A high-threshold sensory receptor of the peripheral</a:t>
                      </a:r>
                    </a:p>
                    <a:p>
                      <a:r>
                        <a:rPr baseline="0" b="0" dirty="0" sz="2000" i="0" kern="1200" lang="en-US" strike="noStrike" u="none">
                          <a:solidFill>
                            <a:schemeClr val="dk1"/>
                          </a:solidFill>
                          <a:latin typeface="+mn-lt"/>
                          <a:ea typeface="+mn-ea"/>
                          <a:cs typeface="+mn-cs"/>
                        </a:rPr>
                        <a:t>somatosensory nervous system that is capable of</a:t>
                      </a:r>
                    </a:p>
                    <a:p>
                      <a:r>
                        <a:rPr baseline="0" b="0" dirty="0" sz="2000" i="0" kern="1200" lang="en-US" strike="noStrike" u="none">
                          <a:solidFill>
                            <a:schemeClr val="dk1"/>
                          </a:solidFill>
                          <a:latin typeface="+mn-lt"/>
                          <a:ea typeface="+mn-ea"/>
                          <a:cs typeface="+mn-cs"/>
                        </a:rPr>
                        <a:t>transducing and encoding noxious stimuli</a:t>
                      </a:r>
                      <a:endParaRPr dirty="0" sz="2000" lang="ar-IQ"/>
                    </a:p>
                  </a:txBody>
                  <a:tcPr marL="68580" marR="68580" marT="34290" marB="34290"/>
                </a:tc>
                <a:tc>
                  <a:txBody>
                    <a:bodyPr/>
                    <a:p>
                      <a:pPr rtl="1"/>
                      <a:r>
                        <a:rPr baseline="0" b="1" dirty="0" sz="2000" i="0" kern="1200" lang="en-US" strike="noStrike" u="none">
                          <a:solidFill>
                            <a:schemeClr val="dk1"/>
                          </a:solidFill>
                          <a:latin typeface="+mn-lt"/>
                          <a:ea typeface="+mn-ea"/>
                          <a:cs typeface="+mn-cs"/>
                        </a:rPr>
                        <a:t>Nociceptor</a:t>
                      </a:r>
                      <a:endParaRPr dirty="0" sz="2000" lang="ar-IQ"/>
                    </a:p>
                  </a:txBody>
                  <a:tcPr marL="68580" marR="68580" marT="34290" marB="34290"/>
                </a:tc>
              </a:tr>
              <a:tr h="1021954">
                <a:tc>
                  <a:txBody>
                    <a:bodyPr/>
                    <a:p>
                      <a:r>
                        <a:rPr baseline="0" b="0" dirty="0" sz="2000" i="0" kern="1200" lang="en-US" strike="noStrike" u="none">
                          <a:solidFill>
                            <a:schemeClr val="dk1"/>
                          </a:solidFill>
                          <a:latin typeface="+mn-lt"/>
                          <a:ea typeface="+mn-ea"/>
                          <a:cs typeface="+mn-cs"/>
                        </a:rPr>
                        <a:t>Increased pain from a stimulus that normally provokes</a:t>
                      </a:r>
                    </a:p>
                    <a:p>
                      <a:r>
                        <a:rPr baseline="0" b="0" dirty="0" sz="2000" i="0" kern="1200" lang="en-US" strike="noStrike" u="none">
                          <a:solidFill>
                            <a:schemeClr val="dk1"/>
                          </a:solidFill>
                          <a:latin typeface="+mn-lt"/>
                          <a:ea typeface="+mn-ea"/>
                          <a:cs typeface="+mn-cs"/>
                        </a:rPr>
                        <a:t>pain</a:t>
                      </a:r>
                      <a:endParaRPr dirty="0" sz="2000" lang="ar-IQ"/>
                    </a:p>
                  </a:txBody>
                  <a:tcPr marL="68580" marR="68580" marT="34290" marB="34290"/>
                </a:tc>
                <a:tc>
                  <a:txBody>
                    <a:bodyPr/>
                    <a:p>
                      <a:pPr rtl="1"/>
                      <a:r>
                        <a:rPr baseline="0" b="1" dirty="0" sz="2000" i="0" kern="1200" lang="en-US" strike="noStrike" u="none">
                          <a:solidFill>
                            <a:schemeClr val="dk1"/>
                          </a:solidFill>
                          <a:latin typeface="+mn-lt"/>
                          <a:ea typeface="+mn-ea"/>
                          <a:cs typeface="+mn-cs"/>
                        </a:rPr>
                        <a:t>Hyperalgesia</a:t>
                      </a:r>
                      <a:endParaRPr dirty="0" sz="2000" lang="ar-IQ"/>
                    </a:p>
                  </a:txBody>
                  <a:tcPr marL="68580" marR="68580" marT="34290" marB="34290"/>
                </a:tc>
              </a:tr>
              <a:tr h="1021954">
                <a:tc>
                  <a:txBody>
                    <a:bodyPr/>
                    <a:p>
                      <a:r>
                        <a:rPr baseline="0" b="0" dirty="0" sz="2000" i="0" kern="1200" lang="en-US" strike="noStrike" u="none">
                          <a:solidFill>
                            <a:schemeClr val="dk1"/>
                          </a:solidFill>
                          <a:latin typeface="+mn-lt"/>
                          <a:ea typeface="+mn-ea"/>
                          <a:cs typeface="+mn-cs"/>
                        </a:rPr>
                        <a:t>Pain caused by a lesion or disease of the</a:t>
                      </a:r>
                    </a:p>
                    <a:p>
                      <a:r>
                        <a:rPr baseline="0" b="0" dirty="0" sz="2000" i="0" kern="1200" lang="en-US" strike="noStrike" u="none">
                          <a:solidFill>
                            <a:schemeClr val="dk1"/>
                          </a:solidFill>
                          <a:latin typeface="+mn-lt"/>
                          <a:ea typeface="+mn-ea"/>
                          <a:cs typeface="+mn-cs"/>
                        </a:rPr>
                        <a:t>somatosensory nervous system</a:t>
                      </a:r>
                      <a:endParaRPr dirty="0" sz="2000" lang="ar-IQ"/>
                    </a:p>
                  </a:txBody>
                  <a:tcPr marL="68580" marR="68580" marT="34290" marB="34290"/>
                </a:tc>
                <a:tc>
                  <a:txBody>
                    <a:bodyPr/>
                    <a:p>
                      <a:pPr rtl="1"/>
                      <a:r>
                        <a:rPr baseline="0" b="1" dirty="0" sz="2000" i="0" kern="1200" lang="en-US" strike="noStrike" u="none">
                          <a:solidFill>
                            <a:schemeClr val="dk1"/>
                          </a:solidFill>
                          <a:latin typeface="+mn-lt"/>
                          <a:ea typeface="+mn-ea"/>
                          <a:cs typeface="+mn-cs"/>
                        </a:rPr>
                        <a:t>Neuropathic pain</a:t>
                      </a:r>
                      <a:endParaRPr dirty="0" sz="2000" lang="ar-IQ"/>
                    </a:p>
                  </a:txBody>
                  <a:tcPr marL="68580" marR="68580" marT="34290" marB="34290"/>
                </a:tc>
              </a:tr>
              <a:tr h="1021954">
                <a:tc>
                  <a:txBody>
                    <a:bodyPr/>
                    <a:p>
                      <a:r>
                        <a:rPr baseline="0" b="0" dirty="0" sz="2000" i="0" kern="1200" lang="en-US" strike="noStrike" u="none">
                          <a:solidFill>
                            <a:schemeClr val="dk1"/>
                          </a:solidFill>
                          <a:latin typeface="+mn-lt"/>
                          <a:ea typeface="+mn-ea"/>
                          <a:cs typeface="+mn-cs"/>
                        </a:rPr>
                        <a:t>Pain due to a stimulus that does not normally provoke</a:t>
                      </a:r>
                    </a:p>
                    <a:p>
                      <a:r>
                        <a:rPr baseline="0" b="0" dirty="0" sz="2000" i="0" kern="1200" lang="en-US" strike="noStrike" u="none">
                          <a:solidFill>
                            <a:schemeClr val="dk1"/>
                          </a:solidFill>
                          <a:latin typeface="+mn-lt"/>
                          <a:ea typeface="+mn-ea"/>
                          <a:cs typeface="+mn-cs"/>
                        </a:rPr>
                        <a:t>pain</a:t>
                      </a:r>
                      <a:endParaRPr dirty="0" sz="2000" lang="ar-IQ"/>
                    </a:p>
                  </a:txBody>
                  <a:tcPr marL="68580" marR="68580" marT="34290" marB="34290"/>
                </a:tc>
                <a:tc>
                  <a:txBody>
                    <a:bodyPr/>
                    <a:p>
                      <a:pPr rtl="1"/>
                      <a:r>
                        <a:rPr baseline="0" b="1" dirty="0" sz="2000" i="0" kern="1200" lang="en-US" strike="noStrike" u="none">
                          <a:solidFill>
                            <a:schemeClr val="dk1"/>
                          </a:solidFill>
                          <a:latin typeface="+mn-lt"/>
                          <a:ea typeface="+mn-ea"/>
                          <a:cs typeface="+mn-cs"/>
                        </a:rPr>
                        <a:t>Allodynia</a:t>
                      </a:r>
                      <a:endParaRPr dirty="0" sz="2000" lang="ar-IQ"/>
                    </a:p>
                  </a:txBody>
                  <a:tcPr marL="68580" marR="68580" marT="34290" marB="34290"/>
                </a:tc>
              </a:tr>
              <a:tr h="1116040">
                <a:tc>
                  <a:txBody>
                    <a:bodyPr/>
                    <a:p>
                      <a:r>
                        <a:rPr baseline="0" b="0" dirty="0" sz="2000" i="0" kern="1200" lang="en-US" strike="noStrike" u="none">
                          <a:solidFill>
                            <a:schemeClr val="dk1"/>
                          </a:solidFill>
                          <a:latin typeface="+mn-lt"/>
                          <a:ea typeface="+mn-ea"/>
                          <a:cs typeface="+mn-cs"/>
                        </a:rPr>
                        <a:t>Increased responsiveness of nociceptive neurons to</a:t>
                      </a:r>
                    </a:p>
                    <a:p>
                      <a:r>
                        <a:rPr baseline="0" b="0" dirty="0" sz="2000" i="0" kern="1200" lang="en-US" strike="noStrike" u="none">
                          <a:solidFill>
                            <a:schemeClr val="dk1"/>
                          </a:solidFill>
                          <a:latin typeface="+mn-lt"/>
                          <a:ea typeface="+mn-ea"/>
                          <a:cs typeface="+mn-cs"/>
                        </a:rPr>
                        <a:t>their normal input, and/or recruitment of a response to</a:t>
                      </a:r>
                    </a:p>
                    <a:p>
                      <a:r>
                        <a:rPr baseline="0" b="0" dirty="0" sz="2000" i="0" kern="1200" lang="en-US" strike="noStrike" u="none">
                          <a:solidFill>
                            <a:schemeClr val="dk1"/>
                          </a:solidFill>
                          <a:latin typeface="+mn-lt"/>
                          <a:ea typeface="+mn-ea"/>
                          <a:cs typeface="+mn-cs"/>
                        </a:rPr>
                        <a:t>normally subthreshold inputs</a:t>
                      </a:r>
                      <a:endParaRPr dirty="0" sz="2000" lang="ar-IQ"/>
                    </a:p>
                  </a:txBody>
                  <a:tcPr marL="68580" marR="68580" marT="34290" marB="34290"/>
                </a:tc>
                <a:tc>
                  <a:txBody>
                    <a:bodyPr/>
                    <a:p>
                      <a:pPr rtl="1"/>
                      <a:r>
                        <a:rPr baseline="0" b="1" dirty="0" sz="2000" i="0" kern="1200" lang="en-US" strike="noStrike" u="none">
                          <a:solidFill>
                            <a:schemeClr val="dk1"/>
                          </a:solidFill>
                          <a:latin typeface="+mn-lt"/>
                          <a:ea typeface="+mn-ea"/>
                          <a:cs typeface="+mn-cs"/>
                        </a:rPr>
                        <a:t>Sensitization</a:t>
                      </a:r>
                      <a:endParaRPr dirty="0" sz="2000" lang="ar-IQ"/>
                    </a:p>
                  </a:txBody>
                  <a:tcPr marL="68580" marR="68580" marT="34290" marB="34290"/>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pic>
        <p:nvPicPr>
          <p:cNvPr id="2097154" name="Picture 4"/>
          <p:cNvPicPr>
            <a:picLocks noChangeAspect="1" noGrp="1"/>
          </p:cNvPicPr>
          <p:nvPr>
            <p:ph idx="1"/>
          </p:nvPr>
        </p:nvPicPr>
        <p:blipFill>
          <a:blip xmlns:r="http://schemas.openxmlformats.org/officeDocument/2006/relationships" r:embed="rId1"/>
          <a:stretch>
            <a:fillRect/>
          </a:stretch>
        </p:blipFill>
        <p:spPr>
          <a:xfrm>
            <a:off x="-1" y="1690689"/>
            <a:ext cx="9144001" cy="2650402"/>
          </a:xfrm>
        </p:spPr>
      </p:pic>
      <mc:AlternateContent xmlns:mc="http://schemas.openxmlformats.org/markup-compatibility/2006">
        <mc:Choice xmlns:p14="http://schemas.microsoft.com/office/powerpoint/2010/main" Requires="p14">
          <p:contentPart p14:bwMode="auto" r:id="rId2">
            <p14:nvContentPartPr>
              <p14:cNvPr id="2097155" name="Ink 1"/>
              <p14:cNvContentPartPr/>
              <p14:nvPr/>
            </p14:nvContentPartPr>
            <p14:xfrm>
              <a:off x="4611582" y="2002967"/>
              <a:ext cx="360" cy="1691640"/>
            </p14:xfrm>
          </p:contentPart>
        </mc:Choice>
        <mc:Fallback>
          <p:pic>
            <p:nvPicPr>
              <p:cNvPr id="2097155" name="Ink 1"/>
              <p:cNvPicPr>
                <a:picLocks/>
              </p:cNvPicPr>
              <p:nvPr/>
            </p:nvPicPr>
            <p:blipFill>
              <a:blip xmlns:r="http://schemas.openxmlformats.org/officeDocument/2006/relationships" r:embed="rId3"/>
              <a:stretch>
                <a:fillRect/>
              </a:stretch>
            </p:blipFill>
            <p:spPr>
              <a:xfrm>
                <a:off x="4611582" y="2002967"/>
                <a:ext cx="360" cy="1691640"/>
              </a:xfrm>
              <a:prstGeom prst="rect"/>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65" name=""/>
        <p:cNvGrpSpPr/>
        <p:nvPr/>
      </p:nvGrpSpPr>
      <p:grpSpPr>
        <a:xfrm>
          <a:off x="0" y="0"/>
          <a:ext cx="0" cy="0"/>
          <a:chOff x="0" y="0"/>
          <a:chExt cx="0" cy="0"/>
        </a:xfrm>
      </p:grpSpPr>
      <p:sp>
        <p:nvSpPr>
          <p:cNvPr id="1048606" name="Content Placeholder 2"/>
          <p:cNvSpPr>
            <a:spLocks noGrp="1"/>
          </p:cNvSpPr>
          <p:nvPr>
            <p:ph idx="1"/>
          </p:nvPr>
        </p:nvSpPr>
        <p:spPr>
          <a:xfrm>
            <a:off x="86014" y="82260"/>
            <a:ext cx="8977168" cy="6683375"/>
          </a:xfrm>
        </p:spPr>
        <p:txBody>
          <a:bodyPr>
            <a:noAutofit/>
          </a:bodyPr>
          <a:p>
            <a:pPr>
              <a:buFont typeface="Wingdings" pitchFamily="2" charset="2"/>
              <a:buChar char="q"/>
            </a:pPr>
            <a:r>
              <a:rPr b="1" dirty="0" sz="2000" lang="en-US" u="sng">
                <a:solidFill>
                  <a:srgbClr val="C00000"/>
                </a:solidFill>
              </a:rPr>
              <a:t>Commissural </a:t>
            </a:r>
            <a:r>
              <a:rPr b="1" dirty="0" sz="2000" lang="en-US" err="1" u="sng">
                <a:solidFill>
                  <a:srgbClr val="C00000"/>
                </a:solidFill>
              </a:rPr>
              <a:t>myelotomy</a:t>
            </a:r>
            <a:r>
              <a:rPr b="1" dirty="0" sz="2000" lang="en-US" u="sng">
                <a:solidFill>
                  <a:srgbClr val="C00000"/>
                </a:solidFill>
              </a:rPr>
              <a:t> (</a:t>
            </a:r>
            <a:r>
              <a:rPr b="1" dirty="0" sz="2000" lang="en-US" err="1" u="sng">
                <a:solidFill>
                  <a:srgbClr val="C00000"/>
                </a:solidFill>
              </a:rPr>
              <a:t>Mediolongitudinal</a:t>
            </a:r>
            <a:r>
              <a:rPr b="1" dirty="0" sz="2000" lang="en-US" u="sng">
                <a:solidFill>
                  <a:srgbClr val="C00000"/>
                </a:solidFill>
              </a:rPr>
              <a:t> </a:t>
            </a:r>
            <a:r>
              <a:rPr b="1" dirty="0" sz="2000" lang="en-US" err="1" u="sng">
                <a:solidFill>
                  <a:srgbClr val="C00000"/>
                </a:solidFill>
              </a:rPr>
              <a:t>myelotomy</a:t>
            </a:r>
            <a:r>
              <a:rPr b="1" dirty="0" sz="2000" lang="en-US" u="sng">
                <a:solidFill>
                  <a:srgbClr val="C00000"/>
                </a:solidFill>
              </a:rPr>
              <a:t>)</a:t>
            </a:r>
          </a:p>
          <a:p>
            <a:pPr>
              <a:buFont typeface="Wingdings" pitchFamily="2" charset="2"/>
              <a:buChar char="v"/>
            </a:pPr>
            <a:r>
              <a:rPr b="1" dirty="0" sz="2000" lang="en-US">
                <a:solidFill>
                  <a:srgbClr val="002060"/>
                </a:solidFill>
              </a:rPr>
              <a:t>Mechanism:</a:t>
            </a:r>
            <a:r>
              <a:rPr dirty="0" sz="2000" lang="en-US"/>
              <a:t> Interrupts pain fibers crossing in the anterior commissure on their way to the lateral </a:t>
            </a:r>
            <a:r>
              <a:rPr dirty="0" sz="2000" lang="en-US" err="1"/>
              <a:t>spinothalamic</a:t>
            </a:r>
            <a:r>
              <a:rPr dirty="0" sz="2000" lang="en-US"/>
              <a:t> tract.</a:t>
            </a:r>
          </a:p>
          <a:p>
            <a:pPr>
              <a:buFont typeface="Wingdings" pitchFamily="2" charset="2"/>
              <a:buChar char="v"/>
            </a:pPr>
            <a:r>
              <a:rPr b="1" dirty="0" sz="2000" lang="en-US">
                <a:solidFill>
                  <a:srgbClr val="002060"/>
                </a:solidFill>
              </a:rPr>
              <a:t>Indications</a:t>
            </a:r>
          </a:p>
          <a:p>
            <a:pPr lvl="1"/>
            <a:r>
              <a:rPr dirty="0" sz="2000" lang="en-US"/>
              <a:t>Bilateral or midline pain, primarily below the thoracic levels (including abdomen, pelvis, perineum and lower extremities).</a:t>
            </a:r>
          </a:p>
          <a:p>
            <a:pPr>
              <a:buFont typeface="Wingdings" pitchFamily="2" charset="2"/>
              <a:buChar char="v"/>
            </a:pPr>
            <a:r>
              <a:rPr b="1" dirty="0" sz="2000" lang="en-US">
                <a:solidFill>
                  <a:srgbClr val="002060"/>
                </a:solidFill>
              </a:rPr>
              <a:t>Technique</a:t>
            </a:r>
          </a:p>
          <a:p>
            <a:pPr lvl="1"/>
            <a:r>
              <a:rPr dirty="0" sz="2000" lang="en-US"/>
              <a:t>Laminectomy must extend at least 3 levels above the highest dermatome involved in pain. </a:t>
            </a:r>
          </a:p>
          <a:p>
            <a:pPr lvl="1"/>
            <a:r>
              <a:rPr dirty="0" sz="2000" lang="en-US"/>
              <a:t>The dura is opened longitudinally to identify the midline sulcus.</a:t>
            </a:r>
          </a:p>
          <a:p>
            <a:pPr lvl="1"/>
            <a:r>
              <a:rPr dirty="0" sz="2000" lang="en-US"/>
              <a:t>The blade is inserted in the midline at the upper end of the desired incision and is then passed caudally for the length of the planned incision (3–4 cm).</a:t>
            </a:r>
          </a:p>
          <a:p>
            <a:pPr>
              <a:buFont typeface="Wingdings" pitchFamily="2" charset="2"/>
              <a:buChar char="v"/>
            </a:pPr>
            <a:r>
              <a:rPr b="1" dirty="0" sz="2000" lang="en-US">
                <a:solidFill>
                  <a:srgbClr val="002060"/>
                </a:solidFill>
              </a:rPr>
              <a:t>Complications</a:t>
            </a:r>
          </a:p>
          <a:p>
            <a:pPr lvl="1"/>
            <a:r>
              <a:rPr dirty="0" sz="2000" lang="en-US"/>
              <a:t>Weakness in the lower extremities</a:t>
            </a:r>
          </a:p>
          <a:p>
            <a:pPr lvl="1"/>
            <a:r>
              <a:rPr dirty="0" sz="2000" lang="en-US" err="1"/>
              <a:t>Dysesthesias</a:t>
            </a:r>
            <a:endParaRPr dirty="0" sz="2000" lang="en-US"/>
          </a:p>
          <a:p>
            <a:pPr lvl="1"/>
            <a:r>
              <a:rPr dirty="0" sz="2000" lang="en-US"/>
              <a:t>Bladder dysfunction.</a:t>
            </a:r>
          </a:p>
          <a:p>
            <a:pPr lvl="1"/>
            <a:r>
              <a:rPr dirty="0" sz="2000" lang="en-US"/>
              <a:t>Sexual dysfunction may also occur. </a:t>
            </a:r>
          </a:p>
          <a:p>
            <a:pPr lvl="1"/>
            <a:r>
              <a:rPr dirty="0" sz="2000" lang="en-US"/>
              <a:t>Risk of injury to the anterior spinal artery (rare).</a:t>
            </a:r>
            <a:endParaRPr dirty="0" sz="2000" lang="en-IQ"/>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66" name=""/>
        <p:cNvGrpSpPr/>
        <p:nvPr/>
      </p:nvGrpSpPr>
      <p:grpSpPr>
        <a:xfrm>
          <a:off x="0" y="0"/>
          <a:ext cx="0" cy="0"/>
          <a:chOff x="0" y="0"/>
          <a:chExt cx="0" cy="0"/>
        </a:xfrm>
      </p:grpSpPr>
      <p:pic>
        <p:nvPicPr>
          <p:cNvPr id="2097156" name="Picture 4"/>
          <p:cNvPicPr>
            <a:picLocks noChangeAspect="1" noGrp="1"/>
          </p:cNvPicPr>
          <p:nvPr>
            <p:ph idx="1"/>
          </p:nvPr>
        </p:nvPicPr>
        <p:blipFill>
          <a:blip xmlns:r="http://schemas.openxmlformats.org/officeDocument/2006/relationships" r:embed="rId1"/>
          <a:stretch>
            <a:fillRect/>
          </a:stretch>
        </p:blipFill>
        <p:spPr>
          <a:xfrm>
            <a:off x="2471396" y="0"/>
            <a:ext cx="4201208" cy="6858001"/>
          </a:xfrm>
          <a:prstGeom prst="rect"/>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67" name=""/>
        <p:cNvGrpSpPr/>
        <p:nvPr/>
      </p:nvGrpSpPr>
      <p:grpSpPr>
        <a:xfrm>
          <a:off x="0" y="0"/>
          <a:ext cx="0" cy="0"/>
          <a:chOff x="0" y="0"/>
          <a:chExt cx="0" cy="0"/>
        </a:xfrm>
      </p:grpSpPr>
      <p:sp>
        <p:nvSpPr>
          <p:cNvPr id="1048607" name="Content Placeholder 2"/>
          <p:cNvSpPr>
            <a:spLocks noGrp="1"/>
          </p:cNvSpPr>
          <p:nvPr>
            <p:ph idx="1"/>
          </p:nvPr>
        </p:nvSpPr>
        <p:spPr>
          <a:xfrm>
            <a:off x="80818" y="93806"/>
            <a:ext cx="8970818" cy="6671829"/>
          </a:xfrm>
        </p:spPr>
        <p:txBody>
          <a:bodyPr>
            <a:normAutofit fontScale="90000" lnSpcReduction="10000"/>
          </a:bodyPr>
          <a:p>
            <a:pPr>
              <a:buFont typeface="Wingdings" pitchFamily="2" charset="2"/>
              <a:buChar char="v"/>
            </a:pPr>
            <a:r>
              <a:rPr b="1" dirty="0" sz="2000" lang="en-US">
                <a:solidFill>
                  <a:srgbClr val="C00000"/>
                </a:solidFill>
              </a:rPr>
              <a:t>Open cervical </a:t>
            </a:r>
            <a:r>
              <a:rPr b="1" dirty="0" sz="2000" lang="en-US" err="1">
                <a:solidFill>
                  <a:srgbClr val="C00000"/>
                </a:solidFill>
              </a:rPr>
              <a:t>cordotomy</a:t>
            </a:r>
            <a:r>
              <a:rPr b="1" dirty="0" sz="2000" lang="en-US">
                <a:solidFill>
                  <a:srgbClr val="C00000"/>
                </a:solidFill>
              </a:rPr>
              <a:t> (Schwartz technique)</a:t>
            </a:r>
          </a:p>
          <a:p>
            <a:pPr>
              <a:buFont typeface="Wingdings" pitchFamily="2" charset="2"/>
              <a:buChar char="v"/>
            </a:pPr>
            <a:r>
              <a:rPr b="1" dirty="0" sz="2000" lang="en-US">
                <a:solidFill>
                  <a:srgbClr val="002060"/>
                </a:solidFill>
              </a:rPr>
              <a:t>Indication</a:t>
            </a:r>
          </a:p>
          <a:p>
            <a:pPr lvl="1">
              <a:buFont typeface="Wingdings" pitchFamily="2" charset="2"/>
              <a:buChar char="ü"/>
            </a:pPr>
            <a:r>
              <a:rPr dirty="0" sz="2000" lang="en-US"/>
              <a:t>Both cancerous and noncancerous pain.</a:t>
            </a:r>
          </a:p>
          <a:p>
            <a:pPr lvl="1">
              <a:buFont typeface="Wingdings" pitchFamily="2" charset="2"/>
              <a:buChar char="ü"/>
            </a:pPr>
            <a:r>
              <a:rPr dirty="0" sz="2000" lang="en-US"/>
              <a:t>The ideal candidate is a cancer patient with unilateral somatic pain.</a:t>
            </a:r>
          </a:p>
          <a:p>
            <a:pPr lvl="1">
              <a:buFont typeface="Wingdings" pitchFamily="2" charset="2"/>
              <a:buChar char="ü"/>
            </a:pPr>
            <a:r>
              <a:rPr dirty="0" sz="2000" lang="en-US"/>
              <a:t>Extreme cases of frail patients with intractable noncancerous pain.</a:t>
            </a:r>
          </a:p>
          <a:p>
            <a:endParaRPr dirty="0" sz="2000" lang="en-US"/>
          </a:p>
          <a:p>
            <a:pPr>
              <a:buFont typeface="Wingdings" pitchFamily="2" charset="2"/>
              <a:buChar char="v"/>
            </a:pPr>
            <a:r>
              <a:rPr b="1" dirty="0" sz="2000" lang="en-US">
                <a:solidFill>
                  <a:srgbClr val="002060"/>
                </a:solidFill>
              </a:rPr>
              <a:t>Contra indications</a:t>
            </a:r>
          </a:p>
          <a:p>
            <a:pPr lvl="1">
              <a:buFont typeface="Wingdings" pitchFamily="2" charset="2"/>
              <a:buChar char="ü"/>
            </a:pPr>
            <a:r>
              <a:rPr dirty="0" sz="2000" lang="en-US"/>
              <a:t>Bilateral pain</a:t>
            </a:r>
          </a:p>
          <a:p>
            <a:pPr lvl="1">
              <a:buFont typeface="Wingdings" pitchFamily="2" charset="2"/>
              <a:buChar char="ü"/>
            </a:pPr>
            <a:r>
              <a:rPr dirty="0" sz="2000" lang="en-US"/>
              <a:t>Axial pain</a:t>
            </a:r>
          </a:p>
          <a:p>
            <a:pPr lvl="1">
              <a:buFont typeface="Wingdings" pitchFamily="2" charset="2"/>
              <a:buChar char="ü"/>
            </a:pPr>
            <a:r>
              <a:rPr dirty="0" sz="2000" lang="en-US"/>
              <a:t>Pain above the dermatome of C5</a:t>
            </a:r>
          </a:p>
          <a:p>
            <a:pPr lvl="1">
              <a:buFont typeface="Wingdings" pitchFamily="2" charset="2"/>
              <a:buChar char="ü"/>
            </a:pPr>
            <a:r>
              <a:rPr dirty="0" sz="2000" lang="en-US"/>
              <a:t>Poor Pulmonary function test</a:t>
            </a:r>
          </a:p>
          <a:p>
            <a:pPr lvl="1">
              <a:buFont typeface="Wingdings" pitchFamily="2" charset="2"/>
              <a:buChar char="ü"/>
            </a:pPr>
            <a:endParaRPr dirty="0" sz="2400" lang="en-US"/>
          </a:p>
          <a:p>
            <a:pPr>
              <a:buFont typeface="Wingdings" pitchFamily="2" charset="2"/>
              <a:buChar char="v"/>
            </a:pPr>
            <a:r>
              <a:rPr b="1" dirty="0" sz="2000" lang="en-US">
                <a:solidFill>
                  <a:srgbClr val="002060"/>
                </a:solidFill>
              </a:rPr>
              <a:t>Complications</a:t>
            </a:r>
          </a:p>
          <a:p>
            <a:pPr indent="-457200" lvl="1" marL="914400">
              <a:buFont typeface="+mj-lt"/>
              <a:buAutoNum type="arabicPeriod"/>
            </a:pPr>
            <a:r>
              <a:rPr b="1" dirty="0" sz="2000" lang="en-US">
                <a:solidFill>
                  <a:srgbClr val="0070C0"/>
                </a:solidFill>
              </a:rPr>
              <a:t>Painful sensory loss (</a:t>
            </a:r>
            <a:r>
              <a:rPr b="1" dirty="0" sz="2000" lang="en-US" err="1">
                <a:solidFill>
                  <a:srgbClr val="0070C0"/>
                </a:solidFill>
              </a:rPr>
              <a:t>dysthesia</a:t>
            </a:r>
            <a:r>
              <a:rPr b="1" dirty="0" sz="2000" lang="en-US">
                <a:solidFill>
                  <a:srgbClr val="0070C0"/>
                </a:solidFill>
              </a:rPr>
              <a:t>)</a:t>
            </a:r>
          </a:p>
          <a:p>
            <a:pPr indent="-457200" lvl="1" marL="914400">
              <a:buFont typeface="+mj-lt"/>
              <a:buAutoNum type="arabicPeriod"/>
            </a:pPr>
            <a:r>
              <a:rPr b="1" dirty="0" sz="2000" lang="en-US">
                <a:solidFill>
                  <a:srgbClr val="0070C0"/>
                </a:solidFill>
              </a:rPr>
              <a:t>Sleep apnea (Ondine’s curse)</a:t>
            </a:r>
            <a:r>
              <a:rPr dirty="0" sz="2000" lang="en-US"/>
              <a:t>: loss of automaticity of breathing due to Bilateral cervical </a:t>
            </a:r>
            <a:r>
              <a:rPr dirty="0" sz="2000" lang="en-US" err="1"/>
              <a:t>cordotomies</a:t>
            </a:r>
            <a:r>
              <a:rPr dirty="0" sz="2000" lang="en-US"/>
              <a:t>.</a:t>
            </a:r>
          </a:p>
          <a:p>
            <a:pPr indent="-457200" lvl="1" marL="914400">
              <a:buFont typeface="+mj-lt"/>
              <a:buAutoNum type="arabicPeriod"/>
            </a:pPr>
            <a:r>
              <a:rPr b="1" dirty="0" sz="2000" lang="en-US">
                <a:solidFill>
                  <a:srgbClr val="0070C0"/>
                </a:solidFill>
              </a:rPr>
              <a:t>Worsening of bladder dysfunction</a:t>
            </a:r>
          </a:p>
          <a:p>
            <a:pPr indent="-457200" lvl="1" marL="914400">
              <a:buFont typeface="+mj-lt"/>
              <a:buAutoNum type="arabicPeriod"/>
            </a:pPr>
            <a:r>
              <a:rPr b="1" dirty="0" sz="2000" lang="en-US">
                <a:solidFill>
                  <a:srgbClr val="0070C0"/>
                </a:solidFill>
              </a:rPr>
              <a:t>Mirror pain</a:t>
            </a:r>
            <a:r>
              <a:rPr dirty="0" sz="2000" lang="en-US"/>
              <a:t> due either to a bilateral pain syndrome that is masked by marked severity on one side or to bilateral projection of dorsal roots in the both </a:t>
            </a:r>
            <a:r>
              <a:rPr dirty="0" sz="2000" lang="en-US" err="1"/>
              <a:t>spinothalamic</a:t>
            </a:r>
            <a:r>
              <a:rPr dirty="0" sz="2000" lang="en-US"/>
              <a:t> tracts.</a:t>
            </a:r>
          </a:p>
          <a:p>
            <a:pPr indent="-457200" lvl="1" marL="914400">
              <a:buFont typeface="+mj-lt"/>
              <a:buAutoNum type="arabicPeriod"/>
            </a:pPr>
            <a:r>
              <a:rPr b="1" dirty="0" sz="2000" lang="en-US">
                <a:solidFill>
                  <a:srgbClr val="0070C0"/>
                </a:solidFill>
              </a:rPr>
              <a:t>CSF leak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68" name=""/>
        <p:cNvGrpSpPr/>
        <p:nvPr/>
      </p:nvGrpSpPr>
      <p:grpSpPr>
        <a:xfrm>
          <a:off x="0" y="0"/>
          <a:ext cx="0" cy="0"/>
          <a:chOff x="0" y="0"/>
          <a:chExt cx="0" cy="0"/>
        </a:xfrm>
      </p:grpSpPr>
      <p:sp>
        <p:nvSpPr>
          <p:cNvPr id="1048608" name="Content Placeholder 2"/>
          <p:cNvSpPr>
            <a:spLocks noGrp="1"/>
          </p:cNvSpPr>
          <p:nvPr>
            <p:ph idx="1"/>
          </p:nvPr>
        </p:nvSpPr>
        <p:spPr>
          <a:xfrm>
            <a:off x="86012" y="82262"/>
            <a:ext cx="8977169" cy="6683374"/>
          </a:xfrm>
        </p:spPr>
        <p:txBody>
          <a:bodyPr>
            <a:normAutofit/>
          </a:bodyPr>
          <a:p>
            <a:pPr>
              <a:buFont typeface="Wingdings" pitchFamily="2" charset="2"/>
              <a:buChar char="v"/>
            </a:pPr>
            <a:r>
              <a:rPr b="1" dirty="0" sz="2000" lang="en-US"/>
              <a:t>Technique</a:t>
            </a:r>
          </a:p>
          <a:p>
            <a:r>
              <a:rPr dirty="0" sz="2000" lang="en-US"/>
              <a:t>Skin incision: midline from occiput to C3. Working only on the side contralateral to the pain.</a:t>
            </a:r>
          </a:p>
          <a:p>
            <a:r>
              <a:rPr dirty="0" sz="2000" lang="en-US"/>
              <a:t>To increase exposure, the inferior half of C1 and superior half of C2 lamina are removed with a punch.</a:t>
            </a:r>
          </a:p>
          <a:p>
            <a:r>
              <a:rPr dirty="0" sz="2000" lang="en-US"/>
              <a:t>Dural incision: open the dura in a linear incision from the lamina of C1 to C2 placed in the lateral third of the exposure.</a:t>
            </a:r>
          </a:p>
          <a:p>
            <a:r>
              <a:rPr dirty="0" sz="2000" lang="en-US"/>
              <a:t>A </a:t>
            </a:r>
            <a:r>
              <a:rPr dirty="0" sz="2000" lang="en-US" err="1"/>
              <a:t>cordotomy</a:t>
            </a:r>
            <a:r>
              <a:rPr dirty="0" sz="2000" lang="en-US"/>
              <a:t> knife placed at 5 mm, is inserted into the cord in an avascular area just anterior to the dentate ligament, sharp side down. </a:t>
            </a:r>
          </a:p>
          <a:p>
            <a:endParaRPr dirty="0" sz="2000" lang="en-US"/>
          </a:p>
          <a:p>
            <a:pPr>
              <a:buFont typeface="Wingdings" pitchFamily="2" charset="2"/>
              <a:buChar char="v"/>
            </a:pPr>
            <a:r>
              <a:rPr b="1" dirty="0" sz="2000" lang="en-US"/>
              <a:t>The anterolateral quadrant of the cord is cut with the following caveats:</a:t>
            </a:r>
          </a:p>
          <a:p>
            <a:pPr lvl="1"/>
            <a:r>
              <a:rPr dirty="0" sz="2000" lang="en-US"/>
              <a:t>do not go posterior to the dentate ligament (to avoid </a:t>
            </a:r>
            <a:r>
              <a:rPr dirty="0" sz="2000" lang="en-US" err="1"/>
              <a:t>corticospinal</a:t>
            </a:r>
            <a:r>
              <a:rPr dirty="0" sz="2000" lang="en-US"/>
              <a:t> tract)</a:t>
            </a:r>
          </a:p>
          <a:p>
            <a:pPr lvl="1"/>
            <a:r>
              <a:rPr dirty="0" sz="2000" lang="en-US"/>
              <a:t>do not cross the midline of the spinal cord</a:t>
            </a:r>
          </a:p>
          <a:p>
            <a:pPr lvl="1"/>
            <a:r>
              <a:rPr dirty="0" sz="2000" lang="en-US"/>
              <a:t>do not injure the anterior spinal artery</a:t>
            </a:r>
          </a:p>
          <a:p>
            <a:pPr lvl="1"/>
            <a:r>
              <a:rPr dirty="0" sz="2000" lang="en-US"/>
              <a:t>for patients with lower extremity pain, be sure to start exactly at the dentate ligament (to avoid missing lumbar and sacral fibers).</a:t>
            </a:r>
            <a:endParaRPr dirty="0" sz="2000" lang="en-IQ"/>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pic>
        <p:nvPicPr>
          <p:cNvPr id="2097157" name="Picture 4"/>
          <p:cNvPicPr>
            <a:picLocks noChangeAspect="1" noGrp="1"/>
          </p:cNvPicPr>
          <p:nvPr>
            <p:ph idx="1"/>
          </p:nvPr>
        </p:nvPicPr>
        <p:blipFill>
          <a:blip xmlns:r="http://schemas.openxmlformats.org/officeDocument/2006/relationships" r:embed="rId1"/>
          <a:stretch>
            <a:fillRect/>
          </a:stretch>
        </p:blipFill>
        <p:spPr>
          <a:xfrm>
            <a:off x="906318" y="-1"/>
            <a:ext cx="7331364" cy="6858001"/>
          </a:xfrm>
        </p:spPr>
      </p:pic>
      <p:sp>
        <p:nvSpPr>
          <p:cNvPr id="1048609" name="TextBox 6"/>
          <p:cNvSpPr txBox="1"/>
          <p:nvPr/>
        </p:nvSpPr>
        <p:spPr>
          <a:xfrm>
            <a:off x="2655454" y="127061"/>
            <a:ext cx="4572000" cy="802640"/>
          </a:xfrm>
          <a:prstGeom prst="rect"/>
          <a:noFill/>
        </p:spPr>
        <p:txBody>
          <a:bodyPr wrap="square">
            <a:spAutoFit/>
          </a:bodyPr>
          <a:p>
            <a:r>
              <a:rPr b="1" dirty="0" sz="2400" lang="en-US">
                <a:solidFill>
                  <a:srgbClr val="C00000"/>
                </a:solidFill>
              </a:rPr>
              <a:t>Percutaneous cervical </a:t>
            </a:r>
            <a:r>
              <a:rPr b="1" dirty="0" sz="2400" lang="en-US" err="1">
                <a:solidFill>
                  <a:srgbClr val="C00000"/>
                </a:solidFill>
              </a:rPr>
              <a:t>cordotomy</a:t>
            </a:r>
            <a:endParaRPr dirty="0" sz="2400" lang="en-IQ"/>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10" name="Title 1"/>
          <p:cNvSpPr>
            <a:spLocks noGrp="1"/>
          </p:cNvSpPr>
          <p:nvPr>
            <p:ph type="title"/>
          </p:nvPr>
        </p:nvSpPr>
        <p:spPr/>
        <p:txBody>
          <a:bodyPr/>
          <a:p>
            <a:endParaRPr lang="en-IQ"/>
          </a:p>
        </p:txBody>
      </p:sp>
      <p:pic>
        <p:nvPicPr>
          <p:cNvPr id="2097158" name="Picture 4"/>
          <p:cNvPicPr>
            <a:picLocks noChangeAspect="1" noGrp="1"/>
          </p:cNvPicPr>
          <p:nvPr>
            <p:ph idx="1"/>
          </p:nvPr>
        </p:nvPicPr>
        <p:blipFill>
          <a:blip xmlns:r="http://schemas.openxmlformats.org/officeDocument/2006/relationships" r:embed="rId1"/>
          <a:stretch>
            <a:fillRect/>
          </a:stretch>
        </p:blipFill>
        <p:spPr>
          <a:xfrm>
            <a:off x="196272" y="-1"/>
            <a:ext cx="8751455" cy="6858001"/>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71" name=""/>
        <p:cNvGrpSpPr/>
        <p:nvPr/>
      </p:nvGrpSpPr>
      <p:grpSpPr>
        <a:xfrm>
          <a:off x="0" y="0"/>
          <a:ext cx="0" cy="0"/>
          <a:chOff x="0" y="0"/>
          <a:chExt cx="0" cy="0"/>
        </a:xfrm>
      </p:grpSpPr>
      <p:sp>
        <p:nvSpPr>
          <p:cNvPr id="1048611" name="Content Placeholder 2"/>
          <p:cNvSpPr>
            <a:spLocks noGrp="1"/>
          </p:cNvSpPr>
          <p:nvPr>
            <p:ph idx="1"/>
          </p:nvPr>
        </p:nvSpPr>
        <p:spPr>
          <a:xfrm>
            <a:off x="86014" y="80818"/>
            <a:ext cx="8977168" cy="6696364"/>
          </a:xfrm>
        </p:spPr>
        <p:txBody>
          <a:bodyPr>
            <a:normAutofit/>
          </a:bodyPr>
          <a:p>
            <a:pPr>
              <a:buFont typeface="Wingdings" pitchFamily="2" charset="2"/>
              <a:buChar char="q"/>
            </a:pPr>
            <a:r>
              <a:rPr b="1" dirty="0" sz="2000" lang="en-US">
                <a:solidFill>
                  <a:srgbClr val="C00000"/>
                </a:solidFill>
              </a:rPr>
              <a:t>Dorsal root entry zone (DREZ) lesions</a:t>
            </a:r>
          </a:p>
          <a:p>
            <a:pPr>
              <a:buFont typeface="Wingdings" pitchFamily="2" charset="2"/>
              <a:buChar char="v"/>
            </a:pPr>
            <a:r>
              <a:rPr b="1" dirty="0" sz="2000" lang="en-US"/>
              <a:t>Indications</a:t>
            </a:r>
          </a:p>
          <a:p>
            <a:pPr indent="-457200" lvl="1" marL="914400">
              <a:buFont typeface="+mj-lt"/>
              <a:buAutoNum type="arabicPeriod"/>
            </a:pPr>
            <a:r>
              <a:rPr dirty="0" sz="2000" lang="en-US" err="1"/>
              <a:t>Dea</a:t>
            </a:r>
            <a:r>
              <a:rPr dirty="0" sz="2000" lang="en-US"/>
              <a:t>ﬀerentation pain resulting from nerve root </a:t>
            </a:r>
            <a:r>
              <a:rPr sz="2000" lang="en-US"/>
              <a:t>avulsion.</a:t>
            </a:r>
            <a:endParaRPr dirty="0" sz="2000" lang="en-US"/>
          </a:p>
          <a:p>
            <a:pPr indent="-457200" lvl="1" marL="914400">
              <a:buFont typeface="+mj-lt"/>
              <a:buAutoNum type="arabicPeriod"/>
            </a:pPr>
            <a:r>
              <a:rPr dirty="0" sz="2000" lang="en-US"/>
              <a:t>Spinal cord injuries (SCI).</a:t>
            </a:r>
          </a:p>
          <a:p>
            <a:pPr indent="-457200" lvl="1" marL="914400">
              <a:buFont typeface="+mj-lt"/>
              <a:buAutoNum type="arabicPeriod"/>
            </a:pPr>
            <a:r>
              <a:rPr dirty="0" sz="2000" lang="en-US" err="1"/>
              <a:t>Postherpetic</a:t>
            </a:r>
            <a:r>
              <a:rPr dirty="0" sz="2000" lang="en-US"/>
              <a:t> neuralgia.</a:t>
            </a:r>
          </a:p>
          <a:p>
            <a:pPr indent="-457200" lvl="1" marL="914400">
              <a:buFont typeface="+mj-lt"/>
              <a:buAutoNum type="arabicPeriod"/>
            </a:pPr>
            <a:r>
              <a:rPr dirty="0" sz="2000" lang="en-US" err="1"/>
              <a:t>Postamputation</a:t>
            </a:r>
            <a:r>
              <a:rPr dirty="0" sz="2000" lang="en-US"/>
              <a:t> phantom limb pain.</a:t>
            </a:r>
            <a:endParaRPr dirty="0" sz="2000" lang="en-IQ"/>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12" name="Title 1"/>
          <p:cNvSpPr>
            <a:spLocks noGrp="1"/>
          </p:cNvSpPr>
          <p:nvPr>
            <p:ph type="title"/>
          </p:nvPr>
        </p:nvSpPr>
        <p:spPr/>
        <p:txBody>
          <a:bodyPr/>
          <a:p>
            <a:endParaRPr lang="en-IQ"/>
          </a:p>
        </p:txBody>
      </p:sp>
      <p:sp>
        <p:nvSpPr>
          <p:cNvPr id="1048613" name="Content Placeholder 2"/>
          <p:cNvSpPr>
            <a:spLocks noGrp="1"/>
          </p:cNvSpPr>
          <p:nvPr>
            <p:ph idx="1"/>
          </p:nvPr>
        </p:nvSpPr>
        <p:spPr>
          <a:xfrm>
            <a:off x="0" y="4156364"/>
            <a:ext cx="9144000" cy="2701636"/>
          </a:xfrm>
        </p:spPr>
        <p:txBody>
          <a:bodyPr>
            <a:normAutofit/>
          </a:bodyPr>
          <a:p>
            <a:r>
              <a:rPr dirty="0" sz="1800" lang="en-US"/>
              <a:t>Operative procedure at the cervical level, on right side through right </a:t>
            </a:r>
            <a:r>
              <a:rPr dirty="0" sz="1800" lang="en-US" err="1"/>
              <a:t>hemilaminectomy</a:t>
            </a:r>
            <a:r>
              <a:rPr dirty="0" sz="1800" lang="en-US"/>
              <a:t>. Exposure for incision in dorsolateral (DL) sulcus.</a:t>
            </a:r>
          </a:p>
          <a:p>
            <a:r>
              <a:rPr dirty="0" sz="1800" lang="en-US"/>
              <a:t>Drawing at cervical level. displace the dorsal rootlets dorsally and medially. The rootlets are held with a specially designed ball-tip </a:t>
            </a:r>
            <a:r>
              <a:rPr dirty="0" sz="1800" lang="en-US" err="1"/>
              <a:t>microsucker</a:t>
            </a:r>
            <a:r>
              <a:rPr dirty="0" sz="1800" lang="en-US"/>
              <a:t> used as a hook to access the ventrolateral part of the DREZ and make incision with a micro knife. </a:t>
            </a:r>
          </a:p>
          <a:p>
            <a:r>
              <a:rPr dirty="0" sz="1800" lang="en-US"/>
              <a:t>Lesioning is performed by doing </a:t>
            </a:r>
            <a:r>
              <a:rPr dirty="0" sz="1800" lang="en-US" err="1"/>
              <a:t>microcoagulations</a:t>
            </a:r>
            <a:r>
              <a:rPr dirty="0" sz="1800" lang="en-US"/>
              <a:t> under direct magnified vision.</a:t>
            </a:r>
            <a:endParaRPr dirty="0" sz="1800" lang="en-IQ"/>
          </a:p>
        </p:txBody>
      </p:sp>
      <p:pic>
        <p:nvPicPr>
          <p:cNvPr id="2097159" name="Picture 4"/>
          <p:cNvPicPr>
            <a:picLocks noChangeAspect="1"/>
          </p:cNvPicPr>
          <p:nvPr/>
        </p:nvPicPr>
        <p:blipFill>
          <a:blip xmlns:r="http://schemas.openxmlformats.org/officeDocument/2006/relationships" r:embed="rId1"/>
          <a:stretch>
            <a:fillRect/>
          </a:stretch>
        </p:blipFill>
        <p:spPr>
          <a:xfrm>
            <a:off x="0" y="-1"/>
            <a:ext cx="9144000" cy="4075545"/>
          </a:xfrm>
          <a:prstGeom prst="rec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73" name=""/>
        <p:cNvGrpSpPr/>
        <p:nvPr/>
      </p:nvGrpSpPr>
      <p:grpSpPr>
        <a:xfrm>
          <a:off x="0" y="0"/>
          <a:ext cx="0" cy="0"/>
          <a:chOff x="0" y="0"/>
          <a:chExt cx="0" cy="0"/>
        </a:xfrm>
      </p:grpSpPr>
      <p:sp>
        <p:nvSpPr>
          <p:cNvPr id="1048614" name="Content Placeholder 2"/>
          <p:cNvSpPr>
            <a:spLocks noGrp="1"/>
          </p:cNvSpPr>
          <p:nvPr>
            <p:ph idx="1"/>
          </p:nvPr>
        </p:nvSpPr>
        <p:spPr>
          <a:xfrm>
            <a:off x="51954" y="80818"/>
            <a:ext cx="9040091" cy="6696364"/>
          </a:xfrm>
        </p:spPr>
        <p:txBody>
          <a:bodyPr>
            <a:normAutofit fontScale="90000" lnSpcReduction="10000"/>
          </a:bodyPr>
          <a:p>
            <a:pPr>
              <a:buFont typeface="Wingdings" pitchFamily="2" charset="2"/>
              <a:buChar char="q"/>
            </a:pPr>
            <a:r>
              <a:rPr b="1" dirty="0" sz="2400" lang="en-US" u="sng">
                <a:solidFill>
                  <a:srgbClr val="C00000"/>
                </a:solidFill>
              </a:rPr>
              <a:t>Sympathectomy</a:t>
            </a:r>
          </a:p>
          <a:p>
            <a:pPr>
              <a:buFont typeface="Wingdings" pitchFamily="2" charset="2"/>
              <a:buChar char="Ø"/>
            </a:pPr>
            <a:r>
              <a:rPr b="1" dirty="0" sz="2000" lang="en-US"/>
              <a:t>Indications</a:t>
            </a:r>
          </a:p>
          <a:p>
            <a:pPr indent="-457200" marL="457200">
              <a:buFont typeface="+mj-lt"/>
              <a:buAutoNum type="arabicPeriod"/>
            </a:pPr>
            <a:r>
              <a:rPr dirty="0" sz="2000" lang="en-US"/>
              <a:t>Cardiac sympathectomy (angina pectoris) Mx: removal T7 ganglia</a:t>
            </a:r>
          </a:p>
          <a:p>
            <a:pPr indent="-457200" marL="457200">
              <a:buFont typeface="+mj-lt"/>
              <a:buAutoNum type="arabicPeriod"/>
            </a:pPr>
            <a:r>
              <a:rPr dirty="0" sz="2000" lang="en-US"/>
              <a:t>Upper extremity sympathectomy</a:t>
            </a:r>
          </a:p>
          <a:p>
            <a:pPr indent="-457200" marL="457200">
              <a:buFont typeface="+mj-lt"/>
              <a:buAutoNum type="arabicPeriod"/>
            </a:pPr>
            <a:r>
              <a:rPr dirty="0" sz="2000" lang="en-US"/>
              <a:t>Upper thoracic sympathectomy</a:t>
            </a:r>
          </a:p>
          <a:p>
            <a:pPr indent="-457200" marL="457200">
              <a:buFont typeface="+mj-lt"/>
              <a:buAutoNum type="arabicPeriod"/>
            </a:pPr>
            <a:r>
              <a:rPr dirty="0" sz="2000" lang="en-US"/>
              <a:t>Lumbar sympathectomy</a:t>
            </a:r>
          </a:p>
          <a:p>
            <a:pPr indent="-457200" marL="457200">
              <a:buFont typeface="+mj-lt"/>
              <a:buAutoNum type="arabicPeriod"/>
            </a:pPr>
            <a:endParaRPr dirty="0" sz="2000" lang="en-US"/>
          </a:p>
          <a:p>
            <a:pPr>
              <a:buFont typeface="Wingdings" pitchFamily="2" charset="2"/>
              <a:buChar char="v"/>
            </a:pPr>
            <a:r>
              <a:rPr b="1" dirty="0" sz="2000" lang="en-US">
                <a:solidFill>
                  <a:srgbClr val="002060"/>
                </a:solidFill>
              </a:rPr>
              <a:t>Indications for UE sympathectomy</a:t>
            </a:r>
          </a:p>
          <a:p>
            <a:pPr lvl="1">
              <a:buFont typeface="Wingdings" pitchFamily="2" charset="2"/>
              <a:buChar char="§"/>
            </a:pPr>
            <a:r>
              <a:rPr b="1" dirty="0" sz="2000" lang="en-US">
                <a:solidFill>
                  <a:srgbClr val="0070C0"/>
                </a:solidFill>
              </a:rPr>
              <a:t>Essential </a:t>
            </a:r>
            <a:r>
              <a:rPr b="1" dirty="0" sz="2000" lang="en-US" err="1">
                <a:solidFill>
                  <a:srgbClr val="0070C0"/>
                </a:solidFill>
              </a:rPr>
              <a:t>hyperhidrosis</a:t>
            </a:r>
            <a:endParaRPr b="1" dirty="0" sz="2000" lang="en-US">
              <a:solidFill>
                <a:srgbClr val="0070C0"/>
              </a:solidFill>
            </a:endParaRPr>
          </a:p>
          <a:p>
            <a:pPr lvl="1">
              <a:buFont typeface="Wingdings" pitchFamily="2" charset="2"/>
              <a:buChar char="§"/>
            </a:pPr>
            <a:r>
              <a:rPr b="1" dirty="0" sz="2000" lang="en-US">
                <a:solidFill>
                  <a:srgbClr val="0070C0"/>
                </a:solidFill>
              </a:rPr>
              <a:t>Primary Raynaud’s disease</a:t>
            </a:r>
          </a:p>
          <a:p>
            <a:pPr lvl="1">
              <a:buFont typeface="Wingdings" pitchFamily="2" charset="2"/>
              <a:buChar char="§"/>
            </a:pPr>
            <a:r>
              <a:rPr b="1" dirty="0" sz="2000" lang="en-US">
                <a:solidFill>
                  <a:srgbClr val="0070C0"/>
                </a:solidFill>
              </a:rPr>
              <a:t>Shoulder-hand syndrome</a:t>
            </a:r>
          </a:p>
          <a:p>
            <a:pPr lvl="2">
              <a:buFont typeface="Wingdings" pitchFamily="2" charset="2"/>
              <a:buChar char="ü"/>
            </a:pPr>
            <a:r>
              <a:rPr b="0" dirty="0" i="0" lang="en-US" strike="noStrike" u="none">
                <a:effectLst/>
              </a:rPr>
              <a:t>complex regional pain syndrome consisting essentially of a painful 'frozen shoulder' with disability, swelling, vasomotor or dystrophic changes in the ipsilateral hand.</a:t>
            </a:r>
            <a:endParaRPr dirty="0" lang="en-US"/>
          </a:p>
          <a:p>
            <a:pPr lvl="1">
              <a:buFont typeface="Wingdings" pitchFamily="2" charset="2"/>
              <a:buChar char="§"/>
            </a:pPr>
            <a:r>
              <a:rPr b="1" dirty="0" sz="2000" lang="en-US">
                <a:solidFill>
                  <a:srgbClr val="0070C0"/>
                </a:solidFill>
              </a:rPr>
              <a:t>Intractable angina</a:t>
            </a:r>
          </a:p>
          <a:p>
            <a:pPr lvl="1">
              <a:buFont typeface="Wingdings" pitchFamily="2" charset="2"/>
              <a:buChar char="§"/>
            </a:pPr>
            <a:r>
              <a:rPr b="1" dirty="0" sz="2000" lang="en-US">
                <a:solidFill>
                  <a:srgbClr val="0070C0"/>
                </a:solidFill>
              </a:rPr>
              <a:t>Causalgia major</a:t>
            </a:r>
          </a:p>
          <a:p>
            <a:pPr>
              <a:buFont typeface="Wingdings" pitchFamily="2" charset="2"/>
              <a:buChar char="v"/>
            </a:pPr>
            <a:r>
              <a:rPr b="1" dirty="0" sz="2000" lang="en-US" u="sng">
                <a:solidFill>
                  <a:srgbClr val="002060"/>
                </a:solidFill>
              </a:rPr>
              <a:t>Procedure</a:t>
            </a:r>
            <a:r>
              <a:rPr b="1" dirty="0" sz="2000" lang="en-US">
                <a:solidFill>
                  <a:srgbClr val="7030A0"/>
                </a:solidFill>
              </a:rPr>
              <a:t> include Removal of only the </a:t>
            </a:r>
            <a:r>
              <a:rPr b="1" dirty="0" sz="2000" lang="en-US">
                <a:solidFill>
                  <a:srgbClr val="C00000"/>
                </a:solidFill>
              </a:rPr>
              <a:t>2</a:t>
            </a:r>
            <a:r>
              <a:rPr baseline="30000" b="1" dirty="0" sz="2000" lang="en-US">
                <a:solidFill>
                  <a:srgbClr val="C00000"/>
                </a:solidFill>
              </a:rPr>
              <a:t>nd</a:t>
            </a:r>
            <a:r>
              <a:rPr b="1" dirty="0" sz="2000" lang="en-US">
                <a:solidFill>
                  <a:srgbClr val="C00000"/>
                </a:solidFill>
              </a:rPr>
              <a:t>  thoracic ganglion</a:t>
            </a:r>
            <a:r>
              <a:rPr b="1" dirty="0" sz="2000" lang="en-US">
                <a:solidFill>
                  <a:srgbClr val="7030A0"/>
                </a:solidFill>
              </a:rPr>
              <a:t> to avoid Horner syndrome.</a:t>
            </a:r>
          </a:p>
          <a:p>
            <a:pPr>
              <a:buFont typeface="Wingdings" pitchFamily="2" charset="2"/>
              <a:buChar char="v"/>
            </a:pPr>
            <a:r>
              <a:rPr b="1" dirty="0" sz="2000" lang="en-US">
                <a:solidFill>
                  <a:srgbClr val="7030A0"/>
                </a:solidFill>
              </a:rPr>
              <a:t>Removal of the L2 and L3 sympathetic ganglion is usually adequate to remove sympathetic tone from the lower extremities (occasionally L1 and sometimes T12 are also removed for causalgia of the thigh)</a:t>
            </a:r>
            <a:endParaRPr b="1" dirty="0" sz="2000" lang="en-IQ">
              <a:solidFill>
                <a:srgbClr val="7030A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7" name=""/>
        <p:cNvGrpSpPr/>
        <p:nvPr/>
      </p:nvGrpSpPr>
      <p:grpSpPr>
        <a:xfrm>
          <a:off x="0" y="0"/>
          <a:ext cx="0" cy="0"/>
          <a:chOff x="0" y="0"/>
          <a:chExt cx="0" cy="0"/>
        </a:xfrm>
      </p:grpSpPr>
      <p:sp>
        <p:nvSpPr>
          <p:cNvPr id="1048590" name="Content Placeholder 2"/>
          <p:cNvSpPr>
            <a:spLocks noGrp="1"/>
          </p:cNvSpPr>
          <p:nvPr>
            <p:ph idx="1"/>
          </p:nvPr>
        </p:nvSpPr>
        <p:spPr>
          <a:xfrm>
            <a:off x="97558" y="82262"/>
            <a:ext cx="8965623" cy="6683374"/>
          </a:xfrm>
        </p:spPr>
        <p:txBody>
          <a:bodyPr>
            <a:normAutofit/>
          </a:bodyPr>
          <a:p>
            <a:pPr>
              <a:buFont typeface="Wingdings" pitchFamily="2" charset="2"/>
              <a:buChar char="Ø"/>
            </a:pPr>
            <a:r>
              <a:rPr b="1" dirty="0" sz="2000" lang="en-US"/>
              <a:t>Pain</a:t>
            </a:r>
          </a:p>
          <a:p>
            <a:r>
              <a:rPr dirty="0" sz="2000" lang="en-US"/>
              <a:t>Pain is the unpleasant physical and emotional experience associated with tissue damage, whether impending or actual and involves sensations transmitted from the periphery to the central nervous system for processing and perception.</a:t>
            </a:r>
          </a:p>
          <a:p>
            <a:pPr>
              <a:buFont typeface="Wingdings" pitchFamily="2" charset="2"/>
              <a:buChar char="Ø"/>
            </a:pPr>
            <a:r>
              <a:rPr b="1" dirty="0" sz="2000" lang="en-US"/>
              <a:t>Nociceptors</a:t>
            </a:r>
            <a:r>
              <a:rPr dirty="0" sz="2000" lang="en-US"/>
              <a:t> :</a:t>
            </a:r>
          </a:p>
          <a:p>
            <a:pPr lvl="1"/>
            <a:r>
              <a:rPr dirty="0" sz="2000" lang="en-US"/>
              <a:t>Specialized sensory receptors responsible for the detection of noxious (unpleasant) stimuli, transforming the stimuli into electrical signals, which are then conducted to the central nervous system. </a:t>
            </a:r>
          </a:p>
          <a:p>
            <a:pPr lvl="1"/>
            <a:r>
              <a:rPr dirty="0" sz="2000" lang="en-US"/>
              <a:t>Distributed throughout the body (skin, viscera, muscles, joints, meninges) they can be stimulated by mechanical, thermal or chemical stimuli. </a:t>
            </a:r>
          </a:p>
          <a:p>
            <a:endParaRPr dirty="0" sz="2000" lang="en-US"/>
          </a:p>
          <a:p>
            <a:r>
              <a:rPr dirty="0" sz="2000" lang="en-US"/>
              <a:t>Inflammatory mediators (eg bradykinin, serotonin, prostaglandins, cytokines  ,and  H+) are released from damaged tissue and can stimulate nociceptors directly. This process is called primary sensitization.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15" name="Title 1"/>
          <p:cNvSpPr>
            <a:spLocks noGrp="1"/>
          </p:cNvSpPr>
          <p:nvPr>
            <p:ph type="title"/>
          </p:nvPr>
        </p:nvSpPr>
        <p:spPr>
          <a:xfrm>
            <a:off x="2467553" y="3005427"/>
            <a:ext cx="4208895" cy="847147"/>
          </a:xfrm>
        </p:spPr>
        <p:txBody>
          <a:bodyPr>
            <a:normAutofit/>
          </a:bodyPr>
          <a:p>
            <a:pPr algn="ctr"/>
            <a:r>
              <a:rPr dirty="0" sz="5400" lang="en-US">
                <a:solidFill>
                  <a:srgbClr val="000000"/>
                </a:solidFill>
                <a:latin typeface="Algerian" pitchFamily="82" charset="77"/>
              </a:rPr>
              <a:t>Thank you</a:t>
            </a:r>
            <a:endParaRPr dirty="0" sz="5400" lang="ar-IQ">
              <a:solidFill>
                <a:srgbClr val="000000"/>
              </a:solidFill>
              <a:latin typeface="Algerian" pitchFamily="82"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8" name=""/>
        <p:cNvGrpSpPr/>
        <p:nvPr/>
      </p:nvGrpSpPr>
      <p:grpSpPr>
        <a:xfrm>
          <a:off x="0" y="0"/>
          <a:ext cx="0" cy="0"/>
          <a:chOff x="0" y="0"/>
          <a:chExt cx="0" cy="0"/>
        </a:xfrm>
      </p:grpSpPr>
      <p:graphicFrame>
        <p:nvGraphicFramePr>
          <p:cNvPr id="4194305" name="Content Placeholder 3"/>
          <p:cNvGraphicFramePr>
            <a:graphicFrameLocks noGrp="1"/>
          </p:cNvGraphicFramePr>
          <p:nvPr>
            <p:ph idx="1"/>
          </p:nvPr>
        </p:nvGraphicFramePr>
        <p:xfrm>
          <a:off x="106506" y="842817"/>
          <a:ext cx="8930988" cy="5403276"/>
        </p:xfrm>
        <a:graphic>
          <a:graphicData uri="http://schemas.openxmlformats.org/drawingml/2006/table">
            <a:tbl>
              <a:tblPr rtl="1" firstRow="1" bandRow="1">
                <a:tableStyleId>{5C22544A-7EE6-4342-B048-85BDC9FD1C3A}</a:tableStyleId>
              </a:tblPr>
              <a:tblGrid>
                <a:gridCol w="2232747"/>
                <a:gridCol w="2232747"/>
                <a:gridCol w="2232747"/>
                <a:gridCol w="2232747"/>
              </a:tblGrid>
              <a:tr h="900546">
                <a:tc>
                  <a:txBody>
                    <a:bodyPr/>
                    <a:p>
                      <a:pPr rtl="1"/>
                      <a:r>
                        <a:rPr dirty="0" sz="2000" lang="en-US">
                          <a:latin typeface="+mn-lt"/>
                        </a:rPr>
                        <a:t>C fiber</a:t>
                      </a:r>
                      <a:endParaRPr dirty="0" sz="2000" lang="ar-IQ">
                        <a:latin typeface="+mn-lt"/>
                      </a:endParaRPr>
                    </a:p>
                  </a:txBody>
                  <a:tcPr marL="68580" marR="68580" marT="34290" marB="34290"/>
                </a:tc>
                <a:tc>
                  <a:txBody>
                    <a:bodyPr/>
                    <a:p>
                      <a:pPr rtl="1"/>
                      <a:r>
                        <a:rPr dirty="0" sz="2000" lang="en-US">
                          <a:latin typeface="+mn-lt"/>
                        </a:rPr>
                        <a:t>A delta fiber</a:t>
                      </a:r>
                      <a:endParaRPr dirty="0" sz="2000" lang="ar-IQ">
                        <a:latin typeface="+mn-lt"/>
                      </a:endParaRPr>
                    </a:p>
                  </a:txBody>
                  <a:tcPr marL="68580" marR="68580" marT="34290" marB="34290"/>
                </a:tc>
                <a:tc>
                  <a:txBody>
                    <a:bodyPr/>
                    <a:p>
                      <a:pPr rtl="1"/>
                      <a:r>
                        <a:rPr dirty="0" sz="2000" lang="en-US">
                          <a:latin typeface="+mn-lt"/>
                        </a:rPr>
                        <a:t>A beta fiber</a:t>
                      </a:r>
                      <a:endParaRPr dirty="0" sz="2000" lang="ar-IQ">
                        <a:latin typeface="+mn-lt"/>
                      </a:endParaRPr>
                    </a:p>
                  </a:txBody>
                  <a:tcPr marL="68580" marR="68580" marT="34290" marB="34290"/>
                </a:tc>
                <a:tc>
                  <a:txBody>
                    <a:bodyPr/>
                    <a:p>
                      <a:pPr rtl="1"/>
                      <a:endParaRPr dirty="0" sz="2000" lang="ar-IQ">
                        <a:latin typeface="+mn-lt"/>
                      </a:endParaRPr>
                    </a:p>
                  </a:txBody>
                  <a:tcPr marL="68580" marR="68580" marT="34290" marB="34290"/>
                </a:tc>
              </a:tr>
              <a:tr h="900546">
                <a:tc>
                  <a:txBody>
                    <a:bodyPr/>
                    <a:p>
                      <a:pPr rtl="1"/>
                      <a:r>
                        <a:rPr dirty="0" sz="2000" lang="en-US">
                          <a:latin typeface="+mn-lt"/>
                        </a:rPr>
                        <a:t>Smallest &lt;2µm</a:t>
                      </a:r>
                      <a:endParaRPr dirty="0" sz="2000" lang="ar-IQ">
                        <a:latin typeface="+mn-lt"/>
                      </a:endParaRPr>
                    </a:p>
                  </a:txBody>
                  <a:tcPr marL="68580" marR="68580" marT="34290" marB="34290"/>
                </a:tc>
                <a:tc>
                  <a:txBody>
                    <a:bodyPr/>
                    <a:p>
                      <a:pPr rtl="1"/>
                      <a:r>
                        <a:rPr dirty="0" sz="2000" lang="en-US">
                          <a:latin typeface="+mn-lt"/>
                        </a:rPr>
                        <a:t>Small 2-5µm</a:t>
                      </a:r>
                      <a:endParaRPr dirty="0" sz="2000" lang="ar-IQ">
                        <a:latin typeface="+mn-lt"/>
                      </a:endParaRPr>
                    </a:p>
                  </a:txBody>
                  <a:tcPr marL="68580" marR="68580" marT="34290" marB="34290"/>
                </a:tc>
                <a:tc>
                  <a:txBody>
                    <a:bodyPr/>
                    <a:p>
                      <a:pPr rtl="1"/>
                      <a:r>
                        <a:rPr dirty="0" sz="2000" lang="en-US">
                          <a:latin typeface="+mn-lt"/>
                        </a:rPr>
                        <a:t>Large</a:t>
                      </a:r>
                      <a:endParaRPr dirty="0" sz="2000" lang="ar-IQ">
                        <a:latin typeface="+mn-lt"/>
                      </a:endParaRPr>
                    </a:p>
                  </a:txBody>
                  <a:tcPr marL="68580" marR="68580" marT="34290" marB="34290"/>
                </a:tc>
                <a:tc>
                  <a:txBody>
                    <a:bodyPr/>
                    <a:p>
                      <a:pPr rtl="1"/>
                      <a:r>
                        <a:rPr b="1" dirty="0" sz="2000" lang="en-US">
                          <a:solidFill>
                            <a:srgbClr val="FFFF00"/>
                          </a:solidFill>
                          <a:latin typeface="+mn-lt"/>
                        </a:rPr>
                        <a:t>Diameter</a:t>
                      </a:r>
                      <a:endParaRPr b="1" dirty="0" sz="2000" lang="ar-IQ">
                        <a:solidFill>
                          <a:srgbClr val="FFFF00"/>
                        </a:solidFill>
                        <a:latin typeface="+mn-lt"/>
                      </a:endParaRPr>
                    </a:p>
                  </a:txBody>
                  <a:tcPr marL="68580" marR="68580" marT="34290" marB="34290">
                    <a:solidFill>
                      <a:schemeClr val="accent5">
                        <a:lumMod val="75000"/>
                      </a:schemeClr>
                    </a:solidFill>
                  </a:tcPr>
                </a:tc>
              </a:tr>
              <a:tr h="900546">
                <a:tc>
                  <a:txBody>
                    <a:bodyPr/>
                    <a:p>
                      <a:pPr rtl="1"/>
                      <a:r>
                        <a:rPr dirty="0" sz="2000" lang="en-US">
                          <a:latin typeface="+mn-lt"/>
                        </a:rPr>
                        <a:t>Unmyelinated</a:t>
                      </a:r>
                      <a:endParaRPr dirty="0" sz="2000" lang="ar-IQ">
                        <a:latin typeface="+mn-lt"/>
                      </a:endParaRPr>
                    </a:p>
                  </a:txBody>
                  <a:tcPr marL="68580" marR="68580" marT="34290" marB="34290"/>
                </a:tc>
                <a:tc>
                  <a:txBody>
                    <a:bodyPr/>
                    <a:p>
                      <a:pPr rtl="1"/>
                      <a:r>
                        <a:rPr dirty="0" sz="2000" lang="en-US">
                          <a:latin typeface="+mn-lt"/>
                        </a:rPr>
                        <a:t>Thinly</a:t>
                      </a:r>
                      <a:endParaRPr dirty="0" sz="2000" lang="ar-IQ">
                        <a:latin typeface="+mn-lt"/>
                      </a:endParaRPr>
                    </a:p>
                  </a:txBody>
                  <a:tcPr marL="68580" marR="68580" marT="34290" marB="34290"/>
                </a:tc>
                <a:tc>
                  <a:txBody>
                    <a:bodyPr/>
                    <a:p>
                      <a:pPr rtl="1"/>
                      <a:r>
                        <a:rPr dirty="0" sz="2000" lang="en-US">
                          <a:latin typeface="+mn-lt"/>
                        </a:rPr>
                        <a:t>Highly</a:t>
                      </a:r>
                      <a:endParaRPr dirty="0" sz="2000" lang="ar-IQ">
                        <a:latin typeface="+mn-lt"/>
                      </a:endParaRPr>
                    </a:p>
                  </a:txBody>
                  <a:tcPr marL="68580" marR="68580" marT="34290" marB="34290"/>
                </a:tc>
                <a:tc>
                  <a:txBody>
                    <a:bodyPr/>
                    <a:p>
                      <a:pPr rtl="1"/>
                      <a:r>
                        <a:rPr b="1" dirty="0" sz="2000" lang="en-US">
                          <a:solidFill>
                            <a:srgbClr val="FFFF00"/>
                          </a:solidFill>
                          <a:latin typeface="+mn-lt"/>
                        </a:rPr>
                        <a:t>Myelination</a:t>
                      </a:r>
                      <a:endParaRPr b="1" dirty="0" sz="2000" lang="ar-IQ">
                        <a:solidFill>
                          <a:srgbClr val="FFFF00"/>
                        </a:solidFill>
                        <a:latin typeface="+mn-lt"/>
                      </a:endParaRPr>
                    </a:p>
                  </a:txBody>
                  <a:tcPr marL="68580" marR="68580" marT="34290" marB="34290">
                    <a:solidFill>
                      <a:schemeClr val="accent5">
                        <a:lumMod val="75000"/>
                      </a:schemeClr>
                    </a:solidFill>
                  </a:tcPr>
                </a:tc>
              </a:tr>
              <a:tr h="900546">
                <a:tc>
                  <a:txBody>
                    <a:bodyPr/>
                    <a:p>
                      <a:pPr rtl="1"/>
                      <a:r>
                        <a:rPr dirty="0" sz="2000" lang="en-US">
                          <a:latin typeface="+mn-lt"/>
                        </a:rPr>
                        <a:t>&lt; 2ms</a:t>
                      </a:r>
                      <a:endParaRPr dirty="0" sz="2000" lang="ar-IQ">
                        <a:latin typeface="+mn-lt"/>
                      </a:endParaRPr>
                    </a:p>
                  </a:txBody>
                  <a:tcPr marL="68580" marR="68580" marT="34290" marB="34290"/>
                </a:tc>
                <a:tc>
                  <a:txBody>
                    <a:bodyPr/>
                    <a:p>
                      <a:pPr rtl="1"/>
                      <a:r>
                        <a:rPr dirty="0" sz="2000" lang="en-US">
                          <a:latin typeface="+mn-lt"/>
                        </a:rPr>
                        <a:t>5-15ms</a:t>
                      </a:r>
                      <a:endParaRPr dirty="0" sz="2000" lang="ar-IQ">
                        <a:latin typeface="+mn-lt"/>
                      </a:endParaRPr>
                    </a:p>
                  </a:txBody>
                  <a:tcPr marL="68580" marR="68580" marT="34290" marB="34290"/>
                </a:tc>
                <a:tc>
                  <a:txBody>
                    <a:bodyPr/>
                    <a:p>
                      <a:pPr rtl="1"/>
                      <a:r>
                        <a:rPr dirty="0" sz="2000" lang="en-US">
                          <a:latin typeface="+mn-lt"/>
                        </a:rPr>
                        <a:t>&gt; 40 ms</a:t>
                      </a:r>
                      <a:endParaRPr dirty="0" sz="2000" lang="ar-IQ">
                        <a:latin typeface="+mn-lt"/>
                      </a:endParaRPr>
                    </a:p>
                  </a:txBody>
                  <a:tcPr marL="68580" marR="68580" marT="34290" marB="34290"/>
                </a:tc>
                <a:tc>
                  <a:txBody>
                    <a:bodyPr/>
                    <a:p>
                      <a:pPr rtl="1"/>
                      <a:r>
                        <a:rPr b="1" dirty="0" sz="2000" lang="en-US">
                          <a:solidFill>
                            <a:srgbClr val="FFFF00"/>
                          </a:solidFill>
                          <a:latin typeface="+mn-lt"/>
                        </a:rPr>
                        <a:t>Conduction velocity</a:t>
                      </a:r>
                      <a:endParaRPr b="1" dirty="0" sz="2000" lang="ar-IQ">
                        <a:solidFill>
                          <a:srgbClr val="FFFF00"/>
                        </a:solidFill>
                        <a:latin typeface="+mn-lt"/>
                      </a:endParaRPr>
                    </a:p>
                  </a:txBody>
                  <a:tcPr marL="68580" marR="68580" marT="34290" marB="34290">
                    <a:solidFill>
                      <a:schemeClr val="accent5">
                        <a:lumMod val="75000"/>
                      </a:schemeClr>
                    </a:solidFill>
                  </a:tcPr>
                </a:tc>
              </a:tr>
              <a:tr h="900546">
                <a:tc>
                  <a:txBody>
                    <a:bodyPr/>
                    <a:p>
                      <a:pPr rtl="1"/>
                      <a:r>
                        <a:rPr dirty="0" sz="2000" lang="en-US">
                          <a:latin typeface="+mn-lt"/>
                        </a:rPr>
                        <a:t>High</a:t>
                      </a:r>
                      <a:endParaRPr dirty="0" sz="2000" lang="ar-IQ">
                        <a:latin typeface="+mn-lt"/>
                      </a:endParaRPr>
                    </a:p>
                  </a:txBody>
                  <a:tcPr marL="68580" marR="68580" marT="34290" marB="34290"/>
                </a:tc>
                <a:tc>
                  <a:txBody>
                    <a:bodyPr/>
                    <a:p>
                      <a:pPr rtl="1"/>
                      <a:r>
                        <a:rPr dirty="0" sz="2000" lang="en-US">
                          <a:latin typeface="+mn-lt"/>
                        </a:rPr>
                        <a:t>High and low</a:t>
                      </a:r>
                      <a:endParaRPr dirty="0" sz="2000" lang="ar-IQ">
                        <a:latin typeface="+mn-lt"/>
                      </a:endParaRPr>
                    </a:p>
                  </a:txBody>
                  <a:tcPr marL="68580" marR="68580" marT="34290" marB="34290"/>
                </a:tc>
                <a:tc>
                  <a:txBody>
                    <a:bodyPr/>
                    <a:p>
                      <a:pPr rtl="1"/>
                      <a:r>
                        <a:rPr dirty="0" sz="2000" lang="en-US">
                          <a:latin typeface="+mn-lt"/>
                        </a:rPr>
                        <a:t>Low</a:t>
                      </a:r>
                      <a:endParaRPr dirty="0" sz="2000" lang="ar-IQ">
                        <a:latin typeface="+mn-lt"/>
                      </a:endParaRPr>
                    </a:p>
                  </a:txBody>
                  <a:tcPr marL="68580" marR="68580" marT="34290" marB="34290"/>
                </a:tc>
                <a:tc>
                  <a:txBody>
                    <a:bodyPr/>
                    <a:p>
                      <a:pPr rtl="1"/>
                      <a:r>
                        <a:rPr b="1" dirty="0" sz="2000" lang="en-US">
                          <a:solidFill>
                            <a:srgbClr val="FFFF00"/>
                          </a:solidFill>
                          <a:latin typeface="+mn-lt"/>
                        </a:rPr>
                        <a:t>Receptor activation thresholds</a:t>
                      </a:r>
                      <a:endParaRPr b="1" dirty="0" sz="2000" lang="ar-IQ">
                        <a:solidFill>
                          <a:srgbClr val="FFFF00"/>
                        </a:solidFill>
                        <a:latin typeface="+mn-lt"/>
                      </a:endParaRPr>
                    </a:p>
                  </a:txBody>
                  <a:tcPr marL="68580" marR="68580" marT="34290" marB="34290">
                    <a:solidFill>
                      <a:schemeClr val="accent5">
                        <a:lumMod val="75000"/>
                      </a:schemeClr>
                    </a:solidFill>
                  </a:tcPr>
                </a:tc>
              </a:tr>
              <a:tr h="900546">
                <a:tc>
                  <a:txBody>
                    <a:bodyPr/>
                    <a:p>
                      <a:pPr rtl="1"/>
                      <a:r>
                        <a:rPr dirty="0" sz="2000" lang="en-US">
                          <a:latin typeface="+mn-lt"/>
                        </a:rPr>
                        <a:t>Slow, diffuse, dull pain</a:t>
                      </a:r>
                      <a:endParaRPr dirty="0" sz="2000" lang="ar-IQ">
                        <a:latin typeface="+mn-lt"/>
                      </a:endParaRPr>
                    </a:p>
                  </a:txBody>
                  <a:tcPr marL="68580" marR="68580" marT="34290" marB="34290"/>
                </a:tc>
                <a:tc>
                  <a:txBody>
                    <a:bodyPr/>
                    <a:p>
                      <a:pPr rtl="1"/>
                      <a:r>
                        <a:rPr dirty="0" sz="2000" lang="en-US">
                          <a:latin typeface="+mn-lt"/>
                        </a:rPr>
                        <a:t>Rapid, sharp, localized pain</a:t>
                      </a:r>
                      <a:endParaRPr dirty="0" sz="2000" lang="ar-IQ">
                        <a:latin typeface="+mn-lt"/>
                      </a:endParaRPr>
                    </a:p>
                  </a:txBody>
                  <a:tcPr marL="68580" marR="68580" marT="34290" marB="34290"/>
                </a:tc>
                <a:tc>
                  <a:txBody>
                    <a:bodyPr/>
                    <a:p>
                      <a:pPr rtl="1"/>
                      <a:r>
                        <a:rPr dirty="0" sz="2000" lang="en-US">
                          <a:latin typeface="+mn-lt"/>
                        </a:rPr>
                        <a:t>Light touch, non-noxious</a:t>
                      </a:r>
                      <a:endParaRPr dirty="0" sz="2000" lang="ar-IQ">
                        <a:latin typeface="+mn-lt"/>
                      </a:endParaRPr>
                    </a:p>
                  </a:txBody>
                  <a:tcPr marL="68580" marR="68580" marT="34290" marB="34290"/>
                </a:tc>
                <a:tc>
                  <a:txBody>
                    <a:bodyPr/>
                    <a:p>
                      <a:pPr rtl="1"/>
                      <a:r>
                        <a:rPr b="1" dirty="0" sz="2000" lang="en-US">
                          <a:solidFill>
                            <a:srgbClr val="FFFF00"/>
                          </a:solidFill>
                          <a:latin typeface="+mn-lt"/>
                        </a:rPr>
                        <a:t>Sensation on stimulation</a:t>
                      </a:r>
                      <a:endParaRPr b="1" dirty="0" sz="2000" lang="ar-IQ">
                        <a:solidFill>
                          <a:srgbClr val="FFFF00"/>
                        </a:solidFill>
                        <a:latin typeface="+mn-lt"/>
                      </a:endParaRPr>
                    </a:p>
                  </a:txBody>
                  <a:tcPr marL="68580" marR="68580" marT="34290" marB="34290">
                    <a:solidFill>
                      <a:schemeClr val="accent5">
                        <a:lumMod val="75000"/>
                      </a:schemeClr>
                    </a:solidFill>
                  </a:tcPr>
                </a:tc>
              </a:tr>
            </a:tbl>
          </a:graphicData>
        </a:graphic>
      </p:graphicFrame>
      <p:sp>
        <p:nvSpPr>
          <p:cNvPr id="1048591" name="TextBox 4"/>
          <p:cNvSpPr txBox="1"/>
          <p:nvPr/>
        </p:nvSpPr>
        <p:spPr>
          <a:xfrm>
            <a:off x="106505" y="23304"/>
            <a:ext cx="8930987" cy="802640"/>
          </a:xfrm>
          <a:prstGeom prst="rect"/>
          <a:noFill/>
        </p:spPr>
        <p:txBody>
          <a:bodyPr wrap="square">
            <a:spAutoFit/>
          </a:bodyPr>
          <a:p>
            <a:r>
              <a:rPr b="1" dirty="0" sz="2400" lang="en-US"/>
              <a:t>Primary afferents neurons that respond to low intensity touch stimulation</a:t>
            </a:r>
            <a:endParaRPr b="1" dirty="0" sz="2400" lang="en-IQ"/>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9" name=""/>
        <p:cNvGrpSpPr/>
        <p:nvPr/>
      </p:nvGrpSpPr>
      <p:grpSpPr>
        <a:xfrm>
          <a:off x="0" y="0"/>
          <a:ext cx="0" cy="0"/>
          <a:chOff x="0" y="0"/>
          <a:chExt cx="0" cy="0"/>
        </a:xfrm>
      </p:grpSpPr>
      <p:sp>
        <p:nvSpPr>
          <p:cNvPr id="1048592" name="Content Placeholder 2"/>
          <p:cNvSpPr>
            <a:spLocks noGrp="1"/>
          </p:cNvSpPr>
          <p:nvPr>
            <p:ph idx="1"/>
          </p:nvPr>
        </p:nvSpPr>
        <p:spPr>
          <a:xfrm>
            <a:off x="86014" y="82262"/>
            <a:ext cx="8977168" cy="6694920"/>
          </a:xfrm>
        </p:spPr>
        <p:txBody>
          <a:bodyPr>
            <a:normAutofit/>
          </a:bodyPr>
          <a:p>
            <a:pPr>
              <a:buFont typeface="Wingdings" pitchFamily="2" charset="2"/>
              <a:buChar char="q"/>
            </a:pPr>
            <a:r>
              <a:rPr b="1" dirty="0" sz="2400" lang="en-US">
                <a:solidFill>
                  <a:srgbClr val="C00000"/>
                </a:solidFill>
              </a:rPr>
              <a:t>Ascending tracts in the spinal cord</a:t>
            </a:r>
            <a:endParaRPr b="1" dirty="0" sz="2400" lang="ar-IQ">
              <a:solidFill>
                <a:srgbClr val="C00000"/>
              </a:solidFill>
            </a:endParaRPr>
          </a:p>
          <a:p>
            <a:r>
              <a:rPr dirty="0" sz="2000" lang="en-US"/>
              <a:t>Primary afferent fibers In addition to the Aδ and C </a:t>
            </a:r>
            <a:r>
              <a:rPr dirty="0" sz="2000" lang="en-US" err="1"/>
              <a:t>fibres</a:t>
            </a:r>
            <a:r>
              <a:rPr dirty="0" sz="2000" lang="en-US"/>
              <a:t> that carry noxious sensory information, there are primary afferent Aβ </a:t>
            </a:r>
            <a:r>
              <a:rPr dirty="0" sz="2000" lang="en-US" err="1"/>
              <a:t>fibres</a:t>
            </a:r>
            <a:r>
              <a:rPr dirty="0" sz="2000" lang="en-US"/>
              <a:t> that carry non-noxious stimuli </a:t>
            </a:r>
          </a:p>
          <a:p>
            <a:r>
              <a:rPr dirty="0" sz="2000" lang="en-US"/>
              <a:t>Dorsal horn of the spinal cord Aδ and C </a:t>
            </a:r>
            <a:r>
              <a:rPr dirty="0" sz="2000" lang="en-US" err="1"/>
              <a:t>fibres</a:t>
            </a:r>
            <a:r>
              <a:rPr dirty="0" sz="2000" lang="en-US"/>
              <a:t> synapse with secondary afferent </a:t>
            </a:r>
            <a:r>
              <a:rPr dirty="0" sz="2000" lang="en-US" err="1"/>
              <a:t>neurones</a:t>
            </a:r>
            <a:r>
              <a:rPr dirty="0" sz="2000" lang="en-US"/>
              <a:t> in the dorsal horn of the spinal cord. </a:t>
            </a:r>
          </a:p>
          <a:p>
            <a:endParaRPr dirty="0" sz="2000" lang="en-US"/>
          </a:p>
          <a:p>
            <a:pPr>
              <a:buFont typeface="Wingdings" pitchFamily="2" charset="2"/>
              <a:buChar char="v"/>
            </a:pPr>
            <a:r>
              <a:rPr b="1" dirty="0" sz="2000" lang="en-US"/>
              <a:t>There are two main pathways that carry nociceptive signals to higher </a:t>
            </a:r>
            <a:r>
              <a:rPr b="1" dirty="0" sz="2000" lang="en-US" err="1"/>
              <a:t>centres</a:t>
            </a:r>
            <a:r>
              <a:rPr b="1" dirty="0" sz="2000" lang="en-US"/>
              <a:t>.</a:t>
            </a:r>
          </a:p>
          <a:p>
            <a:pPr indent="-457200" lvl="1" marL="914400">
              <a:buFont typeface="+mj-lt"/>
              <a:buAutoNum type="arabicPeriod"/>
            </a:pPr>
            <a:r>
              <a:rPr b="1" dirty="0" sz="2000" lang="en-US">
                <a:solidFill>
                  <a:srgbClr val="C00000"/>
                </a:solidFill>
              </a:rPr>
              <a:t>The spinothalamic tract</a:t>
            </a:r>
            <a:r>
              <a:rPr dirty="0" sz="2000" lang="en-US"/>
              <a:t>: secondary afferent neurons decussate within a few segments of the level of entry into the spinal cord and ascend in the contralateral spinothalamic tract to nuclei within the thalamus. Third order neurons then ascend to terminate in the somatosensory cortex.</a:t>
            </a:r>
          </a:p>
          <a:p>
            <a:pPr indent="-457200" lvl="1" marL="914400">
              <a:buFont typeface="+mj-lt"/>
              <a:buAutoNum type="arabicPeriod"/>
            </a:pPr>
            <a:r>
              <a:rPr b="1" dirty="0" sz="2000" lang="en-US">
                <a:solidFill>
                  <a:srgbClr val="C00000"/>
                </a:solidFill>
              </a:rPr>
              <a:t>The </a:t>
            </a:r>
            <a:r>
              <a:rPr b="1" dirty="0" sz="2000" lang="en-US" err="1">
                <a:solidFill>
                  <a:srgbClr val="C00000"/>
                </a:solidFill>
              </a:rPr>
              <a:t>spinoreticular</a:t>
            </a:r>
            <a:r>
              <a:rPr b="1" dirty="0" sz="2000" lang="en-US">
                <a:solidFill>
                  <a:srgbClr val="C00000"/>
                </a:solidFill>
              </a:rPr>
              <a:t> tract</a:t>
            </a:r>
            <a:r>
              <a:rPr dirty="0" sz="2000" lang="en-US"/>
              <a:t>: fibers also decussate and ascend the contralateral cord to reach the brainstem reticular formation, before projecting to the thalamus and hypothalamus. There are many further projections to the cortex. This pathway is involved in the emotional aspects of pain.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pic>
        <p:nvPicPr>
          <p:cNvPr id="2097152" name="Content Placeholder 3"/>
          <p:cNvPicPr>
            <a:picLocks noChangeAspect="1" noGrp="1"/>
          </p:cNvPicPr>
          <p:nvPr>
            <p:ph idx="1"/>
          </p:nvPr>
        </p:nvPicPr>
        <p:blipFill>
          <a:blip xmlns:r="http://schemas.openxmlformats.org/officeDocument/2006/relationships" r:embed="rId1"/>
          <a:stretch>
            <a:fillRect/>
          </a:stretch>
        </p:blipFill>
        <p:spPr>
          <a:xfrm>
            <a:off x="0" y="0"/>
            <a:ext cx="9144000" cy="6858000"/>
          </a:xfrm>
          <a:prstGeom prst="rec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1" name=""/>
        <p:cNvGrpSpPr/>
        <p:nvPr/>
      </p:nvGrpSpPr>
      <p:grpSpPr>
        <a:xfrm>
          <a:off x="0" y="0"/>
          <a:ext cx="0" cy="0"/>
          <a:chOff x="0" y="0"/>
          <a:chExt cx="0" cy="0"/>
        </a:xfrm>
      </p:grpSpPr>
      <p:sp>
        <p:nvSpPr>
          <p:cNvPr id="1048593" name="Content Placeholder 2"/>
          <p:cNvSpPr>
            <a:spLocks noGrp="1"/>
          </p:cNvSpPr>
          <p:nvPr>
            <p:ph idx="1"/>
          </p:nvPr>
        </p:nvSpPr>
        <p:spPr>
          <a:xfrm>
            <a:off x="86012" y="82260"/>
            <a:ext cx="8977169" cy="6694921"/>
          </a:xfrm>
        </p:spPr>
        <p:txBody>
          <a:bodyPr>
            <a:normAutofit/>
          </a:bodyPr>
          <a:p>
            <a:pPr>
              <a:buFont typeface="Wingdings" pitchFamily="2" charset="2"/>
              <a:buChar char="q"/>
            </a:pPr>
            <a:r>
              <a:rPr b="1" dirty="0" sz="2000" lang="en-US" u="sng">
                <a:solidFill>
                  <a:srgbClr val="C00000"/>
                </a:solidFill>
              </a:rPr>
              <a:t>Classification of pain and characteristics</a:t>
            </a:r>
          </a:p>
          <a:p>
            <a:pPr>
              <a:buFont typeface="Wingdings" pitchFamily="2" charset="2"/>
              <a:buChar char="Ø"/>
            </a:pPr>
            <a:r>
              <a:rPr b="1" dirty="0" sz="2000" lang="en-US" u="sng">
                <a:solidFill>
                  <a:srgbClr val="0070C0"/>
                </a:solidFill>
              </a:rPr>
              <a:t>Nociceptive Pain</a:t>
            </a:r>
            <a:r>
              <a:rPr dirty="0" sz="2000" lang="en-US"/>
              <a:t> is </a:t>
            </a:r>
            <a:r>
              <a:rPr b="1" dirty="0" sz="2000" lang="en-US"/>
              <a:t>sharp</a:t>
            </a:r>
            <a:r>
              <a:rPr dirty="0" sz="2000" lang="en-US"/>
              <a:t> (may be dull if not severe), correlated with injury, related to area </a:t>
            </a:r>
            <a:r>
              <a:rPr b="1" dirty="0" sz="2000" lang="en-US"/>
              <a:t>injury or trauma</a:t>
            </a:r>
            <a:r>
              <a:rPr dirty="0" sz="2000" lang="en-US"/>
              <a:t>, and varies widely between individuals.</a:t>
            </a:r>
          </a:p>
          <a:p>
            <a:pPr>
              <a:buFont typeface="Wingdings" pitchFamily="2" charset="2"/>
              <a:buChar char="Ø"/>
            </a:pPr>
            <a:r>
              <a:rPr b="1" dirty="0" sz="2000" lang="en-US" u="sng">
                <a:solidFill>
                  <a:srgbClr val="0070C0"/>
                </a:solidFill>
              </a:rPr>
              <a:t>Inflammatory Pain</a:t>
            </a:r>
            <a:r>
              <a:rPr dirty="0" sz="2000" lang="en-US"/>
              <a:t> is </a:t>
            </a:r>
            <a:r>
              <a:rPr b="1" dirty="0" sz="2000" lang="en-US"/>
              <a:t>aching, dull, stabbing, progressive</a:t>
            </a:r>
            <a:r>
              <a:rPr dirty="0" sz="2000" lang="en-US"/>
              <a:t> (affected by activity), localized to the body part that </a:t>
            </a:r>
            <a:r>
              <a:rPr b="1" dirty="0" sz="2000" lang="en-US"/>
              <a:t>inflamed or infected</a:t>
            </a:r>
            <a:r>
              <a:rPr dirty="0" sz="2000" lang="en-US"/>
              <a:t>, variable and can affect functioning.</a:t>
            </a:r>
          </a:p>
          <a:p>
            <a:pPr>
              <a:buFont typeface="Wingdings" pitchFamily="2" charset="2"/>
              <a:buChar char="Ø"/>
            </a:pPr>
            <a:r>
              <a:rPr b="1" dirty="0" sz="2000" lang="en-US" u="sng">
                <a:solidFill>
                  <a:srgbClr val="0070C0"/>
                </a:solidFill>
              </a:rPr>
              <a:t>Neuropathic Pain</a:t>
            </a:r>
            <a:r>
              <a:rPr dirty="0" sz="2000" lang="en-US"/>
              <a:t> is </a:t>
            </a:r>
            <a:r>
              <a:rPr b="1" dirty="0" sz="2000" lang="en-US"/>
              <a:t>burning, shooting, squeezing, numb, insidious </a:t>
            </a:r>
            <a:r>
              <a:rPr dirty="0" sz="2000" lang="en-US"/>
              <a:t>(usually progressive and possibly </a:t>
            </a:r>
            <a:r>
              <a:rPr b="1" dirty="0" sz="2000" lang="en-US"/>
              <a:t>lasting for years</a:t>
            </a:r>
            <a:r>
              <a:rPr dirty="0" sz="2000" lang="en-US"/>
              <a:t>), radiating both proximally and distally from the site of </a:t>
            </a:r>
            <a:r>
              <a:rPr b="1" dirty="0" sz="2000" lang="en-US"/>
              <a:t>nerve damage</a:t>
            </a:r>
            <a:r>
              <a:rPr dirty="0" sz="2000" lang="en-US"/>
              <a:t>, varies widely between individual.</a:t>
            </a:r>
            <a:endParaRPr b="1" dirty="0" sz="2000" lang="en-US"/>
          </a:p>
          <a:p>
            <a:pPr>
              <a:buFont typeface="Wingdings" pitchFamily="2" charset="2"/>
              <a:buChar char="Ø"/>
            </a:pPr>
            <a:r>
              <a:rPr b="1" dirty="0" sz="2000" lang="en-US" u="sng">
                <a:solidFill>
                  <a:srgbClr val="0070C0"/>
                </a:solidFill>
              </a:rPr>
              <a:t>Visceral pain </a:t>
            </a:r>
            <a:r>
              <a:rPr dirty="0" sz="2000" lang="en-US"/>
              <a:t>is pain arising from the internal organs. </a:t>
            </a:r>
          </a:p>
          <a:p>
            <a:pPr>
              <a:buFont typeface="Wingdings" pitchFamily="2" charset="2"/>
              <a:buChar char="ü"/>
            </a:pPr>
            <a:r>
              <a:rPr dirty="0" sz="2000" lang="en-US"/>
              <a:t>The viscera are largely innervated by C </a:t>
            </a:r>
            <a:r>
              <a:rPr dirty="0" sz="2000" lang="en-US" err="1"/>
              <a:t>fibres</a:t>
            </a:r>
            <a:r>
              <a:rPr dirty="0" sz="2000" lang="en-US"/>
              <a:t>. Visceral pain is typically diffuse and poorly </a:t>
            </a:r>
            <a:r>
              <a:rPr dirty="0" sz="2000" lang="en-US" err="1"/>
              <a:t>localised,often</a:t>
            </a:r>
            <a:r>
              <a:rPr dirty="0" sz="2000" lang="en-US"/>
              <a:t> described as deep, dull or dragging. </a:t>
            </a:r>
          </a:p>
          <a:p>
            <a:pPr>
              <a:buFont typeface="Wingdings" pitchFamily="2" charset="2"/>
              <a:buChar char="ü"/>
            </a:pPr>
            <a:r>
              <a:rPr dirty="0" sz="2000" lang="en-US"/>
              <a:t>It can be associated with autonomic changes such as nausea, vomiting, and changes in heart rate or blood pressure. </a:t>
            </a:r>
          </a:p>
          <a:p>
            <a:pPr>
              <a:buFont typeface="Wingdings" pitchFamily="2" charset="2"/>
              <a:buChar char="ü"/>
            </a:pPr>
            <a:r>
              <a:rPr dirty="0" sz="2000" lang="en-US"/>
              <a:t>It can also evoke strong emotional responses (usually intense and profound).</a:t>
            </a:r>
          </a:p>
          <a:p>
            <a:endParaRPr dirty="0" sz="2000" lang="en-US"/>
          </a:p>
          <a:p>
            <a:pPr indent="0" marL="0">
              <a:buNone/>
            </a:pPr>
            <a:endParaRPr dirty="0" sz="200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2" name=""/>
        <p:cNvGrpSpPr/>
        <p:nvPr/>
      </p:nvGrpSpPr>
      <p:grpSpPr>
        <a:xfrm>
          <a:off x="0" y="0"/>
          <a:ext cx="0" cy="0"/>
          <a:chOff x="0" y="0"/>
          <a:chExt cx="0" cy="0"/>
        </a:xfrm>
      </p:grpSpPr>
      <p:sp>
        <p:nvSpPr>
          <p:cNvPr id="1048594" name="Content Placeholder 2"/>
          <p:cNvSpPr>
            <a:spLocks noGrp="1"/>
          </p:cNvSpPr>
          <p:nvPr>
            <p:ph idx="1"/>
          </p:nvPr>
        </p:nvSpPr>
        <p:spPr>
          <a:xfrm>
            <a:off x="86014" y="91005"/>
            <a:ext cx="8965622" cy="6674631"/>
          </a:xfrm>
        </p:spPr>
        <p:txBody>
          <a:bodyPr>
            <a:normAutofit/>
          </a:bodyPr>
          <a:p>
            <a:pPr>
              <a:buFont typeface="Wingdings" pitchFamily="2" charset="2"/>
              <a:buChar char="q"/>
            </a:pPr>
            <a:r>
              <a:rPr b="1" dirty="0" sz="2000" lang="en-US" u="sng">
                <a:solidFill>
                  <a:srgbClr val="C00000"/>
                </a:solidFill>
              </a:rPr>
              <a:t>Approach to the patient with chronic pain </a:t>
            </a:r>
          </a:p>
          <a:p>
            <a:pPr indent="-385763" marL="385763">
              <a:buFont typeface="+mj-lt"/>
              <a:buAutoNum type="arabicPeriod"/>
            </a:pPr>
            <a:r>
              <a:rPr b="1" dirty="0" sz="2000" lang="en-US"/>
              <a:t>Obtaining a History</a:t>
            </a:r>
          </a:p>
          <a:p>
            <a:pPr indent="-385763" marL="385763">
              <a:buFont typeface="+mj-lt"/>
              <a:buAutoNum type="arabicPeriod"/>
            </a:pPr>
            <a:r>
              <a:rPr b="1" dirty="0" sz="2000" lang="en-US"/>
              <a:t>Physical and Neurological Examination</a:t>
            </a:r>
            <a:endParaRPr dirty="0" sz="2000" lang="en-US" u="sng"/>
          </a:p>
          <a:p>
            <a:endParaRPr b="1" dirty="0" sz="2000" lang="en-US"/>
          </a:p>
          <a:p>
            <a:r>
              <a:rPr dirty="0" sz="2000" lang="en-US" u="sng"/>
              <a:t>Pain History and Onset</a:t>
            </a:r>
          </a:p>
          <a:p>
            <a:pPr>
              <a:buFont typeface="Wingdings" pitchFamily="2" charset="2"/>
              <a:buChar char="ü"/>
            </a:pPr>
            <a:r>
              <a:rPr dirty="0" sz="2000" lang="en-US"/>
              <a:t>Once an understanding of the current pain situation is established (including standard factors such as location, quality, radiation, duration, and exacerbating and alleviating factors) the pain may be analyzed in relation to the history.</a:t>
            </a:r>
          </a:p>
          <a:p>
            <a:pPr indent="-385763" lvl="1" marL="728663">
              <a:buFont typeface="+mj-lt"/>
              <a:buAutoNum type="arabicPeriod"/>
            </a:pPr>
            <a:r>
              <a:rPr dirty="0" sz="2000" lang="en-US"/>
              <a:t>Pain Characteristics</a:t>
            </a:r>
          </a:p>
          <a:p>
            <a:pPr indent="-385763" lvl="1" marL="728663">
              <a:buFont typeface="+mj-lt"/>
              <a:buAutoNum type="arabicPeriod"/>
            </a:pPr>
            <a:r>
              <a:rPr dirty="0" sz="2000" lang="en-US"/>
              <a:t>Pain Treatment History</a:t>
            </a:r>
          </a:p>
          <a:p>
            <a:pPr indent="-385763" lvl="1" marL="728663">
              <a:buFont typeface="+mj-lt"/>
              <a:buAutoNum type="arabicPeriod"/>
            </a:pPr>
            <a:r>
              <a:rPr dirty="0" sz="2000" lang="en-US"/>
              <a:t>Medical and Surgical History</a:t>
            </a:r>
          </a:p>
          <a:p>
            <a:pPr indent="-385763" lvl="1" marL="728663">
              <a:buFont typeface="+mj-lt"/>
              <a:buAutoNum type="arabicPeriod"/>
            </a:pPr>
            <a:r>
              <a:rPr dirty="0" sz="2000" lang="en-US"/>
              <a:t>Family History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3" name=""/>
        <p:cNvGrpSpPr/>
        <p:nvPr/>
      </p:nvGrpSpPr>
      <p:grpSpPr>
        <a:xfrm>
          <a:off x="0" y="0"/>
          <a:ext cx="0" cy="0"/>
          <a:chOff x="0" y="0"/>
          <a:chExt cx="0" cy="0"/>
        </a:xfrm>
      </p:grpSpPr>
      <p:sp>
        <p:nvSpPr>
          <p:cNvPr id="1048595" name="Content Placeholder 2"/>
          <p:cNvSpPr>
            <a:spLocks noGrp="1"/>
          </p:cNvSpPr>
          <p:nvPr>
            <p:ph idx="1"/>
          </p:nvPr>
        </p:nvSpPr>
        <p:spPr>
          <a:xfrm>
            <a:off x="86012" y="82261"/>
            <a:ext cx="8977169" cy="6671830"/>
          </a:xfrm>
        </p:spPr>
        <p:txBody>
          <a:bodyPr>
            <a:normAutofit/>
          </a:bodyPr>
          <a:p>
            <a:pPr>
              <a:buFont typeface="Wingdings" pitchFamily="2" charset="2"/>
              <a:buChar char="q"/>
            </a:pPr>
            <a:r>
              <a:rPr b="1" dirty="0" sz="2000" lang="en-US" u="sng">
                <a:solidFill>
                  <a:srgbClr val="C00000"/>
                </a:solidFill>
              </a:rPr>
              <a:t>Pharmacologic treatment of Pain</a:t>
            </a:r>
            <a:endParaRPr b="1" dirty="0" sz="2000" lang="ar-IQ" u="sng">
              <a:solidFill>
                <a:srgbClr val="C00000"/>
              </a:solidFill>
            </a:endParaRPr>
          </a:p>
          <a:p>
            <a:r>
              <a:rPr dirty="0" sz="2000" lang="en-US"/>
              <a:t>The main classes of treatment currently include:</a:t>
            </a:r>
          </a:p>
          <a:p>
            <a:endParaRPr dirty="0" sz="2000" lang="en-US"/>
          </a:p>
          <a:p>
            <a:pPr indent="-385763" marL="385763">
              <a:buFont typeface="+mj-lt"/>
              <a:buAutoNum type="arabicPeriod"/>
            </a:pPr>
            <a:r>
              <a:rPr dirty="0" sz="2000" lang="en-US" err="1"/>
              <a:t>Nonsteroidal</a:t>
            </a:r>
            <a:r>
              <a:rPr dirty="0" sz="2000" lang="en-US"/>
              <a:t> anti-inflammatory drugs (NSAIDs)</a:t>
            </a:r>
          </a:p>
          <a:p>
            <a:pPr indent="-385763" marL="385763">
              <a:buFont typeface="+mj-lt"/>
              <a:buAutoNum type="arabicPeriod"/>
            </a:pPr>
            <a:r>
              <a:rPr dirty="0" sz="2000" lang="en-US"/>
              <a:t>Antidepressants</a:t>
            </a:r>
          </a:p>
          <a:p>
            <a:pPr indent="-385763" marL="385763">
              <a:buFont typeface="+mj-lt"/>
              <a:buAutoNum type="arabicPeriod"/>
            </a:pPr>
            <a:r>
              <a:rPr dirty="0" sz="2000" lang="en-US"/>
              <a:t>Ion channel blockers</a:t>
            </a:r>
          </a:p>
          <a:p>
            <a:pPr indent="-385763" marL="385763">
              <a:buFont typeface="+mj-lt"/>
              <a:buAutoNum type="arabicPeriod"/>
            </a:pPr>
            <a:r>
              <a:rPr dirty="0" sz="2000" lang="en-US"/>
              <a:t>Opioids</a:t>
            </a:r>
          </a:p>
          <a:p>
            <a:pPr indent="-385763" marL="385763">
              <a:buFont typeface="+mj-lt"/>
              <a:buAutoNum type="arabicPeriod"/>
            </a:pPr>
            <a:endParaRPr dirty="0" sz="2000"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Non-Surgical Pain Management</dc:title>
  <dc:creator>hp</dc:creator>
  <cp:lastModifiedBy>Ahmed Maan</cp:lastModifiedBy>
  <dcterms:created xsi:type="dcterms:W3CDTF">2017-12-29T07:57:30Z</dcterms:created>
  <dcterms:modified xsi:type="dcterms:W3CDTF">2022-11-28T09:25:17Z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6d99830c66944d0783cfad025d1ab29d</vt:lpwstr>
  </property>
</Properties>
</file>