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rtl="1" saveSubsetFonts="1">
  <p:sldMasterIdLst>
    <p:sldMasterId id="2147483660" r:id="rId1"/>
  </p:sldMasterIdLst>
  <p:notesMasterIdLst>
    <p:notesMasterId r:id="rId2"/>
  </p:notesMasterIdLst>
  <p:sldIdLst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</p:sldIdLst>
  <p:sldSz type="screen4x3" cy="6858000" cx="9144000"/>
  <p:notesSz cx="6858000" cy="9144000"/>
  <p:defaultTextStyle>
    <a:defPPr>
      <a:defRPr lang="ar-SA"/>
    </a:defPPr>
    <a:lvl1pPr algn="r" defTabSz="914400" eaLnBrk="1" hangingPunct="1" latinLnBrk="0" marL="0" rtl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r" defTabSz="914400" eaLnBrk="1" hangingPunct="1" latinLnBrk="0" marL="457200" rtl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r" defTabSz="914400" eaLnBrk="1" hangingPunct="1" latinLnBrk="0" marL="914400" rtl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r" defTabSz="914400" eaLnBrk="1" hangingPunct="1" latinLnBrk="0" marL="1371600" rtl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r" defTabSz="914400" eaLnBrk="1" hangingPunct="1" latinLnBrk="0" marL="1828800" rtl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r" defTabSz="914400" eaLnBrk="1" hangingPunct="1" latinLnBrk="0" marL="2286000" rtl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r" defTabSz="914400" eaLnBrk="1" hangingPunct="1" latinLnBrk="0" marL="2743200" rtl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r" defTabSz="914400" eaLnBrk="1" hangingPunct="1" latinLnBrk="0" marL="3200400" rtl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r" defTabSz="914400" eaLnBrk="1" hangingPunct="1" latinLnBrk="0" marL="3657600" rtl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tableStyles" Target="tableStyles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2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8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8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شريحة عنوان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1048582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104858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B8ABB09-4A1D-463E-8065-109CC2B7EFAA}" type="datetimeFigureOut">
              <a:rPr lang="ar-SA" smtClean="0"/>
              <a:t>21 ربيع الأول، 1442</a:t>
            </a:fld>
            <a:endParaRPr lang="ar-SA"/>
          </a:p>
        </p:txBody>
      </p:sp>
      <p:sp>
        <p:nvSpPr>
          <p:cNvPr id="104858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SA"/>
          </a:p>
        </p:txBody>
      </p:sp>
      <p:sp>
        <p:nvSpPr>
          <p:cNvPr id="104858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عنوان ونص عمودي"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عنوان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1048651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104865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B8ABB09-4A1D-463E-8065-109CC2B7EFAA}" type="datetimeFigureOut">
              <a:rPr lang="ar-SA" smtClean="0"/>
              <a:t>21 ربيع الأول، 1442</a:t>
            </a:fld>
            <a:endParaRPr lang="ar-SA"/>
          </a:p>
        </p:txBody>
      </p:sp>
      <p:sp>
        <p:nvSpPr>
          <p:cNvPr id="104865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SA"/>
          </a:p>
        </p:txBody>
      </p:sp>
      <p:sp>
        <p:nvSpPr>
          <p:cNvPr id="104865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عنوان ونص عموديان"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1048640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1048641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B8ABB09-4A1D-463E-8065-109CC2B7EFAA}" type="datetimeFigureOut">
              <a:rPr lang="ar-SA" smtClean="0"/>
              <a:t>21 ربيع الأول، 1442</a:t>
            </a:fld>
            <a:endParaRPr lang="ar-SA"/>
          </a:p>
        </p:txBody>
      </p:sp>
      <p:sp>
        <p:nvSpPr>
          <p:cNvPr id="1048642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SA"/>
          </a:p>
        </p:txBody>
      </p:sp>
      <p:sp>
        <p:nvSpPr>
          <p:cNvPr id="1048643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عنوان ومحتوى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عنوان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1048588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1048589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B8ABB09-4A1D-463E-8065-109CC2B7EFAA}" type="datetimeFigureOut">
              <a:rPr lang="ar-SA" smtClean="0"/>
              <a:t>21 ربيع الأول، 1442</a:t>
            </a:fld>
            <a:endParaRPr lang="ar-SA"/>
          </a:p>
        </p:txBody>
      </p:sp>
      <p:sp>
        <p:nvSpPr>
          <p:cNvPr id="1048590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SA"/>
          </a:p>
        </p:txBody>
      </p:sp>
      <p:sp>
        <p:nvSpPr>
          <p:cNvPr id="1048591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عنوان المقطع"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b="1" cap="all" sz="4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1048656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04865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B8ABB09-4A1D-463E-8065-109CC2B7EFAA}" type="datetimeFigureOut">
              <a:rPr lang="ar-SA" smtClean="0"/>
              <a:t>21 ربيع الأول، 1442</a:t>
            </a:fld>
            <a:endParaRPr lang="ar-SA"/>
          </a:p>
        </p:txBody>
      </p:sp>
      <p:sp>
        <p:nvSpPr>
          <p:cNvPr id="104865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SA"/>
          </a:p>
        </p:txBody>
      </p:sp>
      <p:sp>
        <p:nvSpPr>
          <p:cNvPr id="104865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محتويين"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عنوان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1048661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1048662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1048663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B8ABB09-4A1D-463E-8065-109CC2B7EFAA}" type="datetimeFigureOut">
              <a:rPr lang="ar-SA" smtClean="0"/>
              <a:t>21 ربيع الأول، 1442</a:t>
            </a:fld>
            <a:endParaRPr lang="ar-SA"/>
          </a:p>
        </p:txBody>
      </p:sp>
      <p:sp>
        <p:nvSpPr>
          <p:cNvPr id="1048664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SA"/>
          </a:p>
        </p:txBody>
      </p:sp>
      <p:sp>
        <p:nvSpPr>
          <p:cNvPr id="1048665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مقارنة"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عنوان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1048667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048668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1048669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048670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1048671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B8ABB09-4A1D-463E-8065-109CC2B7EFAA}" type="datetimeFigureOut">
              <a:rPr lang="ar-SA" smtClean="0"/>
              <a:t>21 ربيع الأول، 1442</a:t>
            </a:fld>
            <a:endParaRPr lang="ar-SA"/>
          </a:p>
        </p:txBody>
      </p:sp>
      <p:sp>
        <p:nvSpPr>
          <p:cNvPr id="1048672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SA"/>
          </a:p>
        </p:txBody>
      </p:sp>
      <p:sp>
        <p:nvSpPr>
          <p:cNvPr id="1048673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عنوان فقط"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عنوان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1048636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B8ABB09-4A1D-463E-8065-109CC2B7EFAA}" type="datetimeFigureOut">
              <a:rPr lang="ar-SA" smtClean="0"/>
              <a:t>21 ربيع الأول، 1442</a:t>
            </a:fld>
            <a:endParaRPr lang="ar-SA"/>
          </a:p>
        </p:txBody>
      </p:sp>
      <p:sp>
        <p:nvSpPr>
          <p:cNvPr id="1048637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SA"/>
          </a:p>
        </p:txBody>
      </p:sp>
      <p:sp>
        <p:nvSpPr>
          <p:cNvPr id="1048638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فارغ"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B8ABB09-4A1D-463E-8065-109CC2B7EFAA}" type="datetimeFigureOut">
              <a:rPr lang="ar-SA" smtClean="0"/>
              <a:t>21 ربيع الأول، 1442</a:t>
            </a:fld>
            <a:endParaRPr lang="ar-SA"/>
          </a:p>
        </p:txBody>
      </p:sp>
      <p:sp>
        <p:nvSpPr>
          <p:cNvPr id="1048608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SA"/>
          </a:p>
        </p:txBody>
      </p:sp>
      <p:sp>
        <p:nvSpPr>
          <p:cNvPr id="1048609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محتوى ذو تسمية توضيحية"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b="1" sz="2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1048675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1048676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048677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B8ABB09-4A1D-463E-8065-109CC2B7EFAA}" type="datetimeFigureOut">
              <a:rPr lang="ar-SA" smtClean="0"/>
              <a:t>21 ربيع الأول، 1442</a:t>
            </a:fld>
            <a:endParaRPr lang="ar-SA"/>
          </a:p>
        </p:txBody>
      </p:sp>
      <p:sp>
        <p:nvSpPr>
          <p:cNvPr id="1048678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SA"/>
          </a:p>
        </p:txBody>
      </p:sp>
      <p:sp>
        <p:nvSpPr>
          <p:cNvPr id="1048679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صورة ذو تسمية توضيحية"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b="1" sz="2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1048645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ar-SA"/>
          </a:p>
        </p:txBody>
      </p:sp>
      <p:sp>
        <p:nvSpPr>
          <p:cNvPr id="1048646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048647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B8ABB09-4A1D-463E-8065-109CC2B7EFAA}" type="datetimeFigureOut">
              <a:rPr lang="ar-SA" smtClean="0"/>
              <a:t>21 ربيع الأول، 1442</a:t>
            </a:fld>
            <a:endParaRPr lang="ar-SA"/>
          </a:p>
        </p:txBody>
      </p:sp>
      <p:sp>
        <p:nvSpPr>
          <p:cNvPr id="1048648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SA"/>
          </a:p>
        </p:txBody>
      </p:sp>
      <p:sp>
        <p:nvSpPr>
          <p:cNvPr id="1048649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 anchor="ctr" bIns="45720" lIns="91440" rIns="91440" rtlCol="1" tIns="45720" vert="horz">
            <a:normAutofit/>
          </a:bodyPr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1048577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/>
        </p:spPr>
        <p:txBody>
          <a:bodyPr bIns="45720" lIns="91440" rIns="91440" rtlCol="1" tIns="45720" vert="horz">
            <a:normAutofit/>
          </a:bodyPr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1048578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/>
        </p:spPr>
        <p:txBody>
          <a:bodyPr anchor="ctr" bIns="45720" lIns="91440" rIns="91440" rtlCol="1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21 ربيع الأول، 1442</a:t>
            </a:fld>
            <a:endParaRPr lang="ar-SA"/>
          </a:p>
        </p:txBody>
      </p:sp>
      <p:sp>
        <p:nvSpPr>
          <p:cNvPr id="1048579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/>
        </p:spPr>
        <p:txBody>
          <a:bodyPr anchor="ctr" bIns="45720" lIns="91440" rIns="91440" rtlCol="1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1048580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/>
        </p:spPr>
        <p:txBody>
          <a:bodyPr anchor="ctr" bIns="45720" lIns="91440" rIns="91440" rtlCol="1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eaLnBrk="1" hangingPunct="1" latinLnBrk="0" rtl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r" defTabSz="914400" eaLnBrk="1" hangingPunct="1" indent="-342900" latinLnBrk="0" marL="342900" rtl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r" defTabSz="914400" eaLnBrk="1" hangingPunct="1" indent="-285750" latinLnBrk="0" marL="742950" rtl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r" defTabSz="914400" eaLnBrk="1" hangingPunct="1" indent="-228600" latinLnBrk="0" marL="1143000" rtl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r" defTabSz="914400" eaLnBrk="1" hangingPunct="1" indent="-228600" latinLnBrk="0" marL="1600200" rtl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r" defTabSz="914400" eaLnBrk="1" hangingPunct="1" indent="-228600" latinLnBrk="0" marL="2057400" rtl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r" defTabSz="914400" eaLnBrk="1" hangingPunct="1" indent="-228600" latinLnBrk="0" marL="2514600" rtl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r" defTabSz="914400" eaLnBrk="1" hangingPunct="1" indent="-228600" latinLnBrk="0" marL="2971800" rtl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r" defTabSz="914400" eaLnBrk="1" hangingPunct="1" indent="-228600" latinLnBrk="0" marL="3429000" rtl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r" defTabSz="914400" eaLnBrk="1" hangingPunct="1" indent="-228600" latinLnBrk="0" marL="3886200" rtl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algn="r" defTabSz="914400" eaLnBrk="1" hangingPunct="1" latinLnBrk="0" marL="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r" defTabSz="914400" eaLnBrk="1" hangingPunct="1" latinLnBrk="0" marL="45720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r" defTabSz="914400" eaLnBrk="1" hangingPunct="1" latinLnBrk="0" marL="91440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r" defTabSz="914400" eaLnBrk="1" hangingPunct="1" latinLnBrk="0" marL="137160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r" defTabSz="914400" eaLnBrk="1" hangingPunct="1" latinLnBrk="0" marL="182880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r" defTabSz="914400" eaLnBrk="1" hangingPunct="1" latinLnBrk="0" marL="228600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r" defTabSz="914400" eaLnBrk="1" hangingPunct="1" latinLnBrk="0" marL="274320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r" defTabSz="914400" eaLnBrk="1" hangingPunct="1" latinLnBrk="0" marL="320040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r" defTabSz="914400" eaLnBrk="1" hangingPunct="1" latinLnBrk="0" marL="365760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hyperlink" Target="https://en.m.wikipedia.org/wiki/Reflex" TargetMode="External"/><Relationship Id="rId2" Type="http://schemas.openxmlformats.org/officeDocument/2006/relationships/hyperlink" Target="https://en.m.wikipedia.org/wiki/External_anal_sphincter" TargetMode="External"/><Relationship Id="rId3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2.xml"/></Relationships>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عنوان 1"/>
          <p:cNvSpPr>
            <a:spLocks noGrp="1"/>
          </p:cNvSpPr>
          <p:nvPr>
            <p:ph type="ctrTitle"/>
          </p:nvPr>
        </p:nvSpPr>
        <p:spPr>
          <a:xfrm>
            <a:off x="583045" y="794791"/>
            <a:ext cx="7977909" cy="3419299"/>
          </a:xfrm>
        </p:spPr>
        <p:txBody>
          <a:bodyPr>
            <a:noAutofit/>
          </a:bodyPr>
          <a:p>
            <a:pPr rtl="0"/>
            <a:r>
              <a:rPr dirty="0" sz="6000" lang="en-US" err="1">
                <a:solidFill>
                  <a:srgbClr val="002060"/>
                </a:solidFill>
                <a:latin typeface="Algerian" pitchFamily="82" charset="77"/>
              </a:rPr>
              <a:t>Myelomeningocele</a:t>
            </a:r>
            <a:br>
              <a:rPr dirty="0" sz="6000" lang="en-US">
                <a:solidFill>
                  <a:srgbClr val="002060"/>
                </a:solidFill>
                <a:latin typeface="Algerian" pitchFamily="82" charset="77"/>
              </a:rPr>
            </a:br>
            <a:r>
              <a:rPr dirty="0" sz="6000" lang="en-US">
                <a:solidFill>
                  <a:srgbClr val="002060"/>
                </a:solidFill>
                <a:latin typeface="Algerian" pitchFamily="82" charset="77"/>
              </a:rPr>
              <a:t>And </a:t>
            </a:r>
            <a:r>
              <a:rPr dirty="0" sz="6000" lang="en-US" err="1">
                <a:solidFill>
                  <a:srgbClr val="002060"/>
                </a:solidFill>
                <a:latin typeface="Algerian" pitchFamily="82" charset="77"/>
              </a:rPr>
              <a:t>Myelocystocele</a:t>
            </a:r>
            <a:br>
              <a:rPr dirty="0" sz="6000" lang="en-US">
                <a:solidFill>
                  <a:schemeClr val="accent1">
                    <a:lumMod val="75000"/>
                  </a:schemeClr>
                </a:solidFill>
                <a:latin typeface="Algerian" pitchFamily="82" charset="77"/>
              </a:rPr>
            </a:br>
            <a:r>
              <a:rPr b="1" dirty="0" sz="2000" lang="en-US" err="1">
                <a:latin typeface="+mn-lt"/>
              </a:rPr>
              <a:t>Youmans</a:t>
            </a:r>
            <a:r>
              <a:rPr b="1" dirty="0" sz="2000" lang="en-US">
                <a:latin typeface="+mn-lt"/>
              </a:rPr>
              <a:t> Chap. 229</a:t>
            </a:r>
            <a:endParaRPr dirty="0" sz="6000" lang="ar-IQ">
              <a:solidFill>
                <a:schemeClr val="accent1">
                  <a:lumMod val="75000"/>
                </a:schemeClr>
              </a:solidFill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572000" y="22484"/>
            <a:ext cx="4572000" cy="6835516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57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0" y="22484"/>
            <a:ext cx="4572000" cy="6813032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Content Placeholder 2"/>
          <p:cNvSpPr>
            <a:spLocks noGrp="1"/>
          </p:cNvSpPr>
          <p:nvPr>
            <p:ph idx="1"/>
          </p:nvPr>
        </p:nvSpPr>
        <p:spPr>
          <a:xfrm>
            <a:off x="80818" y="80818"/>
            <a:ext cx="8982364" cy="6684818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  <a:ea typeface="Baskerville" panose="02020502070401020303" pitchFamily="18" charset="0"/>
                <a:cs typeface="Aldhabi" pitchFamily="2" charset="-78"/>
              </a:rPr>
              <a:t>Cervical </a:t>
            </a:r>
            <a:r>
              <a:rPr b="1" dirty="0" sz="2000" lang="en-US" err="1" u="sng">
                <a:solidFill>
                  <a:srgbClr val="C00000"/>
                </a:solidFill>
                <a:ea typeface="Baskerville" panose="02020502070401020303" pitchFamily="18" charset="0"/>
                <a:cs typeface="Aldhabi" pitchFamily="2" charset="-78"/>
              </a:rPr>
              <a:t>Myelomeningocele</a:t>
            </a:r>
            <a:endParaRPr b="1" dirty="0" sz="2000" lang="en-US" u="sng">
              <a:solidFill>
                <a:srgbClr val="C00000"/>
              </a:solidFill>
              <a:ea typeface="Baskerville" panose="02020502070401020303" pitchFamily="18" charset="0"/>
              <a:cs typeface="Aldhabi" pitchFamily="2" charset="-78"/>
            </a:endParaRPr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Cervical  </a:t>
            </a:r>
            <a:r>
              <a:rPr dirty="0" sz="2000" lang="en-US" err="1"/>
              <a:t>myelomeningoceles</a:t>
            </a:r>
            <a:r>
              <a:rPr dirty="0" sz="2000" lang="en-US"/>
              <a:t>  are  often  </a:t>
            </a:r>
            <a:r>
              <a:rPr b="1" dirty="0" sz="2000" lang="en-US">
                <a:solidFill>
                  <a:srgbClr val="0070C0"/>
                </a:solidFill>
              </a:rPr>
              <a:t>associated  with  split  cord malformations</a:t>
            </a:r>
            <a:r>
              <a:rPr dirty="0" sz="2000" lang="en-US"/>
              <a:t>, with  stalks  of  neural  tissue  arising  from  the  medial aspects  of  both  </a:t>
            </a:r>
            <a:r>
              <a:rPr dirty="0" sz="2000" lang="en-US" err="1"/>
              <a:t>hemicords</a:t>
            </a:r>
            <a:r>
              <a:rPr dirty="0" sz="2000" lang="en-US"/>
              <a:t>.</a:t>
            </a:r>
          </a:p>
          <a:p>
            <a:pPr algn="l" rtl="0">
              <a:buFont typeface="Wingdings" pitchFamily="2" charset="2"/>
              <a:buChar char="§"/>
            </a:pPr>
            <a:endParaRPr dirty="0" sz="2000" lang="en-US"/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In  children  with  cervical  </a:t>
            </a:r>
            <a:r>
              <a:rPr dirty="0" sz="2000" lang="en-US" err="1"/>
              <a:t>myelomeningoceles</a:t>
            </a:r>
            <a:r>
              <a:rPr dirty="0" sz="2000" lang="en-US"/>
              <a:t>,  once  the  hydrocephalus  is  treated,  a  significantly better  prognosis  can  be  expected  than  in  patients  with  </a:t>
            </a:r>
            <a:r>
              <a:rPr dirty="0" sz="2000" lang="en-US" err="1"/>
              <a:t>lumbosacral</a:t>
            </a:r>
            <a:r>
              <a:rPr dirty="0" sz="2000" lang="en-US"/>
              <a:t>  lesions.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aphicFrame>
        <p:nvGraphicFramePr>
          <p:cNvPr id="4194304" name="Table 8"/>
          <p:cNvGraphicFramePr>
            <a:graphicFrameLocks noGrp="1"/>
          </p:cNvGraphicFramePr>
          <p:nvPr>
            <p:ph idx="1"/>
          </p:nvPr>
        </p:nvGraphicFramePr>
        <p:xfrm>
          <a:off x="86591" y="113002"/>
          <a:ext cx="8970817" cy="647036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68869"/>
                <a:gridCol w="4300974"/>
                <a:gridCol w="4300974"/>
              </a:tblGrid>
              <a:tr h="782870">
                <a:tc>
                  <a:txBody>
                    <a:bodyPr/>
                    <a:p>
                      <a:endParaRPr dirty="0" lang="en-US"/>
                    </a:p>
                  </a:txBody>
                </a:tc>
                <a:tc>
                  <a:txBody>
                    <a:bodyPr/>
                    <a:p>
                      <a:pPr algn="ctr" rtl="0"/>
                      <a:r>
                        <a:rPr b="0" dirty="0" sz="3800" lang="en-US">
                          <a:latin typeface="Algerian" pitchFamily="82" charset="77"/>
                        </a:rPr>
                        <a:t>Cervical MMC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rtl="0"/>
                      <a:r>
                        <a:rPr b="0" dirty="0" sz="3600" lang="en-US">
                          <a:latin typeface="Algerian" pitchFamily="82" charset="77"/>
                        </a:rPr>
                        <a:t>Lumber MMC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782870">
                <a:tc>
                  <a:txBody>
                    <a:bodyPr/>
                    <a:p>
                      <a:pPr algn="l"/>
                      <a:endParaRPr dirty="0" lang="en-US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dirty="0" sz="1800" lang="en-US"/>
                        <a:t>Smaller anatomic defect</a:t>
                      </a:r>
                      <a:endParaRPr dirty="0" lang="en-US"/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lang="en-US"/>
                        <a:t>Large anatomic defect</a:t>
                      </a:r>
                    </a:p>
                  </a:txBody>
                </a:tc>
              </a:tr>
              <a:tr h="1373917">
                <a:tc>
                  <a:txBody>
                    <a:bodyPr/>
                    <a:p>
                      <a:endParaRPr dirty="0"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dirty="0" sz="1800" lang="en-US"/>
                        <a:t>Majority of patients having hydrocephalus but normal, or nearly normal, sensorimotor function below the level of the lesion and have better prognosis.</a:t>
                      </a:r>
                      <a:endParaRPr dirty="0" lang="en-US"/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sz="1800" lang="en-US"/>
                        <a:t>80%</a:t>
                      </a:r>
                      <a:r>
                        <a:rPr dirty="0" sz="1800" lang="en-US">
                          <a:effectLst/>
                        </a:rPr>
                        <a:t> to 90% have hydrocephalus</a:t>
                      </a:r>
                    </a:p>
                    <a:p>
                      <a:pPr algn="l"/>
                      <a:r>
                        <a:rPr dirty="0" sz="1800" lang="en-US">
                          <a:effectLst/>
                        </a:rPr>
                        <a:t>With lower limb weakness and loss of sphincter control.</a:t>
                      </a:r>
                      <a:endParaRPr dirty="0" lang="en-US"/>
                    </a:p>
                  </a:txBody>
                </a:tc>
              </a:tr>
              <a:tr h="782870">
                <a:tc>
                  <a:txBody>
                    <a:bodyPr/>
                    <a:p>
                      <a:endParaRPr dirty="0" lang="en-US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dirty="0" sz="1800" lang="en-US"/>
                        <a:t>Closed  lesions,  covered  with  thick  fibrous tissue,  tough  skin,  or  both.</a:t>
                      </a:r>
                      <a:endParaRPr dirty="0" lang="en-US"/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sz="1800" lang="en-US"/>
                        <a:t>Open lesion resulting  in  CSF  leakage.</a:t>
                      </a:r>
                      <a:endParaRPr dirty="0" lang="en-US"/>
                    </a:p>
                  </a:txBody>
                </a:tc>
              </a:tr>
              <a:tr h="1690975">
                <a:tc>
                  <a:txBody>
                    <a:bodyPr/>
                    <a:p>
                      <a:endParaRPr dirty="0"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dirty="0" sz="1800" lang="en-US"/>
                        <a:t>Contain  only  a  small  band  of  neural  tissue  that penetrates  the  small  fascial  defect  as  it  passes  from  the  </a:t>
                      </a:r>
                      <a:r>
                        <a:rPr dirty="0" sz="1800" lang="en-US" err="1"/>
                        <a:t>dorsum</a:t>
                      </a:r>
                      <a:r>
                        <a:rPr dirty="0" sz="1800" lang="en-US"/>
                        <a:t>  of  the  spinal  cord,  ending  along  the  inner  surface  of  the  sac. </a:t>
                      </a:r>
                      <a:endParaRPr dirty="0" lang="en-US"/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lang="en-US"/>
                        <a:t>Contain large band of neural tissue</a:t>
                      </a:r>
                    </a:p>
                  </a:txBody>
                </a:tc>
              </a:tr>
              <a:tr h="1056859">
                <a:tc>
                  <a:txBody>
                    <a:bodyPr/>
                    <a:p>
                      <a:endParaRPr dirty="0" lang="en-US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dirty="0" sz="1800" lang="en-US"/>
                        <a:t>Minimal  or  absent fascial defect</a:t>
                      </a:r>
                      <a:endParaRPr dirty="0" lang="en-US"/>
                    </a:p>
                  </a:txBody>
                </a:tc>
                <a:tc>
                  <a:txBody>
                    <a:bodyPr/>
                    <a:p>
                      <a:pPr algn="l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dirty="0" sz="1800" lang="en-US"/>
                        <a:t>The  large  fascial  defects  and  posterior  bony  malformations.</a:t>
                      </a:r>
                      <a:endParaRPr dirty="0" lang="en-US"/>
                    </a:p>
                    <a:p>
                      <a:pPr algn="l"/>
                      <a:endParaRPr dirty="0" lang="en-US"/>
                    </a:p>
                  </a:txBody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عنصر نائب للمحتوى 2"/>
          <p:cNvSpPr>
            <a:spLocks noGrp="1"/>
          </p:cNvSpPr>
          <p:nvPr>
            <p:ph idx="1"/>
          </p:nvPr>
        </p:nvSpPr>
        <p:spPr>
          <a:xfrm>
            <a:off x="80818" y="80818"/>
            <a:ext cx="8982364" cy="6684818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  <a:ea typeface="Baskerville" panose="02020502070401020303" pitchFamily="18" charset="0"/>
                <a:cs typeface="Aldhabi" pitchFamily="2" charset="-78"/>
              </a:rPr>
              <a:t>Epidemiology and Etiology</a:t>
            </a:r>
            <a:endParaRPr b="1" dirty="0" sz="2000" lang="ar-IQ" u="sng">
              <a:solidFill>
                <a:srgbClr val="C00000"/>
              </a:solidFill>
              <a:ea typeface="Baskerville" panose="02020502070401020303" pitchFamily="18" charset="0"/>
              <a:cs typeface="Aldhabi" pitchFamily="2" charset="-78"/>
            </a:endParaRPr>
          </a:p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Meningocele, and </a:t>
            </a:r>
            <a:r>
              <a:rPr dirty="0" sz="2000" lang="en-US" err="1"/>
              <a:t>myelomeningocele</a:t>
            </a:r>
            <a:r>
              <a:rPr dirty="0" sz="2000" lang="en-US"/>
              <a:t>, represents one of the most common birth defects.</a:t>
            </a:r>
          </a:p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Most common in female</a:t>
            </a:r>
          </a:p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More common in white</a:t>
            </a:r>
          </a:p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Most  commonly  </a:t>
            </a:r>
            <a:r>
              <a:rPr dirty="0" sz="2000" lang="en-US" err="1"/>
              <a:t>lumbosacral</a:t>
            </a:r>
            <a:endParaRPr dirty="0" sz="2000" lang="en-US"/>
          </a:p>
          <a:p>
            <a:pPr algn="l" indent="0" marL="0" rtl="0">
              <a:buNone/>
            </a:pPr>
            <a:r>
              <a:rPr dirty="0" sz="2000" lang="en-US"/>
              <a:t>                                      10% thoracic (longer and wider, and often flat or even sunken)</a:t>
            </a:r>
          </a:p>
          <a:p>
            <a:pPr algn="l" indent="0" marL="0" rtl="0">
              <a:buNone/>
            </a:pPr>
            <a:r>
              <a:rPr dirty="0" sz="2000" lang="en-US"/>
              <a:t>                                      5%  cervical  </a:t>
            </a:r>
          </a:p>
          <a:p>
            <a:pPr algn="l" indent="0" marL="0" rtl="0">
              <a:buNone/>
            </a:pPr>
            <a:endParaRPr dirty="0" sz="2000" lang="en-US"/>
          </a:p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Carbamazepine  and </a:t>
            </a:r>
            <a:r>
              <a:rPr dirty="0" sz="2000" lang="en-US" err="1"/>
              <a:t>Valproic</a:t>
            </a:r>
            <a:r>
              <a:rPr dirty="0" sz="2000" lang="en-US"/>
              <a:t>  acid carry risk of spina bifida due to interaction with folic acid’s function.</a:t>
            </a:r>
          </a:p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Nutritional Deficiencies : Zinc &amp; Folic acid (0.4 mg before and during pregnancy)</a:t>
            </a:r>
          </a:p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Associated Chromosomal Abnormalities (trisomy 13, trisomy 18)</a:t>
            </a:r>
            <a:endParaRPr dirty="0" sz="2000" lang="ar-IQ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8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3999" cy="6858000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عنصر نائب للمحتوى 2"/>
          <p:cNvSpPr>
            <a:spLocks noGrp="1"/>
          </p:cNvSpPr>
          <p:nvPr>
            <p:ph idx="1"/>
          </p:nvPr>
        </p:nvSpPr>
        <p:spPr>
          <a:xfrm>
            <a:off x="80818" y="80818"/>
            <a:ext cx="8982364" cy="6684820"/>
          </a:xfrm>
        </p:spPr>
        <p:txBody>
          <a:bodyPr>
            <a:noAutofit/>
          </a:bodyPr>
          <a:p>
            <a:pPr algn="l" rtl="0"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  <a:ea typeface="Baskerville" panose="02020502070401020303" pitchFamily="18" charset="0"/>
                <a:cs typeface="Aldhabi" pitchFamily="2" charset="-78"/>
              </a:rPr>
              <a:t>Diagnosis</a:t>
            </a:r>
            <a:endParaRPr b="1" dirty="0" sz="2000" lang="ar-IQ" u="sng">
              <a:solidFill>
                <a:srgbClr val="C00000"/>
              </a:solidFill>
              <a:ea typeface="Baskerville" panose="02020502070401020303" pitchFamily="18" charset="0"/>
              <a:cs typeface="Aldhabi" pitchFamily="2" charset="-78"/>
            </a:endParaRPr>
          </a:p>
          <a:p>
            <a:pPr algn="l" rtl="0">
              <a:buFont typeface="+mj-lt"/>
              <a:buAutoNum type="arabicParenR"/>
            </a:pPr>
            <a:r>
              <a:rPr b="1" dirty="0" sz="2000" lang="en-US" u="sng">
                <a:solidFill>
                  <a:srgbClr val="002060"/>
                </a:solidFill>
              </a:rPr>
              <a:t>Maternal Serum </a:t>
            </a:r>
            <a:r>
              <a:rPr b="1" dirty="0" sz="2000" lang="el-GR" u="sng">
                <a:solidFill>
                  <a:srgbClr val="002060"/>
                </a:solidFill>
              </a:rPr>
              <a:t>α-</a:t>
            </a:r>
            <a:r>
              <a:rPr b="1" dirty="0" sz="2000" lang="en-US" u="sng">
                <a:solidFill>
                  <a:srgbClr val="002060"/>
                </a:solidFill>
              </a:rPr>
              <a:t>Fetoprotein.</a:t>
            </a:r>
          </a:p>
          <a:p>
            <a:pPr algn="l" indent="0" lvl="1" marL="400050" rtl="0">
              <a:buNone/>
            </a:pPr>
            <a:r>
              <a:rPr dirty="0" sz="2000" lang="en-US"/>
              <a:t>Measure in the early part of the 2</a:t>
            </a:r>
            <a:r>
              <a:rPr baseline="30000" dirty="0" sz="2000" lang="en-US"/>
              <a:t>nd</a:t>
            </a:r>
            <a:r>
              <a:rPr dirty="0" sz="2000" lang="en-US"/>
              <a:t> trimester optimally between 16 and 18 weeks, result in High level in association with NTD.</a:t>
            </a:r>
          </a:p>
          <a:p>
            <a:pPr algn="l" rtl="0">
              <a:buFont typeface="+mj-lt"/>
              <a:buAutoNum type="arabicParenR"/>
            </a:pPr>
            <a:r>
              <a:rPr b="1" dirty="0" sz="2000" lang="en-US" u="sng">
                <a:solidFill>
                  <a:srgbClr val="002060"/>
                </a:solidFill>
              </a:rPr>
              <a:t>High-Resolution Fetal Ultrasonography </a:t>
            </a:r>
          </a:p>
          <a:p>
            <a:pPr algn="l" indent="0" lvl="1" marL="400050" rtl="0">
              <a:buNone/>
            </a:pPr>
            <a:r>
              <a:rPr dirty="0" sz="2000" lang="en-US"/>
              <a:t>Two  characteristic  cranial  abnormalities  associated  with  hydrocephalus  and  </a:t>
            </a:r>
            <a:r>
              <a:rPr dirty="0" sz="2000" lang="en-US" err="1"/>
              <a:t>Chiari</a:t>
            </a:r>
            <a:r>
              <a:rPr dirty="0" sz="2000" lang="en-US"/>
              <a:t>  II  malformations. </a:t>
            </a:r>
          </a:p>
          <a:p>
            <a:pPr algn="l" indent="0" lvl="1" marL="400050" rtl="0">
              <a:buNone/>
            </a:pPr>
            <a:r>
              <a:rPr b="1" dirty="0" sz="2000" lang="en-US" u="sng">
                <a:solidFill>
                  <a:srgbClr val="0070C0"/>
                </a:solidFill>
              </a:rPr>
              <a:t>Lemon  sign</a:t>
            </a:r>
            <a:r>
              <a:rPr dirty="0" sz="2000" lang="en-US"/>
              <a:t>,  consists  of  the  scalloping  of the  frontal  bones  on  a  </a:t>
            </a:r>
            <a:r>
              <a:rPr dirty="0" sz="2000" lang="en-US" err="1"/>
              <a:t>biparietal</a:t>
            </a:r>
            <a:r>
              <a:rPr dirty="0" sz="2000" lang="en-US"/>
              <a:t>  view,  and  is  present  in  80%  of fetuses  with MMC. </a:t>
            </a:r>
          </a:p>
          <a:p>
            <a:pPr algn="l" indent="0" lvl="1" marL="400050" rtl="0">
              <a:buNone/>
            </a:pPr>
            <a:r>
              <a:rPr b="1" dirty="0" sz="2000" lang="en-US" u="sng">
                <a:solidFill>
                  <a:srgbClr val="0070C0"/>
                </a:solidFill>
              </a:rPr>
              <a:t>Banana sign</a:t>
            </a:r>
            <a:r>
              <a:rPr dirty="0" sz="2000" lang="en-US"/>
              <a:t>,  consists  of  an  abnormally  shaped  midbrain,  elongated  cerebellum,  and obliteration of the </a:t>
            </a:r>
            <a:r>
              <a:rPr dirty="0" sz="2000" lang="en-US" err="1"/>
              <a:t>cisterna</a:t>
            </a:r>
            <a:r>
              <a:rPr dirty="0" sz="2000" lang="en-US"/>
              <a:t> magna, in 93%  of MMC.</a:t>
            </a:r>
          </a:p>
          <a:p>
            <a:pPr algn="l" rtl="0">
              <a:buFont typeface="+mj-lt"/>
              <a:buAutoNum type="arabicParenR"/>
            </a:pPr>
            <a:r>
              <a:rPr b="1" dirty="0" sz="2000" lang="en-US" u="sng">
                <a:solidFill>
                  <a:srgbClr val="002060"/>
                </a:solidFill>
              </a:rPr>
              <a:t>Magnetic Resonance Imaging.</a:t>
            </a:r>
            <a:endParaRPr b="1" dirty="0" sz="2000" lang="en-US">
              <a:solidFill>
                <a:srgbClr val="002060"/>
              </a:solidFill>
            </a:endParaRPr>
          </a:p>
          <a:p>
            <a:pPr algn="l" rtl="0">
              <a:buFont typeface="+mj-lt"/>
              <a:buAutoNum type="arabicParenR"/>
            </a:pPr>
            <a:r>
              <a:rPr b="1" dirty="0" sz="2000" lang="en-US" u="sng">
                <a:solidFill>
                  <a:srgbClr val="002060"/>
                </a:solidFill>
              </a:rPr>
              <a:t>Amniocentesis</a:t>
            </a:r>
            <a:r>
              <a:rPr dirty="0" sz="2000" lang="en-US" u="sng">
                <a:solidFill>
                  <a:srgbClr val="C00000"/>
                </a:solidFill>
              </a:rPr>
              <a:t> </a:t>
            </a:r>
          </a:p>
          <a:p>
            <a:pPr algn="l" indent="0" lvl="1" marL="400050" rtl="0">
              <a:buNone/>
            </a:pPr>
            <a:r>
              <a:rPr dirty="0" sz="2000" lang="en-US"/>
              <a:t>When  MSAFP  level  and  imaging  studies  suggest  the  presence  of an  NTD, levels  of  amniotic  AFP  and  acetylcholinesterase  (AChE) are  used  as  a  confirmatory  test</a:t>
            </a:r>
          </a:p>
          <a:p>
            <a:pPr algn="l" lvl="1" marL="685800" rtl="0">
              <a:buFont typeface="Arial" panose="020B0604020202020204" pitchFamily="34" charset="0"/>
              <a:buChar char="•"/>
            </a:pPr>
            <a:r>
              <a:rPr dirty="0" sz="2000" lang="en-US" u="sng"/>
              <a:t>amniotic  fluid levels  of  AFP  and  AChE  </a:t>
            </a:r>
            <a:r>
              <a:rPr b="1" dirty="0" sz="2000" lang="en-US" u="sng">
                <a:solidFill>
                  <a:srgbClr val="0070C0"/>
                </a:solidFill>
              </a:rPr>
              <a:t>will  not  be  elevated</a:t>
            </a:r>
            <a:r>
              <a:rPr dirty="0" sz="2000" lang="en-US" u="sng"/>
              <a:t>  with  skin-covered malformations.</a:t>
            </a:r>
            <a:endParaRPr dirty="0" sz="2000" lang="ar-IQ" u="sng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9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400689" y="0"/>
            <a:ext cx="4743311" cy="6858000"/>
          </a:xfrm>
          <a:prstGeom prst="rect"/>
        </p:spPr>
      </p:pic>
      <p:pic>
        <p:nvPicPr>
          <p:cNvPr id="2097160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-1" y="0"/>
            <a:ext cx="4400689" cy="2960481"/>
          </a:xfrm>
          <a:prstGeom prst="rect"/>
        </p:spPr>
      </p:pic>
      <p:pic>
        <p:nvPicPr>
          <p:cNvPr id="2097161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0" y="2960481"/>
            <a:ext cx="4400688" cy="3897519"/>
          </a:xfrm>
          <a:prstGeom prst="rect"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246909" y="0"/>
            <a:ext cx="6650181" cy="6858000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Content Placeholder 2"/>
          <p:cNvSpPr>
            <a:spLocks noGrp="1"/>
          </p:cNvSpPr>
          <p:nvPr>
            <p:ph idx="1"/>
          </p:nvPr>
        </p:nvSpPr>
        <p:spPr>
          <a:xfrm>
            <a:off x="110836" y="99291"/>
            <a:ext cx="8940799" cy="6666345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Examination</a:t>
            </a:r>
          </a:p>
          <a:p>
            <a:pPr algn="l" indent="-457200" marL="457200" rtl="0">
              <a:buFont typeface="+mj-lt"/>
              <a:buAutoNum type="arabicParenR"/>
            </a:pPr>
            <a:r>
              <a:rPr b="1" dirty="0" sz="2000" lang="en-US"/>
              <a:t>Examine the lesion</a:t>
            </a:r>
            <a:r>
              <a:rPr dirty="0" sz="2000" lang="en-US"/>
              <a:t> includes noting its </a:t>
            </a:r>
            <a:r>
              <a:rPr b="1" dirty="0" sz="2000" lang="en-US">
                <a:solidFill>
                  <a:srgbClr val="0070C0"/>
                </a:solidFill>
              </a:rPr>
              <a:t>circumference</a:t>
            </a:r>
            <a:r>
              <a:rPr dirty="0" sz="2000" lang="en-US"/>
              <a:t>, </a:t>
            </a:r>
            <a:r>
              <a:rPr b="1" dirty="0" sz="2000" lang="en-US">
                <a:solidFill>
                  <a:srgbClr val="0070C0"/>
                </a:solidFill>
              </a:rPr>
              <a:t>shape</a:t>
            </a:r>
            <a:r>
              <a:rPr dirty="0" sz="2000" lang="en-US"/>
              <a:t>, the </a:t>
            </a:r>
            <a:r>
              <a:rPr b="1" dirty="0" sz="2000" lang="en-US" err="1">
                <a:solidFill>
                  <a:srgbClr val="0070C0"/>
                </a:solidFill>
              </a:rPr>
              <a:t>placode</a:t>
            </a:r>
            <a:r>
              <a:rPr dirty="0" sz="2000" lang="en-US"/>
              <a:t>, </a:t>
            </a:r>
            <a:r>
              <a:rPr b="1" dirty="0" sz="2000" lang="en-US">
                <a:solidFill>
                  <a:srgbClr val="0070C0"/>
                </a:solidFill>
              </a:rPr>
              <a:t>skin integrity</a:t>
            </a:r>
            <a:r>
              <a:rPr dirty="0" sz="2000" lang="en-US"/>
              <a:t>.</a:t>
            </a:r>
          </a:p>
          <a:p>
            <a:pPr algn="l" indent="-457200" marL="457200" rtl="0">
              <a:buFont typeface="+mj-lt"/>
              <a:buAutoNum type="arabicParenR"/>
            </a:pPr>
            <a:r>
              <a:rPr b="1" dirty="0" sz="2000" lang="en-US"/>
              <a:t>The spinal column</a:t>
            </a:r>
            <a:r>
              <a:rPr dirty="0" sz="2000" lang="en-US"/>
              <a:t> is examined for</a:t>
            </a:r>
            <a:endParaRPr b="0" dirty="0" sz="2000" i="0" lang="en-US">
              <a:solidFill>
                <a:srgbClr val="222222"/>
              </a:solidFill>
              <a:effectLst/>
            </a:endParaRPr>
          </a:p>
          <a:p>
            <a:pPr algn="l" indent="-342900" lvl="1" rtl="0">
              <a:buFont typeface="Arial" panose="020B0604020202020204" pitchFamily="34" charset="0"/>
              <a:buChar char="•"/>
            </a:pPr>
            <a:r>
              <a:rPr b="0" dirty="0" sz="2000" i="0" lang="en-US">
                <a:solidFill>
                  <a:srgbClr val="222222"/>
                </a:solidFill>
                <a:effectLst/>
              </a:rPr>
              <a:t>Early scoliosis, kyphosis.</a:t>
            </a:r>
          </a:p>
          <a:p>
            <a:pPr algn="l" indent="-342900" lvl="1" rtl="0">
              <a:buFont typeface="Arial" panose="020B0604020202020204" pitchFamily="34" charset="0"/>
              <a:buChar char="•"/>
            </a:pPr>
            <a:r>
              <a:rPr b="0" dirty="0" sz="2000" i="0" lang="en-US">
                <a:solidFill>
                  <a:srgbClr val="222222"/>
                </a:solidFill>
                <a:effectLst/>
              </a:rPr>
              <a:t>Visible and palpable prominent laminae at the lateral margin of lesion.</a:t>
            </a:r>
          </a:p>
          <a:p>
            <a:pPr algn="l" indent="-457200" marL="457200" rtl="0">
              <a:buFont typeface="+mj-lt"/>
              <a:buAutoNum type="arabicParenR"/>
            </a:pPr>
            <a:r>
              <a:rPr b="1" dirty="0" sz="2000" lang="en-US">
                <a:effectLst/>
              </a:rPr>
              <a:t>Orthopedic deformities</a:t>
            </a:r>
            <a:r>
              <a:rPr dirty="0" sz="2000" lang="en-US">
                <a:effectLst/>
              </a:rPr>
              <a:t>: </a:t>
            </a:r>
            <a:r>
              <a:rPr b="1" dirty="0" sz="2000" lang="en-US">
                <a:solidFill>
                  <a:srgbClr val="0070C0"/>
                </a:solidFill>
                <a:effectLst/>
              </a:rPr>
              <a:t>club foot (</a:t>
            </a:r>
            <a:r>
              <a:rPr b="1" dirty="0" sz="2000" lang="en-US">
                <a:solidFill>
                  <a:srgbClr val="0070C0"/>
                </a:solidFill>
              </a:rPr>
              <a:t>talipes </a:t>
            </a:r>
            <a:r>
              <a:rPr b="1" dirty="0" sz="2000" lang="en-US" err="1">
                <a:solidFill>
                  <a:srgbClr val="0070C0"/>
                </a:solidFill>
              </a:rPr>
              <a:t>equinovarus</a:t>
            </a:r>
            <a:r>
              <a:rPr b="1" dirty="0" sz="2000" lang="en-US">
                <a:solidFill>
                  <a:srgbClr val="0070C0"/>
                </a:solidFill>
              </a:rPr>
              <a:t>)</a:t>
            </a:r>
            <a:endParaRPr b="1" dirty="0" sz="2000" lang="en-US">
              <a:solidFill>
                <a:srgbClr val="0070C0"/>
              </a:solidFill>
              <a:effectLst/>
            </a:endParaRPr>
          </a:p>
          <a:p>
            <a:pPr algn="l" indent="-457200" marL="457200" rtl="0">
              <a:buFont typeface="+mj-lt"/>
              <a:buAutoNum type="arabicParenR"/>
            </a:pPr>
            <a:r>
              <a:rPr b="1" dirty="0" sz="2000" lang="en-US"/>
              <a:t>Neurological examination</a:t>
            </a:r>
            <a:r>
              <a:rPr dirty="0" sz="2000" lang="en-US"/>
              <a:t> include motor function, reflexes, bladder and bowel function.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>
                <a:solidFill>
                  <a:srgbClr val="C00000"/>
                </a:solidFill>
              </a:rPr>
              <a:t>The motor examination </a:t>
            </a:r>
            <a:r>
              <a:rPr dirty="0" sz="2000" lang="en-US"/>
              <a:t>conducted with pinpricks over the baby’s torso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Lesion at T12 or above </a:t>
            </a:r>
            <a:r>
              <a:rPr b="1" dirty="0" sz="2000" lang="en-US">
                <a:solidFill>
                  <a:srgbClr val="C00000"/>
                </a:solidFill>
              </a:rPr>
              <a:t>—&gt;</a:t>
            </a:r>
            <a:r>
              <a:rPr dirty="0" sz="2000" lang="en-US"/>
              <a:t> paraplegia. 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Hip flexion                      </a:t>
            </a:r>
            <a:r>
              <a:rPr b="1" dirty="0" sz="2000" lang="en-US">
                <a:solidFill>
                  <a:srgbClr val="C00000"/>
                </a:solidFill>
              </a:rPr>
              <a:t>—&gt;</a:t>
            </a:r>
            <a:r>
              <a:rPr dirty="0" sz="2000" lang="en-US"/>
              <a:t> L1 to L3 function.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knee extension              </a:t>
            </a:r>
            <a:r>
              <a:rPr b="1" dirty="0" sz="2000" lang="en-US">
                <a:solidFill>
                  <a:srgbClr val="C00000"/>
                </a:solidFill>
              </a:rPr>
              <a:t>—&gt;</a:t>
            </a:r>
            <a:r>
              <a:rPr dirty="0" sz="2000" lang="en-US"/>
              <a:t> L2 to L4 function. 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Knee flexion                   </a:t>
            </a:r>
            <a:r>
              <a:rPr b="1" dirty="0" sz="2000" lang="en-US">
                <a:solidFill>
                  <a:srgbClr val="C00000"/>
                </a:solidFill>
              </a:rPr>
              <a:t>—&gt; </a:t>
            </a:r>
            <a:r>
              <a:rPr dirty="0" sz="2000" lang="en-US"/>
              <a:t>L5-S1 function. 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Plantar flexion               </a:t>
            </a:r>
            <a:r>
              <a:rPr b="1" dirty="0" sz="2000" lang="en-US">
                <a:solidFill>
                  <a:srgbClr val="C00000"/>
                </a:solidFill>
              </a:rPr>
              <a:t>—&gt;</a:t>
            </a:r>
            <a:r>
              <a:rPr dirty="0" sz="2000" lang="en-US"/>
              <a:t> S1-S2 function.</a:t>
            </a:r>
          </a:p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Spontaneous movements are best assessed by </a:t>
            </a:r>
            <a:r>
              <a:rPr b="1" dirty="0" sz="2000" lang="en-US"/>
              <a:t>suspending the infant in the prone position</a:t>
            </a:r>
            <a:r>
              <a:rPr dirty="0" sz="2000" lang="en-US"/>
              <a:t> and examining for spontaneous movements of the feet, legs, and hips.</a:t>
            </a:r>
            <a:endParaRPr dirty="0" sz="2000" lang="en-IQ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Content Placeholder 2"/>
          <p:cNvSpPr>
            <a:spLocks noGrp="1"/>
          </p:cNvSpPr>
          <p:nvPr>
            <p:ph idx="1"/>
          </p:nvPr>
        </p:nvSpPr>
        <p:spPr>
          <a:xfrm>
            <a:off x="87746" y="80818"/>
            <a:ext cx="8963890" cy="6684818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Ø"/>
            </a:pPr>
            <a:r>
              <a:rPr b="1" dirty="0" sz="2000" lang="en-US">
                <a:solidFill>
                  <a:srgbClr val="C00000"/>
                </a:solidFill>
              </a:rPr>
              <a:t>Reflex testing include 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Patellar tendon reflex (femoral nerve, L2-4)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Achilles tendon reflex (tibial nerve, S1-2)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Anal reflex (pudendal nerve, S3-4)</a:t>
            </a:r>
          </a:p>
          <a:p>
            <a:pPr algn="l" lvl="1" rtl="0">
              <a:buFont typeface="Arial" panose="020B0604020202020204" pitchFamily="34" charset="0"/>
              <a:buChar char="•"/>
            </a:pPr>
            <a:endParaRPr dirty="0" sz="2000" lang="en-US"/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>
                <a:solidFill>
                  <a:srgbClr val="C00000"/>
                </a:solidFill>
              </a:rPr>
              <a:t>Sphincter function </a:t>
            </a:r>
          </a:p>
          <a:p>
            <a:pPr algn="l" rtl="0"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Anal reflex or wink</a:t>
            </a:r>
            <a:r>
              <a:rPr b="1" dirty="0" sz="2000" lang="en-US">
                <a:solidFill>
                  <a:srgbClr val="C00000"/>
                </a:solidFill>
              </a:rPr>
              <a:t> (</a:t>
            </a:r>
            <a:r>
              <a:rPr b="1" dirty="0" sz="2000" lang="en-US" err="1">
                <a:solidFill>
                  <a:srgbClr val="002060"/>
                </a:solidFill>
              </a:rPr>
              <a:t>anocutaneous</a:t>
            </a:r>
            <a:r>
              <a:rPr b="1" dirty="0" sz="2000" lang="en-US">
                <a:solidFill>
                  <a:srgbClr val="002060"/>
                </a:solidFill>
              </a:rPr>
              <a:t> reflex</a:t>
            </a:r>
            <a:r>
              <a:rPr b="1" dirty="0" sz="2000" lang="en-US">
                <a:solidFill>
                  <a:srgbClr val="C00000"/>
                </a:solidFill>
              </a:rPr>
              <a:t>)</a:t>
            </a:r>
            <a:r>
              <a:rPr dirty="0" sz="2000" lang="en-US"/>
              <a:t>: is the </a:t>
            </a:r>
            <a:r>
              <a:rPr dirty="0" sz="2000" lang="en-US" u="sng">
                <a:hlinkClick r:id="rId1"/>
              </a:rPr>
              <a:t>reflexive</a:t>
            </a:r>
            <a:r>
              <a:rPr dirty="0" sz="2000" lang="en-US">
                <a:solidFill>
                  <a:srgbClr val="0000FF"/>
                </a:solidFill>
                <a:hlinkClick r:id="rId1"/>
              </a:rPr>
              <a:t> </a:t>
            </a:r>
            <a:r>
              <a:rPr dirty="0" sz="2000" lang="en-US">
                <a:hlinkClick r:id="rId1"/>
              </a:rPr>
              <a:t>contraction of the </a:t>
            </a:r>
            <a:r>
              <a:rPr dirty="0" sz="2000" lang="en-US">
                <a:hlinkClick r:id="rId2"/>
              </a:rPr>
              <a:t>external</a:t>
            </a:r>
            <a:r>
              <a:rPr dirty="0" sz="2000" lang="en-US">
                <a:solidFill>
                  <a:srgbClr val="0000FF"/>
                </a:solidFill>
                <a:hlinkClick r:id="rId2"/>
              </a:rPr>
              <a:t> </a:t>
            </a:r>
            <a:r>
              <a:rPr dirty="0" sz="2000" lang="en-US">
                <a:hlinkClick r:id="rId2"/>
              </a:rPr>
              <a:t>anal</a:t>
            </a:r>
            <a:r>
              <a:rPr dirty="0" sz="2000" lang="en-US">
                <a:solidFill>
                  <a:srgbClr val="0000FF"/>
                </a:solidFill>
                <a:hlinkClick r:id="rId2"/>
              </a:rPr>
              <a:t> </a:t>
            </a:r>
            <a:r>
              <a:rPr dirty="0" sz="2000" lang="en-US">
                <a:hlinkClick r:id="rId2"/>
              </a:rPr>
              <a:t>sphincter upon stroking of the skin around the anus.</a:t>
            </a:r>
            <a:endParaRPr dirty="0" sz="2000" lang="en-US"/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Infants with a positive </a:t>
            </a:r>
            <a:r>
              <a:rPr dirty="0" sz="2000" lang="en-US" err="1"/>
              <a:t>anocutaneous</a:t>
            </a:r>
            <a:r>
              <a:rPr dirty="0" sz="2000" lang="en-US"/>
              <a:t> reflex have a better prognosis for urinary continence.</a:t>
            </a:r>
          </a:p>
          <a:p>
            <a:pPr algn="l" rtl="0"/>
            <a:r>
              <a:rPr dirty="0" sz="2000" lang="en-US"/>
              <a:t>Anal and urethral </a:t>
            </a:r>
            <a:r>
              <a:rPr dirty="0" sz="2000" lang="en-US" err="1"/>
              <a:t>mucosae</a:t>
            </a:r>
            <a:r>
              <a:rPr dirty="0" sz="2000" lang="en-US"/>
              <a:t> may prolapse in severely paralyzed cases.</a:t>
            </a:r>
          </a:p>
          <a:p>
            <a:pPr algn="l" rtl="0"/>
            <a:r>
              <a:rPr dirty="0" sz="2000" lang="en-US"/>
              <a:t>Very early diaper dermatitis may also be a sign of incontinence.</a:t>
            </a:r>
            <a:endParaRPr dirty="0" sz="2000" lang="en-IQ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Content Placeholder 2"/>
          <p:cNvSpPr>
            <a:spLocks noGrp="1"/>
          </p:cNvSpPr>
          <p:nvPr>
            <p:ph idx="1"/>
          </p:nvPr>
        </p:nvSpPr>
        <p:spPr>
          <a:xfrm>
            <a:off x="80818" y="87745"/>
            <a:ext cx="8982364" cy="6677891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q"/>
            </a:pPr>
            <a:r>
              <a:rPr b="1" dirty="0" sz="2000" lang="en-US">
                <a:solidFill>
                  <a:srgbClr val="C00000"/>
                </a:solidFill>
              </a:rPr>
              <a:t>Spinal </a:t>
            </a:r>
            <a:r>
              <a:rPr b="1" dirty="0" sz="2000" lang="en-US" err="1">
                <a:solidFill>
                  <a:srgbClr val="C00000"/>
                </a:solidFill>
              </a:rPr>
              <a:t>dysraphism</a:t>
            </a:r>
            <a:r>
              <a:rPr b="1" dirty="0" sz="2000" lang="en-US">
                <a:solidFill>
                  <a:srgbClr val="C00000"/>
                </a:solidFill>
              </a:rPr>
              <a:t> (spina bifida)</a:t>
            </a:r>
          </a:p>
          <a:p>
            <a:pPr algn="l" rtl="0">
              <a:buFont typeface="Wingdings" pitchFamily="2" charset="2"/>
              <a:buChar char="q"/>
            </a:pPr>
            <a:endParaRPr b="1" dirty="0" sz="2000" lang="en-US">
              <a:solidFill>
                <a:srgbClr val="C00000"/>
              </a:solidFill>
            </a:endParaRPr>
          </a:p>
          <a:p>
            <a:pPr algn="l" indent="-457200" marL="457200" rtl="0">
              <a:buFont typeface="+mj-lt"/>
              <a:buAutoNum type="arabicParenR"/>
            </a:pPr>
            <a:r>
              <a:rPr b="1" dirty="0" sz="2000" lang="en-US">
                <a:solidFill>
                  <a:srgbClr val="0070C0"/>
                </a:solidFill>
              </a:rPr>
              <a:t>Spina bifida </a:t>
            </a:r>
            <a:r>
              <a:rPr b="1" dirty="0" sz="2000" lang="en-US" err="1">
                <a:solidFill>
                  <a:srgbClr val="0070C0"/>
                </a:solidFill>
              </a:rPr>
              <a:t>occulta</a:t>
            </a:r>
            <a:r>
              <a:rPr dirty="0" sz="2000" lang="en-US"/>
              <a:t>: Congenital absence of a spinous process and variable amounts of lamina. No visible exposure of meninges or neural tissue.</a:t>
            </a:r>
          </a:p>
          <a:p>
            <a:pPr algn="l" indent="-457200" marL="457200" rtl="0">
              <a:buFont typeface="+mj-lt"/>
              <a:buAutoNum type="arabicParenR"/>
            </a:pPr>
            <a:r>
              <a:rPr b="1" dirty="0" sz="2000" lang="en-US">
                <a:solidFill>
                  <a:srgbClr val="0070C0"/>
                </a:solidFill>
              </a:rPr>
              <a:t>Spina bifida </a:t>
            </a:r>
            <a:r>
              <a:rPr b="1" dirty="0" sz="2000" lang="en-US" err="1">
                <a:solidFill>
                  <a:srgbClr val="0070C0"/>
                </a:solidFill>
              </a:rPr>
              <a:t>cystica</a:t>
            </a:r>
            <a:r>
              <a:rPr b="1" dirty="0" sz="2000" lang="en-US">
                <a:solidFill>
                  <a:srgbClr val="0070C0"/>
                </a:solidFill>
              </a:rPr>
              <a:t> (Meningocele)</a:t>
            </a:r>
            <a:r>
              <a:rPr dirty="0" sz="2000" lang="en-US"/>
              <a:t>: Congenital defect in vertebral arches with cystic </a:t>
            </a:r>
            <a:r>
              <a:rPr dirty="0" sz="2000" lang="en-US" err="1"/>
              <a:t>distension</a:t>
            </a:r>
            <a:r>
              <a:rPr dirty="0" sz="2000" lang="en-US"/>
              <a:t> of meninges, but no abnormality of neural tissue. One third have some neurologic deficit.</a:t>
            </a:r>
          </a:p>
          <a:p>
            <a:pPr algn="l" indent="-457200" marL="457200" rtl="0">
              <a:buFont typeface="+mj-lt"/>
              <a:buAutoNum type="arabicParenR"/>
            </a:pPr>
            <a:r>
              <a:rPr b="1" dirty="0" sz="2000" lang="en-US">
                <a:solidFill>
                  <a:srgbClr val="0070C0"/>
                </a:solidFill>
              </a:rPr>
              <a:t>Spina bifida </a:t>
            </a:r>
            <a:r>
              <a:rPr b="1" dirty="0" sz="2000" lang="en-US" err="1">
                <a:solidFill>
                  <a:srgbClr val="0070C0"/>
                </a:solidFill>
              </a:rPr>
              <a:t>aperta</a:t>
            </a:r>
            <a:r>
              <a:rPr b="1" dirty="0" sz="2000" lang="en-US">
                <a:solidFill>
                  <a:srgbClr val="0070C0"/>
                </a:solidFill>
              </a:rPr>
              <a:t> (</a:t>
            </a:r>
            <a:r>
              <a:rPr b="1" dirty="0" sz="2000" lang="en-US" err="1">
                <a:solidFill>
                  <a:srgbClr val="0070C0"/>
                </a:solidFill>
              </a:rPr>
              <a:t>Myelomeningocele</a:t>
            </a:r>
            <a:r>
              <a:rPr b="1" dirty="0" sz="2000" lang="en-US">
                <a:solidFill>
                  <a:srgbClr val="0070C0"/>
                </a:solidFill>
              </a:rPr>
              <a:t>)</a:t>
            </a:r>
            <a:r>
              <a:rPr dirty="0" sz="2000" lang="en-US"/>
              <a:t>: Congenital defect in vertebral arches with cystic dilatation of meninges and structural or functional abnormality of spinal cord or </a:t>
            </a:r>
            <a:r>
              <a:rPr dirty="0" sz="2000" lang="en-US" err="1"/>
              <a:t>cauda</a:t>
            </a:r>
            <a:r>
              <a:rPr dirty="0" sz="2000" lang="en-US"/>
              <a:t> </a:t>
            </a:r>
            <a:r>
              <a:rPr dirty="0" sz="2000" lang="en-US" err="1"/>
              <a:t>equina</a:t>
            </a:r>
            <a:r>
              <a:rPr dirty="0" sz="2000" lang="en-US"/>
              <a:t>.</a:t>
            </a:r>
            <a:endParaRPr dirty="0" sz="2000" lang="en-IQ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itle 1"/>
          <p:cNvSpPr>
            <a:spLocks noGrp="1"/>
          </p:cNvSpPr>
          <p:nvPr>
            <p:ph type="title" idx="4294967295"/>
          </p:nvPr>
        </p:nvSpPr>
        <p:spPr>
          <a:xfrm>
            <a:off x="150092" y="100734"/>
            <a:ext cx="4368800" cy="649288"/>
          </a:xfrm>
        </p:spPr>
        <p:txBody>
          <a:bodyPr>
            <a:noAutofit/>
          </a:bodyPr>
          <a:p>
            <a:r>
              <a:rPr dirty="0" sz="3500" lang="en-US" err="1" u="sng">
                <a:latin typeface="Algerian" pitchFamily="82" charset="77"/>
                <a:ea typeface="Baskerville" panose="02020502070401020303" pitchFamily="18" charset="0"/>
              </a:rPr>
              <a:t>gibbus</a:t>
            </a:r>
            <a:r>
              <a:rPr dirty="0" sz="3500" lang="en-US" u="sng">
                <a:latin typeface="Algerian" pitchFamily="82" charset="77"/>
                <a:ea typeface="Baskerville" panose="02020502070401020303" pitchFamily="18" charset="0"/>
              </a:rPr>
              <a:t>  deformity</a:t>
            </a:r>
          </a:p>
        </p:txBody>
      </p:sp>
      <p:pic>
        <p:nvPicPr>
          <p:cNvPr id="2097163" name="Picture 4"/>
          <p:cNvPicPr>
            <a:picLocks noChangeAspect="1" noGrp="1"/>
          </p:cNvPicPr>
          <p:nvPr>
            <p:ph idx="4294967295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2599639"/>
            <a:ext cx="4267200" cy="4258361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64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002774" y="2599640"/>
            <a:ext cx="2141226" cy="4258360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65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267200" y="2599639"/>
            <a:ext cx="2735574" cy="4258361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611" name="TextBox 12"/>
          <p:cNvSpPr txBox="1"/>
          <p:nvPr/>
        </p:nvSpPr>
        <p:spPr>
          <a:xfrm>
            <a:off x="150092" y="750022"/>
            <a:ext cx="8843816" cy="1158241"/>
          </a:xfrm>
          <a:prstGeom prst="rect"/>
          <a:noFill/>
        </p:spPr>
        <p:txBody>
          <a:bodyPr wrap="square">
            <a:spAutoFit/>
          </a:bodyPr>
          <a:p>
            <a:pPr algn="l" indent="-285750" marL="285750" rtl="0">
              <a:buFont typeface="Arial" panose="020B0604020202020204" pitchFamily="34" charset="0"/>
              <a:buChar char="•"/>
            </a:pPr>
            <a:r>
              <a:rPr dirty="0" lang="en-US"/>
              <a:t>Approximately  15%  of  patients  with  spina  bifida  have  kyphosis at  birth. </a:t>
            </a:r>
          </a:p>
          <a:p>
            <a:pPr algn="l" indent="-285750" marL="285750" rtl="0">
              <a:buFont typeface="Arial" panose="020B0604020202020204" pitchFamily="34" charset="0"/>
              <a:buChar char="•"/>
            </a:pPr>
            <a:r>
              <a:rPr dirty="0" lang="en-US"/>
              <a:t>They develop  kyphosis  because  the  muscles  lateral  to  the   spinous  processes  have  not  developed,  leaving  the  longitudinal </a:t>
            </a:r>
            <a:r>
              <a:rPr dirty="0" lang="en-US" err="1"/>
              <a:t>paravertebral</a:t>
            </a:r>
            <a:r>
              <a:rPr dirty="0" lang="en-US"/>
              <a:t>  muscles  ventral  to  the  lateral  spinous  processes without  dorsal  opposition.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Content Placeholder 2"/>
          <p:cNvSpPr>
            <a:spLocks noGrp="1"/>
          </p:cNvSpPr>
          <p:nvPr>
            <p:ph idx="1"/>
          </p:nvPr>
        </p:nvSpPr>
        <p:spPr>
          <a:xfrm>
            <a:off x="127000" y="92365"/>
            <a:ext cx="8890000" cy="6686118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  <a:cs typeface="Aldhabi" pitchFamily="2" charset="-78"/>
              </a:rPr>
              <a:t>Cutaneous Signs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Soft tissue mass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Skin dimple 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Hemangioma 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Hypertrichosis 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Skin tag/tail-like appendage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 err="1"/>
              <a:t>Atretic</a:t>
            </a:r>
            <a:r>
              <a:rPr dirty="0" sz="2000" lang="en-US"/>
              <a:t> or denuded skin patch 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Dermal sinus </a:t>
            </a:r>
            <a:r>
              <a:rPr dirty="0" sz="2000" lang="en-US" err="1"/>
              <a:t>hypopigmentation</a:t>
            </a:r>
            <a:endParaRPr dirty="0" sz="2000" lang="en-US"/>
          </a:p>
          <a:p>
            <a:pPr algn="l" rtl="0">
              <a:buFont typeface="Wingdings" pitchFamily="2" charset="2"/>
              <a:buChar char="§"/>
            </a:pPr>
            <a:endParaRPr dirty="0" sz="2000" lang="en-US"/>
          </a:p>
          <a:p>
            <a:pPr algn="l" rtl="0"/>
            <a:endParaRPr dirty="0" sz="2000"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Content Placeholder 2"/>
          <p:cNvSpPr>
            <a:spLocks noGrp="1"/>
          </p:cNvSpPr>
          <p:nvPr>
            <p:ph idx="1"/>
          </p:nvPr>
        </p:nvSpPr>
        <p:spPr>
          <a:xfrm>
            <a:off x="103909" y="92364"/>
            <a:ext cx="8936182" cy="6673271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  <a:ea typeface="Baskerville" panose="02020502070401020303" pitchFamily="18" charset="0"/>
                <a:cs typeface="Aldhabi" pitchFamily="2" charset="-78"/>
              </a:rPr>
              <a:t>Prognosis  and  Prenatal  Counseling</a:t>
            </a:r>
          </a:p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95%  of  infants  born  with  MMC  survive  </a:t>
            </a:r>
            <a:r>
              <a:rPr b="1" dirty="0" sz="2000" lang="en-US"/>
              <a:t>to  2 years  of age.</a:t>
            </a:r>
          </a:p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10%  to 15%  of  children  with  spina  bifida  die  </a:t>
            </a:r>
            <a:r>
              <a:rPr b="1" dirty="0" sz="2000" lang="en-US"/>
              <a:t>before  the  age  of  6y</a:t>
            </a:r>
            <a:r>
              <a:rPr dirty="0" sz="2000" lang="en-US"/>
              <a:t>.</a:t>
            </a:r>
          </a:p>
          <a:p>
            <a:pPr algn="l" rtl="0">
              <a:buFont typeface="Wingdings" pitchFamily="2" charset="2"/>
              <a:buChar char="Ø"/>
            </a:pPr>
            <a:endParaRPr dirty="0" sz="2000" lang="en-US"/>
          </a:p>
          <a:p>
            <a:pPr algn="l" rtl="0">
              <a:buFont typeface="Wingdings" pitchFamily="2" charset="2"/>
              <a:buChar char="v"/>
            </a:pPr>
            <a:r>
              <a:rPr dirty="0" sz="2000" lang="en-US"/>
              <a:t>The  most  common  causes  of  death  in  infancy  include  </a:t>
            </a:r>
            <a:r>
              <a:rPr b="1" dirty="0" sz="2000" lang="en-US">
                <a:solidFill>
                  <a:srgbClr val="0070C0"/>
                </a:solidFill>
              </a:rPr>
              <a:t>hindbrain dysfunction  with  stridor,  apnea,  and  pneumonia</a:t>
            </a:r>
            <a:r>
              <a:rPr dirty="0" sz="2000" lang="en-US"/>
              <a:t>.</a:t>
            </a:r>
          </a:p>
          <a:p>
            <a:pPr algn="l" rtl="0">
              <a:buFont typeface="Wingdings" pitchFamily="2" charset="2"/>
              <a:buChar char="v"/>
            </a:pPr>
            <a:r>
              <a:rPr dirty="0" sz="2000" lang="en-US"/>
              <a:t>The  most common  cause  in  older  children  is  </a:t>
            </a:r>
            <a:r>
              <a:rPr b="1" dirty="0" sz="2000" lang="en-US">
                <a:solidFill>
                  <a:srgbClr val="0070C0"/>
                </a:solidFill>
              </a:rPr>
              <a:t>unrecognized  shunt  malfunction</a:t>
            </a:r>
            <a:r>
              <a:rPr dirty="0" sz="2000" lang="en-US"/>
              <a:t>.</a:t>
            </a:r>
          </a:p>
          <a:p>
            <a:pPr algn="l" rtl="0">
              <a:buFont typeface="Wingdings" pitchFamily="2" charset="2"/>
              <a:buChar char="Ø"/>
            </a:pPr>
            <a:endParaRPr dirty="0" sz="2000" lang="en-US"/>
          </a:p>
          <a:p>
            <a:pPr algn="l" rtl="0">
              <a:buFont typeface="Wingdings" pitchFamily="2" charset="2"/>
              <a:buChar char="§"/>
            </a:pPr>
            <a:r>
              <a:rPr b="1" dirty="0" sz="2000" lang="en-US">
                <a:solidFill>
                  <a:srgbClr val="7030A0"/>
                </a:solidFill>
              </a:rPr>
              <a:t>If they treated aggressively from hydro and infection.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75% - 80% can  have  normal  intelligence.</a:t>
            </a:r>
            <a:endParaRPr b="1" dirty="0" sz="2400" lang="en-US">
              <a:solidFill>
                <a:srgbClr val="7030A0"/>
              </a:solidFill>
            </a:endParaRPr>
          </a:p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Most  children  with  spina  bifida  have bladder and bowel dysfunction.</a:t>
            </a:r>
          </a:p>
          <a:p>
            <a:pPr algn="l" rtl="0">
              <a:buFont typeface="Wingdings" pitchFamily="2" charset="2"/>
              <a:buChar char="Ø"/>
            </a:pPr>
            <a:endParaRPr dirty="0" sz="2000" lang="en-US"/>
          </a:p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A lesion with the upper border above T12 generally results in flaccid paraplegia. </a:t>
            </a:r>
          </a:p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L3 function allows one to stand upright.</a:t>
            </a:r>
          </a:p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L4 and L5 function are necessary for ambulation.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عنصر نائب للمحتوى 2"/>
          <p:cNvSpPr>
            <a:spLocks noGrp="1"/>
          </p:cNvSpPr>
          <p:nvPr>
            <p:ph idx="1"/>
          </p:nvPr>
        </p:nvSpPr>
        <p:spPr>
          <a:xfrm>
            <a:off x="80818" y="80818"/>
            <a:ext cx="8982364" cy="6696364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  <a:cs typeface="Aldhabi" pitchFamily="2" charset="-78"/>
              </a:rPr>
              <a:t>Management </a:t>
            </a:r>
            <a:endParaRPr b="1" dirty="0" sz="2000" lang="ar-IQ" u="sng">
              <a:solidFill>
                <a:srgbClr val="C00000"/>
              </a:solidFill>
              <a:cs typeface="Aldhabi" pitchFamily="2" charset="-78"/>
            </a:endParaRPr>
          </a:p>
          <a:p>
            <a:pPr algn="l" indent="-457200" marL="457200" rtl="0">
              <a:buFont typeface="+mj-lt"/>
              <a:buAutoNum type="alphaUcPeriod"/>
            </a:pPr>
            <a:r>
              <a:rPr b="1" dirty="0" sz="2000" lang="en-US" u="sng">
                <a:solidFill>
                  <a:srgbClr val="002060"/>
                </a:solidFill>
                <a:ea typeface="Baskerville" panose="02020502070401020303" pitchFamily="18" charset="0"/>
              </a:rPr>
              <a:t>Perinatal  Management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b="1" dirty="0" sz="2000" lang="en-US" u="sng">
                <a:solidFill>
                  <a:srgbClr val="C00000"/>
                </a:solidFill>
              </a:rPr>
              <a:t>In Utero Repair: </a:t>
            </a:r>
          </a:p>
          <a:p>
            <a:pPr algn="l" lvl="1" marL="685800" rtl="0">
              <a:buFont typeface="Arial" panose="020B0604020202020204" pitchFamily="34" charset="0"/>
              <a:buChar char="•"/>
            </a:pPr>
            <a:r>
              <a:rPr dirty="0" sz="2000" lang="en-US"/>
              <a:t>Prenatal  surgery was  shown  to  decrease  the  need  for  shunt  placement  by  50%,  and improve  a  child’s  motor  function  and  cognitive  development. </a:t>
            </a:r>
          </a:p>
          <a:p>
            <a:pPr algn="l" lvl="1" marL="685800" rtl="0">
              <a:buFont typeface="Arial" panose="020B0604020202020204" pitchFamily="34" charset="0"/>
              <a:buChar char="•"/>
            </a:pPr>
            <a:r>
              <a:rPr dirty="0" sz="2000" lang="en-US"/>
              <a:t>Prenatal  surgery  was  associated  with  an  increased  risk of  preterm  delivery  and  uterine  dehiscence  at  delivery.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b="1" dirty="0" sz="2000" lang="en-US" u="sng">
                <a:solidFill>
                  <a:srgbClr val="C00000"/>
                </a:solidFill>
              </a:rPr>
              <a:t>Delivery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Elective  cesarean  section  can  be  performed after lung  maturity,  but  before  the  onset  of  labor.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C/S decrease the risk of trauma  to  the  exposed neural  </a:t>
            </a:r>
            <a:r>
              <a:rPr dirty="0" sz="2000" lang="en-US" err="1"/>
              <a:t>placode</a:t>
            </a:r>
            <a:r>
              <a:rPr dirty="0" sz="2000" lang="en-US"/>
              <a:t>.</a:t>
            </a:r>
            <a:endParaRPr dirty="0" sz="2000" lang="ar-IQ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Content Placeholder 2"/>
          <p:cNvSpPr>
            <a:spLocks noGrp="1"/>
          </p:cNvSpPr>
          <p:nvPr>
            <p:ph idx="1"/>
          </p:nvPr>
        </p:nvSpPr>
        <p:spPr>
          <a:xfrm>
            <a:off x="92364" y="80818"/>
            <a:ext cx="8959272" cy="6684818"/>
          </a:xfrm>
        </p:spPr>
        <p:txBody>
          <a:bodyPr>
            <a:noAutofit/>
          </a:bodyPr>
          <a:p>
            <a:pPr algn="l" indent="-457200" marL="457200" rtl="0">
              <a:buAutoNum type="alphaUcPeriod" startAt="2"/>
            </a:pPr>
            <a:r>
              <a:rPr b="1" dirty="0" sz="2000" lang="en-US" u="sng">
                <a:solidFill>
                  <a:srgbClr val="002060"/>
                </a:solidFill>
                <a:cs typeface="Aldhabi" pitchFamily="2" charset="-78"/>
              </a:rPr>
              <a:t>Neurosurgical Evaluation</a:t>
            </a:r>
          </a:p>
          <a:p>
            <a:pPr algn="l" rtl="0">
              <a:buFont typeface="Wingdings" pitchFamily="2" charset="2"/>
              <a:buChar char="§"/>
            </a:pPr>
            <a:r>
              <a:rPr dirty="0" sz="2000" lang="en-US" err="1"/>
              <a:t>Normothermia</a:t>
            </a:r>
            <a:r>
              <a:rPr dirty="0" sz="2000" lang="en-US"/>
              <a:t>  and  </a:t>
            </a:r>
            <a:r>
              <a:rPr dirty="0" sz="2000" lang="en-US" err="1"/>
              <a:t>euvolemia</a:t>
            </a:r>
            <a:r>
              <a:rPr dirty="0" sz="2000" lang="en-US"/>
              <a:t>  should  be  maintained.</a:t>
            </a:r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A  sterile,  saline-moistened  gauze  dressing  should  be used  to  cover  the  neural  </a:t>
            </a:r>
            <a:r>
              <a:rPr dirty="0" sz="2000" lang="en-US" err="1"/>
              <a:t>placode</a:t>
            </a:r>
            <a:r>
              <a:rPr dirty="0" sz="2000" lang="en-US"/>
              <a:t>.</a:t>
            </a:r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Prophylactic  antibiotics are  recommended.</a:t>
            </a:r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Positioned prone or lateral in order to avoid pressure on the neural </a:t>
            </a:r>
            <a:r>
              <a:rPr dirty="0" sz="2000" lang="en-US" err="1"/>
              <a:t>placode</a:t>
            </a:r>
            <a:r>
              <a:rPr dirty="0" sz="2000" lang="en-US"/>
              <a:t>. </a:t>
            </a:r>
          </a:p>
          <a:p>
            <a:pPr algn="l" rtl="0">
              <a:buFont typeface="Wingdings" pitchFamily="2" charset="2"/>
              <a:buChar char="§"/>
            </a:pPr>
            <a:endParaRPr dirty="0" sz="2000" lang="en-US"/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Cranial  ultrasonography  is  performed  to  determine  the  size of  the  ventricles,  which  may  be  relatively  small  with  relative microcephaly  until  after  the  spinal  defect  is  closed.</a:t>
            </a:r>
          </a:p>
          <a:p>
            <a:pPr algn="l" rtl="0">
              <a:buFont typeface="Wingdings" pitchFamily="2" charset="2"/>
              <a:buChar char="§"/>
            </a:pPr>
            <a:endParaRPr dirty="0" sz="2000" lang="en-US"/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Renal : The  vast  majority  (90%)  of  children  with  spina  bifida  have  a neurogenic  bladder,  with  about  a  third  having  lower  motor neuron  dysfunction.</a:t>
            </a:r>
          </a:p>
          <a:p>
            <a:pPr algn="l" rtl="0">
              <a:buFont typeface="Wingdings" pitchFamily="2" charset="2"/>
              <a:buChar char="§"/>
            </a:pPr>
            <a:endParaRPr dirty="0" sz="2000" lang="en-US"/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Direct  visualization of  the  vocal  cords  by  direct  laryngoscopy  is  indicated  in  children with  stridor  because  bilateral  vocal  cord  paralysis  is  predictive  of a  poor  outcome.</a:t>
            </a:r>
          </a:p>
          <a:p>
            <a:pPr algn="l" rtl="0">
              <a:buFont typeface="Wingdings" pitchFamily="2" charset="2"/>
              <a:buChar char="§"/>
            </a:pPr>
            <a:endParaRPr dirty="0" sz="2000" lang="en-US"/>
          </a:p>
          <a:p>
            <a:pPr algn="l" rtl="0">
              <a:buFont typeface="Wingdings" pitchFamily="2" charset="2"/>
              <a:buChar char="§"/>
            </a:pPr>
            <a:endParaRPr dirty="0" sz="2000"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عنصر نائب للمحتوى 2"/>
          <p:cNvSpPr>
            <a:spLocks noGrp="1"/>
          </p:cNvSpPr>
          <p:nvPr>
            <p:ph idx="1"/>
          </p:nvPr>
        </p:nvSpPr>
        <p:spPr>
          <a:xfrm>
            <a:off x="80818" y="80818"/>
            <a:ext cx="8970818" cy="6777181"/>
          </a:xfrm>
        </p:spPr>
        <p:txBody>
          <a:bodyPr>
            <a:noAutofit/>
          </a:bodyPr>
          <a:p>
            <a:pPr algn="l" indent="-457200" marL="457200" rtl="0">
              <a:buAutoNum type="alphaUcPeriod" startAt="3"/>
            </a:pPr>
            <a:r>
              <a:rPr b="1" dirty="0" sz="2000" lang="en-US" u="sng">
                <a:solidFill>
                  <a:srgbClr val="002060"/>
                </a:solidFill>
                <a:ea typeface="Baskerville" panose="02020502070401020303" pitchFamily="18" charset="0"/>
                <a:cs typeface="Aldhabi" pitchFamily="2" charset="-78"/>
              </a:rPr>
              <a:t>Surgery: </a:t>
            </a:r>
            <a:r>
              <a:rPr b="1" dirty="0" sz="2000" lang="en-US" err="1" u="sng">
                <a:solidFill>
                  <a:srgbClr val="002060"/>
                </a:solidFill>
                <a:ea typeface="Baskerville" panose="02020502070401020303" pitchFamily="18" charset="0"/>
                <a:cs typeface="Aldhabi" pitchFamily="2" charset="-78"/>
              </a:rPr>
              <a:t>Myelomeningocele</a:t>
            </a:r>
            <a:r>
              <a:rPr b="1" dirty="0" sz="2000" lang="en-US" u="sng">
                <a:solidFill>
                  <a:srgbClr val="002060"/>
                </a:solidFill>
                <a:ea typeface="Baskerville" panose="02020502070401020303" pitchFamily="18" charset="0"/>
                <a:cs typeface="Aldhabi" pitchFamily="2" charset="-78"/>
              </a:rPr>
              <a:t> Repair</a:t>
            </a:r>
            <a:endParaRPr b="1" dirty="0" sz="2000" lang="ar-IQ" u="sng">
              <a:solidFill>
                <a:srgbClr val="002060"/>
              </a:solidFill>
              <a:ea typeface="Baskerville" panose="02020502070401020303" pitchFamily="18" charset="0"/>
            </a:endParaRP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/>
              <a:t>Timing</a:t>
            </a:r>
            <a:r>
              <a:rPr dirty="0" sz="2000" lang="en-US"/>
              <a:t> : repair should be performed </a:t>
            </a:r>
            <a:r>
              <a:rPr dirty="0" sz="2000" lang="en-US">
                <a:solidFill>
                  <a:srgbClr val="C00000"/>
                </a:solidFill>
              </a:rPr>
              <a:t>within the first 72 hours</a:t>
            </a:r>
            <a:r>
              <a:rPr dirty="0" sz="2000" lang="en-US"/>
              <a:t>.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/>
              <a:t>If  closure  is  delayed  beyond  72  hours : 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 err="1"/>
              <a:t>Ventricuitis</a:t>
            </a:r>
            <a:r>
              <a:rPr dirty="0" sz="2000" lang="en-US"/>
              <a:t> increased by 5 folds which increase risk of shunt infection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Cultures  should  first  be  obtained  from  the  neural  </a:t>
            </a:r>
            <a:r>
              <a:rPr dirty="0" sz="2000" lang="en-US" err="1"/>
              <a:t>placode</a:t>
            </a:r>
            <a:r>
              <a:rPr dirty="0" sz="2000" lang="en-US"/>
              <a:t>  and  shown to  have  no  growth.  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If  cultures  are  positive,  an  external  ventricular drain  should  be  placed  and  appropriate  antibiotics  administered until  the  infection  </a:t>
            </a:r>
            <a:r>
              <a:rPr sz="2000" lang="en-US"/>
              <a:t>clears.</a:t>
            </a:r>
          </a:p>
          <a:p>
            <a:pPr algn="l" lvl="1" rtl="0">
              <a:buFont typeface="Arial" panose="020B0604020202020204" pitchFamily="34" charset="0"/>
              <a:buChar char="•"/>
            </a:pPr>
            <a:endParaRPr dirty="0" sz="2000" lang="en-US"/>
          </a:p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Avoid  hypothermia,  hypovolemia,  and  hypoglycemia  </a:t>
            </a:r>
            <a:r>
              <a:rPr dirty="0" sz="2000" lang="en-US" err="1"/>
              <a:t>intraoperatively</a:t>
            </a:r>
            <a:r>
              <a:rPr dirty="0" sz="2000" lang="en-US"/>
              <a:t>.</a:t>
            </a:r>
          </a:p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Contact  between  </a:t>
            </a:r>
            <a:r>
              <a:rPr dirty="0" sz="2000" lang="en-US" err="1"/>
              <a:t>povidone-iodine</a:t>
            </a:r>
            <a:r>
              <a:rPr dirty="0" sz="2000" lang="en-US"/>
              <a:t> solution  and  the  neural  </a:t>
            </a:r>
            <a:r>
              <a:rPr dirty="0" sz="2000" lang="en-US" err="1"/>
              <a:t>placode</a:t>
            </a:r>
            <a:r>
              <a:rPr dirty="0" sz="2000" lang="en-US"/>
              <a:t>  should  be  avoided.</a:t>
            </a:r>
          </a:p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Children with severe hydrocephalus in conjunction with MMC repair in order to  minimize pressure on the dural closure.  This  can  be  done  either  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b="1" dirty="0" sz="2000" lang="en-US" u="sng"/>
              <a:t>Single-stage</a:t>
            </a:r>
            <a:r>
              <a:rPr dirty="0" sz="2000" lang="en-US"/>
              <a:t>  repair, with  shunt  insertion  occurring  at  the  beginning  of  the  case,  after intubation  while  the  child  is  still  positioned  supine then MMC repair done .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b="1" dirty="0" sz="2000" lang="en-US" u="sng"/>
              <a:t>Two-stage</a:t>
            </a:r>
            <a:r>
              <a:rPr dirty="0" sz="2000" lang="en-US"/>
              <a:t>  repair  with  shunt  insertion  first,  followed  by  a second  surgery  for  MMC  repair. </a:t>
            </a:r>
          </a:p>
          <a:p>
            <a:pPr algn="l" rtl="0">
              <a:buFont typeface="Wingdings" pitchFamily="2" charset="2"/>
              <a:buChar char="Ø"/>
            </a:pPr>
            <a:endParaRPr dirty="0" sz="2000"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Content Placeholder 2"/>
          <p:cNvSpPr>
            <a:spLocks noGrp="1"/>
          </p:cNvSpPr>
          <p:nvPr>
            <p:ph idx="1"/>
          </p:nvPr>
        </p:nvSpPr>
        <p:spPr>
          <a:xfrm>
            <a:off x="98136" y="92364"/>
            <a:ext cx="8947727" cy="6673272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Ø"/>
            </a:pPr>
            <a:r>
              <a:rPr b="1" dirty="0" sz="2000" lang="en-US"/>
              <a:t>The main goals of </a:t>
            </a:r>
            <a:r>
              <a:rPr b="1" dirty="0" sz="2000" lang="en-US" err="1"/>
              <a:t>myelomeningocele</a:t>
            </a:r>
            <a:r>
              <a:rPr b="1" dirty="0" sz="2000" lang="en-US"/>
              <a:t> repair are threefold: </a:t>
            </a:r>
          </a:p>
          <a:p>
            <a:pPr algn="l" indent="-457200" lvl="1" marL="914400" rtl="0">
              <a:buFont typeface="+mj-lt"/>
              <a:buAutoNum type="arabicPeriod"/>
            </a:pPr>
            <a:r>
              <a:rPr dirty="0" sz="2000" lang="en-US"/>
              <a:t>Protect the functional spinal cord tissue.</a:t>
            </a:r>
          </a:p>
          <a:p>
            <a:pPr algn="l" indent="-457200" lvl="1" marL="914400" rtl="0">
              <a:buFont typeface="+mj-lt"/>
              <a:buAutoNum type="arabicPeriod"/>
            </a:pPr>
            <a:r>
              <a:rPr dirty="0" sz="2000" lang="en-US"/>
              <a:t>Minimize loss of CSF.</a:t>
            </a:r>
          </a:p>
          <a:p>
            <a:pPr algn="l" indent="-457200" lvl="1" marL="914400" rtl="0">
              <a:buFont typeface="+mj-lt"/>
              <a:buAutoNum type="arabicPeriod"/>
            </a:pPr>
            <a:r>
              <a:rPr dirty="0" sz="2000" lang="en-US"/>
              <a:t>Decrease the risk of meningitis</a:t>
            </a:r>
          </a:p>
          <a:p>
            <a:pPr algn="l" indent="-457200" lvl="1" marL="914400" rtl="0">
              <a:buFont typeface="+mj-lt"/>
              <a:buAutoNum type="arabicPeriod"/>
            </a:pPr>
            <a:endParaRPr dirty="0" sz="2000" lang="en-US"/>
          </a:p>
          <a:p>
            <a:pPr algn="l" rtl="0">
              <a:buFont typeface="Wingdings" pitchFamily="2" charset="2"/>
              <a:buChar char="ü"/>
            </a:pPr>
            <a:r>
              <a:rPr dirty="0" sz="2000" lang="en-US"/>
              <a:t>Free the neural </a:t>
            </a:r>
            <a:r>
              <a:rPr dirty="0" sz="2000" lang="en-US" err="1"/>
              <a:t>placode</a:t>
            </a:r>
            <a:r>
              <a:rPr dirty="0" sz="2000" lang="en-US"/>
              <a:t> from the surrounding junctional zone circumferentially, while preserving all functional neural tissue.</a:t>
            </a:r>
          </a:p>
          <a:p>
            <a:pPr algn="l" rtl="0">
              <a:buFont typeface="Wingdings" pitchFamily="2" charset="2"/>
              <a:buChar char="ü"/>
            </a:pPr>
            <a:r>
              <a:rPr dirty="0" sz="2000" lang="en-US"/>
              <a:t>One must preserve the often-abnormal vascular supply to the neural </a:t>
            </a:r>
            <a:r>
              <a:rPr dirty="0" sz="2000" lang="en-US" err="1"/>
              <a:t>placode</a:t>
            </a:r>
            <a:r>
              <a:rPr dirty="0" sz="2000" lang="en-US"/>
              <a:t> to prevent ischemia.</a:t>
            </a:r>
          </a:p>
          <a:p>
            <a:pPr algn="l" rtl="0">
              <a:buFont typeface="Wingdings" pitchFamily="2" charset="2"/>
              <a:buChar char="ü"/>
            </a:pPr>
            <a:r>
              <a:rPr dirty="0" sz="2000" lang="en-US"/>
              <a:t>Any residual epidermal or dermal elements are resected from the periphery of the neural </a:t>
            </a:r>
            <a:r>
              <a:rPr dirty="0" sz="2000" lang="en-US" err="1"/>
              <a:t>placode</a:t>
            </a:r>
            <a:r>
              <a:rPr dirty="0" sz="2000" lang="en-US"/>
              <a:t> in order to minimize the risk of later development of a dermoid tumor or lipoma.</a:t>
            </a:r>
          </a:p>
          <a:p>
            <a:pPr algn="l" rtl="0">
              <a:buFont typeface="Wingdings" pitchFamily="2" charset="2"/>
              <a:buChar char="ü"/>
            </a:pPr>
            <a:r>
              <a:rPr dirty="0" sz="2000" lang="en-US"/>
              <a:t>Once  the  neural  </a:t>
            </a:r>
            <a:r>
              <a:rPr dirty="0" sz="2000" lang="en-US" err="1"/>
              <a:t>placode</a:t>
            </a:r>
            <a:r>
              <a:rPr dirty="0" sz="2000" lang="en-US"/>
              <a:t>  is  fully  freed  from  the  surrounding tissue,  a  monofilament  suture  is  used  to  close  the  </a:t>
            </a:r>
            <a:r>
              <a:rPr dirty="0" sz="2000" lang="en-US" err="1"/>
              <a:t>pia</a:t>
            </a:r>
            <a:r>
              <a:rPr dirty="0" sz="2000" lang="en-US"/>
              <a:t>,  re-forming the  neural  </a:t>
            </a:r>
            <a:r>
              <a:rPr dirty="0" sz="2000" lang="en-US" err="1"/>
              <a:t>placode</a:t>
            </a:r>
            <a:r>
              <a:rPr dirty="0" sz="2000" lang="en-US"/>
              <a:t>  into  a  tube.</a:t>
            </a:r>
          </a:p>
          <a:p>
            <a:pPr algn="l" rtl="0">
              <a:buFont typeface="Wingdings" pitchFamily="2" charset="2"/>
              <a:buChar char="ü"/>
            </a:pPr>
            <a:r>
              <a:rPr dirty="0" sz="2000" lang="en-US"/>
              <a:t>the  dura  closure  and  re-formation  of  the  </a:t>
            </a:r>
            <a:r>
              <a:rPr dirty="0" sz="2000" lang="en-US" err="1"/>
              <a:t>thecal</a:t>
            </a:r>
            <a:r>
              <a:rPr dirty="0" sz="2000" lang="en-US"/>
              <a:t>  sac,  using  a </a:t>
            </a:r>
            <a:r>
              <a:rPr dirty="0" sz="2000" lang="en-US" err="1"/>
              <a:t>nonabsorbable</a:t>
            </a:r>
            <a:r>
              <a:rPr dirty="0" sz="2000" lang="en-US"/>
              <a:t>  suture  along  the  midline. </a:t>
            </a:r>
          </a:p>
          <a:p>
            <a:pPr algn="l" rtl="0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A vertical midline closure should always be the goal because  this  facilitates  </a:t>
            </a:r>
            <a:r>
              <a:rPr b="1" dirty="0" sz="2000" lang="en-US" err="1">
                <a:solidFill>
                  <a:srgbClr val="0070C0"/>
                </a:solidFill>
              </a:rPr>
              <a:t>reexploration</a:t>
            </a:r>
            <a:r>
              <a:rPr b="1" dirty="0" sz="2000" lang="en-US">
                <a:solidFill>
                  <a:srgbClr val="0070C0"/>
                </a:solidFill>
              </a:rPr>
              <a:t>  when  necessary  for  </a:t>
            </a:r>
            <a:r>
              <a:rPr b="1" dirty="0" sz="2000" lang="en-US" err="1">
                <a:solidFill>
                  <a:srgbClr val="0070C0"/>
                </a:solidFill>
              </a:rPr>
              <a:t>retethering</a:t>
            </a:r>
            <a:r>
              <a:rPr b="1" dirty="0" sz="2000" lang="en-US">
                <a:solidFill>
                  <a:srgbClr val="0070C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646545" y="0"/>
            <a:ext cx="7850909" cy="6858000"/>
          </a:xfrm>
          <a:prstGeom prst="rect"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>
          <a:xfrm>
            <a:off x="157017" y="128314"/>
            <a:ext cx="8790709" cy="1143000"/>
          </a:xfrm>
        </p:spPr>
        <p:txBody>
          <a:bodyPr>
            <a:normAutofit/>
          </a:bodyPr>
          <a:p>
            <a:pPr algn="l" indent="-342900" marL="342900" rtl="0">
              <a:buFont typeface="Wingdings" pitchFamily="2" charset="2"/>
              <a:buChar char="Ø"/>
            </a:pPr>
            <a:r>
              <a:rPr dirty="0" sz="2000" lang="en-US">
                <a:latin typeface="+mn-lt"/>
              </a:rPr>
              <a:t>Flaps used in closure include  </a:t>
            </a:r>
            <a:r>
              <a:rPr dirty="0" sz="2000" lang="en-US" u="sng">
                <a:latin typeface="+mn-lt"/>
              </a:rPr>
              <a:t>bilateral  </a:t>
            </a:r>
            <a:r>
              <a:rPr dirty="0" sz="2000" lang="en-US" err="1" u="sng">
                <a:latin typeface="+mn-lt"/>
              </a:rPr>
              <a:t>bipedicle</a:t>
            </a:r>
            <a:r>
              <a:rPr dirty="0" sz="2000" lang="en-US" u="sng">
                <a:latin typeface="+mn-lt"/>
              </a:rPr>
              <a:t>  advancement  flaps, double Z-rhomboid  flaps, </a:t>
            </a:r>
            <a:r>
              <a:rPr dirty="0" sz="2000" lang="en-US" err="1" u="sng">
                <a:latin typeface="+mn-lt"/>
              </a:rPr>
              <a:t>Limberg</a:t>
            </a:r>
            <a:r>
              <a:rPr dirty="0" sz="2000" lang="en-US" u="sng">
                <a:latin typeface="+mn-lt"/>
              </a:rPr>
              <a:t>  flaps,  modified  V-Y  advancement flaps,  and  bilobed  flaps</a:t>
            </a:r>
          </a:p>
        </p:txBody>
      </p:sp>
      <p:pic>
        <p:nvPicPr>
          <p:cNvPr id="2097167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" y="1766454"/>
            <a:ext cx="9144000" cy="4837545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619" name="TextBox 6"/>
          <p:cNvSpPr txBox="1"/>
          <p:nvPr/>
        </p:nvSpPr>
        <p:spPr>
          <a:xfrm>
            <a:off x="3159866" y="1766454"/>
            <a:ext cx="2358861" cy="446276"/>
          </a:xfrm>
          <a:prstGeom prst="rect"/>
          <a:noFill/>
        </p:spPr>
        <p:txBody>
          <a:bodyPr wrap="square">
            <a:spAutoFit/>
          </a:bodyPr>
          <a:p>
            <a:pPr algn="ctr"/>
            <a:r>
              <a:rPr b="1" dirty="0" sz="2300" lang="en-US" err="1">
                <a:solidFill>
                  <a:srgbClr val="FFFF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Limberg</a:t>
            </a:r>
            <a:r>
              <a:rPr b="1" dirty="0" sz="2300" lang="en-US">
                <a:solidFill>
                  <a:srgbClr val="FFFF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 flaps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68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4572000" cy="6858000"/>
          </a:xfrm>
          <a:prstGeom prst="rect"/>
        </p:spPr>
      </p:pic>
      <p:pic>
        <p:nvPicPr>
          <p:cNvPr id="2097169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/>
        </p:spPr>
      </p:pic>
      <p:sp>
        <p:nvSpPr>
          <p:cNvPr id="1048621" name="TextBox 8"/>
          <p:cNvSpPr txBox="1"/>
          <p:nvPr/>
        </p:nvSpPr>
        <p:spPr>
          <a:xfrm>
            <a:off x="190950" y="161329"/>
            <a:ext cx="4647300" cy="400110"/>
          </a:xfrm>
          <a:prstGeom prst="rect"/>
          <a:noFill/>
        </p:spPr>
        <p:txBody>
          <a:bodyPr wrap="square">
            <a:spAutoFit/>
          </a:bodyPr>
          <a:p>
            <a:pPr algn="l"/>
            <a:r>
              <a:rPr b="1" dirty="0" sz="2000" lang="en-US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Modified  V-Y  advancement flap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عنصر نائب للمحتوى 2"/>
          <p:cNvSpPr>
            <a:spLocks noGrp="1"/>
          </p:cNvSpPr>
          <p:nvPr>
            <p:ph idx="1"/>
          </p:nvPr>
        </p:nvSpPr>
        <p:spPr>
          <a:xfrm>
            <a:off x="92364" y="86591"/>
            <a:ext cx="8959272" cy="6684818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Ø"/>
            </a:pPr>
            <a:r>
              <a:rPr b="1" dirty="0" sz="2000" lang="en-US" err="1" u="sng">
                <a:solidFill>
                  <a:schemeClr val="tx2">
                    <a:lumMod val="75000"/>
                  </a:schemeClr>
                </a:solidFill>
                <a:ea typeface="Baskerville" panose="02020502070401020303" pitchFamily="18" charset="0"/>
                <a:cs typeface="Aldhabi" pitchFamily="2" charset="-78"/>
              </a:rPr>
              <a:t>Myelomeningoceles</a:t>
            </a:r>
            <a:endParaRPr b="1" dirty="0" sz="2000" lang="en-US" u="sng">
              <a:solidFill>
                <a:schemeClr val="tx2">
                  <a:lumMod val="75000"/>
                </a:schemeClr>
              </a:solidFill>
              <a:ea typeface="Baskerville" panose="02020502070401020303" pitchFamily="18" charset="0"/>
              <a:cs typeface="Aldhabi" pitchFamily="2" charset="-78"/>
            </a:endParaRPr>
          </a:p>
          <a:p>
            <a:pPr algn="l" indent="0" lvl="1" marL="400050" rtl="0">
              <a:buNone/>
            </a:pPr>
            <a:r>
              <a:rPr dirty="0" sz="2000" lang="en-US"/>
              <a:t>are </a:t>
            </a:r>
            <a:r>
              <a:rPr b="1" dirty="0" sz="2000" lang="en-US">
                <a:solidFill>
                  <a:srgbClr val="0070C0"/>
                </a:solidFill>
              </a:rPr>
              <a:t>open</a:t>
            </a:r>
            <a:r>
              <a:rPr dirty="0" sz="2000" lang="en-US"/>
              <a:t> neural tube defects, a consequence of incomplete closure of the neural tube during </a:t>
            </a:r>
            <a:r>
              <a:rPr b="1" dirty="0" sz="2000" lang="en-US">
                <a:solidFill>
                  <a:srgbClr val="0070C0"/>
                </a:solidFill>
              </a:rPr>
              <a:t>primary </a:t>
            </a:r>
            <a:r>
              <a:rPr b="1" dirty="0" sz="2000" lang="en-US" err="1">
                <a:solidFill>
                  <a:srgbClr val="0070C0"/>
                </a:solidFill>
              </a:rPr>
              <a:t>neurulation</a:t>
            </a:r>
            <a:r>
              <a:rPr dirty="0" sz="2000" lang="en-US"/>
              <a:t>, resulting in a persistent neural </a:t>
            </a:r>
            <a:r>
              <a:rPr dirty="0" sz="2000" lang="en-US" err="1"/>
              <a:t>placode</a:t>
            </a:r>
            <a:r>
              <a:rPr dirty="0" sz="2000" lang="en-US"/>
              <a:t> with poor structural organization and resultant </a:t>
            </a:r>
            <a:r>
              <a:rPr b="1" dirty="0" sz="2000" lang="en-US">
                <a:solidFill>
                  <a:srgbClr val="0070C0"/>
                </a:solidFill>
              </a:rPr>
              <a:t>neurological impairment which need urgent repair</a:t>
            </a:r>
            <a:r>
              <a:rPr dirty="0" sz="2000" lang="en-US"/>
              <a:t>.</a:t>
            </a:r>
          </a:p>
          <a:p>
            <a:pPr algn="l" rtl="0"/>
            <a:endParaRPr b="1" dirty="0" sz="2000" lang="en-US"/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 err="1" u="sng">
                <a:solidFill>
                  <a:schemeClr val="tx2">
                    <a:lumMod val="75000"/>
                  </a:schemeClr>
                </a:solidFill>
                <a:ea typeface="Baskerville" panose="02020502070401020303" pitchFamily="18" charset="0"/>
                <a:cs typeface="Aldhabi" pitchFamily="2" charset="-78"/>
              </a:rPr>
              <a:t>Myelocystoceles</a:t>
            </a:r>
            <a:endParaRPr b="1" dirty="0" sz="2000" lang="en-US" u="sng">
              <a:solidFill>
                <a:schemeClr val="tx2">
                  <a:lumMod val="75000"/>
                </a:schemeClr>
              </a:solidFill>
              <a:ea typeface="Baskerville" panose="02020502070401020303" pitchFamily="18" charset="0"/>
              <a:cs typeface="Aldhabi" pitchFamily="2" charset="-78"/>
            </a:endParaRPr>
          </a:p>
          <a:p>
            <a:pPr algn="l" indent="0" lvl="1" marL="400050" rtl="0">
              <a:buNone/>
            </a:pPr>
            <a:r>
              <a:rPr dirty="0" sz="2000" lang="en-US"/>
              <a:t>are </a:t>
            </a:r>
            <a:r>
              <a:rPr b="1" dirty="0" sz="2000" lang="en-US">
                <a:solidFill>
                  <a:srgbClr val="7030A0"/>
                </a:solidFill>
              </a:rPr>
              <a:t>closed</a:t>
            </a:r>
            <a:r>
              <a:rPr dirty="0" sz="2000" lang="en-US"/>
              <a:t> neural tube defects resulting from errors in cellular differentiation during </a:t>
            </a:r>
            <a:r>
              <a:rPr b="1" dirty="0" sz="2000" lang="en-US">
                <a:solidFill>
                  <a:srgbClr val="7030A0"/>
                </a:solidFill>
              </a:rPr>
              <a:t>secondary </a:t>
            </a:r>
            <a:r>
              <a:rPr b="1" dirty="0" sz="2000" lang="en-US" err="1">
                <a:solidFill>
                  <a:srgbClr val="7030A0"/>
                </a:solidFill>
              </a:rPr>
              <a:t>neurulation</a:t>
            </a:r>
            <a:r>
              <a:rPr dirty="0" sz="2000" lang="en-US"/>
              <a:t>. </a:t>
            </a:r>
          </a:p>
          <a:p>
            <a:pPr algn="l" indent="0" lvl="1" marL="400050" rtl="0">
              <a:buNone/>
            </a:pPr>
            <a:r>
              <a:rPr dirty="0" sz="2000" lang="en-US" u="sng"/>
              <a:t>Its composed of </a:t>
            </a:r>
          </a:p>
          <a:p>
            <a:pPr algn="l" indent="-342900" lvl="1" rtl="0">
              <a:buFont typeface="Wingdings" pitchFamily="2" charset="2"/>
              <a:buChar char="§"/>
            </a:pPr>
            <a:r>
              <a:rPr dirty="0" sz="2000" lang="en-US"/>
              <a:t>a cystic trumpet-like dilation of the caudal central canal.</a:t>
            </a:r>
          </a:p>
          <a:p>
            <a:pPr algn="l" indent="-342900" lvl="1" rtl="0">
              <a:buFont typeface="Wingdings" pitchFamily="2" charset="2"/>
              <a:buChar char="§"/>
            </a:pPr>
            <a:r>
              <a:rPr dirty="0" sz="2000" lang="en-US"/>
              <a:t>a surrounding </a:t>
            </a:r>
            <a:r>
              <a:rPr dirty="0" sz="2000" lang="en-US" err="1"/>
              <a:t>meningocel</a:t>
            </a:r>
            <a:r>
              <a:rPr dirty="0" sz="2000" lang="en-US"/>
              <a:t> , and  a  lipoma.</a:t>
            </a:r>
          </a:p>
          <a:p>
            <a:pPr algn="l" indent="0" lvl="1" marL="400050" rtl="0">
              <a:buNone/>
            </a:pPr>
            <a:r>
              <a:rPr b="1" dirty="0" sz="2000" lang="en-US">
                <a:solidFill>
                  <a:srgbClr val="7030A0"/>
                </a:solidFill>
              </a:rPr>
              <a:t>Not need urgent repair like </a:t>
            </a:r>
            <a:r>
              <a:rPr b="1" dirty="0" sz="2000" lang="en-US" err="1">
                <a:solidFill>
                  <a:srgbClr val="7030A0"/>
                </a:solidFill>
              </a:rPr>
              <a:t>Myelomeningocele</a:t>
            </a:r>
            <a:r>
              <a:rPr dirty="0" sz="2000" lang="en-US"/>
              <a:t> .</a:t>
            </a:r>
            <a:endParaRPr dirty="0" sz="2000" lang="ar-IQ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pic>
        <p:nvPicPr>
          <p:cNvPr id="2097170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4525963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71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0" y="4619842"/>
            <a:ext cx="9144000" cy="2238158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pic>
        <p:nvPicPr>
          <p:cNvPr id="2097172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Content Placeholder 4"/>
          <p:cNvSpPr>
            <a:spLocks noGrp="1"/>
          </p:cNvSpPr>
          <p:nvPr>
            <p:ph idx="1"/>
          </p:nvPr>
        </p:nvSpPr>
        <p:spPr>
          <a:xfrm>
            <a:off x="80818" y="101455"/>
            <a:ext cx="8970817" cy="6675727"/>
          </a:xfrm>
        </p:spPr>
        <p:txBody>
          <a:bodyPr>
            <a:noAutofit/>
          </a:bodyPr>
          <a:p>
            <a:pPr algn="l" rtl="0"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  <a:ea typeface="Baskerville" panose="02020502070401020303" pitchFamily="18" charset="0"/>
              </a:rPr>
              <a:t>PostoperativeManagement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 u="sng"/>
              <a:t>Prevention  of  infection risk by:</a:t>
            </a:r>
          </a:p>
          <a:p>
            <a:pPr algn="l" rtl="0"/>
            <a:r>
              <a:rPr dirty="0" sz="2000" lang="en-US" err="1"/>
              <a:t>Perioperative</a:t>
            </a:r>
            <a:r>
              <a:rPr dirty="0" sz="2000" lang="en-US"/>
              <a:t>  antibiotics  are  continued  for  24  hours  postoperatively,  and a  plastic  barrier  drape  is  placed  between  the  </a:t>
            </a:r>
            <a:r>
              <a:rPr dirty="0" sz="2000" lang="en-US" err="1"/>
              <a:t>myelomeningocele</a:t>
            </a:r>
            <a:r>
              <a:rPr dirty="0" sz="2000" lang="en-US"/>
              <a:t> wound  and  the  anus.  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 u="sng"/>
              <a:t>Prevention of CSF leak</a:t>
            </a:r>
            <a:r>
              <a:rPr b="1" dirty="0" sz="2000" lang="ar-SA" u="sng"/>
              <a:t> </a:t>
            </a:r>
            <a:r>
              <a:rPr b="1" dirty="0" sz="2000" lang="en-US" u="sng"/>
              <a:t>by :</a:t>
            </a:r>
          </a:p>
          <a:p>
            <a:pPr algn="l" rtl="0"/>
            <a:r>
              <a:rPr dirty="0" sz="2000" lang="en-US"/>
              <a:t>The  child should  remain  prone,  ideally  with  the  lumbar  area  elevated  above the  level  of  the  head.  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 u="sng"/>
              <a:t>Monitoring :</a:t>
            </a:r>
          </a:p>
          <a:p>
            <a:pPr algn="l" rtl="0"/>
            <a:r>
              <a:rPr dirty="0" sz="2000" lang="en-US"/>
              <a:t>The  child  is  closely  monitored  for  signs  of symptomatic  </a:t>
            </a:r>
            <a:r>
              <a:rPr dirty="0" sz="2000" lang="en-US" err="1"/>
              <a:t>Chiari</a:t>
            </a:r>
            <a:r>
              <a:rPr dirty="0" sz="2000" lang="en-US"/>
              <a:t>  II  malformation,  such  as  central  apnea  and other  signs  of  brainstem  dysfunction. 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عنصر نائب للمحتوى 2"/>
          <p:cNvSpPr>
            <a:spLocks noGrp="1"/>
          </p:cNvSpPr>
          <p:nvPr>
            <p:ph idx="1"/>
          </p:nvPr>
        </p:nvSpPr>
        <p:spPr>
          <a:xfrm>
            <a:off x="115454" y="106009"/>
            <a:ext cx="8913092" cy="6648082"/>
          </a:xfrm>
        </p:spPr>
        <p:txBody>
          <a:bodyPr>
            <a:noAutofit/>
          </a:bodyPr>
          <a:p>
            <a:pPr algn="l" rtl="0"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  <a:ea typeface="Baskerville" panose="02020502070401020303" pitchFamily="18" charset="0"/>
              </a:rPr>
              <a:t>Complications</a:t>
            </a:r>
            <a:endParaRPr b="1" dirty="0" sz="2000" lang="ar-IQ" u="sng">
              <a:solidFill>
                <a:srgbClr val="C00000"/>
              </a:solidFill>
              <a:ea typeface="Baskerville" panose="02020502070401020303" pitchFamily="18" charset="0"/>
            </a:endParaRPr>
          </a:p>
          <a:p>
            <a:pPr algn="l" indent="-514350" marL="514350" rtl="0">
              <a:buFont typeface="+mj-lt"/>
              <a:buAutoNum type="arabicParenR"/>
            </a:pPr>
            <a:r>
              <a:rPr dirty="0" sz="2000" lang="en-US"/>
              <a:t>Wound dehiscence (most common complication) </a:t>
            </a:r>
          </a:p>
          <a:p>
            <a:pPr algn="l" indent="-514350" marL="514350" rtl="0">
              <a:buFont typeface="+mj-lt"/>
              <a:buAutoNum type="arabicParenR"/>
            </a:pPr>
            <a:r>
              <a:rPr dirty="0" sz="2000" lang="en-US"/>
              <a:t>Hydrocephalus</a:t>
            </a:r>
          </a:p>
          <a:p>
            <a:pPr algn="l" indent="-514350" marL="514350" rtl="0">
              <a:buFont typeface="+mj-lt"/>
              <a:buAutoNum type="arabicParenR"/>
            </a:pPr>
            <a:r>
              <a:rPr dirty="0" sz="2000" lang="en-US"/>
              <a:t>CSF leakage</a:t>
            </a:r>
          </a:p>
          <a:p>
            <a:pPr algn="l" indent="-514350" marL="514350" rtl="0">
              <a:buFont typeface="+mj-lt"/>
              <a:buAutoNum type="arabicParenR"/>
            </a:pPr>
            <a:r>
              <a:rPr dirty="0" sz="2000" lang="en-US" err="1"/>
              <a:t>Chiari</a:t>
            </a:r>
            <a:r>
              <a:rPr dirty="0" sz="2000" lang="en-US"/>
              <a:t> II Malformation</a:t>
            </a:r>
          </a:p>
          <a:p>
            <a:pPr algn="l" indent="-514350" marL="514350" rtl="0">
              <a:buFont typeface="+mj-lt"/>
              <a:buAutoNum type="arabicParenR"/>
            </a:pPr>
            <a:r>
              <a:rPr dirty="0" sz="2000" lang="en-US"/>
              <a:t>Tethered Spinal Cord</a:t>
            </a:r>
          </a:p>
          <a:p>
            <a:pPr algn="l" indent="-514350" marL="514350" rtl="0">
              <a:buFont typeface="+mj-lt"/>
              <a:buAutoNum type="arabicParenR"/>
            </a:pPr>
            <a:r>
              <a:rPr dirty="0" sz="2000" lang="en-US"/>
              <a:t>Urinary incontinence and other renal problems</a:t>
            </a:r>
          </a:p>
          <a:p>
            <a:pPr algn="l" indent="-514350" marL="514350" rtl="0">
              <a:buFont typeface="+mj-lt"/>
              <a:buAutoNum type="arabicParenR"/>
            </a:pPr>
            <a:r>
              <a:rPr dirty="0" sz="2000" lang="en-US" err="1"/>
              <a:t>Hydrosyringomyelia</a:t>
            </a:r>
            <a:endParaRPr dirty="0" sz="2000" lang="en-US"/>
          </a:p>
          <a:p>
            <a:pPr algn="l" indent="-514350" marL="514350" rtl="0">
              <a:buFont typeface="+mj-lt"/>
              <a:buAutoNum type="arabicParenR"/>
            </a:pPr>
            <a:r>
              <a:rPr dirty="0" sz="2000" lang="en-US"/>
              <a:t>Bedridden and infection.</a:t>
            </a:r>
          </a:p>
          <a:p>
            <a:pPr algn="l" indent="-514350" marL="514350" rtl="0">
              <a:buFont typeface="+mj-lt"/>
              <a:buAutoNum type="arabicParenR"/>
            </a:pPr>
            <a:r>
              <a:rPr dirty="0" sz="2000" lang="en-US"/>
              <a:t>Latex antibodies can be detected in the serum in 20% to 60% of </a:t>
            </a:r>
            <a:r>
              <a:rPr dirty="0" sz="2000" lang="en-US" err="1"/>
              <a:t>spina</a:t>
            </a:r>
            <a:r>
              <a:rPr dirty="0" sz="2000" lang="en-US"/>
              <a:t> bifida patient</a:t>
            </a:r>
            <a:endParaRPr dirty="0" sz="2000" lang="ar-IQ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pic>
        <p:nvPicPr>
          <p:cNvPr id="2097173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3429000"/>
            <a:ext cx="4571971" cy="3429000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74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0" y="0"/>
            <a:ext cx="4571971" cy="3429000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75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571971" y="0"/>
            <a:ext cx="4571971" cy="34290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Picture 10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846138"/>
            <a:ext cx="9144000" cy="4133272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Content Placeholder 2"/>
          <p:cNvSpPr>
            <a:spLocks noGrp="1"/>
          </p:cNvSpPr>
          <p:nvPr>
            <p:ph idx="1"/>
          </p:nvPr>
        </p:nvSpPr>
        <p:spPr>
          <a:xfrm>
            <a:off x="110836" y="96982"/>
            <a:ext cx="8922328" cy="6668654"/>
          </a:xfrm>
        </p:spPr>
        <p:txBody>
          <a:bodyPr>
            <a:noAutofit/>
          </a:bodyPr>
          <a:p>
            <a:pPr algn="l" rtl="0">
              <a:buFont typeface="Wingdings" pitchFamily="2" charset="2"/>
              <a:buChar char="q"/>
            </a:pPr>
            <a:r>
              <a:rPr b="1" dirty="0" sz="3200" lang="en-US" u="sng">
                <a:solidFill>
                  <a:srgbClr val="00206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Notes about some complications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C00000"/>
                </a:solidFill>
              </a:rPr>
              <a:t>Regarding Hydrocephaly :</a:t>
            </a:r>
          </a:p>
          <a:p>
            <a:pPr algn="l" rtl="0"/>
            <a:r>
              <a:rPr dirty="0" sz="2000" lang="en-US"/>
              <a:t>Children  with  MMC,  shunt  malfunctions  often  do  not  present  with classic  signs  and  symptoms  such  as  headache,  nausea/vomiting, poor  feeding,  increased  fussiness,  or  decreased  energy;  nor  may ventricles  appear  enlarged  on  CT  or  MRI.  </a:t>
            </a:r>
          </a:p>
          <a:p>
            <a:pPr algn="l" rtl="0"/>
            <a:endParaRPr dirty="0" sz="2000" lang="en-US"/>
          </a:p>
          <a:p>
            <a:pPr algn="l" rtl="0"/>
            <a:r>
              <a:rPr dirty="0" sz="2000" lang="en-US"/>
              <a:t>Signs  and  symptoms of  shunt  malfunctions may  be  easily  confused with  signs  and  symptoms  related  to  tethered  cord,  </a:t>
            </a:r>
            <a:r>
              <a:rPr dirty="0" sz="2000" lang="en-US" err="1"/>
              <a:t>syringomyelia</a:t>
            </a:r>
            <a:r>
              <a:rPr dirty="0" sz="2000" lang="en-US"/>
              <a:t>,  or  worsening  </a:t>
            </a:r>
            <a:r>
              <a:rPr dirty="0" sz="2000" lang="en-US" err="1"/>
              <a:t>Chiari</a:t>
            </a:r>
            <a:r>
              <a:rPr dirty="0" sz="2000" lang="en-US"/>
              <a:t>  II  malformation,  including: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Worsening  motor  function,  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Worsening  bowel  or  bladder  control, 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Worsening  scoliosis  or  progressive  lower  extremity  orthopedic deformities,  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Pain  around  the  suture  site,  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Worsening  school  performance  or  behavioral  disturbances,  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Increased  seizure  frequency,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Lower  cranial  nerve  or  brainstem  dysfunction.  </a:t>
            </a:r>
          </a:p>
          <a:p>
            <a:pPr algn="l" rtl="0">
              <a:buFont typeface="Wingdings" pitchFamily="2" charset="2"/>
              <a:buChar char="Ø"/>
            </a:pPr>
            <a:endParaRPr dirty="0" sz="1800"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Content Placeholder 2"/>
          <p:cNvSpPr>
            <a:spLocks noGrp="1"/>
          </p:cNvSpPr>
          <p:nvPr>
            <p:ph idx="1"/>
          </p:nvPr>
        </p:nvSpPr>
        <p:spPr>
          <a:xfrm>
            <a:off x="87745" y="103909"/>
            <a:ext cx="8963891" cy="6659707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C00000"/>
                </a:solidFill>
              </a:rPr>
              <a:t>Regarding CM ll :</a:t>
            </a:r>
          </a:p>
          <a:p>
            <a:pPr algn="l" rtl="0"/>
            <a:r>
              <a:rPr dirty="0" sz="2000" lang="en-US"/>
              <a:t>(&gt;95%) of patients with </a:t>
            </a:r>
            <a:r>
              <a:rPr dirty="0" sz="2000" lang="en-US" err="1"/>
              <a:t>myelomeningocele</a:t>
            </a:r>
            <a:endParaRPr dirty="0" sz="2000" lang="en-US"/>
          </a:p>
          <a:p>
            <a:pPr algn="l" rtl="0"/>
            <a:r>
              <a:rPr dirty="0" sz="2000" lang="en-US"/>
              <a:t>In </a:t>
            </a:r>
            <a:r>
              <a:rPr dirty="0" sz="2000" lang="en-US" err="1"/>
              <a:t>pts</a:t>
            </a:r>
            <a:r>
              <a:rPr dirty="0" sz="2000" lang="en-US"/>
              <a:t> with CM ll The  average  age  at  decompression is  </a:t>
            </a:r>
            <a:r>
              <a:rPr b="1" dirty="0" sz="2000" lang="en-US"/>
              <a:t>14  months</a:t>
            </a:r>
            <a:r>
              <a:rPr dirty="0" sz="2000" lang="en-US"/>
              <a:t>.</a:t>
            </a:r>
          </a:p>
          <a:p>
            <a:pPr algn="l" rtl="0"/>
            <a:r>
              <a:rPr dirty="0" sz="2000" lang="en-US"/>
              <a:t>1</a:t>
            </a:r>
            <a:r>
              <a:rPr baseline="30000" dirty="0" sz="2000" lang="en-US"/>
              <a:t>st</a:t>
            </a:r>
            <a:r>
              <a:rPr dirty="0" sz="2000" lang="en-US"/>
              <a:t> start with shunt if  no improvement within  48  hours,  or  if  a  child  with  life-threatening  symptoms has  a  functioning  shunt,  </a:t>
            </a:r>
            <a:r>
              <a:rPr dirty="0" sz="2000" lang="en-US" u="sng"/>
              <a:t>decompression  should  be  performed urgently</a:t>
            </a:r>
            <a:r>
              <a:rPr dirty="0" sz="2000" lang="en-US"/>
              <a:t>.</a:t>
            </a:r>
          </a:p>
          <a:p>
            <a:pPr algn="l" rtl="0"/>
            <a:r>
              <a:rPr dirty="0" sz="2000" lang="en-US"/>
              <a:t>Often  cervical  laminectomies  are  all  that  is required  to  decompress  the  malformation.  </a:t>
            </a:r>
          </a:p>
          <a:p>
            <a:pPr algn="l" rtl="0"/>
            <a:r>
              <a:rPr dirty="0" sz="2000" lang="en-US"/>
              <a:t>Narrow  laminectomies  at  the  levels  overlying  the  compressed  cerebellum  may  minimize  the  risk  of  future  cervical  kyphosis.</a:t>
            </a:r>
            <a:endParaRPr b="1" dirty="0" sz="2000" lang="en-US" u="sng">
              <a:solidFill>
                <a:srgbClr val="C00000"/>
              </a:solidFill>
            </a:endParaRPr>
          </a:p>
          <a:p>
            <a:pPr algn="l" rtl="0">
              <a:buFont typeface="Wingdings" pitchFamily="2" charset="2"/>
              <a:buChar char="Ø"/>
            </a:pPr>
            <a:endParaRPr b="1" dirty="0" sz="2000" lang="en-US" u="sng">
              <a:solidFill>
                <a:srgbClr val="C00000"/>
              </a:solidFill>
            </a:endParaRP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C00000"/>
                </a:solidFill>
              </a:rPr>
              <a:t>Regarding </a:t>
            </a:r>
            <a:r>
              <a:rPr b="1" dirty="0" sz="2000" lang="en-US" err="1" u="sng">
                <a:solidFill>
                  <a:srgbClr val="C00000"/>
                </a:solidFill>
              </a:rPr>
              <a:t>Syringohydromyelia</a:t>
            </a:r>
            <a:r>
              <a:rPr b="1" dirty="0" sz="2000" lang="en-US" u="sng">
                <a:solidFill>
                  <a:srgbClr val="C00000"/>
                </a:solidFill>
              </a:rPr>
              <a:t> :</a:t>
            </a:r>
            <a:endParaRPr b="1" dirty="0" sz="2000" lang="ar-SA" u="sng">
              <a:solidFill>
                <a:srgbClr val="C00000"/>
              </a:solidFill>
            </a:endParaRPr>
          </a:p>
          <a:p>
            <a:pPr algn="l" rtl="0"/>
            <a:r>
              <a:rPr dirty="0" sz="2000" lang="en-US"/>
              <a:t>Present  in  50%  to  80%  of  patients  with </a:t>
            </a:r>
            <a:r>
              <a:rPr dirty="0" sz="2000" lang="en-US" err="1"/>
              <a:t>myelomeningocele</a:t>
            </a:r>
            <a:r>
              <a:rPr dirty="0" sz="2000" lang="en-US"/>
              <a:t>.</a:t>
            </a:r>
          </a:p>
          <a:p>
            <a:pPr algn="l" rtl="0"/>
            <a:r>
              <a:rPr dirty="0" sz="2000" lang="en-US" err="1"/>
              <a:t>Hydrosyringomyelia</a:t>
            </a:r>
            <a:r>
              <a:rPr dirty="0" sz="2000" lang="en-US"/>
              <a:t>  may  be  the  result  of  a  shunt  malfunction,  and  symptoms attributable  to  the  fluid  cavity  will  improve  with  shunt  revision.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عنوان 1"/>
          <p:cNvSpPr>
            <a:spLocks noGrp="1"/>
          </p:cNvSpPr>
          <p:nvPr>
            <p:ph type="title"/>
          </p:nvPr>
        </p:nvSpPr>
        <p:spPr>
          <a:xfrm>
            <a:off x="92364" y="80819"/>
            <a:ext cx="8137236" cy="575874"/>
          </a:xfrm>
        </p:spPr>
        <p:txBody>
          <a:bodyPr>
            <a:normAutofit fontScale="90000"/>
          </a:bodyPr>
          <a:p>
            <a:pPr rtl="0"/>
            <a:r>
              <a:rPr b="1" dirty="0" sz="3600" lang="en-US" u="sng">
                <a:solidFill>
                  <a:srgbClr val="C00000"/>
                </a:solidFill>
                <a:latin typeface="Dante" panose="02020502050200020203" pitchFamily="18" charset="0"/>
                <a:cs typeface="Aldhabi" pitchFamily="2" charset="-78"/>
              </a:rPr>
              <a:t>MYELOCYSTOCELE</a:t>
            </a:r>
            <a:endParaRPr b="1" dirty="0" sz="3600" lang="ar-IQ" u="sng">
              <a:solidFill>
                <a:srgbClr val="C00000"/>
              </a:solidFill>
              <a:latin typeface="Dante" panose="02020502050200020203" pitchFamily="18" charset="0"/>
              <a:cs typeface="Aldhabi" pitchFamily="2" charset="-78"/>
            </a:endParaRPr>
          </a:p>
        </p:txBody>
      </p:sp>
      <p:sp>
        <p:nvSpPr>
          <p:cNvPr id="1048630" name="عنصر نائب للمحتوى 2"/>
          <p:cNvSpPr>
            <a:spLocks noGrp="1"/>
          </p:cNvSpPr>
          <p:nvPr>
            <p:ph idx="1"/>
          </p:nvPr>
        </p:nvSpPr>
        <p:spPr>
          <a:xfrm>
            <a:off x="92363" y="656692"/>
            <a:ext cx="8959273" cy="6120489"/>
          </a:xfrm>
        </p:spPr>
        <p:txBody>
          <a:bodyPr>
            <a:noAutofit/>
          </a:bodyPr>
          <a:p>
            <a:pPr algn="l" rtl="0"/>
            <a:r>
              <a:rPr b="1" dirty="0" sz="2000" lang="en-US" err="1"/>
              <a:t>Myelocystoceles</a:t>
            </a:r>
            <a:r>
              <a:rPr dirty="0" sz="2000" lang="en-US"/>
              <a:t>, also known as </a:t>
            </a:r>
            <a:r>
              <a:rPr b="1" dirty="0" sz="2000" lang="en-US" err="1"/>
              <a:t>syringoceles</a:t>
            </a:r>
            <a:r>
              <a:rPr dirty="0" sz="2000" lang="en-US"/>
              <a:t>, </a:t>
            </a:r>
            <a:r>
              <a:rPr b="1" dirty="0" sz="2000" lang="en-US" err="1"/>
              <a:t>syringomyeloceles</a:t>
            </a:r>
            <a:r>
              <a:rPr dirty="0" sz="2000" lang="en-US"/>
              <a:t>, and </a:t>
            </a:r>
            <a:r>
              <a:rPr b="1" dirty="0" sz="2000" lang="en-US"/>
              <a:t>lipomeningomyelocystoceles</a:t>
            </a:r>
            <a:r>
              <a:rPr dirty="0" sz="2000" lang="en-US"/>
              <a:t> are </a:t>
            </a:r>
            <a:r>
              <a:rPr dirty="0" sz="2000" lang="en-US" u="sng">
                <a:solidFill>
                  <a:srgbClr val="C00000"/>
                </a:solidFill>
              </a:rPr>
              <a:t>skin-covered midline masses that occur in the </a:t>
            </a:r>
            <a:r>
              <a:rPr dirty="0" sz="2000" lang="en-US" err="1" u="sng">
                <a:solidFill>
                  <a:srgbClr val="C00000"/>
                </a:solidFill>
              </a:rPr>
              <a:t>lumbosacral</a:t>
            </a:r>
            <a:r>
              <a:rPr dirty="0" sz="2000" lang="en-US" u="sng">
                <a:solidFill>
                  <a:srgbClr val="C00000"/>
                </a:solidFill>
              </a:rPr>
              <a:t> area</a:t>
            </a:r>
            <a:r>
              <a:rPr dirty="0" sz="2000" lang="en-US"/>
              <a:t>. </a:t>
            </a:r>
          </a:p>
          <a:p>
            <a:pPr algn="l" rtl="0"/>
            <a:r>
              <a:rPr dirty="0" sz="2000" lang="en-US"/>
              <a:t>Failure of Secondary </a:t>
            </a:r>
            <a:r>
              <a:rPr dirty="0" sz="2000" lang="en-US" err="1"/>
              <a:t>neurulation</a:t>
            </a:r>
            <a:r>
              <a:rPr dirty="0" sz="2000" lang="en-US"/>
              <a:t>.</a:t>
            </a:r>
          </a:p>
          <a:p>
            <a:pPr algn="l" rtl="0"/>
            <a:r>
              <a:rPr dirty="0" sz="2000" lang="en-US"/>
              <a:t>Resulting  in  an  abnormally  low-lying conus.</a:t>
            </a:r>
          </a:p>
          <a:p>
            <a:pPr algn="l" rtl="0"/>
            <a:endParaRPr dirty="0" sz="2000" lang="en-US"/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/>
              <a:t>A terminal </a:t>
            </a:r>
            <a:r>
              <a:rPr b="1" dirty="0" sz="2000" lang="en-US" err="1"/>
              <a:t>myelocystocele</a:t>
            </a:r>
            <a:r>
              <a:rPr b="1" dirty="0" sz="2000" lang="en-US"/>
              <a:t> has distinct components, including: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Low-lying conus </a:t>
            </a:r>
            <a:r>
              <a:rPr dirty="0" sz="2000" lang="en-US" err="1"/>
              <a:t>medullaris</a:t>
            </a:r>
            <a:r>
              <a:rPr dirty="0" sz="2000" lang="en-US"/>
              <a:t>.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Cystic dilation of the caudal central canal.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Surrounding meningocele.</a:t>
            </a:r>
          </a:p>
          <a:p>
            <a:pPr algn="l" lvl="1" rtl="0">
              <a:buFont typeface="Wingdings" pitchFamily="2" charset="2"/>
              <a:buChar char="ü"/>
            </a:pPr>
            <a:r>
              <a:rPr dirty="0" sz="2000" lang="en-US"/>
              <a:t>Lipoma that extends from the conus to a subcutaneous fat collection</a:t>
            </a:r>
          </a:p>
          <a:p>
            <a:pPr algn="l" rtl="0"/>
            <a:endParaRPr dirty="0" sz="2000" lang="en-US"/>
          </a:p>
          <a:p>
            <a:pPr algn="l" rtl="0"/>
            <a:r>
              <a:rPr dirty="0" sz="2000" lang="en-US"/>
              <a:t>The meningocele lie dorsal or ventral to or circumferentially around the terminal cyst</a:t>
            </a:r>
            <a:r>
              <a:rPr sz="2000" lang="en-US"/>
              <a:t>, </a:t>
            </a:r>
            <a:r>
              <a:rPr b="1" sz="2000" lang="en-US">
                <a:solidFill>
                  <a:srgbClr val="C00000"/>
                </a:solidFill>
              </a:rPr>
              <a:t>communicate </a:t>
            </a:r>
            <a:r>
              <a:rPr b="1" dirty="0" sz="2000" lang="en-US">
                <a:solidFill>
                  <a:srgbClr val="C00000"/>
                </a:solidFill>
              </a:rPr>
              <a:t>with the subarachnoid space</a:t>
            </a:r>
            <a:r>
              <a:rPr dirty="0" sz="2000" lang="en-US"/>
              <a:t>. </a:t>
            </a:r>
          </a:p>
          <a:p>
            <a:pPr algn="l" rtl="0"/>
            <a:r>
              <a:rPr dirty="0" sz="2000" lang="en-US"/>
              <a:t>The overlying skin often has a cutaneous signature such as hemangioma, nevus, hypertrichosis, or dystrophic epithelium, suggestive of occult spina bifida</a:t>
            </a:r>
            <a:endParaRPr dirty="0" sz="2000" lang="ar-IQ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عنصر نائب للمحتوى 2"/>
          <p:cNvSpPr>
            <a:spLocks noGrp="1"/>
          </p:cNvSpPr>
          <p:nvPr>
            <p:ph idx="1"/>
          </p:nvPr>
        </p:nvSpPr>
        <p:spPr>
          <a:xfrm>
            <a:off x="103908" y="103908"/>
            <a:ext cx="8936183" cy="6638637"/>
          </a:xfrm>
        </p:spPr>
        <p:txBody>
          <a:bodyPr>
            <a:normAutofit fontScale="95000" lnSpcReduction="20000"/>
          </a:bodyPr>
          <a:p>
            <a:pPr algn="l" rtl="0"/>
            <a:r>
              <a:rPr dirty="0" sz="2000" lang="en-US" err="1"/>
              <a:t>Myelocystoceles</a:t>
            </a:r>
            <a:r>
              <a:rPr dirty="0" sz="2000" lang="en-US"/>
              <a:t> are </a:t>
            </a:r>
            <a:r>
              <a:rPr b="1" dirty="0" sz="2000" lang="en-US"/>
              <a:t>rarely associated with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0070C0"/>
                </a:solidFill>
              </a:rPr>
              <a:t>hydrocephalus </a:t>
            </a:r>
            <a:r>
              <a:rPr dirty="0" sz="2000" lang="en-US"/>
              <a:t>or</a:t>
            </a:r>
            <a:r>
              <a:rPr b="1" dirty="0" sz="2000" lang="en-US">
                <a:solidFill>
                  <a:srgbClr val="0070C0"/>
                </a:solidFill>
              </a:rPr>
              <a:t> a </a:t>
            </a:r>
            <a:r>
              <a:rPr b="1" dirty="0" sz="2000" lang="en-US" err="1">
                <a:solidFill>
                  <a:srgbClr val="0070C0"/>
                </a:solidFill>
              </a:rPr>
              <a:t>Chiari</a:t>
            </a:r>
            <a:r>
              <a:rPr b="1" dirty="0" sz="2000" lang="en-US">
                <a:solidFill>
                  <a:srgbClr val="0070C0"/>
                </a:solidFill>
              </a:rPr>
              <a:t> malformation</a:t>
            </a:r>
            <a:r>
              <a:rPr dirty="0" sz="2000" lang="en-US"/>
              <a:t>, and most children have normal intelligence.</a:t>
            </a:r>
          </a:p>
          <a:p>
            <a:pPr algn="l" rtl="0"/>
            <a:r>
              <a:rPr dirty="0" sz="2000" lang="en-US" err="1"/>
              <a:t>Myelocystoceles</a:t>
            </a:r>
            <a:r>
              <a:rPr dirty="0" sz="2000" lang="en-US"/>
              <a:t> are often associated with cloacal </a:t>
            </a:r>
            <a:r>
              <a:rPr dirty="0" sz="2000" lang="en-US" err="1"/>
              <a:t>exstrophy</a:t>
            </a:r>
            <a:r>
              <a:rPr dirty="0" sz="2000" lang="en-US"/>
              <a:t> (or </a:t>
            </a:r>
            <a:r>
              <a:rPr dirty="0" sz="2000" lang="en-US" err="1"/>
              <a:t>vesicointestinal</a:t>
            </a:r>
            <a:r>
              <a:rPr dirty="0" sz="2000" lang="en-US"/>
              <a:t> fissure) or other severe genitourinary anomalies.</a:t>
            </a:r>
          </a:p>
          <a:p>
            <a:pPr algn="l" rtl="0"/>
            <a:r>
              <a:rPr b="1" dirty="0" sz="2000" lang="en-US"/>
              <a:t>OEIS  complex</a:t>
            </a:r>
            <a:r>
              <a:rPr dirty="0" sz="2000" lang="en-US"/>
              <a:t>,  consisting  of  an  </a:t>
            </a:r>
            <a:r>
              <a:rPr dirty="0" sz="2000" i="1" lang="en-US" err="1"/>
              <a:t>omphalocele</a:t>
            </a:r>
            <a:r>
              <a:rPr dirty="0" sz="2000" lang="en-US"/>
              <a:t>,  bladder  </a:t>
            </a:r>
            <a:r>
              <a:rPr dirty="0" sz="2000" i="1" lang="en-US" err="1"/>
              <a:t>exstrophy</a:t>
            </a:r>
            <a:r>
              <a:rPr dirty="0" sz="2000" lang="en-US"/>
              <a:t>, imperforate  anus,  and  </a:t>
            </a:r>
            <a:r>
              <a:rPr dirty="0" sz="2000" i="1" lang="en-US"/>
              <a:t>spinal</a:t>
            </a:r>
            <a:r>
              <a:rPr dirty="0" sz="2000" lang="en-US"/>
              <a:t>  defect,  as  well  as  ambiguous  genitalia and  pelvic  abnormalities,  is  often  associated  with  </a:t>
            </a:r>
            <a:r>
              <a:rPr dirty="0" sz="2000" lang="en-US" err="1"/>
              <a:t>myelocystoceles</a:t>
            </a:r>
            <a:r>
              <a:rPr dirty="0" sz="2000" lang="en-US"/>
              <a:t>.</a:t>
            </a:r>
          </a:p>
          <a:p>
            <a:pPr algn="l" rtl="0"/>
            <a:r>
              <a:rPr dirty="0" sz="2000" lang="en-US" err="1"/>
              <a:t>Myelocystoceles</a:t>
            </a:r>
            <a:r>
              <a:rPr dirty="0" sz="2000" lang="en-US"/>
              <a:t>  are  </a:t>
            </a:r>
            <a:r>
              <a:rPr b="1" dirty="0" sz="2000" lang="en-US"/>
              <a:t>very  rare  lesions</a:t>
            </a:r>
            <a:r>
              <a:rPr dirty="0" sz="2000" lang="en-US"/>
              <a:t>,  and  appear  to  occur  sporadically</a:t>
            </a:r>
          </a:p>
          <a:p>
            <a:pPr algn="l" rtl="0"/>
            <a:r>
              <a:rPr dirty="0" sz="2000" lang="en-US"/>
              <a:t>Male &gt; female.</a:t>
            </a:r>
            <a:endParaRPr dirty="0" sz="2000" lang="ar-SA"/>
          </a:p>
          <a:p>
            <a:pPr algn="l" rtl="0"/>
            <a:endParaRPr dirty="0" sz="2000" lang="en-US"/>
          </a:p>
          <a:p>
            <a:pPr algn="l" rtl="0"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  <a:cs typeface="Aldhabi" pitchFamily="2" charset="-78"/>
              </a:rPr>
              <a:t>Diagnosis</a:t>
            </a:r>
          </a:p>
          <a:p>
            <a:pPr algn="l" rtl="0"/>
            <a:r>
              <a:rPr b="1" dirty="0" sz="2000" lang="en-US">
                <a:solidFill>
                  <a:srgbClr val="002060"/>
                </a:solidFill>
              </a:rPr>
              <a:t>AFP level</a:t>
            </a:r>
            <a:r>
              <a:rPr dirty="0" sz="2000" lang="en-US"/>
              <a:t> is not usually elevated unless there is a concurrent </a:t>
            </a:r>
            <a:r>
              <a:rPr dirty="0" sz="2000" lang="en-US" err="1"/>
              <a:t>omphalocele</a:t>
            </a:r>
            <a:r>
              <a:rPr dirty="0" sz="2000" lang="en-US"/>
              <a:t>.</a:t>
            </a:r>
          </a:p>
          <a:p>
            <a:pPr algn="l" rtl="0"/>
            <a:r>
              <a:rPr dirty="0" sz="2000" lang="en-US"/>
              <a:t>Visualized on </a:t>
            </a:r>
            <a:r>
              <a:rPr b="1" dirty="0" sz="2000" lang="en-US">
                <a:solidFill>
                  <a:srgbClr val="002060"/>
                </a:solidFill>
              </a:rPr>
              <a:t>high-resolution fetal ultrasonography or prenatal MRI</a:t>
            </a:r>
          </a:p>
          <a:p>
            <a:pPr algn="l" rtl="0"/>
            <a:r>
              <a:rPr dirty="0" sz="2000" lang="en-US"/>
              <a:t>The  differential  diagnosis</a:t>
            </a:r>
          </a:p>
          <a:p>
            <a:pPr algn="l" lvl="1" rtl="0">
              <a:buFont typeface="Wingdings" pitchFamily="2" charset="2"/>
              <a:buChar char="ü"/>
            </a:pPr>
            <a:r>
              <a:rPr b="1" dirty="0" sz="2000" lang="en-US" err="1">
                <a:solidFill>
                  <a:srgbClr val="0070C0"/>
                </a:solidFill>
              </a:rPr>
              <a:t>Sacrococcygeal</a:t>
            </a:r>
            <a:r>
              <a:rPr b="1" dirty="0" sz="2000" lang="en-US">
                <a:solidFill>
                  <a:srgbClr val="0070C0"/>
                </a:solidFill>
              </a:rPr>
              <a:t> teratoma </a:t>
            </a:r>
            <a:r>
              <a:rPr dirty="0" sz="2000" lang="en-US"/>
              <a:t>characterized by the presence of </a:t>
            </a:r>
            <a:r>
              <a:rPr dirty="0" sz="2000" lang="en-US" err="1"/>
              <a:t>polyhydramnios</a:t>
            </a:r>
            <a:r>
              <a:rPr dirty="0" sz="2000" lang="en-US"/>
              <a:t>  and  intact  vertebrae.</a:t>
            </a:r>
          </a:p>
          <a:p>
            <a:pPr algn="l" rtl="0"/>
            <a:r>
              <a:rPr dirty="0" sz="2000" lang="en-US"/>
              <a:t>Associated with other congenital abnormalities: </a:t>
            </a:r>
            <a:r>
              <a:rPr dirty="0" sz="2000" lang="en-US">
                <a:solidFill>
                  <a:srgbClr val="C00000"/>
                </a:solidFill>
              </a:rPr>
              <a:t>sacral agenesis, a small pelvic cavity, a flared iliac bone, and an absent bladder</a:t>
            </a:r>
            <a:r>
              <a:rPr dirty="0" sz="2000" lang="en-US"/>
              <a:t> which are visualized first.</a:t>
            </a:r>
            <a:endParaRPr dirty="0" sz="2000" lang="ar-IQ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0" y="935182"/>
            <a:ext cx="9144000" cy="4987636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عنصر نائب للمحتوى 2"/>
          <p:cNvSpPr>
            <a:spLocks noGrp="1"/>
          </p:cNvSpPr>
          <p:nvPr>
            <p:ph idx="1"/>
          </p:nvPr>
        </p:nvSpPr>
        <p:spPr>
          <a:xfrm>
            <a:off x="103909" y="92364"/>
            <a:ext cx="8936182" cy="6684817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Management:</a:t>
            </a:r>
            <a:endParaRPr b="1" dirty="0" sz="2000" lang="ar-IQ" u="sng">
              <a:solidFill>
                <a:srgbClr val="C00000"/>
              </a:solidFill>
            </a:endParaRPr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Repair Timing : </a:t>
            </a:r>
          </a:p>
          <a:p>
            <a:pPr algn="l" indent="0" lvl="1" marL="457200" rtl="0">
              <a:buNone/>
            </a:pPr>
            <a:r>
              <a:rPr dirty="0" sz="2000" lang="en-US"/>
              <a:t>There is not the same urgency to repair a </a:t>
            </a:r>
            <a:r>
              <a:rPr dirty="0" sz="2000" lang="en-US" err="1"/>
              <a:t>myelocystocele</a:t>
            </a:r>
            <a:r>
              <a:rPr dirty="0" sz="2000" lang="en-US"/>
              <a:t> as there is with a </a:t>
            </a:r>
            <a:r>
              <a:rPr dirty="0" sz="2000" lang="en-US" err="1"/>
              <a:t>myelomeningocele</a:t>
            </a:r>
            <a:r>
              <a:rPr dirty="0" sz="2000" lang="en-US"/>
              <a:t>. </a:t>
            </a:r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Priority should be given to the genitourinary anomalies if present, and adequate time should be allowed to ensure that the neonate has sufficient nutrition and is infection free. </a:t>
            </a:r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With small, isolated </a:t>
            </a:r>
            <a:r>
              <a:rPr dirty="0" sz="2000" lang="en-US" err="1"/>
              <a:t>myelocystoceles</a:t>
            </a:r>
            <a:r>
              <a:rPr dirty="0" sz="2000" lang="en-US"/>
              <a:t>, the defect may not be detected until a few months of life, when underlying orthopedic abnormalities become apparent.</a:t>
            </a:r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Its recommended that </a:t>
            </a:r>
            <a:r>
              <a:rPr dirty="0" sz="2000" lang="en-US" err="1"/>
              <a:t>myelocystocele</a:t>
            </a:r>
            <a:r>
              <a:rPr dirty="0" sz="2000" lang="en-US"/>
              <a:t> repair be carried out </a:t>
            </a:r>
            <a:r>
              <a:rPr dirty="0" sz="2000" lang="en-US" u="sng">
                <a:solidFill>
                  <a:srgbClr val="C00000"/>
                </a:solidFill>
              </a:rPr>
              <a:t>within the first 6 months of life</a:t>
            </a:r>
            <a:r>
              <a:rPr dirty="0" sz="2000" lang="en-US"/>
              <a:t> in order to minimize neurological losses from spinal cord tethering.</a:t>
            </a:r>
            <a:endParaRPr dirty="0" sz="2000" lang="ar-IQ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عنصر نائب للمحتوى 2"/>
          <p:cNvSpPr>
            <a:spLocks noGrp="1"/>
          </p:cNvSpPr>
          <p:nvPr>
            <p:ph idx="1"/>
          </p:nvPr>
        </p:nvSpPr>
        <p:spPr>
          <a:xfrm>
            <a:off x="98136" y="117411"/>
            <a:ext cx="8947727" cy="6623178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Operative Technique </a:t>
            </a:r>
          </a:p>
          <a:p>
            <a:pPr algn="l" indent="-457200" marL="514350" rtl="0">
              <a:buFont typeface="+mj-lt"/>
              <a:buAutoNum type="arabicParenR"/>
            </a:pPr>
            <a:r>
              <a:rPr dirty="0" sz="2000" lang="en-US"/>
              <a:t>Midline incision is made. The most caudal intact lamina is identified and then removed in order to localize the normal </a:t>
            </a:r>
            <a:r>
              <a:rPr dirty="0" sz="2000" lang="en-US" err="1"/>
              <a:t>thecal</a:t>
            </a:r>
            <a:r>
              <a:rPr dirty="0" sz="2000" lang="en-US"/>
              <a:t> sac.</a:t>
            </a:r>
          </a:p>
          <a:p>
            <a:pPr algn="l" indent="-457200" marL="514350" rtl="0">
              <a:buFont typeface="+mj-lt"/>
              <a:buAutoNum type="arabicParenR"/>
            </a:pPr>
            <a:r>
              <a:rPr dirty="0" sz="2000" lang="en-US"/>
              <a:t>The </a:t>
            </a:r>
            <a:r>
              <a:rPr dirty="0" sz="2000" lang="en-US" err="1"/>
              <a:t>myelocystocele</a:t>
            </a:r>
            <a:r>
              <a:rPr dirty="0" sz="2000" lang="en-US"/>
              <a:t> sac and dura are circumferentially dissected away from the surrounding soft tissue</a:t>
            </a:r>
          </a:p>
          <a:p>
            <a:pPr algn="l" indent="-457200" marL="514350" rtl="0">
              <a:buFont typeface="+mj-lt"/>
              <a:buAutoNum type="arabicParenR"/>
            </a:pPr>
            <a:r>
              <a:rPr dirty="0" sz="2000" lang="en-US"/>
              <a:t>At the  most  cranial  end  of  the  lesion, usually  requires  release  of the  dorsal  fibrous  band  connecting  the  bifid  lamina  across  the midline.</a:t>
            </a:r>
          </a:p>
          <a:p>
            <a:pPr algn="l" indent="-457200" marL="514350" rtl="0">
              <a:buFont typeface="+mj-lt"/>
              <a:buAutoNum type="arabicParenR"/>
            </a:pPr>
            <a:r>
              <a:rPr sz="2000" lang="en-US"/>
              <a:t>Dura  </a:t>
            </a:r>
            <a:r>
              <a:rPr dirty="0" sz="2000" lang="en-US"/>
              <a:t>and  arachnoid  are opened,  and  the  incision  is extended  caudally  over  the  </a:t>
            </a:r>
            <a:r>
              <a:rPr dirty="0" sz="2000" lang="en-US" err="1"/>
              <a:t>myelocystocele</a:t>
            </a:r>
            <a:r>
              <a:rPr dirty="0" sz="2000" lang="en-US"/>
              <a:t>  sac.  </a:t>
            </a:r>
          </a:p>
          <a:p>
            <a:pPr algn="l" indent="-457200" marL="514350" rtl="0">
              <a:buFont typeface="+mj-lt"/>
              <a:buAutoNum type="arabicParenR"/>
            </a:pPr>
            <a:r>
              <a:rPr dirty="0" sz="2000" lang="en-US"/>
              <a:t>Adequate exposure should allow for visualization of the dilated spinal cord, terminal lipoma, and associated nerve roots that traverse the meningocele and re-enter the spinal canal. </a:t>
            </a:r>
          </a:p>
          <a:p>
            <a:pPr algn="l" indent="-457200" marL="514350" rtl="0">
              <a:buFont typeface="+mj-lt"/>
              <a:buAutoNum type="arabicParenR"/>
            </a:pPr>
            <a:r>
              <a:rPr dirty="0" sz="2000" lang="en-US"/>
              <a:t>The fat caudal to  the </a:t>
            </a:r>
            <a:r>
              <a:rPr dirty="0" sz="2000" lang="en-US" err="1"/>
              <a:t>meningocele</a:t>
            </a:r>
            <a:r>
              <a:rPr dirty="0" sz="2000" lang="en-US"/>
              <a:t> is dissected, with careful attention paid to the emerging nerve roots</a:t>
            </a:r>
          </a:p>
          <a:p>
            <a:pPr algn="l" indent="-457200" marL="514350" rtl="0">
              <a:buFont typeface="+mj-lt"/>
              <a:buAutoNum type="arabicParenR"/>
            </a:pPr>
            <a:r>
              <a:rPr dirty="0" sz="2000" lang="en-US"/>
              <a:t>Tethered elements are released dorsally and caudally, and the wall of the cyst and associated lipoma can be resected distal to the caudal arachnoid reflection.</a:t>
            </a:r>
          </a:p>
          <a:p>
            <a:pPr algn="l" indent="-457200" marL="514350" rtl="0">
              <a:buFont typeface="+mj-lt"/>
              <a:buAutoNum type="arabicParenR"/>
            </a:pPr>
            <a:r>
              <a:rPr dirty="0" sz="2000" lang="en-US"/>
              <a:t>the  free  edges of  the  remaining  sac  are  approximated  and  the  residual  dura  is closed  primarily  to  reestablish  the  </a:t>
            </a:r>
            <a:r>
              <a:rPr dirty="0" sz="2000" lang="en-US" err="1"/>
              <a:t>thecal</a:t>
            </a:r>
            <a:r>
              <a:rPr dirty="0" sz="2000" lang="en-US"/>
              <a:t>  sac.</a:t>
            </a:r>
            <a:endParaRPr dirty="0" sz="2000" lang="ar-IQ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178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عنوان 1"/>
          <p:cNvSpPr>
            <a:spLocks noGrp="1"/>
          </p:cNvSpPr>
          <p:nvPr>
            <p:ph type="title"/>
          </p:nvPr>
        </p:nvSpPr>
        <p:spPr>
          <a:xfrm>
            <a:off x="457200" y="2349141"/>
            <a:ext cx="8229600" cy="1143000"/>
          </a:xfrm>
        </p:spPr>
        <p:txBody>
          <a:bodyPr>
            <a:normAutofit/>
          </a:bodyPr>
          <a:p>
            <a:r>
              <a:rPr b="1" dirty="0" sz="5400" lang="en-US">
                <a:solidFill>
                  <a:srgbClr val="000000"/>
                </a:solidFill>
                <a:latin typeface="Algerian" pitchFamily="82" charset="77"/>
              </a:rPr>
              <a:t>Thank you</a:t>
            </a:r>
            <a:endParaRPr b="1" dirty="0" sz="5400" lang="ar-IQ">
              <a:solidFill>
                <a:srgbClr val="000000"/>
              </a:solidFill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عنصر نائب للمحتوى 2"/>
          <p:cNvSpPr>
            <a:spLocks noGrp="1"/>
          </p:cNvSpPr>
          <p:nvPr>
            <p:ph idx="1"/>
          </p:nvPr>
        </p:nvSpPr>
        <p:spPr>
          <a:xfrm>
            <a:off x="80818" y="92364"/>
            <a:ext cx="8982364" cy="6673272"/>
          </a:xfrm>
        </p:spPr>
        <p:txBody>
          <a:bodyPr>
            <a:normAutofit fontScale="95000" lnSpcReduction="20000"/>
          </a:bodyPr>
          <a:p>
            <a:pPr algn="l" rtl="0">
              <a:buFont typeface="Wingdings" pitchFamily="2" charset="2"/>
              <a:buChar char="q"/>
            </a:pPr>
            <a:r>
              <a:rPr b="1" dirty="0" sz="2000" lang="en-US" err="1">
                <a:solidFill>
                  <a:srgbClr val="C00000"/>
                </a:solidFill>
              </a:rPr>
              <a:t>Myelomeningocele</a:t>
            </a:r>
            <a:endParaRPr b="1" dirty="0" sz="2000" lang="ar-IQ">
              <a:solidFill>
                <a:srgbClr val="C00000"/>
              </a:solidFill>
            </a:endParaRP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002060"/>
                </a:solidFill>
                <a:ea typeface="Baskerville" panose="02020502070401020303" pitchFamily="18" charset="0"/>
                <a:cs typeface="Aldhabi" pitchFamily="2" charset="-78"/>
              </a:rPr>
              <a:t>Anatomy, Embryology, and Pathogenesis:</a:t>
            </a:r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During normal neural development, primary </a:t>
            </a:r>
            <a:r>
              <a:rPr dirty="0" sz="2000" lang="en-US" err="1"/>
              <a:t>neurulation</a:t>
            </a:r>
            <a:r>
              <a:rPr dirty="0" sz="2000" lang="en-US"/>
              <a:t> occurs </a:t>
            </a:r>
            <a:r>
              <a:rPr dirty="0" sz="2000" lang="en-US" u="sng">
                <a:solidFill>
                  <a:srgbClr val="C00000"/>
                </a:solidFill>
              </a:rPr>
              <a:t>between days 18 and 27 of gestation. (First month)</a:t>
            </a:r>
          </a:p>
          <a:p>
            <a:pPr algn="l" rtl="0">
              <a:buFont typeface="Wingdings" pitchFamily="2" charset="2"/>
              <a:buChar char="§"/>
            </a:pPr>
            <a:r>
              <a:rPr dirty="0" sz="2000" lang="en-US" err="1"/>
              <a:t>Notocord</a:t>
            </a:r>
            <a:r>
              <a:rPr dirty="0" sz="2000" lang="en-US"/>
              <a:t> —&gt; spinal  cord  induced by infolding  of  the  neural  plate to form  the  neural tube.</a:t>
            </a:r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Disruptions in this process result in a persistent neural plate, known as the </a:t>
            </a:r>
            <a:r>
              <a:rPr b="1" dirty="0" sz="2000" lang="en-US" u="sng">
                <a:solidFill>
                  <a:srgbClr val="0070C0"/>
                </a:solidFill>
              </a:rPr>
              <a:t>neural </a:t>
            </a:r>
            <a:r>
              <a:rPr b="1" dirty="0" sz="2000" lang="en-US" err="1" u="sng">
                <a:solidFill>
                  <a:srgbClr val="0070C0"/>
                </a:solidFill>
              </a:rPr>
              <a:t>placode</a:t>
            </a:r>
            <a:r>
              <a:rPr b="1" dirty="0" sz="2000" lang="en-US" u="sng">
                <a:solidFill>
                  <a:srgbClr val="0070C0"/>
                </a:solidFill>
              </a:rPr>
              <a:t>.</a:t>
            </a:r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The </a:t>
            </a:r>
            <a:r>
              <a:rPr dirty="0" sz="2000" lang="en-US" u="sng"/>
              <a:t>overlying mesodermal and ectodermal elements fail to form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C00000"/>
                </a:solidFill>
              </a:rPr>
              <a:t>—&gt; </a:t>
            </a:r>
            <a:r>
              <a:rPr dirty="0" sz="2000" lang="en-US"/>
              <a:t>open spinal defect with poor structural organization </a:t>
            </a:r>
            <a:r>
              <a:rPr b="1" dirty="0" sz="2000" lang="en-US">
                <a:solidFill>
                  <a:srgbClr val="C00000"/>
                </a:solidFill>
              </a:rPr>
              <a:t>—&gt;</a:t>
            </a:r>
            <a:r>
              <a:rPr dirty="0" sz="2000" lang="en-US"/>
              <a:t> neurological impairment of the lower extremities &amp; bowel and bladder dysfunction. </a:t>
            </a:r>
          </a:p>
          <a:p>
            <a:pPr algn="l" rtl="0">
              <a:buFont typeface="Wingdings" pitchFamily="2" charset="2"/>
              <a:buChar char="§"/>
            </a:pPr>
            <a:endParaRPr dirty="0" sz="2000" lang="en-US"/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The open neural </a:t>
            </a:r>
            <a:r>
              <a:rPr dirty="0" sz="2000" lang="en-US" err="1"/>
              <a:t>placode</a:t>
            </a:r>
            <a:r>
              <a:rPr dirty="0" sz="2000" lang="en-US"/>
              <a:t> has a groove in the center, which is the remnant of the central canal.</a:t>
            </a:r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The spinal roots exit from the anterior surface of the </a:t>
            </a:r>
            <a:r>
              <a:rPr dirty="0" sz="2000" lang="en-US" err="1"/>
              <a:t>placode</a:t>
            </a:r>
            <a:r>
              <a:rPr dirty="0" sz="2000" lang="en-US"/>
              <a:t>, with the </a:t>
            </a:r>
            <a:r>
              <a:rPr b="1" dirty="0" sz="2000" lang="en-US"/>
              <a:t>ventral roots</a:t>
            </a:r>
            <a:r>
              <a:rPr dirty="0" sz="2000" lang="en-US"/>
              <a:t> lying </a:t>
            </a:r>
            <a:r>
              <a:rPr b="1" dirty="0" sz="2000" lang="en-US">
                <a:solidFill>
                  <a:srgbClr val="0070C0"/>
                </a:solidFill>
              </a:rPr>
              <a:t>medially</a:t>
            </a:r>
            <a:r>
              <a:rPr dirty="0" sz="2000" lang="en-US"/>
              <a:t> and the </a:t>
            </a:r>
            <a:r>
              <a:rPr b="1" dirty="0" sz="2000" lang="en-US"/>
              <a:t>dorsal roots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0070C0"/>
                </a:solidFill>
              </a:rPr>
              <a:t>laterally</a:t>
            </a:r>
            <a:r>
              <a:rPr dirty="0" sz="2000" lang="en-US"/>
              <a:t>. </a:t>
            </a:r>
          </a:p>
          <a:p>
            <a:pPr algn="l" rtl="0">
              <a:buFont typeface="Wingdings" pitchFamily="2" charset="2"/>
              <a:buChar char="§"/>
            </a:pPr>
            <a:endParaRPr dirty="0" sz="2000" lang="en-US"/>
          </a:p>
          <a:p>
            <a:pPr algn="l" rtl="0">
              <a:buFont typeface="Wingdings" pitchFamily="2" charset="2"/>
              <a:buChar char="§"/>
            </a:pPr>
            <a:r>
              <a:rPr dirty="0" sz="2000" lang="en-US"/>
              <a:t>The dura fuses with the defect in the fascia laterally, The nerve roots exiting from the </a:t>
            </a:r>
            <a:r>
              <a:rPr dirty="0" sz="2000" lang="en-US" err="1"/>
              <a:t>placode</a:t>
            </a:r>
            <a:r>
              <a:rPr dirty="0" sz="2000" lang="en-US"/>
              <a:t> or caudal to the </a:t>
            </a:r>
            <a:r>
              <a:rPr dirty="0" sz="2000" lang="en-US" err="1"/>
              <a:t>placode</a:t>
            </a:r>
            <a:r>
              <a:rPr dirty="0" sz="2000" lang="en-US"/>
              <a:t> may include functional neural tissue. </a:t>
            </a:r>
            <a:endParaRPr dirty="0" sz="2000" lang="ar-IQ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عنصر نائب للمحتوى 2"/>
          <p:cNvSpPr>
            <a:spLocks noGrp="1"/>
          </p:cNvSpPr>
          <p:nvPr>
            <p:ph idx="1"/>
          </p:nvPr>
        </p:nvSpPr>
        <p:spPr>
          <a:xfrm>
            <a:off x="121227" y="150092"/>
            <a:ext cx="8901545" cy="6511635"/>
          </a:xfrm>
        </p:spPr>
        <p:txBody>
          <a:bodyPr>
            <a:normAutofit fontScale="95000" lnSpcReduction="10000"/>
          </a:bodyPr>
          <a:p>
            <a:pPr algn="l" rtl="0"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MMC is almost uniformly associated with </a:t>
            </a:r>
            <a:r>
              <a:rPr b="1" dirty="0" sz="2000" lang="en-US" err="1">
                <a:solidFill>
                  <a:srgbClr val="002060"/>
                </a:solidFill>
              </a:rPr>
              <a:t>Chiari</a:t>
            </a:r>
            <a:r>
              <a:rPr b="1" dirty="0" sz="2000" lang="en-US">
                <a:solidFill>
                  <a:srgbClr val="002060"/>
                </a:solidFill>
              </a:rPr>
              <a:t> II malformation (95%) and other neurological abnormalities.</a:t>
            </a:r>
            <a:endParaRPr b="1" dirty="0" sz="2000" lang="ar-SA">
              <a:solidFill>
                <a:srgbClr val="002060"/>
              </a:solidFill>
            </a:endParaRP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C00000"/>
                </a:solidFill>
              </a:rPr>
              <a:t>Brainstem  abnormalities  include  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Medullary kinking.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Tectal  </a:t>
            </a:r>
            <a:r>
              <a:rPr dirty="0" sz="2000" lang="en-US" err="1"/>
              <a:t>beaking</a:t>
            </a:r>
            <a:r>
              <a:rPr dirty="0" sz="2000" lang="en-US"/>
              <a:t>.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Intrinsic  nuclei  abnormalities. 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 err="1" u="sng">
                <a:solidFill>
                  <a:srgbClr val="C00000"/>
                </a:solidFill>
              </a:rPr>
              <a:t>Supratentorial</a:t>
            </a:r>
            <a:r>
              <a:rPr b="1" dirty="0" sz="2000" lang="en-US" u="sng">
                <a:solidFill>
                  <a:srgbClr val="C00000"/>
                </a:solidFill>
              </a:rPr>
              <a:t>  abnormalities  include</a:t>
            </a:r>
            <a:r>
              <a:rPr dirty="0" sz="2000" lang="en-US"/>
              <a:t>  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Partial  or  complete  </a:t>
            </a:r>
            <a:r>
              <a:rPr dirty="0" sz="2000" lang="en-US" err="1"/>
              <a:t>dysgenesis</a:t>
            </a:r>
            <a:r>
              <a:rPr dirty="0" sz="2000" lang="en-US"/>
              <a:t>  of the  corpus  </a:t>
            </a:r>
            <a:r>
              <a:rPr dirty="0" sz="2000" lang="en-US" err="1"/>
              <a:t>callosum</a:t>
            </a:r>
            <a:r>
              <a:rPr dirty="0" sz="2000" lang="en-US"/>
              <a:t>.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 err="1"/>
              <a:t>Polymicrogyria</a:t>
            </a:r>
            <a:r>
              <a:rPr dirty="0" sz="2000" lang="en-US"/>
              <a:t>.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Large  </a:t>
            </a:r>
            <a:r>
              <a:rPr dirty="0" sz="2000" lang="en-US" err="1"/>
              <a:t>massa</a:t>
            </a:r>
            <a:r>
              <a:rPr dirty="0" sz="2000" lang="en-US"/>
              <a:t>  intermedia.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Gray  matter  </a:t>
            </a:r>
            <a:r>
              <a:rPr dirty="0" sz="2000" lang="en-US" err="1"/>
              <a:t>heterotopia</a:t>
            </a:r>
            <a:r>
              <a:rPr dirty="0" sz="2000" lang="en-US"/>
              <a:t>. 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C00000"/>
                </a:solidFill>
              </a:rPr>
              <a:t>Associated  skull  defects  seen  include</a:t>
            </a:r>
            <a:r>
              <a:rPr dirty="0" sz="2000" lang="en-US"/>
              <a:t> 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Small  posterior  fossa.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Short  </a:t>
            </a:r>
            <a:r>
              <a:rPr dirty="0" sz="2000" lang="en-US" err="1"/>
              <a:t>clivus</a:t>
            </a:r>
            <a:r>
              <a:rPr dirty="0" sz="2000" lang="en-US"/>
              <a:t>.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Low-lying  </a:t>
            </a:r>
            <a:r>
              <a:rPr dirty="0" sz="2000" lang="en-US" err="1"/>
              <a:t>tentorium</a:t>
            </a:r>
            <a:r>
              <a:rPr dirty="0" sz="2000" lang="en-US"/>
              <a:t>  and </a:t>
            </a:r>
            <a:r>
              <a:rPr dirty="0" sz="2000" lang="en-US" err="1"/>
              <a:t>torcular</a:t>
            </a:r>
            <a:r>
              <a:rPr dirty="0" sz="2000" lang="en-US"/>
              <a:t>  </a:t>
            </a:r>
            <a:r>
              <a:rPr dirty="0" sz="2000" lang="en-US" err="1"/>
              <a:t>Herophili</a:t>
            </a:r>
            <a:r>
              <a:rPr dirty="0" sz="2000" lang="en-US"/>
              <a:t>.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Wide  </a:t>
            </a:r>
            <a:r>
              <a:rPr dirty="0" sz="2000" lang="en-US" err="1"/>
              <a:t>incisura</a:t>
            </a:r>
            <a:r>
              <a:rPr dirty="0" sz="2000" lang="en-US"/>
              <a:t>.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Enlarged  foramen  magnum.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 err="1"/>
              <a:t>Craniolacunia</a:t>
            </a:r>
            <a:r>
              <a:rPr dirty="0" sz="2000" lang="en-US"/>
              <a:t>  (scalloping  of  the  skull bones).</a:t>
            </a:r>
          </a:p>
          <a:p>
            <a:pPr algn="l" rtl="0">
              <a:buFont typeface="Wingdings" pitchFamily="2" charset="2"/>
              <a:buChar char="v"/>
            </a:pPr>
            <a:endParaRPr dirty="0" sz="2000"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Title 1"/>
          <p:cNvSpPr>
            <a:spLocks noGrp="1"/>
          </p:cNvSpPr>
          <p:nvPr>
            <p:ph type="title"/>
          </p:nvPr>
        </p:nvSpPr>
        <p:spPr>
          <a:xfrm>
            <a:off x="133927" y="113001"/>
            <a:ext cx="7613073" cy="475817"/>
          </a:xfrm>
        </p:spPr>
        <p:txBody>
          <a:bodyPr>
            <a:noAutofit/>
          </a:bodyPr>
          <a:p>
            <a:r>
              <a:rPr b="1" dirty="0" sz="2300" lang="en-US">
                <a:solidFill>
                  <a:schemeClr val="tx2">
                    <a:lumMod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Congenital vertebral anomalies associated with MMC</a:t>
            </a:r>
          </a:p>
        </p:txBody>
      </p:sp>
      <p:pic>
        <p:nvPicPr>
          <p:cNvPr id="2097153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669636"/>
            <a:ext cx="4572000" cy="6188364"/>
          </a:xfrm>
          <a:prstGeom prst="rect"/>
        </p:spPr>
      </p:pic>
      <p:pic>
        <p:nvPicPr>
          <p:cNvPr id="2097154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572000" y="669636"/>
            <a:ext cx="4572000" cy="6188364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Content Placeholder 2"/>
          <p:cNvSpPr>
            <a:spLocks noGrp="1"/>
          </p:cNvSpPr>
          <p:nvPr>
            <p:ph idx="1"/>
          </p:nvPr>
        </p:nvSpPr>
        <p:spPr>
          <a:xfrm>
            <a:off x="86590" y="92364"/>
            <a:ext cx="8976591" cy="6684818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Ø"/>
            </a:pPr>
            <a:r>
              <a:rPr b="1" dirty="0" sz="2000" i="0" lang="en-US">
                <a:solidFill>
                  <a:srgbClr val="C00000"/>
                </a:solidFill>
                <a:effectLst/>
              </a:rPr>
              <a:t>80% to 90%</a:t>
            </a:r>
            <a:r>
              <a:rPr dirty="0" sz="2000" i="0" lang="en-US">
                <a:solidFill>
                  <a:srgbClr val="000000"/>
                </a:solidFill>
                <a:effectLst/>
              </a:rPr>
              <a:t> of patients with </a:t>
            </a:r>
            <a:r>
              <a:rPr b="1" dirty="0" sz="2000" i="0" lang="en-US">
                <a:solidFill>
                  <a:srgbClr val="000000"/>
                </a:solidFill>
                <a:effectLst/>
              </a:rPr>
              <a:t>MMC</a:t>
            </a:r>
            <a:r>
              <a:rPr dirty="0" sz="2000" i="0" lang="en-US">
                <a:solidFill>
                  <a:srgbClr val="000000"/>
                </a:solidFill>
                <a:effectLst/>
              </a:rPr>
              <a:t> have </a:t>
            </a:r>
            <a:r>
              <a:rPr b="1" dirty="0" sz="2000" i="0" lang="en-US">
                <a:solidFill>
                  <a:srgbClr val="000000"/>
                </a:solidFill>
                <a:effectLst/>
              </a:rPr>
              <a:t>hydrocephalus</a:t>
            </a:r>
            <a:r>
              <a:rPr dirty="0" sz="2000" i="0" lang="en-US">
                <a:solidFill>
                  <a:srgbClr val="000000"/>
                </a:solidFill>
                <a:effectLst/>
              </a:rPr>
              <a:t> that </a:t>
            </a:r>
            <a:r>
              <a:rPr dirty="0" sz="2000" i="0" lang="en-US" u="sng">
                <a:solidFill>
                  <a:srgbClr val="000000"/>
                </a:solidFill>
                <a:effectLst/>
              </a:rPr>
              <a:t>requires treatment</a:t>
            </a:r>
            <a:r>
              <a:rPr dirty="0" sz="2000" i="0" lang="en-US">
                <a:solidFill>
                  <a:srgbClr val="000000"/>
                </a:solidFill>
                <a:effectLst/>
              </a:rPr>
              <a:t>. 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i="0" lang="en-US">
                <a:solidFill>
                  <a:srgbClr val="C00000"/>
                </a:solidFill>
                <a:effectLst/>
              </a:rPr>
              <a:t>40% to 80%</a:t>
            </a:r>
            <a:r>
              <a:rPr dirty="0" sz="2000" i="0" lang="en-US">
                <a:solidFill>
                  <a:srgbClr val="000000"/>
                </a:solidFill>
                <a:effectLst/>
              </a:rPr>
              <a:t> of patients with </a:t>
            </a:r>
            <a:r>
              <a:rPr b="1" dirty="0" sz="2000" i="0" lang="en-US">
                <a:solidFill>
                  <a:srgbClr val="000000"/>
                </a:solidFill>
                <a:effectLst/>
              </a:rPr>
              <a:t>MMC</a:t>
            </a:r>
            <a:r>
              <a:rPr dirty="0" sz="2000" i="0" lang="en-US">
                <a:solidFill>
                  <a:srgbClr val="000000"/>
                </a:solidFill>
                <a:effectLst/>
              </a:rPr>
              <a:t> have </a:t>
            </a:r>
            <a:r>
              <a:rPr b="1" dirty="0" sz="2000" i="0" lang="en-US">
                <a:solidFill>
                  <a:srgbClr val="000000"/>
                </a:solidFill>
                <a:effectLst/>
              </a:rPr>
              <a:t>syrinx</a:t>
            </a:r>
            <a:r>
              <a:rPr dirty="0" sz="2000" i="0" lang="en-US">
                <a:solidFill>
                  <a:srgbClr val="000000"/>
                </a:solidFill>
                <a:effectLst/>
              </a:rPr>
              <a:t> is usually  </a:t>
            </a:r>
            <a:r>
              <a:rPr dirty="0" sz="2000" i="0" lang="en-US" u="sng">
                <a:solidFill>
                  <a:srgbClr val="C00000"/>
                </a:solidFill>
                <a:effectLst/>
              </a:rPr>
              <a:t>non progressive</a:t>
            </a:r>
            <a:r>
              <a:rPr dirty="0" sz="2000" i="0" lang="en-US">
                <a:solidFill>
                  <a:srgbClr val="000000"/>
                </a:solidFill>
                <a:effectLst/>
              </a:rPr>
              <a:t>.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>
                <a:solidFill>
                  <a:srgbClr val="C00000"/>
                </a:solidFill>
              </a:rPr>
              <a:t>95%</a:t>
            </a:r>
            <a:r>
              <a:rPr dirty="0" sz="2000" lang="en-US">
                <a:solidFill>
                  <a:srgbClr val="000000"/>
                </a:solidFill>
              </a:rPr>
              <a:t> </a:t>
            </a:r>
            <a:r>
              <a:rPr dirty="0" sz="2000" i="0" lang="en-US">
                <a:solidFill>
                  <a:srgbClr val="000000"/>
                </a:solidFill>
                <a:effectLst/>
              </a:rPr>
              <a:t>of patients with </a:t>
            </a:r>
            <a:r>
              <a:rPr b="1" dirty="0" sz="2000" i="0" lang="en-US">
                <a:solidFill>
                  <a:srgbClr val="000000"/>
                </a:solidFill>
                <a:effectLst/>
              </a:rPr>
              <a:t>MMC</a:t>
            </a:r>
            <a:r>
              <a:rPr dirty="0" sz="2000" i="0" lang="en-US">
                <a:solidFill>
                  <a:srgbClr val="000000"/>
                </a:solidFill>
                <a:effectLst/>
              </a:rPr>
              <a:t> have </a:t>
            </a:r>
            <a:r>
              <a:rPr b="1" dirty="0" sz="2000" i="0" lang="en-US" err="1">
                <a:solidFill>
                  <a:srgbClr val="000000"/>
                </a:solidFill>
                <a:effectLst/>
              </a:rPr>
              <a:t>chiari</a:t>
            </a:r>
            <a:r>
              <a:rPr b="1" dirty="0" sz="2000" i="0" lang="en-US">
                <a:solidFill>
                  <a:srgbClr val="000000"/>
                </a:solidFill>
                <a:effectLst/>
              </a:rPr>
              <a:t> II Malformation.</a:t>
            </a:r>
            <a:endParaRPr dirty="0" sz="2000" i="0" lang="en-US">
              <a:solidFill>
                <a:srgbClr val="000000"/>
              </a:solidFill>
              <a:effectLst/>
            </a:endParaRPr>
          </a:p>
          <a:p>
            <a:pPr algn="l" rtl="0"/>
            <a:endParaRPr dirty="0" sz="2000" lang="en-US">
              <a:solidFill>
                <a:srgbClr val="000000"/>
              </a:solidFill>
            </a:endParaRPr>
          </a:p>
          <a:p>
            <a:pPr algn="l" rtl="0"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Relation between MMC and CM ll is :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CSF  is  allowed  to  continually  flow  out  of the  defect.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A  lack of  distention  of  the  developing  cranium  results  in  a  small  posterior  fossa  with  both  upward  and  downward  herniation  of  the cerebellum  and  a  resultant  </a:t>
            </a:r>
            <a:r>
              <a:rPr dirty="0" sz="2000" lang="en-US" err="1"/>
              <a:t>Chiari</a:t>
            </a:r>
            <a:r>
              <a:rPr dirty="0" sz="2000" lang="en-US"/>
              <a:t>  II  malformation.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Content Placeholder 2"/>
          <p:cNvSpPr>
            <a:spLocks noGrp="1"/>
          </p:cNvSpPr>
          <p:nvPr>
            <p:ph idx="1"/>
          </p:nvPr>
        </p:nvSpPr>
        <p:spPr>
          <a:xfrm>
            <a:off x="242455" y="5230091"/>
            <a:ext cx="8670635" cy="1415618"/>
          </a:xfrm>
        </p:spPr>
        <p:txBody>
          <a:bodyPr>
            <a:normAutofit/>
          </a:bodyPr>
          <a:p>
            <a:pPr algn="l" indent="0" marL="0" rtl="0">
              <a:buNone/>
            </a:pPr>
            <a:r>
              <a:rPr b="1" dirty="0" sz="2000" i="0" lang="en-US" err="1">
                <a:effectLst/>
              </a:rPr>
              <a:t>Polymicrogyria</a:t>
            </a:r>
            <a:r>
              <a:rPr b="0" dirty="0" sz="2000" i="0" lang="en-US">
                <a:effectLst/>
              </a:rPr>
              <a:t> is a condition characterized by abnormal development of the brain before birth. The surface of the brain normally has many ridges or folds, called </a:t>
            </a:r>
            <a:r>
              <a:rPr b="0" dirty="0" sz="2000" i="0" lang="en-US" err="1">
                <a:effectLst/>
              </a:rPr>
              <a:t>gyri</a:t>
            </a:r>
            <a:r>
              <a:rPr b="0" dirty="0" sz="2000" i="0" lang="en-US">
                <a:effectLst/>
              </a:rPr>
              <a:t>. In people with </a:t>
            </a:r>
            <a:r>
              <a:rPr b="1" dirty="0" sz="2000" i="0" lang="en-US" err="1">
                <a:effectLst/>
              </a:rPr>
              <a:t>polymicrogyria</a:t>
            </a:r>
            <a:r>
              <a:rPr b="0" dirty="0" sz="2000" i="0" lang="en-US">
                <a:effectLst/>
              </a:rPr>
              <a:t>, the brain develops too many folds, and the folds are unusually small.</a:t>
            </a:r>
            <a:endParaRPr dirty="0" sz="2000" lang="en-US"/>
          </a:p>
        </p:txBody>
      </p:sp>
      <p:pic>
        <p:nvPicPr>
          <p:cNvPr id="2097155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42455" y="311727"/>
            <a:ext cx="8670636" cy="4687455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Myelomeningocele  Myelocystocele</dc:title>
  <dc:creator>Dr- Azad Al- Qadiri</dc:creator>
  <cp:lastModifiedBy>Ahmed Maan</cp:lastModifiedBy>
  <dcterms:created xsi:type="dcterms:W3CDTF">2018-01-02T08:24:27Z</dcterms:created>
  <dcterms:modified xsi:type="dcterms:W3CDTF">2022-11-25T20:24:17Z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a460d59fb908403b89d0d1d72e06138c</vt:lpwstr>
  </property>
</Properties>
</file>