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Slides/notesSlide1.xml" ContentType="application/vnd.openxmlformats-officedocument.presentationml.notesSlide+xml"/>
  <Override PartName="/ppt/slides/slide5.xml" ContentType="application/vnd.openxmlformats-officedocument.presentationml.slide+xml"/>
  <Override PartName="/ppt/notesSlides/notesSlide2.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816" r:id="rId1"/>
  </p:sldMasterIdLst>
  <p:notesMasterIdLst>
    <p:notesMasterId r:id="rId2"/>
  </p:notesMasterIdLst>
  <p:sldIdLst>
    <p:sldId id="838" r:id="rId3"/>
    <p:sldId id="839" r:id="rId4"/>
    <p:sldId id="840" r:id="rId5"/>
    <p:sldId id="841" r:id="rId6"/>
    <p:sldId id="842" r:id="rId7"/>
    <p:sldId id="843" r:id="rId8"/>
    <p:sldId id="844" r:id="rId9"/>
    <p:sldId id="845" r:id="rId10"/>
    <p:sldId id="846" r:id="rId11"/>
    <p:sldId id="847" r:id="rId12"/>
    <p:sldId id="848" r:id="rId13"/>
    <p:sldId id="849" r:id="rId14"/>
    <p:sldId id="850" r:id="rId15"/>
    <p:sldId id="851" r:id="rId16"/>
    <p:sldId id="852" r:id="rId17"/>
    <p:sldId id="853" r:id="rId18"/>
    <p:sldId id="854" r:id="rId19"/>
    <p:sldId id="855" r:id="rId20"/>
    <p:sldId id="856" r:id="rId21"/>
    <p:sldId id="857" r:id="rId22"/>
    <p:sldId id="858" r:id="rId23"/>
    <p:sldId id="859" r:id="rId24"/>
    <p:sldId id="860" r:id="rId25"/>
    <p:sldId id="861" r:id="rId26"/>
    <p:sldId id="862" r:id="rId27"/>
    <p:sldId id="863" r:id="rId28"/>
    <p:sldId id="864" r:id="rId29"/>
    <p:sldId id="865" r:id="rId30"/>
    <p:sldId id="866" r:id="rId31"/>
    <p:sldId id="867" r:id="rId32"/>
    <p:sldId id="868" r:id="rId33"/>
    <p:sldId id="869" r:id="rId34"/>
    <p:sldId id="870" r:id="rId35"/>
    <p:sldId id="871" r:id="rId36"/>
  </p:sldIdLst>
  <p:sldSz cy="6858000" cx="9145588"/>
  <p:notesSz cx="6858000" cy="9144000"/>
  <p:defaultText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clrMru>
    <a:srgbClr val="FF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p:restoredLeft sz="15620"/>
    <p:restoredTop sz="94660"/>
  </p:normalViewPr>
  <p:slideViewPr>
    <p:cSldViewPr>
      <p:cViewPr varScale="1">
        <p:scale>
          <a:sx n="68" d="100"/>
          <a:sy n="68" d="100"/>
        </p:scale>
        <p:origin x="1446" y="96"/>
      </p:cViewPr>
      <p:guideLst>
        <p:guide orient="horz" pos="2160"/>
        <p:guide pos="288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tableStyles" Target="tableStyle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99" name=""/>
        <p:cNvGrpSpPr/>
        <p:nvPr/>
      </p:nvGrpSpPr>
      <p:grpSpPr>
        <a:xfrm>
          <a:off x="0" y="0"/>
          <a:ext cx="0" cy="0"/>
          <a:chOff x="0" y="0"/>
          <a:chExt cx="0" cy="0"/>
        </a:xfrm>
      </p:grpSpPr>
      <p:sp>
        <p:nvSpPr>
          <p:cNvPr id="1048688" name="Header Placeholder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lang="en-US"/>
          </a:p>
        </p:txBody>
      </p:sp>
      <p:sp>
        <p:nvSpPr>
          <p:cNvPr id="1048689" name="Date Placeholder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3FFFCB40-B54C-4245-BB61-7B97FD8E0F05}" type="datetimeFigureOut">
              <a:rPr lang="en-US" smtClean="0"/>
              <a:t>10/2/20</a:t>
            </a:fld>
            <a:endParaRPr lang="en-US"/>
          </a:p>
        </p:txBody>
      </p:sp>
      <p:sp>
        <p:nvSpPr>
          <p:cNvPr id="1048690" name="Slide Image Placeholder 3"/>
          <p:cNvSpPr>
            <a:spLocks noChangeAspect="1" noRot="1" noGrp="1"/>
          </p:cNvSpPr>
          <p:nvPr>
            <p:ph type="sldImg" idx="2"/>
          </p:nvPr>
        </p:nvSpPr>
        <p:spPr>
          <a:xfrm>
            <a:off x="1371600" y="1143000"/>
            <a:ext cx="4114800" cy="3086100"/>
          </a:xfrm>
          <a:prstGeom prst="rect"/>
          <a:noFill/>
          <a:ln w="12700">
            <a:solidFill>
              <a:prstClr val="black"/>
            </a:solidFill>
          </a:ln>
        </p:spPr>
        <p:txBody>
          <a:bodyPr anchor="ctr" bIns="45720" lIns="91440" rIns="91440" rtlCol="0" tIns="45720" vert="horz"/>
          <a:p>
            <a:endParaRPr lang="en-US"/>
          </a:p>
        </p:txBody>
      </p:sp>
      <p:sp>
        <p:nvSpPr>
          <p:cNvPr id="1048691" name="Notes Placeholder 4"/>
          <p:cNvSpPr>
            <a:spLocks noGrp="1"/>
          </p:cNvSpPr>
          <p:nvPr>
            <p:ph type="body" sz="quarter" idx="3"/>
          </p:nvPr>
        </p:nvSpPr>
        <p:spPr>
          <a:xfrm>
            <a:off x="685800" y="4400550"/>
            <a:ext cx="5486400" cy="3600450"/>
          </a:xfrm>
          <a:prstGeom prst="rect"/>
        </p:spPr>
        <p:txBody>
          <a:bodyPr bIns="45720" lIns="91440" rIns="91440" rtlCol="0" tIns="45720" vert="horz"/>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48692" name="Footer Placeholder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lang="en-US"/>
          </a:p>
        </p:txBody>
      </p:sp>
      <p:sp>
        <p:nvSpPr>
          <p:cNvPr id="1048693" name="Slide Number Placeholder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E1950234-4836-4C49-81A0-C0302632732D}" type="slidenum">
              <a:rPr lang="en-US" smtClean="0"/>
              <a:t>‹#›</a:t>
            </a:fld>
            <a:endParaRPr lang="en-US"/>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6" name=""/>
        <p:cNvGrpSpPr/>
        <p:nvPr/>
      </p:nvGrpSpPr>
      <p:grpSpPr>
        <a:xfrm>
          <a:off x="0" y="0"/>
          <a:ext cx="0" cy="0"/>
          <a:chOff x="0" y="0"/>
          <a:chExt cx="0" cy="0"/>
        </a:xfrm>
      </p:grpSpPr>
      <p:sp>
        <p:nvSpPr>
          <p:cNvPr id="1048597" name="Slide Image Placeholder 1"/>
          <p:cNvSpPr>
            <a:spLocks noChangeAspect="1" noRot="1" noGrp="1"/>
          </p:cNvSpPr>
          <p:nvPr>
            <p:ph type="sldImg"/>
          </p:nvPr>
        </p:nvSpPr>
        <p:spPr/>
      </p:sp>
      <p:sp>
        <p:nvSpPr>
          <p:cNvPr id="1048598" name="Notes Placeholder 2"/>
          <p:cNvSpPr>
            <a:spLocks noGrp="1"/>
          </p:cNvSpPr>
          <p:nvPr>
            <p:ph type="body" idx="1"/>
          </p:nvPr>
        </p:nvSpPr>
        <p:spPr/>
        <p:txBody>
          <a:bodyPr/>
          <a:p>
            <a:endParaRPr dirty="0" lang="en-US"/>
          </a:p>
        </p:txBody>
      </p:sp>
      <p:sp>
        <p:nvSpPr>
          <p:cNvPr id="1048599" name="Slide Number Placeholder 3"/>
          <p:cNvSpPr>
            <a:spLocks noGrp="1"/>
          </p:cNvSpPr>
          <p:nvPr>
            <p:ph type="sldNum" sz="quarter" idx="10"/>
          </p:nvPr>
        </p:nvSpPr>
        <p:spPr/>
        <p:txBody>
          <a:bodyPr/>
          <a:p>
            <a:fld id="{E1950234-4836-4C49-81A0-C0302632732D}" type="slidenum">
              <a:rPr lang="en-US" smtClean="0"/>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9" name=""/>
        <p:cNvGrpSpPr/>
        <p:nvPr/>
      </p:nvGrpSpPr>
      <p:grpSpPr>
        <a:xfrm>
          <a:off x="0" y="0"/>
          <a:ext cx="0" cy="0"/>
          <a:chOff x="0" y="0"/>
          <a:chExt cx="0" cy="0"/>
        </a:xfrm>
      </p:grpSpPr>
      <p:sp>
        <p:nvSpPr>
          <p:cNvPr id="1048604" name="Slide Image Placeholder 1"/>
          <p:cNvSpPr>
            <a:spLocks noChangeAspect="1" noRot="1" noGrp="1"/>
          </p:cNvSpPr>
          <p:nvPr>
            <p:ph type="sldImg"/>
          </p:nvPr>
        </p:nvSpPr>
        <p:spPr/>
      </p:sp>
      <p:sp>
        <p:nvSpPr>
          <p:cNvPr id="1048605" name="Notes Placeholder 2"/>
          <p:cNvSpPr>
            <a:spLocks noGrp="1"/>
          </p:cNvSpPr>
          <p:nvPr>
            <p:ph type="body" idx="1"/>
          </p:nvPr>
        </p:nvSpPr>
        <p:spPr/>
        <p:txBody>
          <a:bodyPr/>
          <a:p>
            <a:endParaRPr dirty="0" lang="en-US"/>
          </a:p>
        </p:txBody>
      </p:sp>
      <p:sp>
        <p:nvSpPr>
          <p:cNvPr id="1048606" name="Slide Number Placeholder 3"/>
          <p:cNvSpPr>
            <a:spLocks noGrp="1"/>
          </p:cNvSpPr>
          <p:nvPr>
            <p:ph type="sldNum" sz="quarter" idx="10"/>
          </p:nvPr>
        </p:nvSpPr>
        <p:spPr/>
        <p:txBody>
          <a:bodyPr/>
          <a:p>
            <a:fld id="{E1950234-4836-4C49-81A0-C0302632732D}" type="slidenum">
              <a:rPr lang="en-US" smtClean="0"/>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24" name=""/>
        <p:cNvGrpSpPr/>
        <p:nvPr/>
      </p:nvGrpSpPr>
      <p:grpSpPr>
        <a:xfrm>
          <a:off x="0" y="0"/>
          <a:ext cx="0" cy="0"/>
          <a:chOff x="0" y="0"/>
          <a:chExt cx="0" cy="0"/>
        </a:xfrm>
      </p:grpSpPr>
      <p:sp>
        <p:nvSpPr>
          <p:cNvPr id="1048581"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dirty="0" lang="en-US"/>
          </a:p>
        </p:txBody>
      </p:sp>
      <p:sp>
        <p:nvSpPr>
          <p:cNvPr id="1048582" name="Subtitle 2"/>
          <p:cNvSpPr>
            <a:spLocks noGrp="1"/>
          </p:cNvSpPr>
          <p:nvPr>
            <p:ph type="subTitle" idx="1"/>
          </p:nvPr>
        </p:nvSpPr>
        <p:spPr>
          <a:xfrm>
            <a:off x="1143000" y="3602038"/>
            <a:ext cx="6858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lang="en-US"/>
              <a:t>Click to edit Master subtitle style</a:t>
            </a:r>
            <a:endParaRPr dirty="0" lang="en-US"/>
          </a:p>
        </p:txBody>
      </p:sp>
      <p:sp>
        <p:nvSpPr>
          <p:cNvPr id="1048583" name="Date Placeholder 3"/>
          <p:cNvSpPr>
            <a:spLocks noGrp="1"/>
          </p:cNvSpPr>
          <p:nvPr>
            <p:ph type="dt" sz="half" idx="10"/>
          </p:nvPr>
        </p:nvSpPr>
        <p:spPr/>
        <p:txBody>
          <a:bodyPr/>
          <a:p>
            <a:fld id="{C764DE79-268F-4C1A-8933-263129D2AF90}" type="datetimeFigureOut">
              <a:rPr dirty="0" lang="en-US"/>
              <a:t>10/2/20</a:t>
            </a:fld>
            <a:endParaRPr dirty="0" lang="en-US"/>
          </a:p>
        </p:txBody>
      </p:sp>
      <p:sp>
        <p:nvSpPr>
          <p:cNvPr id="1048584" name="Footer Placeholder 4"/>
          <p:cNvSpPr>
            <a:spLocks noGrp="1"/>
          </p:cNvSpPr>
          <p:nvPr>
            <p:ph type="ftr" sz="quarter" idx="11"/>
          </p:nvPr>
        </p:nvSpPr>
        <p:spPr/>
        <p:txBody>
          <a:bodyPr/>
          <a:p>
            <a:endParaRPr dirty="0" lang="en-US"/>
          </a:p>
        </p:txBody>
      </p:sp>
      <p:sp>
        <p:nvSpPr>
          <p:cNvPr id="1048585"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94" name=""/>
        <p:cNvGrpSpPr/>
        <p:nvPr/>
      </p:nvGrpSpPr>
      <p:grpSpPr>
        <a:xfrm>
          <a:off x="0" y="0"/>
          <a:ext cx="0" cy="0"/>
          <a:chOff x="0" y="0"/>
          <a:chExt cx="0" cy="0"/>
        </a:xfrm>
      </p:grpSpPr>
      <p:sp>
        <p:nvSpPr>
          <p:cNvPr id="1048658" name="Title 1"/>
          <p:cNvSpPr>
            <a:spLocks noGrp="1"/>
          </p:cNvSpPr>
          <p:nvPr>
            <p:ph type="title"/>
          </p:nvPr>
        </p:nvSpPr>
        <p:spPr/>
        <p:txBody>
          <a:bodyPr/>
          <a:p>
            <a:r>
              <a:rPr lang="en-US"/>
              <a:t>Click to edit Master title style</a:t>
            </a:r>
            <a:endParaRPr dirty="0" lang="en-US"/>
          </a:p>
        </p:txBody>
      </p:sp>
      <p:sp>
        <p:nvSpPr>
          <p:cNvPr id="1048659" name="Vertical Text Placeholder 2"/>
          <p:cNvSpPr>
            <a:spLocks noGrp="1"/>
          </p:cNvSpPr>
          <p:nvPr>
            <p:ph type="body" orient="vert" idx="1"/>
          </p:nvPr>
        </p:nvSpPr>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0" name="Date Placeholder 3"/>
          <p:cNvSpPr>
            <a:spLocks noGrp="1"/>
          </p:cNvSpPr>
          <p:nvPr>
            <p:ph type="dt" sz="half" idx="10"/>
          </p:nvPr>
        </p:nvSpPr>
        <p:spPr/>
        <p:txBody>
          <a:bodyPr/>
          <a:p>
            <a:fld id="{C764DE79-268F-4C1A-8933-263129D2AF90}" type="datetimeFigureOut">
              <a:rPr dirty="0" lang="en-US"/>
              <a:t>10/2/20</a:t>
            </a:fld>
            <a:endParaRPr dirty="0" lang="en-US"/>
          </a:p>
        </p:txBody>
      </p:sp>
      <p:sp>
        <p:nvSpPr>
          <p:cNvPr id="1048661" name="Footer Placeholder 4"/>
          <p:cNvSpPr>
            <a:spLocks noGrp="1"/>
          </p:cNvSpPr>
          <p:nvPr>
            <p:ph type="ftr" sz="quarter" idx="11"/>
          </p:nvPr>
        </p:nvSpPr>
        <p:spPr/>
        <p:txBody>
          <a:bodyPr/>
          <a:p>
            <a:endParaRPr dirty="0" lang="en-US"/>
          </a:p>
        </p:txBody>
      </p:sp>
      <p:sp>
        <p:nvSpPr>
          <p:cNvPr id="1048662"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92" name=""/>
        <p:cNvGrpSpPr/>
        <p:nvPr/>
      </p:nvGrpSpPr>
      <p:grpSpPr>
        <a:xfrm>
          <a:off x="0" y="0"/>
          <a:ext cx="0" cy="0"/>
          <a:chOff x="0" y="0"/>
          <a:chExt cx="0" cy="0"/>
        </a:xfrm>
      </p:grpSpPr>
      <p:sp>
        <p:nvSpPr>
          <p:cNvPr id="1048647" name="Vertical Title 1"/>
          <p:cNvSpPr>
            <a:spLocks noGrp="1"/>
          </p:cNvSpPr>
          <p:nvPr>
            <p:ph type="title" orient="vert"/>
          </p:nvPr>
        </p:nvSpPr>
        <p:spPr>
          <a:xfrm>
            <a:off x="6543675" y="365125"/>
            <a:ext cx="1971675" cy="5811838"/>
          </a:xfrm>
        </p:spPr>
        <p:txBody>
          <a:bodyPr vert="eaVert"/>
          <a:p>
            <a:r>
              <a:rPr lang="en-US"/>
              <a:t>Click to edit Master title style</a:t>
            </a:r>
            <a:endParaRPr dirty="0" lang="en-US"/>
          </a:p>
        </p:txBody>
      </p:sp>
      <p:sp>
        <p:nvSpPr>
          <p:cNvPr id="1048648" name="Vertical Text Placeholder 2"/>
          <p:cNvSpPr>
            <a:spLocks noGrp="1"/>
          </p:cNvSpPr>
          <p:nvPr>
            <p:ph type="body" orient="vert" idx="1"/>
          </p:nvPr>
        </p:nvSpPr>
        <p:spPr>
          <a:xfrm>
            <a:off x="628650" y="365125"/>
            <a:ext cx="5800725" cy="5811838"/>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49" name="Date Placeholder 3"/>
          <p:cNvSpPr>
            <a:spLocks noGrp="1"/>
          </p:cNvSpPr>
          <p:nvPr>
            <p:ph type="dt" sz="half" idx="10"/>
          </p:nvPr>
        </p:nvSpPr>
        <p:spPr/>
        <p:txBody>
          <a:bodyPr/>
          <a:p>
            <a:fld id="{C764DE79-268F-4C1A-8933-263129D2AF90}" type="datetimeFigureOut">
              <a:rPr dirty="0" lang="en-US"/>
              <a:t>10/2/20</a:t>
            </a:fld>
            <a:endParaRPr dirty="0" lang="en-US"/>
          </a:p>
        </p:txBody>
      </p:sp>
      <p:sp>
        <p:nvSpPr>
          <p:cNvPr id="1048650" name="Footer Placeholder 4"/>
          <p:cNvSpPr>
            <a:spLocks noGrp="1"/>
          </p:cNvSpPr>
          <p:nvPr>
            <p:ph type="ftr" sz="quarter" idx="11"/>
          </p:nvPr>
        </p:nvSpPr>
        <p:spPr/>
        <p:txBody>
          <a:bodyPr/>
          <a:p>
            <a:endParaRPr dirty="0" lang="en-US"/>
          </a:p>
        </p:txBody>
      </p:sp>
      <p:sp>
        <p:nvSpPr>
          <p:cNvPr id="104865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1" name=""/>
        <p:cNvGrpSpPr/>
        <p:nvPr/>
      </p:nvGrpSpPr>
      <p:grpSpPr>
        <a:xfrm>
          <a:off x="0" y="0"/>
          <a:ext cx="0" cy="0"/>
          <a:chOff x="0" y="0"/>
          <a:chExt cx="0" cy="0"/>
        </a:xfrm>
      </p:grpSpPr>
      <p:sp>
        <p:nvSpPr>
          <p:cNvPr id="1048587" name="Title 1"/>
          <p:cNvSpPr>
            <a:spLocks noGrp="1"/>
          </p:cNvSpPr>
          <p:nvPr>
            <p:ph type="title"/>
          </p:nvPr>
        </p:nvSpPr>
        <p:spPr/>
        <p:txBody>
          <a:bodyPr/>
          <a:p>
            <a:r>
              <a:rPr lang="en-US"/>
              <a:t>Click to edit Master title style</a:t>
            </a:r>
            <a:endParaRPr dirty="0" lang="en-US"/>
          </a:p>
        </p:txBody>
      </p:sp>
      <p:sp>
        <p:nvSpPr>
          <p:cNvPr id="1048588"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89" name="Date Placeholder 3"/>
          <p:cNvSpPr>
            <a:spLocks noGrp="1"/>
          </p:cNvSpPr>
          <p:nvPr>
            <p:ph type="dt" sz="half" idx="10"/>
          </p:nvPr>
        </p:nvSpPr>
        <p:spPr/>
        <p:txBody>
          <a:bodyPr/>
          <a:p>
            <a:fld id="{C764DE79-268F-4C1A-8933-263129D2AF90}" type="datetimeFigureOut">
              <a:rPr dirty="0" lang="en-US"/>
              <a:t>10/2/20</a:t>
            </a:fld>
            <a:endParaRPr dirty="0" lang="en-US"/>
          </a:p>
        </p:txBody>
      </p:sp>
      <p:sp>
        <p:nvSpPr>
          <p:cNvPr id="1048590" name="Footer Placeholder 4"/>
          <p:cNvSpPr>
            <a:spLocks noGrp="1"/>
          </p:cNvSpPr>
          <p:nvPr>
            <p:ph type="ftr" sz="quarter" idx="11"/>
          </p:nvPr>
        </p:nvSpPr>
        <p:spPr/>
        <p:txBody>
          <a:bodyPr/>
          <a:p>
            <a:endParaRPr dirty="0" lang="en-US"/>
          </a:p>
        </p:txBody>
      </p:sp>
      <p:sp>
        <p:nvSpPr>
          <p:cNvPr id="1048591"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95" name=""/>
        <p:cNvGrpSpPr/>
        <p:nvPr/>
      </p:nvGrpSpPr>
      <p:grpSpPr>
        <a:xfrm>
          <a:off x="0" y="0"/>
          <a:ext cx="0" cy="0"/>
          <a:chOff x="0" y="0"/>
          <a:chExt cx="0" cy="0"/>
        </a:xfrm>
      </p:grpSpPr>
      <p:sp>
        <p:nvSpPr>
          <p:cNvPr id="1048663"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dirty="0" lang="en-US"/>
          </a:p>
        </p:txBody>
      </p:sp>
      <p:sp>
        <p:nvSpPr>
          <p:cNvPr id="1048664" name="Text Placeholder 2"/>
          <p:cNvSpPr>
            <a:spLocks noGrp="1"/>
          </p:cNvSpPr>
          <p:nvPr>
            <p:ph type="body" idx="1"/>
          </p:nvPr>
        </p:nvSpPr>
        <p:spPr>
          <a:xfrm>
            <a:off x="623888" y="4589464"/>
            <a:ext cx="78867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lang="en-US"/>
              <a:t>Edit Master text styles</a:t>
            </a:r>
          </a:p>
        </p:txBody>
      </p:sp>
      <p:sp>
        <p:nvSpPr>
          <p:cNvPr id="1048665" name="Date Placeholder 3"/>
          <p:cNvSpPr>
            <a:spLocks noGrp="1"/>
          </p:cNvSpPr>
          <p:nvPr>
            <p:ph type="dt" sz="half" idx="10"/>
          </p:nvPr>
        </p:nvSpPr>
        <p:spPr/>
        <p:txBody>
          <a:bodyPr/>
          <a:p>
            <a:fld id="{C764DE79-268F-4C1A-8933-263129D2AF90}" type="datetimeFigureOut">
              <a:rPr dirty="0" lang="en-US"/>
              <a:t>10/2/20</a:t>
            </a:fld>
            <a:endParaRPr dirty="0" lang="en-US"/>
          </a:p>
        </p:txBody>
      </p:sp>
      <p:sp>
        <p:nvSpPr>
          <p:cNvPr id="1048666" name="Footer Placeholder 4"/>
          <p:cNvSpPr>
            <a:spLocks noGrp="1"/>
          </p:cNvSpPr>
          <p:nvPr>
            <p:ph type="ftr" sz="quarter" idx="11"/>
          </p:nvPr>
        </p:nvSpPr>
        <p:spPr/>
        <p:txBody>
          <a:bodyPr/>
          <a:p>
            <a:endParaRPr dirty="0" lang="en-US"/>
          </a:p>
        </p:txBody>
      </p:sp>
      <p:sp>
        <p:nvSpPr>
          <p:cNvPr id="1048667" name="Slide Number Placeholder 5"/>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96" name=""/>
        <p:cNvGrpSpPr/>
        <p:nvPr/>
      </p:nvGrpSpPr>
      <p:grpSpPr>
        <a:xfrm>
          <a:off x="0" y="0"/>
          <a:ext cx="0" cy="0"/>
          <a:chOff x="0" y="0"/>
          <a:chExt cx="0" cy="0"/>
        </a:xfrm>
      </p:grpSpPr>
      <p:sp>
        <p:nvSpPr>
          <p:cNvPr id="1048668" name="Title 1"/>
          <p:cNvSpPr>
            <a:spLocks noGrp="1"/>
          </p:cNvSpPr>
          <p:nvPr>
            <p:ph type="title"/>
          </p:nvPr>
        </p:nvSpPr>
        <p:spPr/>
        <p:txBody>
          <a:bodyPr/>
          <a:p>
            <a:r>
              <a:rPr lang="en-US"/>
              <a:t>Click to edit Master title style</a:t>
            </a:r>
            <a:endParaRPr dirty="0" lang="en-US"/>
          </a:p>
        </p:txBody>
      </p:sp>
      <p:sp>
        <p:nvSpPr>
          <p:cNvPr id="1048669" name="Content Placeholder 2"/>
          <p:cNvSpPr>
            <a:spLocks noGrp="1"/>
          </p:cNvSpPr>
          <p:nvPr>
            <p:ph sz="half" idx="1"/>
          </p:nvPr>
        </p:nvSpPr>
        <p:spPr>
          <a:xfrm>
            <a:off x="6286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0" name="Content Placeholder 3"/>
          <p:cNvSpPr>
            <a:spLocks noGrp="1"/>
          </p:cNvSpPr>
          <p:nvPr>
            <p:ph sz="half" idx="2"/>
          </p:nvPr>
        </p:nvSpPr>
        <p:spPr>
          <a:xfrm>
            <a:off x="4629150" y="1825625"/>
            <a:ext cx="3886200" cy="435133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1" name="Date Placeholder 4"/>
          <p:cNvSpPr>
            <a:spLocks noGrp="1"/>
          </p:cNvSpPr>
          <p:nvPr>
            <p:ph type="dt" sz="half" idx="10"/>
          </p:nvPr>
        </p:nvSpPr>
        <p:spPr/>
        <p:txBody>
          <a:bodyPr/>
          <a:p>
            <a:fld id="{C764DE79-268F-4C1A-8933-263129D2AF90}" type="datetimeFigureOut">
              <a:rPr dirty="0" lang="en-US"/>
              <a:t>10/2/20</a:t>
            </a:fld>
            <a:endParaRPr dirty="0" lang="en-US"/>
          </a:p>
        </p:txBody>
      </p:sp>
      <p:sp>
        <p:nvSpPr>
          <p:cNvPr id="1048672" name="Footer Placeholder 5"/>
          <p:cNvSpPr>
            <a:spLocks noGrp="1"/>
          </p:cNvSpPr>
          <p:nvPr>
            <p:ph type="ftr" sz="quarter" idx="11"/>
          </p:nvPr>
        </p:nvSpPr>
        <p:spPr/>
        <p:txBody>
          <a:bodyPr/>
          <a:p>
            <a:endParaRPr dirty="0" lang="en-US"/>
          </a:p>
        </p:txBody>
      </p:sp>
      <p:sp>
        <p:nvSpPr>
          <p:cNvPr id="1048673"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97" name=""/>
        <p:cNvGrpSpPr/>
        <p:nvPr/>
      </p:nvGrpSpPr>
      <p:grpSpPr>
        <a:xfrm>
          <a:off x="0" y="0"/>
          <a:ext cx="0" cy="0"/>
          <a:chOff x="0" y="0"/>
          <a:chExt cx="0" cy="0"/>
        </a:xfrm>
      </p:grpSpPr>
      <p:sp>
        <p:nvSpPr>
          <p:cNvPr id="1048674" name="Title 1"/>
          <p:cNvSpPr>
            <a:spLocks noGrp="1"/>
          </p:cNvSpPr>
          <p:nvPr>
            <p:ph type="title"/>
          </p:nvPr>
        </p:nvSpPr>
        <p:spPr>
          <a:xfrm>
            <a:off x="629841" y="365126"/>
            <a:ext cx="7886700" cy="1325563"/>
          </a:xfrm>
        </p:spPr>
        <p:txBody>
          <a:bodyPr/>
          <a:p>
            <a:r>
              <a:rPr lang="en-US"/>
              <a:t>Click to edit Master title style</a:t>
            </a:r>
            <a:endParaRPr dirty="0" lang="en-US"/>
          </a:p>
        </p:txBody>
      </p:sp>
      <p:sp>
        <p:nvSpPr>
          <p:cNvPr id="1048675" name="Text Placeholder 2"/>
          <p:cNvSpPr>
            <a:spLocks noGrp="1"/>
          </p:cNvSpPr>
          <p:nvPr>
            <p:ph type="body" idx="1"/>
          </p:nvPr>
        </p:nvSpPr>
        <p:spPr>
          <a:xfrm>
            <a:off x="629842" y="1681163"/>
            <a:ext cx="3868340"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76" name="Content Placeholder 3"/>
          <p:cNvSpPr>
            <a:spLocks noGrp="1"/>
          </p:cNvSpPr>
          <p:nvPr>
            <p:ph sz="half" idx="2"/>
          </p:nvPr>
        </p:nvSpPr>
        <p:spPr>
          <a:xfrm>
            <a:off x="629842" y="2505075"/>
            <a:ext cx="3868340"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7" name="Text Placeholder 4"/>
          <p:cNvSpPr>
            <a:spLocks noGrp="1"/>
          </p:cNvSpPr>
          <p:nvPr>
            <p:ph type="body" sz="quarter" idx="3"/>
          </p:nvPr>
        </p:nvSpPr>
        <p:spPr>
          <a:xfrm>
            <a:off x="4629150" y="1681163"/>
            <a:ext cx="3887391"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lang="en-US"/>
              <a:t>Edit Master text styles</a:t>
            </a:r>
          </a:p>
        </p:txBody>
      </p:sp>
      <p:sp>
        <p:nvSpPr>
          <p:cNvPr id="1048678" name="Content Placeholder 5"/>
          <p:cNvSpPr>
            <a:spLocks noGrp="1"/>
          </p:cNvSpPr>
          <p:nvPr>
            <p:ph sz="quarter" idx="4"/>
          </p:nvPr>
        </p:nvSpPr>
        <p:spPr>
          <a:xfrm>
            <a:off x="4629150" y="2505075"/>
            <a:ext cx="3887391" cy="3684588"/>
          </a:xfrm>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9" name="Date Placeholder 6"/>
          <p:cNvSpPr>
            <a:spLocks noGrp="1"/>
          </p:cNvSpPr>
          <p:nvPr>
            <p:ph type="dt" sz="half" idx="10"/>
          </p:nvPr>
        </p:nvSpPr>
        <p:spPr/>
        <p:txBody>
          <a:bodyPr/>
          <a:p>
            <a:fld id="{C764DE79-268F-4C1A-8933-263129D2AF90}" type="datetimeFigureOut">
              <a:rPr dirty="0" lang="en-US"/>
              <a:t>10/2/20</a:t>
            </a:fld>
            <a:endParaRPr dirty="0" lang="en-US"/>
          </a:p>
        </p:txBody>
      </p:sp>
      <p:sp>
        <p:nvSpPr>
          <p:cNvPr id="1048680" name="Footer Placeholder 7"/>
          <p:cNvSpPr>
            <a:spLocks noGrp="1"/>
          </p:cNvSpPr>
          <p:nvPr>
            <p:ph type="ftr" sz="quarter" idx="11"/>
          </p:nvPr>
        </p:nvSpPr>
        <p:spPr/>
        <p:txBody>
          <a:bodyPr/>
          <a:p>
            <a:endParaRPr dirty="0" lang="en-US"/>
          </a:p>
        </p:txBody>
      </p:sp>
      <p:sp>
        <p:nvSpPr>
          <p:cNvPr id="1048681" name="Slide Number Placeholder 8"/>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1" name=""/>
        <p:cNvGrpSpPr/>
        <p:nvPr/>
      </p:nvGrpSpPr>
      <p:grpSpPr>
        <a:xfrm>
          <a:off x="0" y="0"/>
          <a:ext cx="0" cy="0"/>
          <a:chOff x="0" y="0"/>
          <a:chExt cx="0" cy="0"/>
        </a:xfrm>
      </p:grpSpPr>
      <p:sp>
        <p:nvSpPr>
          <p:cNvPr id="1048643" name="Title 1"/>
          <p:cNvSpPr>
            <a:spLocks noGrp="1"/>
          </p:cNvSpPr>
          <p:nvPr>
            <p:ph type="title"/>
          </p:nvPr>
        </p:nvSpPr>
        <p:spPr/>
        <p:txBody>
          <a:bodyPr/>
          <a:p>
            <a:r>
              <a:rPr lang="en-US"/>
              <a:t>Click to edit Master title style</a:t>
            </a:r>
            <a:endParaRPr dirty="0" lang="en-US"/>
          </a:p>
        </p:txBody>
      </p:sp>
      <p:sp>
        <p:nvSpPr>
          <p:cNvPr id="1048644" name="Date Placeholder 2"/>
          <p:cNvSpPr>
            <a:spLocks noGrp="1"/>
          </p:cNvSpPr>
          <p:nvPr>
            <p:ph type="dt" sz="half" idx="10"/>
          </p:nvPr>
        </p:nvSpPr>
        <p:spPr/>
        <p:txBody>
          <a:bodyPr/>
          <a:p>
            <a:fld id="{C764DE79-268F-4C1A-8933-263129D2AF90}" type="datetimeFigureOut">
              <a:rPr dirty="0" lang="en-US"/>
              <a:t>10/2/20</a:t>
            </a:fld>
            <a:endParaRPr dirty="0" lang="en-US"/>
          </a:p>
        </p:txBody>
      </p:sp>
      <p:sp>
        <p:nvSpPr>
          <p:cNvPr id="1048645" name="Footer Placeholder 3"/>
          <p:cNvSpPr>
            <a:spLocks noGrp="1"/>
          </p:cNvSpPr>
          <p:nvPr>
            <p:ph type="ftr" sz="quarter" idx="11"/>
          </p:nvPr>
        </p:nvSpPr>
        <p:spPr/>
        <p:txBody>
          <a:bodyPr/>
          <a:p>
            <a:endParaRPr dirty="0" lang="en-US"/>
          </a:p>
        </p:txBody>
      </p:sp>
      <p:sp>
        <p:nvSpPr>
          <p:cNvPr id="1048646" name="Slide Number Placeholder 4"/>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8" name=""/>
        <p:cNvGrpSpPr/>
        <p:nvPr/>
      </p:nvGrpSpPr>
      <p:grpSpPr>
        <a:xfrm>
          <a:off x="0" y="0"/>
          <a:ext cx="0" cy="0"/>
          <a:chOff x="0" y="0"/>
          <a:chExt cx="0" cy="0"/>
        </a:xfrm>
      </p:grpSpPr>
      <p:sp>
        <p:nvSpPr>
          <p:cNvPr id="1048627" name="Date Placeholder 1"/>
          <p:cNvSpPr>
            <a:spLocks noGrp="1"/>
          </p:cNvSpPr>
          <p:nvPr>
            <p:ph type="dt" sz="half" idx="10"/>
          </p:nvPr>
        </p:nvSpPr>
        <p:spPr/>
        <p:txBody>
          <a:bodyPr/>
          <a:p>
            <a:fld id="{C764DE79-268F-4C1A-8933-263129D2AF90}" type="datetimeFigureOut">
              <a:rPr dirty="0" lang="en-US"/>
              <a:t>10/2/20</a:t>
            </a:fld>
            <a:endParaRPr dirty="0" lang="en-US"/>
          </a:p>
        </p:txBody>
      </p:sp>
      <p:sp>
        <p:nvSpPr>
          <p:cNvPr id="1048628" name="Footer Placeholder 2"/>
          <p:cNvSpPr>
            <a:spLocks noGrp="1"/>
          </p:cNvSpPr>
          <p:nvPr>
            <p:ph type="ftr" sz="quarter" idx="11"/>
          </p:nvPr>
        </p:nvSpPr>
        <p:spPr/>
        <p:txBody>
          <a:bodyPr/>
          <a:p>
            <a:endParaRPr dirty="0" lang="en-US"/>
          </a:p>
        </p:txBody>
      </p:sp>
      <p:sp>
        <p:nvSpPr>
          <p:cNvPr id="1048629" name="Slide Number Placeholder 3"/>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98" name=""/>
        <p:cNvGrpSpPr/>
        <p:nvPr/>
      </p:nvGrpSpPr>
      <p:grpSpPr>
        <a:xfrm>
          <a:off x="0" y="0"/>
          <a:ext cx="0" cy="0"/>
          <a:chOff x="0" y="0"/>
          <a:chExt cx="0" cy="0"/>
        </a:xfrm>
      </p:grpSpPr>
      <p:sp>
        <p:nvSpPr>
          <p:cNvPr id="104868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8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4"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85" name="Date Placeholder 4"/>
          <p:cNvSpPr>
            <a:spLocks noGrp="1"/>
          </p:cNvSpPr>
          <p:nvPr>
            <p:ph type="dt" sz="half" idx="10"/>
          </p:nvPr>
        </p:nvSpPr>
        <p:spPr/>
        <p:txBody>
          <a:bodyPr/>
          <a:p>
            <a:fld id="{C764DE79-268F-4C1A-8933-263129D2AF90}" type="datetimeFigureOut">
              <a:rPr dirty="0" lang="en-US"/>
              <a:t>10/2/20</a:t>
            </a:fld>
            <a:endParaRPr dirty="0" lang="en-US"/>
          </a:p>
        </p:txBody>
      </p:sp>
      <p:sp>
        <p:nvSpPr>
          <p:cNvPr id="1048686" name="Footer Placeholder 5"/>
          <p:cNvSpPr>
            <a:spLocks noGrp="1"/>
          </p:cNvSpPr>
          <p:nvPr>
            <p:ph type="ftr" sz="quarter" idx="11"/>
          </p:nvPr>
        </p:nvSpPr>
        <p:spPr/>
        <p:txBody>
          <a:bodyPr/>
          <a:p>
            <a:endParaRPr dirty="0" lang="en-US"/>
          </a:p>
        </p:txBody>
      </p:sp>
      <p:sp>
        <p:nvSpPr>
          <p:cNvPr id="1048687"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93" name=""/>
        <p:cNvGrpSpPr/>
        <p:nvPr/>
      </p:nvGrpSpPr>
      <p:grpSpPr>
        <a:xfrm>
          <a:off x="0" y="0"/>
          <a:ext cx="0" cy="0"/>
          <a:chOff x="0" y="0"/>
          <a:chExt cx="0" cy="0"/>
        </a:xfrm>
      </p:grpSpPr>
      <p:sp>
        <p:nvSpPr>
          <p:cNvPr id="104865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dirty="0" lang="en-US"/>
          </a:p>
        </p:txBody>
      </p:sp>
      <p:sp>
        <p:nvSpPr>
          <p:cNvPr id="1048653" name="Picture Placeholder 2"/>
          <p:cNvSpPr>
            <a:spLocks noChangeAspect="1" noGrp="1"/>
          </p:cNvSpPr>
          <p:nvPr>
            <p:ph type="pic" idx="1"/>
          </p:nvPr>
        </p:nvSpPr>
        <p:spPr>
          <a:xfrm>
            <a:off x="3887391" y="987426"/>
            <a:ext cx="462915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lang="en-US"/>
              <a:t>Click icon to add picture</a:t>
            </a:r>
            <a:endParaRPr dirty="0" lang="en-US"/>
          </a:p>
        </p:txBody>
      </p:sp>
      <p:sp>
        <p:nvSpPr>
          <p:cNvPr id="1048654" name="Text Placeholder 3"/>
          <p:cNvSpPr>
            <a:spLocks noGrp="1"/>
          </p:cNvSpPr>
          <p:nvPr>
            <p:ph type="body" sz="half" idx="2"/>
          </p:nvPr>
        </p:nvSpPr>
        <p:spPr>
          <a:xfrm>
            <a:off x="629841" y="2057400"/>
            <a:ext cx="2949178"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lang="en-US"/>
              <a:t>Edit Master text styles</a:t>
            </a:r>
          </a:p>
        </p:txBody>
      </p:sp>
      <p:sp>
        <p:nvSpPr>
          <p:cNvPr id="1048655" name="Date Placeholder 4"/>
          <p:cNvSpPr>
            <a:spLocks noGrp="1"/>
          </p:cNvSpPr>
          <p:nvPr>
            <p:ph type="dt" sz="half" idx="10"/>
          </p:nvPr>
        </p:nvSpPr>
        <p:spPr/>
        <p:txBody>
          <a:bodyPr/>
          <a:p>
            <a:fld id="{C764DE79-268F-4C1A-8933-263129D2AF90}" type="datetimeFigureOut">
              <a:rPr dirty="0" lang="en-US"/>
              <a:t>10/2/20</a:t>
            </a:fld>
            <a:endParaRPr dirty="0" lang="en-US"/>
          </a:p>
        </p:txBody>
      </p:sp>
      <p:sp>
        <p:nvSpPr>
          <p:cNvPr id="1048656" name="Footer Placeholder 5"/>
          <p:cNvSpPr>
            <a:spLocks noGrp="1"/>
          </p:cNvSpPr>
          <p:nvPr>
            <p:ph type="ftr" sz="quarter" idx="11"/>
          </p:nvPr>
        </p:nvSpPr>
        <p:spPr/>
        <p:txBody>
          <a:bodyPr/>
          <a:p>
            <a:endParaRPr dirty="0" lang="en-US"/>
          </a:p>
        </p:txBody>
      </p:sp>
      <p:sp>
        <p:nvSpPr>
          <p:cNvPr id="1048657" name="Slide Number Placeholder 6"/>
          <p:cNvSpPr>
            <a:spLocks noGrp="1"/>
          </p:cNvSpPr>
          <p:nvPr>
            <p:ph type="sldNum" sz="quarter" idx="12"/>
          </p:nvPr>
        </p:nvSpPr>
        <p:spPr/>
        <p:txBody>
          <a:bodyPr/>
          <a:p>
            <a:fld id="{48F63A3B-78C7-47BE-AE5E-E10140E04643}" type="slidenum">
              <a:rPr dirty="0" lang="en-US"/>
              <a:t>‹#›</a:t>
            </a:fld>
            <a:endParaRPr dirty="0" 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2"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1200">
                <a:solidFill>
                  <a:schemeClr val="tx1">
                    <a:tint val="75000"/>
                  </a:schemeClr>
                </a:solidFill>
              </a:defRPr>
            </a:lvl1pPr>
          </a:lstStyle>
          <a:p>
            <a:fld id="{C764DE79-268F-4C1A-8933-263129D2AF90}" type="datetimeFigureOut">
              <a:rPr dirty="0" lang="en-US"/>
              <a:t>10/2/20</a:t>
            </a:fld>
            <a:endParaRPr dirty="0" lang="en-US"/>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1200">
                <a:solidFill>
                  <a:schemeClr val="tx1">
                    <a:tint val="75000"/>
                  </a:schemeClr>
                </a:solidFill>
              </a:defRPr>
            </a:lvl1pPr>
          </a:lstStyle>
          <a:p>
            <a:endParaRPr dirty="0" lang="en-US"/>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1200">
                <a:solidFill>
                  <a:schemeClr val="tx1">
                    <a:tint val="75000"/>
                  </a:schemeClr>
                </a:solidFill>
              </a:defRPr>
            </a:lvl1pPr>
          </a:lstStyle>
          <a:p>
            <a:fld id="{48F63A3B-78C7-47BE-AE5E-E10140E04643}" type="slidenum">
              <a:rPr dirty="0" lang="en-US"/>
              <a:t>‹#›</a:t>
            </a:fld>
            <a:endParaRPr dirty="0" lang="en-US"/>
          </a:p>
        </p:txBody>
      </p:sp>
    </p:spTree>
  </p:cSld>
  <p:clrMap accent1="accent1" accent2="accent2" accent3="accent3" accent4="accent4" accent5="accent5" accent6="accent6" bg1="lt1" bg2="lt2" tx1="dk1" tx2="dk2"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25" name=""/>
        <p:cNvGrpSpPr/>
        <p:nvPr/>
      </p:nvGrpSpPr>
      <p:grpSpPr>
        <a:xfrm>
          <a:off x="0" y="0"/>
          <a:ext cx="0" cy="0"/>
          <a:chOff x="0" y="0"/>
          <a:chExt cx="0" cy="0"/>
        </a:xfrm>
      </p:grpSpPr>
      <p:sp>
        <p:nvSpPr>
          <p:cNvPr id="1048586" name="Title 3"/>
          <p:cNvSpPr>
            <a:spLocks noGrp="1"/>
          </p:cNvSpPr>
          <p:nvPr>
            <p:ph type="ctrTitle"/>
          </p:nvPr>
        </p:nvSpPr>
        <p:spPr>
          <a:xfrm>
            <a:off x="342959" y="779319"/>
            <a:ext cx="8459669" cy="3844636"/>
          </a:xfrm>
        </p:spPr>
        <p:txBody>
          <a:bodyPr>
            <a:noAutofit/>
          </a:bodyPr>
          <a:p>
            <a:pPr algn="ctr"/>
            <a:r>
              <a:rPr dirty="0" sz="6600" lang="en-US" u="sng">
                <a:solidFill>
                  <a:srgbClr val="002060"/>
                </a:solidFill>
                <a:latin typeface="Algerian" pitchFamily="82" charset="77"/>
              </a:rPr>
              <a:t>Metastatic Brain Tumors</a:t>
            </a:r>
            <a:br>
              <a:rPr dirty="0" sz="5500" lang="ar-SA">
                <a:latin typeface="Algerian" pitchFamily="82" charset="77"/>
              </a:rPr>
            </a:br>
            <a:r>
              <a:rPr b="1" dirty="0" sz="2400" lang="en-US" err="1">
                <a:latin typeface="+mn-lt"/>
              </a:rPr>
              <a:t>Youmans</a:t>
            </a:r>
            <a:r>
              <a:rPr b="1" dirty="0" sz="2400" lang="en-US">
                <a:latin typeface="+mn-lt"/>
              </a:rPr>
              <a:t> chap. 146</a:t>
            </a:r>
            <a:br>
              <a:rPr dirty="0" sz="3200" lang="ar-SA">
                <a:latin typeface="Algerian" pitchFamily="82" charset="77"/>
              </a:rPr>
            </a:br>
            <a:endParaRPr dirty="0" sz="3200" lang="ar-IQ">
              <a:latin typeface="Algerian" pitchFamily="8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4" name=""/>
        <p:cNvGrpSpPr/>
        <p:nvPr/>
      </p:nvGrpSpPr>
      <p:grpSpPr>
        <a:xfrm>
          <a:off x="0" y="0"/>
          <a:ext cx="0" cy="0"/>
          <a:chOff x="0" y="0"/>
          <a:chExt cx="0" cy="0"/>
        </a:xfrm>
      </p:grpSpPr>
      <p:sp>
        <p:nvSpPr>
          <p:cNvPr id="1048611" name="Content Placeholder 2"/>
          <p:cNvSpPr>
            <a:spLocks noGrp="1"/>
          </p:cNvSpPr>
          <p:nvPr>
            <p:ph idx="1"/>
          </p:nvPr>
        </p:nvSpPr>
        <p:spPr>
          <a:xfrm>
            <a:off x="53863" y="92363"/>
            <a:ext cx="9037862" cy="6684819"/>
          </a:xfrm>
        </p:spPr>
        <p:txBody>
          <a:bodyPr>
            <a:normAutofit/>
          </a:bodyPr>
          <a:p>
            <a:pPr algn="l" rtl="0">
              <a:buFont typeface="Wingdings" pitchFamily="2" charset="2"/>
              <a:buChar char="q"/>
            </a:pPr>
            <a:r>
              <a:rPr b="1" dirty="0" sz="2000" lang="en-US" u="sng">
                <a:solidFill>
                  <a:srgbClr val="7030A0"/>
                </a:solidFill>
              </a:rPr>
              <a:t>Tumor size:</a:t>
            </a:r>
          </a:p>
          <a:p>
            <a:pPr algn="l" rtl="0">
              <a:buFont typeface="Wingdings" panose="05000000000000000000" pitchFamily="2" charset="2"/>
              <a:buChar char="Ø"/>
            </a:pPr>
            <a:r>
              <a:rPr b="1" dirty="0" sz="2000" lang="en-US">
                <a:solidFill>
                  <a:srgbClr val="C00000"/>
                </a:solidFill>
              </a:rPr>
              <a:t>More than 3 cm</a:t>
            </a:r>
            <a:r>
              <a:rPr dirty="0" sz="2000" lang="en-US"/>
              <a:t> </a:t>
            </a:r>
            <a:r>
              <a:rPr b="1" dirty="0" sz="2000" lang="en-US">
                <a:solidFill>
                  <a:srgbClr val="C00000"/>
                </a:solidFill>
              </a:rPr>
              <a:t>in maximum diameter</a:t>
            </a:r>
            <a:r>
              <a:rPr dirty="0" sz="2000" lang="en-US"/>
              <a:t> ;surgical resection is the primary and best option as such lesions are too large for SRS. </a:t>
            </a:r>
          </a:p>
          <a:p>
            <a:pPr algn="l" rtl="0">
              <a:buFont typeface="Wingdings" panose="05000000000000000000" pitchFamily="2" charset="2"/>
              <a:buChar char="Ø"/>
            </a:pPr>
            <a:r>
              <a:rPr b="1" dirty="0" sz="2000" lang="en-US">
                <a:solidFill>
                  <a:srgbClr val="C00000"/>
                </a:solidFill>
              </a:rPr>
              <a:t>Very small tumors (&gt; 5 mm in maximum diameter)</a:t>
            </a:r>
            <a:r>
              <a:rPr dirty="0" sz="2000" lang="en-US"/>
              <a:t>; SRS is probably most appropriate, particularly  if  they  are  located  deep  within the brain.</a:t>
            </a:r>
          </a:p>
          <a:p>
            <a:pPr algn="l" rtl="0">
              <a:buFont typeface="Wingdings" panose="05000000000000000000" pitchFamily="2" charset="2"/>
              <a:buChar char="Ø"/>
            </a:pPr>
            <a:r>
              <a:rPr b="1" dirty="0" sz="2000" lang="en-US">
                <a:solidFill>
                  <a:srgbClr val="C00000"/>
                </a:solidFill>
              </a:rPr>
              <a:t>Intermediate-sized metastases  1-3 cm in greatest diameter</a:t>
            </a:r>
            <a:r>
              <a:rPr dirty="0" sz="2000" lang="en-US"/>
              <a:t>;The decision to operate on these lesions is particularly challenging because in many cases treatment with surgery may be considered by some to be as appropriate as treatment with SRS. </a:t>
            </a:r>
          </a:p>
          <a:p>
            <a:pPr algn="l" rtl="0">
              <a:buFont typeface="Wingdings" panose="05000000000000000000" pitchFamily="2" charset="2"/>
              <a:buChar char="Ø"/>
            </a:pPr>
            <a:endParaRPr dirty="0" sz="2000" lang="en-US"/>
          </a:p>
          <a:p>
            <a:pPr algn="l" rtl="0">
              <a:buFont typeface="Wingdings" pitchFamily="2" charset="2"/>
              <a:buChar char="q"/>
            </a:pPr>
            <a:r>
              <a:rPr b="1" dirty="0" sz="2000" lang="en-US" u="sng">
                <a:solidFill>
                  <a:srgbClr val="7030A0"/>
                </a:solidFill>
              </a:rPr>
              <a:t>Tumor location :</a:t>
            </a:r>
            <a:r>
              <a:rPr b="1" dirty="0" sz="2000" i="1" lang="en-US">
                <a:solidFill>
                  <a:srgbClr val="7030A0"/>
                </a:solidFill>
              </a:rPr>
              <a:t> </a:t>
            </a:r>
          </a:p>
          <a:p>
            <a:pPr algn="l" rtl="0"/>
            <a:r>
              <a:rPr dirty="0" sz="2000" lang="en-US"/>
              <a:t>Lesions that are deeply located or within eloquent areas are associated with higher surgical morbidity than those within neurologically silent superficial regions. </a:t>
            </a:r>
          </a:p>
          <a:p>
            <a:pPr algn="l" rtl="0"/>
            <a:r>
              <a:rPr dirty="0" sz="2000" lang="en-US"/>
              <a:t>Thus  patients  with  metastases  to  the  brainstem,  thalamus,  and  basal  ganglia  are  generally are considered not good surgical candidates.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5" name=""/>
        <p:cNvGrpSpPr/>
        <p:nvPr/>
      </p:nvGrpSpPr>
      <p:grpSpPr>
        <a:xfrm>
          <a:off x="0" y="0"/>
          <a:ext cx="0" cy="0"/>
          <a:chOff x="0" y="0"/>
          <a:chExt cx="0" cy="0"/>
        </a:xfrm>
      </p:grpSpPr>
      <p:sp>
        <p:nvSpPr>
          <p:cNvPr id="1048612" name="Content Placeholder 2"/>
          <p:cNvSpPr>
            <a:spLocks noGrp="1"/>
          </p:cNvSpPr>
          <p:nvPr>
            <p:ph idx="1"/>
          </p:nvPr>
        </p:nvSpPr>
        <p:spPr>
          <a:xfrm>
            <a:off x="92364" y="92014"/>
            <a:ext cx="8945498" cy="6627441"/>
          </a:xfrm>
        </p:spPr>
        <p:txBody>
          <a:bodyPr>
            <a:normAutofit/>
          </a:bodyPr>
          <a:p>
            <a:pPr rtl="0">
              <a:buFont typeface="Wingdings" pitchFamily="2" charset="2"/>
              <a:buChar char="ü"/>
            </a:pPr>
            <a:r>
              <a:rPr b="1" dirty="0" sz="2400" lang="en-US" u="sng"/>
              <a:t>Histologic Features :</a:t>
            </a:r>
            <a:endParaRPr dirty="0" sz="2000" lang="en-US"/>
          </a:p>
          <a:p>
            <a:pPr rtl="0">
              <a:buFont typeface="Wingdings" pitchFamily="2" charset="2"/>
              <a:buChar char="§"/>
            </a:pPr>
            <a:r>
              <a:rPr b="1" dirty="0" sz="2000" lang="en-US">
                <a:solidFill>
                  <a:srgbClr val="C00000"/>
                </a:solidFill>
              </a:rPr>
              <a:t>NSCLC  and  breast  cancer</a:t>
            </a:r>
            <a:r>
              <a:rPr dirty="0" sz="2000" lang="en-US"/>
              <a:t>  are  intermediately  sensitive  to  fractionated  radiation  therapy,  and  surgery should  be  considered  as  one  part  of  a  multidisciplinary  treatment scheme  for  patients  with  them.</a:t>
            </a:r>
          </a:p>
          <a:p>
            <a:pPr rtl="0">
              <a:buFont typeface="Wingdings" panose="05000000000000000000" pitchFamily="2" charset="2"/>
              <a:buChar char="Ø"/>
            </a:pPr>
            <a:r>
              <a:rPr dirty="0" sz="2000" lang="en-US"/>
              <a:t>The type of primary tumor is an important indicator of survival.</a:t>
            </a:r>
          </a:p>
          <a:p>
            <a:pPr lvl="1"/>
            <a:r>
              <a:rPr b="1" dirty="0" sz="2000" lang="en-US">
                <a:solidFill>
                  <a:srgbClr val="7030A0"/>
                </a:solidFill>
              </a:rPr>
              <a:t>Melanoma</a:t>
            </a:r>
            <a:r>
              <a:rPr dirty="0" sz="2000" lang="en-US"/>
              <a:t> is </a:t>
            </a:r>
            <a:r>
              <a:rPr dirty="0" sz="2000" lang="en-US" u="sng">
                <a:solidFill>
                  <a:srgbClr val="002060"/>
                </a:solidFill>
              </a:rPr>
              <a:t>consistently poorer after surgery</a:t>
            </a:r>
            <a:endParaRPr dirty="0" sz="2000" lang="en-US"/>
          </a:p>
          <a:p>
            <a:pPr lvl="1"/>
            <a:r>
              <a:rPr b="1" dirty="0" sz="2000" lang="en-US">
                <a:solidFill>
                  <a:srgbClr val="7030A0"/>
                </a:solidFill>
              </a:rPr>
              <a:t>RCC</a:t>
            </a:r>
            <a:r>
              <a:rPr dirty="0" sz="2000" lang="en-US"/>
              <a:t> prognosis is relatively </a:t>
            </a:r>
            <a:r>
              <a:rPr dirty="0" sz="2000" lang="en-US" u="sng">
                <a:solidFill>
                  <a:srgbClr val="002060"/>
                </a:solidFill>
              </a:rPr>
              <a:t>good after surgical excision</a:t>
            </a:r>
          </a:p>
        </p:txBody>
      </p:sp>
      <p:sp>
        <p:nvSpPr>
          <p:cNvPr id="1048613" name="TextBox 3"/>
          <p:cNvSpPr txBox="1"/>
          <p:nvPr/>
        </p:nvSpPr>
        <p:spPr>
          <a:xfrm>
            <a:off x="107726" y="3648717"/>
            <a:ext cx="4465068" cy="1996440"/>
          </a:xfrm>
          <a:prstGeom prst="rect"/>
          <a:noFill/>
        </p:spPr>
        <p:txBody>
          <a:bodyPr wrap="square">
            <a:spAutoFit/>
          </a:bodyPr>
          <a:p>
            <a:pPr>
              <a:buFont typeface="Wingdings" pitchFamily="2" charset="2"/>
              <a:buChar char="v"/>
            </a:pPr>
            <a:r>
              <a:rPr b="1" dirty="0" sz="2200" i="0" lang="en-US">
                <a:solidFill>
                  <a:srgbClr val="C00000"/>
                </a:solidFill>
                <a:effectLst/>
              </a:rPr>
              <a:t>RADIOSENSITIVE (</a:t>
            </a:r>
            <a:r>
              <a:rPr b="1" dirty="0" sz="2200" i="0" lang="en-US">
                <a:solidFill>
                  <a:srgbClr val="0070C0"/>
                </a:solidFill>
                <a:effectLst/>
              </a:rPr>
              <a:t>SMGLL</a:t>
            </a:r>
            <a:r>
              <a:rPr b="1" dirty="0" sz="2200" i="0" lang="en-US">
                <a:solidFill>
                  <a:srgbClr val="C00000"/>
                </a:solidFill>
                <a:effectLst/>
              </a:rPr>
              <a:t>)</a:t>
            </a:r>
            <a:endParaRPr b="1" dirty="0" sz="2200" lang="en-US">
              <a:solidFill>
                <a:srgbClr val="C00000"/>
              </a:solidFill>
              <a:effectLst/>
            </a:endParaRPr>
          </a:p>
          <a:p>
            <a:pPr lvl="1"/>
            <a:r>
              <a:rPr b="1" dirty="0" sz="2200" i="0" lang="en-US">
                <a:solidFill>
                  <a:srgbClr val="0070C0"/>
                </a:solidFill>
                <a:effectLst/>
              </a:rPr>
              <a:t>S</a:t>
            </a:r>
            <a:r>
              <a:rPr b="0" dirty="0" sz="2200" i="0" lang="en-US">
                <a:solidFill>
                  <a:srgbClr val="000000"/>
                </a:solidFill>
                <a:effectLst/>
              </a:rPr>
              <a:t>CLC</a:t>
            </a:r>
            <a:endParaRPr dirty="0" sz="2200" lang="en-US">
              <a:solidFill>
                <a:srgbClr val="000000"/>
              </a:solidFill>
              <a:effectLst/>
            </a:endParaRPr>
          </a:p>
          <a:p>
            <a:pPr lvl="1"/>
            <a:r>
              <a:rPr b="1" dirty="0" sz="2200" i="0" lang="en-US">
                <a:solidFill>
                  <a:srgbClr val="0070C0"/>
                </a:solidFill>
                <a:effectLst/>
              </a:rPr>
              <a:t>M</a:t>
            </a:r>
            <a:r>
              <a:rPr b="0" dirty="0" sz="2200" i="0" lang="en-US">
                <a:solidFill>
                  <a:srgbClr val="000000"/>
                </a:solidFill>
                <a:effectLst/>
              </a:rPr>
              <a:t>M</a:t>
            </a:r>
            <a:endParaRPr dirty="0" sz="2200" lang="en-US">
              <a:solidFill>
                <a:srgbClr val="000000"/>
              </a:solidFill>
              <a:effectLst/>
            </a:endParaRPr>
          </a:p>
          <a:p>
            <a:pPr lvl="1"/>
            <a:r>
              <a:rPr b="1" dirty="0" sz="2200" i="0" lang="en-US">
                <a:solidFill>
                  <a:srgbClr val="0070C0"/>
                </a:solidFill>
                <a:effectLst/>
              </a:rPr>
              <a:t>G</a:t>
            </a:r>
            <a:r>
              <a:rPr b="0" dirty="0" sz="2200" i="0" lang="en-US">
                <a:solidFill>
                  <a:srgbClr val="000000"/>
                </a:solidFill>
                <a:effectLst/>
              </a:rPr>
              <a:t>ERM CELL</a:t>
            </a:r>
            <a:endParaRPr dirty="0" sz="2200" lang="en-US">
              <a:solidFill>
                <a:srgbClr val="000000"/>
              </a:solidFill>
              <a:effectLst/>
            </a:endParaRPr>
          </a:p>
          <a:p>
            <a:pPr lvl="1"/>
            <a:r>
              <a:rPr b="1" dirty="0" sz="2200" i="0" lang="en-US">
                <a:solidFill>
                  <a:srgbClr val="0070C0"/>
                </a:solidFill>
                <a:effectLst/>
              </a:rPr>
              <a:t>L</a:t>
            </a:r>
            <a:r>
              <a:rPr b="0" dirty="0" sz="2200" i="0" lang="en-US">
                <a:solidFill>
                  <a:srgbClr val="000000"/>
                </a:solidFill>
                <a:effectLst/>
              </a:rPr>
              <a:t>EUKEMIA</a:t>
            </a:r>
            <a:endParaRPr dirty="0" sz="2200" lang="en-US">
              <a:solidFill>
                <a:srgbClr val="000000"/>
              </a:solidFill>
              <a:effectLst/>
            </a:endParaRPr>
          </a:p>
          <a:p>
            <a:pPr lvl="1"/>
            <a:r>
              <a:rPr b="1" dirty="0" sz="2200" i="0" lang="en-US">
                <a:solidFill>
                  <a:srgbClr val="0070C0"/>
                </a:solidFill>
                <a:effectLst/>
              </a:rPr>
              <a:t>L</a:t>
            </a:r>
            <a:r>
              <a:rPr b="0" dirty="0" sz="2200" i="0" lang="en-US">
                <a:solidFill>
                  <a:srgbClr val="000000"/>
                </a:solidFill>
                <a:effectLst/>
              </a:rPr>
              <a:t>YMPHOMA</a:t>
            </a:r>
            <a:endParaRPr dirty="0" lang="en-IQ"/>
          </a:p>
        </p:txBody>
      </p:sp>
      <p:sp>
        <p:nvSpPr>
          <p:cNvPr id="1048614" name="TextBox 5"/>
          <p:cNvSpPr txBox="1"/>
          <p:nvPr/>
        </p:nvSpPr>
        <p:spPr>
          <a:xfrm>
            <a:off x="4565113" y="3648717"/>
            <a:ext cx="4082432" cy="1996440"/>
          </a:xfrm>
          <a:prstGeom prst="rect"/>
          <a:noFill/>
        </p:spPr>
        <p:txBody>
          <a:bodyPr wrap="square">
            <a:spAutoFit/>
          </a:bodyPr>
          <a:p>
            <a:pPr>
              <a:buFont typeface="Wingdings" pitchFamily="2" charset="2"/>
              <a:buChar char="v"/>
            </a:pPr>
            <a:r>
              <a:rPr b="1" dirty="0" sz="2200" i="0" lang="en-US" err="1">
                <a:solidFill>
                  <a:srgbClr val="C00000"/>
                </a:solidFill>
                <a:effectLst/>
              </a:rPr>
              <a:t>RADIORESISTANT</a:t>
            </a:r>
            <a:r>
              <a:rPr b="1" dirty="0" sz="2200" i="0" lang="en-US">
                <a:solidFill>
                  <a:srgbClr val="C00000"/>
                </a:solidFill>
                <a:effectLst/>
              </a:rPr>
              <a:t> (</a:t>
            </a:r>
            <a:r>
              <a:rPr b="1" dirty="0" sz="2200" i="0" lang="en-US">
                <a:solidFill>
                  <a:srgbClr val="0070C0"/>
                </a:solidFill>
                <a:effectLst/>
              </a:rPr>
              <a:t>SMART</a:t>
            </a:r>
            <a:r>
              <a:rPr b="1" dirty="0" sz="2200" i="0" lang="en-US">
                <a:solidFill>
                  <a:srgbClr val="C00000"/>
                </a:solidFill>
                <a:effectLst/>
              </a:rPr>
              <a:t>)</a:t>
            </a:r>
            <a:endParaRPr b="1" dirty="0" sz="2200" lang="en-US">
              <a:solidFill>
                <a:srgbClr val="C00000"/>
              </a:solidFill>
              <a:effectLst/>
            </a:endParaRPr>
          </a:p>
          <a:p>
            <a:pPr lvl="1"/>
            <a:r>
              <a:rPr b="1" dirty="0" sz="2200" lang="en-US">
                <a:solidFill>
                  <a:srgbClr val="0070C0"/>
                </a:solidFill>
              </a:rPr>
              <a:t>S</a:t>
            </a:r>
            <a:r>
              <a:rPr b="0" dirty="0" sz="2200" i="0" lang="en-US">
                <a:solidFill>
                  <a:srgbClr val="000000"/>
                </a:solidFill>
                <a:effectLst/>
              </a:rPr>
              <a:t>ARCOMA</a:t>
            </a:r>
            <a:endParaRPr dirty="0" sz="2200" lang="en-US">
              <a:solidFill>
                <a:srgbClr val="000000"/>
              </a:solidFill>
              <a:effectLst/>
            </a:endParaRPr>
          </a:p>
          <a:p>
            <a:pPr lvl="1"/>
            <a:r>
              <a:rPr b="1" dirty="0" sz="2200" i="0" lang="en-US">
                <a:solidFill>
                  <a:srgbClr val="0070C0"/>
                </a:solidFill>
                <a:effectLst/>
              </a:rPr>
              <a:t>M</a:t>
            </a:r>
            <a:r>
              <a:rPr b="0" dirty="0" sz="2200" i="0" lang="en-US">
                <a:solidFill>
                  <a:srgbClr val="000000"/>
                </a:solidFill>
                <a:effectLst/>
              </a:rPr>
              <a:t>ELANOMA</a:t>
            </a:r>
            <a:endParaRPr dirty="0" sz="2200" lang="en-US">
              <a:solidFill>
                <a:srgbClr val="000000"/>
              </a:solidFill>
              <a:effectLst/>
            </a:endParaRPr>
          </a:p>
          <a:p>
            <a:pPr lvl="1"/>
            <a:r>
              <a:rPr b="1" dirty="0" sz="2200" i="0" lang="en-US">
                <a:solidFill>
                  <a:srgbClr val="0070C0"/>
                </a:solidFill>
                <a:effectLst/>
              </a:rPr>
              <a:t>A</a:t>
            </a:r>
            <a:r>
              <a:rPr b="0" dirty="0" sz="2200" i="0" lang="en-US">
                <a:solidFill>
                  <a:srgbClr val="000000"/>
                </a:solidFill>
                <a:effectLst/>
              </a:rPr>
              <a:t>DENOCARCINOMA</a:t>
            </a:r>
            <a:endParaRPr dirty="0" sz="2200" lang="en-US">
              <a:solidFill>
                <a:srgbClr val="000000"/>
              </a:solidFill>
              <a:effectLst/>
            </a:endParaRPr>
          </a:p>
          <a:p>
            <a:pPr lvl="1"/>
            <a:r>
              <a:rPr b="1" dirty="0" sz="2200" i="0" lang="en-US">
                <a:solidFill>
                  <a:srgbClr val="0070C0"/>
                </a:solidFill>
                <a:effectLst/>
              </a:rPr>
              <a:t>R</a:t>
            </a:r>
            <a:r>
              <a:rPr b="0" dirty="0" sz="2200" i="0" lang="en-US">
                <a:solidFill>
                  <a:srgbClr val="000000"/>
                </a:solidFill>
                <a:effectLst/>
              </a:rPr>
              <a:t>CC</a:t>
            </a:r>
            <a:endParaRPr dirty="0" sz="2200" lang="en-US">
              <a:solidFill>
                <a:srgbClr val="000000"/>
              </a:solidFill>
              <a:effectLst/>
            </a:endParaRPr>
          </a:p>
          <a:p>
            <a:pPr lvl="1"/>
            <a:r>
              <a:rPr b="1" dirty="0" sz="2200" i="0" lang="en-US">
                <a:solidFill>
                  <a:srgbClr val="0070C0"/>
                </a:solidFill>
                <a:effectLst/>
              </a:rPr>
              <a:t>T</a:t>
            </a:r>
            <a:r>
              <a:rPr b="0" dirty="0" sz="2200" i="0" lang="en-US">
                <a:solidFill>
                  <a:srgbClr val="000000"/>
                </a:solidFill>
                <a:effectLst/>
              </a:rPr>
              <a:t>HYROID</a:t>
            </a:r>
            <a:endParaRPr dirty="0" sz="2600" lang="en-US">
              <a:solidFill>
                <a:srgbClr val="000000"/>
              </a:solidFill>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6" name=""/>
        <p:cNvGrpSpPr/>
        <p:nvPr/>
      </p:nvGrpSpPr>
      <p:grpSpPr>
        <a:xfrm>
          <a:off x="0" y="0"/>
          <a:ext cx="0" cy="0"/>
          <a:chOff x="0" y="0"/>
          <a:chExt cx="0" cy="0"/>
        </a:xfrm>
      </p:grpSpPr>
      <p:sp>
        <p:nvSpPr>
          <p:cNvPr id="1048615" name="Content Placeholder 2"/>
          <p:cNvSpPr>
            <a:spLocks noGrp="1"/>
          </p:cNvSpPr>
          <p:nvPr>
            <p:ph idx="1"/>
          </p:nvPr>
        </p:nvSpPr>
        <p:spPr>
          <a:xfrm>
            <a:off x="80818" y="92364"/>
            <a:ext cx="8970818" cy="6661727"/>
          </a:xfrm>
        </p:spPr>
        <p:txBody>
          <a:bodyPr>
            <a:normAutofit/>
          </a:bodyPr>
          <a:p>
            <a:pPr algn="l" rtl="0">
              <a:buFont typeface="Wingdings" pitchFamily="2" charset="2"/>
              <a:buChar char="q"/>
            </a:pPr>
            <a:r>
              <a:rPr b="1" dirty="0" sz="2400" lang="en-US" u="sng">
                <a:solidFill>
                  <a:srgbClr val="C00000"/>
                </a:solidFill>
              </a:rPr>
              <a:t>Clinical Assessment:</a:t>
            </a:r>
          </a:p>
          <a:p>
            <a:pPr algn="l" rtl="0">
              <a:buFont typeface="Wingdings" panose="05000000000000000000" pitchFamily="2" charset="2"/>
              <a:buChar char="Ø"/>
            </a:pPr>
            <a:r>
              <a:rPr dirty="0" sz="2000" lang="en-US"/>
              <a:t>The most significant determinant of a patient’s outcome is the “status of the systemic disease,” which is defined as the activity and extent of the primary tumor and systemic (non cerebral) metastases.</a:t>
            </a:r>
          </a:p>
          <a:p>
            <a:pPr algn="l" rtl="0">
              <a:buFont typeface="Wingdings" panose="05000000000000000000" pitchFamily="2" charset="2"/>
              <a:buChar char="Ø"/>
            </a:pPr>
            <a:r>
              <a:rPr b="1" dirty="0" sz="2000" lang="en-US">
                <a:solidFill>
                  <a:srgbClr val="0070C0"/>
                </a:solidFill>
              </a:rPr>
              <a:t>70% of patients undergoing surgery for single brain metastases died from progression of systemic disease rather than from neurological causes.</a:t>
            </a:r>
            <a:r>
              <a:rPr dirty="0" sz="2000" lang="en-US"/>
              <a:t> </a:t>
            </a:r>
          </a:p>
          <a:p>
            <a:pPr algn="l" rtl="0">
              <a:buFont typeface="Wingdings" panose="05000000000000000000" pitchFamily="2" charset="2"/>
              <a:buChar char="Ø"/>
            </a:pPr>
            <a:endParaRPr b="1" dirty="0" sz="2000" lang="en-US" u="sng"/>
          </a:p>
          <a:p>
            <a:pPr algn="l" rtl="0">
              <a:buFont typeface="Wingdings" panose="05000000000000000000" pitchFamily="2" charset="2"/>
              <a:buChar char="Ø"/>
            </a:pPr>
            <a:r>
              <a:rPr b="1" dirty="0" sz="2000" lang="en-US" u="sng"/>
              <a:t>Surgery is most beneficial to </a:t>
            </a:r>
          </a:p>
          <a:p>
            <a:pPr lvl="1"/>
            <a:r>
              <a:rPr dirty="0" sz="2000" lang="en-US"/>
              <a:t>Patients with absence of, controlled, or limited systemic disease.</a:t>
            </a:r>
          </a:p>
          <a:p>
            <a:pPr lvl="1"/>
            <a:r>
              <a:rPr dirty="0" sz="2000" lang="en-US"/>
              <a:t>Patients whose neurological functioning improves with corticosteroids are more likely to recover after surgery.</a:t>
            </a:r>
          </a:p>
          <a:p>
            <a:pPr lvl="1"/>
            <a:endParaRPr dirty="0" sz="2000" lang="en-US"/>
          </a:p>
          <a:p>
            <a:pPr algn="l" rtl="0">
              <a:buFont typeface="Wingdings" panose="05000000000000000000" pitchFamily="2" charset="2"/>
              <a:buChar char="Ø"/>
            </a:pPr>
            <a:r>
              <a:rPr dirty="0" sz="2000" lang="en-US"/>
              <a:t>Patients with brain metastases from melanoma often have the </a:t>
            </a:r>
            <a:r>
              <a:rPr b="1" dirty="0" sz="2000" lang="en-US">
                <a:solidFill>
                  <a:srgbClr val="002060"/>
                </a:solidFill>
              </a:rPr>
              <a:t>shortest</a:t>
            </a:r>
            <a:r>
              <a:rPr dirty="0" sz="2000" lang="en-US"/>
              <a:t> median survival time after surgery.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7" name=""/>
        <p:cNvGrpSpPr/>
        <p:nvPr/>
      </p:nvGrpSpPr>
      <p:grpSpPr>
        <a:xfrm>
          <a:off x="0" y="0"/>
          <a:ext cx="0" cy="0"/>
          <a:chOff x="0" y="0"/>
          <a:chExt cx="0" cy="0"/>
        </a:xfrm>
      </p:grpSpPr>
      <p:sp>
        <p:nvSpPr>
          <p:cNvPr id="1048616" name="Content Placeholder 2"/>
          <p:cNvSpPr>
            <a:spLocks noGrp="1"/>
          </p:cNvSpPr>
          <p:nvPr>
            <p:ph idx="1"/>
          </p:nvPr>
        </p:nvSpPr>
        <p:spPr>
          <a:xfrm>
            <a:off x="53863" y="92015"/>
            <a:ext cx="9037862" cy="6662076"/>
          </a:xfrm>
        </p:spPr>
        <p:txBody>
          <a:bodyPr>
            <a:normAutofit/>
          </a:bodyPr>
          <a:p>
            <a:pPr rtl="0">
              <a:buFont typeface="Wingdings" pitchFamily="2" charset="2"/>
              <a:buChar char="v"/>
            </a:pPr>
            <a:r>
              <a:rPr dirty="0" sz="2400" lang="en-US" u="sng">
                <a:latin typeface="Algerian" pitchFamily="82" charset="77"/>
              </a:rPr>
              <a:t>Metastasis Anatomy :</a:t>
            </a:r>
          </a:p>
          <a:p>
            <a:pPr rtl="0">
              <a:buFont typeface="Wingdings" panose="05000000000000000000" pitchFamily="2" charset="2"/>
              <a:buChar char="Ø"/>
            </a:pPr>
            <a:r>
              <a:rPr b="1" dirty="0" sz="2000" lang="en-US" u="sng"/>
              <a:t>Microscopically : </a:t>
            </a:r>
          </a:p>
          <a:p>
            <a:pPr lvl="1"/>
            <a:r>
              <a:rPr dirty="0" sz="2000" lang="en-US"/>
              <a:t>Brain metastasis is composed of a </a:t>
            </a:r>
            <a:r>
              <a:rPr b="1" dirty="0" sz="2000" lang="en-US">
                <a:solidFill>
                  <a:srgbClr val="0070C0"/>
                </a:solidFill>
              </a:rPr>
              <a:t>solid tumor mass without intervening brain tissue</a:t>
            </a:r>
            <a:r>
              <a:rPr dirty="0" sz="2000" lang="en-US"/>
              <a:t>. </a:t>
            </a:r>
          </a:p>
          <a:p>
            <a:pPr lvl="1"/>
            <a:r>
              <a:rPr dirty="0" sz="2000" lang="en-US"/>
              <a:t>Some degree of brain </a:t>
            </a:r>
            <a:r>
              <a:rPr b="1" dirty="0" sz="2000" lang="en-US">
                <a:solidFill>
                  <a:srgbClr val="0070C0"/>
                </a:solidFill>
              </a:rPr>
              <a:t>infiltration</a:t>
            </a:r>
            <a:r>
              <a:rPr dirty="0" sz="2000" lang="en-US"/>
              <a:t> may be present but typically does </a:t>
            </a:r>
            <a:r>
              <a:rPr b="1" dirty="0" sz="2000" lang="en-US">
                <a:solidFill>
                  <a:srgbClr val="0070C0"/>
                </a:solidFill>
              </a:rPr>
              <a:t>not extend beyond a radius of 5 mm</a:t>
            </a:r>
            <a:r>
              <a:rPr dirty="0" sz="2000" lang="en-US"/>
              <a:t> from the solid tumor.</a:t>
            </a:r>
          </a:p>
          <a:p>
            <a:pPr lvl="1"/>
            <a:r>
              <a:rPr dirty="0" sz="2000" lang="en-US"/>
              <a:t>There may be a </a:t>
            </a:r>
            <a:r>
              <a:rPr b="1" dirty="0" sz="2000" lang="en-US">
                <a:solidFill>
                  <a:srgbClr val="0070C0"/>
                </a:solidFill>
              </a:rPr>
              <a:t>central area of necrosis</a:t>
            </a:r>
            <a:r>
              <a:rPr dirty="0" sz="2000" lang="en-US"/>
              <a:t> in larger lesions. </a:t>
            </a:r>
          </a:p>
          <a:p>
            <a:pPr rtl="0">
              <a:buFont typeface="Wingdings" panose="05000000000000000000" pitchFamily="2" charset="2"/>
              <a:buChar char="Ø"/>
            </a:pPr>
            <a:r>
              <a:rPr b="1" dirty="0" sz="2000" lang="en-US" u="sng"/>
              <a:t>Macroscopically :</a:t>
            </a:r>
          </a:p>
          <a:p>
            <a:pPr lvl="1"/>
            <a:r>
              <a:rPr dirty="0" sz="2000" lang="en-US"/>
              <a:t>Typical  cerebral metastases are round and well demarcated from the surrounding edematous brain. </a:t>
            </a:r>
          </a:p>
          <a:p>
            <a:pPr lvl="1"/>
            <a:r>
              <a:rPr dirty="0" sz="2000" lang="en-US">
                <a:solidFill>
                  <a:srgbClr val="C00000"/>
                </a:solidFill>
              </a:rPr>
              <a:t>Tumor cysts may also be present, particularly in metastases from </a:t>
            </a:r>
            <a:r>
              <a:rPr b="1" dirty="0" sz="2000" lang="en-US" u="sng">
                <a:solidFill>
                  <a:srgbClr val="C00000"/>
                </a:solidFill>
              </a:rPr>
              <a:t>bronchogenic carcinoma. </a:t>
            </a:r>
          </a:p>
          <a:p>
            <a:pPr rtl="0">
              <a:buFont typeface="Wingdings" panose="05000000000000000000" pitchFamily="2" charset="2"/>
              <a:buChar char="Ø"/>
            </a:pPr>
            <a:endParaRPr dirty="0" sz="2000" lang="en-US"/>
          </a:p>
          <a:p>
            <a:pPr rtl="0">
              <a:buFont typeface="Wingdings" panose="05000000000000000000" pitchFamily="2" charset="2"/>
              <a:buChar char="Ø"/>
            </a:pPr>
            <a:r>
              <a:rPr b="1" dirty="0" sz="2000" lang="en-US" u="sng"/>
              <a:t>CT or MRI:</a:t>
            </a:r>
            <a:r>
              <a:rPr dirty="0" sz="2000" lang="en-US"/>
              <a:t> region of contrast enhancement seen.</a:t>
            </a:r>
          </a:p>
          <a:p>
            <a:pPr rtl="0">
              <a:buFont typeface="Wingdings" panose="05000000000000000000" pitchFamily="2" charset="2"/>
              <a:buChar char="Ø"/>
            </a:pPr>
            <a:r>
              <a:rPr b="1" dirty="0" sz="2000" lang="en-US" u="sng"/>
              <a:t>Surgery:</a:t>
            </a:r>
            <a:r>
              <a:rPr dirty="0" sz="2000" lang="en-US"/>
              <a:t> </a:t>
            </a:r>
          </a:p>
          <a:p>
            <a:pPr lvl="1"/>
            <a:r>
              <a:rPr dirty="0" sz="2000" lang="en-US"/>
              <a:t>A </a:t>
            </a:r>
            <a:r>
              <a:rPr dirty="0" sz="2000" lang="en-US" err="1"/>
              <a:t>gliotic</a:t>
            </a:r>
            <a:r>
              <a:rPr dirty="0" sz="2000" lang="en-US"/>
              <a:t> </a:t>
            </a:r>
            <a:r>
              <a:rPr dirty="0" sz="2000" lang="en-US" err="1"/>
              <a:t>pseudocapsule</a:t>
            </a:r>
            <a:r>
              <a:rPr dirty="0" sz="2000" lang="en-US"/>
              <a:t> is often identifiable surrounding the metastasis. </a:t>
            </a:r>
          </a:p>
          <a:p>
            <a:pPr lvl="1"/>
            <a:r>
              <a:rPr dirty="0" sz="2000" lang="en-US"/>
              <a:t>Dissection in this </a:t>
            </a:r>
            <a:r>
              <a:rPr dirty="0" sz="2000" lang="en-US" err="1"/>
              <a:t>gliotic</a:t>
            </a:r>
            <a:r>
              <a:rPr dirty="0" sz="2000" lang="en-US"/>
              <a:t> plane generally ensures en bloc resection because there are typically no tumor cells in this zone.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8" name=""/>
        <p:cNvGrpSpPr/>
        <p:nvPr/>
      </p:nvGrpSpPr>
      <p:grpSpPr>
        <a:xfrm>
          <a:off x="0" y="0"/>
          <a:ext cx="0" cy="0"/>
          <a:chOff x="0" y="0"/>
          <a:chExt cx="0" cy="0"/>
        </a:xfrm>
      </p:grpSpPr>
      <p:sp>
        <p:nvSpPr>
          <p:cNvPr id="1048617" name="Content Placeholder 2"/>
          <p:cNvSpPr>
            <a:spLocks noGrp="1"/>
          </p:cNvSpPr>
          <p:nvPr>
            <p:ph idx="1"/>
          </p:nvPr>
        </p:nvSpPr>
        <p:spPr>
          <a:xfrm>
            <a:off x="80817" y="92364"/>
            <a:ext cx="8970819" cy="6673272"/>
          </a:xfrm>
        </p:spPr>
        <p:txBody>
          <a:bodyPr>
            <a:normAutofit/>
          </a:bodyPr>
          <a:p>
            <a:pPr rtl="0">
              <a:buFont typeface="Wingdings" pitchFamily="2" charset="2"/>
              <a:buChar char="q"/>
            </a:pPr>
            <a:r>
              <a:rPr b="1" dirty="0" sz="2000" lang="en-US"/>
              <a:t>Metastatic tumors may arise in any part of the brain.</a:t>
            </a:r>
          </a:p>
          <a:p>
            <a:pPr rtl="0">
              <a:buFont typeface="Wingdings" pitchFamily="2" charset="2"/>
              <a:buChar char="§"/>
            </a:pPr>
            <a:r>
              <a:rPr b="1" dirty="0" sz="2000" lang="en-US">
                <a:solidFill>
                  <a:srgbClr val="7030A0"/>
                </a:solidFill>
              </a:rPr>
              <a:t>Most metastatic tumors arise</a:t>
            </a:r>
            <a:r>
              <a:rPr dirty="0" sz="2000" lang="en-US"/>
              <a:t> near the </a:t>
            </a:r>
            <a:r>
              <a:rPr b="1" dirty="0" sz="2000" lang="en-US" err="1" u="sng">
                <a:solidFill>
                  <a:srgbClr val="C00000"/>
                </a:solidFill>
              </a:rPr>
              <a:t>temporoparieto-occipital</a:t>
            </a:r>
            <a:r>
              <a:rPr b="1" dirty="0" sz="2000" lang="en-US" u="sng">
                <a:solidFill>
                  <a:srgbClr val="C00000"/>
                </a:solidFill>
              </a:rPr>
              <a:t> junction</a:t>
            </a:r>
            <a:r>
              <a:rPr dirty="0" sz="2000" lang="en-US"/>
              <a:t>, in the distribution of the middle cerebral artery, usually within or near eloquent cortex.</a:t>
            </a:r>
          </a:p>
          <a:p>
            <a:pPr rtl="0">
              <a:buFont typeface="Wingdings" pitchFamily="2" charset="2"/>
              <a:buChar char="§"/>
            </a:pPr>
            <a:r>
              <a:rPr dirty="0" sz="2000" lang="en-US"/>
              <a:t>Midline metastases, such as those in the cingulate gyrus, should be viewed in relation to the interhemispheric fissure. </a:t>
            </a:r>
          </a:p>
          <a:p>
            <a:pPr rtl="0">
              <a:buFont typeface="Wingdings" pitchFamily="2" charset="2"/>
              <a:buChar char="§"/>
            </a:pPr>
            <a:r>
              <a:rPr dirty="0" sz="2000" lang="en-US"/>
              <a:t>Metastatic tumors occasionally arise within the ventricles.</a:t>
            </a:r>
          </a:p>
          <a:p>
            <a:pPr rtl="0">
              <a:buFont typeface="Wingdings" pitchFamily="2" charset="2"/>
              <a:buChar char="§"/>
            </a:pPr>
            <a:r>
              <a:rPr b="1" dirty="0" sz="2000" lang="en-US">
                <a:solidFill>
                  <a:srgbClr val="7030A0"/>
                </a:solidFill>
              </a:rPr>
              <a:t>The less common</a:t>
            </a:r>
            <a:r>
              <a:rPr dirty="0" sz="2000" lang="en-US"/>
              <a:t>, </a:t>
            </a:r>
            <a:r>
              <a:rPr b="1" dirty="0" sz="2000" lang="en-US">
                <a:solidFill>
                  <a:srgbClr val="C00000"/>
                </a:solidFill>
              </a:rPr>
              <a:t>cerebellar metastases</a:t>
            </a:r>
            <a:r>
              <a:rPr dirty="0" sz="2000" lang="en-US"/>
              <a:t> can be divided into deep and hemispheric locations. </a:t>
            </a:r>
          </a:p>
          <a:p>
            <a:pPr rtl="0">
              <a:buFont typeface="Wingdings" pitchFamily="2" charset="2"/>
              <a:buChar char="§"/>
            </a:pPr>
            <a:endParaRPr dirty="0" sz="2000" lang="en-US"/>
          </a:p>
          <a:p>
            <a:pPr rtl="0">
              <a:buFont typeface="Wingdings" pitchFamily="2" charset="2"/>
              <a:buChar char="Ø"/>
            </a:pPr>
            <a:r>
              <a:rPr b="1" dirty="0" sz="2000" lang="en-US"/>
              <a:t>Metastases may occur </a:t>
            </a:r>
          </a:p>
          <a:p>
            <a:pPr lvl="1">
              <a:buFont typeface="Wingdings" pitchFamily="2" charset="2"/>
              <a:buChar char="§"/>
            </a:pPr>
            <a:r>
              <a:rPr b="1" dirty="0" sz="2000" lang="en-US">
                <a:solidFill>
                  <a:srgbClr val="0070C0"/>
                </a:solidFill>
              </a:rPr>
              <a:t>Subcortical</a:t>
            </a:r>
            <a:r>
              <a:rPr dirty="0" sz="2000" lang="en-US"/>
              <a:t>: superficially just below the cortex, filling a gyrus</a:t>
            </a:r>
          </a:p>
          <a:p>
            <a:pPr lvl="1">
              <a:buFont typeface="Wingdings" pitchFamily="2" charset="2"/>
              <a:buChar char="§"/>
            </a:pPr>
            <a:r>
              <a:rPr b="1" dirty="0" sz="2000" lang="en-US" err="1">
                <a:solidFill>
                  <a:srgbClr val="0070C0"/>
                </a:solidFill>
              </a:rPr>
              <a:t>Subgyral</a:t>
            </a:r>
            <a:r>
              <a:rPr dirty="0" sz="2000" lang="en-US"/>
              <a:t>: deep within a sulcus, either at the side of the sulcus</a:t>
            </a:r>
          </a:p>
          <a:p>
            <a:pPr lvl="1">
              <a:buFont typeface="Wingdings" pitchFamily="2" charset="2"/>
              <a:buChar char="§"/>
            </a:pPr>
            <a:r>
              <a:rPr b="1" dirty="0" sz="2000" lang="en-US" err="1">
                <a:solidFill>
                  <a:srgbClr val="0070C0"/>
                </a:solidFill>
              </a:rPr>
              <a:t>Subsulcal</a:t>
            </a:r>
            <a:r>
              <a:rPr dirty="0" sz="2000" lang="en-US"/>
              <a:t>: deep within a sulcus at its base</a:t>
            </a:r>
          </a:p>
          <a:p>
            <a:pPr lvl="1">
              <a:buFont typeface="Wingdings" pitchFamily="2" charset="2"/>
              <a:buChar char="§"/>
            </a:pPr>
            <a:r>
              <a:rPr b="1" dirty="0" sz="2000" lang="en-US">
                <a:solidFill>
                  <a:srgbClr val="0070C0"/>
                </a:solidFill>
              </a:rPr>
              <a:t>Lobar</a:t>
            </a:r>
            <a:r>
              <a:rPr dirty="0" sz="2000" lang="en-US"/>
              <a:t>: deep within the white matter, independent of a single sulcus or gyrus</a:t>
            </a:r>
          </a:p>
          <a:p>
            <a:pPr rtl="0">
              <a:buFont typeface="Wingdings" panose="05000000000000000000" pitchFamily="2" charset="2"/>
              <a:buChar char="Ø"/>
            </a:pPr>
            <a:endParaRPr b="1" dirty="0" sz="2000"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69" name=""/>
        <p:cNvGrpSpPr/>
        <p:nvPr/>
      </p:nvGrpSpPr>
      <p:grpSpPr>
        <a:xfrm>
          <a:off x="0" y="0"/>
          <a:ext cx="0" cy="0"/>
          <a:chOff x="0" y="0"/>
          <a:chExt cx="0" cy="0"/>
        </a:xfrm>
      </p:grpSpPr>
      <p:sp>
        <p:nvSpPr>
          <p:cNvPr id="1048618" name="Content Placeholder 2"/>
          <p:cNvSpPr>
            <a:spLocks noGrp="1"/>
          </p:cNvSpPr>
          <p:nvPr>
            <p:ph idx="1"/>
          </p:nvPr>
        </p:nvSpPr>
        <p:spPr>
          <a:xfrm>
            <a:off x="97558" y="82262"/>
            <a:ext cx="8954077" cy="6694920"/>
          </a:xfrm>
        </p:spPr>
        <p:txBody>
          <a:bodyPr>
            <a:normAutofit/>
          </a:bodyPr>
          <a:p>
            <a:pPr>
              <a:buFont typeface="Wingdings" pitchFamily="2" charset="2"/>
              <a:buChar char="q"/>
            </a:pPr>
            <a:r>
              <a:rPr b="1" dirty="0" sz="2300" lang="en-US"/>
              <a:t>Indications  favoring  surgical  excision  of  a  </a:t>
            </a:r>
            <a:r>
              <a:rPr b="1" dirty="0" sz="2300" lang="en-US">
                <a:solidFill>
                  <a:srgbClr val="C00000"/>
                </a:solidFill>
              </a:rPr>
              <a:t>single  lesion</a:t>
            </a:r>
            <a:r>
              <a:rPr b="1" dirty="0" sz="2300" lang="en-US"/>
              <a:t>: </a:t>
            </a:r>
          </a:p>
          <a:p>
            <a:pPr indent="-457200" marL="457200">
              <a:buFont typeface="+mj-lt"/>
              <a:buAutoNum type="arabicParenR"/>
            </a:pPr>
            <a:r>
              <a:rPr dirty="0" sz="2000" lang="en-US"/>
              <a:t>Primary disease controlled.</a:t>
            </a:r>
          </a:p>
          <a:p>
            <a:pPr indent="-457200" marL="457200">
              <a:buFont typeface="+mj-lt"/>
              <a:buAutoNum type="arabicParenR"/>
            </a:pPr>
            <a:r>
              <a:rPr dirty="0" sz="2000" lang="en-US"/>
              <a:t>Accessible.</a:t>
            </a:r>
          </a:p>
          <a:p>
            <a:pPr indent="-457200" marL="457200">
              <a:buFont typeface="+mj-lt"/>
              <a:buAutoNum type="arabicParenR"/>
            </a:pPr>
            <a:r>
              <a:rPr dirty="0" sz="2000" lang="en-US"/>
              <a:t>Symptomatic or life-threatening.</a:t>
            </a:r>
          </a:p>
          <a:p>
            <a:pPr indent="-457200" marL="457200">
              <a:buFont typeface="+mj-lt"/>
              <a:buAutoNum type="arabicParenR"/>
            </a:pPr>
            <a:r>
              <a:rPr dirty="0" sz="2000" lang="en-US"/>
              <a:t>Relatively radio-resistant.</a:t>
            </a:r>
          </a:p>
          <a:p>
            <a:pPr indent="-457200" marL="457200">
              <a:buFont typeface="+mj-lt"/>
              <a:buAutoNum type="arabicParenR"/>
            </a:pPr>
            <a:r>
              <a:rPr dirty="0" sz="2000" lang="en-US"/>
              <a:t>Recurrent SCLC following XRT.</a:t>
            </a:r>
          </a:p>
          <a:p>
            <a:pPr indent="-457200" marL="457200">
              <a:buFont typeface="+mj-lt"/>
              <a:buAutoNum type="arabicParenR"/>
            </a:pPr>
            <a:r>
              <a:rPr dirty="0" sz="2000" lang="en-US"/>
              <a:t>Diagnosis unknown: alternatively consider biopsy, e.g. stereotactic biopsy.</a:t>
            </a:r>
          </a:p>
          <a:p>
            <a:pPr indent="-457200" marL="457200">
              <a:buFont typeface="+mj-lt"/>
              <a:buAutoNum type="arabicParenR"/>
            </a:pPr>
            <a:endParaRPr dirty="0" sz="2000" lang="en-US"/>
          </a:p>
          <a:p>
            <a:pPr>
              <a:buFont typeface="Wingdings" pitchFamily="2" charset="2"/>
              <a:buChar char="q"/>
            </a:pPr>
            <a:r>
              <a:rPr b="1" dirty="0" sz="2300" lang="en-US"/>
              <a:t>Indicated of surgery  for  </a:t>
            </a:r>
            <a:r>
              <a:rPr b="1" dirty="0" sz="2300" lang="en-US">
                <a:solidFill>
                  <a:srgbClr val="C00000"/>
                </a:solidFill>
              </a:rPr>
              <a:t>multiple  mets</a:t>
            </a:r>
          </a:p>
          <a:p>
            <a:pPr indent="-457200" marL="457200">
              <a:buFont typeface="+mj-lt"/>
              <a:buAutoNum type="arabicParenR"/>
            </a:pPr>
            <a:r>
              <a:rPr dirty="0" sz="2000" lang="en-US"/>
              <a:t>One particular  and  accessible  lesion  is  clearly  symptomatic and/or  life  threatening  (life-threatening  lesions  include  p-fossa  and  large  temporal  lobe  lesions).  </a:t>
            </a:r>
          </a:p>
          <a:p>
            <a:pPr indent="-457200" marL="457200">
              <a:buFont typeface="+mj-lt"/>
              <a:buAutoNum type="arabicParenR"/>
            </a:pPr>
            <a:r>
              <a:rPr dirty="0" sz="2000" lang="en-US"/>
              <a:t>Multiple  lesions  that  can  all be  completely removed.</a:t>
            </a:r>
          </a:p>
          <a:p>
            <a:pPr indent="-457200" marL="457200">
              <a:buFont typeface="+mj-lt"/>
              <a:buAutoNum type="arabicParenR"/>
            </a:pPr>
            <a:r>
              <a:rPr dirty="0" sz="2000" lang="en-US"/>
              <a:t>No diagnosis (e.g. no  identifiable  primary):  consider  stereotactic  biopsy.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0" name=""/>
        <p:cNvGrpSpPr/>
        <p:nvPr/>
      </p:nvGrpSpPr>
      <p:grpSpPr>
        <a:xfrm>
          <a:off x="0" y="0"/>
          <a:ext cx="0" cy="0"/>
          <a:chOff x="0" y="0"/>
          <a:chExt cx="0" cy="0"/>
        </a:xfrm>
      </p:grpSpPr>
      <p:sp>
        <p:nvSpPr>
          <p:cNvPr id="1048619" name="Content Placeholder 2"/>
          <p:cNvSpPr>
            <a:spLocks noGrp="1"/>
          </p:cNvSpPr>
          <p:nvPr>
            <p:ph idx="1"/>
          </p:nvPr>
        </p:nvSpPr>
        <p:spPr>
          <a:xfrm>
            <a:off x="86014" y="80820"/>
            <a:ext cx="8973560" cy="6684816"/>
          </a:xfrm>
        </p:spPr>
        <p:txBody>
          <a:bodyPr>
            <a:normAutofit/>
          </a:bodyPr>
          <a:p>
            <a:pPr>
              <a:buFont typeface="Wingdings" pitchFamily="2" charset="2"/>
              <a:buChar char="q"/>
            </a:pPr>
            <a:r>
              <a:rPr dirty="0" sz="2400" lang="en-US" u="sng">
                <a:solidFill>
                  <a:srgbClr val="C00000"/>
                </a:solidFill>
                <a:latin typeface="Algerian" pitchFamily="82" charset="77"/>
              </a:rPr>
              <a:t>Surgical  Approaches</a:t>
            </a:r>
          </a:p>
          <a:p>
            <a:r>
              <a:rPr dirty="0" sz="2000" lang="en-US"/>
              <a:t>The  surgical  approach  is  based  on  the anatomic  location  of  the  brain  metastasis.</a:t>
            </a:r>
          </a:p>
          <a:p>
            <a:pPr>
              <a:buFont typeface="Wingdings" pitchFamily="2" charset="2"/>
              <a:buChar char="Ø"/>
            </a:pPr>
            <a:r>
              <a:rPr b="1" dirty="0" sz="2000" lang="en-US" err="1" u="sng"/>
              <a:t>Supratentorial</a:t>
            </a:r>
            <a:r>
              <a:rPr b="1" dirty="0" sz="2000" lang="en-US" u="sng"/>
              <a:t> subcortical  lesions</a:t>
            </a:r>
          </a:p>
          <a:p>
            <a:pPr lvl="1"/>
            <a:r>
              <a:rPr dirty="0" sz="2000" lang="en-US"/>
              <a:t>Best  resected  by  an  incision  in  the  apex  of the  sulcus  and  circumferential  dissection  of  the  tumor  (transcortical  approach).  </a:t>
            </a:r>
          </a:p>
          <a:p>
            <a:pPr lvl="1"/>
            <a:r>
              <a:rPr dirty="0" sz="2000" lang="en-US"/>
              <a:t>Removal  of  a  cortical  plug  above the  lesion  improves  exposure.  </a:t>
            </a:r>
          </a:p>
          <a:p>
            <a:pPr lvl="1"/>
            <a:r>
              <a:rPr b="1" dirty="0" sz="2000" lang="en-US">
                <a:solidFill>
                  <a:srgbClr val="7030A0"/>
                </a:solidFill>
              </a:rPr>
              <a:t>Lesion  arises  within  eloquent  cortex</a:t>
            </a:r>
            <a:r>
              <a:rPr dirty="0" sz="2000" lang="en-US"/>
              <a:t>:  injury  to  the  surrounding  brain  may  be  minimized  with  the use  of  a  </a:t>
            </a:r>
            <a:r>
              <a:rPr dirty="0" sz="2000" lang="en-US" u="sng">
                <a:solidFill>
                  <a:srgbClr val="C00000"/>
                </a:solidFill>
              </a:rPr>
              <a:t>longitudinal  incision</a:t>
            </a:r>
            <a:r>
              <a:rPr dirty="0" sz="2000" lang="en-US"/>
              <a:t>  dictated  by  local  mapping  with direct  brain  stimulation.</a:t>
            </a:r>
          </a:p>
          <a:p>
            <a:pPr lvl="1"/>
            <a:r>
              <a:rPr b="1" dirty="0" sz="2000" lang="en-US">
                <a:solidFill>
                  <a:srgbClr val="7030A0"/>
                </a:solidFill>
              </a:rPr>
              <a:t>Large  metastases</a:t>
            </a:r>
            <a:r>
              <a:rPr dirty="0" sz="2000" lang="en-US"/>
              <a:t>: performing an  “</a:t>
            </a:r>
            <a:r>
              <a:rPr dirty="0" sz="2000" lang="en-US" u="sng">
                <a:solidFill>
                  <a:srgbClr val="C00000"/>
                </a:solidFill>
              </a:rPr>
              <a:t>inside-out”  piecemeal</a:t>
            </a:r>
            <a:r>
              <a:rPr dirty="0" sz="2000" lang="en-US"/>
              <a:t>  (rather  than  en  bloc)  resection.</a:t>
            </a:r>
          </a:p>
          <a:p>
            <a:pPr lvl="1"/>
            <a:endParaRPr dirty="0" sz="2000" lang="en-US"/>
          </a:p>
          <a:p>
            <a:pPr>
              <a:buFont typeface="Wingdings" pitchFamily="2" charset="2"/>
              <a:buChar char="Ø"/>
            </a:pPr>
            <a:r>
              <a:rPr b="1" dirty="0" sz="2000" lang="en-US" u="sng"/>
              <a:t>Lesions  in  the  </a:t>
            </a:r>
            <a:r>
              <a:rPr b="1" dirty="0" sz="2000" lang="en-US" err="1" u="sng"/>
              <a:t>subgyral</a:t>
            </a:r>
            <a:r>
              <a:rPr b="1" dirty="0" sz="2000" lang="en-US" u="sng"/>
              <a:t>  or  </a:t>
            </a:r>
            <a:r>
              <a:rPr b="1" dirty="0" sz="2000" lang="en-US" err="1" u="sng"/>
              <a:t>subsulcal</a:t>
            </a:r>
            <a:r>
              <a:rPr b="1" dirty="0" sz="2000" lang="en-US" u="sng"/>
              <a:t>  location</a:t>
            </a:r>
          </a:p>
          <a:p>
            <a:pPr lvl="1"/>
            <a:r>
              <a:rPr dirty="0" sz="2000" lang="en-US"/>
              <a:t>Best approached  by  splitting  of  the  sulcus  leading  to  the  lesion.  </a:t>
            </a:r>
          </a:p>
          <a:p>
            <a:pPr lvl="1"/>
            <a:r>
              <a:rPr dirty="0" sz="2000" lang="en-US" err="1"/>
              <a:t>Subgyral</a:t>
            </a:r>
            <a:r>
              <a:rPr dirty="0" sz="2000" lang="en-US"/>
              <a:t>  tumors  are  removed  by  means  of  an  incision  in  the  side  of the  split  sulcus.</a:t>
            </a:r>
          </a:p>
          <a:p>
            <a:pPr lvl="1"/>
            <a:r>
              <a:rPr dirty="0" sz="2000" lang="en-US" err="1"/>
              <a:t>Subsulcal</a:t>
            </a:r>
            <a:r>
              <a:rPr dirty="0" sz="2000" lang="en-US"/>
              <a:t>  lesions  are  entered  at  the  </a:t>
            </a:r>
            <a:r>
              <a:rPr dirty="0" sz="2000" lang="en-US" err="1"/>
              <a:t>sulcal</a:t>
            </a:r>
            <a:r>
              <a:rPr dirty="0" sz="2000" lang="en-US"/>
              <a:t> base  (</a:t>
            </a:r>
            <a:r>
              <a:rPr dirty="0" sz="2000" lang="en-US" err="1"/>
              <a:t>transsulcal</a:t>
            </a:r>
            <a:r>
              <a:rPr dirty="0" sz="2000" lang="en-US"/>
              <a:t>  approach).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1" name=""/>
        <p:cNvGrpSpPr/>
        <p:nvPr/>
      </p:nvGrpSpPr>
      <p:grpSpPr>
        <a:xfrm>
          <a:off x="0" y="0"/>
          <a:ext cx="0" cy="0"/>
          <a:chOff x="0" y="0"/>
          <a:chExt cx="0" cy="0"/>
        </a:xfrm>
      </p:grpSpPr>
      <p:sp>
        <p:nvSpPr>
          <p:cNvPr id="1048620" name="Content Placeholder 2"/>
          <p:cNvSpPr>
            <a:spLocks noGrp="1"/>
          </p:cNvSpPr>
          <p:nvPr>
            <p:ph idx="1"/>
          </p:nvPr>
        </p:nvSpPr>
        <p:spPr>
          <a:xfrm>
            <a:off x="92364" y="103909"/>
            <a:ext cx="8970818" cy="6650182"/>
          </a:xfrm>
        </p:spPr>
        <p:txBody>
          <a:bodyPr>
            <a:normAutofit/>
          </a:bodyPr>
          <a:p>
            <a:pPr>
              <a:buFont typeface="Wingdings" pitchFamily="2" charset="2"/>
              <a:buChar char="Ø"/>
            </a:pPr>
            <a:r>
              <a:rPr b="1" dirty="0" sz="2000" lang="en-US" u="sng">
                <a:solidFill>
                  <a:srgbClr val="0070C0"/>
                </a:solidFill>
              </a:rPr>
              <a:t>Metastases  located  deep  within  the  white  matter</a:t>
            </a:r>
            <a:r>
              <a:rPr dirty="0" sz="2000" lang="en-US"/>
              <a:t>,  independent of  a  single  sulcus  or  gyrus  (lobar),  may  be  approached  either </a:t>
            </a:r>
            <a:r>
              <a:rPr dirty="0" sz="2000" lang="en-US" err="1"/>
              <a:t>transcortically</a:t>
            </a:r>
            <a:r>
              <a:rPr dirty="0" sz="2000" lang="en-US"/>
              <a:t>  or  </a:t>
            </a:r>
            <a:r>
              <a:rPr dirty="0" sz="2000" lang="en-US" err="1"/>
              <a:t>transsulcally</a:t>
            </a:r>
            <a:r>
              <a:rPr dirty="0" sz="2000" lang="en-US"/>
              <a:t>.</a:t>
            </a:r>
          </a:p>
          <a:p>
            <a:pPr>
              <a:buFont typeface="Wingdings" pitchFamily="2" charset="2"/>
              <a:buChar char="Ø"/>
            </a:pPr>
            <a:r>
              <a:rPr b="1" dirty="0" sz="2000" lang="en-US" u="sng">
                <a:solidFill>
                  <a:srgbClr val="0070C0"/>
                </a:solidFill>
              </a:rPr>
              <a:t>Tumors  in  the </a:t>
            </a:r>
            <a:r>
              <a:rPr b="1" dirty="0" sz="2000" lang="en-US" err="1" u="sng">
                <a:solidFill>
                  <a:srgbClr val="0070C0"/>
                </a:solidFill>
              </a:rPr>
              <a:t>subinsular</a:t>
            </a:r>
            <a:r>
              <a:rPr b="1" dirty="0" sz="2000" lang="en-US" u="sng">
                <a:solidFill>
                  <a:srgbClr val="0070C0"/>
                </a:solidFill>
              </a:rPr>
              <a:t>  cortex</a:t>
            </a:r>
            <a:r>
              <a:rPr dirty="0" sz="2000" lang="en-US"/>
              <a:t>  may  be  approached  through  splitting  of  the </a:t>
            </a:r>
            <a:r>
              <a:rPr dirty="0" sz="2000" lang="en-US" err="1"/>
              <a:t>sylvian</a:t>
            </a:r>
            <a:r>
              <a:rPr dirty="0" sz="2000" lang="en-US"/>
              <a:t>  fissure.  </a:t>
            </a:r>
          </a:p>
          <a:p>
            <a:pPr>
              <a:buFont typeface="Wingdings" pitchFamily="2" charset="2"/>
              <a:buChar char="Ø"/>
            </a:pPr>
            <a:r>
              <a:rPr b="1" dirty="0" sz="2000" lang="en-US" u="sng">
                <a:solidFill>
                  <a:srgbClr val="0070C0"/>
                </a:solidFill>
              </a:rPr>
              <a:t>Midline  metastases</a:t>
            </a:r>
            <a:r>
              <a:rPr dirty="0" sz="2000" lang="en-US"/>
              <a:t>  are  best  approached  through splitting  of  the  </a:t>
            </a:r>
            <a:r>
              <a:rPr dirty="0" sz="2000" lang="en-US" err="1"/>
              <a:t>interhemispheric</a:t>
            </a:r>
            <a:r>
              <a:rPr dirty="0" sz="2000" lang="en-US"/>
              <a:t>  fissure.  Tumors  may  then  be resected  by  further  splitting  of  or  entry  into  a  deep  gyrus.</a:t>
            </a:r>
          </a:p>
          <a:p>
            <a:pPr>
              <a:buFont typeface="Wingdings" pitchFamily="2" charset="2"/>
              <a:buChar char="Ø"/>
            </a:pPr>
            <a:r>
              <a:rPr b="1" dirty="0" sz="2000" lang="en-US" err="1" u="sng">
                <a:solidFill>
                  <a:srgbClr val="0070C0"/>
                </a:solidFill>
              </a:rPr>
              <a:t>Intraventricular</a:t>
            </a:r>
            <a:r>
              <a:rPr b="1" dirty="0" sz="2000" lang="en-US" u="sng">
                <a:solidFill>
                  <a:srgbClr val="0070C0"/>
                </a:solidFill>
              </a:rPr>
              <a:t>  lesions</a:t>
            </a:r>
            <a:r>
              <a:rPr dirty="0" sz="2000" lang="en-US"/>
              <a:t>  may  be  approached  </a:t>
            </a:r>
            <a:r>
              <a:rPr dirty="0" sz="2000" lang="en-US" err="1"/>
              <a:t>transcallosally</a:t>
            </a:r>
            <a:r>
              <a:rPr dirty="0" sz="2000" lang="en-US"/>
              <a:t>  or  </a:t>
            </a:r>
            <a:r>
              <a:rPr dirty="0" sz="2000" lang="en-US" err="1"/>
              <a:t>transcortically</a:t>
            </a:r>
            <a:r>
              <a:rPr dirty="0" sz="2000" lang="en-US"/>
              <a:t>.</a:t>
            </a:r>
          </a:p>
          <a:p>
            <a:pPr>
              <a:buFont typeface="Wingdings" pitchFamily="2" charset="2"/>
              <a:buChar char="Ø"/>
            </a:pPr>
            <a:r>
              <a:rPr b="1" dirty="0" sz="2000" lang="en-US" u="sng">
                <a:solidFill>
                  <a:srgbClr val="0070C0"/>
                </a:solidFill>
              </a:rPr>
              <a:t>Cerebellar  tumors</a:t>
            </a:r>
            <a:endParaRPr dirty="0" sz="2000" lang="en-US">
              <a:solidFill>
                <a:srgbClr val="0070C0"/>
              </a:solidFill>
            </a:endParaRPr>
          </a:p>
          <a:p>
            <a:pPr lvl="1">
              <a:buFont typeface="Wingdings" pitchFamily="2" charset="2"/>
              <a:buChar char="§"/>
            </a:pPr>
            <a:r>
              <a:rPr b="1" dirty="0" sz="2000" lang="en-US">
                <a:solidFill>
                  <a:srgbClr val="C00000"/>
                </a:solidFill>
              </a:rPr>
              <a:t>Superior  hemispheric  lesions</a:t>
            </a:r>
            <a:r>
              <a:rPr dirty="0" sz="2000" lang="en-US"/>
              <a:t>  are  approached  via  the  </a:t>
            </a:r>
            <a:r>
              <a:rPr dirty="0" sz="2000" lang="en-US" err="1"/>
              <a:t>supracerebellar</a:t>
            </a:r>
            <a:r>
              <a:rPr dirty="0" sz="2000" lang="en-US"/>
              <a:t>  cistern  and  by  incision  of  the  cerebellum  at  the  closest point  to  the  tumor.  This  approach  requires  a  high  </a:t>
            </a:r>
            <a:r>
              <a:rPr dirty="0" sz="2000" lang="en-US" err="1"/>
              <a:t>suboccipital</a:t>
            </a:r>
            <a:r>
              <a:rPr dirty="0" sz="2000" lang="en-US"/>
              <a:t> craniotomy  with  exposure  of  the  transverse  sinus.  </a:t>
            </a:r>
          </a:p>
          <a:p>
            <a:pPr lvl="1">
              <a:buFont typeface="Wingdings" pitchFamily="2" charset="2"/>
              <a:buChar char="§"/>
            </a:pPr>
            <a:r>
              <a:rPr b="1" dirty="0" sz="2000" lang="en-US">
                <a:solidFill>
                  <a:srgbClr val="C00000"/>
                </a:solidFill>
              </a:rPr>
              <a:t>Lateral  hemispheric  lesions </a:t>
            </a:r>
            <a:r>
              <a:rPr dirty="0" sz="2000" lang="en-US"/>
              <a:t> are  approached  directly  from  a  posterior  trajectory. Entry  of  the  </a:t>
            </a:r>
            <a:r>
              <a:rPr dirty="0" sz="2000" lang="en-US" err="1"/>
              <a:t>paracerebellar</a:t>
            </a:r>
            <a:r>
              <a:rPr dirty="0" sz="2000" lang="en-US"/>
              <a:t>  cisterns  is  generally  not  necessary, so  exposure  of  the  cranial  nerves  is  avoided.  </a:t>
            </a:r>
          </a:p>
          <a:p>
            <a:pPr lvl="1">
              <a:buFont typeface="Wingdings" pitchFamily="2" charset="2"/>
              <a:buChar char="§"/>
            </a:pPr>
            <a:r>
              <a:rPr b="1" dirty="0" sz="2000" lang="en-US">
                <a:solidFill>
                  <a:srgbClr val="C00000"/>
                </a:solidFill>
              </a:rPr>
              <a:t>Inferior  cerebellar tumors</a:t>
            </a:r>
            <a:r>
              <a:rPr dirty="0" sz="2000" lang="en-US"/>
              <a:t>  require  opening  of  the  foramen  magnum.  </a:t>
            </a:r>
          </a:p>
          <a:p>
            <a:pPr lvl="1">
              <a:buFont typeface="Wingdings" pitchFamily="2" charset="2"/>
              <a:buChar char="§"/>
            </a:pPr>
            <a:r>
              <a:rPr b="1" dirty="0" sz="2000" lang="en-US">
                <a:solidFill>
                  <a:srgbClr val="C00000"/>
                </a:solidFill>
              </a:rPr>
              <a:t>Midline  tumors</a:t>
            </a:r>
            <a:r>
              <a:rPr dirty="0" sz="2000" lang="en-US"/>
              <a:t> can  be  resected  after  splitting  of  the  vermis.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2" name=""/>
        <p:cNvGrpSpPr/>
        <p:nvPr/>
      </p:nvGrpSpPr>
      <p:grpSpPr>
        <a:xfrm>
          <a:off x="0" y="0"/>
          <a:ext cx="0" cy="0"/>
          <a:chOff x="0" y="0"/>
          <a:chExt cx="0" cy="0"/>
        </a:xfrm>
      </p:grpSpPr>
      <p:pic>
        <p:nvPicPr>
          <p:cNvPr id="2097153" name="Picture 4"/>
          <p:cNvPicPr>
            <a:picLocks noChangeAspect="1"/>
          </p:cNvPicPr>
          <p:nvPr/>
        </p:nvPicPr>
        <p:blipFill>
          <a:blip xmlns:r="http://schemas.openxmlformats.org/officeDocument/2006/relationships" r:embed="rId1"/>
          <a:stretch>
            <a:fillRect/>
          </a:stretch>
        </p:blipFill>
        <p:spPr>
          <a:xfrm>
            <a:off x="0" y="0"/>
            <a:ext cx="4572794" cy="6858000"/>
          </a:xfrm>
          <a:prstGeom prst="rect"/>
          <a:ln>
            <a:noFill/>
          </a:ln>
          <a:effectLst>
            <a:softEdge rad="112500"/>
          </a:effectLst>
        </p:spPr>
      </p:pic>
      <p:pic>
        <p:nvPicPr>
          <p:cNvPr id="2097154" name="Picture 6"/>
          <p:cNvPicPr>
            <a:picLocks noChangeAspect="1"/>
          </p:cNvPicPr>
          <p:nvPr/>
        </p:nvPicPr>
        <p:blipFill>
          <a:blip xmlns:r="http://schemas.openxmlformats.org/officeDocument/2006/relationships" r:embed="rId2"/>
          <a:stretch>
            <a:fillRect/>
          </a:stretch>
        </p:blipFill>
        <p:spPr>
          <a:xfrm>
            <a:off x="4572794" y="0"/>
            <a:ext cx="4572794" cy="3948545"/>
          </a:xfrm>
          <a:prstGeom prst="rect"/>
          <a:ln>
            <a:noFill/>
          </a:ln>
          <a:effectLst>
            <a:softEdge rad="112500"/>
          </a:effectLst>
        </p:spPr>
      </p:pic>
      <p:sp>
        <p:nvSpPr>
          <p:cNvPr id="1048621" name="TextBox 4"/>
          <p:cNvSpPr txBox="1"/>
          <p:nvPr/>
        </p:nvSpPr>
        <p:spPr>
          <a:xfrm>
            <a:off x="4572794" y="4587664"/>
            <a:ext cx="4467297" cy="1631216"/>
          </a:xfrm>
          <a:prstGeom prst="rect"/>
          <a:noFill/>
        </p:spPr>
        <p:txBody>
          <a:bodyPr rtlCol="0" wrap="square">
            <a:spAutoFit/>
          </a:bodyPr>
          <a:p>
            <a:pPr algn="l" indent="-342900" marL="342900">
              <a:buFont typeface="Wingdings" pitchFamily="2" charset="2"/>
              <a:buChar char="§"/>
            </a:pPr>
            <a:r>
              <a:rPr b="1" dirty="0" sz="2000" lang="en-US">
                <a:solidFill>
                  <a:srgbClr val="C00000"/>
                </a:solidFill>
              </a:rPr>
              <a:t>Solitary tumor</a:t>
            </a:r>
            <a:r>
              <a:rPr dirty="0" sz="2000" lang="en-US"/>
              <a:t>: is 2ry tumor with unknown primary.</a:t>
            </a:r>
          </a:p>
          <a:p>
            <a:pPr algn="l" indent="-342900" marL="342900">
              <a:buFont typeface="Wingdings" pitchFamily="2" charset="2"/>
              <a:buChar char="§"/>
            </a:pPr>
            <a:endParaRPr dirty="0" sz="2000" lang="en-US"/>
          </a:p>
          <a:p>
            <a:pPr algn="l" indent="-342900" marL="342900">
              <a:buFont typeface="Wingdings" pitchFamily="2" charset="2"/>
              <a:buChar char="§"/>
            </a:pPr>
            <a:r>
              <a:rPr b="1" dirty="0" sz="2000" lang="en-US">
                <a:solidFill>
                  <a:srgbClr val="C00000"/>
                </a:solidFill>
              </a:rPr>
              <a:t>Single met.</a:t>
            </a:r>
            <a:r>
              <a:rPr dirty="0" sz="2000" lang="en-US"/>
              <a:t>: is 2ry tumor with known primary.</a:t>
            </a:r>
            <a:endParaRPr dirty="0" sz="2000" lang="en-IQ"/>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3" name=""/>
        <p:cNvGrpSpPr/>
        <p:nvPr/>
      </p:nvGrpSpPr>
      <p:grpSpPr>
        <a:xfrm>
          <a:off x="0" y="0"/>
          <a:ext cx="0" cy="0"/>
          <a:chOff x="0" y="0"/>
          <a:chExt cx="0" cy="0"/>
        </a:xfrm>
      </p:grpSpPr>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1212272"/>
            <a:ext cx="9145588" cy="4433455"/>
          </a:xfrm>
          <a:prstGeom prst="rect"/>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2" name=""/>
        <p:cNvGrpSpPr/>
        <p:nvPr/>
      </p:nvGrpSpPr>
      <p:grpSpPr>
        <a:xfrm>
          <a:off x="0" y="0"/>
          <a:ext cx="0" cy="0"/>
          <a:chOff x="0" y="0"/>
          <a:chExt cx="0" cy="0"/>
        </a:xfrm>
      </p:grpSpPr>
      <p:sp>
        <p:nvSpPr>
          <p:cNvPr id="1048592" name="Content Placeholder 2"/>
          <p:cNvSpPr>
            <a:spLocks noGrp="1"/>
          </p:cNvSpPr>
          <p:nvPr>
            <p:ph idx="1"/>
          </p:nvPr>
        </p:nvSpPr>
        <p:spPr>
          <a:xfrm>
            <a:off x="95604" y="681182"/>
            <a:ext cx="8969166" cy="6096000"/>
          </a:xfrm>
        </p:spPr>
        <p:txBody>
          <a:bodyPr>
            <a:noAutofit/>
          </a:bodyPr>
          <a:p>
            <a:pPr algn="just" rtl="0">
              <a:buFont typeface="Wingdings" pitchFamily="2" charset="2"/>
              <a:buChar char="Ø"/>
            </a:pPr>
            <a:r>
              <a:rPr dirty="0" sz="2000" lang="en-US"/>
              <a:t>In adults, cerebral metastases are by far the </a:t>
            </a:r>
            <a:r>
              <a:rPr b="1" dirty="0" sz="2000" lang="en-US">
                <a:solidFill>
                  <a:srgbClr val="0070C0"/>
                </a:solidFill>
              </a:rPr>
              <a:t>most common intracranial tumors</a:t>
            </a:r>
            <a:r>
              <a:rPr dirty="0" sz="2000" lang="en-US"/>
              <a:t>, the highest incidence is observed in the 5</a:t>
            </a:r>
            <a:r>
              <a:rPr baseline="30000" dirty="0" sz="2000" lang="en-US"/>
              <a:t>th</a:t>
            </a:r>
            <a:r>
              <a:rPr dirty="0" sz="2000" lang="en-US"/>
              <a:t> to 7</a:t>
            </a:r>
            <a:r>
              <a:rPr baseline="30000" dirty="0" sz="2000" lang="en-US"/>
              <a:t>th</a:t>
            </a:r>
            <a:r>
              <a:rPr dirty="0" sz="2000" lang="en-US"/>
              <a:t>  decades .</a:t>
            </a:r>
          </a:p>
          <a:p>
            <a:pPr algn="just" rtl="0">
              <a:buFont typeface="Wingdings" pitchFamily="2" charset="2"/>
              <a:buChar char="Ø"/>
            </a:pPr>
            <a:r>
              <a:rPr dirty="0" sz="2000" lang="en-US"/>
              <a:t>Occur more frequently in adults than in children.</a:t>
            </a:r>
          </a:p>
          <a:p>
            <a:pPr algn="l" rtl="0">
              <a:buFont typeface="Wingdings" pitchFamily="2" charset="2"/>
              <a:buChar char="Ø"/>
            </a:pPr>
            <a:r>
              <a:rPr b="1" dirty="0" sz="2000" lang="en-US"/>
              <a:t>The most common sources of brain metastases</a:t>
            </a:r>
          </a:p>
          <a:p>
            <a:pPr lvl="1">
              <a:buFont typeface="Wingdings" pitchFamily="2" charset="2"/>
              <a:buChar char="ü"/>
            </a:pPr>
            <a:r>
              <a:rPr dirty="0" sz="2000" lang="en-US"/>
              <a:t>In  </a:t>
            </a:r>
            <a:r>
              <a:rPr b="1" dirty="0" sz="2000" lang="en-US">
                <a:solidFill>
                  <a:srgbClr val="C00000"/>
                </a:solidFill>
              </a:rPr>
              <a:t>adults</a:t>
            </a:r>
            <a:endParaRPr dirty="0" sz="2000" lang="en-US"/>
          </a:p>
          <a:p>
            <a:pPr lvl="2"/>
            <a:r>
              <a:rPr dirty="0" lang="en-US"/>
              <a:t>Lung</a:t>
            </a:r>
          </a:p>
          <a:p>
            <a:pPr lvl="2"/>
            <a:r>
              <a:rPr dirty="0" lang="en-US"/>
              <a:t>Breast</a:t>
            </a:r>
          </a:p>
          <a:p>
            <a:pPr lvl="2"/>
            <a:r>
              <a:rPr dirty="0" lang="en-US"/>
              <a:t>Melanoma</a:t>
            </a:r>
          </a:p>
          <a:p>
            <a:pPr lvl="1">
              <a:buFont typeface="Wingdings" pitchFamily="2" charset="2"/>
              <a:buChar char="ü"/>
            </a:pPr>
            <a:r>
              <a:rPr dirty="0" sz="2000" lang="en-US"/>
              <a:t>In </a:t>
            </a:r>
            <a:r>
              <a:rPr b="1" dirty="0" sz="2000" lang="en-US">
                <a:solidFill>
                  <a:srgbClr val="C00000"/>
                </a:solidFill>
              </a:rPr>
              <a:t>children</a:t>
            </a:r>
          </a:p>
          <a:p>
            <a:pPr lvl="2"/>
            <a:r>
              <a:rPr dirty="0" lang="en-US"/>
              <a:t>Leukemia</a:t>
            </a:r>
          </a:p>
          <a:p>
            <a:pPr lvl="2"/>
            <a:r>
              <a:rPr dirty="0" lang="en-US"/>
              <a:t>Lymphoma </a:t>
            </a:r>
          </a:p>
          <a:p>
            <a:pPr lvl="2"/>
            <a:endParaRPr dirty="0" lang="en-US"/>
          </a:p>
          <a:p>
            <a:pPr>
              <a:buFont typeface="Wingdings" pitchFamily="2" charset="2"/>
              <a:buChar char="Ø"/>
            </a:pPr>
            <a:r>
              <a:rPr b="1" dirty="0" sz="2000" lang="en-US"/>
              <a:t>Solid brain metastases among children </a:t>
            </a:r>
          </a:p>
          <a:p>
            <a:pPr lvl="1"/>
            <a:r>
              <a:rPr dirty="0" sz="2000" lang="en-US">
                <a:solidFill>
                  <a:srgbClr val="C00000"/>
                </a:solidFill>
              </a:rPr>
              <a:t>Younger than 15 years old</a:t>
            </a:r>
            <a:r>
              <a:rPr dirty="0" sz="2000" lang="en-US"/>
              <a:t> ( Osteogenic sarcoma and rhabdomyosarcoma ).</a:t>
            </a:r>
          </a:p>
          <a:p>
            <a:pPr lvl="1"/>
            <a:r>
              <a:rPr dirty="0" sz="2000" lang="en-US">
                <a:solidFill>
                  <a:srgbClr val="C00000"/>
                </a:solidFill>
              </a:rPr>
              <a:t>15 to 21 years old </a:t>
            </a:r>
            <a:r>
              <a:rPr dirty="0" sz="2000" lang="en-US"/>
              <a:t>( Germ cell tumors ).</a:t>
            </a:r>
          </a:p>
          <a:p>
            <a:pPr algn="l" rtl="0">
              <a:buFont typeface="Wingdings" pitchFamily="2" charset="2"/>
              <a:buChar char="Ø"/>
            </a:pPr>
            <a:endParaRPr dirty="0" sz="2000" lang="en-US" u="sng"/>
          </a:p>
        </p:txBody>
      </p:sp>
      <p:sp>
        <p:nvSpPr>
          <p:cNvPr id="1048593" name="Title 1"/>
          <p:cNvSpPr txBox="1"/>
          <p:nvPr/>
        </p:nvSpPr>
        <p:spPr>
          <a:xfrm>
            <a:off x="80818" y="80818"/>
            <a:ext cx="8186501" cy="600364"/>
          </a:xfrm>
          <a:prstGeom prst="rect"/>
        </p:spPr>
        <p:txBody>
          <a:bodyPr anchor="ctr" vert="horz">
            <a:normAutofit fontScale="97500" lnSpcReduction="10000"/>
          </a:bodyPr>
          <a:lstStyle>
            <a:lvl1pPr algn="l" eaLnBrk="1" hangingPunct="1" latinLnBrk="0" rtl="1">
              <a:spcBef>
                <a:spcPct val="0"/>
              </a:spcBef>
              <a:buNone/>
              <a:defRPr sz="4000" kern="1200" kumimoji="0">
                <a:solidFill>
                  <a:schemeClr val="tx2"/>
                </a:solidFill>
                <a:latin typeface="+mj-lt"/>
                <a:ea typeface="+mj-ea"/>
                <a:cs typeface="+mj-cs"/>
              </a:defRPr>
            </a:lvl1pPr>
          </a:lstStyle>
          <a:p>
            <a:pPr indent="-571500" marL="571500" rtl="0">
              <a:buFont typeface="Wingdings" pitchFamily="2" charset="2"/>
              <a:buChar char="v"/>
            </a:pPr>
            <a:r>
              <a:rPr dirty="0" lang="en-US" u="sng">
                <a:solidFill>
                  <a:srgbClr val="002060"/>
                </a:solidFill>
                <a:latin typeface="Algerian" pitchFamily="82" charset="77"/>
                <a:cs typeface="Aldhabi" pitchFamily="2" charset="-78"/>
              </a:rPr>
              <a:t>Epidemiology</a:t>
            </a:r>
            <a:endParaRPr dirty="0" lang="ar-IQ" u="sng">
              <a:solidFill>
                <a:srgbClr val="002060"/>
              </a:solidFill>
              <a:latin typeface="Algerian" pitchFamily="8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sp>
        <p:nvSpPr>
          <p:cNvPr id="1048622" name="Title 1"/>
          <p:cNvSpPr>
            <a:spLocks noGrp="1"/>
          </p:cNvSpPr>
          <p:nvPr>
            <p:ph type="title"/>
          </p:nvPr>
        </p:nvSpPr>
        <p:spPr/>
        <p:txBody>
          <a:bodyPr/>
          <a:p>
            <a:endParaRPr lang="en-US"/>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0" y="0"/>
            <a:ext cx="9145588" cy="6858000"/>
          </a:xfrm>
          <a:prstGeom prst="rec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5" name=""/>
        <p:cNvGrpSpPr/>
        <p:nvPr/>
      </p:nvGrpSpPr>
      <p:grpSpPr>
        <a:xfrm>
          <a:off x="0" y="0"/>
          <a:ext cx="0" cy="0"/>
          <a:chOff x="0" y="0"/>
          <a:chExt cx="0" cy="0"/>
        </a:xfrm>
      </p:grpSpPr>
      <p:sp>
        <p:nvSpPr>
          <p:cNvPr id="1048623" name="Content Placeholder 2"/>
          <p:cNvSpPr>
            <a:spLocks noGrp="1"/>
          </p:cNvSpPr>
          <p:nvPr>
            <p:ph idx="1"/>
          </p:nvPr>
        </p:nvSpPr>
        <p:spPr>
          <a:xfrm>
            <a:off x="80818" y="80819"/>
            <a:ext cx="8970818" cy="6696364"/>
          </a:xfrm>
        </p:spPr>
        <p:txBody>
          <a:bodyPr>
            <a:normAutofit/>
          </a:bodyPr>
          <a:p>
            <a:pPr algn="l" rtl="0">
              <a:buFont typeface="Wingdings" panose="05000000000000000000" pitchFamily="2" charset="2"/>
              <a:buChar char="q"/>
            </a:pPr>
            <a:r>
              <a:rPr b="1" dirty="0" lang="en-US" u="sng"/>
              <a:t>Stereotactic Radiosurgery versus Conventional Surgery: </a:t>
            </a:r>
          </a:p>
          <a:p>
            <a:pPr algn="l" rtl="0">
              <a:buFont typeface="Wingdings" pitchFamily="2" charset="2"/>
              <a:buChar char="Ø"/>
            </a:pPr>
            <a:r>
              <a:rPr b="1" dirty="0" sz="2000" lang="en-US">
                <a:solidFill>
                  <a:srgbClr val="C00000"/>
                </a:solidFill>
              </a:rPr>
              <a:t>SRS Advantages</a:t>
            </a:r>
          </a:p>
          <a:p>
            <a:pPr lvl="1"/>
            <a:r>
              <a:rPr dirty="0" sz="2000" lang="en-US"/>
              <a:t>Decreased risk of hemorrhage and infection and no risk of tumor seeding. </a:t>
            </a:r>
          </a:p>
          <a:p>
            <a:pPr lvl="1"/>
            <a:r>
              <a:rPr dirty="0" sz="2000" lang="en-US"/>
              <a:t>Less invasive. </a:t>
            </a:r>
          </a:p>
          <a:p>
            <a:pPr lvl="1"/>
            <a:r>
              <a:rPr dirty="0" sz="2000" lang="en-US"/>
              <a:t>Less costly.</a:t>
            </a:r>
          </a:p>
          <a:p>
            <a:pPr lvl="1"/>
            <a:r>
              <a:rPr dirty="0" sz="2000" lang="en-US"/>
              <a:t>Requires shorter hospital stays than standard craniotomy.</a:t>
            </a:r>
          </a:p>
          <a:p>
            <a:pPr lvl="1"/>
            <a:r>
              <a:rPr dirty="0" sz="2000" lang="en-US"/>
              <a:t>Ameliorate  symptoms  even  with tumors  resistant  to  conventional  radiation  therapy,  such  as  melanoma.</a:t>
            </a:r>
          </a:p>
          <a:p>
            <a:pPr algn="l" rtl="0">
              <a:buFont typeface="Wingdings" pitchFamily="2" charset="2"/>
              <a:buChar char="Ø"/>
            </a:pPr>
            <a:r>
              <a:rPr b="1" dirty="0" sz="2000" lang="en-US">
                <a:solidFill>
                  <a:srgbClr val="C00000"/>
                </a:solidFill>
              </a:rPr>
              <a:t>SRS Disadvantages</a:t>
            </a:r>
          </a:p>
          <a:p>
            <a:pPr lvl="1"/>
            <a:r>
              <a:rPr dirty="0" sz="2000" lang="en-US"/>
              <a:t>Potential exacerbation of </a:t>
            </a:r>
            <a:r>
              <a:rPr dirty="0" sz="2000" lang="en-US" err="1"/>
              <a:t>peritumoral</a:t>
            </a:r>
            <a:r>
              <a:rPr dirty="0" sz="2000" lang="en-US"/>
              <a:t> edema which require long-term steroid administration.</a:t>
            </a:r>
          </a:p>
          <a:p>
            <a:pPr lvl="1"/>
            <a:r>
              <a:rPr dirty="0" sz="2000" lang="en-US"/>
              <a:t>Radiation necrosis.</a:t>
            </a:r>
          </a:p>
          <a:p>
            <a:pPr lvl="1"/>
            <a:endParaRPr dirty="0" sz="2000" lang="en-US"/>
          </a:p>
          <a:p>
            <a:r>
              <a:rPr dirty="0" sz="2000" lang="en-US"/>
              <a:t>SRS  is  </a:t>
            </a:r>
            <a:r>
              <a:rPr sz="2000" lang="en-US"/>
              <a:t>ineffective  for  lesions &gt; 3 c.m  </a:t>
            </a:r>
            <a:r>
              <a:rPr dirty="0" sz="2000" lang="en-US"/>
              <a:t>because the  radiation  dose  must  be  decreased  as  tumor  size  increases  in order  to  avoid  injury  to  the  surrounding  brain.  As  the  dose  is decreased,  tumor  control  rates  become  unfavorable.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6" name=""/>
        <p:cNvGrpSpPr/>
        <p:nvPr/>
      </p:nvGrpSpPr>
      <p:grpSpPr>
        <a:xfrm>
          <a:off x="0" y="0"/>
          <a:ext cx="0" cy="0"/>
          <a:chOff x="0" y="0"/>
          <a:chExt cx="0" cy="0"/>
        </a:xfrm>
      </p:grpSpPr>
      <p:sp>
        <p:nvSpPr>
          <p:cNvPr id="1048624" name="Content Placeholder 2"/>
          <p:cNvSpPr>
            <a:spLocks noGrp="1"/>
          </p:cNvSpPr>
          <p:nvPr>
            <p:ph idx="1"/>
          </p:nvPr>
        </p:nvSpPr>
        <p:spPr>
          <a:xfrm>
            <a:off x="97560" y="80818"/>
            <a:ext cx="8954076" cy="6661727"/>
          </a:xfrm>
        </p:spPr>
        <p:txBody>
          <a:bodyPr>
            <a:normAutofit/>
          </a:bodyPr>
          <a:p>
            <a:r>
              <a:rPr dirty="0" sz="2000" lang="en-US"/>
              <a:t>Patients  with  tumors  more  than  3  cm  in  maximum  diameter  are almost  always  treated  with  </a:t>
            </a:r>
            <a:r>
              <a:rPr b="1" dirty="0" sz="2000" lang="en-US">
                <a:solidFill>
                  <a:srgbClr val="C00000"/>
                </a:solidFill>
              </a:rPr>
              <a:t>surgery</a:t>
            </a:r>
            <a:r>
              <a:rPr dirty="0" sz="2000" lang="en-US"/>
              <a:t>.</a:t>
            </a:r>
          </a:p>
          <a:p>
            <a:r>
              <a:rPr dirty="0" sz="2000" lang="en-US"/>
              <a:t>Those  with  small lesions  (&lt;1  to  2  cm  in  maximum  diameter)  that  are  deeply  located are  treated  with  </a:t>
            </a:r>
            <a:r>
              <a:rPr b="1" dirty="0" sz="2000" lang="en-US">
                <a:solidFill>
                  <a:srgbClr val="C00000"/>
                </a:solidFill>
              </a:rPr>
              <a:t>SRS</a:t>
            </a:r>
            <a:r>
              <a:rPr dirty="0" sz="2000" lang="en-US"/>
              <a:t>.  </a:t>
            </a:r>
          </a:p>
          <a:p>
            <a:r>
              <a:rPr dirty="0" sz="2000" lang="en-US"/>
              <a:t>The  treatment  for  lesions  amenable  to either  therapy  is  </a:t>
            </a:r>
            <a:r>
              <a:rPr dirty="0" sz="2000" lang="en-US" u="sng"/>
              <a:t>determined  by  the  patient’s  symptoms.</a:t>
            </a:r>
            <a:r>
              <a:rPr dirty="0" sz="2000" lang="en-US"/>
              <a:t>  </a:t>
            </a:r>
          </a:p>
          <a:p>
            <a:pPr lvl="1">
              <a:buFont typeface="Wingdings" pitchFamily="2" charset="2"/>
              <a:buChar char="ü"/>
            </a:pPr>
            <a:r>
              <a:rPr dirty="0" sz="2000" lang="en-US"/>
              <a:t>Patients who  are  asymptomatic  can  be  treated  with  SRS.</a:t>
            </a:r>
          </a:p>
          <a:p>
            <a:pPr lvl="1">
              <a:buFont typeface="Wingdings" pitchFamily="2" charset="2"/>
              <a:buChar char="ü"/>
            </a:pPr>
            <a:r>
              <a:rPr dirty="0" sz="2000" lang="en-US"/>
              <a:t>Those with  lesions  that  are  causing  symptoms  are  more  frequently treated  surgically.  </a:t>
            </a:r>
          </a:p>
          <a:p>
            <a:endParaRPr dirty="0" sz="2000" lang="en-US"/>
          </a:p>
          <a:p>
            <a:r>
              <a:rPr dirty="0" sz="2000" lang="en-US"/>
              <a:t>Patients  with  conditions  that  increase  surgical  risk  may undergo  SRS,  or  patients  who  are  to  receive  chemotherapeutic agents  for  systemic  disease  that  are  likely  to  cause  a  bleeding diathesis  may  be  treated  surgically  in  order  to  remove  the  lesion prior  to  commencement  of  such  therapies  and  to  thereby  decrease the  risk  of  </a:t>
            </a:r>
            <a:r>
              <a:rPr dirty="0" sz="2000" lang="en-US" err="1"/>
              <a:t>tumoral</a:t>
            </a:r>
            <a:r>
              <a:rPr dirty="0" sz="2000" lang="en-US"/>
              <a:t>  hemorrhage.</a:t>
            </a:r>
          </a:p>
          <a:p>
            <a:r>
              <a:rPr dirty="0" sz="2000" lang="en-US"/>
              <a:t>SRS  can  be  effective  in  treating  “radio-resistant”  solitary  brain  metastases for  patients  with  </a:t>
            </a:r>
            <a:r>
              <a:rPr dirty="0" sz="2000" lang="en-US" u="sng"/>
              <a:t>malignant  melanoma  or RCC</a:t>
            </a:r>
            <a:r>
              <a:rPr dirty="0" sz="2000" lang="en-US"/>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7" name=""/>
        <p:cNvGrpSpPr/>
        <p:nvPr/>
      </p:nvGrpSpPr>
      <p:grpSpPr>
        <a:xfrm>
          <a:off x="0" y="0"/>
          <a:ext cx="0" cy="0"/>
          <a:chOff x="0" y="0"/>
          <a:chExt cx="0" cy="0"/>
        </a:xfrm>
      </p:grpSpPr>
      <p:sp>
        <p:nvSpPr>
          <p:cNvPr id="1048625" name="Title 1"/>
          <p:cNvSpPr>
            <a:spLocks noGrp="1"/>
          </p:cNvSpPr>
          <p:nvPr>
            <p:ph type="title"/>
          </p:nvPr>
        </p:nvSpPr>
        <p:spPr>
          <a:xfrm>
            <a:off x="86014" y="99580"/>
            <a:ext cx="7886700" cy="581457"/>
          </a:xfrm>
        </p:spPr>
        <p:txBody>
          <a:bodyPr>
            <a:normAutofit fontScale="90000"/>
          </a:bodyPr>
          <a:p>
            <a:pPr indent="-571500" marL="571500">
              <a:buFont typeface="Wingdings" pitchFamily="2" charset="2"/>
              <a:buChar char="v"/>
            </a:pPr>
            <a:r>
              <a:rPr b="1" dirty="0" sz="4000" lang="en-US" u="sng">
                <a:latin typeface="Aharoni" panose="02010803020104030203" pitchFamily="2" charset="-79"/>
                <a:cs typeface="Aharoni" panose="02010803020104030203" pitchFamily="2" charset="-79"/>
              </a:rPr>
              <a:t>Indications of SRS</a:t>
            </a:r>
          </a:p>
        </p:txBody>
      </p:sp>
      <p:sp>
        <p:nvSpPr>
          <p:cNvPr id="1048626" name="Content Placeholder 2"/>
          <p:cNvSpPr>
            <a:spLocks noGrp="1"/>
          </p:cNvSpPr>
          <p:nvPr>
            <p:ph idx="1"/>
          </p:nvPr>
        </p:nvSpPr>
        <p:spPr>
          <a:xfrm>
            <a:off x="86014" y="681037"/>
            <a:ext cx="8973560" cy="6077384"/>
          </a:xfrm>
        </p:spPr>
        <p:txBody>
          <a:bodyPr>
            <a:normAutofit/>
          </a:bodyPr>
          <a:p>
            <a:pPr indent="-457200" marL="457200">
              <a:buFont typeface="+mj-lt"/>
              <a:buAutoNum type="arabicParenR"/>
            </a:pPr>
            <a:r>
              <a:rPr dirty="0" sz="2000" lang="en-US"/>
              <a:t>Lesions less than 3 c.m. ( single or multiple ).</a:t>
            </a:r>
          </a:p>
          <a:p>
            <a:pPr indent="-457200" marL="457200">
              <a:buFont typeface="+mj-lt"/>
              <a:buAutoNum type="arabicParenR"/>
            </a:pPr>
            <a:r>
              <a:rPr dirty="0" sz="2000" lang="en-US"/>
              <a:t>Small lesions and deeply  located (&lt;1  to  2  cm).</a:t>
            </a:r>
          </a:p>
          <a:p>
            <a:pPr indent="-457200" marL="457200">
              <a:buFont typeface="+mj-lt"/>
              <a:buAutoNum type="arabicParenR"/>
            </a:pPr>
            <a:r>
              <a:rPr dirty="0" sz="2000" lang="en-US"/>
              <a:t>Asymptomatic patient.</a:t>
            </a:r>
          </a:p>
          <a:p>
            <a:pPr indent="-457200" marL="457200">
              <a:buFont typeface="+mj-lt"/>
              <a:buAutoNum type="arabicParenR"/>
            </a:pPr>
            <a:r>
              <a:rPr dirty="0" sz="2000" lang="en-US"/>
              <a:t>Radio-resistant”  solitary  brain  metastases (malignant  melanoma  or RCC).</a:t>
            </a:r>
          </a:p>
          <a:p>
            <a:pPr indent="-457200" marL="457200">
              <a:buFont typeface="+mj-lt"/>
              <a:buAutoNum type="arabicParenR"/>
            </a:pPr>
            <a:r>
              <a:rPr dirty="0" sz="2000" lang="en-US"/>
              <a:t>Recurrent  brain  metastases.</a:t>
            </a:r>
          </a:p>
          <a:p>
            <a:pPr indent="-457200" marL="457200">
              <a:buFont typeface="+mj-lt"/>
              <a:buAutoNum type="arabicParenR"/>
            </a:pPr>
            <a:r>
              <a:rPr sz="2000" lang="en-US"/>
              <a:t>Residual </a:t>
            </a:r>
            <a:r>
              <a:rPr dirty="0" sz="2000" lang="en-US"/>
              <a:t>remanent of tumor bed.</a:t>
            </a:r>
          </a:p>
          <a:p>
            <a:pPr indent="-457200" marL="457200">
              <a:buFont typeface="+mj-lt"/>
              <a:buAutoNum type="arabicParenR"/>
            </a:pPr>
            <a:r>
              <a:rPr dirty="0" sz="2000" lang="en-US"/>
              <a:t>Patients unfit for GA.</a:t>
            </a:r>
          </a:p>
          <a:p>
            <a:pPr indent="-457200" marL="457200">
              <a:buFont typeface="+mj-lt"/>
              <a:buAutoNum type="arabicParenR"/>
            </a:pPr>
            <a:r>
              <a:rPr dirty="0" sz="2000" lang="en-US"/>
              <a:t>Patient preference.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79" name=""/>
        <p:cNvGrpSpPr/>
        <p:nvPr/>
      </p:nvGrpSpPr>
      <p:grpSpPr>
        <a:xfrm>
          <a:off x="0" y="0"/>
          <a:ext cx="0" cy="0"/>
          <a:chOff x="0" y="0"/>
          <a:chExt cx="0" cy="0"/>
        </a:xfrm>
      </p:grpSpPr>
      <p:pic>
        <p:nvPicPr>
          <p:cNvPr id="2097157" name="Picture 1"/>
          <p:cNvPicPr>
            <a:picLocks noChangeAspect="1"/>
          </p:cNvPicPr>
          <p:nvPr/>
        </p:nvPicPr>
        <p:blipFill>
          <a:blip xmlns:r="http://schemas.openxmlformats.org/officeDocument/2006/relationships" r:embed="rId1"/>
          <a:stretch>
            <a:fillRect/>
          </a:stretch>
        </p:blipFill>
        <p:spPr>
          <a:xfrm>
            <a:off x="0" y="0"/>
            <a:ext cx="9145588" cy="438400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
        <p:nvSpPr>
          <p:cNvPr id="1048630" name="TextBox 3"/>
          <p:cNvSpPr txBox="1"/>
          <p:nvPr/>
        </p:nvSpPr>
        <p:spPr>
          <a:xfrm>
            <a:off x="70066" y="4670243"/>
            <a:ext cx="9005456" cy="1323439"/>
          </a:xfrm>
          <a:prstGeom prst="rect"/>
          <a:noFill/>
        </p:spPr>
        <p:txBody>
          <a:bodyPr wrap="square">
            <a:spAutoFit/>
          </a:bodyPr>
          <a:p>
            <a:pPr indent="-342900" marL="342900">
              <a:buFont typeface="Wingdings" pitchFamily="2" charset="2"/>
              <a:buChar char="v"/>
            </a:pPr>
            <a:r>
              <a:rPr b="1" dirty="0" sz="2000" lang="en-US" u="sng">
                <a:solidFill>
                  <a:srgbClr val="002060"/>
                </a:solidFill>
              </a:rPr>
              <a:t>Metastases from Renal Cell Carcinoma and Melanoma</a:t>
            </a:r>
          </a:p>
          <a:p>
            <a:pPr indent="-342900" marL="342900">
              <a:buFont typeface="Wingdings" pitchFamily="2" charset="2"/>
              <a:buChar char="§"/>
            </a:pPr>
            <a:r>
              <a:rPr dirty="0" sz="2000" lang="en-US"/>
              <a:t>The cause of death was neurological in 76% of patients, whereas 16% died from systemic cancer.</a:t>
            </a:r>
          </a:p>
          <a:p>
            <a:pPr indent="-342900" marL="342900">
              <a:buFont typeface="Wingdings" pitchFamily="2" charset="2"/>
              <a:buChar char="§"/>
            </a:pPr>
            <a:r>
              <a:rPr dirty="0" sz="2000" lang="en-US"/>
              <a:t>Mx: including surgery and SRS.</a:t>
            </a:r>
            <a:endParaRPr dirty="0" sz="2000" lang="en-IQ"/>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0" name=""/>
        <p:cNvGrpSpPr/>
        <p:nvPr/>
      </p:nvGrpSpPr>
      <p:grpSpPr>
        <a:xfrm>
          <a:off x="0" y="0"/>
          <a:ext cx="0" cy="0"/>
          <a:chOff x="0" y="0"/>
          <a:chExt cx="0" cy="0"/>
        </a:xfrm>
      </p:grpSpPr>
      <p:sp>
        <p:nvSpPr>
          <p:cNvPr id="1048631" name="Content Placeholder 2"/>
          <p:cNvSpPr>
            <a:spLocks noGrp="1"/>
          </p:cNvSpPr>
          <p:nvPr>
            <p:ph idx="1"/>
          </p:nvPr>
        </p:nvSpPr>
        <p:spPr>
          <a:xfrm>
            <a:off x="53863" y="92014"/>
            <a:ext cx="9037862" cy="6673621"/>
          </a:xfrm>
        </p:spPr>
        <p:txBody>
          <a:bodyPr>
            <a:noAutofit/>
          </a:bodyPr>
          <a:p>
            <a:pPr algn="l" rtl="0">
              <a:buFont typeface="Wingdings" panose="05000000000000000000" pitchFamily="2" charset="2"/>
              <a:buChar char="q"/>
            </a:pPr>
            <a:r>
              <a:rPr b="1" dirty="0" sz="2000" lang="en-US" u="sng">
                <a:solidFill>
                  <a:srgbClr val="C00000"/>
                </a:solidFill>
              </a:rPr>
              <a:t>Tendency to Hemorrhage.</a:t>
            </a:r>
          </a:p>
          <a:p>
            <a:pPr algn="l" indent="-514350" marL="624078" rtl="0">
              <a:buFont typeface="+mj-lt"/>
              <a:buAutoNum type="arabicPeriod"/>
            </a:pPr>
            <a:r>
              <a:rPr dirty="0" sz="2000" lang="en-US"/>
              <a:t>Melanoma</a:t>
            </a:r>
          </a:p>
          <a:p>
            <a:pPr indent="-514350" marL="624078">
              <a:buFont typeface="+mj-lt"/>
              <a:buAutoNum type="arabicPeriod"/>
            </a:pPr>
            <a:r>
              <a:rPr dirty="0" sz="2000" lang="en-US"/>
              <a:t>RCC </a:t>
            </a:r>
          </a:p>
          <a:p>
            <a:pPr indent="-514350" marL="624078">
              <a:buFont typeface="+mj-lt"/>
              <a:buAutoNum type="arabicPeriod"/>
            </a:pPr>
            <a:r>
              <a:rPr dirty="0" sz="2000" lang="en-US"/>
              <a:t>Thyroid </a:t>
            </a:r>
          </a:p>
          <a:p>
            <a:pPr indent="-514350" marL="624078">
              <a:buFont typeface="+mj-lt"/>
              <a:buAutoNum type="arabicPeriod"/>
            </a:pPr>
            <a:r>
              <a:rPr dirty="0" sz="2000" lang="en-US"/>
              <a:t>Choriocarcinoma</a:t>
            </a:r>
          </a:p>
          <a:p>
            <a:pPr algn="l" indent="-514350" marL="624078" rtl="0">
              <a:buFont typeface="+mj-lt"/>
              <a:buAutoNum type="arabicPeriod"/>
            </a:pPr>
            <a:endParaRPr dirty="0" sz="2000" lang="en-US"/>
          </a:p>
          <a:p>
            <a:pPr algn="just" indent="0" marL="0" rtl="0">
              <a:buNone/>
            </a:pPr>
            <a:endParaRPr dirty="0" sz="2000" lang="en-US"/>
          </a:p>
          <a:p>
            <a:pPr algn="just" rtl="0">
              <a:buFont typeface="Wingdings" panose="05000000000000000000" pitchFamily="2" charset="2"/>
              <a:buChar char="q"/>
            </a:pPr>
            <a:r>
              <a:rPr b="1" dirty="0" sz="2000" lang="en-US" u="sng"/>
              <a:t>Recurrent Metastases:</a:t>
            </a:r>
          </a:p>
          <a:p>
            <a:pPr algn="just" indent="0" marL="109728" rtl="0">
              <a:buNone/>
            </a:pPr>
            <a:endParaRPr dirty="0" sz="2000" lang="en-US"/>
          </a:p>
          <a:p>
            <a:pPr algn="just" rtl="0">
              <a:buFont typeface="Wingdings" panose="05000000000000000000" pitchFamily="2" charset="2"/>
              <a:buChar char="Ø"/>
            </a:pPr>
            <a:r>
              <a:rPr dirty="0" sz="2000" lang="en-US"/>
              <a:t>Brain metastases may recur locally if not all neoplastic cells are removed from the tumor bed at surgery. </a:t>
            </a:r>
          </a:p>
          <a:p>
            <a:pPr algn="just" rtl="0">
              <a:buFont typeface="Wingdings" panose="05000000000000000000" pitchFamily="2" charset="2"/>
              <a:buChar char="Ø"/>
            </a:pPr>
            <a:r>
              <a:rPr dirty="0" sz="2000" lang="en-US"/>
              <a:t>New metastases arising at sites other than the original location are termed distant recurrences. </a:t>
            </a:r>
          </a:p>
          <a:p>
            <a:pPr algn="just" rtl="0">
              <a:buFont typeface="Wingdings" panose="05000000000000000000" pitchFamily="2" charset="2"/>
              <a:buChar char="Ø"/>
            </a:pPr>
            <a:r>
              <a:rPr dirty="0" sz="2000" lang="en-US"/>
              <a:t>Recurrent tumors are found in up to 40% of patients with brain metastasis.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1" name=""/>
        <p:cNvGrpSpPr/>
        <p:nvPr/>
      </p:nvGrpSpPr>
      <p:grpSpPr>
        <a:xfrm>
          <a:off x="0" y="0"/>
          <a:ext cx="0" cy="0"/>
          <a:chOff x="0" y="0"/>
          <a:chExt cx="0" cy="0"/>
        </a:xfrm>
      </p:grpSpPr>
      <p:sp>
        <p:nvSpPr>
          <p:cNvPr id="1048632" name="Content Placeholder 2"/>
          <p:cNvSpPr>
            <a:spLocks noGrp="1"/>
          </p:cNvSpPr>
          <p:nvPr>
            <p:ph idx="1"/>
          </p:nvPr>
        </p:nvSpPr>
        <p:spPr>
          <a:xfrm>
            <a:off x="80818" y="644509"/>
            <a:ext cx="8983952" cy="6092202"/>
          </a:xfrm>
        </p:spPr>
        <p:txBody>
          <a:bodyPr>
            <a:noAutofit/>
          </a:bodyPr>
          <a:p>
            <a:pPr rtl="0">
              <a:buFont typeface="Wingdings" panose="05000000000000000000" pitchFamily="2" charset="2"/>
              <a:buChar char="Ø"/>
            </a:pPr>
            <a:r>
              <a:rPr dirty="0" sz="2000" lang="en-US"/>
              <a:t>Leptomeningeal disease (LMD) is a relatively rare but devastating complication of metastatic brain cancer occur in </a:t>
            </a:r>
            <a:r>
              <a:rPr b="1" dirty="0" sz="2000" lang="en-US"/>
              <a:t>5%</a:t>
            </a:r>
            <a:r>
              <a:rPr dirty="0" sz="2000" lang="en-US"/>
              <a:t> of patients with cancer.</a:t>
            </a:r>
          </a:p>
          <a:p>
            <a:pPr rtl="0">
              <a:buFont typeface="Wingdings" panose="05000000000000000000" pitchFamily="2" charset="2"/>
              <a:buChar char="Ø"/>
            </a:pPr>
            <a:endParaRPr dirty="0" sz="2000" lang="en-US"/>
          </a:p>
          <a:p>
            <a:pPr rtl="0">
              <a:buFont typeface="Wingdings" panose="05000000000000000000" pitchFamily="2" charset="2"/>
              <a:buChar char="Ø"/>
            </a:pPr>
            <a:r>
              <a:rPr dirty="0" sz="2000" lang="en-US"/>
              <a:t>Although any cancer can metastasize to the leptomeninges, </a:t>
            </a:r>
            <a:r>
              <a:rPr b="1" dirty="0" sz="2000" lang="en-US">
                <a:solidFill>
                  <a:srgbClr val="C00000"/>
                </a:solidFill>
              </a:rPr>
              <a:t>breast and lung cancers</a:t>
            </a:r>
            <a:r>
              <a:rPr dirty="0" sz="2000" lang="en-US"/>
              <a:t> are </a:t>
            </a:r>
            <a:r>
              <a:rPr dirty="0" sz="2000" lang="en-US" u="sng"/>
              <a:t>the most common causes of solid tumor–related LMD</a:t>
            </a:r>
            <a:r>
              <a:rPr dirty="0" sz="2000" lang="en-US"/>
              <a:t>.</a:t>
            </a:r>
          </a:p>
          <a:p>
            <a:pPr rtl="0">
              <a:buFont typeface="Wingdings" panose="05000000000000000000" pitchFamily="2" charset="2"/>
              <a:buChar char="Ø"/>
            </a:pPr>
            <a:endParaRPr dirty="0" sz="2000" lang="en-US"/>
          </a:p>
          <a:p>
            <a:pPr rtl="0">
              <a:buFont typeface="Wingdings" panose="05000000000000000000" pitchFamily="2" charset="2"/>
              <a:buChar char="Ø"/>
            </a:pPr>
            <a:r>
              <a:rPr dirty="0" sz="2000" lang="en-US"/>
              <a:t>Typically, patients present with meningeal symptoms, including headaches, nausea, vomiting, gait impairment, and sensory abnormalities. </a:t>
            </a:r>
          </a:p>
          <a:p>
            <a:pPr rtl="0">
              <a:buFont typeface="Wingdings" panose="05000000000000000000" pitchFamily="2" charset="2"/>
              <a:buChar char="Ø"/>
            </a:pPr>
            <a:endParaRPr dirty="0" sz="2000" lang="en-US"/>
          </a:p>
          <a:p>
            <a:pPr rtl="0">
              <a:buFont typeface="Wingdings" panose="05000000000000000000" pitchFamily="2" charset="2"/>
              <a:buChar char="Ø"/>
            </a:pPr>
            <a:r>
              <a:rPr dirty="0" sz="2000" lang="en-US"/>
              <a:t>A diagnosis can usually be made radiographically with the finding of leptomeningeal enhancement, or “</a:t>
            </a:r>
            <a:r>
              <a:rPr b="1" dirty="0" sz="2000" lang="en-US">
                <a:solidFill>
                  <a:srgbClr val="0070C0"/>
                </a:solidFill>
              </a:rPr>
              <a:t>sugar coating</a:t>
            </a:r>
            <a:r>
              <a:rPr dirty="0" sz="2000" lang="en-US"/>
              <a:t>.”</a:t>
            </a:r>
          </a:p>
          <a:p>
            <a:pPr rtl="0">
              <a:buFont typeface="Wingdings" panose="05000000000000000000" pitchFamily="2" charset="2"/>
              <a:buChar char="Ø"/>
            </a:pPr>
            <a:r>
              <a:rPr dirty="0" sz="2000" lang="en-US"/>
              <a:t>A cytologic diagnosis of LMD based on </a:t>
            </a:r>
            <a:r>
              <a:rPr b="1" dirty="0" sz="2000" lang="en-US">
                <a:solidFill>
                  <a:srgbClr val="0070C0"/>
                </a:solidFill>
              </a:rPr>
              <a:t>CSF samples from lumbar puncture</a:t>
            </a:r>
            <a:r>
              <a:rPr dirty="0" sz="2000" lang="en-US"/>
              <a:t>, samples remains the “</a:t>
            </a:r>
            <a:r>
              <a:rPr b="1" dirty="0" sz="2000" lang="en-US">
                <a:solidFill>
                  <a:srgbClr val="C00000"/>
                </a:solidFill>
              </a:rPr>
              <a:t>gold standard</a:t>
            </a:r>
            <a:r>
              <a:rPr dirty="0" sz="2000" lang="en-US"/>
              <a:t>.” </a:t>
            </a:r>
          </a:p>
          <a:p>
            <a:pPr rtl="0">
              <a:buFont typeface="Wingdings" panose="05000000000000000000" pitchFamily="2" charset="2"/>
              <a:buChar char="Ø"/>
            </a:pPr>
            <a:r>
              <a:rPr dirty="0" sz="2000" lang="en-US"/>
              <a:t>A negative initial lumbar puncture analysis mandates an additional two attempts to rule out the LMD diagnosis.</a:t>
            </a:r>
          </a:p>
        </p:txBody>
      </p:sp>
      <p:sp>
        <p:nvSpPr>
          <p:cNvPr id="1048633" name="TextBox 3"/>
          <p:cNvSpPr txBox="1"/>
          <p:nvPr/>
        </p:nvSpPr>
        <p:spPr>
          <a:xfrm>
            <a:off x="80818" y="121289"/>
            <a:ext cx="6049818" cy="523220"/>
          </a:xfrm>
          <a:prstGeom prst="rect"/>
          <a:noFill/>
        </p:spPr>
        <p:txBody>
          <a:bodyPr wrap="square">
            <a:spAutoFit/>
          </a:bodyPr>
          <a:p>
            <a:pPr algn="just" rtl="0">
              <a:buFont typeface="Wingdings" panose="05000000000000000000" pitchFamily="2" charset="2"/>
              <a:buChar char="q"/>
            </a:pPr>
            <a:r>
              <a:rPr b="1" dirty="0" sz="2800" lang="en-US" u="sng">
                <a:solidFill>
                  <a:srgbClr val="C00000"/>
                </a:solidFill>
              </a:rPr>
              <a:t>Leptomeningeal </a:t>
            </a:r>
            <a:r>
              <a:rPr b="1" dirty="0" sz="2800" lang="en-US" err="1" u="sng">
                <a:solidFill>
                  <a:srgbClr val="C00000"/>
                </a:solidFill>
              </a:rPr>
              <a:t>Carcinomatosis</a:t>
            </a:r>
            <a:r>
              <a:rPr b="1" dirty="0" sz="2800" lang="en-US" u="sng">
                <a:solidFill>
                  <a:srgbClr val="C00000"/>
                </a:solidFill>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2" name=""/>
        <p:cNvGrpSpPr/>
        <p:nvPr/>
      </p:nvGrpSpPr>
      <p:grpSpPr>
        <a:xfrm>
          <a:off x="0" y="0"/>
          <a:ext cx="0" cy="0"/>
          <a:chOff x="0" y="0"/>
          <a:chExt cx="0" cy="0"/>
        </a:xfrm>
      </p:grpSpPr>
      <p:sp>
        <p:nvSpPr>
          <p:cNvPr id="1048634" name="Content Placeholder 2"/>
          <p:cNvSpPr>
            <a:spLocks noGrp="1"/>
          </p:cNvSpPr>
          <p:nvPr>
            <p:ph idx="1"/>
          </p:nvPr>
        </p:nvSpPr>
        <p:spPr>
          <a:xfrm>
            <a:off x="80818" y="80818"/>
            <a:ext cx="8982364" cy="6696364"/>
          </a:xfrm>
        </p:spPr>
        <p:txBody>
          <a:bodyPr>
            <a:noAutofit/>
          </a:bodyPr>
          <a:p>
            <a:pPr rtl="0">
              <a:buFont typeface="Wingdings" pitchFamily="2" charset="2"/>
              <a:buChar char="Ø"/>
            </a:pPr>
            <a:r>
              <a:rPr dirty="0" sz="2000" lang="en-US"/>
              <a:t>Although LMD is incurable, treatment is advisable as a means to improve or stabilize the patient’s neurological status and prolong meaningful survival.</a:t>
            </a:r>
          </a:p>
          <a:p>
            <a:pPr rtl="0">
              <a:buFont typeface="Wingdings" pitchFamily="2" charset="2"/>
              <a:buChar char="Ø"/>
            </a:pPr>
            <a:r>
              <a:rPr dirty="0" sz="2000" lang="en-US"/>
              <a:t>WBRT can provide pain relief and stabilization of symptoms; however, neurological recovery is rarely seen. </a:t>
            </a:r>
          </a:p>
          <a:p>
            <a:pPr rtl="0">
              <a:buFont typeface="Wingdings" pitchFamily="2" charset="2"/>
              <a:buChar char="Ø"/>
            </a:pPr>
            <a:endParaRPr dirty="0" sz="2000" lang="en-US"/>
          </a:p>
          <a:p>
            <a:pPr rtl="0">
              <a:buFont typeface="Wingdings" pitchFamily="2" charset="2"/>
              <a:buChar char="Ø"/>
            </a:pPr>
            <a:r>
              <a:rPr b="1" dirty="0" sz="2000" lang="en-US">
                <a:solidFill>
                  <a:srgbClr val="002060"/>
                </a:solidFill>
              </a:rPr>
              <a:t>Symptom control is of paramount importance :</a:t>
            </a:r>
          </a:p>
          <a:p>
            <a:pPr lvl="1"/>
            <a:r>
              <a:rPr dirty="0" sz="2000" lang="en-US"/>
              <a:t>Pain  from  LMD  often  responds  to  </a:t>
            </a:r>
            <a:r>
              <a:rPr dirty="0" sz="2000" lang="en-US" err="1"/>
              <a:t>antiepileptic</a:t>
            </a:r>
            <a:r>
              <a:rPr dirty="0" sz="2000" lang="en-US"/>
              <a:t>  drugs  or tricyclic  antidepressants.  </a:t>
            </a:r>
          </a:p>
          <a:p>
            <a:pPr lvl="1"/>
            <a:r>
              <a:rPr dirty="0" sz="2000" lang="en-US"/>
              <a:t>Steroid  administration  can  also  be helpful  in  treating  </a:t>
            </a:r>
            <a:r>
              <a:rPr dirty="0" sz="2000" lang="en-US" err="1"/>
              <a:t>radiculopathy</a:t>
            </a:r>
            <a:r>
              <a:rPr dirty="0" sz="2000" lang="en-US"/>
              <a:t>.  </a:t>
            </a:r>
          </a:p>
          <a:p>
            <a:pPr lvl="1"/>
            <a:r>
              <a:rPr dirty="0" sz="2000" lang="en-US"/>
              <a:t>Patients  in  whom  hydrocephalus  develops  can  benefit  from  a  cerebrospinal  fluid  shunting procedure.</a:t>
            </a:r>
          </a:p>
          <a:p>
            <a:pPr rtl="0">
              <a:buFont typeface="Wingdings" pitchFamily="2" charset="2"/>
              <a:buChar char="Ø"/>
            </a:pPr>
            <a:endParaRPr dirty="0" sz="2000" lang="en-US"/>
          </a:p>
          <a:p>
            <a:pPr rtl="0">
              <a:buFont typeface="Wingdings" pitchFamily="2" charset="2"/>
              <a:buChar char="Ø"/>
            </a:pPr>
            <a:r>
              <a:rPr b="1" dirty="0" sz="2000" lang="en-US">
                <a:solidFill>
                  <a:srgbClr val="C00000"/>
                </a:solidFill>
              </a:rPr>
              <a:t>Intrathecal chemotherapy is a mainstay of treatment for LMD</a:t>
            </a:r>
            <a:r>
              <a:rPr dirty="0" sz="2000" lang="en-US"/>
              <a:t>, because most systemic therapies have poor CNS penetration (</a:t>
            </a:r>
            <a:r>
              <a:rPr dirty="0" sz="2000" lang="en-US" u="sng">
                <a:solidFill>
                  <a:srgbClr val="002060"/>
                </a:solidFill>
              </a:rPr>
              <a:t>Methotrexate  and  </a:t>
            </a:r>
            <a:r>
              <a:rPr dirty="0" sz="2000" lang="en-US" err="1" u="sng">
                <a:solidFill>
                  <a:srgbClr val="002060"/>
                </a:solidFill>
              </a:rPr>
              <a:t>cytarabine</a:t>
            </a:r>
            <a:r>
              <a:rPr dirty="0" sz="2000" lang="en-US" u="sng">
                <a:solidFill>
                  <a:srgbClr val="002060"/>
                </a:solidFill>
              </a:rPr>
              <a:t>  are  the  most  commonly  used  intrathecal  agents</a:t>
            </a:r>
            <a:r>
              <a:rPr dirty="0" sz="2000" lang="en-US"/>
              <a:t>).</a:t>
            </a:r>
          </a:p>
          <a:p>
            <a:pPr rtl="0">
              <a:buFont typeface="Wingdings" pitchFamily="2" charset="2"/>
              <a:buChar char="Ø"/>
            </a:pPr>
            <a:r>
              <a:rPr dirty="0" sz="2000" lang="en-US"/>
              <a:t>Intrathecal  treatment  can  be  delivered  by  </a:t>
            </a:r>
          </a:p>
          <a:p>
            <a:pPr lvl="1"/>
            <a:r>
              <a:rPr sz="2000" lang="en-US"/>
              <a:t>Repeated  </a:t>
            </a:r>
            <a:r>
              <a:rPr dirty="0" sz="2000" lang="en-US"/>
              <a:t>lumbar punctures  or,</a:t>
            </a:r>
          </a:p>
          <a:p>
            <a:pPr lvl="1"/>
            <a:r>
              <a:rPr dirty="0" sz="2000" lang="en-US" err="1"/>
              <a:t>Ommaya</a:t>
            </a:r>
            <a:r>
              <a:rPr dirty="0" sz="2000" lang="en-US"/>
              <a:t>  reservoir which is more  comfortable  for  the  patient.</a:t>
            </a:r>
          </a:p>
          <a:p>
            <a:pPr rtl="0">
              <a:buFont typeface="Wingdings" pitchFamily="2" charset="2"/>
              <a:buChar char="Ø"/>
            </a:pPr>
            <a:endParaRPr dirty="0" sz="2000"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3" name=""/>
        <p:cNvGrpSpPr/>
        <p:nvPr/>
      </p:nvGrpSpPr>
      <p:grpSpPr>
        <a:xfrm>
          <a:off x="0" y="0"/>
          <a:ext cx="0" cy="0"/>
          <a:chOff x="0" y="0"/>
          <a:chExt cx="0" cy="0"/>
        </a:xfrm>
      </p:grpSpPr>
      <p:sp>
        <p:nvSpPr>
          <p:cNvPr id="1048635" name="Content Placeholder 2"/>
          <p:cNvSpPr>
            <a:spLocks noGrp="1"/>
          </p:cNvSpPr>
          <p:nvPr>
            <p:ph idx="1"/>
          </p:nvPr>
        </p:nvSpPr>
        <p:spPr>
          <a:xfrm>
            <a:off x="92363" y="92364"/>
            <a:ext cx="8947727" cy="6650181"/>
          </a:xfrm>
        </p:spPr>
        <p:txBody>
          <a:bodyPr>
            <a:normAutofit/>
          </a:bodyPr>
          <a:p>
            <a:pPr rtl="0">
              <a:buFont typeface="Wingdings" pitchFamily="2" charset="2"/>
              <a:buChar char="Ø"/>
            </a:pPr>
            <a:r>
              <a:rPr b="1" dirty="0" sz="2000" lang="en-US" u="sng"/>
              <a:t>LMD is thought to occur through :</a:t>
            </a:r>
          </a:p>
          <a:p>
            <a:pPr lvl="1">
              <a:buFont typeface="Wingdings" pitchFamily="2" charset="2"/>
              <a:buChar char="ü"/>
            </a:pPr>
            <a:r>
              <a:rPr dirty="0" sz="2000" lang="en-US"/>
              <a:t>hematogenous spread.</a:t>
            </a:r>
          </a:p>
          <a:p>
            <a:pPr lvl="1">
              <a:buFont typeface="Wingdings" pitchFamily="2" charset="2"/>
              <a:buChar char="ü"/>
            </a:pPr>
            <a:r>
              <a:rPr dirty="0" sz="2000" lang="en-US"/>
              <a:t>contiguous spread from a solid mass.</a:t>
            </a:r>
          </a:p>
          <a:p>
            <a:pPr lvl="1">
              <a:buFont typeface="Wingdings" pitchFamily="2" charset="2"/>
              <a:buChar char="ü"/>
            </a:pPr>
            <a:r>
              <a:rPr dirty="0" sz="2000" lang="en-US"/>
              <a:t>direct seeding during surgical treatment of a solid metastatic.</a:t>
            </a:r>
          </a:p>
          <a:p>
            <a:endParaRPr dirty="0" sz="2000" lang="en-US"/>
          </a:p>
          <a:p>
            <a:r>
              <a:rPr b="1" dirty="0" sz="2000" lang="en-US"/>
              <a:t>No  significant  difference</a:t>
            </a:r>
            <a:r>
              <a:rPr dirty="0" sz="2000" lang="en-US"/>
              <a:t>  in  the  risk  for  LMD between  patients  undergoing  en  bloc  tumor  resection  and  those undergoing  SRS.</a:t>
            </a:r>
          </a:p>
          <a:p>
            <a:r>
              <a:rPr dirty="0" sz="2000" lang="en-US"/>
              <a:t>En  bloc  resection  is associated  with  a  lower  risk  of  leptomeningeal  dissemination  and local  recurrence  than  piecemeal  resection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4" name=""/>
        <p:cNvGrpSpPr/>
        <p:nvPr/>
      </p:nvGrpSpPr>
      <p:grpSpPr>
        <a:xfrm>
          <a:off x="0" y="0"/>
          <a:ext cx="0" cy="0"/>
          <a:chOff x="0" y="0"/>
          <a:chExt cx="0" cy="0"/>
        </a:xfrm>
      </p:grpSpPr>
      <p:sp>
        <p:nvSpPr>
          <p:cNvPr id="1048636" name="Content Placeholder 2"/>
          <p:cNvSpPr>
            <a:spLocks noGrp="1"/>
          </p:cNvSpPr>
          <p:nvPr>
            <p:ph idx="1"/>
          </p:nvPr>
        </p:nvSpPr>
        <p:spPr>
          <a:xfrm>
            <a:off x="92364" y="92364"/>
            <a:ext cx="8959272" cy="6661727"/>
          </a:xfrm>
        </p:spPr>
        <p:txBody>
          <a:bodyPr>
            <a:normAutofit fontScale="95000" lnSpcReduction="20000"/>
          </a:bodyPr>
          <a:p>
            <a:pPr algn="l" rtl="0">
              <a:buFont typeface="Wingdings" pitchFamily="2" charset="2"/>
              <a:buChar char="v"/>
            </a:pPr>
            <a:r>
              <a:rPr b="1" dirty="0" lang="en-US" u="sng"/>
              <a:t>Chemotherapy:</a:t>
            </a:r>
          </a:p>
          <a:p>
            <a:pPr algn="l" rtl="0"/>
            <a:r>
              <a:rPr dirty="0" sz="2000" lang="en-US"/>
              <a:t>Unlike surgery or SRS, which provide only localized treatment, systemic chemotherapy permits treatment of the entire brain and allows concurrent treatment of </a:t>
            </a:r>
            <a:r>
              <a:rPr dirty="0" sz="2000" lang="en-US" err="1"/>
              <a:t>extracranial</a:t>
            </a:r>
            <a:r>
              <a:rPr dirty="0" sz="2000" lang="en-US"/>
              <a:t> sites of cancer.</a:t>
            </a:r>
          </a:p>
          <a:p>
            <a:pPr algn="l" rtl="0"/>
            <a:endParaRPr dirty="0" sz="2000" lang="en-US"/>
          </a:p>
          <a:p>
            <a:pPr algn="l" rtl="0"/>
            <a:r>
              <a:rPr dirty="0" sz="2000" lang="en-US"/>
              <a:t>Explanations offered for the limited effectiveness of chemotherapy for brain metastases include:</a:t>
            </a:r>
          </a:p>
          <a:p>
            <a:pPr lvl="1">
              <a:buFont typeface="Wingdings" pitchFamily="2" charset="2"/>
              <a:buChar char="ü"/>
            </a:pPr>
            <a:r>
              <a:rPr dirty="0" sz="2000" lang="en-US"/>
              <a:t>The presence of the blood-brain barrier (BBB).</a:t>
            </a:r>
          </a:p>
          <a:p>
            <a:pPr lvl="1">
              <a:buFont typeface="Wingdings" pitchFamily="2" charset="2"/>
              <a:buChar char="ü"/>
            </a:pPr>
            <a:r>
              <a:rPr dirty="0" sz="2000" lang="en-US"/>
              <a:t>The relatively drug-resistant nature of cancers that metastasize to the brain.</a:t>
            </a:r>
          </a:p>
          <a:p>
            <a:pPr lvl="1">
              <a:buFont typeface="Wingdings" pitchFamily="2" charset="2"/>
              <a:buChar char="ü"/>
            </a:pPr>
            <a:r>
              <a:rPr dirty="0" sz="2000" lang="en-US"/>
              <a:t>The frequent observation of brain metastases in patients in whom chemotherapy fails.</a:t>
            </a:r>
          </a:p>
          <a:p>
            <a:pPr lvl="1">
              <a:buFont typeface="Wingdings" pitchFamily="2" charset="2"/>
              <a:buChar char="ü"/>
            </a:pPr>
            <a:r>
              <a:rPr dirty="0" sz="2000" lang="en-US"/>
              <a:t>The use of suboptimal chemotherapeutic agents in past trials.</a:t>
            </a:r>
          </a:p>
          <a:p>
            <a:pPr lvl="1">
              <a:buFont typeface="Wingdings" pitchFamily="2" charset="2"/>
              <a:buChar char="ü"/>
            </a:pPr>
            <a:endParaRPr b="1" dirty="0" sz="2000" lang="en-US"/>
          </a:p>
          <a:p>
            <a:r>
              <a:rPr dirty="0" sz="2000" lang="en-US"/>
              <a:t>Drug  delivery  into CNS  tumors  may  be  further  limited  by  the  routine  use  of  corticosteroids  for  symptomatic  brain  metastasis which may facilitate  reestablishment  of  disrupted  BBB  function,  thereby providing  a  protective  effect  against  cytotoxic  agents.</a:t>
            </a:r>
          </a:p>
          <a:p>
            <a:pPr>
              <a:buFont typeface="Wingdings" pitchFamily="2" charset="2"/>
              <a:buChar char="v"/>
            </a:pPr>
            <a:r>
              <a:rPr b="1" dirty="0" sz="2000" lang="en-US">
                <a:solidFill>
                  <a:srgbClr val="C00000"/>
                </a:solidFill>
              </a:rPr>
              <a:t>Chemo-resistant</a:t>
            </a:r>
            <a:r>
              <a:rPr dirty="0" sz="2000" lang="en-US"/>
              <a:t> NSCLC  and  malignant  melanoma.</a:t>
            </a:r>
          </a:p>
          <a:p>
            <a:pPr>
              <a:buFont typeface="Wingdings" pitchFamily="2" charset="2"/>
              <a:buChar char="v"/>
            </a:pPr>
            <a:r>
              <a:rPr b="1" dirty="0" sz="2000" lang="en-US">
                <a:solidFill>
                  <a:srgbClr val="C00000"/>
                </a:solidFill>
              </a:rPr>
              <a:t>Chemo-sensitive</a:t>
            </a:r>
            <a:r>
              <a:rPr dirty="0" sz="2000" lang="en-US"/>
              <a:t> SCLC, breast  cancer,  germ  cell  tumors,  and  lymphoma.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3" name=""/>
        <p:cNvGrpSpPr/>
        <p:nvPr/>
      </p:nvGrpSpPr>
      <p:grpSpPr>
        <a:xfrm>
          <a:off x="0" y="0"/>
          <a:ext cx="0" cy="0"/>
          <a:chOff x="0" y="0"/>
          <a:chExt cx="0" cy="0"/>
        </a:xfrm>
      </p:grpSpPr>
      <p:sp>
        <p:nvSpPr>
          <p:cNvPr id="1048594" name="Content Placeholder 2"/>
          <p:cNvSpPr>
            <a:spLocks noGrp="1"/>
          </p:cNvSpPr>
          <p:nvPr>
            <p:ph idx="1"/>
          </p:nvPr>
        </p:nvSpPr>
        <p:spPr>
          <a:xfrm>
            <a:off x="115455" y="127000"/>
            <a:ext cx="8901545" cy="6580909"/>
          </a:xfrm>
        </p:spPr>
        <p:txBody>
          <a:bodyPr>
            <a:noAutofit/>
          </a:bodyPr>
          <a:p>
            <a:pPr algn="l" rtl="0">
              <a:buFont typeface="Wingdings" pitchFamily="2" charset="2"/>
              <a:buChar char="Ø"/>
            </a:pPr>
            <a:r>
              <a:rPr b="1" dirty="0" sz="2000" lang="en-US"/>
              <a:t>Lung  cancer </a:t>
            </a:r>
            <a:r>
              <a:rPr dirty="0" sz="2000" lang="en-US"/>
              <a:t> is  the  most  common  source  of  brain  metastasis  in  </a:t>
            </a:r>
            <a:r>
              <a:rPr b="1" dirty="0" sz="2000" lang="en-US">
                <a:solidFill>
                  <a:srgbClr val="0070C0"/>
                </a:solidFill>
              </a:rPr>
              <a:t>men</a:t>
            </a:r>
            <a:r>
              <a:rPr dirty="0" sz="2000" lang="en-US"/>
              <a:t>,  whereas  </a:t>
            </a:r>
            <a:r>
              <a:rPr b="1" dirty="0" sz="2000" lang="en-US"/>
              <a:t>breast  cancer</a:t>
            </a:r>
            <a:r>
              <a:rPr dirty="0" sz="2000" lang="en-US"/>
              <a:t>  is  the  most  common  source in  </a:t>
            </a:r>
            <a:r>
              <a:rPr b="1" dirty="0" sz="2000" lang="en-US">
                <a:solidFill>
                  <a:srgbClr val="0070C0"/>
                </a:solidFill>
              </a:rPr>
              <a:t>women</a:t>
            </a:r>
            <a:r>
              <a:rPr dirty="0" sz="2000" lang="en-US"/>
              <a:t>.</a:t>
            </a:r>
          </a:p>
          <a:p>
            <a:pPr algn="just" rtl="0">
              <a:buFont typeface="Wingdings" pitchFamily="2" charset="2"/>
              <a:buChar char="Ø"/>
            </a:pPr>
            <a:endParaRPr dirty="0" sz="2000" lang="en-US"/>
          </a:p>
          <a:p>
            <a:pPr algn="just" rtl="0">
              <a:buFont typeface="Wingdings" pitchFamily="2" charset="2"/>
              <a:buChar char="Ø"/>
            </a:pPr>
            <a:r>
              <a:rPr dirty="0" sz="2000" lang="en-US" u="sng">
                <a:solidFill>
                  <a:srgbClr val="002060"/>
                </a:solidFill>
              </a:rPr>
              <a:t>The overall incidence of brain metastases is not affected by patient sex</a:t>
            </a:r>
            <a:r>
              <a:rPr dirty="0" sz="2000" lang="en-US"/>
              <a:t>, the only apparent exception to this is for </a:t>
            </a:r>
            <a:r>
              <a:rPr b="1" dirty="0" sz="2000" lang="en-US"/>
              <a:t>melanoma</a:t>
            </a:r>
            <a:r>
              <a:rPr dirty="0" sz="2000" lang="en-US"/>
              <a:t>, </a:t>
            </a:r>
            <a:r>
              <a:rPr b="1" dirty="0" sz="2000" lang="en-US">
                <a:solidFill>
                  <a:srgbClr val="7030A0"/>
                </a:solidFill>
              </a:rPr>
              <a:t>which is more likely to occur in men than in women</a:t>
            </a:r>
            <a:r>
              <a:rPr dirty="0" sz="2000" lang="en-US"/>
              <a:t>.</a:t>
            </a:r>
          </a:p>
          <a:p>
            <a:pPr algn="just" rtl="0">
              <a:buFont typeface="Wingdings" pitchFamily="2" charset="2"/>
              <a:buChar char="Ø"/>
            </a:pPr>
            <a:endParaRPr dirty="0" sz="2000" lang="en-US"/>
          </a:p>
          <a:p>
            <a:pPr algn="just" rtl="0">
              <a:buFont typeface="Wingdings" pitchFamily="2" charset="2"/>
              <a:buChar char="v"/>
            </a:pPr>
            <a:r>
              <a:rPr b="1" dirty="0" sz="2000" lang="en-US" u="sng"/>
              <a:t>The affinity of a primary tumor to spread to the brain</a:t>
            </a:r>
          </a:p>
          <a:p>
            <a:pPr algn="just" indent="-457200" lvl="1" marL="914400">
              <a:buFont typeface="+mj-lt"/>
              <a:buAutoNum type="arabicParenR"/>
            </a:pPr>
            <a:r>
              <a:rPr dirty="0" sz="2000" lang="en-US"/>
              <a:t>Malignant melanoma</a:t>
            </a:r>
          </a:p>
          <a:p>
            <a:pPr algn="just" indent="-457200" lvl="1" marL="914400">
              <a:buFont typeface="+mj-lt"/>
              <a:buAutoNum type="arabicParenR"/>
            </a:pPr>
            <a:r>
              <a:rPr dirty="0" sz="2000" lang="en-US"/>
              <a:t>Lung cancer</a:t>
            </a:r>
          </a:p>
          <a:p>
            <a:pPr algn="just" indent="-457200" lvl="1" marL="914400">
              <a:buFont typeface="+mj-lt"/>
              <a:buAutoNum type="arabicParenR"/>
            </a:pPr>
            <a:r>
              <a:rPr dirty="0" sz="2000" lang="en-US"/>
              <a:t>Breast cancer</a:t>
            </a:r>
          </a:p>
          <a:p>
            <a:pPr algn="just">
              <a:buFont typeface="Wingdings" pitchFamily="2" charset="2"/>
              <a:buChar char="Ø"/>
            </a:pPr>
            <a:endParaRPr dirty="0" sz="2000" lang="en-US"/>
          </a:p>
          <a:p>
            <a:pPr algn="just">
              <a:buFont typeface="Wingdings" pitchFamily="2" charset="2"/>
              <a:buChar char="Ø"/>
            </a:pPr>
            <a:r>
              <a:rPr b="1" dirty="0" sz="2000" lang="en-US">
                <a:solidFill>
                  <a:srgbClr val="C00000"/>
                </a:solidFill>
              </a:rPr>
              <a:t>Malignant melanoma</a:t>
            </a:r>
            <a:r>
              <a:rPr dirty="0" sz="2000" lang="en-US"/>
              <a:t> has the </a:t>
            </a:r>
            <a:r>
              <a:rPr b="1" dirty="0" sz="2000" lang="en-US">
                <a:solidFill>
                  <a:srgbClr val="0070C0"/>
                </a:solidFill>
              </a:rPr>
              <a:t>highest propensity tumors to metastasize to the brain.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85" name=""/>
        <p:cNvGrpSpPr/>
        <p:nvPr/>
      </p:nvGrpSpPr>
      <p:grpSpPr>
        <a:xfrm>
          <a:off x="0" y="0"/>
          <a:ext cx="0" cy="0"/>
          <a:chOff x="0" y="0"/>
          <a:chExt cx="0" cy="0"/>
        </a:xfrm>
      </p:grpSpPr>
      <p:sp>
        <p:nvSpPr>
          <p:cNvPr id="1048637" name="Content Placeholder 2"/>
          <p:cNvSpPr>
            <a:spLocks noGrp="1"/>
          </p:cNvSpPr>
          <p:nvPr>
            <p:ph idx="1"/>
          </p:nvPr>
        </p:nvSpPr>
        <p:spPr>
          <a:xfrm>
            <a:off x="86012" y="92364"/>
            <a:ext cx="8965623" cy="6673272"/>
          </a:xfrm>
        </p:spPr>
        <p:txBody>
          <a:bodyPr>
            <a:noAutofit/>
          </a:bodyPr>
          <a:p>
            <a:pPr>
              <a:buFont typeface="Wingdings" pitchFamily="2" charset="2"/>
              <a:buChar char="Ø"/>
            </a:pPr>
            <a:r>
              <a:rPr b="1" dirty="0" sz="2000" lang="en-US" u="sng">
                <a:solidFill>
                  <a:srgbClr val="002060"/>
                </a:solidFill>
              </a:rPr>
              <a:t>Imaging</a:t>
            </a:r>
          </a:p>
          <a:p>
            <a:pPr>
              <a:buFont typeface="Wingdings" pitchFamily="2" charset="2"/>
              <a:buChar char="§"/>
            </a:pPr>
            <a:r>
              <a:rPr b="1" dirty="0" sz="2000" lang="en-US"/>
              <a:t>T1</a:t>
            </a:r>
            <a:r>
              <a:rPr dirty="0" sz="2000" lang="en-US"/>
              <a:t> </a:t>
            </a:r>
            <a:r>
              <a:rPr dirty="0" sz="2000" lang="en-US" err="1"/>
              <a:t>isointense</a:t>
            </a:r>
            <a:r>
              <a:rPr dirty="0" sz="2000" lang="en-US"/>
              <a:t>  or  </a:t>
            </a:r>
            <a:r>
              <a:rPr dirty="0" sz="2000" lang="en-US" err="1"/>
              <a:t>hypointense</a:t>
            </a:r>
            <a:r>
              <a:rPr dirty="0" sz="2000" lang="en-US"/>
              <a:t>.</a:t>
            </a:r>
          </a:p>
          <a:p>
            <a:pPr lvl="1"/>
            <a:r>
              <a:rPr b="1" dirty="0" sz="2000" lang="en-US">
                <a:solidFill>
                  <a:srgbClr val="C00000"/>
                </a:solidFill>
              </a:rPr>
              <a:t>Melanoma</a:t>
            </a:r>
            <a:r>
              <a:rPr dirty="0" sz="2000" lang="en-US"/>
              <a:t>  (due  to  the  ferromagnetic melanin  within  the  tumor),  can  appear  </a:t>
            </a:r>
            <a:r>
              <a:rPr b="1" dirty="0" sz="2000" lang="en-US" err="1">
                <a:solidFill>
                  <a:srgbClr val="0070C0"/>
                </a:solidFill>
              </a:rPr>
              <a:t>hyperintense</a:t>
            </a:r>
            <a:r>
              <a:rPr dirty="0" sz="2000" lang="en-US"/>
              <a:t>.  </a:t>
            </a:r>
          </a:p>
          <a:p>
            <a:pPr>
              <a:buFont typeface="Wingdings" pitchFamily="2" charset="2"/>
              <a:buChar char="§"/>
            </a:pPr>
            <a:r>
              <a:rPr b="1" dirty="0" sz="2000" lang="en-US"/>
              <a:t>T2</a:t>
            </a:r>
            <a:r>
              <a:rPr dirty="0" sz="2000" lang="en-US"/>
              <a:t>  </a:t>
            </a:r>
            <a:r>
              <a:rPr dirty="0" sz="2000" lang="en-US" err="1"/>
              <a:t>hyperintense</a:t>
            </a:r>
            <a:r>
              <a:rPr dirty="0" sz="2000" lang="en-US"/>
              <a:t>,  but  can be  variable.</a:t>
            </a:r>
          </a:p>
          <a:p>
            <a:pPr>
              <a:buFont typeface="Wingdings" pitchFamily="2" charset="2"/>
              <a:buChar char="§"/>
            </a:pPr>
            <a:r>
              <a:rPr b="1" dirty="0" sz="2000" lang="en-US"/>
              <a:t>FLAIR</a:t>
            </a:r>
            <a:r>
              <a:rPr dirty="0" sz="2000" lang="en-US"/>
              <a:t>  is  generally  </a:t>
            </a:r>
            <a:r>
              <a:rPr dirty="0" sz="2000" lang="en-US" err="1"/>
              <a:t>hyperintense</a:t>
            </a:r>
            <a:r>
              <a:rPr dirty="0" sz="2000" lang="en-US"/>
              <a:t>.  </a:t>
            </a:r>
          </a:p>
          <a:p>
            <a:r>
              <a:rPr b="1" dirty="0" sz="2000" lang="en-US"/>
              <a:t>DWI</a:t>
            </a:r>
            <a:r>
              <a:rPr dirty="0" sz="2000" lang="en-US"/>
              <a:t> not restricted.</a:t>
            </a:r>
          </a:p>
          <a:p>
            <a:endParaRPr dirty="0" sz="2000" lang="en-US"/>
          </a:p>
          <a:p>
            <a:pPr>
              <a:buFont typeface="Wingdings" pitchFamily="2" charset="2"/>
              <a:buChar char="Ø"/>
            </a:pPr>
            <a:r>
              <a:rPr b="1" dirty="0" sz="2000" lang="en-US" u="sng"/>
              <a:t>The  differential  diagnosis</a:t>
            </a:r>
          </a:p>
          <a:p>
            <a:pPr lvl="1">
              <a:buFont typeface="Wingdings" pitchFamily="2" charset="2"/>
              <a:buChar char="ü"/>
            </a:pPr>
            <a:r>
              <a:rPr dirty="0" sz="2000" lang="en-US"/>
              <a:t>Abscess </a:t>
            </a:r>
          </a:p>
          <a:p>
            <a:pPr lvl="1">
              <a:buFont typeface="Wingdings" pitchFamily="2" charset="2"/>
              <a:buChar char="ü"/>
            </a:pPr>
            <a:r>
              <a:rPr dirty="0" sz="2000" lang="en-US"/>
              <a:t>Encephalitis </a:t>
            </a:r>
          </a:p>
          <a:p>
            <a:pPr lvl="1">
              <a:buFont typeface="Wingdings" pitchFamily="2" charset="2"/>
              <a:buChar char="ü"/>
            </a:pPr>
            <a:r>
              <a:rPr dirty="0" sz="2000" lang="en-US"/>
              <a:t>Malignant glioma </a:t>
            </a:r>
          </a:p>
          <a:p>
            <a:pPr lvl="1">
              <a:buFont typeface="Wingdings" pitchFamily="2" charset="2"/>
              <a:buChar char="ü"/>
            </a:pPr>
            <a:r>
              <a:rPr dirty="0" sz="2000" lang="en-US"/>
              <a:t>Radiation necrosis</a:t>
            </a:r>
          </a:p>
          <a:p>
            <a:pPr lvl="1">
              <a:buFont typeface="Wingdings" pitchFamily="2" charset="2"/>
              <a:buChar char="ü"/>
            </a:pPr>
            <a:r>
              <a:rPr dirty="0" sz="2000" lang="en-US"/>
              <a:t>Thromboembolic stroke</a:t>
            </a:r>
          </a:p>
          <a:p>
            <a:pPr lvl="1">
              <a:buFont typeface="Wingdings" pitchFamily="2" charset="2"/>
              <a:buChar char="ü"/>
            </a:pPr>
            <a:r>
              <a:rPr dirty="0" sz="2000" lang="en-US"/>
              <a:t>Demyelinating disease</a:t>
            </a:r>
          </a:p>
          <a:p>
            <a:pPr lvl="1">
              <a:buFont typeface="Wingdings" pitchFamily="2" charset="2"/>
              <a:buChar char="ü"/>
            </a:pPr>
            <a:r>
              <a:rPr dirty="0" sz="2000" lang="en-US"/>
              <a:t>Resolving  hematoma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86" name=""/>
        <p:cNvGrpSpPr/>
        <p:nvPr/>
      </p:nvGrpSpPr>
      <p:grpSpPr>
        <a:xfrm>
          <a:off x="0" y="0"/>
          <a:ext cx="0" cy="0"/>
          <a:chOff x="0" y="0"/>
          <a:chExt cx="0" cy="0"/>
        </a:xfrm>
      </p:grpSpPr>
      <p:sp>
        <p:nvSpPr>
          <p:cNvPr id="1048638" name="Title 1"/>
          <p:cNvSpPr>
            <a:spLocks noGrp="1"/>
          </p:cNvSpPr>
          <p:nvPr>
            <p:ph type="title"/>
          </p:nvPr>
        </p:nvSpPr>
        <p:spPr>
          <a:xfrm>
            <a:off x="86013" y="18256"/>
            <a:ext cx="7886700" cy="662782"/>
          </a:xfrm>
        </p:spPr>
        <p:txBody>
          <a:bodyPr>
            <a:normAutofit fontScale="90000"/>
          </a:bodyPr>
          <a:p>
            <a:pPr indent="-571500" marL="571500">
              <a:buFont typeface="Courier New" panose="02070309020205020404" pitchFamily="49" charset="0"/>
              <a:buChar char="o"/>
            </a:pPr>
            <a:r>
              <a:rPr b="1" dirty="0" lang="en-US" u="sng">
                <a:latin typeface="+mn-lt"/>
                <a:cs typeface="Microsoft GothicNeo" panose="020B0604020202020204" pitchFamily="34" charset="0"/>
              </a:rPr>
              <a:t>Melanoma</a:t>
            </a:r>
          </a:p>
        </p:txBody>
      </p:sp>
      <p:sp>
        <p:nvSpPr>
          <p:cNvPr id="1048639" name="Content Placeholder 2"/>
          <p:cNvSpPr>
            <a:spLocks noGrp="1"/>
          </p:cNvSpPr>
          <p:nvPr>
            <p:ph idx="1"/>
          </p:nvPr>
        </p:nvSpPr>
        <p:spPr>
          <a:xfrm>
            <a:off x="86013" y="681038"/>
            <a:ext cx="8973562" cy="6158706"/>
          </a:xfrm>
        </p:spPr>
        <p:txBody>
          <a:bodyPr>
            <a:normAutofit/>
          </a:bodyPr>
          <a:p>
            <a:r>
              <a:rPr dirty="0" sz="2000" lang="en-US"/>
              <a:t>The 5th  most  common  cancer  in  men, 7th  in  women.</a:t>
            </a:r>
          </a:p>
          <a:p>
            <a:r>
              <a:rPr dirty="0" sz="2000" lang="en-US"/>
              <a:t>Hemorrhagic  involvement  is  common.</a:t>
            </a:r>
          </a:p>
          <a:p>
            <a:r>
              <a:rPr b="1" dirty="0" sz="2000" lang="en-US"/>
              <a:t>CT</a:t>
            </a:r>
            <a:r>
              <a:rPr dirty="0" sz="2000" lang="en-US"/>
              <a:t>:  lesions  may  be  slightly  </a:t>
            </a:r>
            <a:r>
              <a:rPr dirty="0" sz="2000" lang="en-US" err="1"/>
              <a:t>hyperdense</a:t>
            </a:r>
            <a:r>
              <a:rPr dirty="0" sz="2000" lang="en-US"/>
              <a:t>  to  brain  on  </a:t>
            </a:r>
            <a:r>
              <a:rPr dirty="0" sz="2000" lang="en-US" err="1"/>
              <a:t>unenhanced</a:t>
            </a:r>
            <a:r>
              <a:rPr dirty="0" sz="2000" lang="en-US"/>
              <a:t>  CT  due  to  melanin.  Enhancement is  less  constant  than  for  other  mets  (e.g. bronchogenic  Ca). </a:t>
            </a:r>
          </a:p>
          <a:p>
            <a:r>
              <a:rPr b="1" dirty="0" sz="2000" lang="en-US"/>
              <a:t>MRI</a:t>
            </a:r>
            <a:r>
              <a:rPr dirty="0" sz="2000" lang="en-US"/>
              <a:t>:  decreased  signal  on  T2WI surrounded  by  intense  halo  of edema. Enhancing  T1WI lesions  in a  patient  with  melanoma  is  highly suggestive  of melanoma  metastases.</a:t>
            </a:r>
          </a:p>
          <a:p>
            <a:endParaRPr dirty="0" sz="2000"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87" name=""/>
        <p:cNvGrpSpPr/>
        <p:nvPr/>
      </p:nvGrpSpPr>
      <p:grpSpPr>
        <a:xfrm>
          <a:off x="0" y="0"/>
          <a:ext cx="0" cy="0"/>
          <a:chOff x="0" y="0"/>
          <a:chExt cx="0" cy="0"/>
        </a:xfrm>
      </p:grpSpPr>
      <p:sp>
        <p:nvSpPr>
          <p:cNvPr id="1048640" name="Content Placeholder 2"/>
          <p:cNvSpPr>
            <a:spLocks noGrp="1"/>
          </p:cNvSpPr>
          <p:nvPr>
            <p:ph idx="1"/>
          </p:nvPr>
        </p:nvSpPr>
        <p:spPr>
          <a:xfrm>
            <a:off x="103909" y="105352"/>
            <a:ext cx="8924636" cy="6660284"/>
          </a:xfrm>
        </p:spPr>
        <p:txBody>
          <a:bodyPr>
            <a:noAutofit/>
          </a:bodyPr>
          <a:p>
            <a:pPr>
              <a:buFont typeface="Wingdings" pitchFamily="2" charset="2"/>
              <a:buChar char="Ø"/>
            </a:pPr>
            <a:r>
              <a:rPr b="1" dirty="0" sz="2000" lang="en-US" u="sng"/>
              <a:t>Treatment</a:t>
            </a:r>
          </a:p>
          <a:p>
            <a:pPr>
              <a:buFont typeface="Wingdings" pitchFamily="2" charset="2"/>
              <a:buChar char="v"/>
            </a:pPr>
            <a:r>
              <a:rPr b="1" dirty="0" sz="2000" lang="en-US" u="sng">
                <a:solidFill>
                  <a:srgbClr val="C00000"/>
                </a:solidFill>
              </a:rPr>
              <a:t>Surgical  indications </a:t>
            </a:r>
          </a:p>
          <a:p>
            <a:pPr lvl="1"/>
            <a:r>
              <a:rPr dirty="0" sz="2000" lang="en-US"/>
              <a:t>Patients  with  1-4  CNS metastases that can  be  completely resected  when  systemic disease  is absent  or  slowly  progressive.</a:t>
            </a:r>
          </a:p>
          <a:p>
            <a:pPr lvl="1"/>
            <a:r>
              <a:rPr dirty="0" sz="2000" lang="en-US"/>
              <a:t>Patients  with  intracranial mets  that cannot  be  completely removed  or  with  uncontrolled  systemic disease  may be  surgical candidates for  the  following: </a:t>
            </a:r>
          </a:p>
          <a:p>
            <a:pPr indent="-457200" lvl="2" marL="1371600">
              <a:buFont typeface="+mj-lt"/>
              <a:buAutoNum type="alphaLcParenR"/>
            </a:pPr>
            <a:r>
              <a:rPr dirty="0" lang="en-US"/>
              <a:t>for  symptomatic relief:  e.g. lesion  causing  painful  pressure.</a:t>
            </a:r>
          </a:p>
          <a:p>
            <a:pPr indent="-457200" lvl="2" marL="1371600">
              <a:buFont typeface="+mj-lt"/>
              <a:buAutoNum type="alphaLcParenR"/>
            </a:pPr>
            <a:r>
              <a:rPr dirty="0" lang="en-US"/>
              <a:t>life-threatening  lesion:  e.g. large  p-fossa  lesion  with  4th  ventricle  compression.</a:t>
            </a:r>
          </a:p>
          <a:p>
            <a:pPr indent="-457200" lvl="2" marL="1371600">
              <a:buFont typeface="+mj-lt"/>
              <a:buAutoNum type="alphaLcParenR"/>
            </a:pPr>
            <a:r>
              <a:rPr dirty="0" lang="en-US"/>
              <a:t>for hemorrhagic lesion causing symptoms by mass effect from the clot.</a:t>
            </a:r>
          </a:p>
          <a:p>
            <a:pPr>
              <a:buFont typeface="Wingdings" pitchFamily="2" charset="2"/>
              <a:buChar char="v"/>
            </a:pPr>
            <a:r>
              <a:rPr b="1" dirty="0" sz="2000" lang="en-US" u="sng">
                <a:solidFill>
                  <a:srgbClr val="C00000"/>
                </a:solidFill>
              </a:rPr>
              <a:t>Whole-brain  radiation  therapy  (WBXRT). </a:t>
            </a:r>
          </a:p>
          <a:p>
            <a:pPr lvl="1"/>
            <a:r>
              <a:rPr dirty="0" sz="2000" lang="en-US"/>
              <a:t>Melanoma  is  typically  radio-resistant ,  provides 2–3  months.</a:t>
            </a:r>
          </a:p>
          <a:p>
            <a:pPr>
              <a:buFont typeface="Wingdings" pitchFamily="2" charset="2"/>
              <a:buChar char="v"/>
            </a:pPr>
            <a:r>
              <a:rPr b="1" dirty="0" sz="2000" lang="en-US" u="sng">
                <a:solidFill>
                  <a:srgbClr val="C00000"/>
                </a:solidFill>
              </a:rPr>
              <a:t>Stereotactic  </a:t>
            </a:r>
            <a:r>
              <a:rPr b="1" dirty="0" sz="2000" lang="en-US" err="1" u="sng">
                <a:solidFill>
                  <a:srgbClr val="C00000"/>
                </a:solidFill>
              </a:rPr>
              <a:t>radiosurgery</a:t>
            </a:r>
            <a:r>
              <a:rPr b="1" dirty="0" sz="2000" lang="en-US" u="sng">
                <a:solidFill>
                  <a:srgbClr val="C00000"/>
                </a:solidFill>
              </a:rPr>
              <a:t>  (SRS). </a:t>
            </a:r>
          </a:p>
          <a:p>
            <a:pPr lvl="1"/>
            <a:r>
              <a:rPr dirty="0" sz="2000" lang="en-US"/>
              <a:t>Considered  for ≤4  lesions  all ≤ 3cm  diameter that are surgically inaccessible,  with  limited  or  quiescent  systemic  involvement.  </a:t>
            </a:r>
          </a:p>
          <a:p>
            <a:pPr lvl="1"/>
            <a:r>
              <a:rPr dirty="0" sz="2000" lang="en-US"/>
              <a:t>Relative  contraindications:  hemorrhagic  lesions,  lesions  with  significant  mass  effect  surrounding edema.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88" name=""/>
        <p:cNvGrpSpPr/>
        <p:nvPr/>
      </p:nvGrpSpPr>
      <p:grpSpPr>
        <a:xfrm>
          <a:off x="0" y="0"/>
          <a:ext cx="0" cy="0"/>
          <a:chOff x="0" y="0"/>
          <a:chExt cx="0" cy="0"/>
        </a:xfrm>
      </p:grpSpPr>
      <p:sp>
        <p:nvSpPr>
          <p:cNvPr id="1048641" name="Title 1"/>
          <p:cNvSpPr>
            <a:spLocks noGrp="1"/>
          </p:cNvSpPr>
          <p:nvPr>
            <p:ph type="title"/>
          </p:nvPr>
        </p:nvSpPr>
        <p:spPr/>
        <p:txBody>
          <a:bodyPr/>
          <a:p>
            <a:endParaRPr lang="en-US"/>
          </a:p>
        </p:txBody>
      </p:sp>
      <p:pic>
        <p:nvPicPr>
          <p:cNvPr id="2097158" name="Picture 4"/>
          <p:cNvPicPr>
            <a:picLocks noChangeAspect="1" noGrp="1"/>
          </p:cNvPicPr>
          <p:nvPr>
            <p:ph idx="1"/>
          </p:nvPr>
        </p:nvPicPr>
        <p:blipFill>
          <a:blip xmlns:r="http://schemas.openxmlformats.org/officeDocument/2006/relationships" r:embed="rId1"/>
          <a:stretch>
            <a:fillRect/>
          </a:stretch>
        </p:blipFill>
        <p:spPr>
          <a:xfrm>
            <a:off x="0" y="1"/>
            <a:ext cx="4572794" cy="3429000"/>
          </a:xfrm>
          <a:prstGeom prst="rect"/>
        </p:spPr>
      </p:pic>
      <p:pic>
        <p:nvPicPr>
          <p:cNvPr id="2097159" name="Picture 6"/>
          <p:cNvPicPr>
            <a:picLocks noChangeAspect="1"/>
          </p:cNvPicPr>
          <p:nvPr/>
        </p:nvPicPr>
        <p:blipFill>
          <a:blip xmlns:r="http://schemas.openxmlformats.org/officeDocument/2006/relationships" r:embed="rId2"/>
          <a:stretch>
            <a:fillRect/>
          </a:stretch>
        </p:blipFill>
        <p:spPr>
          <a:xfrm>
            <a:off x="4572000" y="0"/>
            <a:ext cx="4572000" cy="3429000"/>
          </a:xfrm>
          <a:prstGeom prst="rect"/>
        </p:spPr>
      </p:pic>
      <p:pic>
        <p:nvPicPr>
          <p:cNvPr id="2097160" name="Picture 8"/>
          <p:cNvPicPr>
            <a:picLocks noChangeAspect="1"/>
          </p:cNvPicPr>
          <p:nvPr/>
        </p:nvPicPr>
        <p:blipFill>
          <a:blip xmlns:r="http://schemas.openxmlformats.org/officeDocument/2006/relationships" r:embed="rId3"/>
          <a:stretch>
            <a:fillRect/>
          </a:stretch>
        </p:blipFill>
        <p:spPr>
          <a:xfrm>
            <a:off x="0" y="3429000"/>
            <a:ext cx="4572000" cy="3429000"/>
          </a:xfrm>
          <a:prstGeom prst="rect"/>
        </p:spPr>
      </p:pic>
      <p:pic>
        <p:nvPicPr>
          <p:cNvPr id="2097161" name="Picture 10"/>
          <p:cNvPicPr>
            <a:picLocks noChangeAspect="1"/>
          </p:cNvPicPr>
          <p:nvPr/>
        </p:nvPicPr>
        <p:blipFill>
          <a:blip xmlns:r="http://schemas.openxmlformats.org/officeDocument/2006/relationships" r:embed="rId4"/>
          <a:stretch>
            <a:fillRect/>
          </a:stretch>
        </p:blipFill>
        <p:spPr>
          <a:xfrm>
            <a:off x="4572000" y="3428998"/>
            <a:ext cx="4572000" cy="3428999"/>
          </a:xfrm>
          <a:prstGeom prst="rec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89" name=""/>
        <p:cNvGrpSpPr/>
        <p:nvPr/>
      </p:nvGrpSpPr>
      <p:grpSpPr>
        <a:xfrm>
          <a:off x="0" y="0"/>
          <a:ext cx="0" cy="0"/>
          <a:chOff x="0" y="0"/>
          <a:chExt cx="0" cy="0"/>
        </a:xfrm>
      </p:grpSpPr>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1448955"/>
            <a:ext cx="9145588" cy="3960090"/>
          </a:xfrm>
          <a:prstGeom prst="rec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4" name=""/>
        <p:cNvGrpSpPr/>
        <p:nvPr/>
      </p:nvGrpSpPr>
      <p:grpSpPr>
        <a:xfrm>
          <a:off x="0" y="0"/>
          <a:ext cx="0" cy="0"/>
          <a:chOff x="0" y="0"/>
          <a:chExt cx="0" cy="0"/>
        </a:xfrm>
      </p:grpSpPr>
      <p:sp>
        <p:nvSpPr>
          <p:cNvPr id="1048595" name="Content Placeholder 2"/>
          <p:cNvSpPr>
            <a:spLocks noGrp="1"/>
          </p:cNvSpPr>
          <p:nvPr>
            <p:ph idx="1"/>
          </p:nvPr>
        </p:nvSpPr>
        <p:spPr>
          <a:xfrm>
            <a:off x="92365" y="692695"/>
            <a:ext cx="8924636" cy="6072939"/>
          </a:xfrm>
        </p:spPr>
        <p:txBody>
          <a:bodyPr>
            <a:noAutofit/>
          </a:bodyPr>
          <a:p>
            <a:pPr>
              <a:buFont typeface="Wingdings" pitchFamily="2" charset="2"/>
              <a:buChar char="Ø"/>
            </a:pPr>
            <a:r>
              <a:rPr dirty="0" sz="2100" lang="en-US"/>
              <a:t>High-dose corticosteroids are used for the initial treatment of patients with symptomatic brain metastases in order to decrease the edema that typically surrounds these tumors and to help restore neurological function.</a:t>
            </a:r>
          </a:p>
          <a:p>
            <a:pPr indent="0" marL="109728">
              <a:buNone/>
            </a:pPr>
            <a:r>
              <a:rPr dirty="0" sz="2100" lang="en-US"/>
              <a:t> </a:t>
            </a:r>
          </a:p>
          <a:p>
            <a:pPr>
              <a:buFont typeface="Wingdings" pitchFamily="2" charset="2"/>
              <a:buChar char="Ø"/>
            </a:pPr>
            <a:r>
              <a:rPr dirty="0" sz="2100" lang="en-US"/>
              <a:t>Systemic chemotherapy is not very effective against the most common types of primary tumors metastasizing to the brain, which tend to be </a:t>
            </a:r>
            <a:r>
              <a:rPr dirty="0" sz="2100" lang="en-US" err="1"/>
              <a:t>chemoresistant</a:t>
            </a:r>
            <a:r>
              <a:rPr dirty="0" sz="2100" lang="en-US"/>
              <a:t> ; however its useful as an adjunct to other therapies against metastases from </a:t>
            </a:r>
            <a:r>
              <a:rPr dirty="0" sz="2100" lang="en-US">
                <a:solidFill>
                  <a:srgbClr val="C00000"/>
                </a:solidFill>
              </a:rPr>
              <a:t>SCLC and germ cell tumors</a:t>
            </a:r>
            <a:r>
              <a:rPr dirty="0" sz="2100" lang="en-US"/>
              <a:t>.</a:t>
            </a:r>
            <a:endParaRPr dirty="0" sz="2100" lang="en-US">
              <a:solidFill>
                <a:srgbClr val="C00000"/>
              </a:solidFill>
            </a:endParaRPr>
          </a:p>
        </p:txBody>
      </p:sp>
      <p:sp>
        <p:nvSpPr>
          <p:cNvPr id="1048596" name="Title 1"/>
          <p:cNvSpPr txBox="1"/>
          <p:nvPr/>
        </p:nvSpPr>
        <p:spPr>
          <a:xfrm>
            <a:off x="92364" y="92365"/>
            <a:ext cx="8359683" cy="531090"/>
          </a:xfrm>
          <a:prstGeom prst="rect"/>
        </p:spPr>
        <p:txBody>
          <a:bodyPr anchor="ctr" vert="horz">
            <a:normAutofit fontScale="96875" lnSpcReduction="10000"/>
          </a:bodyPr>
          <a:lstStyle>
            <a:lvl1pPr algn="l" eaLnBrk="1" hangingPunct="1" latinLnBrk="0" rtl="1">
              <a:spcBef>
                <a:spcPct val="0"/>
              </a:spcBef>
              <a:buNone/>
              <a:defRPr sz="4000" kern="1200" kumimoji="0">
                <a:solidFill>
                  <a:schemeClr val="tx2"/>
                </a:solidFill>
                <a:latin typeface="+mj-lt"/>
                <a:ea typeface="+mj-ea"/>
                <a:cs typeface="+mj-cs"/>
              </a:defRPr>
            </a:lvl1pPr>
          </a:lstStyle>
          <a:p>
            <a:pPr indent="-571500" marL="571500" rtl="0">
              <a:buFont typeface="Wingdings" pitchFamily="2" charset="2"/>
              <a:buChar char="v"/>
            </a:pPr>
            <a:r>
              <a:rPr dirty="0" sz="3200" lang="en-US" u="sng">
                <a:solidFill>
                  <a:srgbClr val="002060"/>
                </a:solidFill>
                <a:latin typeface="Algerian" pitchFamily="82" charset="77"/>
              </a:rPr>
              <a:t>TREATMENT MODALITIES </a:t>
            </a:r>
            <a:endParaRPr dirty="0" sz="3200" lang="ar-IQ" u="sng">
              <a:solidFill>
                <a:srgbClr val="002060"/>
              </a:solidFill>
              <a:latin typeface="Algerian" pitchFamily="8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7" name=""/>
        <p:cNvGrpSpPr/>
        <p:nvPr/>
      </p:nvGrpSpPr>
      <p:grpSpPr>
        <a:xfrm>
          <a:off x="0" y="0"/>
          <a:ext cx="0" cy="0"/>
          <a:chOff x="0" y="0"/>
          <a:chExt cx="0" cy="0"/>
        </a:xfrm>
      </p:grpSpPr>
      <p:sp>
        <p:nvSpPr>
          <p:cNvPr id="1048600" name="Content Placeholder 2"/>
          <p:cNvSpPr>
            <a:spLocks noGrp="1"/>
          </p:cNvSpPr>
          <p:nvPr>
            <p:ph idx="1"/>
          </p:nvPr>
        </p:nvSpPr>
        <p:spPr>
          <a:xfrm>
            <a:off x="80818" y="635000"/>
            <a:ext cx="8983953" cy="1743364"/>
          </a:xfrm>
        </p:spPr>
        <p:txBody>
          <a:bodyPr>
            <a:noAutofit/>
          </a:bodyPr>
          <a:p>
            <a:r>
              <a:rPr dirty="0" sz="2000" lang="en-US"/>
              <a:t>The advantage of WBRT is that it is a simple, noninvasive method of treating the entire brain.</a:t>
            </a:r>
          </a:p>
          <a:p>
            <a:r>
              <a:rPr dirty="0" sz="2000" lang="en-US"/>
              <a:t>Headaches, seizures, or symptoms of increased ICP show a complete response to WBRT in more than 50% of cases.</a:t>
            </a:r>
          </a:p>
          <a:p>
            <a:r>
              <a:rPr dirty="0" sz="2000" lang="en-US"/>
              <a:t>Cranial nerve deficits have also been reported to improve.</a:t>
            </a:r>
          </a:p>
        </p:txBody>
      </p:sp>
      <p:sp>
        <p:nvSpPr>
          <p:cNvPr id="1048601" name="Title 1"/>
          <p:cNvSpPr txBox="1"/>
          <p:nvPr/>
        </p:nvSpPr>
        <p:spPr>
          <a:xfrm>
            <a:off x="80818" y="80818"/>
            <a:ext cx="8186501" cy="554182"/>
          </a:xfrm>
          <a:prstGeom prst="rect"/>
        </p:spPr>
        <p:txBody>
          <a:bodyPr anchor="ctr" vert="horz">
            <a:normAutofit lnSpcReduction="10000"/>
          </a:bodyPr>
          <a:lstStyle>
            <a:lvl1pPr algn="l" eaLnBrk="1" hangingPunct="1" latinLnBrk="0" rtl="1">
              <a:spcBef>
                <a:spcPct val="0"/>
              </a:spcBef>
              <a:buNone/>
              <a:defRPr sz="4000" kern="1200" kumimoji="0">
                <a:solidFill>
                  <a:schemeClr val="tx2"/>
                </a:solidFill>
                <a:latin typeface="+mj-lt"/>
                <a:ea typeface="+mj-ea"/>
                <a:cs typeface="+mj-cs"/>
              </a:defRPr>
            </a:lvl1pPr>
          </a:lstStyle>
          <a:p>
            <a:pPr indent="-457200" marL="457200" rtl="0">
              <a:buFont typeface="Wingdings" pitchFamily="2" charset="2"/>
              <a:buChar char="v"/>
            </a:pPr>
            <a:r>
              <a:rPr dirty="0" sz="3200" lang="en-US" u="sng">
                <a:solidFill>
                  <a:srgbClr val="002060"/>
                </a:solidFill>
                <a:latin typeface="Algerian" pitchFamily="82" charset="77"/>
              </a:rPr>
              <a:t>Radiation Therapy  </a:t>
            </a:r>
            <a:endParaRPr dirty="0" sz="3200" lang="ar-IQ" u="sng">
              <a:solidFill>
                <a:srgbClr val="002060"/>
              </a:solidFill>
              <a:latin typeface="Algerian" pitchFamily="82" charset="77"/>
            </a:endParaRPr>
          </a:p>
        </p:txBody>
      </p:sp>
      <p:sp>
        <p:nvSpPr>
          <p:cNvPr id="1048602" name="Title 1"/>
          <p:cNvSpPr txBox="1"/>
          <p:nvPr/>
        </p:nvSpPr>
        <p:spPr>
          <a:xfrm>
            <a:off x="36290" y="2378364"/>
            <a:ext cx="8231029" cy="936104"/>
          </a:xfrm>
          <a:prstGeom prst="rect"/>
        </p:spPr>
        <p:txBody>
          <a:bodyPr anchor="ctr" vert="horz">
            <a:normAutofit/>
          </a:bodyPr>
          <a:lstStyle>
            <a:lvl1pPr algn="l" eaLnBrk="1" hangingPunct="1" latinLnBrk="0" rtl="1">
              <a:spcBef>
                <a:spcPct val="0"/>
              </a:spcBef>
              <a:buNone/>
              <a:defRPr sz="4000" kern="1200" kumimoji="0">
                <a:solidFill>
                  <a:schemeClr val="tx2"/>
                </a:solidFill>
                <a:latin typeface="+mj-lt"/>
                <a:ea typeface="+mj-ea"/>
                <a:cs typeface="+mj-cs"/>
              </a:defRPr>
            </a:lvl1pPr>
          </a:lstStyle>
          <a:p>
            <a:pPr indent="-457200" marL="457200" rtl="0">
              <a:buFont typeface="Wingdings" pitchFamily="2" charset="2"/>
              <a:buChar char="v"/>
            </a:pPr>
            <a:r>
              <a:rPr dirty="0" sz="3200" lang="en-US" u="sng">
                <a:solidFill>
                  <a:srgbClr val="002060"/>
                </a:solidFill>
                <a:latin typeface="Algerian" pitchFamily="82" charset="77"/>
              </a:rPr>
              <a:t>Prognostic Factors   </a:t>
            </a:r>
            <a:endParaRPr dirty="0" sz="3200" lang="ar-IQ" u="sng">
              <a:solidFill>
                <a:srgbClr val="002060"/>
              </a:solidFill>
              <a:latin typeface="Algerian" pitchFamily="82" charset="77"/>
            </a:endParaRPr>
          </a:p>
        </p:txBody>
      </p:sp>
      <p:sp>
        <p:nvSpPr>
          <p:cNvPr id="1048603" name="TextBox 6"/>
          <p:cNvSpPr txBox="1"/>
          <p:nvPr/>
        </p:nvSpPr>
        <p:spPr>
          <a:xfrm>
            <a:off x="80817" y="3083679"/>
            <a:ext cx="8983953" cy="3444241"/>
          </a:xfrm>
          <a:prstGeom prst="rect"/>
          <a:noFill/>
        </p:spPr>
        <p:txBody>
          <a:bodyPr wrap="square">
            <a:spAutoFit/>
          </a:bodyPr>
          <a:p>
            <a:pPr indent="-342900" lvl="1" marL="800100">
              <a:buFont typeface="Wingdings" pitchFamily="2" charset="2"/>
              <a:buChar char="Ø"/>
            </a:pPr>
            <a:r>
              <a:rPr dirty="0" sz="2000" lang="en-US"/>
              <a:t>Age </a:t>
            </a:r>
          </a:p>
          <a:p>
            <a:pPr indent="-342900" lvl="1" marL="800100">
              <a:buFont typeface="Wingdings" pitchFamily="2" charset="2"/>
              <a:buChar char="Ø"/>
            </a:pPr>
            <a:r>
              <a:rPr dirty="0" sz="2000" lang="en-US"/>
              <a:t>Performance  status</a:t>
            </a:r>
          </a:p>
          <a:p>
            <a:pPr indent="-342900" lvl="1" marL="800100">
              <a:buFont typeface="Wingdings" pitchFamily="2" charset="2"/>
              <a:buChar char="Ø"/>
            </a:pPr>
            <a:r>
              <a:rPr dirty="0" sz="2000" lang="en-US"/>
              <a:t>Presence  of  </a:t>
            </a:r>
            <a:r>
              <a:rPr dirty="0" sz="2000" lang="en-US" err="1"/>
              <a:t>extracranial</a:t>
            </a:r>
            <a:r>
              <a:rPr dirty="0" sz="2000" lang="en-US"/>
              <a:t> metastases</a:t>
            </a:r>
          </a:p>
          <a:p>
            <a:pPr indent="-342900" lvl="1" marL="800100">
              <a:buFont typeface="Wingdings" pitchFamily="2" charset="2"/>
              <a:buChar char="Ø"/>
            </a:pPr>
            <a:r>
              <a:rPr dirty="0" sz="2000" lang="en-US"/>
              <a:t>Status  of  the  primary  tumor</a:t>
            </a:r>
          </a:p>
          <a:p>
            <a:pPr indent="-342900" lvl="1" marL="800100">
              <a:buFont typeface="Wingdings" pitchFamily="2" charset="2"/>
              <a:buChar char="Ø"/>
            </a:pPr>
            <a:endParaRPr dirty="0" sz="2000" lang="en-US"/>
          </a:p>
          <a:p>
            <a:pPr indent="-342900" marL="342900">
              <a:buFont typeface="Arial" panose="020B0604020202020204" pitchFamily="34" charset="0"/>
              <a:buChar char="•"/>
            </a:pPr>
            <a:r>
              <a:rPr dirty="0" sz="2000" lang="en-US"/>
              <a:t>The RTOG (Radiation Therapy Oncology Group ) identify 4 factors associated with improved survival: </a:t>
            </a:r>
          </a:p>
          <a:p>
            <a:pPr indent="-457200" lvl="1" marL="914400">
              <a:buFont typeface="+mj-lt"/>
              <a:buAutoNum type="arabicParenR"/>
            </a:pPr>
            <a:r>
              <a:rPr dirty="0" sz="2000" lang="en-US"/>
              <a:t>Age less than 60 years.</a:t>
            </a:r>
          </a:p>
          <a:p>
            <a:pPr indent="-457200" lvl="1" marL="914400">
              <a:buFont typeface="+mj-lt"/>
              <a:buAutoNum type="arabicParenR"/>
            </a:pPr>
            <a:r>
              <a:rPr dirty="0" sz="2000" lang="en-US"/>
              <a:t>KPS score 70 or higher.</a:t>
            </a:r>
          </a:p>
          <a:p>
            <a:pPr indent="-457200" lvl="1" marL="914400">
              <a:buFont typeface="+mj-lt"/>
              <a:buAutoNum type="arabicParenR"/>
            </a:pPr>
            <a:r>
              <a:rPr dirty="0" sz="2000" lang="en-US"/>
              <a:t>Metastatic spread limited to the brain.</a:t>
            </a:r>
          </a:p>
          <a:p>
            <a:pPr indent="-457200" lvl="1" marL="914400">
              <a:buFont typeface="+mj-lt"/>
              <a:buAutoNum type="arabicParenR"/>
            </a:pPr>
            <a:r>
              <a:rPr dirty="0" sz="2000" lang="en-US"/>
              <a:t>An unknown or controlled primary.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0" name=""/>
        <p:cNvGrpSpPr/>
        <p:nvPr/>
      </p:nvGrpSpPr>
      <p:grpSpPr>
        <a:xfrm>
          <a:off x="0" y="0"/>
          <a:ext cx="0" cy="0"/>
          <a:chOff x="0" y="0"/>
          <a:chExt cx="0" cy="0"/>
        </a:xfrm>
      </p:grpSpPr>
      <p:pic>
        <p:nvPicPr>
          <p:cNvPr id="2097152" name="Picture 6"/>
          <p:cNvPicPr>
            <a:picLocks noChangeAspect="1"/>
          </p:cNvPicPr>
          <p:nvPr/>
        </p:nvPicPr>
        <p:blipFill>
          <a:blip xmlns:r="http://schemas.openxmlformats.org/officeDocument/2006/relationships" r:embed="rId1"/>
          <a:stretch>
            <a:fillRect/>
          </a:stretch>
        </p:blipFill>
        <p:spPr>
          <a:xfrm>
            <a:off x="0" y="1085272"/>
            <a:ext cx="9145588" cy="4167909"/>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1" name=""/>
        <p:cNvGrpSpPr/>
        <p:nvPr/>
      </p:nvGrpSpPr>
      <p:grpSpPr>
        <a:xfrm>
          <a:off x="0" y="0"/>
          <a:ext cx="0" cy="0"/>
          <a:chOff x="0" y="0"/>
          <a:chExt cx="0" cy="0"/>
        </a:xfrm>
      </p:grpSpPr>
      <p:sp>
        <p:nvSpPr>
          <p:cNvPr id="1048607" name="Content Placeholder 2"/>
          <p:cNvSpPr>
            <a:spLocks noGrp="1"/>
          </p:cNvSpPr>
          <p:nvPr>
            <p:ph idx="1"/>
          </p:nvPr>
        </p:nvSpPr>
        <p:spPr>
          <a:xfrm>
            <a:off x="86013" y="82260"/>
            <a:ext cx="8954077" cy="6694921"/>
          </a:xfrm>
        </p:spPr>
        <p:txBody>
          <a:bodyPr>
            <a:normAutofit/>
          </a:bodyPr>
          <a:p>
            <a:pPr>
              <a:buFont typeface="Wingdings" pitchFamily="2" charset="2"/>
              <a:buChar char="v"/>
            </a:pPr>
            <a:r>
              <a:rPr b="1" dirty="0" sz="2000" lang="en-US" u="sng">
                <a:solidFill>
                  <a:srgbClr val="002060"/>
                </a:solidFill>
              </a:rPr>
              <a:t>Prophylactic Cranial Irradiation for Small Cell Lung Cancer </a:t>
            </a:r>
          </a:p>
          <a:p>
            <a:r>
              <a:rPr dirty="0" sz="2000" lang="en-US"/>
              <a:t>Patients  with  SCLC  may  be  considered  for  prophylactic  cranial irradiation  (PCI)  because  of  the  high  likelihood  of  the  development  of  brain  metastases  and  consequent  neurological  deficits. </a:t>
            </a:r>
          </a:p>
          <a:p>
            <a:r>
              <a:rPr dirty="0" sz="2000" lang="en-US"/>
              <a:t>There  is  debate  regarding  use  of  PCI  because  of  concerns that  it  may  contribute  to  neurological  deficits.</a:t>
            </a:r>
          </a:p>
          <a:p>
            <a:r>
              <a:rPr dirty="0" sz="2000" lang="en-US"/>
              <a:t>To minimize neurological toxicity, PCI should not be given concurrently with chemotherapy</a:t>
            </a:r>
          </a:p>
          <a:p>
            <a:endParaRPr dirty="0" sz="2000" lang="en-US"/>
          </a:p>
          <a:p>
            <a:pPr>
              <a:buFont typeface="Wingdings" pitchFamily="2" charset="2"/>
              <a:buChar char="v"/>
            </a:pPr>
            <a:r>
              <a:rPr b="1" dirty="0" sz="2000" lang="en-US" u="sng">
                <a:solidFill>
                  <a:srgbClr val="002060"/>
                </a:solidFill>
              </a:rPr>
              <a:t>Complications of Whole-Brain Radiotherapy</a:t>
            </a:r>
          </a:p>
          <a:p>
            <a:pPr indent="-457200" marL="457200">
              <a:buFont typeface="+mj-lt"/>
              <a:buAutoNum type="arabicParenR"/>
            </a:pPr>
            <a:r>
              <a:rPr b="1" dirty="0" sz="2000" lang="en-US">
                <a:solidFill>
                  <a:srgbClr val="0070C0"/>
                </a:solidFill>
              </a:rPr>
              <a:t>Acute  effects  of  WBRT </a:t>
            </a:r>
            <a:r>
              <a:rPr dirty="0" sz="2000" lang="en-US"/>
              <a:t> include  mild  fatigue,  reversible  hair  loss, mild  scalp  erythema,  and  hyperpigmentation.  </a:t>
            </a:r>
          </a:p>
          <a:p>
            <a:pPr indent="-457200" marL="457200">
              <a:buFont typeface="+mj-lt"/>
              <a:buAutoNum type="arabicParenR"/>
            </a:pPr>
            <a:r>
              <a:rPr b="1" dirty="0" sz="2000" lang="en-US">
                <a:solidFill>
                  <a:srgbClr val="0070C0"/>
                </a:solidFill>
              </a:rPr>
              <a:t>Somnolence  syndrome: </a:t>
            </a:r>
            <a:r>
              <a:rPr dirty="0" sz="2000" lang="en-US"/>
              <a:t>persistent  fatigue,  anorexia,  and  irritability (especially  in  children),  may  occur  3  to  10  weeks  after  WBRT  but may  resolve  within  6  weeks.</a:t>
            </a:r>
          </a:p>
          <a:p>
            <a:pPr indent="-457200" marL="457200">
              <a:buFont typeface="+mj-lt"/>
              <a:buAutoNum type="arabicParenR"/>
            </a:pPr>
            <a:r>
              <a:rPr b="1" dirty="0" sz="2000" lang="en-US">
                <a:solidFill>
                  <a:srgbClr val="0070C0"/>
                </a:solidFill>
              </a:rPr>
              <a:t>Progressive  dementia,  ataxia,  and urinary  incontinence NPH</a:t>
            </a:r>
            <a:r>
              <a:rPr dirty="0" sz="2000" lang="en-US"/>
              <a:t> developed  within  5  to  36  months  of  treatment  with  WBRT,  causing severe  disability  and  leading  to the  deaths , (CT)  scans  showed  cortical  atrophy  and  </a:t>
            </a:r>
            <a:r>
              <a:rPr dirty="0" sz="2000" lang="en-US" err="1"/>
              <a:t>hypodense</a:t>
            </a:r>
            <a:r>
              <a:rPr dirty="0" sz="2000" lang="en-US"/>
              <a:t>  white  matter.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2" name=""/>
        <p:cNvGrpSpPr/>
        <p:nvPr/>
      </p:nvGrpSpPr>
      <p:grpSpPr>
        <a:xfrm>
          <a:off x="0" y="0"/>
          <a:ext cx="0" cy="0"/>
          <a:chOff x="0" y="0"/>
          <a:chExt cx="0" cy="0"/>
        </a:xfrm>
      </p:grpSpPr>
      <p:sp>
        <p:nvSpPr>
          <p:cNvPr id="1048608" name="Content Placeholder 2"/>
          <p:cNvSpPr>
            <a:spLocks noGrp="1"/>
          </p:cNvSpPr>
          <p:nvPr>
            <p:ph idx="1"/>
          </p:nvPr>
        </p:nvSpPr>
        <p:spPr>
          <a:xfrm>
            <a:off x="92364" y="80628"/>
            <a:ext cx="8970818" cy="6696744"/>
          </a:xfrm>
        </p:spPr>
        <p:txBody>
          <a:bodyPr>
            <a:normAutofit/>
          </a:bodyPr>
          <a:p>
            <a:pPr algn="l" rtl="0">
              <a:buFont typeface="Wingdings" panose="05000000000000000000" pitchFamily="2" charset="2"/>
              <a:buChar char="q"/>
            </a:pPr>
            <a:r>
              <a:rPr b="1" dirty="0" sz="2000" lang="en-US"/>
              <a:t>Surgical Resection:</a:t>
            </a:r>
            <a:endParaRPr b="1" dirty="0" sz="2000" i="1" lang="en-US">
              <a:ea typeface="Baskerville" panose="02020502070401020303" pitchFamily="18" charset="0"/>
              <a:cs typeface="Arial" panose="020B0604020202020204" pitchFamily="34" charset="0"/>
            </a:endParaRPr>
          </a:p>
          <a:p>
            <a:pPr algn="l" rtl="0">
              <a:buFont typeface="Wingdings" panose="05000000000000000000" pitchFamily="2" charset="2"/>
              <a:buChar char="Ø"/>
            </a:pPr>
            <a:r>
              <a:rPr dirty="0" sz="2000" lang="en-US"/>
              <a:t>Often considered the primary and optimal treatment for brain metastases.</a:t>
            </a:r>
          </a:p>
          <a:p>
            <a:pPr algn="l" rtl="0">
              <a:buFont typeface="Wingdings" panose="05000000000000000000" pitchFamily="2" charset="2"/>
              <a:buChar char="Ø"/>
            </a:pPr>
            <a:r>
              <a:rPr b="1" dirty="0" sz="2000" lang="en-US" u="sng"/>
              <a:t>Advantages</a:t>
            </a:r>
            <a:r>
              <a:rPr dirty="0" sz="2000" lang="en-US"/>
              <a:t> </a:t>
            </a:r>
          </a:p>
          <a:p>
            <a:pPr algn="l" indent="-457200" marL="457200" rtl="0">
              <a:buFont typeface="+mj-lt"/>
              <a:buAutoNum type="arabicParenR"/>
            </a:pPr>
            <a:r>
              <a:rPr b="1" dirty="0" sz="2000" lang="en-US">
                <a:solidFill>
                  <a:srgbClr val="7030A0"/>
                </a:solidFill>
              </a:rPr>
              <a:t>Immediately eliminating the effects of increased (ICP) and the direct irritation that metastases cause in surrounding brain tissue</a:t>
            </a:r>
            <a:r>
              <a:rPr dirty="0" sz="2000" lang="en-US"/>
              <a:t>, </a:t>
            </a:r>
          </a:p>
          <a:p>
            <a:pPr lvl="1"/>
            <a:r>
              <a:rPr dirty="0" sz="2000" lang="en-US"/>
              <a:t>These effects may be greater for metastases than for primary </a:t>
            </a:r>
            <a:r>
              <a:rPr dirty="0" sz="2000" lang="en-US" err="1"/>
              <a:t>intraparenchymal</a:t>
            </a:r>
            <a:r>
              <a:rPr dirty="0" sz="2000" lang="en-US"/>
              <a:t> tumors because</a:t>
            </a:r>
          </a:p>
          <a:p>
            <a:pPr lvl="2">
              <a:buFont typeface="Wingdings" pitchFamily="2" charset="2"/>
              <a:buChar char="ü"/>
            </a:pPr>
            <a:r>
              <a:rPr dirty="0" lang="en-US"/>
              <a:t>Metastases</a:t>
            </a:r>
            <a:r>
              <a:rPr b="1" dirty="0" lang="en-US">
                <a:solidFill>
                  <a:srgbClr val="0070C0"/>
                </a:solidFill>
              </a:rPr>
              <a:t> grow by expansion and compression rather than by infiltration.</a:t>
            </a:r>
          </a:p>
          <a:p>
            <a:pPr lvl="2">
              <a:buFont typeface="Wingdings" pitchFamily="2" charset="2"/>
              <a:buChar char="ü"/>
            </a:pPr>
            <a:r>
              <a:rPr dirty="0" lang="en-US"/>
              <a:t>Metastases often </a:t>
            </a:r>
            <a:r>
              <a:rPr b="1" dirty="0" lang="en-US">
                <a:solidFill>
                  <a:srgbClr val="0070C0"/>
                </a:solidFill>
              </a:rPr>
              <a:t>produce a large amount of edema</a:t>
            </a:r>
            <a:r>
              <a:rPr dirty="0" lang="en-US"/>
              <a:t>.</a:t>
            </a:r>
          </a:p>
          <a:p>
            <a:pPr algn="l" indent="-457200" marL="457200" rtl="0">
              <a:buFont typeface="+mj-lt"/>
              <a:buAutoNum type="arabicParenR"/>
            </a:pPr>
            <a:endParaRPr dirty="0" sz="2000" lang="en-US"/>
          </a:p>
          <a:p>
            <a:pPr algn="l" indent="-457200" marL="457200" rtl="0">
              <a:buFont typeface="+mj-lt"/>
              <a:buAutoNum type="arabicParenR"/>
            </a:pPr>
            <a:r>
              <a:rPr b="1" dirty="0" sz="2000" lang="en-US">
                <a:solidFill>
                  <a:srgbClr val="7030A0"/>
                </a:solidFill>
              </a:rPr>
              <a:t>Provides tissue for confirming the diagnosis of metastasis</a:t>
            </a:r>
            <a:r>
              <a:rPr dirty="0" sz="2000" lang="en-US"/>
              <a:t>. 10% 15% of patients with a clinical diagnosis of metastasis may have </a:t>
            </a:r>
            <a:r>
              <a:rPr b="1" dirty="0" sz="2000" lang="en-US">
                <a:solidFill>
                  <a:srgbClr val="C00000"/>
                </a:solidFill>
              </a:rPr>
              <a:t>non metastatic lesions</a:t>
            </a:r>
            <a:r>
              <a:rPr dirty="0" sz="2000" lang="en-US"/>
              <a:t> such as abscesses and primary tumors.</a:t>
            </a:r>
          </a:p>
          <a:p>
            <a:pPr algn="l" indent="-457200" marL="457200" rtl="0">
              <a:buFont typeface="+mj-lt"/>
              <a:buAutoNum type="arabicParenR"/>
            </a:pPr>
            <a:r>
              <a:rPr b="1" dirty="0" sz="2000" lang="en-US">
                <a:solidFill>
                  <a:srgbClr val="7030A0"/>
                </a:solidFill>
              </a:rPr>
              <a:t>Provide  local cure  if  all  the  tumor  cells  are  removed</a:t>
            </a:r>
            <a:r>
              <a:rPr dirty="0" sz="2000" lang="en-US"/>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63" name=""/>
        <p:cNvGrpSpPr/>
        <p:nvPr/>
      </p:nvGrpSpPr>
      <p:grpSpPr>
        <a:xfrm>
          <a:off x="0" y="0"/>
          <a:ext cx="0" cy="0"/>
          <a:chOff x="0" y="0"/>
          <a:chExt cx="0" cy="0"/>
        </a:xfrm>
      </p:grpSpPr>
      <p:sp>
        <p:nvSpPr>
          <p:cNvPr id="1048609" name="Content Placeholder 2"/>
          <p:cNvSpPr>
            <a:spLocks noGrp="1"/>
          </p:cNvSpPr>
          <p:nvPr>
            <p:ph idx="1"/>
          </p:nvPr>
        </p:nvSpPr>
        <p:spPr>
          <a:xfrm>
            <a:off x="111638" y="430887"/>
            <a:ext cx="8939998" cy="6277022"/>
          </a:xfrm>
        </p:spPr>
        <p:txBody>
          <a:bodyPr>
            <a:normAutofit/>
          </a:bodyPr>
          <a:p>
            <a:pPr algn="l" indent="-514350" marL="624078" rtl="0">
              <a:buFont typeface="Wingdings" pitchFamily="2" charset="2"/>
              <a:buChar char="Ø"/>
            </a:pPr>
            <a:r>
              <a:rPr dirty="0" sz="2000" lang="en-US"/>
              <a:t>Its depends on </a:t>
            </a:r>
          </a:p>
          <a:p>
            <a:pPr algn="l" indent="-514350" marL="624078" rtl="0">
              <a:buFont typeface="+mj-lt"/>
              <a:buAutoNum type="arabicParenR"/>
            </a:pPr>
            <a:r>
              <a:rPr b="1" dirty="0" sz="2000" lang="en-US">
                <a:solidFill>
                  <a:srgbClr val="0070C0"/>
                </a:solidFill>
              </a:rPr>
              <a:t>The radiographic imaging features</a:t>
            </a:r>
            <a:r>
              <a:rPr dirty="0" sz="2000" lang="en-US"/>
              <a:t>  MRI including the number, size, and locations of the tumors.</a:t>
            </a:r>
          </a:p>
          <a:p>
            <a:pPr algn="l" indent="-514350" marL="624078" rtl="0">
              <a:buFont typeface="+mj-lt"/>
              <a:buAutoNum type="arabicParenR"/>
            </a:pPr>
            <a:r>
              <a:rPr b="1" dirty="0" sz="2000" lang="en-US">
                <a:solidFill>
                  <a:srgbClr val="0070C0"/>
                </a:solidFill>
              </a:rPr>
              <a:t>The histology of the metastasis</a:t>
            </a:r>
            <a:r>
              <a:rPr dirty="0" sz="2000" lang="en-US"/>
              <a:t>.</a:t>
            </a:r>
          </a:p>
          <a:p>
            <a:pPr algn="l" indent="-514350" marL="624078" rtl="0">
              <a:buFont typeface="+mj-lt"/>
              <a:buAutoNum type="arabicParenR"/>
            </a:pPr>
            <a:r>
              <a:rPr b="1" dirty="0" sz="2000" lang="en-US">
                <a:solidFill>
                  <a:srgbClr val="0070C0"/>
                </a:solidFill>
              </a:rPr>
              <a:t>The clinical status of the patient</a:t>
            </a:r>
            <a:r>
              <a:rPr dirty="0" sz="2000" lang="en-US"/>
              <a:t>.</a:t>
            </a:r>
          </a:p>
          <a:p>
            <a:pPr algn="l" indent="0" marL="109728" rtl="0">
              <a:buNone/>
            </a:pPr>
            <a:endParaRPr dirty="0" sz="2000" lang="en-US"/>
          </a:p>
          <a:p>
            <a:pPr algn="l" rtl="0">
              <a:buFont typeface="Wingdings" pitchFamily="2" charset="2"/>
              <a:buChar char="ü"/>
            </a:pPr>
            <a:r>
              <a:rPr b="1" dirty="0" sz="2400" lang="en-US" u="sng"/>
              <a:t>Radiographically Determined Features:</a:t>
            </a:r>
          </a:p>
          <a:p>
            <a:pPr algn="l" rtl="0">
              <a:buFont typeface="Wingdings" pitchFamily="2" charset="2"/>
              <a:buChar char="q"/>
            </a:pPr>
            <a:r>
              <a:rPr b="1" dirty="0" sz="2000" lang="en-US" u="sng">
                <a:solidFill>
                  <a:srgbClr val="7030A0"/>
                </a:solidFill>
              </a:rPr>
              <a:t>Tumor Number: </a:t>
            </a:r>
          </a:p>
          <a:p>
            <a:pPr algn="l" rtl="0"/>
            <a:r>
              <a:rPr dirty="0" sz="2000" lang="en-US"/>
              <a:t>Patients with </a:t>
            </a:r>
            <a:r>
              <a:rPr b="1" dirty="0" sz="2000" lang="en-US"/>
              <a:t>single</a:t>
            </a:r>
            <a:r>
              <a:rPr dirty="0" sz="2000" lang="en-US"/>
              <a:t> brain metastases are the most appropriate surgical candidates, included  patients  who  had  limited systemic  disease  and  those  with  a  KPS  score of  more  than  70. </a:t>
            </a:r>
          </a:p>
          <a:p>
            <a:pPr algn="l" rtl="0"/>
            <a:r>
              <a:rPr dirty="0" sz="2000" lang="en-US"/>
              <a:t>Patients with </a:t>
            </a:r>
            <a:r>
              <a:rPr b="1" dirty="0" sz="2000" lang="en-US"/>
              <a:t>multiple</a:t>
            </a:r>
            <a:r>
              <a:rPr dirty="0" sz="2000" lang="en-US"/>
              <a:t> metastases, the role of surgery is more controversial . although, removal of multiple (typically 2-4) brain metastases is as effective as resection of single brain metastases as long as all the lesions are resected, followed by WBRT.</a:t>
            </a:r>
          </a:p>
        </p:txBody>
      </p:sp>
      <p:sp>
        <p:nvSpPr>
          <p:cNvPr id="1048610" name="Rectangle 3"/>
          <p:cNvSpPr/>
          <p:nvPr/>
        </p:nvSpPr>
        <p:spPr>
          <a:xfrm>
            <a:off x="0" y="0"/>
            <a:ext cx="8715436" cy="430887"/>
          </a:xfrm>
          <a:prstGeom prst="rect"/>
        </p:spPr>
        <p:txBody>
          <a:bodyPr wrap="square">
            <a:spAutoFit/>
          </a:bodyPr>
          <a:p>
            <a:pPr indent="-342900" marL="342900">
              <a:buFont typeface="Wingdings" pitchFamily="2" charset="2"/>
              <a:buChar char="q"/>
            </a:pPr>
            <a:r>
              <a:rPr b="1" dirty="0" sz="2200" lang="en-US" u="sng">
                <a:solidFill>
                  <a:srgbClr val="002060"/>
                </a:solidFill>
                <a:latin typeface="Arial Rounded MT Bold" panose="020F0704030504030204" pitchFamily="34" charset="77"/>
                <a:cs typeface="Aldhabi" pitchFamily="2" charset="-78"/>
              </a:rPr>
              <a:t>Surgical Resection (selection &amp;prognostic factors):</a:t>
            </a:r>
            <a:endParaRPr b="1" dirty="0" sz="2200" i="1" lang="en-US" u="sng">
              <a:solidFill>
                <a:srgbClr val="002060"/>
              </a:solidFill>
              <a:latin typeface="Arial Rounded MT Bold" panose="020F0704030504030204" pitchFamily="34" charset="77"/>
              <a:ea typeface="Baskerville" panose="02020502070401020303" pitchFamily="18" charset="0"/>
              <a:cs typeface="Aldhabi" pitchFamily="2" charset="-78"/>
            </a:endParaRPr>
          </a:p>
        </p:txBody>
      </p:sp>
    </p:spTree>
  </p:cSld>
  <p:clrMapOvr>
    <a:masterClrMapping/>
  </p:clrMapOvr>
</p:sld>
</file>

<file path=ppt/theme/theme1.xml><?xml version="1.0" encoding="utf-8"?>
<a:theme xmlns:a="http://schemas.openxmlformats.org/drawingml/2006/main" name="Office Theme">
  <a:themeElements>
    <a:clrScheme name="Office Them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1:- Primary  intradural  intramedullary  tumors  account  for  5% to  10%  of             spinal  tumors  in  adults  and  about  35%  in  children. 2:- Primary  glial  tumors  account  for  at  least  80%  of  intramedullary                tumors  and  include  astrocytomas,  ependymomas,  and  less common        neoplasms  such  as  gangliogliomas,  oligodendrogliomas,  and        subependymomas. 3:- Other intradural intramedullary  tumors  include  hemangioblastomas,         which  are histologically  benign  and  account  for  3%  to  8%  of  all         intramedullary  spinal  cord  tumors. 4:- spinal  cord  lymphomas,are  extremely  rare. 5:- In  adults, ependymomas  are  the most  common  glial  neoplasm  of  the        spinal  cord,  followed  by astrocytomas. In children astrocytomas  occur        more frequently. 6:- 90% of spinal cord gliomas are benign (WHO grade I or ll),10% are        malignant (WHO grade III or IV).</dc:title>
  <dc:creator>Admin</dc:creator>
  <cp:lastModifiedBy>Ahmed Maan</cp:lastModifiedBy>
  <dcterms:created xsi:type="dcterms:W3CDTF">2022-11-28T09:50:25Z</dcterms:created>
  <dcterms:modified xsi:type="dcterms:W3CDTF">2022-11-28T09:50:25Z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2470b7b0844b46618bd1b46552799840</vt:lpwstr>
  </property>
</Properties>
</file>