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804" r:id="rId1"/>
  </p:sldMasterIdLst>
  <p:notesMasterIdLst>
    <p:notesMasterId r:id="rId2"/>
  </p:notesMasterIdLst>
  <p:sldIdLst>
    <p:sldId id="744" r:id="rId3"/>
    <p:sldId id="745" r:id="rId4"/>
    <p:sldId id="746" r:id="rId5"/>
    <p:sldId id="747" r:id="rId6"/>
    <p:sldId id="748" r:id="rId7"/>
    <p:sldId id="749" r:id="rId8"/>
    <p:sldId id="750" r:id="rId9"/>
    <p:sldId id="751" r:id="rId10"/>
    <p:sldId id="752" r:id="rId11"/>
    <p:sldId id="753" r:id="rId12"/>
    <p:sldId id="754" r:id="rId13"/>
    <p:sldId id="755" r:id="rId14"/>
    <p:sldId id="756" r:id="rId15"/>
    <p:sldId id="757" r:id="rId16"/>
    <p:sldId id="758" r:id="rId17"/>
    <p:sldId id="759" r:id="rId18"/>
    <p:sldId id="760" r:id="rId19"/>
    <p:sldId id="761" r:id="rId20"/>
    <p:sldId id="762" r:id="rId21"/>
    <p:sldId id="763" r:id="rId22"/>
    <p:sldId id="764" r:id="rId23"/>
    <p:sldId id="765" r:id="rId24"/>
    <p:sldId id="766" r:id="rId25"/>
    <p:sldId id="767" r:id="rId26"/>
    <p:sldId id="768" r:id="rId27"/>
    <p:sldId id="769" r:id="rId28"/>
    <p:sldId id="770" r:id="rId29"/>
    <p:sldId id="771" r:id="rId30"/>
    <p:sldId id="772" r:id="rId31"/>
    <p:sldId id="773" r:id="rId32"/>
    <p:sldId id="774" r:id="rId33"/>
    <p:sldId id="775" r:id="rId34"/>
    <p:sldId id="776" r:id="rId35"/>
    <p:sldId id="777" r:id="rId36"/>
    <p:sldId id="778" r:id="rId37"/>
    <p:sldId id="779" r:id="rId38"/>
    <p:sldId id="780" r:id="rId39"/>
    <p:sldId id="781" r:id="rId40"/>
    <p:sldId id="782" r:id="rId41"/>
    <p:sldId id="783" r:id="rId42"/>
    <p:sldId id="784" r:id="rId43"/>
    <p:sldId id="785" r:id="rId44"/>
    <p:sldId id="786" r:id="rId45"/>
    <p:sldId id="787" r:id="rId46"/>
    <p:sldId id="788" r:id="rId47"/>
    <p:sldId id="789" r:id="rId48"/>
    <p:sldId id="790" r:id="rId49"/>
    <p:sldId id="791" r:id="rId50"/>
    <p:sldId id="792" r:id="rId51"/>
    <p:sldId id="793" r:id="rId52"/>
    <p:sldId id="794" r:id="rId53"/>
    <p:sldId id="795" r:id="rId54"/>
    <p:sldId id="796" r:id="rId55"/>
    <p:sldId id="797" r:id="rId56"/>
    <p:sldId id="798" r:id="rId57"/>
    <p:sldId id="799" r:id="rId58"/>
    <p:sldId id="800" r:id="rId59"/>
    <p:sldId id="801" r:id="rId60"/>
    <p:sldId id="802" r:id="rId61"/>
    <p:sldId id="803" r:id="rId62"/>
    <p:sldId id="804" r:id="rId63"/>
    <p:sldId id="805" r:id="rId64"/>
    <p:sldId id="806" r:id="rId65"/>
    <p:sldId id="807" r:id="rId66"/>
    <p:sldId id="808" r:id="rId67"/>
    <p:sldId id="809" r:id="rId68"/>
    <p:sldId id="810" r:id="rId69"/>
    <p:sldId id="811" r:id="rId70"/>
    <p:sldId id="812" r:id="rId71"/>
    <p:sldId id="813" r:id="rId72"/>
    <p:sldId id="814" r:id="rId73"/>
    <p:sldId id="815" r:id="rId74"/>
    <p:sldId id="816" r:id="rId75"/>
    <p:sldId id="817" r:id="rId76"/>
    <p:sldId id="818" r:id="rId77"/>
    <p:sldId id="819" r:id="rId78"/>
    <p:sldId id="820" r:id="rId79"/>
    <p:sldId id="821" r:id="rId80"/>
    <p:sldId id="822" r:id="rId81"/>
    <p:sldId id="823" r:id="rId82"/>
    <p:sldId id="824" r:id="rId83"/>
    <p:sldId id="825" r:id="rId84"/>
    <p:sldId id="826" r:id="rId85"/>
    <p:sldId id="827" r:id="rId86"/>
    <p:sldId id="828" r:id="rId87"/>
    <p:sldId id="829" r:id="rId88"/>
    <p:sldId id="830" r:id="rId89"/>
    <p:sldId id="831" r:id="rId90"/>
    <p:sldId id="832" r:id="rId91"/>
    <p:sldId id="833" r:id="rId92"/>
    <p:sldId id="834" r:id="rId93"/>
    <p:sldId id="835" r:id="rId94"/>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xmlns:r="http://schemas.openxmlformats.org/officeDocument/2006/relationships" xmlns:a="http://schemas.openxmlformats.org/drawingml/2006/main">
  <p:cmAuthor id="1" name="blueghost452@gmail.com" initials="b" lastIdx="1" clrIdx="0"/>
</p:cmAuthorLst>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rgbClr val="00000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fill>
          <a:solidFill>
            <a:schemeClr val="accent1">
              <a:alpha val="20000"/>
            </a:schemeClr>
          </a:solidFill>
        </a:fill>
      </a:tcStyle>
    </a:band1H>
    <a:band1V>
      <a:tcStyle>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80" d="100"/>
          <a:sy n="80" d="100"/>
        </p:scale>
        <p:origin x="1116" y="96"/>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tableStyles" Target="tableStyles.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commentAuthors" Target="commentAuthors.xml"/><Relationship Id="rId9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11" name=""/>
        <p:cNvGrpSpPr/>
        <p:nvPr/>
      </p:nvGrpSpPr>
      <p:grpSpPr>
        <a:xfrm>
          <a:off x="0" y="0"/>
          <a:ext cx="0" cy="0"/>
          <a:chOff x="0" y="0"/>
          <a:chExt cx="0" cy="0"/>
        </a:xfrm>
      </p:grpSpPr>
      <p:sp>
        <p:nvSpPr>
          <p:cNvPr id="1048698" name="Header Placeholder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lang="en-US"/>
          </a:p>
        </p:txBody>
      </p:sp>
      <p:sp>
        <p:nvSpPr>
          <p:cNvPr id="1048699" name="Date Placeholder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9C11149C-1A4B-494E-92F7-8F608DFCBA4D}" type="datetimeFigureOut">
              <a:rPr lang="en-US" smtClean="0"/>
              <a:t>12/8/2020</a:t>
            </a:fld>
            <a:endParaRPr lang="en-US"/>
          </a:p>
        </p:txBody>
      </p:sp>
      <p:sp>
        <p:nvSpPr>
          <p:cNvPr id="1048700" name="Slide Image Placeholder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lang="en-US"/>
          </a:p>
        </p:txBody>
      </p:sp>
      <p:sp>
        <p:nvSpPr>
          <p:cNvPr id="1048701"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702"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lang="en-US"/>
          </a:p>
        </p:txBody>
      </p:sp>
      <p:sp>
        <p:nvSpPr>
          <p:cNvPr id="1048703"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8DFB95D0-3303-4C0B-A3D0-13533F56ED0C}" type="slidenum">
              <a:rPr lang="en-US" smtClean="0"/>
              <a:t>‹#›</a:t>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03" name=""/>
        <p:cNvGrpSpPr/>
        <p:nvPr/>
      </p:nvGrpSpPr>
      <p:grpSpPr>
        <a:xfrm>
          <a:off x="0" y="0"/>
          <a:ext cx="0" cy="0"/>
          <a:chOff x="0" y="0"/>
          <a:chExt cx="0" cy="0"/>
        </a:xfrm>
      </p:grpSpPr>
      <p:sp>
        <p:nvSpPr>
          <p:cNvPr id="1048657"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dirty="0" lang="en-US"/>
          </a:p>
        </p:txBody>
      </p:sp>
      <p:sp>
        <p:nvSpPr>
          <p:cNvPr id="1048658"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dirty="0" lang="en-US"/>
          </a:p>
        </p:txBody>
      </p:sp>
      <p:sp>
        <p:nvSpPr>
          <p:cNvPr id="1048659"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60" name="Footer Placeholder 4"/>
          <p:cNvSpPr>
            <a:spLocks noGrp="1"/>
          </p:cNvSpPr>
          <p:nvPr>
            <p:ph type="ftr" sz="quarter" idx="11"/>
          </p:nvPr>
        </p:nvSpPr>
        <p:spPr/>
        <p:txBody>
          <a:bodyPr/>
          <a:p>
            <a:endParaRPr dirty="0" lang="en-US"/>
          </a:p>
        </p:txBody>
      </p:sp>
      <p:sp>
        <p:nvSpPr>
          <p:cNvPr id="104866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206" name=""/>
        <p:cNvGrpSpPr/>
        <p:nvPr/>
      </p:nvGrpSpPr>
      <p:grpSpPr>
        <a:xfrm>
          <a:off x="0" y="0"/>
          <a:ext cx="0" cy="0"/>
          <a:chOff x="0" y="0"/>
          <a:chExt cx="0" cy="0"/>
        </a:xfrm>
      </p:grpSpPr>
      <p:sp>
        <p:nvSpPr>
          <p:cNvPr id="1048673" name="Title 1"/>
          <p:cNvSpPr>
            <a:spLocks noGrp="1"/>
          </p:cNvSpPr>
          <p:nvPr>
            <p:ph type="title"/>
          </p:nvPr>
        </p:nvSpPr>
        <p:spPr/>
        <p:txBody>
          <a:bodyPr/>
          <a:p>
            <a:r>
              <a:rPr lang="en-US"/>
              <a:t>Click to edit Master title style</a:t>
            </a:r>
            <a:endParaRPr dirty="0" lang="en-US"/>
          </a:p>
        </p:txBody>
      </p:sp>
      <p:sp>
        <p:nvSpPr>
          <p:cNvPr id="1048674"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5"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76" name="Footer Placeholder 4"/>
          <p:cNvSpPr>
            <a:spLocks noGrp="1"/>
          </p:cNvSpPr>
          <p:nvPr>
            <p:ph type="ftr" sz="quarter" idx="11"/>
          </p:nvPr>
        </p:nvSpPr>
        <p:spPr/>
        <p:txBody>
          <a:bodyPr/>
          <a:p>
            <a:endParaRPr dirty="0" lang="en-US"/>
          </a:p>
        </p:txBody>
      </p:sp>
      <p:sp>
        <p:nvSpPr>
          <p:cNvPr id="104867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204" name=""/>
        <p:cNvGrpSpPr/>
        <p:nvPr/>
      </p:nvGrpSpPr>
      <p:grpSpPr>
        <a:xfrm>
          <a:off x="0" y="0"/>
          <a:ext cx="0" cy="0"/>
          <a:chOff x="0" y="0"/>
          <a:chExt cx="0" cy="0"/>
        </a:xfrm>
      </p:grpSpPr>
      <p:sp>
        <p:nvSpPr>
          <p:cNvPr id="1048662"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63"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4"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65" name="Footer Placeholder 4"/>
          <p:cNvSpPr>
            <a:spLocks noGrp="1"/>
          </p:cNvSpPr>
          <p:nvPr>
            <p:ph type="ftr" sz="quarter" idx="11"/>
          </p:nvPr>
        </p:nvSpPr>
        <p:spPr/>
        <p:txBody>
          <a:bodyPr/>
          <a:p>
            <a:endParaRPr dirty="0" lang="en-US"/>
          </a:p>
        </p:txBody>
      </p:sp>
      <p:sp>
        <p:nvSpPr>
          <p:cNvPr id="104866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4"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dirty="0" lang="en-US"/>
          </a:p>
        </p:txBody>
      </p:sp>
      <p:sp>
        <p:nvSpPr>
          <p:cNvPr id="1048582"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207" name=""/>
        <p:cNvGrpSpPr/>
        <p:nvPr/>
      </p:nvGrpSpPr>
      <p:grpSpPr>
        <a:xfrm>
          <a:off x="0" y="0"/>
          <a:ext cx="0" cy="0"/>
          <a:chOff x="0" y="0"/>
          <a:chExt cx="0" cy="0"/>
        </a:xfrm>
      </p:grpSpPr>
      <p:sp>
        <p:nvSpPr>
          <p:cNvPr id="1048678"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dirty="0" lang="en-US"/>
          </a:p>
        </p:txBody>
      </p:sp>
      <p:sp>
        <p:nvSpPr>
          <p:cNvPr id="1048679"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80"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81" name="Footer Placeholder 4"/>
          <p:cNvSpPr>
            <a:spLocks noGrp="1"/>
          </p:cNvSpPr>
          <p:nvPr>
            <p:ph type="ftr" sz="quarter" idx="11"/>
          </p:nvPr>
        </p:nvSpPr>
        <p:spPr/>
        <p:txBody>
          <a:bodyPr/>
          <a:p>
            <a:endParaRPr dirty="0" lang="en-US"/>
          </a:p>
        </p:txBody>
      </p:sp>
      <p:sp>
        <p:nvSpPr>
          <p:cNvPr id="104868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208" name=""/>
        <p:cNvGrpSpPr/>
        <p:nvPr/>
      </p:nvGrpSpPr>
      <p:grpSpPr>
        <a:xfrm>
          <a:off x="0" y="0"/>
          <a:ext cx="0" cy="0"/>
          <a:chOff x="0" y="0"/>
          <a:chExt cx="0" cy="0"/>
        </a:xfrm>
      </p:grpSpPr>
      <p:sp>
        <p:nvSpPr>
          <p:cNvPr id="1048683" name="Title 1"/>
          <p:cNvSpPr>
            <a:spLocks noGrp="1"/>
          </p:cNvSpPr>
          <p:nvPr>
            <p:ph type="title"/>
          </p:nvPr>
        </p:nvSpPr>
        <p:spPr/>
        <p:txBody>
          <a:bodyPr/>
          <a:p>
            <a:r>
              <a:rPr lang="en-US"/>
              <a:t>Click to edit Master title style</a:t>
            </a:r>
            <a:endParaRPr dirty="0" lang="en-US"/>
          </a:p>
        </p:txBody>
      </p:sp>
      <p:sp>
        <p:nvSpPr>
          <p:cNvPr id="1048684"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5"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6"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87" name="Footer Placeholder 5"/>
          <p:cNvSpPr>
            <a:spLocks noGrp="1"/>
          </p:cNvSpPr>
          <p:nvPr>
            <p:ph type="ftr" sz="quarter" idx="11"/>
          </p:nvPr>
        </p:nvSpPr>
        <p:spPr/>
        <p:txBody>
          <a:bodyPr/>
          <a:p>
            <a:endParaRPr dirty="0" lang="en-US"/>
          </a:p>
        </p:txBody>
      </p:sp>
      <p:sp>
        <p:nvSpPr>
          <p:cNvPr id="1048688"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13" name=""/>
        <p:cNvGrpSpPr/>
        <p:nvPr/>
      </p:nvGrpSpPr>
      <p:grpSpPr>
        <a:xfrm>
          <a:off x="0" y="0"/>
          <a:ext cx="0" cy="0"/>
          <a:chOff x="0" y="0"/>
          <a:chExt cx="0" cy="0"/>
        </a:xfrm>
      </p:grpSpPr>
      <p:sp>
        <p:nvSpPr>
          <p:cNvPr id="1048591"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592"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593"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94"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595"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96" name="Date Placeholder 6"/>
          <p:cNvSpPr>
            <a:spLocks noGrp="1"/>
          </p:cNvSpPr>
          <p:nvPr>
            <p:ph type="dt" sz="half" idx="10"/>
          </p:nvPr>
        </p:nvSpPr>
        <p:spPr/>
        <p:txBody>
          <a:bodyPr/>
          <a:p>
            <a:fld id="{C764DE79-268F-4C1A-8933-263129D2AF90}" type="datetimeFigureOut">
              <a:rPr dirty="0" lang="en-US"/>
              <a:t>12/8/2020</a:t>
            </a:fld>
            <a:endParaRPr dirty="0" lang="en-US"/>
          </a:p>
        </p:txBody>
      </p:sp>
      <p:sp>
        <p:nvSpPr>
          <p:cNvPr id="1048597" name="Footer Placeholder 7"/>
          <p:cNvSpPr>
            <a:spLocks noGrp="1"/>
          </p:cNvSpPr>
          <p:nvPr>
            <p:ph type="ftr" sz="quarter" idx="11"/>
          </p:nvPr>
        </p:nvSpPr>
        <p:spPr/>
        <p:txBody>
          <a:bodyPr/>
          <a:p>
            <a:endParaRPr dirty="0" lang="en-US"/>
          </a:p>
        </p:txBody>
      </p:sp>
      <p:sp>
        <p:nvSpPr>
          <p:cNvPr id="1048598"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201" name=""/>
        <p:cNvGrpSpPr/>
        <p:nvPr/>
      </p:nvGrpSpPr>
      <p:grpSpPr>
        <a:xfrm>
          <a:off x="0" y="0"/>
          <a:ext cx="0" cy="0"/>
          <a:chOff x="0" y="0"/>
          <a:chExt cx="0" cy="0"/>
        </a:xfrm>
      </p:grpSpPr>
      <p:sp>
        <p:nvSpPr>
          <p:cNvPr id="1048652" name="Title 1"/>
          <p:cNvSpPr>
            <a:spLocks noGrp="1"/>
          </p:cNvSpPr>
          <p:nvPr>
            <p:ph type="title"/>
          </p:nvPr>
        </p:nvSpPr>
        <p:spPr/>
        <p:txBody>
          <a:bodyPr/>
          <a:p>
            <a:r>
              <a:rPr lang="en-US"/>
              <a:t>Click to edit Master title style</a:t>
            </a:r>
            <a:endParaRPr dirty="0" lang="en-US"/>
          </a:p>
        </p:txBody>
      </p:sp>
      <p:sp>
        <p:nvSpPr>
          <p:cNvPr id="1048653" name="Date Placeholder 2"/>
          <p:cNvSpPr>
            <a:spLocks noGrp="1"/>
          </p:cNvSpPr>
          <p:nvPr>
            <p:ph type="dt" sz="half" idx="10"/>
          </p:nvPr>
        </p:nvSpPr>
        <p:spPr/>
        <p:txBody>
          <a:bodyPr/>
          <a:p>
            <a:fld id="{C764DE79-268F-4C1A-8933-263129D2AF90}" type="datetimeFigureOut">
              <a:rPr dirty="0" lang="en-US"/>
              <a:t>12/8/2020</a:t>
            </a:fld>
            <a:endParaRPr dirty="0" lang="en-US"/>
          </a:p>
        </p:txBody>
      </p:sp>
      <p:sp>
        <p:nvSpPr>
          <p:cNvPr id="1048654" name="Footer Placeholder 3"/>
          <p:cNvSpPr>
            <a:spLocks noGrp="1"/>
          </p:cNvSpPr>
          <p:nvPr>
            <p:ph type="ftr" sz="quarter" idx="11"/>
          </p:nvPr>
        </p:nvSpPr>
        <p:spPr/>
        <p:txBody>
          <a:bodyPr/>
          <a:p>
            <a:endParaRPr dirty="0" lang="en-US"/>
          </a:p>
        </p:txBody>
      </p:sp>
      <p:sp>
        <p:nvSpPr>
          <p:cNvPr id="1048655"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09" name=""/>
        <p:cNvGrpSpPr/>
        <p:nvPr/>
      </p:nvGrpSpPr>
      <p:grpSpPr>
        <a:xfrm>
          <a:off x="0" y="0"/>
          <a:ext cx="0" cy="0"/>
          <a:chOff x="0" y="0"/>
          <a:chExt cx="0" cy="0"/>
        </a:xfrm>
      </p:grpSpPr>
      <p:sp>
        <p:nvSpPr>
          <p:cNvPr id="1048689" name="Date Placeholder 1"/>
          <p:cNvSpPr>
            <a:spLocks noGrp="1"/>
          </p:cNvSpPr>
          <p:nvPr>
            <p:ph type="dt" sz="half" idx="10"/>
          </p:nvPr>
        </p:nvSpPr>
        <p:spPr/>
        <p:txBody>
          <a:bodyPr/>
          <a:p>
            <a:fld id="{C764DE79-268F-4C1A-8933-263129D2AF90}" type="datetimeFigureOut">
              <a:rPr dirty="0" lang="en-US"/>
              <a:t>12/8/2020</a:t>
            </a:fld>
            <a:endParaRPr dirty="0" lang="en-US"/>
          </a:p>
        </p:txBody>
      </p:sp>
      <p:sp>
        <p:nvSpPr>
          <p:cNvPr id="1048690" name="Footer Placeholder 2"/>
          <p:cNvSpPr>
            <a:spLocks noGrp="1"/>
          </p:cNvSpPr>
          <p:nvPr>
            <p:ph type="ftr" sz="quarter" idx="11"/>
          </p:nvPr>
        </p:nvSpPr>
        <p:spPr/>
        <p:txBody>
          <a:bodyPr/>
          <a:p>
            <a:endParaRPr dirty="0" lang="en-US"/>
          </a:p>
        </p:txBody>
      </p:sp>
      <p:sp>
        <p:nvSpPr>
          <p:cNvPr id="1048691"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210" name=""/>
        <p:cNvGrpSpPr/>
        <p:nvPr/>
      </p:nvGrpSpPr>
      <p:grpSpPr>
        <a:xfrm>
          <a:off x="0" y="0"/>
          <a:ext cx="0" cy="0"/>
          <a:chOff x="0" y="0"/>
          <a:chExt cx="0" cy="0"/>
        </a:xfrm>
      </p:grpSpPr>
      <p:sp>
        <p:nvSpPr>
          <p:cNvPr id="104869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dirty="0" lang="en-US"/>
          </a:p>
        </p:txBody>
      </p:sp>
      <p:sp>
        <p:nvSpPr>
          <p:cNvPr id="104869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94"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95"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96" name="Footer Placeholder 5"/>
          <p:cNvSpPr>
            <a:spLocks noGrp="1"/>
          </p:cNvSpPr>
          <p:nvPr>
            <p:ph type="ftr" sz="quarter" idx="11"/>
          </p:nvPr>
        </p:nvSpPr>
        <p:spPr/>
        <p:txBody>
          <a:bodyPr/>
          <a:p>
            <a:endParaRPr dirty="0" lang="en-US"/>
          </a:p>
        </p:txBody>
      </p:sp>
      <p:sp>
        <p:nvSpPr>
          <p:cNvPr id="1048697"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205" name=""/>
        <p:cNvGrpSpPr/>
        <p:nvPr/>
      </p:nvGrpSpPr>
      <p:grpSpPr>
        <a:xfrm>
          <a:off x="0" y="0"/>
          <a:ext cx="0" cy="0"/>
          <a:chOff x="0" y="0"/>
          <a:chExt cx="0" cy="0"/>
        </a:xfrm>
      </p:grpSpPr>
      <p:sp>
        <p:nvSpPr>
          <p:cNvPr id="1048667"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dirty="0" lang="en-US"/>
          </a:p>
        </p:txBody>
      </p:sp>
      <p:sp>
        <p:nvSpPr>
          <p:cNvPr id="1048668" name="Picture Placeholder 2"/>
          <p:cNvSpPr>
            <a:spLocks noChangeAspect="1" noGrp="1"/>
          </p:cNvSpPr>
          <p:nvPr>
            <p:ph type="pic" idx="1"/>
          </p:nvPr>
        </p:nvSpPr>
        <p:spPr>
          <a:xfrm>
            <a:off x="3887391" y="987426"/>
            <a:ext cx="4629150" cy="4873625"/>
          </a:xfrm>
        </p:spPr>
        <p:txBody>
          <a:bodyPr anchor="t"/>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r>
              <a:rPr lang="en-US"/>
              <a:t>Click icon to add picture</a:t>
            </a:r>
            <a:endParaRPr dirty="0" lang="en-US"/>
          </a:p>
        </p:txBody>
      </p:sp>
      <p:sp>
        <p:nvSpPr>
          <p:cNvPr id="1048669"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70"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71" name="Footer Placeholder 5"/>
          <p:cNvSpPr>
            <a:spLocks noGrp="1"/>
          </p:cNvSpPr>
          <p:nvPr>
            <p:ph type="ftr" sz="quarter" idx="11"/>
          </p:nvPr>
        </p:nvSpPr>
        <p:spPr/>
        <p:txBody>
          <a:bodyPr/>
          <a:p>
            <a:endParaRPr dirty="0" lang="en-US"/>
          </a:p>
        </p:txBody>
      </p:sp>
      <p:sp>
        <p:nvSpPr>
          <p:cNvPr id="1048672"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C764DE79-268F-4C1A-8933-263129D2AF90}" type="datetimeFigureOut">
              <a:rPr dirty="0" lang="en-US"/>
              <a:t>12/8/2020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hyperlink" Target="https://radiopaedia.org/articles/metaplastic-meningioma?lang=us" TargetMode="External"/><Relationship Id="rId2" Type="http://schemas.openxmlformats.org/officeDocument/2006/relationships/image" Target="../media/image23.png"/><Relationship Id="rId3"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5" name=""/>
        <p:cNvGrpSpPr/>
        <p:nvPr/>
      </p:nvGrpSpPr>
      <p:grpSpPr>
        <a:xfrm>
          <a:off x="0" y="0"/>
          <a:ext cx="0" cy="0"/>
          <a:chOff x="0" y="0"/>
          <a:chExt cx="0" cy="0"/>
        </a:xfrm>
      </p:grpSpPr>
      <p:sp>
        <p:nvSpPr>
          <p:cNvPr id="1048586" name="Title 2"/>
          <p:cNvSpPr>
            <a:spLocks noGrp="1"/>
          </p:cNvSpPr>
          <p:nvPr>
            <p:ph type="title"/>
          </p:nvPr>
        </p:nvSpPr>
        <p:spPr>
          <a:xfrm>
            <a:off x="1640753" y="538308"/>
            <a:ext cx="5862493" cy="3594965"/>
          </a:xfrm>
        </p:spPr>
        <p:txBody>
          <a:bodyPr/>
          <a:p>
            <a:pPr algn="ctr"/>
            <a:r>
              <a:rPr dirty="0" sz="7200" lang="en-US">
                <a:solidFill>
                  <a:srgbClr val="002060"/>
                </a:solidFill>
                <a:latin typeface="Algerian" pitchFamily="82" charset="77"/>
              </a:rPr>
              <a:t>Meningioma</a:t>
            </a:r>
            <a:br>
              <a:rPr b="1" dirty="0" sz="4400" lang="en-US">
                <a:solidFill>
                  <a:schemeClr val="accent5">
                    <a:lumMod val="75000"/>
                  </a:schemeClr>
                </a:solidFill>
                <a:latin typeface="Footlight MT Light" panose="0204060206030A020304" pitchFamily="18" charset="77"/>
              </a:rPr>
            </a:br>
            <a:r>
              <a:rPr b="1" dirty="0" sz="2000" lang="en-US" err="1">
                <a:latin typeface="+mn-lt"/>
              </a:rPr>
              <a:t>Youmans</a:t>
            </a:r>
            <a:r>
              <a:rPr b="1" dirty="0" sz="2000" lang="en-US">
                <a:latin typeface="+mn-lt"/>
              </a:rPr>
              <a:t> Chap. 147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8" name=""/>
        <p:cNvGrpSpPr/>
        <p:nvPr/>
      </p:nvGrpSpPr>
      <p:grpSpPr>
        <a:xfrm>
          <a:off x="0" y="0"/>
          <a:ext cx="0" cy="0"/>
          <a:chOff x="0" y="0"/>
          <a:chExt cx="0" cy="0"/>
        </a:xfrm>
      </p:grpSpPr>
      <p:sp>
        <p:nvSpPr>
          <p:cNvPr id="1048603" name="Content Placeholder 2"/>
          <p:cNvSpPr>
            <a:spLocks noGrp="1"/>
          </p:cNvSpPr>
          <p:nvPr>
            <p:ph idx="1"/>
          </p:nvPr>
        </p:nvSpPr>
        <p:spPr>
          <a:xfrm>
            <a:off x="4572000" y="857250"/>
            <a:ext cx="4572000" cy="5143500"/>
          </a:xfrm>
        </p:spPr>
        <p:txBody>
          <a:bodyPr>
            <a:normAutofit/>
          </a:bodyPr>
          <a:p>
            <a:pPr indent="0" marL="0">
              <a:buNone/>
            </a:pPr>
            <a:r>
              <a:rPr b="0" dirty="0" sz="2200" i="0" lang="en-US" strike="noStrike" u="sng">
                <a:solidFill>
                  <a:schemeClr val="tx2"/>
                </a:solidFill>
                <a:effectLst/>
              </a:rPr>
              <a:t>Osseous manifestations of meningiomas in different patients.</a:t>
            </a:r>
          </a:p>
          <a:p>
            <a:pPr>
              <a:buFont typeface="Wingdings" pitchFamily="2" charset="2"/>
              <a:buChar char="Ø"/>
            </a:pPr>
            <a:r>
              <a:rPr b="0" dirty="0" sz="2200" i="0" lang="en-US" strike="noStrike" u="none">
                <a:effectLst/>
              </a:rPr>
              <a:t> Frontal and lateral skull radiographs (</a:t>
            </a:r>
            <a:r>
              <a:rPr b="1" dirty="0" sz="2200" i="0" lang="en-US" strike="noStrike" u="none">
                <a:effectLst/>
              </a:rPr>
              <a:t>A</a:t>
            </a:r>
            <a:r>
              <a:rPr b="0" dirty="0" sz="2200" i="0" lang="en-US" strike="noStrike" u="none">
                <a:effectLst/>
              </a:rPr>
              <a:t>, </a:t>
            </a:r>
            <a:r>
              <a:rPr b="1" dirty="0" sz="2200" i="0" lang="en-US" strike="noStrike" u="none">
                <a:effectLst/>
              </a:rPr>
              <a:t>B</a:t>
            </a:r>
            <a:r>
              <a:rPr b="0" dirty="0" sz="2200" i="0" lang="en-US" strike="noStrike" u="none">
                <a:effectLst/>
              </a:rPr>
              <a:t>), and axial CT image (</a:t>
            </a:r>
            <a:r>
              <a:rPr b="1" dirty="0" sz="2200" i="0" lang="en-US" strike="noStrike" u="none">
                <a:effectLst/>
              </a:rPr>
              <a:t>C</a:t>
            </a:r>
            <a:r>
              <a:rPr b="0" dirty="0" sz="2200" i="0" lang="en-US" strike="noStrike" u="none">
                <a:effectLst/>
              </a:rPr>
              <a:t>) show prominent </a:t>
            </a:r>
            <a:r>
              <a:rPr b="0" dirty="0" sz="2200" i="0" lang="en-US" err="1" strike="noStrike" u="none">
                <a:effectLst/>
              </a:rPr>
              <a:t>hyperostosis</a:t>
            </a:r>
            <a:r>
              <a:rPr b="0" dirty="0" sz="2200" i="0" lang="en-US" strike="noStrike" u="none">
                <a:effectLst/>
              </a:rPr>
              <a:t> with typical hair-on-end appearance. </a:t>
            </a:r>
          </a:p>
          <a:p>
            <a:pPr>
              <a:buFont typeface="Wingdings" pitchFamily="2" charset="2"/>
              <a:buChar char="Ø"/>
            </a:pPr>
            <a:endParaRPr b="0" dirty="0" sz="2200" i="0" lang="en-US" strike="noStrike" u="none">
              <a:effectLst/>
            </a:endParaRPr>
          </a:p>
          <a:p>
            <a:pPr>
              <a:buFont typeface="Wingdings" pitchFamily="2" charset="2"/>
              <a:buChar char="Ø"/>
            </a:pPr>
            <a:endParaRPr b="0" dirty="0" sz="2200" i="0" lang="en-US" strike="noStrike" u="none">
              <a:effectLst/>
            </a:endParaRPr>
          </a:p>
          <a:p>
            <a:pPr>
              <a:buFont typeface="Wingdings" pitchFamily="2" charset="2"/>
              <a:buChar char="Ø"/>
            </a:pPr>
            <a:r>
              <a:rPr b="0" dirty="0" sz="2200" i="0" lang="en-US" strike="noStrike" u="none">
                <a:effectLst/>
              </a:rPr>
              <a:t>Postmortem skull (</a:t>
            </a:r>
            <a:r>
              <a:rPr b="1" dirty="0" sz="2200" i="0" lang="en-US" strike="noStrike" u="none">
                <a:effectLst/>
              </a:rPr>
              <a:t>E</a:t>
            </a:r>
            <a:r>
              <a:rPr b="0" dirty="0" sz="2200" i="0" lang="en-US" strike="noStrike" u="none">
                <a:effectLst/>
              </a:rPr>
              <a:t>) shows marked, coarse, </a:t>
            </a:r>
            <a:r>
              <a:rPr b="0" dirty="0" sz="2200" i="0" lang="en-US" err="1" strike="noStrike" u="none">
                <a:effectLst/>
              </a:rPr>
              <a:t>hyperostotic</a:t>
            </a:r>
            <a:r>
              <a:rPr b="0" dirty="0" sz="2200" i="0" lang="en-US" strike="noStrike" u="none">
                <a:effectLst/>
              </a:rPr>
              <a:t> changes.</a:t>
            </a:r>
            <a:endParaRPr dirty="0" sz="2200" lang="en-US"/>
          </a:p>
        </p:txBody>
      </p:sp>
      <p:pic>
        <p:nvPicPr>
          <p:cNvPr id="2097159" name="Picture 4"/>
          <p:cNvPicPr>
            <a:picLocks noChangeAspect="1"/>
          </p:cNvPicPr>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9" name=""/>
        <p:cNvGrpSpPr/>
        <p:nvPr/>
      </p:nvGrpSpPr>
      <p:grpSpPr>
        <a:xfrm>
          <a:off x="0" y="0"/>
          <a:ext cx="0" cy="0"/>
          <a:chOff x="0" y="0"/>
          <a:chExt cx="0" cy="0"/>
        </a:xfrm>
      </p:grpSpPr>
      <p:sp>
        <p:nvSpPr>
          <p:cNvPr id="1048604" name="Content Placeholder 2"/>
          <p:cNvSpPr>
            <a:spLocks noGrp="1"/>
          </p:cNvSpPr>
          <p:nvPr>
            <p:ph idx="1"/>
          </p:nvPr>
        </p:nvSpPr>
        <p:spPr>
          <a:xfrm>
            <a:off x="97558" y="82260"/>
            <a:ext cx="8954077" cy="6694921"/>
          </a:xfrm>
        </p:spPr>
        <p:txBody>
          <a:bodyPr>
            <a:normAutofit/>
          </a:bodyPr>
          <a:p>
            <a:pPr>
              <a:buFont typeface="Wingdings" pitchFamily="2" charset="2"/>
              <a:buChar char="q"/>
            </a:pPr>
            <a:r>
              <a:rPr b="1" dirty="0" sz="2400" lang="en-US" err="1" u="sng">
                <a:solidFill>
                  <a:srgbClr val="C00000"/>
                </a:solidFill>
              </a:rPr>
              <a:t>IMMUNOHISTOCHEMISTRY</a:t>
            </a:r>
            <a:r>
              <a:rPr b="1" dirty="0" sz="2400" lang="en-US" u="sng">
                <a:solidFill>
                  <a:srgbClr val="C00000"/>
                </a:solidFill>
              </a:rPr>
              <a:t> AND MOLECULAR DIAGNOSTICS</a:t>
            </a:r>
          </a:p>
          <a:p>
            <a:pPr>
              <a:buFont typeface="Wingdings" pitchFamily="2" charset="2"/>
              <a:buChar char="Ø"/>
            </a:pPr>
            <a:r>
              <a:rPr b="1" dirty="0" sz="2000" lang="en-US">
                <a:solidFill>
                  <a:srgbClr val="002060"/>
                </a:solidFill>
              </a:rPr>
              <a:t>Positive Marker for meningioma </a:t>
            </a:r>
          </a:p>
          <a:p>
            <a:pPr lvl="1">
              <a:buFont typeface="Wingdings" pitchFamily="2" charset="2"/>
              <a:buChar char="ü"/>
            </a:pPr>
            <a:r>
              <a:rPr dirty="0" sz="2000" lang="en-US"/>
              <a:t>Epithelial membrane antigen (EMA) is positive in 80% of meningiomas. </a:t>
            </a:r>
          </a:p>
          <a:p>
            <a:pPr lvl="1">
              <a:buFont typeface="Wingdings" pitchFamily="2" charset="2"/>
              <a:buChar char="ü"/>
            </a:pPr>
            <a:r>
              <a:rPr dirty="0" sz="2000" lang="en-US"/>
              <a:t>S-100 staining are quite variable.</a:t>
            </a:r>
          </a:p>
          <a:p>
            <a:pPr lvl="1">
              <a:buFont typeface="Wingdings" pitchFamily="2" charset="2"/>
              <a:buChar char="ü"/>
            </a:pPr>
            <a:r>
              <a:rPr dirty="0" sz="2000" lang="en-US"/>
              <a:t>Fibroblasts (</a:t>
            </a:r>
            <a:r>
              <a:rPr dirty="0" sz="2000" lang="en-US" err="1"/>
              <a:t>vimentin</a:t>
            </a:r>
            <a:r>
              <a:rPr dirty="0" sz="2000" lang="en-US"/>
              <a:t>) and epithelial cells (EMA and </a:t>
            </a:r>
            <a:r>
              <a:rPr dirty="0" sz="2000" lang="en-US" err="1"/>
              <a:t>cytokeratins</a:t>
            </a:r>
            <a:r>
              <a:rPr dirty="0" sz="2000" lang="en-US"/>
              <a:t>). </a:t>
            </a:r>
          </a:p>
          <a:p>
            <a:pPr>
              <a:buFont typeface="Wingdings" pitchFamily="2" charset="2"/>
              <a:buChar char="Ø"/>
            </a:pPr>
            <a:r>
              <a:rPr b="1" dirty="0" sz="2000" lang="en-US">
                <a:solidFill>
                  <a:srgbClr val="002060"/>
                </a:solidFill>
              </a:rPr>
              <a:t>Negative Marker for meningioma </a:t>
            </a:r>
          </a:p>
          <a:p>
            <a:pPr lvl="1">
              <a:buFont typeface="Wingdings" pitchFamily="2" charset="2"/>
              <a:buChar char="ü"/>
            </a:pPr>
            <a:r>
              <a:rPr dirty="0" sz="2000" lang="en-US"/>
              <a:t>Anti-Leu 7 (positive in </a:t>
            </a:r>
            <a:r>
              <a:rPr dirty="0" sz="2000" lang="en-US" err="1"/>
              <a:t>schwannomas</a:t>
            </a:r>
            <a:r>
              <a:rPr dirty="0" sz="2000" lang="en-US"/>
              <a:t>)</a:t>
            </a:r>
          </a:p>
          <a:p>
            <a:pPr lvl="1">
              <a:buFont typeface="Wingdings" pitchFamily="2" charset="2"/>
              <a:buChar char="ü"/>
            </a:pPr>
            <a:r>
              <a:rPr dirty="0" sz="2000" lang="en-US"/>
              <a:t>Glial fibrillary acidic protein (GFAP) stains</a:t>
            </a:r>
          </a:p>
          <a:p>
            <a:pPr lvl="1">
              <a:buFont typeface="Wingdings" pitchFamily="2" charset="2"/>
              <a:buChar char="ü"/>
            </a:pPr>
            <a:endParaRPr dirty="0" sz="2000" lang="en-US"/>
          </a:p>
          <a:p>
            <a:pPr>
              <a:buFont typeface="Wingdings" pitchFamily="2" charset="2"/>
              <a:buChar char="v"/>
            </a:pPr>
            <a:r>
              <a:rPr b="1" dirty="0" sz="2000" lang="en-US">
                <a:solidFill>
                  <a:srgbClr val="0070C0"/>
                </a:solidFill>
              </a:rPr>
              <a:t>Features of aggressive behavior include </a:t>
            </a:r>
          </a:p>
          <a:p>
            <a:pPr lvl="1"/>
            <a:r>
              <a:rPr dirty="0" sz="2000" lang="en-US"/>
              <a:t>Hypercellularity </a:t>
            </a:r>
          </a:p>
          <a:p>
            <a:pPr lvl="1"/>
            <a:r>
              <a:rPr dirty="0" sz="2000" lang="en-US"/>
              <a:t>Loss of architecture</a:t>
            </a:r>
          </a:p>
          <a:p>
            <a:pPr lvl="1"/>
            <a:r>
              <a:rPr dirty="0" sz="2000" lang="en-US"/>
              <a:t>Nuclear pleomorphism</a:t>
            </a:r>
          </a:p>
          <a:p>
            <a:pPr lvl="1"/>
            <a:r>
              <a:rPr dirty="0" sz="2000" lang="en-US"/>
              <a:t>Increased mitotic index</a:t>
            </a:r>
          </a:p>
          <a:p>
            <a:pPr lvl="1"/>
            <a:r>
              <a:rPr dirty="0" sz="2000" lang="en-US"/>
              <a:t>Focal necrosis</a:t>
            </a:r>
          </a:p>
          <a:p>
            <a:pPr lvl="1"/>
            <a:r>
              <a:rPr dirty="0" sz="2000" lang="en-US" err="1"/>
              <a:t>Hypervascularity</a:t>
            </a:r>
            <a:endParaRPr dirty="0" sz="2000" lang="en-US"/>
          </a:p>
          <a:p>
            <a:pPr lvl="1"/>
            <a:r>
              <a:rPr dirty="0" sz="2000" lang="en-US" err="1"/>
              <a:t>Hemosiderin</a:t>
            </a:r>
            <a:r>
              <a:rPr dirty="0" sz="2000" lang="en-US"/>
              <a:t> deposition, and small cell formation.</a:t>
            </a:r>
            <a:endParaRPr dirty="0" sz="2000" lang="en-IQ"/>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0" name=""/>
        <p:cNvGrpSpPr/>
        <p:nvPr/>
      </p:nvGrpSpPr>
      <p:grpSpPr>
        <a:xfrm>
          <a:off x="0" y="0"/>
          <a:ext cx="0" cy="0"/>
          <a:chOff x="0" y="0"/>
          <a:chExt cx="0" cy="0"/>
        </a:xfrm>
      </p:grpSpPr>
      <p:sp>
        <p:nvSpPr>
          <p:cNvPr id="1048605" name="Content Placeholder 2"/>
          <p:cNvSpPr>
            <a:spLocks noGrp="1"/>
          </p:cNvSpPr>
          <p:nvPr>
            <p:ph idx="1"/>
          </p:nvPr>
        </p:nvSpPr>
        <p:spPr>
          <a:xfrm>
            <a:off x="86014" y="82260"/>
            <a:ext cx="8977168" cy="6683375"/>
          </a:xfrm>
        </p:spPr>
        <p:txBody>
          <a:bodyPr>
            <a:normAutofit/>
          </a:bodyPr>
          <a:p>
            <a:pPr>
              <a:buFont typeface="Wingdings" pitchFamily="2" charset="2"/>
              <a:buChar char="Ø"/>
            </a:pPr>
            <a:r>
              <a:rPr b="1" dirty="0" sz="2000" lang="en-US">
                <a:solidFill>
                  <a:srgbClr val="002060"/>
                </a:solidFill>
              </a:rPr>
              <a:t>Labeling method</a:t>
            </a:r>
          </a:p>
          <a:p>
            <a:pPr lvl="1"/>
            <a:r>
              <a:rPr dirty="0" sz="2000" lang="en-US"/>
              <a:t>Monoclonal antibody </a:t>
            </a:r>
            <a:r>
              <a:rPr b="1" dirty="0" sz="2000" lang="en-US"/>
              <a:t>Ki-67</a:t>
            </a:r>
            <a:r>
              <a:rPr dirty="0" sz="2000" lang="en-US"/>
              <a:t> or </a:t>
            </a:r>
            <a:r>
              <a:rPr b="1" dirty="0" sz="2000" lang="en-US"/>
              <a:t>MIB-1</a:t>
            </a:r>
            <a:r>
              <a:rPr dirty="0" sz="2000" lang="en-US"/>
              <a:t> have high labeling index </a:t>
            </a:r>
            <a:r>
              <a:rPr b="1" dirty="0" sz="2000" lang="en-US"/>
              <a:t>—&gt;</a:t>
            </a:r>
            <a:r>
              <a:rPr dirty="0" sz="2000" lang="en-US"/>
              <a:t> </a:t>
            </a:r>
            <a:r>
              <a:rPr dirty="0" sz="2000" lang="en-US">
                <a:solidFill>
                  <a:srgbClr val="C00000"/>
                </a:solidFill>
              </a:rPr>
              <a:t>more aggressive tumor</a:t>
            </a:r>
            <a:r>
              <a:rPr dirty="0" sz="2000" lang="en-US"/>
              <a:t>. </a:t>
            </a:r>
          </a:p>
          <a:p>
            <a:pPr lvl="1"/>
            <a:r>
              <a:rPr b="1" dirty="0" sz="2000" lang="en-US"/>
              <a:t>Elevated Ki-67</a:t>
            </a:r>
            <a:r>
              <a:rPr dirty="0" sz="2000" lang="en-US"/>
              <a:t> labeling index seen in </a:t>
            </a:r>
            <a:r>
              <a:rPr dirty="0" sz="2000" lang="en-US">
                <a:solidFill>
                  <a:srgbClr val="C00000"/>
                </a:solidFill>
              </a:rPr>
              <a:t>tumors that were previously irradiated</a:t>
            </a:r>
            <a:r>
              <a:rPr dirty="0" sz="2000" lang="en-US"/>
              <a:t>.</a:t>
            </a:r>
          </a:p>
          <a:p>
            <a:endParaRPr dirty="0" sz="2000" lang="en-US"/>
          </a:p>
          <a:p>
            <a:endParaRPr dirty="0" sz="2000" lang="en-US"/>
          </a:p>
          <a:p>
            <a:pPr>
              <a:buFont typeface="Wingdings" pitchFamily="2" charset="2"/>
              <a:buChar char="Ø"/>
            </a:pPr>
            <a:r>
              <a:rPr b="1" dirty="0" sz="2000" lang="en-US" err="1"/>
              <a:t>E-cadherin</a:t>
            </a:r>
            <a:r>
              <a:rPr b="1" dirty="0" sz="2000" lang="en-US"/>
              <a:t> expression is positive in only</a:t>
            </a:r>
          </a:p>
          <a:p>
            <a:pPr lvl="1"/>
            <a:r>
              <a:rPr dirty="0" sz="2000" lang="en-US"/>
              <a:t>Choroid plexus papillomas and meningiomas (transitional).</a:t>
            </a:r>
          </a:p>
          <a:p>
            <a:pPr lvl="1"/>
            <a:r>
              <a:rPr b="1" dirty="0" sz="2000" lang="en-US">
                <a:solidFill>
                  <a:srgbClr val="7030A0"/>
                </a:solidFill>
              </a:rPr>
              <a:t>Negative</a:t>
            </a:r>
            <a:r>
              <a:rPr dirty="0" sz="2000" lang="en-US"/>
              <a:t> in </a:t>
            </a:r>
            <a:r>
              <a:rPr dirty="0" sz="2000" lang="en-US">
                <a:solidFill>
                  <a:srgbClr val="C00000"/>
                </a:solidFill>
              </a:rPr>
              <a:t>malignant recurrent tumor.</a:t>
            </a:r>
          </a:p>
          <a:p>
            <a:pPr lvl="1"/>
            <a:endParaRPr dirty="0" sz="2000" lang="en-US">
              <a:solidFill>
                <a:srgbClr val="C00000"/>
              </a:solidFill>
            </a:endParaRPr>
          </a:p>
          <a:p>
            <a:pPr lvl="1"/>
            <a:endParaRPr dirty="0" sz="2000" lang="en-US">
              <a:solidFill>
                <a:srgbClr val="C00000"/>
              </a:solidFill>
            </a:endParaRPr>
          </a:p>
          <a:p>
            <a:pPr>
              <a:buFont typeface="Wingdings" pitchFamily="2" charset="2"/>
              <a:buChar char="v"/>
            </a:pPr>
            <a:r>
              <a:rPr b="1" dirty="0" sz="2000" lang="en-US" err="1">
                <a:solidFill>
                  <a:srgbClr val="C00000"/>
                </a:solidFill>
                <a:cs typeface="Times New Roman" panose="02020603050405020304" pitchFamily="18" charset="0"/>
              </a:rPr>
              <a:t>Extraneuraxial</a:t>
            </a:r>
            <a:r>
              <a:rPr b="1" dirty="0" sz="2000" lang="en-US">
                <a:solidFill>
                  <a:srgbClr val="C00000"/>
                </a:solidFill>
                <a:cs typeface="Times New Roman" panose="02020603050405020304" pitchFamily="18" charset="0"/>
              </a:rPr>
              <a:t> </a:t>
            </a:r>
            <a:r>
              <a:rPr b="1" dirty="0" sz="2000" lang="en-US">
                <a:solidFill>
                  <a:srgbClr val="C00000"/>
                </a:solidFill>
              </a:rPr>
              <a:t>meningiomas can involve:</a:t>
            </a:r>
          </a:p>
          <a:p>
            <a:pPr lvl="1">
              <a:buFont typeface="Wingdings" pitchFamily="2" charset="2"/>
              <a:buChar char="ü"/>
            </a:pPr>
            <a:r>
              <a:rPr dirty="0" sz="2000" lang="en-US"/>
              <a:t>Orbit, paranasal sinuses, and nasopharynx. </a:t>
            </a:r>
          </a:p>
          <a:p>
            <a:pPr lvl="1">
              <a:buFont typeface="Wingdings" pitchFamily="2" charset="2"/>
              <a:buChar char="ü"/>
            </a:pPr>
            <a:r>
              <a:rPr dirty="0" sz="2000" lang="en-US"/>
              <a:t>Skin and </a:t>
            </a:r>
            <a:r>
              <a:rPr dirty="0" sz="2000" lang="en-US" err="1"/>
              <a:t>subcutis</a:t>
            </a:r>
            <a:r>
              <a:rPr dirty="0" sz="2000" lang="en-US"/>
              <a:t>.</a:t>
            </a:r>
          </a:p>
          <a:p>
            <a:pPr lvl="1">
              <a:buFont typeface="Wingdings" pitchFamily="2" charset="2"/>
              <a:buChar char="ü"/>
            </a:pPr>
            <a:r>
              <a:rPr dirty="0" sz="2000" lang="en-US"/>
              <a:t>Lungs, mediastinum, and adrenal gland.</a:t>
            </a:r>
          </a:p>
          <a:p>
            <a:pPr lvl="1">
              <a:buFont typeface="Wingdings" pitchFamily="2" charset="2"/>
              <a:buChar char="ü"/>
            </a:pPr>
            <a:endParaRPr dirty="0" sz="2000" lang="en-US"/>
          </a:p>
          <a:p>
            <a:pPr>
              <a:buFont typeface="Courier New" panose="02070309020205020404" pitchFamily="49" charset="0"/>
              <a:buChar char="o"/>
            </a:pPr>
            <a:r>
              <a:rPr b="1" dirty="0" sz="2000" lang="en-US">
                <a:solidFill>
                  <a:srgbClr val="0070C0"/>
                </a:solidFill>
              </a:rPr>
              <a:t>Tumors of the central nervous system may metastasize to a primary intracranial tumor, </a:t>
            </a:r>
            <a:r>
              <a:rPr b="1" dirty="0" sz="2000" lang="en-US">
                <a:solidFill>
                  <a:srgbClr val="002060"/>
                </a:solidFill>
              </a:rPr>
              <a:t>3/4</a:t>
            </a:r>
            <a:r>
              <a:rPr baseline="30000" b="1" dirty="0" sz="2000" lang="en-US">
                <a:solidFill>
                  <a:srgbClr val="002060"/>
                </a:solidFill>
              </a:rPr>
              <a:t>th</a:t>
            </a:r>
            <a:r>
              <a:rPr b="1" dirty="0" sz="2000" lang="en-US">
                <a:solidFill>
                  <a:srgbClr val="002060"/>
                </a:solidFill>
              </a:rPr>
              <a:t> of these metastases target meningiomas</a:t>
            </a:r>
          </a:p>
          <a:p>
            <a:pPr lvl="1"/>
            <a:endParaRPr dirty="0" sz="2000" lang="en-US">
              <a:solidFill>
                <a:srgbClr val="C00000"/>
              </a:solidFill>
            </a:endParaRPr>
          </a:p>
          <a:p>
            <a:endParaRPr dirty="0" sz="2400" lang="en-IQ">
              <a:solidFill>
                <a:srgbClr val="C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1" name=""/>
        <p:cNvGrpSpPr/>
        <p:nvPr/>
      </p:nvGrpSpPr>
      <p:grpSpPr>
        <a:xfrm>
          <a:off x="0" y="0"/>
          <a:ext cx="0" cy="0"/>
          <a:chOff x="0" y="0"/>
          <a:chExt cx="0" cy="0"/>
        </a:xfrm>
      </p:grpSpPr>
      <p:sp>
        <p:nvSpPr>
          <p:cNvPr id="1048606" name="Content Placeholder 2"/>
          <p:cNvSpPr>
            <a:spLocks noGrp="1"/>
          </p:cNvSpPr>
          <p:nvPr>
            <p:ph idx="1"/>
          </p:nvPr>
        </p:nvSpPr>
        <p:spPr>
          <a:xfrm>
            <a:off x="92364" y="80818"/>
            <a:ext cx="8959272" cy="6696363"/>
          </a:xfrm>
        </p:spPr>
        <p:txBody>
          <a:bodyPr>
            <a:normAutofit fontScale="95000" lnSpcReduction="20000"/>
          </a:bodyPr>
          <a:p>
            <a:pPr>
              <a:buFont typeface="Wingdings" pitchFamily="2" charset="2"/>
              <a:buChar char="q"/>
            </a:pPr>
            <a:r>
              <a:rPr b="1" dirty="0" sz="2000" lang="en-US">
                <a:solidFill>
                  <a:srgbClr val="C00000"/>
                </a:solidFill>
              </a:rPr>
              <a:t>MENINGIOMAS AND RECEPTORS</a:t>
            </a:r>
          </a:p>
          <a:p>
            <a:pPr>
              <a:buFont typeface="Wingdings" pitchFamily="2" charset="2"/>
              <a:buChar char="§"/>
            </a:pPr>
            <a:r>
              <a:rPr dirty="0" sz="2000" lang="en-US"/>
              <a:t>Meningioma become symptomatic during pregnancy, and the symptoms decrease after delivery only to reappear with the next pregnancy. </a:t>
            </a:r>
          </a:p>
          <a:p>
            <a:pPr>
              <a:buFont typeface="Wingdings" pitchFamily="2" charset="2"/>
              <a:buChar char="§"/>
            </a:pPr>
            <a:r>
              <a:rPr dirty="0" sz="2000" lang="en-US"/>
              <a:t>Symptoms may also be exacerbated during the proliferative phase of the menstrual cycle.</a:t>
            </a:r>
          </a:p>
          <a:p>
            <a:pPr>
              <a:buFont typeface="Wingdings" pitchFamily="2" charset="2"/>
              <a:buChar char="Ø"/>
            </a:pPr>
            <a:r>
              <a:rPr b="1" dirty="0" sz="2000" lang="en-US">
                <a:solidFill>
                  <a:srgbClr val="0070C0"/>
                </a:solidFill>
              </a:rPr>
              <a:t>PRs (progesterone receptors)</a:t>
            </a:r>
          </a:p>
          <a:p>
            <a:pPr lvl="1">
              <a:buFont typeface="Wingdings" pitchFamily="2" charset="2"/>
              <a:buChar char="ü"/>
            </a:pPr>
            <a:r>
              <a:rPr dirty="0" sz="2000" lang="en-US"/>
              <a:t>Identified much more consistently than ER (estrogen receptors) in meningioma.</a:t>
            </a:r>
          </a:p>
          <a:p>
            <a:pPr lvl="1">
              <a:buFont typeface="Wingdings" pitchFamily="2" charset="2"/>
              <a:buChar char="ü"/>
            </a:pPr>
            <a:r>
              <a:rPr dirty="0" sz="2000" lang="en-US"/>
              <a:t>Present in the cytoplasm of meningiomas, but not in the nucleus.</a:t>
            </a:r>
          </a:p>
          <a:p>
            <a:pPr lvl="1">
              <a:buFont typeface="Wingdings" pitchFamily="2" charset="2"/>
              <a:buChar char="ü"/>
            </a:pPr>
            <a:r>
              <a:rPr dirty="0" sz="2000" lang="en-US"/>
              <a:t>Expression of PRs alone is favorable clinical and biologic outcome.</a:t>
            </a:r>
          </a:p>
          <a:p>
            <a:pPr lvl="1">
              <a:buFont typeface="Wingdings" pitchFamily="2" charset="2"/>
              <a:buChar char="ü"/>
            </a:pPr>
            <a:r>
              <a:rPr dirty="0" sz="2000" lang="en-US"/>
              <a:t>Its absence carry poor prognosis.</a:t>
            </a:r>
          </a:p>
          <a:p>
            <a:pPr lvl="1">
              <a:buFont typeface="Wingdings" pitchFamily="2" charset="2"/>
              <a:buChar char="ü"/>
            </a:pPr>
            <a:endParaRPr dirty="0" sz="2000" lang="en-US"/>
          </a:p>
          <a:p>
            <a:pPr>
              <a:buFont typeface="Wingdings" pitchFamily="2" charset="2"/>
              <a:buChar char="Ø"/>
            </a:pPr>
            <a:r>
              <a:rPr b="1" dirty="0" sz="2000" lang="en-US">
                <a:solidFill>
                  <a:srgbClr val="0070C0"/>
                </a:solidFill>
              </a:rPr>
              <a:t>Somatostatin receptors</a:t>
            </a:r>
            <a:r>
              <a:rPr dirty="0" sz="2000" lang="en-US"/>
              <a:t>: meningioma exhibit a very high density of this receptor.</a:t>
            </a:r>
          </a:p>
          <a:p>
            <a:pPr lvl="1">
              <a:buFont typeface="Wingdings" pitchFamily="2" charset="2"/>
              <a:buChar char="§"/>
            </a:pPr>
            <a:r>
              <a:rPr dirty="0" sz="2000" lang="en-US"/>
              <a:t>So we can give </a:t>
            </a:r>
            <a:r>
              <a:rPr b="1" dirty="0" sz="2000" lang="en-US"/>
              <a:t>statin</a:t>
            </a:r>
            <a:r>
              <a:rPr dirty="0" sz="2000" lang="en-US"/>
              <a:t> as it </a:t>
            </a:r>
            <a:r>
              <a:rPr b="1" dirty="0" sz="2000" lang="en-US">
                <a:solidFill>
                  <a:srgbClr val="C00000"/>
                </a:solidFill>
              </a:rPr>
              <a:t>interfere with its proliferation</a:t>
            </a:r>
            <a:r>
              <a:rPr dirty="0" sz="2000" lang="en-US"/>
              <a:t>.</a:t>
            </a:r>
          </a:p>
          <a:p>
            <a:pPr>
              <a:buFont typeface="Wingdings" pitchFamily="2" charset="2"/>
              <a:buChar char="Ø"/>
            </a:pPr>
            <a:r>
              <a:rPr b="1" dirty="0" sz="2000" lang="en-US">
                <a:solidFill>
                  <a:srgbClr val="0070C0"/>
                </a:solidFill>
              </a:rPr>
              <a:t>Androgen, glucocorticoid, dopamine D1, and prostaglandin E2</a:t>
            </a:r>
            <a:r>
              <a:rPr dirty="0" sz="2000" lang="en-US"/>
              <a:t> receptors have been found in meningioma.</a:t>
            </a:r>
          </a:p>
          <a:p>
            <a:pPr>
              <a:buFont typeface="Wingdings" pitchFamily="2" charset="2"/>
              <a:buChar char="Ø"/>
            </a:pPr>
            <a:r>
              <a:rPr b="1" dirty="0" sz="2000" lang="en-US">
                <a:solidFill>
                  <a:srgbClr val="0070C0"/>
                </a:solidFill>
              </a:rPr>
              <a:t>Epidermal, fibroblast, and platelet-derived  growth factors PDGF</a:t>
            </a:r>
            <a:r>
              <a:rPr dirty="0" sz="2000" lang="en-US"/>
              <a:t> shown to stimulate growth of  meningioma.</a:t>
            </a:r>
          </a:p>
          <a:p>
            <a:pPr>
              <a:buFont typeface="Wingdings" pitchFamily="2" charset="2"/>
              <a:buChar char="§"/>
            </a:pPr>
            <a:r>
              <a:rPr dirty="0" sz="2000" lang="en-US"/>
              <a:t>Meningioma may interfere with glucose metabolism by increasing insulin levels.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2" name=""/>
        <p:cNvGrpSpPr/>
        <p:nvPr/>
      </p:nvGrpSpPr>
      <p:grpSpPr>
        <a:xfrm>
          <a:off x="0" y="0"/>
          <a:ext cx="0" cy="0"/>
          <a:chOff x="0" y="0"/>
          <a:chExt cx="0" cy="0"/>
        </a:xfrm>
      </p:grpSpPr>
      <p:sp>
        <p:nvSpPr>
          <p:cNvPr id="1048607" name="Content Placeholder 2"/>
          <p:cNvSpPr>
            <a:spLocks noGrp="1"/>
          </p:cNvSpPr>
          <p:nvPr>
            <p:ph idx="1"/>
          </p:nvPr>
        </p:nvSpPr>
        <p:spPr>
          <a:xfrm>
            <a:off x="97558" y="93805"/>
            <a:ext cx="8954077" cy="6671831"/>
          </a:xfrm>
        </p:spPr>
        <p:txBody>
          <a:bodyPr>
            <a:normAutofit/>
          </a:bodyPr>
          <a:p>
            <a:pPr>
              <a:buFont typeface="Wingdings" pitchFamily="2" charset="2"/>
              <a:buChar char="q"/>
            </a:pPr>
            <a:r>
              <a:rPr b="1" dirty="0" sz="2000" lang="en-US" u="sng">
                <a:solidFill>
                  <a:srgbClr val="C00000"/>
                </a:solidFill>
              </a:rPr>
              <a:t>Meningioma blood supply</a:t>
            </a:r>
          </a:p>
          <a:p>
            <a:pPr indent="-457200" marL="457200">
              <a:buFont typeface="+mj-lt"/>
              <a:buAutoNum type="arabicPeriod"/>
            </a:pPr>
            <a:r>
              <a:rPr b="1" dirty="0" sz="2000" lang="en-US"/>
              <a:t>Olfactory groove</a:t>
            </a:r>
            <a:r>
              <a:rPr dirty="0" sz="2000" lang="en-US"/>
              <a:t>: feed from ethmoidal branches of the ophthalmic artery</a:t>
            </a:r>
          </a:p>
          <a:p>
            <a:pPr indent="-457200" marL="457200">
              <a:buFont typeface="+mj-lt"/>
              <a:buAutoNum type="arabicPeriod"/>
            </a:pPr>
            <a:r>
              <a:rPr b="1" dirty="0" sz="2000" lang="en-US" err="1"/>
              <a:t>Suprasellar</a:t>
            </a:r>
            <a:r>
              <a:rPr b="1" dirty="0" sz="2000" lang="en-US"/>
              <a:t> meningiomas</a:t>
            </a:r>
            <a:r>
              <a:rPr dirty="0" sz="2000" lang="en-US"/>
              <a:t>: may also be fed by large branches of the ophthalmic arteries</a:t>
            </a:r>
          </a:p>
          <a:p>
            <a:pPr indent="-457200" marL="457200">
              <a:buFont typeface="+mj-lt"/>
              <a:buAutoNum type="arabicPeriod"/>
            </a:pPr>
            <a:r>
              <a:rPr b="1" dirty="0" sz="2000" lang="en-US" err="1"/>
              <a:t>Parasellar</a:t>
            </a:r>
            <a:r>
              <a:rPr b="1" dirty="0" sz="2000" lang="en-US"/>
              <a:t> meningiomas</a:t>
            </a:r>
            <a:r>
              <a:rPr dirty="0" sz="2000" lang="en-US"/>
              <a:t>: tend to feed from the ICA. Secondary vascular supply may be derived from </a:t>
            </a:r>
            <a:r>
              <a:rPr dirty="0" sz="2000" lang="en-US" err="1"/>
              <a:t>pial</a:t>
            </a:r>
            <a:r>
              <a:rPr dirty="0" sz="2000" lang="en-US"/>
              <a:t> branches of the anterior, middle, and posterior cerebral arteries</a:t>
            </a:r>
          </a:p>
          <a:p>
            <a:pPr indent="-457200" marL="457200">
              <a:buFont typeface="+mj-lt"/>
              <a:buAutoNum type="arabicPeriod"/>
            </a:pPr>
            <a:r>
              <a:rPr b="1" dirty="0" sz="2000" lang="en-US" err="1"/>
              <a:t>Petroclival</a:t>
            </a:r>
            <a:r>
              <a:rPr b="1" dirty="0" sz="2000" lang="en-US"/>
              <a:t> meningiomas</a:t>
            </a:r>
            <a:r>
              <a:rPr dirty="0" sz="2000" lang="en-US"/>
              <a:t>: artery of </a:t>
            </a:r>
            <a:r>
              <a:rPr dirty="0" sz="2000" lang="en-US" err="1"/>
              <a:t>Bernasconi</a:t>
            </a:r>
            <a:r>
              <a:rPr dirty="0" sz="2000" lang="en-US"/>
              <a:t> &amp; </a:t>
            </a:r>
            <a:r>
              <a:rPr dirty="0" sz="2000" lang="en-US" err="1"/>
              <a:t>Cassinari</a:t>
            </a:r>
            <a:r>
              <a:rPr dirty="0" sz="2000" lang="en-US"/>
              <a:t> (artery of </a:t>
            </a:r>
            <a:r>
              <a:rPr dirty="0" sz="2000" lang="en-US" err="1"/>
              <a:t>tentorium</a:t>
            </a:r>
            <a:r>
              <a:rPr dirty="0" sz="2000" lang="en-US"/>
              <a:t> a branch of the </a:t>
            </a:r>
            <a:r>
              <a:rPr dirty="0" sz="2000" lang="en-US" err="1"/>
              <a:t>meningohypophyseal</a:t>
            </a:r>
            <a:r>
              <a:rPr dirty="0" sz="2000" lang="en-US"/>
              <a:t> trunk)</a:t>
            </a:r>
            <a:endParaRPr dirty="0" sz="2000" lang="en-IQ"/>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3" name=""/>
        <p:cNvGrpSpPr/>
        <p:nvPr/>
      </p:nvGrpSpPr>
      <p:grpSpPr>
        <a:xfrm>
          <a:off x="0" y="0"/>
          <a:ext cx="0" cy="0"/>
          <a:chOff x="0" y="0"/>
          <a:chExt cx="0" cy="0"/>
        </a:xfrm>
      </p:grpSpPr>
      <p:sp>
        <p:nvSpPr>
          <p:cNvPr id="1048608" name="Content Placeholder 2"/>
          <p:cNvSpPr>
            <a:spLocks noGrp="1"/>
          </p:cNvSpPr>
          <p:nvPr>
            <p:ph idx="1"/>
          </p:nvPr>
        </p:nvSpPr>
        <p:spPr>
          <a:xfrm>
            <a:off x="90055" y="91787"/>
            <a:ext cx="8973127" cy="6685396"/>
          </a:xfrm>
        </p:spPr>
        <p:txBody>
          <a:bodyPr>
            <a:normAutofit fontScale="90000" lnSpcReduction="10000"/>
          </a:bodyPr>
          <a:p>
            <a:pPr>
              <a:buFont typeface="Wingdings" pitchFamily="2" charset="2"/>
              <a:buChar char="q"/>
            </a:pPr>
            <a:r>
              <a:rPr b="1" dirty="0" sz="2000" lang="en-US" u="sng">
                <a:solidFill>
                  <a:srgbClr val="C00000"/>
                </a:solidFill>
                <a:cs typeface="Times New Roman" panose="02020603050405020304" pitchFamily="18" charset="0"/>
              </a:rPr>
              <a:t>RADIOLOGY:</a:t>
            </a:r>
          </a:p>
          <a:p>
            <a:pPr>
              <a:buFont typeface="Wingdings" pitchFamily="2" charset="2"/>
              <a:buChar char="Ø"/>
            </a:pPr>
            <a:r>
              <a:rPr b="1" dirty="0" sz="2000" lang="en-US">
                <a:cs typeface="Times New Roman" panose="02020603050405020304" pitchFamily="18" charset="0"/>
              </a:rPr>
              <a:t>Plain radiographs</a:t>
            </a:r>
            <a:r>
              <a:rPr dirty="0" sz="2000" lang="en-US">
                <a:cs typeface="Times New Roman" panose="02020603050405020304" pitchFamily="18" charset="0"/>
              </a:rPr>
              <a:t> reveal three characteristic findings in meningioma:</a:t>
            </a:r>
          </a:p>
          <a:p>
            <a:pPr lvl="1">
              <a:buFont typeface="Wingdings" pitchFamily="2" charset="2"/>
              <a:buChar char="ü"/>
            </a:pPr>
            <a:r>
              <a:rPr dirty="0" sz="2000" lang="en-US" err="1">
                <a:cs typeface="Times New Roman" panose="02020603050405020304" pitchFamily="18" charset="0"/>
              </a:rPr>
              <a:t>Hyperostosis</a:t>
            </a:r>
            <a:endParaRPr dirty="0" sz="2000" lang="en-US">
              <a:cs typeface="Times New Roman" panose="02020603050405020304" pitchFamily="18" charset="0"/>
            </a:endParaRPr>
          </a:p>
          <a:p>
            <a:pPr lvl="1">
              <a:buFont typeface="Wingdings" pitchFamily="2" charset="2"/>
              <a:buChar char="ü"/>
            </a:pPr>
            <a:r>
              <a:rPr dirty="0" sz="2000" lang="en-US">
                <a:cs typeface="Times New Roman" panose="02020603050405020304" pitchFamily="18" charset="0"/>
              </a:rPr>
              <a:t>Increased vascular markings</a:t>
            </a:r>
          </a:p>
          <a:p>
            <a:pPr lvl="1">
              <a:buFont typeface="Wingdings" pitchFamily="2" charset="2"/>
              <a:buChar char="ü"/>
            </a:pPr>
            <a:r>
              <a:rPr dirty="0" sz="2000" lang="en-US">
                <a:cs typeface="Times New Roman" panose="02020603050405020304" pitchFamily="18" charset="0"/>
              </a:rPr>
              <a:t>Calcification</a:t>
            </a:r>
          </a:p>
          <a:p>
            <a:pPr lvl="1">
              <a:buFont typeface="Wingdings" pitchFamily="2" charset="2"/>
              <a:buChar char="ü"/>
            </a:pPr>
            <a:endParaRPr dirty="0" sz="2000" lang="en-US">
              <a:cs typeface="Times New Roman" panose="02020603050405020304" pitchFamily="18" charset="0"/>
            </a:endParaRPr>
          </a:p>
          <a:p>
            <a:pPr>
              <a:buFont typeface="Wingdings" pitchFamily="2" charset="2"/>
              <a:buChar char="Ø"/>
            </a:pPr>
            <a:r>
              <a:rPr b="1" dirty="0" sz="2000" lang="en-US">
                <a:cs typeface="Times New Roman" panose="02020603050405020304" pitchFamily="18" charset="0"/>
              </a:rPr>
              <a:t>CT Scan</a:t>
            </a:r>
          </a:p>
          <a:p>
            <a:pPr lvl="1"/>
            <a:r>
              <a:rPr dirty="0" sz="2000" lang="en-US">
                <a:cs typeface="Times New Roman" panose="02020603050405020304" pitchFamily="18" charset="0"/>
              </a:rPr>
              <a:t>Iso to </a:t>
            </a:r>
            <a:r>
              <a:rPr dirty="0" sz="2000" lang="en-US" err="1">
                <a:cs typeface="Times New Roman" panose="02020603050405020304" pitchFamily="18" charset="0"/>
              </a:rPr>
              <a:t>hyperdense</a:t>
            </a:r>
            <a:endParaRPr dirty="0" sz="2000" lang="en-US">
              <a:cs typeface="Times New Roman" panose="02020603050405020304" pitchFamily="18" charset="0"/>
            </a:endParaRPr>
          </a:p>
          <a:p>
            <a:pPr lvl="1"/>
            <a:r>
              <a:rPr dirty="0" sz="2000" lang="en-US">
                <a:cs typeface="Times New Roman" panose="02020603050405020304" pitchFamily="18" charset="0"/>
              </a:rPr>
              <a:t>Dural tail :The dura mater adjacent to the attachment of a meningioma may enhance.</a:t>
            </a:r>
          </a:p>
          <a:p>
            <a:pPr>
              <a:buFont typeface="Wingdings" panose="05000000000000000000" pitchFamily="2" charset="2"/>
              <a:buChar char="v"/>
            </a:pPr>
            <a:endParaRPr dirty="0" sz="2000" lang="en-US">
              <a:cs typeface="Times New Roman" panose="02020603050405020304" pitchFamily="18" charset="0"/>
            </a:endParaRPr>
          </a:p>
          <a:p>
            <a:pPr>
              <a:buFont typeface="Wingdings" pitchFamily="2" charset="2"/>
              <a:buChar char="Ø"/>
            </a:pPr>
            <a:r>
              <a:rPr b="1" dirty="0" sz="2000" lang="en-US">
                <a:cs typeface="Times New Roman" panose="02020603050405020304" pitchFamily="18" charset="0"/>
              </a:rPr>
              <a:t>MRI</a:t>
            </a:r>
            <a:r>
              <a:rPr dirty="0" sz="2000" lang="en-US">
                <a:cs typeface="Times New Roman" panose="02020603050405020304" pitchFamily="18" charset="0"/>
              </a:rPr>
              <a:t>: </a:t>
            </a:r>
          </a:p>
          <a:p>
            <a:pPr lvl="1">
              <a:buFont typeface="Wingdings" pitchFamily="2" charset="2"/>
              <a:buChar char="§"/>
            </a:pPr>
            <a:r>
              <a:rPr dirty="0" sz="2000" lang="en-US">
                <a:solidFill>
                  <a:srgbClr val="C00000"/>
                </a:solidFill>
                <a:cs typeface="Times New Roman" panose="02020603050405020304" pitchFamily="18" charset="0"/>
              </a:rPr>
              <a:t>T1</a:t>
            </a:r>
            <a:r>
              <a:rPr dirty="0" sz="2000" lang="en-US">
                <a:cs typeface="Times New Roman" panose="02020603050405020304" pitchFamily="18" charset="0"/>
                <a:sym typeface="Wingdings" panose="05000000000000000000" pitchFamily="2" charset="2"/>
              </a:rPr>
              <a:t> </a:t>
            </a:r>
            <a:r>
              <a:rPr dirty="0" sz="2000" lang="en-US">
                <a:cs typeface="Times New Roman" panose="02020603050405020304" pitchFamily="18" charset="0"/>
              </a:rPr>
              <a:t>60% isointense &amp; 30% </a:t>
            </a:r>
            <a:r>
              <a:rPr dirty="0" sz="2000" lang="en-US" err="1">
                <a:cs typeface="Times New Roman" panose="02020603050405020304" pitchFamily="18" charset="0"/>
              </a:rPr>
              <a:t>hypointense</a:t>
            </a:r>
            <a:endParaRPr dirty="0" sz="2000" lang="en-US">
              <a:cs typeface="Times New Roman" panose="02020603050405020304" pitchFamily="18" charset="0"/>
            </a:endParaRPr>
          </a:p>
          <a:p>
            <a:pPr lvl="1">
              <a:buFont typeface="Wingdings" pitchFamily="2" charset="2"/>
              <a:buChar char="§"/>
            </a:pPr>
            <a:r>
              <a:rPr dirty="0" sz="2000" lang="en-US">
                <a:solidFill>
                  <a:srgbClr val="C00000"/>
                </a:solidFill>
                <a:cs typeface="Times New Roman" panose="02020603050405020304" pitchFamily="18" charset="0"/>
              </a:rPr>
              <a:t>T2</a:t>
            </a:r>
            <a:r>
              <a:rPr dirty="0" sz="2000" lang="en-US">
                <a:cs typeface="Times New Roman" panose="02020603050405020304" pitchFamily="18" charset="0"/>
                <a:sym typeface="Wingdings" panose="05000000000000000000" pitchFamily="2" charset="2"/>
              </a:rPr>
              <a:t> 50% </a:t>
            </a:r>
            <a:r>
              <a:rPr dirty="0" sz="2000" lang="en-US" err="1">
                <a:cs typeface="Times New Roman" panose="02020603050405020304" pitchFamily="18" charset="0"/>
                <a:sym typeface="Wingdings" panose="05000000000000000000" pitchFamily="2" charset="2"/>
              </a:rPr>
              <a:t>isointense</a:t>
            </a:r>
            <a:r>
              <a:rPr dirty="0" sz="2000" lang="en-US">
                <a:cs typeface="Times New Roman" panose="02020603050405020304" pitchFamily="18" charset="0"/>
                <a:sym typeface="Wingdings" panose="05000000000000000000" pitchFamily="2" charset="2"/>
              </a:rPr>
              <a:t> &amp; 40% </a:t>
            </a:r>
            <a:r>
              <a:rPr dirty="0" sz="2000" lang="en-US" err="1">
                <a:cs typeface="Times New Roman" panose="02020603050405020304" pitchFamily="18" charset="0"/>
                <a:sym typeface="Wingdings" panose="05000000000000000000" pitchFamily="2" charset="2"/>
              </a:rPr>
              <a:t>hyperintense</a:t>
            </a:r>
            <a:endParaRPr dirty="0" sz="2000" lang="en-US">
              <a:cs typeface="Times New Roman" panose="02020603050405020304" pitchFamily="18" charset="0"/>
              <a:sym typeface="Wingdings" panose="05000000000000000000" pitchFamily="2" charset="2"/>
            </a:endParaRPr>
          </a:p>
          <a:p>
            <a:r>
              <a:rPr dirty="0" sz="2000" lang="en-US" err="1">
                <a:cs typeface="Times New Roman" panose="02020603050405020304" pitchFamily="18" charset="0"/>
                <a:sym typeface="Wingdings" panose="05000000000000000000" pitchFamily="2" charset="2"/>
              </a:rPr>
              <a:t>Hyperintesity</a:t>
            </a:r>
            <a:r>
              <a:rPr dirty="0" sz="2000" lang="en-US">
                <a:cs typeface="Times New Roman" panose="02020603050405020304" pitchFamily="18" charset="0"/>
                <a:sym typeface="Wingdings" panose="05000000000000000000" pitchFamily="2" charset="2"/>
              </a:rPr>
              <a:t> suggests higher water content as in (</a:t>
            </a:r>
            <a:r>
              <a:rPr b="1" dirty="0" sz="2000" lang="en-US" err="1">
                <a:solidFill>
                  <a:srgbClr val="0070C0"/>
                </a:solidFill>
                <a:cs typeface="Times New Roman" panose="02020603050405020304" pitchFamily="18" charset="0"/>
                <a:sym typeface="Wingdings" panose="05000000000000000000" pitchFamily="2" charset="2"/>
              </a:rPr>
              <a:t>meningothelial</a:t>
            </a:r>
            <a:r>
              <a:rPr b="1" dirty="0" sz="2000" lang="en-US">
                <a:solidFill>
                  <a:srgbClr val="0070C0"/>
                </a:solidFill>
                <a:cs typeface="Times New Roman" panose="02020603050405020304" pitchFamily="18" charset="0"/>
                <a:sym typeface="Wingdings" panose="05000000000000000000" pitchFamily="2" charset="2"/>
              </a:rPr>
              <a:t> meningioma, vascular meningioma, </a:t>
            </a:r>
            <a:r>
              <a:rPr dirty="0" sz="2000" lang="en-US">
                <a:cs typeface="Times New Roman" panose="02020603050405020304" pitchFamily="18" charset="0"/>
                <a:sym typeface="Wingdings" panose="05000000000000000000" pitchFamily="2" charset="2"/>
              </a:rPr>
              <a:t>or</a:t>
            </a:r>
            <a:r>
              <a:rPr b="1" dirty="0" sz="2000" lang="en-US">
                <a:solidFill>
                  <a:srgbClr val="0070C0"/>
                </a:solidFill>
                <a:cs typeface="Times New Roman" panose="02020603050405020304" pitchFamily="18" charset="0"/>
                <a:sym typeface="Wingdings" panose="05000000000000000000" pitchFamily="2" charset="2"/>
              </a:rPr>
              <a:t> aggressive meningioma</a:t>
            </a:r>
            <a:r>
              <a:rPr dirty="0" sz="2000" lang="en-US">
                <a:cs typeface="Times New Roman" panose="02020603050405020304" pitchFamily="18" charset="0"/>
                <a:sym typeface="Wingdings" panose="05000000000000000000" pitchFamily="2" charset="2"/>
              </a:rPr>
              <a:t> which are easily aspirated during surgery )</a:t>
            </a:r>
            <a:endParaRPr dirty="0" sz="2000" lang="en-US">
              <a:cs typeface="Times New Roman" panose="02020603050405020304" pitchFamily="18" charset="0"/>
            </a:endParaRPr>
          </a:p>
          <a:p>
            <a:pPr>
              <a:buFont typeface="Wingdings" pitchFamily="2" charset="2"/>
              <a:buChar char="§"/>
            </a:pPr>
            <a:r>
              <a:rPr b="1" dirty="0" sz="2000" lang="en-US">
                <a:cs typeface="Times New Roman" panose="02020603050405020304" pitchFamily="18" charset="0"/>
              </a:rPr>
              <a:t>15% of benign meningiomas have a n characteristic appearance, including</a:t>
            </a:r>
          </a:p>
          <a:p>
            <a:pPr lvl="1">
              <a:buFont typeface="Courier New" panose="02070309020205020404" pitchFamily="49" charset="0"/>
              <a:buChar char="o"/>
            </a:pPr>
            <a:r>
              <a:rPr dirty="0" sz="2000" lang="en-US">
                <a:cs typeface="Times New Roman" panose="02020603050405020304" pitchFamily="18" charset="0"/>
              </a:rPr>
              <a:t>Presence of central lucency denoting </a:t>
            </a:r>
            <a:r>
              <a:rPr b="1" dirty="0" sz="2000" lang="en-US">
                <a:solidFill>
                  <a:srgbClr val="C00000"/>
                </a:solidFill>
                <a:cs typeface="Times New Roman" panose="02020603050405020304" pitchFamily="18" charset="0"/>
              </a:rPr>
              <a:t>necrosis</a:t>
            </a:r>
            <a:r>
              <a:rPr dirty="0" sz="2000" lang="en-US">
                <a:cs typeface="Times New Roman" panose="02020603050405020304" pitchFamily="18" charset="0"/>
              </a:rPr>
              <a:t> </a:t>
            </a:r>
          </a:p>
          <a:p>
            <a:pPr lvl="1">
              <a:buFont typeface="Courier New" panose="02070309020205020404" pitchFamily="49" charset="0"/>
              <a:buChar char="o"/>
            </a:pPr>
            <a:r>
              <a:rPr dirty="0" sz="2000" lang="en-US">
                <a:cs typeface="Times New Roman" panose="02020603050405020304" pitchFamily="18" charset="0"/>
              </a:rPr>
              <a:t>Presence of a </a:t>
            </a:r>
            <a:r>
              <a:rPr b="1" dirty="0" sz="2000" lang="en-US">
                <a:solidFill>
                  <a:srgbClr val="C00000"/>
                </a:solidFill>
                <a:cs typeface="Times New Roman" panose="02020603050405020304" pitchFamily="18" charset="0"/>
              </a:rPr>
              <a:t>cystic</a:t>
            </a:r>
            <a:r>
              <a:rPr dirty="0" sz="2000" lang="en-US">
                <a:cs typeface="Times New Roman" panose="02020603050405020304" pitchFamily="18" charset="0"/>
              </a:rPr>
              <a:t> cavity (cystic meningioma).</a:t>
            </a:r>
          </a:p>
          <a:p>
            <a:pPr>
              <a:buFont typeface="Wingdings" panose="05000000000000000000" pitchFamily="2" charset="2"/>
              <a:buChar char="v"/>
            </a:pPr>
            <a:endParaRPr dirty="0" sz="2000" lang="en-US">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4" name=""/>
        <p:cNvGrpSpPr/>
        <p:nvPr/>
      </p:nvGrpSpPr>
      <p:grpSpPr>
        <a:xfrm>
          <a:off x="0" y="0"/>
          <a:ext cx="0" cy="0"/>
          <a:chOff x="0" y="0"/>
          <a:chExt cx="0" cy="0"/>
        </a:xfrm>
      </p:grpSpPr>
      <p:pic>
        <p:nvPicPr>
          <p:cNvPr id="2097160" name="Picture 4"/>
          <p:cNvPicPr>
            <a:picLocks noChangeAspect="1" noGrp="1"/>
          </p:cNvPicPr>
          <p:nvPr>
            <p:ph idx="1"/>
          </p:nvPr>
        </p:nvPicPr>
        <p:blipFill>
          <a:blip xmlns:r="http://schemas.openxmlformats.org/officeDocument/2006/relationships" r:embed="rId1"/>
          <a:stretch>
            <a:fillRect/>
          </a:stretch>
        </p:blipFill>
        <p:spPr>
          <a:xfrm>
            <a:off x="1658913" y="0"/>
            <a:ext cx="5826174" cy="6858001"/>
          </a:xfrm>
          <a:prstGeom prst="rect"/>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5" name=""/>
        <p:cNvGrpSpPr/>
        <p:nvPr/>
      </p:nvGrpSpPr>
      <p:grpSpPr>
        <a:xfrm>
          <a:off x="0" y="0"/>
          <a:ext cx="0" cy="0"/>
          <a:chOff x="0" y="0"/>
          <a:chExt cx="0" cy="0"/>
        </a:xfrm>
      </p:grpSpPr>
      <p:sp>
        <p:nvSpPr>
          <p:cNvPr id="1048609" name="Content Placeholder 2"/>
          <p:cNvSpPr>
            <a:spLocks noGrp="1"/>
          </p:cNvSpPr>
          <p:nvPr>
            <p:ph idx="1"/>
          </p:nvPr>
        </p:nvSpPr>
        <p:spPr>
          <a:xfrm>
            <a:off x="5911272" y="0"/>
            <a:ext cx="3232727" cy="6858000"/>
          </a:xfrm>
        </p:spPr>
        <p:txBody>
          <a:bodyPr>
            <a:normAutofit/>
          </a:bodyPr>
          <a:p>
            <a:pPr indent="0" marL="0">
              <a:buNone/>
            </a:pPr>
            <a:r>
              <a:rPr b="0" dirty="0" sz="2000" i="0" lang="en-US" strike="noStrike" u="sng">
                <a:solidFill>
                  <a:schemeClr val="tx2"/>
                </a:solidFill>
                <a:effectLst/>
              </a:rPr>
              <a:t>Cystic meningioma. </a:t>
            </a:r>
          </a:p>
          <a:p>
            <a:pPr indent="0" marL="0">
              <a:buNone/>
            </a:pPr>
            <a:endParaRPr b="0" dirty="0" sz="2000" i="0" lang="en-US" strike="noStrike" u="sng">
              <a:solidFill>
                <a:schemeClr val="tx2"/>
              </a:solidFill>
              <a:effectLst/>
            </a:endParaRPr>
          </a:p>
          <a:p>
            <a:r>
              <a:rPr b="0" dirty="0" sz="2000" i="0" lang="en-US" strike="noStrike" u="none">
                <a:effectLst/>
              </a:rPr>
              <a:t>Axial T1W </a:t>
            </a:r>
            <a:r>
              <a:rPr b="0" dirty="0" sz="2000" i="0" lang="en-US" err="1" strike="noStrike" u="none">
                <a:effectLst/>
              </a:rPr>
              <a:t>noncontrast</a:t>
            </a:r>
            <a:r>
              <a:rPr b="0" dirty="0" sz="2000" i="0" lang="en-US" strike="noStrike" u="none">
                <a:effectLst/>
              </a:rPr>
              <a:t> (</a:t>
            </a:r>
            <a:r>
              <a:rPr b="1" dirty="0" sz="2000" i="0" lang="en-US" strike="noStrike" u="none">
                <a:effectLst/>
              </a:rPr>
              <a:t>A</a:t>
            </a:r>
            <a:r>
              <a:rPr b="0" dirty="0" sz="2000" i="0" lang="en-US" strike="noStrike" u="none">
                <a:effectLst/>
              </a:rPr>
              <a:t>) and axial (</a:t>
            </a:r>
            <a:r>
              <a:rPr b="1" dirty="0" sz="2000" i="0" lang="en-US" strike="noStrike" u="none">
                <a:effectLst/>
              </a:rPr>
              <a:t>B</a:t>
            </a:r>
            <a:r>
              <a:rPr b="0" dirty="0" sz="2000" i="0" lang="en-US" strike="noStrike" u="none">
                <a:effectLst/>
              </a:rPr>
              <a:t>), coronal (</a:t>
            </a:r>
            <a:r>
              <a:rPr b="1" dirty="0" sz="2000" i="0" lang="en-US" strike="noStrike" u="none">
                <a:effectLst/>
              </a:rPr>
              <a:t>C</a:t>
            </a:r>
            <a:r>
              <a:rPr b="0" dirty="0" sz="2000" i="0" lang="en-US" strike="noStrike" u="none">
                <a:effectLst/>
              </a:rPr>
              <a:t>), and sagittal (</a:t>
            </a:r>
            <a:r>
              <a:rPr b="1" dirty="0" sz="2000" i="0" lang="en-US" strike="noStrike" u="none">
                <a:effectLst/>
              </a:rPr>
              <a:t>D</a:t>
            </a:r>
            <a:r>
              <a:rPr b="0" dirty="0" sz="2000" i="0" lang="en-US" strike="noStrike" u="none">
                <a:effectLst/>
              </a:rPr>
              <a:t>) </a:t>
            </a:r>
            <a:r>
              <a:rPr b="0" dirty="0" sz="2000" i="0" lang="en-US" err="1" strike="noStrike" u="none">
                <a:effectLst/>
              </a:rPr>
              <a:t>postgadolinium</a:t>
            </a:r>
            <a:r>
              <a:rPr b="0" dirty="0" sz="2000" i="0" lang="en-US" strike="noStrike" u="none">
                <a:effectLst/>
              </a:rPr>
              <a:t> and axial T2W (</a:t>
            </a:r>
            <a:r>
              <a:rPr b="1" dirty="0" sz="2000" i="0" lang="en-US" strike="noStrike" u="none">
                <a:effectLst/>
              </a:rPr>
              <a:t>E</a:t>
            </a:r>
            <a:r>
              <a:rPr b="0" dirty="0" sz="2000" i="0" lang="en-US" strike="noStrike" u="none">
                <a:effectLst/>
              </a:rPr>
              <a:t>) MRI</a:t>
            </a:r>
          </a:p>
          <a:p>
            <a:r>
              <a:rPr b="0" dirty="0" sz="2000" i="0" lang="en-US" strike="noStrike" u="none">
                <a:effectLst/>
              </a:rPr>
              <a:t>show left frontal meningioma with prominent cystic regions typically located deep to the dural surface.</a:t>
            </a:r>
            <a:endParaRPr dirty="0" sz="2000" lang="en-US"/>
          </a:p>
        </p:txBody>
      </p:sp>
      <p:pic>
        <p:nvPicPr>
          <p:cNvPr id="2097161" name="Picture 4"/>
          <p:cNvPicPr>
            <a:picLocks noChangeAspect="1"/>
          </p:cNvPicPr>
          <p:nvPr/>
        </p:nvPicPr>
        <p:blipFill>
          <a:blip xmlns:r="http://schemas.openxmlformats.org/officeDocument/2006/relationships" r:embed="rId1"/>
          <a:stretch>
            <a:fillRect/>
          </a:stretch>
        </p:blipFill>
        <p:spPr>
          <a:xfrm>
            <a:off x="-1" y="0"/>
            <a:ext cx="5911273" cy="6858000"/>
          </a:xfrm>
          <a:prstGeom prst="rect"/>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6" name=""/>
        <p:cNvGrpSpPr/>
        <p:nvPr/>
      </p:nvGrpSpPr>
      <p:grpSpPr>
        <a:xfrm>
          <a:off x="0" y="0"/>
          <a:ext cx="0" cy="0"/>
          <a:chOff x="0" y="0"/>
          <a:chExt cx="0" cy="0"/>
        </a:xfrm>
      </p:grpSpPr>
      <p:sp>
        <p:nvSpPr>
          <p:cNvPr id="1048610" name="Content Placeholder 2"/>
          <p:cNvSpPr>
            <a:spLocks noGrp="1"/>
          </p:cNvSpPr>
          <p:nvPr>
            <p:ph idx="1"/>
          </p:nvPr>
        </p:nvSpPr>
        <p:spPr>
          <a:xfrm>
            <a:off x="4572000" y="857250"/>
            <a:ext cx="4571999" cy="5143500"/>
          </a:xfrm>
        </p:spPr>
        <p:txBody>
          <a:bodyPr>
            <a:normAutofit/>
          </a:bodyPr>
          <a:p>
            <a:r>
              <a:rPr b="0" dirty="0" sz="2200" i="0" lang="en-US" strike="noStrike" u="none">
                <a:effectLst/>
              </a:rPr>
              <a:t>Angiographic images (</a:t>
            </a:r>
            <a:r>
              <a:rPr b="1" dirty="0" sz="2200" i="0" lang="en-US" strike="noStrike" u="none">
                <a:effectLst/>
              </a:rPr>
              <a:t>A</a:t>
            </a:r>
            <a:r>
              <a:rPr b="0" dirty="0" sz="2200" i="0" lang="en-US" strike="noStrike" u="none">
                <a:effectLst/>
              </a:rPr>
              <a:t>, </a:t>
            </a:r>
            <a:r>
              <a:rPr b="1" dirty="0" sz="2200" i="0" lang="en-US" strike="noStrike" u="none">
                <a:effectLst/>
              </a:rPr>
              <a:t>B</a:t>
            </a:r>
            <a:r>
              <a:rPr b="0" dirty="0" sz="2200" i="0" lang="en-US" strike="noStrike" u="none">
                <a:effectLst/>
              </a:rPr>
              <a:t>) show typical middle and posterior meningeal artery supply to this large </a:t>
            </a:r>
            <a:r>
              <a:rPr b="0" dirty="0" sz="2200" i="0" lang="en-US" err="1" strike="noStrike" u="none">
                <a:effectLst/>
              </a:rPr>
              <a:t>transcalvarial</a:t>
            </a:r>
            <a:r>
              <a:rPr b="0" dirty="0" sz="2200" i="0" lang="en-US" strike="noStrike" u="none">
                <a:effectLst/>
              </a:rPr>
              <a:t> meningioma. </a:t>
            </a:r>
          </a:p>
          <a:p>
            <a:r>
              <a:rPr b="0" dirty="0" sz="2200" i="0" lang="en-US" strike="noStrike" u="none">
                <a:effectLst/>
              </a:rPr>
              <a:t>Coronal T1W MR image (</a:t>
            </a:r>
            <a:r>
              <a:rPr b="1" dirty="0" sz="2200" i="0" lang="en-US" strike="noStrike" u="none">
                <a:effectLst/>
              </a:rPr>
              <a:t>C</a:t>
            </a:r>
            <a:r>
              <a:rPr b="0" dirty="0" sz="2200" i="0" lang="en-US" strike="noStrike" u="none">
                <a:effectLst/>
              </a:rPr>
              <a:t>) shows the substantial </a:t>
            </a:r>
            <a:r>
              <a:rPr b="0" dirty="0" sz="2200" i="0" lang="en-US" err="1" strike="noStrike" u="none">
                <a:effectLst/>
              </a:rPr>
              <a:t>intracalvarial</a:t>
            </a:r>
            <a:r>
              <a:rPr b="0" dirty="0" sz="2200" i="0" lang="en-US" strike="noStrike" u="none">
                <a:effectLst/>
              </a:rPr>
              <a:t> and </a:t>
            </a:r>
            <a:r>
              <a:rPr b="0" dirty="0" sz="2200" i="0" lang="en-US" err="1" strike="noStrike" u="none">
                <a:effectLst/>
              </a:rPr>
              <a:t>extracalvarial</a:t>
            </a:r>
            <a:r>
              <a:rPr b="0" dirty="0" sz="2200" i="0" lang="en-US" strike="noStrike" u="none">
                <a:effectLst/>
              </a:rPr>
              <a:t> soft tissue components of this mass </a:t>
            </a:r>
            <a:endParaRPr dirty="0" sz="2200" lang="en-US"/>
          </a:p>
          <a:p>
            <a:r>
              <a:rPr b="0" dirty="0" sz="2200" i="0" lang="en-US" strike="noStrike" u="none">
                <a:effectLst/>
              </a:rPr>
              <a:t>Axial CT scan (</a:t>
            </a:r>
            <a:r>
              <a:rPr b="1" dirty="0" sz="2200" i="0" lang="en-US" strike="noStrike" u="none">
                <a:effectLst/>
              </a:rPr>
              <a:t>D</a:t>
            </a:r>
            <a:r>
              <a:rPr b="0" dirty="0" sz="2200" i="0" lang="en-US" strike="noStrike" u="none">
                <a:effectLst/>
              </a:rPr>
              <a:t>) shows the intact but altered bony structure at the tumor site.</a:t>
            </a:r>
            <a:endParaRPr dirty="0" sz="2200" lang="en-US"/>
          </a:p>
        </p:txBody>
      </p:sp>
      <p:pic>
        <p:nvPicPr>
          <p:cNvPr id="2097162" name="Picture 4"/>
          <p:cNvPicPr>
            <a:picLocks noChangeAspect="1"/>
          </p:cNvPicPr>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7" name=""/>
        <p:cNvGrpSpPr/>
        <p:nvPr/>
      </p:nvGrpSpPr>
      <p:grpSpPr>
        <a:xfrm>
          <a:off x="0" y="0"/>
          <a:ext cx="0" cy="0"/>
          <a:chOff x="0" y="0"/>
          <a:chExt cx="0" cy="0"/>
        </a:xfrm>
      </p:grpSpPr>
      <p:sp>
        <p:nvSpPr>
          <p:cNvPr id="1048611" name="Content Placeholder 2"/>
          <p:cNvSpPr>
            <a:spLocks noGrp="1"/>
          </p:cNvSpPr>
          <p:nvPr>
            <p:ph idx="1"/>
          </p:nvPr>
        </p:nvSpPr>
        <p:spPr>
          <a:xfrm>
            <a:off x="80818" y="80818"/>
            <a:ext cx="8982364" cy="6696364"/>
          </a:xfrm>
        </p:spPr>
        <p:txBody>
          <a:bodyPr>
            <a:noAutofit/>
          </a:bodyPr>
          <a:p>
            <a:pPr>
              <a:buFont typeface="Wingdings" pitchFamily="2" charset="2"/>
              <a:buChar char="q"/>
            </a:pPr>
            <a:r>
              <a:rPr b="1" dirty="0" sz="2000" lang="en-US" u="sng">
                <a:solidFill>
                  <a:srgbClr val="C00000"/>
                </a:solidFill>
                <a:ea typeface="Apple Color Emoji" pitchFamily="2" charset="0"/>
                <a:cs typeface="Times New Roman" panose="02020603050405020304" pitchFamily="18" charset="0"/>
              </a:rPr>
              <a:t>Typical Angiographic Features of Meningioma</a:t>
            </a:r>
          </a:p>
          <a:p>
            <a:pPr indent="-385763" marL="385763">
              <a:buFont typeface="+mj-lt"/>
              <a:buAutoNum type="arabicParenR"/>
            </a:pPr>
            <a:r>
              <a:rPr dirty="0" sz="2000" lang="en-US">
                <a:cs typeface="Times New Roman" panose="02020603050405020304" pitchFamily="18" charset="0"/>
              </a:rPr>
              <a:t>Meningioma is </a:t>
            </a:r>
            <a:r>
              <a:rPr b="1" dirty="0" sz="2000" lang="en-US">
                <a:cs typeface="Times New Roman" panose="02020603050405020304" pitchFamily="18" charset="0"/>
              </a:rPr>
              <a:t>supplied by the normal meningeal arterial</a:t>
            </a:r>
            <a:r>
              <a:rPr dirty="0" sz="2000" lang="en-US">
                <a:cs typeface="Times New Roman" panose="02020603050405020304" pitchFamily="18" charset="0"/>
              </a:rPr>
              <a:t> supply to the meninges of the tumor site.</a:t>
            </a:r>
          </a:p>
          <a:p>
            <a:pPr indent="-385763" marL="385763">
              <a:buFont typeface="+mj-lt"/>
              <a:buAutoNum type="arabicParenR"/>
            </a:pPr>
            <a:r>
              <a:rPr b="1" dirty="0" sz="2000" lang="en-US">
                <a:cs typeface="Times New Roman" panose="02020603050405020304" pitchFamily="18" charset="0"/>
              </a:rPr>
              <a:t>Prolonged homogeneous vascular blush</a:t>
            </a:r>
            <a:r>
              <a:rPr dirty="0" sz="2000" lang="en-US">
                <a:cs typeface="Times New Roman" panose="02020603050405020304" pitchFamily="18" charset="0"/>
              </a:rPr>
              <a:t> is seen </a:t>
            </a:r>
            <a:r>
              <a:rPr dirty="0" sz="2000" lang="en-US" u="sng">
                <a:solidFill>
                  <a:srgbClr val="7030A0"/>
                </a:solidFill>
                <a:cs typeface="Times New Roman" panose="02020603050405020304" pitchFamily="18" charset="0"/>
              </a:rPr>
              <a:t>beginning in the late arterial phase and continuing into the late venous phase</a:t>
            </a:r>
            <a:r>
              <a:rPr dirty="0" sz="2000" lang="en-US">
                <a:cs typeface="Times New Roman" panose="02020603050405020304" pitchFamily="18" charset="0"/>
              </a:rPr>
              <a:t>; this so-called </a:t>
            </a:r>
            <a:r>
              <a:rPr b="1" dirty="0" sz="2000" lang="en-US">
                <a:solidFill>
                  <a:srgbClr val="0070C0"/>
                </a:solidFill>
                <a:cs typeface="Times New Roman" panose="02020603050405020304" pitchFamily="18" charset="0"/>
              </a:rPr>
              <a:t>mother-in-law</a:t>
            </a:r>
            <a:r>
              <a:rPr dirty="0" sz="2000" lang="en-US">
                <a:cs typeface="Times New Roman" panose="02020603050405020304" pitchFamily="18" charset="0"/>
              </a:rPr>
              <a:t> blush comes early and leaves late.</a:t>
            </a:r>
          </a:p>
          <a:p>
            <a:pPr indent="-385763" marL="385763">
              <a:buFont typeface="+mj-lt"/>
              <a:buAutoNum type="arabicParenR"/>
            </a:pPr>
            <a:r>
              <a:rPr b="1" dirty="0" sz="2000" lang="en-US">
                <a:cs typeface="Times New Roman" panose="02020603050405020304" pitchFamily="18" charset="0"/>
              </a:rPr>
              <a:t>Prolonged venous drainage</a:t>
            </a:r>
            <a:r>
              <a:rPr dirty="0" sz="2000" lang="en-US">
                <a:cs typeface="Times New Roman" panose="02020603050405020304" pitchFamily="18" charset="0"/>
              </a:rPr>
              <a:t> is frequently seen.</a:t>
            </a:r>
          </a:p>
          <a:p>
            <a:pPr indent="-385763" marL="385763">
              <a:buFont typeface="+mj-lt"/>
              <a:buAutoNum type="arabicParenR"/>
            </a:pPr>
            <a:r>
              <a:rPr dirty="0" sz="2000" lang="en-US">
                <a:cs typeface="Times New Roman" panose="02020603050405020304" pitchFamily="18" charset="0"/>
              </a:rPr>
              <a:t>After tumor penetration, the </a:t>
            </a:r>
            <a:r>
              <a:rPr b="1" dirty="0" sz="2000" lang="en-US">
                <a:cs typeface="Times New Roman" panose="02020603050405020304" pitchFamily="18" charset="0"/>
              </a:rPr>
              <a:t>primary feeding vessels branch</a:t>
            </a:r>
            <a:r>
              <a:rPr dirty="0" sz="2000" lang="en-US">
                <a:cs typeface="Times New Roman" panose="02020603050405020304" pitchFamily="18" charset="0"/>
              </a:rPr>
              <a:t> in a </a:t>
            </a:r>
            <a:r>
              <a:rPr b="1" dirty="0" sz="2000" lang="en-US">
                <a:solidFill>
                  <a:srgbClr val="0070C0"/>
                </a:solidFill>
                <a:cs typeface="Times New Roman" panose="02020603050405020304" pitchFamily="18" charset="0"/>
              </a:rPr>
              <a:t>sunburst</a:t>
            </a:r>
            <a:r>
              <a:rPr dirty="0" sz="2000" lang="en-US">
                <a:cs typeface="Times New Roman" panose="02020603050405020304" pitchFamily="18" charset="0"/>
              </a:rPr>
              <a:t> or </a:t>
            </a:r>
            <a:r>
              <a:rPr b="1" dirty="0" sz="2000" lang="en-US">
                <a:solidFill>
                  <a:srgbClr val="0070C0"/>
                </a:solidFill>
                <a:cs typeface="Times New Roman" panose="02020603050405020304" pitchFamily="18" charset="0"/>
              </a:rPr>
              <a:t>radial pattern</a:t>
            </a:r>
            <a:r>
              <a:rPr dirty="0" sz="2000" lang="en-US">
                <a:cs typeface="Times New Roman" panose="02020603050405020304" pitchFamily="18" charset="0"/>
              </a:rPr>
              <a:t>.</a:t>
            </a:r>
          </a:p>
          <a:p>
            <a:pPr indent="-385763" marL="385763">
              <a:buFont typeface="+mj-lt"/>
              <a:buAutoNum type="arabicParenR"/>
            </a:pPr>
            <a:r>
              <a:rPr dirty="0" sz="2000" lang="en-US">
                <a:cs typeface="Times New Roman" panose="02020603050405020304" pitchFamily="18" charset="0"/>
              </a:rPr>
              <a:t>Partial tumor blush may arise from the injection of each major feeding vessel; overlapping the blush, images from selective injections often create a complete, homogeneous image of the tumor.</a:t>
            </a:r>
          </a:p>
          <a:p>
            <a:pPr indent="-385763" marL="385763">
              <a:buFont typeface="+mj-lt"/>
              <a:buAutoNum type="arabicParenR"/>
            </a:pPr>
            <a:r>
              <a:rPr b="1" dirty="0" sz="2000" lang="en-US">
                <a:cs typeface="Times New Roman" panose="02020603050405020304" pitchFamily="18" charset="0"/>
              </a:rPr>
              <a:t>En plaque meningiomas</a:t>
            </a:r>
            <a:r>
              <a:rPr dirty="0" sz="2000" lang="en-US">
                <a:cs typeface="Times New Roman" panose="02020603050405020304" pitchFamily="18" charset="0"/>
              </a:rPr>
              <a:t>, especially those associated with the </a:t>
            </a:r>
            <a:r>
              <a:rPr dirty="0" sz="2000" lang="en-US" err="1">
                <a:solidFill>
                  <a:srgbClr val="7030A0"/>
                </a:solidFill>
                <a:cs typeface="Times New Roman" panose="02020603050405020304" pitchFamily="18" charset="0"/>
              </a:rPr>
              <a:t>planum</a:t>
            </a:r>
            <a:r>
              <a:rPr dirty="0" sz="2000" lang="en-US">
                <a:solidFill>
                  <a:srgbClr val="7030A0"/>
                </a:solidFill>
                <a:cs typeface="Times New Roman" panose="02020603050405020304" pitchFamily="18" charset="0"/>
              </a:rPr>
              <a:t> </a:t>
            </a:r>
            <a:r>
              <a:rPr dirty="0" sz="2000" lang="en-US" err="1">
                <a:solidFill>
                  <a:srgbClr val="7030A0"/>
                </a:solidFill>
                <a:cs typeface="Times New Roman" panose="02020603050405020304" pitchFamily="18" charset="0"/>
              </a:rPr>
              <a:t>sphenoidale</a:t>
            </a:r>
            <a:r>
              <a:rPr dirty="0" sz="2000" lang="en-US">
                <a:solidFill>
                  <a:srgbClr val="7030A0"/>
                </a:solidFill>
                <a:cs typeface="Times New Roman" panose="02020603050405020304" pitchFamily="18" charset="0"/>
              </a:rPr>
              <a:t>, </a:t>
            </a:r>
            <a:r>
              <a:rPr dirty="0" sz="2000" lang="en-US" err="1">
                <a:solidFill>
                  <a:srgbClr val="7030A0"/>
                </a:solidFill>
                <a:cs typeface="Times New Roman" panose="02020603050405020304" pitchFamily="18" charset="0"/>
              </a:rPr>
              <a:t>clinoids</a:t>
            </a:r>
            <a:r>
              <a:rPr dirty="0" sz="2000" lang="en-US">
                <a:solidFill>
                  <a:srgbClr val="7030A0"/>
                </a:solidFill>
                <a:cs typeface="Times New Roman" panose="02020603050405020304" pitchFamily="18" charset="0"/>
              </a:rPr>
              <a:t>, and floor of the anterior cranial fossa</a:t>
            </a:r>
            <a:r>
              <a:rPr dirty="0" sz="2000" lang="en-US">
                <a:cs typeface="Times New Roman" panose="02020603050405020304" pitchFamily="18" charset="0"/>
              </a:rPr>
              <a:t>, are generally </a:t>
            </a:r>
            <a:r>
              <a:rPr b="1" dirty="0" sz="2000" lang="en-US">
                <a:solidFill>
                  <a:srgbClr val="0070C0"/>
                </a:solidFill>
                <a:cs typeface="Times New Roman" panose="02020603050405020304" pitchFamily="18" charset="0"/>
              </a:rPr>
              <a:t>poorly vascularized</a:t>
            </a:r>
            <a:r>
              <a:rPr dirty="0" sz="2000" lang="en-US">
                <a:cs typeface="Times New Roman" panose="02020603050405020304" pitchFamily="18"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9" name=""/>
        <p:cNvGrpSpPr/>
        <p:nvPr/>
      </p:nvGrpSpPr>
      <p:grpSpPr>
        <a:xfrm>
          <a:off x="0" y="0"/>
          <a:ext cx="0" cy="0"/>
          <a:chOff x="0" y="0"/>
          <a:chExt cx="0" cy="0"/>
        </a:xfrm>
      </p:grpSpPr>
      <p:sp>
        <p:nvSpPr>
          <p:cNvPr id="1048587" name="Content Placeholder 6"/>
          <p:cNvSpPr>
            <a:spLocks noGrp="1"/>
          </p:cNvSpPr>
          <p:nvPr>
            <p:ph idx="1"/>
          </p:nvPr>
        </p:nvSpPr>
        <p:spPr>
          <a:xfrm>
            <a:off x="88487" y="92571"/>
            <a:ext cx="8951603" cy="6649974"/>
          </a:xfrm>
        </p:spPr>
        <p:txBody>
          <a:bodyPr>
            <a:normAutofit/>
          </a:bodyPr>
          <a:p>
            <a:r>
              <a:rPr dirty="0" sz="2000" lang="en-US">
                <a:cs typeface="Times New Roman" panose="02020603050405020304" pitchFamily="18" charset="0"/>
              </a:rPr>
              <a:t>Slow growing, extra-axial tumor, usually benign, arise from arachnoid (not dura)</a:t>
            </a:r>
          </a:p>
          <a:p>
            <a:r>
              <a:rPr dirty="0" sz="2000" lang="en-US">
                <a:cs typeface="Times New Roman" panose="02020603050405020304" pitchFamily="18" charset="0"/>
              </a:rPr>
              <a:t>Represents 20% of primary intracranial tumors.</a:t>
            </a:r>
          </a:p>
          <a:p>
            <a:r>
              <a:rPr dirty="0" sz="2000" lang="en-US">
                <a:cs typeface="Times New Roman" panose="02020603050405020304" pitchFamily="18" charset="0"/>
              </a:rPr>
              <a:t>Female : Male  2:1</a:t>
            </a:r>
          </a:p>
          <a:p>
            <a:pPr indent="0" marL="0">
              <a:buNone/>
            </a:pPr>
            <a:endParaRPr dirty="0" sz="2000" lang="en-US">
              <a:solidFill>
                <a:schemeClr val="accent1">
                  <a:lumMod val="75000"/>
                </a:schemeClr>
              </a:solidFill>
              <a:cs typeface="Times New Roman" panose="02020603050405020304" pitchFamily="18" charset="0"/>
            </a:endParaRPr>
          </a:p>
          <a:p>
            <a:pPr>
              <a:buFont typeface="Wingdings" pitchFamily="2" charset="2"/>
              <a:buChar char="v"/>
            </a:pPr>
            <a:r>
              <a:rPr b="1" dirty="0" sz="2000" lang="en-US">
                <a:solidFill>
                  <a:schemeClr val="accent1">
                    <a:lumMod val="75000"/>
                  </a:schemeClr>
                </a:solidFill>
                <a:cs typeface="Times New Roman" panose="02020603050405020304" pitchFamily="18" charset="0"/>
              </a:rPr>
              <a:t>Meningioma in children:</a:t>
            </a:r>
          </a:p>
          <a:p>
            <a:r>
              <a:rPr dirty="0" sz="2000" lang="en-US">
                <a:cs typeface="Times New Roman" panose="02020603050405020304" pitchFamily="18" charset="0"/>
              </a:rPr>
              <a:t>It represents 1-4% of brain tumors in children (younger than 18 years). </a:t>
            </a:r>
          </a:p>
          <a:p>
            <a:r>
              <a:rPr dirty="0" sz="2000" lang="en-US">
                <a:cs typeface="Times New Roman" panose="02020603050405020304" pitchFamily="18" charset="0"/>
              </a:rPr>
              <a:t>They are extremely uncommon in infancy.</a:t>
            </a:r>
          </a:p>
          <a:p>
            <a:r>
              <a:rPr dirty="0" sz="2000" lang="en-US">
                <a:cs typeface="Times New Roman" panose="02020603050405020304" pitchFamily="18" charset="0"/>
              </a:rPr>
              <a:t>The average age at presentation is 11 years</a:t>
            </a:r>
          </a:p>
          <a:p>
            <a:r>
              <a:rPr dirty="0" sz="2000" lang="en-US">
                <a:cs typeface="Times New Roman" panose="02020603050405020304" pitchFamily="18" charset="0"/>
              </a:rPr>
              <a:t>Equal M:F ratio, But male predominance 71% in infants age group.</a:t>
            </a:r>
          </a:p>
          <a:p>
            <a:endParaRPr dirty="0" sz="2000" lang="en-US">
              <a:cs typeface="Times New Roman" panose="02020603050405020304" pitchFamily="18" charset="0"/>
            </a:endParaRPr>
          </a:p>
          <a:p>
            <a:pPr>
              <a:buFont typeface="Wingdings" pitchFamily="2" charset="2"/>
              <a:buChar char="Ø"/>
            </a:pPr>
            <a:r>
              <a:rPr b="1" dirty="0" sz="2000" lang="en-US">
                <a:cs typeface="Times New Roman" panose="02020603050405020304" pitchFamily="18" charset="0"/>
              </a:rPr>
              <a:t>Characteristic</a:t>
            </a:r>
            <a:r>
              <a:rPr dirty="0" sz="2000" lang="en-US">
                <a:cs typeface="Times New Roman" panose="02020603050405020304" pitchFamily="18" charset="0"/>
              </a:rPr>
              <a:t> </a:t>
            </a:r>
          </a:p>
          <a:p>
            <a:pPr lvl="1">
              <a:buFont typeface="Wingdings" pitchFamily="2" charset="2"/>
              <a:buChar char="ü"/>
            </a:pPr>
            <a:r>
              <a:rPr dirty="0" sz="2000" lang="en-US">
                <a:cs typeface="Times New Roman" panose="02020603050405020304" pitchFamily="18" charset="0"/>
              </a:rPr>
              <a:t>Could be </a:t>
            </a:r>
            <a:r>
              <a:rPr dirty="0" sz="2000" lang="en-US" err="1">
                <a:cs typeface="Times New Roman" panose="02020603050405020304" pitchFamily="18" charset="0"/>
              </a:rPr>
              <a:t>Intraventricular</a:t>
            </a:r>
            <a:r>
              <a:rPr dirty="0" sz="2000" lang="en-US">
                <a:cs typeface="Times New Roman" panose="02020603050405020304" pitchFamily="18" charset="0"/>
              </a:rPr>
              <a:t> </a:t>
            </a:r>
          </a:p>
          <a:p>
            <a:pPr lvl="1">
              <a:buFont typeface="Wingdings" pitchFamily="2" charset="2"/>
              <a:buChar char="ü"/>
            </a:pPr>
            <a:r>
              <a:rPr dirty="0" sz="2000" lang="en-US">
                <a:cs typeface="Times New Roman" panose="02020603050405020304" pitchFamily="18" charset="0"/>
              </a:rPr>
              <a:t>They may be multiple</a:t>
            </a:r>
          </a:p>
          <a:p>
            <a:pPr lvl="1">
              <a:buFont typeface="Wingdings" pitchFamily="2" charset="2"/>
              <a:buChar char="ü"/>
            </a:pPr>
            <a:r>
              <a:rPr dirty="0" sz="2000" lang="en-US">
                <a:cs typeface="Times New Roman" panose="02020603050405020304" pitchFamily="18" charset="0"/>
              </a:rPr>
              <a:t>May have cystic component</a:t>
            </a:r>
          </a:p>
          <a:p>
            <a:pPr lvl="1">
              <a:buFont typeface="Wingdings" pitchFamily="2" charset="2"/>
              <a:buChar char="ü"/>
            </a:pPr>
            <a:r>
              <a:rPr dirty="0" sz="2000" lang="en-US">
                <a:cs typeface="Times New Roman" panose="02020603050405020304" pitchFamily="18" charset="0"/>
              </a:rPr>
              <a:t>May be associated with neurofibromatosis (NF 2)</a:t>
            </a:r>
          </a:p>
          <a:p>
            <a:pPr lvl="1">
              <a:buFont typeface="Wingdings" pitchFamily="2" charset="2"/>
              <a:buChar char="ü"/>
            </a:pPr>
            <a:r>
              <a:rPr dirty="0" sz="2000" lang="en-US">
                <a:cs typeface="Times New Roman" panose="02020603050405020304" pitchFamily="18" charset="0"/>
              </a:rPr>
              <a:t>May have </a:t>
            </a:r>
            <a:r>
              <a:rPr dirty="0" sz="2000" lang="en-US">
                <a:solidFill>
                  <a:srgbClr val="C00000"/>
                </a:solidFill>
                <a:cs typeface="Times New Roman" panose="02020603050405020304" pitchFamily="18" charset="0"/>
              </a:rPr>
              <a:t>no</a:t>
            </a:r>
            <a:r>
              <a:rPr dirty="0" sz="2000" lang="en-US">
                <a:cs typeface="Times New Roman" panose="02020603050405020304" pitchFamily="18" charset="0"/>
              </a:rPr>
              <a:t> dural attachment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8" name=""/>
        <p:cNvGrpSpPr/>
        <p:nvPr/>
      </p:nvGrpSpPr>
      <p:grpSpPr>
        <a:xfrm>
          <a:off x="0" y="0"/>
          <a:ext cx="0" cy="0"/>
          <a:chOff x="0" y="0"/>
          <a:chExt cx="0" cy="0"/>
        </a:xfrm>
      </p:grpSpPr>
      <p:sp>
        <p:nvSpPr>
          <p:cNvPr id="1048612" name="Title 1"/>
          <p:cNvSpPr>
            <a:spLocks noGrp="1"/>
          </p:cNvSpPr>
          <p:nvPr>
            <p:ph type="title"/>
          </p:nvPr>
        </p:nvSpPr>
        <p:spPr/>
        <p:txBody>
          <a:bodyPr/>
          <a:p>
            <a:endParaRPr lang="en-IQ"/>
          </a:p>
        </p:txBody>
      </p:sp>
      <p:pic>
        <p:nvPicPr>
          <p:cNvPr id="2097163" name="Picture 4"/>
          <p:cNvPicPr>
            <a:picLocks noChangeAspect="1" noGrp="1"/>
          </p:cNvPicPr>
          <p:nvPr>
            <p:ph idx="1"/>
          </p:nvPr>
        </p:nvPicPr>
        <p:blipFill>
          <a:blip xmlns:r="http://schemas.openxmlformats.org/officeDocument/2006/relationships" r:embed="rId1"/>
          <a:stretch>
            <a:fillRect/>
          </a:stretch>
        </p:blipFill>
        <p:spPr>
          <a:xfrm>
            <a:off x="314325" y="0"/>
            <a:ext cx="8515350" cy="3451434"/>
          </a:xfrm>
          <a:prstGeom prst="rect"/>
          <a:ln>
            <a:noFill/>
          </a:ln>
          <a:effectLst>
            <a:softEdge rad="112500"/>
          </a:effectLst>
        </p:spPr>
      </p:pic>
      <p:pic>
        <p:nvPicPr>
          <p:cNvPr id="2097164" name="Picture 6"/>
          <p:cNvPicPr>
            <a:picLocks noChangeAspect="1"/>
          </p:cNvPicPr>
          <p:nvPr/>
        </p:nvPicPr>
        <p:blipFill>
          <a:blip xmlns:r="http://schemas.openxmlformats.org/officeDocument/2006/relationships" r:embed="rId2"/>
          <a:stretch>
            <a:fillRect/>
          </a:stretch>
        </p:blipFill>
        <p:spPr>
          <a:xfrm>
            <a:off x="5062681" y="3460189"/>
            <a:ext cx="3348182" cy="339781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5" name="Picture 8"/>
          <p:cNvPicPr>
            <a:picLocks noChangeAspect="1"/>
          </p:cNvPicPr>
          <p:nvPr/>
        </p:nvPicPr>
        <p:blipFill>
          <a:blip xmlns:r="http://schemas.openxmlformats.org/officeDocument/2006/relationships" r:embed="rId3"/>
          <a:stretch>
            <a:fillRect/>
          </a:stretch>
        </p:blipFill>
        <p:spPr>
          <a:xfrm>
            <a:off x="628650" y="3460189"/>
            <a:ext cx="3348182" cy="339781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9" name=""/>
        <p:cNvGrpSpPr/>
        <p:nvPr/>
      </p:nvGrpSpPr>
      <p:grpSpPr>
        <a:xfrm>
          <a:off x="0" y="0"/>
          <a:ext cx="0" cy="0"/>
          <a:chOff x="0" y="0"/>
          <a:chExt cx="0" cy="0"/>
        </a:xfrm>
      </p:grpSpPr>
      <p:sp>
        <p:nvSpPr>
          <p:cNvPr id="1048613" name="Content Placeholder 2"/>
          <p:cNvSpPr>
            <a:spLocks noGrp="1"/>
          </p:cNvSpPr>
          <p:nvPr>
            <p:ph idx="1"/>
          </p:nvPr>
        </p:nvSpPr>
        <p:spPr>
          <a:xfrm>
            <a:off x="97558" y="82260"/>
            <a:ext cx="8965623" cy="6683375"/>
          </a:xfrm>
        </p:spPr>
        <p:txBody>
          <a:bodyPr>
            <a:normAutofit fontScale="90000" lnSpcReduction="10000"/>
          </a:bodyPr>
          <a:p>
            <a:pPr>
              <a:buFont typeface="Wingdings" pitchFamily="2" charset="2"/>
              <a:buChar char="q"/>
            </a:pPr>
            <a:r>
              <a:rPr b="1" dirty="0" sz="2000" lang="en-US" u="sng">
                <a:solidFill>
                  <a:srgbClr val="C00000"/>
                </a:solidFill>
              </a:rPr>
              <a:t>Top deferential diagnosis </a:t>
            </a:r>
          </a:p>
          <a:p>
            <a:pPr indent="-457200" marL="457200">
              <a:buFont typeface="+mj-lt"/>
              <a:buAutoNum type="arabicPeriod"/>
            </a:pPr>
            <a:r>
              <a:rPr b="1" dirty="0" sz="2000" lang="en-US" err="1">
                <a:solidFill>
                  <a:srgbClr val="002060"/>
                </a:solidFill>
              </a:rPr>
              <a:t>Neurosarcoidosis</a:t>
            </a:r>
            <a:endParaRPr b="1" dirty="0" sz="2000" lang="en-US">
              <a:solidFill>
                <a:srgbClr val="002060"/>
              </a:solidFill>
            </a:endParaRPr>
          </a:p>
          <a:p>
            <a:pPr indent="-457200" marL="457200">
              <a:buFont typeface="+mj-lt"/>
              <a:buAutoNum type="arabicPeriod"/>
            </a:pPr>
            <a:r>
              <a:rPr b="1" dirty="0" sz="2000" lang="en-US">
                <a:solidFill>
                  <a:srgbClr val="002060"/>
                </a:solidFill>
              </a:rPr>
              <a:t>Pleomorphic </a:t>
            </a:r>
            <a:r>
              <a:rPr b="1" dirty="0" sz="2000" lang="en-US" err="1">
                <a:solidFill>
                  <a:srgbClr val="002060"/>
                </a:solidFill>
              </a:rPr>
              <a:t>xanthoastrocytoma</a:t>
            </a:r>
            <a:r>
              <a:rPr b="1" dirty="0" sz="2000" lang="en-US">
                <a:solidFill>
                  <a:srgbClr val="002060"/>
                </a:solidFill>
              </a:rPr>
              <a:t> (PXA)</a:t>
            </a:r>
          </a:p>
          <a:p>
            <a:pPr indent="-457200" marL="457200">
              <a:buFont typeface="+mj-lt"/>
              <a:buAutoNum type="arabicPeriod"/>
            </a:pPr>
            <a:r>
              <a:rPr b="1" dirty="0" sz="2000" lang="en-US" err="1">
                <a:solidFill>
                  <a:srgbClr val="002060"/>
                </a:solidFill>
              </a:rPr>
              <a:t>Gliosarcomas</a:t>
            </a:r>
            <a:endParaRPr b="1" dirty="0" sz="2000" lang="en-US">
              <a:solidFill>
                <a:srgbClr val="002060"/>
              </a:solidFill>
            </a:endParaRPr>
          </a:p>
          <a:p>
            <a:pPr indent="-457200" marL="457200">
              <a:buFont typeface="+mj-lt"/>
              <a:buAutoNum type="arabicPeriod"/>
            </a:pPr>
            <a:r>
              <a:rPr b="1" dirty="0" sz="2000" lang="en-US">
                <a:solidFill>
                  <a:srgbClr val="002060"/>
                </a:solidFill>
              </a:rPr>
              <a:t>Solitary fibrous tumors</a:t>
            </a:r>
            <a:r>
              <a:rPr dirty="0" sz="2000" lang="en-US"/>
              <a:t> </a:t>
            </a:r>
          </a:p>
          <a:p>
            <a:pPr lvl="1"/>
            <a:r>
              <a:rPr dirty="0" sz="2000" lang="en-US"/>
              <a:t>Of mesenchymal origin</a:t>
            </a:r>
          </a:p>
          <a:p>
            <a:pPr lvl="1"/>
            <a:r>
              <a:rPr dirty="0" sz="2000" lang="en-US"/>
              <a:t>Positive for CD34 and </a:t>
            </a:r>
            <a:r>
              <a:rPr dirty="0" sz="2000" lang="en-US" err="1"/>
              <a:t>vimentin</a:t>
            </a:r>
            <a:endParaRPr dirty="0" sz="2000" lang="en-US"/>
          </a:p>
          <a:p>
            <a:pPr lvl="1"/>
            <a:r>
              <a:rPr dirty="0" sz="2000" lang="en-US"/>
              <a:t>Negative for EMA and S-100</a:t>
            </a:r>
          </a:p>
          <a:p>
            <a:pPr lvl="1"/>
            <a:endParaRPr dirty="0" sz="2000" lang="en-US"/>
          </a:p>
          <a:p>
            <a:pPr>
              <a:buFont typeface="Wingdings" pitchFamily="2" charset="2"/>
              <a:buChar char="q"/>
            </a:pPr>
            <a:r>
              <a:rPr b="1" dirty="0" sz="2000" lang="en-US" u="sng">
                <a:solidFill>
                  <a:srgbClr val="C00000"/>
                </a:solidFill>
                <a:cs typeface="Times New Roman" panose="02020603050405020304" pitchFamily="18" charset="0"/>
              </a:rPr>
              <a:t>OBSERVATION FOR MENINGIOMAS:</a:t>
            </a:r>
          </a:p>
          <a:p>
            <a:pPr>
              <a:buFont typeface="Wingdings" pitchFamily="2" charset="2"/>
              <a:buChar char="§"/>
            </a:pPr>
            <a:r>
              <a:rPr b="1" dirty="0" sz="2000" lang="en-US">
                <a:cs typeface="Times New Roman" panose="02020603050405020304" pitchFamily="18" charset="0"/>
              </a:rPr>
              <a:t>There are two exceptions needs surgery even if they were asymptomatic and incidentally diagnosed:</a:t>
            </a:r>
          </a:p>
          <a:p>
            <a:pPr indent="-457200" marL="457200">
              <a:buFont typeface="+mj-lt"/>
              <a:buAutoNum type="arabicParenR"/>
            </a:pPr>
            <a:r>
              <a:rPr b="1" dirty="0" sz="2000" lang="en-US" err="1">
                <a:solidFill>
                  <a:srgbClr val="0070C0"/>
                </a:solidFill>
                <a:cs typeface="Times New Roman" panose="02020603050405020304" pitchFamily="18" charset="0"/>
              </a:rPr>
              <a:t>Tuberculum</a:t>
            </a:r>
            <a:r>
              <a:rPr b="1" dirty="0" sz="2000" lang="en-US">
                <a:solidFill>
                  <a:srgbClr val="0070C0"/>
                </a:solidFill>
                <a:cs typeface="Times New Roman" panose="02020603050405020304" pitchFamily="18" charset="0"/>
              </a:rPr>
              <a:t> </a:t>
            </a:r>
            <a:r>
              <a:rPr b="1" dirty="0" sz="2000" lang="en-US" err="1">
                <a:solidFill>
                  <a:srgbClr val="0070C0"/>
                </a:solidFill>
                <a:cs typeface="Times New Roman" panose="02020603050405020304" pitchFamily="18" charset="0"/>
              </a:rPr>
              <a:t>sellae</a:t>
            </a:r>
            <a:r>
              <a:rPr b="1" dirty="0" sz="2000" lang="en-US">
                <a:solidFill>
                  <a:srgbClr val="0070C0"/>
                </a:solidFill>
                <a:cs typeface="Times New Roman" panose="02020603050405020304" pitchFamily="18" charset="0"/>
              </a:rPr>
              <a:t> meningiomas:</a:t>
            </a:r>
            <a:r>
              <a:rPr dirty="0" sz="2000" lang="en-US">
                <a:cs typeface="Times New Roman" panose="02020603050405020304" pitchFamily="18" charset="0"/>
              </a:rPr>
              <a:t> because they can develop visual deterioration rapidly, even with small tumors.</a:t>
            </a:r>
          </a:p>
          <a:p>
            <a:pPr indent="-457200" marL="457200">
              <a:buFont typeface="+mj-lt"/>
              <a:buAutoNum type="arabicParenR"/>
            </a:pPr>
            <a:r>
              <a:rPr b="1" dirty="0" sz="2000" lang="en-US">
                <a:solidFill>
                  <a:srgbClr val="0070C0"/>
                </a:solidFill>
                <a:cs typeface="Times New Roman" panose="02020603050405020304" pitchFamily="18" charset="0"/>
              </a:rPr>
              <a:t>Young patients:</a:t>
            </a:r>
            <a:r>
              <a:rPr dirty="0" sz="2000" lang="en-US">
                <a:cs typeface="Times New Roman" panose="02020603050405020304" pitchFamily="18" charset="0"/>
              </a:rPr>
              <a:t> because meningiomas have been shown to grow more rapidly.</a:t>
            </a:r>
          </a:p>
          <a:p>
            <a:pPr indent="0" marL="0">
              <a:buNone/>
            </a:pPr>
            <a:endParaRPr b="1" dirty="0" sz="2000" lang="en-US">
              <a:cs typeface="Times New Roman" panose="02020603050405020304" pitchFamily="18" charset="0"/>
            </a:endParaRPr>
          </a:p>
          <a:p>
            <a:pPr>
              <a:buFont typeface="Wingdings" panose="05000000000000000000" pitchFamily="2" charset="2"/>
              <a:buChar char="Ø"/>
            </a:pPr>
            <a:r>
              <a:rPr b="1" dirty="0" sz="2000" lang="en-US">
                <a:cs typeface="Times New Roman" panose="02020603050405020304" pitchFamily="18" charset="0"/>
              </a:rPr>
              <a:t>Observation strategy: </a:t>
            </a:r>
            <a:r>
              <a:rPr dirty="0" sz="2000" lang="en-US">
                <a:cs typeface="Times New Roman" panose="02020603050405020304" pitchFamily="18" charset="0"/>
              </a:rPr>
              <a:t>3months follow up to detect rapid growth, then 9months, then yearly for 5 years, after 5 years we can follow up biannually. Always compare with the old MRI.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0" name=""/>
        <p:cNvGrpSpPr/>
        <p:nvPr/>
      </p:nvGrpSpPr>
      <p:grpSpPr>
        <a:xfrm>
          <a:off x="0" y="0"/>
          <a:ext cx="0" cy="0"/>
          <a:chOff x="0" y="0"/>
          <a:chExt cx="0" cy="0"/>
        </a:xfrm>
      </p:grpSpPr>
      <p:pic>
        <p:nvPicPr>
          <p:cNvPr id="2097166" name="Picture 4"/>
          <p:cNvPicPr>
            <a:picLocks noChangeAspect="1" noGrp="1"/>
          </p:cNvPicPr>
          <p:nvPr>
            <p:ph idx="1"/>
          </p:nvPr>
        </p:nvPicPr>
        <p:blipFill>
          <a:blip xmlns:r="http://schemas.openxmlformats.org/officeDocument/2006/relationships" r:embed="rId1"/>
          <a:stretch>
            <a:fillRect/>
          </a:stretch>
        </p:blipFill>
        <p:spPr>
          <a:xfrm>
            <a:off x="39952" y="925271"/>
            <a:ext cx="9064096" cy="417781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14" name="TextBox 8"/>
          <p:cNvSpPr txBox="1"/>
          <p:nvPr/>
        </p:nvSpPr>
        <p:spPr>
          <a:xfrm>
            <a:off x="1468930" y="5355670"/>
            <a:ext cx="6206139" cy="701039"/>
          </a:xfrm>
          <a:prstGeom prst="rect"/>
          <a:noFill/>
        </p:spPr>
        <p:txBody>
          <a:bodyPr wrap="square">
            <a:spAutoFit/>
          </a:bodyPr>
          <a:p>
            <a:r>
              <a:rPr b="1" dirty="0" sz="2000" lang="en-US"/>
              <a:t>Grade 0</a:t>
            </a:r>
            <a:r>
              <a:rPr dirty="0" sz="2000" lang="en-US"/>
              <a:t> The inclusion of an additional 2-cm dural margin.</a:t>
            </a:r>
            <a:endParaRPr dirty="0" sz="2000" lang="en-IQ"/>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1" name=""/>
        <p:cNvGrpSpPr/>
        <p:nvPr/>
      </p:nvGrpSpPr>
      <p:grpSpPr>
        <a:xfrm>
          <a:off x="0" y="0"/>
          <a:ext cx="0" cy="0"/>
          <a:chOff x="0" y="0"/>
          <a:chExt cx="0" cy="0"/>
        </a:xfrm>
      </p:grpSpPr>
      <p:pic>
        <p:nvPicPr>
          <p:cNvPr id="2097167" name="Picture 6"/>
          <p:cNvPicPr>
            <a:picLocks noChangeAspect="1" noGrp="1"/>
          </p:cNvPicPr>
          <p:nvPr>
            <p:ph idx="1"/>
          </p:nvPr>
        </p:nvPicPr>
        <p:blipFill>
          <a:blip xmlns:r="http://schemas.openxmlformats.org/officeDocument/2006/relationships" r:embed="rId1"/>
          <a:stretch>
            <a:fillRect/>
          </a:stretch>
        </p:blipFill>
        <p:spPr>
          <a:xfrm>
            <a:off x="141385" y="224024"/>
            <a:ext cx="8861229" cy="640995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2" name=""/>
        <p:cNvGrpSpPr/>
        <p:nvPr/>
      </p:nvGrpSpPr>
      <p:grpSpPr>
        <a:xfrm>
          <a:off x="0" y="0"/>
          <a:ext cx="0" cy="0"/>
          <a:chOff x="0" y="0"/>
          <a:chExt cx="0" cy="0"/>
        </a:xfrm>
      </p:grpSpPr>
      <p:sp>
        <p:nvSpPr>
          <p:cNvPr id="1048615" name="Content Placeholder 2"/>
          <p:cNvSpPr>
            <a:spLocks noGrp="1"/>
          </p:cNvSpPr>
          <p:nvPr>
            <p:ph idx="1"/>
          </p:nvPr>
        </p:nvSpPr>
        <p:spPr>
          <a:xfrm>
            <a:off x="80818" y="80818"/>
            <a:ext cx="8982364" cy="6684818"/>
          </a:xfrm>
        </p:spPr>
        <p:txBody>
          <a:bodyPr>
            <a:normAutofit/>
          </a:bodyPr>
          <a:p>
            <a:pPr>
              <a:buFont typeface="Wingdings" pitchFamily="2" charset="2"/>
              <a:buChar char="q"/>
            </a:pPr>
            <a:r>
              <a:rPr b="1" dirty="0" sz="2000" lang="en-US" u="sng">
                <a:solidFill>
                  <a:srgbClr val="C00000"/>
                </a:solidFill>
                <a:ea typeface="+mn-ea"/>
                <a:cs typeface="Times New Roman" panose="02020603050405020304" pitchFamily="18" charset="0"/>
              </a:rPr>
              <a:t>SURGICAL THERAPY AND TUMOR RECURRENCE</a:t>
            </a:r>
            <a:endParaRPr b="1" dirty="0" sz="2000" lang="en-US" u="sng">
              <a:solidFill>
                <a:srgbClr val="C00000"/>
              </a:solidFill>
            </a:endParaRPr>
          </a:p>
          <a:p>
            <a:pPr>
              <a:buFont typeface="Wingdings" pitchFamily="2" charset="2"/>
              <a:buChar char="v"/>
            </a:pPr>
            <a:r>
              <a:rPr b="1" dirty="0" sz="2000" lang="en-US">
                <a:solidFill>
                  <a:srgbClr val="002060"/>
                </a:solidFill>
                <a:cs typeface="Times New Roman" panose="02020603050405020304" pitchFamily="18" charset="0"/>
              </a:rPr>
              <a:t>Meningioma recurrence increased in:</a:t>
            </a:r>
          </a:p>
          <a:p>
            <a:pPr indent="-457200" marL="457200">
              <a:buFont typeface="+mj-lt"/>
              <a:buAutoNum type="arabicPeriod"/>
            </a:pPr>
            <a:r>
              <a:rPr dirty="0" sz="2000" lang="en-US">
                <a:cs typeface="Times New Roman" panose="02020603050405020304" pitchFamily="18" charset="0"/>
              </a:rPr>
              <a:t>Sphenoid wing M. 20%</a:t>
            </a:r>
          </a:p>
          <a:p>
            <a:pPr indent="-457200" marL="457200">
              <a:buFont typeface="+mj-lt"/>
              <a:buAutoNum type="arabicPeriod"/>
            </a:pPr>
            <a:r>
              <a:rPr dirty="0" sz="2000" lang="en-US">
                <a:cs typeface="Times New Roman" panose="02020603050405020304" pitchFamily="18" charset="0"/>
              </a:rPr>
              <a:t>Parasagittal M. (Invade sinus) 20%</a:t>
            </a:r>
          </a:p>
          <a:p>
            <a:pPr indent="-457200" marL="457200">
              <a:buFont typeface="+mj-lt"/>
              <a:buAutoNum type="arabicPeriod"/>
            </a:pPr>
            <a:r>
              <a:rPr dirty="0" sz="2000" lang="en-US">
                <a:cs typeface="Times New Roman" panose="02020603050405020304" pitchFamily="18" charset="0"/>
              </a:rPr>
              <a:t>Aggressive M. (invasion of the dura or brain infiltration, and papillary or </a:t>
            </a:r>
            <a:r>
              <a:rPr dirty="0" sz="2000" lang="en-US" err="1">
                <a:cs typeface="Times New Roman" panose="02020603050405020304" pitchFamily="18" charset="0"/>
              </a:rPr>
              <a:t>hemangiopericytic</a:t>
            </a:r>
            <a:r>
              <a:rPr dirty="0" sz="2000" lang="en-US">
                <a:cs typeface="Times New Roman" panose="02020603050405020304" pitchFamily="18" charset="0"/>
              </a:rPr>
              <a:t> pattern)</a:t>
            </a:r>
          </a:p>
          <a:p>
            <a:pPr indent="-457200" marL="457200">
              <a:buFont typeface="+mj-lt"/>
              <a:buAutoNum type="arabicPeriod"/>
            </a:pPr>
            <a:r>
              <a:rPr dirty="0" sz="2000" lang="en-US">
                <a:cs typeface="Times New Roman" panose="02020603050405020304" pitchFamily="18" charset="0"/>
              </a:rPr>
              <a:t>High level of vascular endothelial growth factor (VEGF)</a:t>
            </a:r>
          </a:p>
          <a:p>
            <a:pPr indent="-457200" marL="457200">
              <a:buFont typeface="+mj-lt"/>
              <a:buAutoNum type="arabicPeriod"/>
            </a:pPr>
            <a:r>
              <a:rPr dirty="0" sz="2000" lang="en-US">
                <a:cs typeface="Times New Roman" panose="02020603050405020304" pitchFamily="18" charset="0"/>
              </a:rPr>
              <a:t>High MIB-1 labeling index</a:t>
            </a:r>
          </a:p>
          <a:p>
            <a:pPr indent="0" marL="0">
              <a:buNone/>
            </a:pPr>
            <a:endParaRPr dirty="0" sz="2000" lang="en-US">
              <a:cs typeface="Times New Roman" panose="02020603050405020304" pitchFamily="18" charset="0"/>
            </a:endParaRPr>
          </a:p>
          <a:p>
            <a:pPr>
              <a:buFont typeface="Wingdings" pitchFamily="2" charset="2"/>
              <a:buChar char="q"/>
            </a:pPr>
            <a:r>
              <a:rPr b="1" dirty="0" sz="2000" lang="en-US" u="sng">
                <a:solidFill>
                  <a:srgbClr val="C00000"/>
                </a:solidFill>
                <a:cs typeface="Times New Roman" panose="02020603050405020304" pitchFamily="18" charset="0"/>
              </a:rPr>
              <a:t>Radiation therapy indicated in:</a:t>
            </a:r>
          </a:p>
          <a:p>
            <a:pPr indent="-457200" marL="457200">
              <a:buFont typeface="+mj-lt"/>
              <a:buAutoNum type="arabicParenR"/>
            </a:pPr>
            <a:r>
              <a:rPr dirty="0" sz="2000" lang="en-US">
                <a:solidFill>
                  <a:srgbClr val="231F20"/>
                </a:solidFill>
                <a:cs typeface="Times New Roman" panose="02020603050405020304" pitchFamily="18" charset="0"/>
              </a:rPr>
              <a:t>After surgery for a malignant meningioma.</a:t>
            </a:r>
          </a:p>
          <a:p>
            <a:pPr indent="-457200" marL="457200">
              <a:buFont typeface="+mj-lt"/>
              <a:buAutoNum type="arabicParenR"/>
            </a:pPr>
            <a:r>
              <a:rPr dirty="0" sz="2000" lang="en-US">
                <a:solidFill>
                  <a:srgbClr val="231F20"/>
                </a:solidFill>
                <a:cs typeface="Times New Roman" panose="02020603050405020304" pitchFamily="18" charset="0"/>
              </a:rPr>
              <a:t>Following incomplete resection of a meningioma.</a:t>
            </a:r>
          </a:p>
          <a:p>
            <a:pPr indent="-457200" marL="457200">
              <a:buFont typeface="+mj-lt"/>
              <a:buAutoNum type="arabicParenR"/>
            </a:pPr>
            <a:r>
              <a:rPr dirty="0" sz="2000" lang="en-US">
                <a:solidFill>
                  <a:srgbClr val="231F20"/>
                </a:solidFill>
                <a:cs typeface="Times New Roman" panose="02020603050405020304" pitchFamily="18" charset="0"/>
              </a:rPr>
              <a:t>Multiple recurrent tumors which is too risky for surgery.</a:t>
            </a:r>
          </a:p>
          <a:p>
            <a:pPr indent="-457200" marL="457200">
              <a:buFont typeface="+mj-lt"/>
              <a:buAutoNum type="arabicParenR"/>
            </a:pPr>
            <a:r>
              <a:rPr dirty="0" sz="2000" lang="en-US">
                <a:solidFill>
                  <a:srgbClr val="231F20"/>
                </a:solidFill>
                <a:cs typeface="Times New Roman" panose="02020603050405020304" pitchFamily="18" charset="0"/>
              </a:rPr>
              <a:t>Progressively symptomatic patient with inoperable meningioma.</a:t>
            </a:r>
          </a:p>
          <a:p>
            <a:pPr indent="-457200" marL="457200">
              <a:buFont typeface="+mj-lt"/>
              <a:buAutoNum type="arabicParenR"/>
            </a:pPr>
            <a:r>
              <a:rPr dirty="0" sz="2000" lang="en-US">
                <a:solidFill>
                  <a:srgbClr val="231F20"/>
                </a:solidFill>
                <a:cs typeface="Times New Roman" panose="02020603050405020304" pitchFamily="18" charset="0"/>
              </a:rPr>
              <a:t>Primary treatment for poorly accessible meningiomas (cavernous sinus or </a:t>
            </a:r>
            <a:r>
              <a:rPr dirty="0" sz="2000" lang="en-US" err="1">
                <a:solidFill>
                  <a:srgbClr val="231F20"/>
                </a:solidFill>
                <a:cs typeface="Times New Roman" panose="02020603050405020304" pitchFamily="18" charset="0"/>
              </a:rPr>
              <a:t>clival</a:t>
            </a:r>
            <a:r>
              <a:rPr dirty="0" sz="2000" lang="en-US">
                <a:solidFill>
                  <a:srgbClr val="231F20"/>
                </a:solidFill>
                <a:cs typeface="Times New Roman" panose="02020603050405020304" pitchFamily="18"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3" name=""/>
        <p:cNvGrpSpPr/>
        <p:nvPr/>
      </p:nvGrpSpPr>
      <p:grpSpPr>
        <a:xfrm>
          <a:off x="0" y="0"/>
          <a:ext cx="0" cy="0"/>
          <a:chOff x="0" y="0"/>
          <a:chExt cx="0" cy="0"/>
        </a:xfrm>
      </p:grpSpPr>
      <p:sp>
        <p:nvSpPr>
          <p:cNvPr id="1048616" name="Content Placeholder 2"/>
          <p:cNvSpPr>
            <a:spLocks noGrp="1"/>
          </p:cNvSpPr>
          <p:nvPr>
            <p:ph idx="1"/>
          </p:nvPr>
        </p:nvSpPr>
        <p:spPr>
          <a:xfrm>
            <a:off x="86014" y="93806"/>
            <a:ext cx="8965622" cy="6671829"/>
          </a:xfrm>
        </p:spPr>
        <p:txBody>
          <a:bodyPr>
            <a:normAutofit/>
          </a:bodyPr>
          <a:p>
            <a:pPr>
              <a:buFont typeface="Wingdings" pitchFamily="2" charset="2"/>
              <a:buChar char="q"/>
            </a:pPr>
            <a:r>
              <a:rPr b="1" dirty="0" sz="2000" lang="en-US" u="sng">
                <a:solidFill>
                  <a:srgbClr val="C00000"/>
                </a:solidFill>
              </a:rPr>
              <a:t>MEDICAL MANAGEMENT</a:t>
            </a:r>
          </a:p>
          <a:p>
            <a:pPr>
              <a:buFont typeface="Wingdings" pitchFamily="2" charset="2"/>
              <a:buChar char="v"/>
            </a:pPr>
            <a:r>
              <a:rPr b="1" dirty="0" sz="2000" lang="en-US"/>
              <a:t>The presence of hormonal receptors in meningiomas has prompted research into hormonal manipulation as treatment. </a:t>
            </a:r>
          </a:p>
          <a:p>
            <a:pPr>
              <a:buFont typeface="Wingdings" pitchFamily="2" charset="2"/>
              <a:buChar char="v"/>
            </a:pPr>
            <a:endParaRPr b="1" dirty="0" sz="2000" lang="en-US"/>
          </a:p>
          <a:p>
            <a:pPr>
              <a:buFont typeface="Wingdings" pitchFamily="2" charset="2"/>
              <a:buChar char="Ø"/>
            </a:pPr>
            <a:r>
              <a:rPr b="1" dirty="0" sz="2000" lang="en-US">
                <a:solidFill>
                  <a:srgbClr val="0070C0"/>
                </a:solidFill>
              </a:rPr>
              <a:t>Tamoxifen</a:t>
            </a:r>
            <a:r>
              <a:rPr dirty="0" sz="2000" lang="en-US"/>
              <a:t> (estrogen antagonist) reduce size of meningioma</a:t>
            </a:r>
          </a:p>
          <a:p>
            <a:pPr>
              <a:buFont typeface="Wingdings" pitchFamily="2" charset="2"/>
              <a:buChar char="Ø"/>
            </a:pPr>
            <a:r>
              <a:rPr b="1" dirty="0" sz="2000" lang="en-US" err="1">
                <a:solidFill>
                  <a:srgbClr val="0070C0"/>
                </a:solidFill>
              </a:rPr>
              <a:t>Bromocriptine</a:t>
            </a:r>
            <a:r>
              <a:rPr dirty="0" sz="2000" lang="en-US"/>
              <a:t> (dopamine antagonist) inhibits meningioma cells</a:t>
            </a:r>
          </a:p>
          <a:p>
            <a:pPr>
              <a:buFont typeface="Wingdings" pitchFamily="2" charset="2"/>
              <a:buChar char="Ø"/>
            </a:pPr>
            <a:r>
              <a:rPr b="1" dirty="0" sz="2000" lang="en-US">
                <a:solidFill>
                  <a:srgbClr val="0070C0"/>
                </a:solidFill>
              </a:rPr>
              <a:t>Mifepristone</a:t>
            </a:r>
            <a:r>
              <a:rPr dirty="0" sz="2000" lang="en-US"/>
              <a:t> (</a:t>
            </a:r>
            <a:r>
              <a:rPr dirty="0" sz="2000" lang="en-US" err="1"/>
              <a:t>antiprogesterone</a:t>
            </a:r>
            <a:r>
              <a:rPr dirty="0" sz="2000" lang="en-US"/>
              <a:t> agent) has progesterone and cortisol-blocking activities</a:t>
            </a:r>
          </a:p>
          <a:p>
            <a:pPr>
              <a:buFont typeface="Wingdings" pitchFamily="2" charset="2"/>
              <a:buChar char="Ø"/>
            </a:pPr>
            <a:r>
              <a:rPr b="1" dirty="0" sz="2000" lang="en-US" err="1">
                <a:solidFill>
                  <a:srgbClr val="0070C0"/>
                </a:solidFill>
              </a:rPr>
              <a:t>Trapidil</a:t>
            </a:r>
            <a:r>
              <a:rPr dirty="0" sz="2000" lang="en-US"/>
              <a:t> (antagonistic action against PDGF) inhibition of meningioma cell proliferation.</a:t>
            </a:r>
          </a:p>
          <a:p>
            <a:pPr lvl="1"/>
            <a:r>
              <a:rPr dirty="0" sz="2000" lang="en-US"/>
              <a:t>Inhibited the epidermal growth factor–stimulated proliferation of meningiomas as well as </a:t>
            </a:r>
            <a:r>
              <a:rPr dirty="0" sz="2000" lang="en-US" err="1"/>
              <a:t>nontumorous</a:t>
            </a:r>
            <a:r>
              <a:rPr dirty="0" sz="2000" lang="en-US"/>
              <a:t> fibroblasts.</a:t>
            </a:r>
          </a:p>
          <a:p>
            <a:pPr>
              <a:buFont typeface="Wingdings" pitchFamily="2" charset="2"/>
              <a:buChar char="Ø"/>
            </a:pPr>
            <a:r>
              <a:rPr b="1" dirty="0" sz="2000" lang="en-US" err="1">
                <a:solidFill>
                  <a:srgbClr val="0070C0"/>
                </a:solidFill>
              </a:rPr>
              <a:t>Bevacizumab</a:t>
            </a:r>
            <a:r>
              <a:rPr b="1" dirty="0" sz="2000" lang="en-US">
                <a:solidFill>
                  <a:srgbClr val="0070C0"/>
                </a:solidFill>
              </a:rPr>
              <a:t> (</a:t>
            </a:r>
            <a:r>
              <a:rPr dirty="0" sz="2000" lang="en-US"/>
              <a:t>VEGF inhibitor) used in the treatment of other malignancies</a:t>
            </a:r>
          </a:p>
          <a:p>
            <a:pPr>
              <a:buFont typeface="Wingdings" pitchFamily="2" charset="2"/>
              <a:buChar char="v"/>
            </a:pPr>
            <a:endParaRPr b="1" dirty="0" sz="2000" lang="en-US"/>
          </a:p>
          <a:p>
            <a:pPr>
              <a:buFont typeface="Wingdings" pitchFamily="2" charset="2"/>
              <a:buChar char="Ø"/>
            </a:pPr>
            <a:endParaRPr dirty="0" sz="2000" lang="en-IQ"/>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4" name=""/>
        <p:cNvGrpSpPr/>
        <p:nvPr/>
      </p:nvGrpSpPr>
      <p:grpSpPr>
        <a:xfrm>
          <a:off x="0" y="0"/>
          <a:ext cx="0" cy="0"/>
          <a:chOff x="0" y="0"/>
          <a:chExt cx="0" cy="0"/>
        </a:xfrm>
      </p:grpSpPr>
      <p:sp>
        <p:nvSpPr>
          <p:cNvPr id="1048617" name="Content Placeholder 2"/>
          <p:cNvSpPr>
            <a:spLocks noGrp="1"/>
          </p:cNvSpPr>
          <p:nvPr>
            <p:ph idx="1"/>
          </p:nvPr>
        </p:nvSpPr>
        <p:spPr>
          <a:xfrm>
            <a:off x="80817" y="80818"/>
            <a:ext cx="8982365" cy="6684818"/>
          </a:xfrm>
        </p:spPr>
        <p:txBody>
          <a:bodyPr>
            <a:noAutofit/>
          </a:bodyPr>
          <a:p>
            <a:pPr>
              <a:buFont typeface="Wingdings" pitchFamily="2" charset="2"/>
              <a:buChar char="q"/>
            </a:pPr>
            <a:r>
              <a:rPr b="1" dirty="0" sz="2000" lang="en-US">
                <a:solidFill>
                  <a:srgbClr val="002060"/>
                </a:solidFill>
                <a:cs typeface="Times New Roman" panose="02020603050405020304" pitchFamily="18" charset="0"/>
              </a:rPr>
              <a:t>Types of meningioma by location</a:t>
            </a:r>
          </a:p>
          <a:p>
            <a:pPr>
              <a:buFont typeface="Wingdings" pitchFamily="2" charset="2"/>
              <a:buChar char="v"/>
            </a:pPr>
            <a:r>
              <a:rPr b="1" dirty="0" sz="2000" lang="en-US" u="sng">
                <a:solidFill>
                  <a:srgbClr val="C00000"/>
                </a:solidFill>
                <a:cs typeface="Times New Roman" panose="02020603050405020304" pitchFamily="18" charset="0"/>
              </a:rPr>
              <a:t>Convexity Meningiomas:</a:t>
            </a:r>
          </a:p>
          <a:p>
            <a:pPr>
              <a:buFont typeface="Wingdings" pitchFamily="2" charset="2"/>
              <a:buChar char="§"/>
            </a:pPr>
            <a:r>
              <a:rPr dirty="0" sz="2000" lang="en-US">
                <a:cs typeface="Times New Roman" panose="02020603050405020304" pitchFamily="18" charset="0"/>
              </a:rPr>
              <a:t>Characterized by </a:t>
            </a:r>
          </a:p>
          <a:p>
            <a:pPr lvl="1">
              <a:buFont typeface="Wingdings" pitchFamily="2" charset="2"/>
              <a:buChar char="ü"/>
            </a:pPr>
            <a:r>
              <a:rPr dirty="0" sz="2000" lang="en-US">
                <a:cs typeface="Times New Roman" panose="02020603050405020304" pitchFamily="18" charset="0"/>
              </a:rPr>
              <a:t>dural attachment</a:t>
            </a:r>
          </a:p>
          <a:p>
            <a:pPr lvl="1">
              <a:buFont typeface="Wingdings" pitchFamily="2" charset="2"/>
              <a:buChar char="ü"/>
            </a:pPr>
            <a:r>
              <a:rPr dirty="0" sz="2000" lang="en-US">
                <a:cs typeface="Times New Roman" panose="02020603050405020304" pitchFamily="18" charset="0"/>
              </a:rPr>
              <a:t>lie on the hemispheres without extension into the dura mater of the skull base</a:t>
            </a:r>
          </a:p>
          <a:p>
            <a:pPr lvl="1">
              <a:buFont typeface="Wingdings" pitchFamily="2" charset="2"/>
              <a:buChar char="ü"/>
            </a:pPr>
            <a:r>
              <a:rPr dirty="0" sz="2000" lang="en-US">
                <a:cs typeface="Times New Roman" panose="02020603050405020304" pitchFamily="18" charset="0"/>
              </a:rPr>
              <a:t>do not invade the dura of the venous sinus.</a:t>
            </a:r>
          </a:p>
          <a:p>
            <a:pPr>
              <a:buFont typeface="Wingdings" pitchFamily="2" charset="2"/>
              <a:buChar char="Ø"/>
            </a:pPr>
            <a:r>
              <a:rPr b="1" dirty="0" sz="2000" lang="en-US" u="sng">
                <a:cs typeface="Times New Roman" panose="02020603050405020304" pitchFamily="18" charset="0"/>
              </a:rPr>
              <a:t>Sub classification:</a:t>
            </a:r>
            <a:r>
              <a:rPr dirty="0" sz="2000" lang="en-US">
                <a:cs typeface="Times New Roman" panose="02020603050405020304" pitchFamily="18" charset="0"/>
              </a:rPr>
              <a:t> pre &amp; post coronal, para central, parietal, occipital, temporal.</a:t>
            </a:r>
          </a:p>
          <a:p>
            <a:pPr>
              <a:buFont typeface="Wingdings" pitchFamily="2" charset="2"/>
              <a:buChar char="Ø"/>
            </a:pPr>
            <a:r>
              <a:rPr b="1" dirty="0" sz="2000" lang="en-US">
                <a:cs typeface="Times New Roman" panose="02020603050405020304" pitchFamily="18" charset="0"/>
              </a:rPr>
              <a:t>supplied</a:t>
            </a:r>
            <a:r>
              <a:rPr dirty="0" sz="2000" lang="en-US">
                <a:cs typeface="Times New Roman" panose="02020603050405020304" pitchFamily="18" charset="0"/>
              </a:rPr>
              <a:t>  </a:t>
            </a:r>
            <a:r>
              <a:rPr dirty="0" sz="2000" lang="en-US">
                <a:solidFill>
                  <a:srgbClr val="C00000"/>
                </a:solidFill>
                <a:cs typeface="Times New Roman" panose="02020603050405020304" pitchFamily="18" charset="0"/>
              </a:rPr>
              <a:t>centrally</a:t>
            </a:r>
            <a:r>
              <a:rPr dirty="0" sz="2000" lang="en-US">
                <a:cs typeface="Times New Roman" panose="02020603050405020304" pitchFamily="18" charset="0"/>
              </a:rPr>
              <a:t>  from  the  middle  meningeal branches  and  </a:t>
            </a:r>
            <a:r>
              <a:rPr dirty="0" sz="2000" lang="en-US">
                <a:solidFill>
                  <a:srgbClr val="C00000"/>
                </a:solidFill>
                <a:cs typeface="Times New Roman" panose="02020603050405020304" pitchFamily="18" charset="0"/>
              </a:rPr>
              <a:t>peripherally</a:t>
            </a:r>
            <a:r>
              <a:rPr dirty="0" sz="2000" lang="en-US">
                <a:cs typeface="Times New Roman" panose="02020603050405020304" pitchFamily="18" charset="0"/>
              </a:rPr>
              <a:t>  from  the  intracranial  vessels</a:t>
            </a:r>
          </a:p>
          <a:p>
            <a:pPr lvl="1"/>
            <a:endParaRPr dirty="0" sz="2000" lang="en-US">
              <a:cs typeface="Times New Roman" panose="02020603050405020304" pitchFamily="18" charset="0"/>
            </a:endParaRPr>
          </a:p>
          <a:p>
            <a:pPr>
              <a:buFont typeface="Wingdings" pitchFamily="2" charset="2"/>
              <a:buChar char="§"/>
            </a:pPr>
            <a:r>
              <a:rPr b="1" dirty="0" sz="2000" lang="en-US" u="sng">
                <a:cs typeface="Times New Roman" panose="02020603050405020304" pitchFamily="18" charset="0"/>
              </a:rPr>
              <a:t>Surgical principles:</a:t>
            </a:r>
          </a:p>
          <a:p>
            <a:pPr indent="-342900" marL="342900">
              <a:buFont typeface="+mj-lt"/>
              <a:buAutoNum type="arabicPeriod"/>
            </a:pPr>
            <a:r>
              <a:rPr dirty="0" sz="2000" lang="en-US">
                <a:cs typeface="Times New Roman" panose="02020603050405020304" pitchFamily="18" charset="0"/>
              </a:rPr>
              <a:t>Bur holes made around the tumor and far from the tumor margin to obtain healthy dura.</a:t>
            </a:r>
          </a:p>
          <a:p>
            <a:pPr indent="-342900" marL="342900">
              <a:buFont typeface="+mj-lt"/>
              <a:buAutoNum type="arabicPeriod"/>
            </a:pPr>
            <a:r>
              <a:rPr dirty="0" sz="2000" lang="en-US">
                <a:cs typeface="Times New Roman" panose="02020603050405020304" pitchFamily="18" charset="0"/>
              </a:rPr>
              <a:t>Dura opened circumferentially around the tumor 2cm from tumor margin.</a:t>
            </a:r>
          </a:p>
          <a:p>
            <a:pPr indent="-342900" marL="342900">
              <a:buFont typeface="+mj-lt"/>
              <a:buAutoNum type="arabicPeriod"/>
            </a:pPr>
            <a:r>
              <a:rPr dirty="0" sz="2000" lang="en-US">
                <a:cs typeface="Times New Roman" panose="02020603050405020304" pitchFamily="18" charset="0"/>
              </a:rPr>
              <a:t>Maintain the dissection in arachnoid plane to preserve the cortical layer.</a:t>
            </a:r>
          </a:p>
          <a:p>
            <a:pPr indent="-342900" marL="342900">
              <a:buFont typeface="+mj-lt"/>
              <a:buAutoNum type="arabicPeriod"/>
            </a:pPr>
            <a:r>
              <a:rPr dirty="0" sz="2000" lang="en-US">
                <a:cs typeface="Times New Roman" panose="02020603050405020304" pitchFamily="18" charset="0"/>
              </a:rPr>
              <a:t>Cortical vessels underneath the tumor should be preserved.</a:t>
            </a:r>
          </a:p>
          <a:p>
            <a:pPr indent="-342900" marL="342900">
              <a:buFont typeface="+mj-lt"/>
              <a:buAutoNum type="arabicPeriod"/>
            </a:pPr>
            <a:r>
              <a:rPr dirty="0" sz="2000" lang="en-US">
                <a:cs typeface="Times New Roman" panose="02020603050405020304" pitchFamily="18" charset="0"/>
              </a:rPr>
              <a:t>Remove tumor en bloc. (Simpson grade 0)</a:t>
            </a:r>
          </a:p>
          <a:p>
            <a:pPr indent="-342900" marL="342900">
              <a:buFont typeface="+mj-lt"/>
              <a:buAutoNum type="arabicPeriod"/>
            </a:pPr>
            <a:r>
              <a:rPr dirty="0" sz="2000" lang="en-US">
                <a:cs typeface="Times New Roman" panose="02020603050405020304" pitchFamily="18" charset="0"/>
              </a:rPr>
              <a:t>In large, adherent tumor, start with central enucleation.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5" name=""/>
        <p:cNvGrpSpPr/>
        <p:nvPr/>
      </p:nvGrpSpPr>
      <p:grpSpPr>
        <a:xfrm>
          <a:off x="0" y="0"/>
          <a:ext cx="0" cy="0"/>
          <a:chOff x="0" y="0"/>
          <a:chExt cx="0" cy="0"/>
        </a:xfrm>
      </p:grpSpPr>
      <p:pic>
        <p:nvPicPr>
          <p:cNvPr id="2097168" name="Picture 4"/>
          <p:cNvPicPr>
            <a:picLocks noChangeAspect="1"/>
          </p:cNvPicPr>
          <p:nvPr/>
        </p:nvPicPr>
        <p:blipFill>
          <a:blip xmlns:r="http://schemas.openxmlformats.org/officeDocument/2006/relationships" r:embed="rId1"/>
          <a:stretch>
            <a:fillRect/>
          </a:stretch>
        </p:blipFill>
        <p:spPr>
          <a:xfrm>
            <a:off x="-1" y="857250"/>
            <a:ext cx="9144001" cy="5143500"/>
          </a:xfrm>
          <a:prstGeom prst="rect"/>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6" name=""/>
        <p:cNvGrpSpPr/>
        <p:nvPr/>
      </p:nvGrpSpPr>
      <p:grpSpPr>
        <a:xfrm>
          <a:off x="0" y="0"/>
          <a:ext cx="0" cy="0"/>
          <a:chOff x="0" y="0"/>
          <a:chExt cx="0" cy="0"/>
        </a:xfrm>
      </p:grpSpPr>
      <p:sp>
        <p:nvSpPr>
          <p:cNvPr id="1048618" name="Content Placeholder 2"/>
          <p:cNvSpPr>
            <a:spLocks noGrp="1"/>
          </p:cNvSpPr>
          <p:nvPr>
            <p:ph idx="1"/>
          </p:nvPr>
        </p:nvSpPr>
        <p:spPr>
          <a:xfrm>
            <a:off x="628650" y="4546488"/>
            <a:ext cx="7886700" cy="1345406"/>
          </a:xfrm>
        </p:spPr>
        <p:txBody>
          <a:bodyPr>
            <a:normAutofit fontScale="78571" lnSpcReduction="10000"/>
          </a:bodyPr>
          <a:p>
            <a:pPr algn="ctr" indent="0" marL="0">
              <a:buNone/>
            </a:pPr>
            <a:r>
              <a:rPr b="0" dirty="0" i="0" lang="en-US" strike="noStrike" u="none">
                <a:effectLst/>
                <a:latin typeface="Charis"/>
              </a:rPr>
              <a:t>Axial (</a:t>
            </a:r>
            <a:r>
              <a:rPr b="1" dirty="0" i="0" lang="en-US" strike="noStrike" u="none">
                <a:effectLst/>
                <a:latin typeface="Charis"/>
              </a:rPr>
              <a:t>A</a:t>
            </a:r>
            <a:r>
              <a:rPr b="0" dirty="0" i="0" lang="en-US" strike="noStrike" u="none">
                <a:effectLst/>
                <a:latin typeface="Charis"/>
              </a:rPr>
              <a:t>) and coronal (</a:t>
            </a:r>
            <a:r>
              <a:rPr b="1" dirty="0" i="0" lang="en-US" strike="noStrike" u="none">
                <a:effectLst/>
                <a:latin typeface="Charis"/>
              </a:rPr>
              <a:t>B</a:t>
            </a:r>
            <a:r>
              <a:rPr b="0" dirty="0" i="0" lang="en-US" strike="noStrike" u="none">
                <a:effectLst/>
                <a:latin typeface="Charis"/>
              </a:rPr>
              <a:t>) </a:t>
            </a:r>
            <a:r>
              <a:rPr b="0" dirty="0" i="0" lang="en-US" err="1" strike="noStrike" u="none">
                <a:effectLst/>
                <a:latin typeface="Charis"/>
              </a:rPr>
              <a:t>postgadolinium</a:t>
            </a:r>
            <a:r>
              <a:rPr b="0" dirty="0" i="0" lang="en-US" strike="noStrike" u="none">
                <a:effectLst/>
                <a:latin typeface="Charis"/>
              </a:rPr>
              <a:t> T1W MR images show dense homogeneous enhancement and a “dural tail.” Some </a:t>
            </a:r>
            <a:r>
              <a:rPr b="0" dirty="0" i="0" lang="en-US" err="1" strike="noStrike" u="none">
                <a:effectLst/>
                <a:latin typeface="Charis"/>
              </a:rPr>
              <a:t>hyperostosis</a:t>
            </a:r>
            <a:r>
              <a:rPr b="0" dirty="0" i="0" lang="en-US" strike="noStrike" u="none">
                <a:effectLst/>
                <a:latin typeface="Charis"/>
              </a:rPr>
              <a:t> is also present. The dark signal intensity centrally is due to </a:t>
            </a:r>
            <a:r>
              <a:rPr b="0" dirty="0" i="0" lang="en-US" err="1" strike="noStrike" u="none">
                <a:effectLst/>
                <a:latin typeface="Charis"/>
              </a:rPr>
              <a:t>psammomatous</a:t>
            </a:r>
            <a:r>
              <a:rPr b="0" dirty="0" i="0" lang="en-US" strike="noStrike" u="none">
                <a:effectLst/>
                <a:latin typeface="Charis"/>
              </a:rPr>
              <a:t> or sand-like calcifications.</a:t>
            </a:r>
            <a:endParaRPr dirty="0" lang="en-US"/>
          </a:p>
        </p:txBody>
      </p:sp>
      <p:pic>
        <p:nvPicPr>
          <p:cNvPr id="2097169" name="Picture 4"/>
          <p:cNvPicPr>
            <a:picLocks noChangeAspect="1"/>
          </p:cNvPicPr>
          <p:nvPr/>
        </p:nvPicPr>
        <p:blipFill>
          <a:blip xmlns:r="http://schemas.openxmlformats.org/officeDocument/2006/relationships" r:embed="rId1"/>
          <a:stretch>
            <a:fillRect/>
          </a:stretch>
        </p:blipFill>
        <p:spPr>
          <a:xfrm>
            <a:off x="0" y="857249"/>
            <a:ext cx="9144000" cy="3594554"/>
          </a:xfrm>
          <a:prstGeom prst="rect"/>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7" name=""/>
        <p:cNvGrpSpPr/>
        <p:nvPr/>
      </p:nvGrpSpPr>
      <p:grpSpPr>
        <a:xfrm>
          <a:off x="0" y="0"/>
          <a:ext cx="0" cy="0"/>
          <a:chOff x="0" y="0"/>
          <a:chExt cx="0" cy="0"/>
        </a:xfrm>
      </p:grpSpPr>
      <p:pic>
        <p:nvPicPr>
          <p:cNvPr id="2097170" name="Picture 4"/>
          <p:cNvPicPr>
            <a:picLocks noChangeAspect="1"/>
          </p:cNvPicPr>
          <p:nvPr/>
        </p:nvPicPr>
        <p:blipFill rotWithShape="1">
          <a:blip xmlns:r="http://schemas.openxmlformats.org/officeDocument/2006/relationships" r:embed="rId1"/>
          <a:srcRect r="5797" b="12431"/>
          <a:stretch>
            <a:fillRect/>
          </a:stretch>
        </p:blipFill>
        <p:spPr>
          <a:xfrm>
            <a:off x="4313464" y="857250"/>
            <a:ext cx="4830536" cy="5143500"/>
          </a:xfrm>
          <a:prstGeom prst="rect"/>
          <a:ln>
            <a:noFill/>
          </a:ln>
          <a:effectLst>
            <a:softEdge rad="112500"/>
          </a:effectLst>
        </p:spPr>
      </p:pic>
      <p:sp>
        <p:nvSpPr>
          <p:cNvPr id="1048619" name="TextBox 6"/>
          <p:cNvSpPr txBox="1"/>
          <p:nvPr/>
        </p:nvSpPr>
        <p:spPr>
          <a:xfrm>
            <a:off x="127000" y="1074509"/>
            <a:ext cx="4186464" cy="4968240"/>
          </a:xfrm>
          <a:prstGeom prst="rect"/>
          <a:noFill/>
        </p:spPr>
        <p:txBody>
          <a:bodyPr wrap="square">
            <a:spAutoFit/>
          </a:bodyPr>
          <a:p>
            <a:r>
              <a:rPr dirty="0" sz="2000" lang="en-US"/>
              <a:t>After the arachnoid plane around the tumor is established, dissection should take place in this plane outside the </a:t>
            </a:r>
            <a:r>
              <a:rPr dirty="0" sz="2000" lang="en-US" err="1"/>
              <a:t>pia</a:t>
            </a:r>
            <a:r>
              <a:rPr dirty="0" sz="2000" lang="en-US"/>
              <a:t>. </a:t>
            </a:r>
          </a:p>
          <a:p>
            <a:r>
              <a:rPr dirty="0" sz="2000" lang="en-US"/>
              <a:t>The arterial and cortical veins are separated, and surgical patties are gently introduced. </a:t>
            </a:r>
          </a:p>
          <a:p>
            <a:r>
              <a:rPr dirty="0" sz="2000" lang="en-US"/>
              <a:t>This technique, which is used circumferentially around the lesion, delivers the tumor en bloc with little blood loss. </a:t>
            </a:r>
          </a:p>
          <a:p>
            <a:r>
              <a:rPr dirty="0" sz="2000" lang="en-US"/>
              <a:t>The most important technical point is to preserve all cortical veins and arteries and avoid violating the </a:t>
            </a:r>
            <a:r>
              <a:rPr dirty="0" sz="2000" lang="en-US" err="1"/>
              <a:t>pia</a:t>
            </a:r>
            <a:r>
              <a:rPr dirty="0" sz="2000" lang="en-US"/>
              <a:t>. </a:t>
            </a:r>
          </a:p>
          <a:p>
            <a:r>
              <a:rPr dirty="0" sz="2000" lang="en-US"/>
              <a:t>The tumor is then lifted from its bed.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0" name=""/>
        <p:cNvGrpSpPr/>
        <p:nvPr/>
      </p:nvGrpSpPr>
      <p:grpSpPr>
        <a:xfrm>
          <a:off x="0" y="0"/>
          <a:ext cx="0" cy="0"/>
          <a:chOff x="0" y="0"/>
          <a:chExt cx="0" cy="0"/>
        </a:xfrm>
      </p:grpSpPr>
      <p:sp>
        <p:nvSpPr>
          <p:cNvPr id="1048588" name="Content Placeholder 2"/>
          <p:cNvSpPr>
            <a:spLocks noGrp="1"/>
          </p:cNvSpPr>
          <p:nvPr>
            <p:ph idx="1"/>
          </p:nvPr>
        </p:nvSpPr>
        <p:spPr>
          <a:xfrm>
            <a:off x="86014" y="86113"/>
            <a:ext cx="8977168" cy="6679523"/>
          </a:xfrm>
        </p:spPr>
        <p:txBody>
          <a:bodyPr>
            <a:normAutofit/>
          </a:bodyPr>
          <a:p>
            <a:pPr>
              <a:buFont typeface="Wingdings" pitchFamily="2" charset="2"/>
              <a:buChar char="q"/>
            </a:pPr>
            <a:r>
              <a:rPr b="1" dirty="0" sz="2000" lang="en-US" u="sng">
                <a:solidFill>
                  <a:srgbClr val="C00000"/>
                </a:solidFill>
                <a:cs typeface="Times New Roman" panose="02020603050405020304" pitchFamily="18" charset="0"/>
              </a:rPr>
              <a:t>Pathology</a:t>
            </a:r>
          </a:p>
          <a:p>
            <a:r>
              <a:rPr dirty="0" sz="2000" lang="en-US">
                <a:cs typeface="Times New Roman" panose="02020603050405020304" pitchFamily="18" charset="0"/>
              </a:rPr>
              <a:t>Meningioma </a:t>
            </a:r>
            <a:r>
              <a:rPr b="1" dirty="0" sz="2000" lang="en-US">
                <a:cs typeface="Times New Roman" panose="02020603050405020304" pitchFamily="18" charset="0"/>
              </a:rPr>
              <a:t>originate</a:t>
            </a:r>
            <a:r>
              <a:rPr dirty="0" sz="2000" lang="en-US">
                <a:cs typeface="Times New Roman" panose="02020603050405020304" pitchFamily="18" charset="0"/>
              </a:rPr>
              <a:t> from </a:t>
            </a:r>
            <a:r>
              <a:rPr b="1" dirty="0" sz="2000" lang="en-US">
                <a:solidFill>
                  <a:srgbClr val="0070C0"/>
                </a:solidFill>
                <a:cs typeface="Times New Roman" panose="02020603050405020304" pitchFamily="18" charset="0"/>
              </a:rPr>
              <a:t>the arachnoid cap cells</a:t>
            </a:r>
            <a:r>
              <a:rPr dirty="0" sz="2000" lang="en-US">
                <a:cs typeface="Times New Roman" panose="02020603050405020304" pitchFamily="18" charset="0"/>
              </a:rPr>
              <a:t>.</a:t>
            </a:r>
          </a:p>
          <a:p>
            <a:r>
              <a:rPr dirty="0" sz="2000" lang="en-US">
                <a:cs typeface="Times New Roman" panose="02020603050405020304" pitchFamily="18" charset="0"/>
              </a:rPr>
              <a:t>It may occur as a flattened sheath of tumor, </a:t>
            </a:r>
            <a:r>
              <a:rPr dirty="0" sz="2000" lang="en-US">
                <a:solidFill>
                  <a:srgbClr val="002060"/>
                </a:solidFill>
                <a:cs typeface="Times New Roman" panose="02020603050405020304" pitchFamily="18" charset="0"/>
              </a:rPr>
              <a:t>taking the shape of underlying bone </a:t>
            </a:r>
            <a:r>
              <a:rPr dirty="0" sz="2000" lang="en-US">
                <a:cs typeface="Times New Roman" panose="02020603050405020304" pitchFamily="18" charset="0"/>
              </a:rPr>
              <a:t>(more common in sphenoid bone) and it called: </a:t>
            </a:r>
            <a:r>
              <a:rPr b="1" dirty="0" sz="2000" i="1" lang="en-US" u="sng">
                <a:cs typeface="Times New Roman" panose="02020603050405020304" pitchFamily="18" charset="0"/>
              </a:rPr>
              <a:t>meningioma en plaque.</a:t>
            </a:r>
          </a:p>
          <a:p>
            <a:r>
              <a:rPr dirty="0" sz="2000" lang="en-US">
                <a:cs typeface="Times New Roman" panose="02020603050405020304" pitchFamily="18" charset="0"/>
              </a:rPr>
              <a:t>Rarely occur  in a location where dural attachment cannot be shown (</a:t>
            </a:r>
            <a:r>
              <a:rPr dirty="0" sz="2000" lang="en-US" err="1">
                <a:cs typeface="Times New Roman" panose="02020603050405020304" pitchFamily="18" charset="0"/>
              </a:rPr>
              <a:t>intraventricular</a:t>
            </a:r>
            <a:r>
              <a:rPr dirty="0" sz="2000" lang="en-US">
                <a:cs typeface="Times New Roman" panose="02020603050405020304" pitchFamily="18" charset="0"/>
              </a:rPr>
              <a:t>, </a:t>
            </a:r>
            <a:r>
              <a:rPr dirty="0" sz="2000" lang="en-US" err="1">
                <a:cs typeface="Times New Roman" panose="02020603050405020304" pitchFamily="18" charset="0"/>
              </a:rPr>
              <a:t>intraparenchymal</a:t>
            </a:r>
            <a:r>
              <a:rPr dirty="0" sz="2000" lang="en-US">
                <a:cs typeface="Times New Roman" panose="02020603050405020304" pitchFamily="18" charset="0"/>
              </a:rPr>
              <a:t>). </a:t>
            </a:r>
          </a:p>
          <a:p>
            <a:r>
              <a:rPr dirty="0" sz="2000" lang="en-US" err="1">
                <a:cs typeface="Times New Roman" panose="02020603050405020304" pitchFamily="18" charset="0"/>
              </a:rPr>
              <a:t>Intratumoral</a:t>
            </a:r>
            <a:r>
              <a:rPr dirty="0" sz="2000" lang="en-US">
                <a:cs typeface="Times New Roman" panose="02020603050405020304" pitchFamily="18" charset="0"/>
              </a:rPr>
              <a:t> hemorrhage is rare, and necrosis is typically absent, </a:t>
            </a:r>
            <a:r>
              <a:rPr dirty="0" sz="2000" lang="en-US">
                <a:solidFill>
                  <a:srgbClr val="C00000"/>
                </a:solidFill>
                <a:cs typeface="Times New Roman" panose="02020603050405020304" pitchFamily="18" charset="0"/>
              </a:rPr>
              <a:t>abscess is possible</a:t>
            </a:r>
            <a:r>
              <a:rPr dirty="0" sz="2000" lang="en-US">
                <a:cs typeface="Times New Roman" panose="02020603050405020304" pitchFamily="18" charset="0"/>
              </a:rPr>
              <a:t>.</a:t>
            </a:r>
          </a:p>
          <a:p>
            <a:endParaRPr dirty="0" sz="2000" lang="en-US">
              <a:cs typeface="Times New Roman" panose="02020603050405020304" pitchFamily="18" charset="0"/>
            </a:endParaRPr>
          </a:p>
          <a:p>
            <a:r>
              <a:rPr dirty="0" sz="2000" lang="en-US">
                <a:cs typeface="Times New Roman" panose="02020603050405020304" pitchFamily="18" charset="0"/>
              </a:rPr>
              <a:t>Arachnoid villi are most numerous in the area of </a:t>
            </a:r>
          </a:p>
          <a:p>
            <a:pPr lvl="1">
              <a:buFont typeface="Wingdings" pitchFamily="2" charset="2"/>
              <a:buChar char="ü"/>
            </a:pPr>
            <a:r>
              <a:rPr dirty="0" sz="2000" lang="en-US">
                <a:cs typeface="Times New Roman" panose="02020603050405020304" pitchFamily="18" charset="0"/>
              </a:rPr>
              <a:t>Superior sagittal sinus, followed by </a:t>
            </a:r>
          </a:p>
          <a:p>
            <a:pPr lvl="1">
              <a:buFont typeface="Wingdings" pitchFamily="2" charset="2"/>
              <a:buChar char="ü"/>
            </a:pPr>
            <a:r>
              <a:rPr dirty="0" sz="2000" lang="en-US">
                <a:cs typeface="Times New Roman" panose="02020603050405020304" pitchFamily="18" charset="0"/>
              </a:rPr>
              <a:t>Cavernous sinus.</a:t>
            </a:r>
          </a:p>
          <a:p>
            <a:pPr lvl="1">
              <a:buFont typeface="Wingdings" pitchFamily="2" charset="2"/>
              <a:buChar char="ü"/>
            </a:pPr>
            <a:r>
              <a:rPr dirty="0" sz="2000" lang="en-US" err="1">
                <a:cs typeface="Times New Roman" panose="02020603050405020304" pitchFamily="18" charset="0"/>
              </a:rPr>
              <a:t>Tuberculum</a:t>
            </a:r>
            <a:r>
              <a:rPr dirty="0" sz="2000" lang="en-US">
                <a:cs typeface="Times New Roman" panose="02020603050405020304" pitchFamily="18" charset="0"/>
              </a:rPr>
              <a:t> </a:t>
            </a:r>
            <a:r>
              <a:rPr dirty="0" sz="2000" lang="en-US" err="1">
                <a:cs typeface="Times New Roman" panose="02020603050405020304" pitchFamily="18" charset="0"/>
              </a:rPr>
              <a:t>sellae</a:t>
            </a:r>
            <a:r>
              <a:rPr dirty="0" sz="2000" lang="en-US">
                <a:cs typeface="Times New Roman" panose="02020603050405020304" pitchFamily="18" charset="0"/>
              </a:rPr>
              <a:t>.</a:t>
            </a:r>
          </a:p>
          <a:p>
            <a:pPr lvl="1">
              <a:buFont typeface="Wingdings" pitchFamily="2" charset="2"/>
              <a:buChar char="ü"/>
            </a:pPr>
            <a:r>
              <a:rPr dirty="0" sz="2000" lang="en-US">
                <a:cs typeface="Times New Roman" panose="02020603050405020304" pitchFamily="18" charset="0"/>
              </a:rPr>
              <a:t>Lamina </a:t>
            </a:r>
            <a:r>
              <a:rPr dirty="0" sz="2000" lang="en-US" err="1">
                <a:cs typeface="Times New Roman" panose="02020603050405020304" pitchFamily="18" charset="0"/>
              </a:rPr>
              <a:t>cribrosa</a:t>
            </a:r>
            <a:r>
              <a:rPr dirty="0" sz="2000" lang="en-US">
                <a:cs typeface="Times New Roman" panose="02020603050405020304" pitchFamily="18" charset="0"/>
              </a:rPr>
              <a:t>.</a:t>
            </a:r>
          </a:p>
          <a:p>
            <a:pPr lvl="1">
              <a:buFont typeface="Wingdings" pitchFamily="2" charset="2"/>
              <a:buChar char="ü"/>
            </a:pPr>
            <a:r>
              <a:rPr dirty="0" sz="2000" lang="en-US">
                <a:cs typeface="Times New Roman" panose="02020603050405020304" pitchFamily="18" charset="0"/>
              </a:rPr>
              <a:t>Foramen magnum</a:t>
            </a:r>
          </a:p>
          <a:p>
            <a:pPr lvl="1">
              <a:buFont typeface="Wingdings" pitchFamily="2" charset="2"/>
              <a:buChar char="ü"/>
            </a:pPr>
            <a:r>
              <a:rPr dirty="0" sz="2000" lang="en-US" err="1">
                <a:cs typeface="Times New Roman" panose="02020603050405020304" pitchFamily="18" charset="0"/>
              </a:rPr>
              <a:t>Torcular</a:t>
            </a:r>
            <a:r>
              <a:rPr dirty="0" sz="2000" lang="en-US">
                <a:cs typeface="Times New Roman" panose="02020603050405020304" pitchFamily="18" charset="0"/>
              </a:rPr>
              <a:t> </a:t>
            </a:r>
            <a:r>
              <a:rPr dirty="0" sz="2000" lang="en-US" err="1">
                <a:cs typeface="Times New Roman" panose="02020603050405020304" pitchFamily="18" charset="0"/>
              </a:rPr>
              <a:t>herophili</a:t>
            </a:r>
            <a:r>
              <a:rPr dirty="0" sz="2000" lang="en-US">
                <a:cs typeface="Times New Roman" panose="02020603050405020304" pitchFamily="18" charset="0"/>
              </a:rPr>
              <a:t>.</a:t>
            </a:r>
          </a:p>
          <a:p>
            <a:pPr lvl="1">
              <a:buFont typeface="Wingdings" pitchFamily="2" charset="2"/>
              <a:buChar char="ü"/>
            </a:pPr>
            <a:endParaRPr dirty="0" sz="2000" lang="en-US">
              <a:cs typeface="Times New Roman" panose="02020603050405020304" pitchFamily="18" charset="0"/>
            </a:endParaRPr>
          </a:p>
          <a:p>
            <a:endParaRPr dirty="0" sz="2000" lang="en-US">
              <a:cs typeface="Times New Roman" panose="02020603050405020304" pitchFamily="18" charset="0"/>
            </a:endParaRPr>
          </a:p>
        </p:txBody>
      </p:sp>
      <p:pic>
        <p:nvPicPr>
          <p:cNvPr id="2097152" name="Picture 3"/>
          <p:cNvPicPr>
            <a:picLocks noChangeAspect="1"/>
          </p:cNvPicPr>
          <p:nvPr/>
        </p:nvPicPr>
        <p:blipFill>
          <a:blip xmlns:r="http://schemas.openxmlformats.org/officeDocument/2006/relationships" r:embed="rId1"/>
          <a:stretch>
            <a:fillRect/>
          </a:stretch>
        </p:blipFill>
        <p:spPr>
          <a:xfrm>
            <a:off x="4872796" y="3771837"/>
            <a:ext cx="4185190" cy="299379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8" name=""/>
        <p:cNvGrpSpPr/>
        <p:nvPr/>
      </p:nvGrpSpPr>
      <p:grpSpPr>
        <a:xfrm>
          <a:off x="0" y="0"/>
          <a:ext cx="0" cy="0"/>
          <a:chOff x="0" y="0"/>
          <a:chExt cx="0" cy="0"/>
        </a:xfrm>
      </p:grpSpPr>
      <p:sp>
        <p:nvSpPr>
          <p:cNvPr id="1048620" name="Content Placeholder 2"/>
          <p:cNvSpPr>
            <a:spLocks noGrp="1"/>
          </p:cNvSpPr>
          <p:nvPr>
            <p:ph idx="1"/>
          </p:nvPr>
        </p:nvSpPr>
        <p:spPr>
          <a:xfrm>
            <a:off x="88034" y="96779"/>
            <a:ext cx="8963602" cy="6668857"/>
          </a:xfrm>
        </p:spPr>
        <p:txBody>
          <a:bodyPr>
            <a:normAutofit fontScale="90000" lnSpcReduction="10000"/>
          </a:bodyPr>
          <a:p>
            <a:pPr>
              <a:buFont typeface="Wingdings" pitchFamily="2" charset="2"/>
              <a:buChar char="v"/>
            </a:pPr>
            <a:r>
              <a:rPr b="1" dirty="0" sz="2000" lang="en-US" u="sng">
                <a:solidFill>
                  <a:srgbClr val="C00000"/>
                </a:solidFill>
                <a:cs typeface="Times New Roman" panose="02020603050405020304" pitchFamily="18" charset="0"/>
              </a:rPr>
              <a:t>Parasagittal meningioma</a:t>
            </a:r>
            <a:r>
              <a:rPr b="1" dirty="0" sz="2000" lang="en-US">
                <a:solidFill>
                  <a:srgbClr val="C00000"/>
                </a:solidFill>
                <a:cs typeface="Times New Roman" panose="02020603050405020304" pitchFamily="18" charset="0"/>
              </a:rPr>
              <a:t>:</a:t>
            </a:r>
          </a:p>
          <a:p>
            <a:r>
              <a:rPr dirty="0" sz="2000" lang="en-US">
                <a:cs typeface="Times New Roman" panose="02020603050405020304" pitchFamily="18" charset="0"/>
              </a:rPr>
              <a:t>Fills the parasagittal angle, with no brain tissue between the tumor and the superior sagittal sinus.</a:t>
            </a:r>
          </a:p>
          <a:p>
            <a:r>
              <a:rPr b="1" dirty="0" sz="2000" lang="en-US">
                <a:cs typeface="Times New Roman" panose="02020603050405020304" pitchFamily="18" charset="0"/>
              </a:rPr>
              <a:t>Presentation</a:t>
            </a:r>
            <a:r>
              <a:rPr dirty="0" sz="2000" lang="en-US">
                <a:cs typeface="Times New Roman" panose="02020603050405020304" pitchFamily="18" charset="0"/>
              </a:rPr>
              <a:t>: seizure, </a:t>
            </a:r>
            <a:r>
              <a:rPr dirty="0" sz="2000" lang="en-US" err="1">
                <a:cs typeface="Times New Roman" panose="02020603050405020304" pitchFamily="18" charset="0"/>
              </a:rPr>
              <a:t>headach</a:t>
            </a:r>
            <a:r>
              <a:rPr dirty="0" sz="2000" lang="en-US">
                <a:cs typeface="Times New Roman" panose="02020603050405020304" pitchFamily="18" charset="0"/>
              </a:rPr>
              <a:t>, unilateral weakness, mental symptoms.</a:t>
            </a:r>
          </a:p>
          <a:p>
            <a:pPr indent="0" marL="0">
              <a:buNone/>
            </a:pPr>
            <a:endParaRPr dirty="0" sz="2000" lang="en-US">
              <a:cs typeface="Times New Roman" panose="02020603050405020304" pitchFamily="18" charset="0"/>
            </a:endParaRPr>
          </a:p>
          <a:p>
            <a:pPr>
              <a:buFont typeface="Wingdings" pitchFamily="2" charset="2"/>
              <a:buChar char="§"/>
            </a:pPr>
            <a:r>
              <a:rPr b="1" dirty="0" sz="2000" lang="en-US">
                <a:cs typeface="Times New Roman" panose="02020603050405020304" pitchFamily="18" charset="0"/>
              </a:rPr>
              <a:t>Surgical principles:</a:t>
            </a:r>
          </a:p>
          <a:p>
            <a:pPr indent="-342900" marL="342900">
              <a:buAutoNum type="arabicPeriod"/>
            </a:pPr>
            <a:r>
              <a:rPr dirty="0" sz="2000" lang="en-US">
                <a:cs typeface="Times New Roman" panose="02020603050405020304" pitchFamily="18" charset="0"/>
              </a:rPr>
              <a:t>Bicoronal incision.</a:t>
            </a:r>
          </a:p>
          <a:p>
            <a:pPr indent="-342900" marL="342900">
              <a:buAutoNum type="arabicPeriod"/>
            </a:pPr>
            <a:r>
              <a:rPr dirty="0" sz="2000" lang="en-US">
                <a:cs typeface="Times New Roman" panose="02020603050405020304" pitchFamily="18" charset="0"/>
              </a:rPr>
              <a:t>Multiple Bur holes around the tumor, bur holes near the sinus allow safe separation of the dura from the bone.</a:t>
            </a:r>
          </a:p>
          <a:p>
            <a:pPr indent="-342900" marL="342900">
              <a:buAutoNum type="arabicPeriod"/>
            </a:pPr>
            <a:r>
              <a:rPr dirty="0" sz="2000" lang="en-US">
                <a:cs typeface="Times New Roman" panose="02020603050405020304" pitchFamily="18" charset="0"/>
              </a:rPr>
              <a:t>separation of the tumor capsule from surrounding cortex is performed</a:t>
            </a:r>
          </a:p>
          <a:p>
            <a:pPr indent="-342900" marL="342900">
              <a:buAutoNum type="arabicPeriod"/>
            </a:pPr>
            <a:endParaRPr dirty="0" sz="2000" lang="en-US">
              <a:cs typeface="Times New Roman" panose="02020603050405020304" pitchFamily="18" charset="0"/>
            </a:endParaRPr>
          </a:p>
          <a:p>
            <a:pPr>
              <a:buFont typeface="Wingdings" pitchFamily="2" charset="2"/>
              <a:buChar char="Ø"/>
            </a:pPr>
            <a:r>
              <a:rPr b="1" dirty="0" sz="2000" lang="en-US">
                <a:solidFill>
                  <a:srgbClr val="002060"/>
                </a:solidFill>
                <a:cs typeface="Times New Roman" panose="02020603050405020304" pitchFamily="18" charset="0"/>
              </a:rPr>
              <a:t>If the tumor invade the sinus:</a:t>
            </a:r>
          </a:p>
          <a:p>
            <a:r>
              <a:rPr dirty="0" sz="2000" lang="en-US">
                <a:cs typeface="Times New Roman" panose="02020603050405020304" pitchFamily="18" charset="0"/>
              </a:rPr>
              <a:t>Totally  occluded SSS can be excised at any point.</a:t>
            </a:r>
          </a:p>
          <a:p>
            <a:r>
              <a:rPr dirty="0" sz="2000" lang="en-US">
                <a:cs typeface="Times New Roman" panose="02020603050405020304" pitchFamily="18" charset="0"/>
              </a:rPr>
              <a:t>Partially occluded SSS, we have 3 choices:</a:t>
            </a:r>
          </a:p>
          <a:p>
            <a:pPr indent="-257175" lvl="1" marL="600075">
              <a:buFont typeface="+mj-lt"/>
              <a:buAutoNum type="arabicParenR"/>
            </a:pPr>
            <a:r>
              <a:rPr b="1" dirty="0" sz="2000" i="0" lang="en-US">
                <a:solidFill>
                  <a:srgbClr val="0070C0"/>
                </a:solidFill>
                <a:effectLst/>
                <a:cs typeface="Times New Roman" panose="02020603050405020304" pitchFamily="18" charset="0"/>
              </a:rPr>
              <a:t>Ligate the sinus</a:t>
            </a:r>
            <a:r>
              <a:rPr b="0" dirty="0" sz="2000" i="0" lang="en-US">
                <a:effectLst/>
                <a:cs typeface="Times New Roman" panose="02020603050405020304" pitchFamily="18" charset="0"/>
              </a:rPr>
              <a:t> ( only the anterior third of the sinus can be lighted ) , with risk of venous infarction</a:t>
            </a:r>
            <a:endParaRPr dirty="0" sz="2000" lang="en-US">
              <a:cs typeface="Times New Roman" panose="02020603050405020304" pitchFamily="18" charset="0"/>
            </a:endParaRPr>
          </a:p>
          <a:p>
            <a:pPr indent="-257175" lvl="1" marL="600075">
              <a:buFont typeface="+mj-lt"/>
              <a:buAutoNum type="arabicParenR"/>
            </a:pPr>
            <a:r>
              <a:rPr b="1" dirty="0" sz="2000" i="0" lang="en-US">
                <a:solidFill>
                  <a:srgbClr val="0070C0"/>
                </a:solidFill>
                <a:effectLst/>
                <a:cs typeface="Times New Roman" panose="02020603050405020304" pitchFamily="18" charset="0"/>
              </a:rPr>
              <a:t>Leave the tumor part that attached to the sinus</a:t>
            </a:r>
            <a:r>
              <a:rPr b="0" dirty="0" sz="2000" i="0" lang="en-US">
                <a:effectLst/>
                <a:cs typeface="Times New Roman" panose="02020603050405020304" pitchFamily="18" charset="0"/>
              </a:rPr>
              <a:t> to be removed later after it slowly invade the sinus and making collaterals.</a:t>
            </a:r>
            <a:endParaRPr dirty="0" sz="2000" lang="en-US">
              <a:cs typeface="Times New Roman" panose="02020603050405020304" pitchFamily="18" charset="0"/>
            </a:endParaRPr>
          </a:p>
          <a:p>
            <a:pPr indent="-257175" lvl="1" marL="600075">
              <a:buFont typeface="+mj-lt"/>
              <a:buAutoNum type="arabicParenR"/>
            </a:pPr>
            <a:r>
              <a:rPr b="1" dirty="0" sz="2000" lang="en-US">
                <a:solidFill>
                  <a:srgbClr val="0070C0"/>
                </a:solidFill>
                <a:cs typeface="Times New Roman" panose="02020603050405020304" pitchFamily="18" charset="0"/>
              </a:rPr>
              <a:t>R</a:t>
            </a:r>
            <a:r>
              <a:rPr b="1" dirty="0" sz="2000" i="0" lang="en-US">
                <a:solidFill>
                  <a:srgbClr val="0070C0"/>
                </a:solidFill>
                <a:effectLst/>
                <a:cs typeface="Times New Roman" panose="02020603050405020304" pitchFamily="18" charset="0"/>
              </a:rPr>
              <a:t>esect  the  portion  of  the  sinus  involved  and  then  repair</a:t>
            </a:r>
            <a:r>
              <a:rPr b="0" dirty="0" sz="2000" i="0" lang="en-US">
                <a:effectLst/>
                <a:cs typeface="Times New Roman" panose="02020603050405020304" pitchFamily="18" charset="0"/>
              </a:rPr>
              <a:t>  the sinus  primarily  or  with  a  patch.</a:t>
            </a:r>
            <a:endParaRPr dirty="0" sz="2000" lang="en-US">
              <a:effectLst/>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9" name=""/>
        <p:cNvGrpSpPr/>
        <p:nvPr/>
      </p:nvGrpSpPr>
      <p:grpSpPr>
        <a:xfrm>
          <a:off x="0" y="0"/>
          <a:ext cx="0" cy="0"/>
          <a:chOff x="0" y="0"/>
          <a:chExt cx="0" cy="0"/>
        </a:xfrm>
      </p:grpSpPr>
      <p:sp>
        <p:nvSpPr>
          <p:cNvPr id="1048621" name="Content Placeholder 2"/>
          <p:cNvSpPr>
            <a:spLocks noGrp="1"/>
          </p:cNvSpPr>
          <p:nvPr>
            <p:ph idx="1"/>
          </p:nvPr>
        </p:nvSpPr>
        <p:spPr>
          <a:xfrm>
            <a:off x="0" y="857250"/>
            <a:ext cx="4336432" cy="5143500"/>
          </a:xfrm>
        </p:spPr>
        <p:txBody>
          <a:bodyPr>
            <a:noAutofit/>
          </a:bodyPr>
          <a:p>
            <a:pPr>
              <a:buFont typeface="Wingdings" pitchFamily="2" charset="2"/>
              <a:buChar char="v"/>
            </a:pPr>
            <a:r>
              <a:rPr b="1" dirty="0" sz="2000" lang="en-US" err="1" u="sng">
                <a:solidFill>
                  <a:srgbClr val="002060"/>
                </a:solidFill>
                <a:ea typeface="Baskerville" panose="02020502070401020303" pitchFamily="18" charset="0"/>
              </a:rPr>
              <a:t>Sindou</a:t>
            </a:r>
            <a:r>
              <a:rPr b="1" dirty="0" sz="2000" lang="en-US" u="sng">
                <a:solidFill>
                  <a:srgbClr val="002060"/>
                </a:solidFill>
                <a:ea typeface="Baskerville" panose="02020502070401020303" pitchFamily="18" charset="0"/>
              </a:rPr>
              <a:t> Grading  for  meningioma  invasion  of the  superior sagittal sinus</a:t>
            </a:r>
          </a:p>
          <a:p>
            <a:pPr>
              <a:buFont typeface="Wingdings" pitchFamily="2" charset="2"/>
              <a:buChar char="§"/>
            </a:pPr>
            <a:r>
              <a:rPr dirty="0" sz="2000" lang="en-US">
                <a:solidFill>
                  <a:srgbClr val="C00000"/>
                </a:solidFill>
              </a:rPr>
              <a:t>Type   I</a:t>
            </a:r>
            <a:r>
              <a:rPr dirty="0" sz="2000" lang="en-US"/>
              <a:t> = attachment to lateral wall  of  sinus </a:t>
            </a:r>
          </a:p>
          <a:p>
            <a:pPr>
              <a:buFont typeface="Wingdings" pitchFamily="2" charset="2"/>
              <a:buChar char="§"/>
            </a:pPr>
            <a:r>
              <a:rPr dirty="0" sz="2000" lang="en-US">
                <a:solidFill>
                  <a:srgbClr val="C00000"/>
                </a:solidFill>
              </a:rPr>
              <a:t>Type  II</a:t>
            </a:r>
            <a:r>
              <a:rPr dirty="0" sz="2000" lang="en-US"/>
              <a:t>  = invasion of  lateral  recess</a:t>
            </a:r>
          </a:p>
          <a:p>
            <a:pPr>
              <a:buFont typeface="Wingdings" pitchFamily="2" charset="2"/>
              <a:buChar char="§"/>
            </a:pPr>
            <a:r>
              <a:rPr dirty="0" sz="2000" lang="en-US">
                <a:solidFill>
                  <a:srgbClr val="C00000"/>
                </a:solidFill>
              </a:rPr>
              <a:t>Type  III </a:t>
            </a:r>
            <a:r>
              <a:rPr dirty="0" sz="2000" lang="en-US"/>
              <a:t>= invasion of  lateral  wall</a:t>
            </a:r>
          </a:p>
          <a:p>
            <a:pPr>
              <a:buFont typeface="Wingdings" pitchFamily="2" charset="2"/>
              <a:buChar char="§"/>
            </a:pPr>
            <a:r>
              <a:rPr dirty="0" sz="2000" lang="en-US">
                <a:solidFill>
                  <a:srgbClr val="C00000"/>
                </a:solidFill>
              </a:rPr>
              <a:t>Type  IV</a:t>
            </a:r>
            <a:r>
              <a:rPr dirty="0" sz="2000" lang="en-US"/>
              <a:t> = invasion of  lateral wall  and   roof</a:t>
            </a:r>
          </a:p>
          <a:p>
            <a:pPr>
              <a:buFont typeface="Wingdings" pitchFamily="2" charset="2"/>
              <a:buChar char="§"/>
            </a:pPr>
            <a:r>
              <a:rPr dirty="0" sz="2000" lang="en-US">
                <a:solidFill>
                  <a:srgbClr val="C00000"/>
                </a:solidFill>
              </a:rPr>
              <a:t>Type  V</a:t>
            </a:r>
            <a:r>
              <a:rPr dirty="0" sz="2000" lang="en-US"/>
              <a:t>  = total  sinus  occlusion,  contralateral wall spared</a:t>
            </a:r>
          </a:p>
          <a:p>
            <a:pPr>
              <a:buFont typeface="Wingdings" pitchFamily="2" charset="2"/>
              <a:buChar char="§"/>
            </a:pPr>
            <a:r>
              <a:rPr dirty="0" sz="2000" lang="en-US">
                <a:solidFill>
                  <a:srgbClr val="C00000"/>
                </a:solidFill>
              </a:rPr>
              <a:t>Type  VI</a:t>
            </a:r>
            <a:r>
              <a:rPr dirty="0" sz="2000" lang="en-US"/>
              <a:t> = total sinus  occlusion, invasion of all  walls</a:t>
            </a:r>
          </a:p>
        </p:txBody>
      </p:sp>
      <p:pic>
        <p:nvPicPr>
          <p:cNvPr id="2097171" name="Picture 4"/>
          <p:cNvPicPr>
            <a:picLocks noChangeAspect="1"/>
          </p:cNvPicPr>
          <p:nvPr/>
        </p:nvPicPr>
        <p:blipFill>
          <a:blip xmlns:r="http://schemas.openxmlformats.org/officeDocument/2006/relationships" r:embed="rId1"/>
          <a:stretch>
            <a:fillRect/>
          </a:stretch>
        </p:blipFill>
        <p:spPr>
          <a:xfrm>
            <a:off x="4336431" y="2613"/>
            <a:ext cx="4807569" cy="6855387"/>
          </a:xfrm>
          <a:prstGeom prst="rect"/>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40" name=""/>
        <p:cNvGrpSpPr/>
        <p:nvPr/>
      </p:nvGrpSpPr>
      <p:grpSpPr>
        <a:xfrm>
          <a:off x="0" y="0"/>
          <a:ext cx="0" cy="0"/>
          <a:chOff x="0" y="0"/>
          <a:chExt cx="0" cy="0"/>
        </a:xfrm>
      </p:grpSpPr>
      <p:sp>
        <p:nvSpPr>
          <p:cNvPr id="1048622" name="Content Placeholder 2"/>
          <p:cNvSpPr>
            <a:spLocks noGrp="1"/>
          </p:cNvSpPr>
          <p:nvPr>
            <p:ph idx="1"/>
          </p:nvPr>
        </p:nvSpPr>
        <p:spPr>
          <a:xfrm>
            <a:off x="86014" y="84969"/>
            <a:ext cx="8965622" cy="6680667"/>
          </a:xfrm>
        </p:spPr>
        <p:txBody>
          <a:bodyPr>
            <a:noAutofit/>
          </a:bodyPr>
          <a:p>
            <a:pPr>
              <a:buFont typeface="Wingdings" pitchFamily="2" charset="2"/>
              <a:buChar char="Ø"/>
            </a:pPr>
            <a:r>
              <a:rPr b="1" dirty="0" sz="2000" i="0" lang="en-US" u="sng">
                <a:solidFill>
                  <a:srgbClr val="002060"/>
                </a:solidFill>
                <a:effectLst/>
              </a:rPr>
              <a:t>Symptom and Presentation regarding SSS</a:t>
            </a:r>
            <a:endParaRPr b="1" dirty="0" sz="2000" lang="en-US" u="sng">
              <a:solidFill>
                <a:srgbClr val="002060"/>
              </a:solidFill>
            </a:endParaRPr>
          </a:p>
          <a:p>
            <a:pPr>
              <a:buFont typeface="Wingdings" pitchFamily="2" charset="2"/>
              <a:buChar char="Ø"/>
            </a:pPr>
            <a:r>
              <a:rPr b="1" dirty="0" sz="2000" i="0" lang="en-US" u="sng">
                <a:solidFill>
                  <a:srgbClr val="C00000"/>
                </a:solidFill>
                <a:effectLst/>
              </a:rPr>
              <a:t>Anterior third of SSS</a:t>
            </a:r>
            <a:r>
              <a:rPr b="1" dirty="0" sz="2000" i="0" lang="en-US">
                <a:effectLst/>
              </a:rPr>
              <a:t> (ethmoidal plate to coronal suture)</a:t>
            </a:r>
          </a:p>
          <a:p>
            <a:pPr lvl="1"/>
            <a:r>
              <a:rPr b="0" dirty="0" sz="2000" i="0" lang="en-US">
                <a:effectLst/>
              </a:rPr>
              <a:t>Frontal lobe syndrome Slow progressive symptom short attention span, poor short-term memory, personality change, apathy and emotional instability </a:t>
            </a:r>
          </a:p>
          <a:p>
            <a:pPr lvl="1"/>
            <a:r>
              <a:rPr b="0" dirty="0" sz="2000" i="0" lang="en-US">
                <a:effectLst/>
              </a:rPr>
              <a:t>Sign of increase ICP headache, </a:t>
            </a:r>
            <a:r>
              <a:rPr b="0" dirty="0" sz="2000" i="0" lang="en-US" err="1">
                <a:effectLst/>
              </a:rPr>
              <a:t>papilledema</a:t>
            </a:r>
            <a:r>
              <a:rPr b="0" dirty="0" sz="2000" i="0" lang="en-US">
                <a:effectLst/>
              </a:rPr>
              <a:t>, or optic atrophy</a:t>
            </a:r>
          </a:p>
          <a:p>
            <a:pPr lvl="1"/>
            <a:endParaRPr b="0" dirty="0" sz="2000" i="0" lang="en-US">
              <a:effectLst/>
            </a:endParaRPr>
          </a:p>
          <a:p>
            <a:pPr>
              <a:buFont typeface="Wingdings" pitchFamily="2" charset="2"/>
              <a:buChar char="Ø"/>
            </a:pPr>
            <a:r>
              <a:rPr b="1" dirty="0" sz="2000" i="0" lang="en-US" u="sng">
                <a:solidFill>
                  <a:srgbClr val="C00000"/>
                </a:solidFill>
                <a:effectLst/>
              </a:rPr>
              <a:t>Middle third of SSS</a:t>
            </a:r>
            <a:r>
              <a:rPr b="1" dirty="0" sz="2000" i="0" lang="en-US">
                <a:effectLst/>
              </a:rPr>
              <a:t> (between coronal and lambdoidal sutures)</a:t>
            </a:r>
          </a:p>
          <a:p>
            <a:pPr lvl="1"/>
            <a:r>
              <a:rPr b="0" dirty="0" sz="2000" i="0" lang="en-US">
                <a:effectLst/>
              </a:rPr>
              <a:t>Spastic weakness and focal seizures that involve the contralateral foot and leg.</a:t>
            </a:r>
          </a:p>
          <a:p>
            <a:pPr lvl="1"/>
            <a:endParaRPr b="0" dirty="0" sz="2000" i="0" lang="en-US">
              <a:effectLst/>
            </a:endParaRPr>
          </a:p>
          <a:p>
            <a:pPr>
              <a:buFont typeface="Wingdings" pitchFamily="2" charset="2"/>
              <a:buChar char="Ø"/>
            </a:pPr>
            <a:r>
              <a:rPr b="1" dirty="0" sz="2000" i="0" lang="en-US" u="sng">
                <a:solidFill>
                  <a:srgbClr val="C00000"/>
                </a:solidFill>
                <a:effectLst/>
              </a:rPr>
              <a:t>Posterior third of SSS</a:t>
            </a:r>
            <a:r>
              <a:rPr b="1" dirty="0" sz="2000" i="0" lang="en-US">
                <a:solidFill>
                  <a:srgbClr val="C00000"/>
                </a:solidFill>
                <a:effectLst/>
              </a:rPr>
              <a:t> </a:t>
            </a:r>
            <a:r>
              <a:rPr b="1" dirty="0" sz="2000" i="0" lang="en-US">
                <a:effectLst/>
              </a:rPr>
              <a:t>(lambdoidal suture to </a:t>
            </a:r>
            <a:r>
              <a:rPr b="1" dirty="0" sz="2000" i="0" lang="en-US" err="1">
                <a:effectLst/>
              </a:rPr>
              <a:t>torcular</a:t>
            </a:r>
            <a:r>
              <a:rPr b="1" dirty="0" sz="2000" i="0" lang="en-US">
                <a:effectLst/>
              </a:rPr>
              <a:t> </a:t>
            </a:r>
            <a:r>
              <a:rPr b="1" dirty="0" sz="2000" i="0" lang="en-US" err="1">
                <a:effectLst/>
              </a:rPr>
              <a:t>Herophili</a:t>
            </a:r>
            <a:r>
              <a:rPr b="1" dirty="0" sz="2000" i="0" lang="en-US">
                <a:effectLst/>
              </a:rPr>
              <a:t>)</a:t>
            </a:r>
            <a:endParaRPr b="1" dirty="0" sz="2000" i="0" lang="en-US" u="sng">
              <a:solidFill>
                <a:srgbClr val="C00000"/>
              </a:solidFill>
              <a:effectLst/>
            </a:endParaRPr>
          </a:p>
          <a:p>
            <a:pPr lvl="1"/>
            <a:r>
              <a:rPr b="0" dirty="0" sz="2000" i="0" lang="en-US">
                <a:effectLst/>
              </a:rPr>
              <a:t>Persistent headache and hemianopsia </a:t>
            </a:r>
          </a:p>
          <a:p>
            <a:pPr lvl="1"/>
            <a:r>
              <a:rPr b="0" dirty="0" sz="2000" i="0" lang="en-US">
                <a:effectLst/>
              </a:rPr>
              <a:t>Visual hallucination</a:t>
            </a:r>
          </a:p>
          <a:p>
            <a:pPr lvl="1"/>
            <a:r>
              <a:rPr b="0" dirty="0" sz="2000" i="0" lang="en-US">
                <a:effectLst/>
              </a:rPr>
              <a:t>Large tumors homonymous hemianopsia with macular sparing </a:t>
            </a:r>
            <a:endParaRPr dirty="0" sz="2000" lang="en-US">
              <a:effectLst/>
            </a:endParaRPr>
          </a:p>
          <a:p>
            <a:pPr>
              <a:buFont typeface="Wingdings" pitchFamily="2" charset="2"/>
              <a:buChar char="Ø"/>
            </a:pPr>
            <a:endParaRPr dirty="0" sz="2000" lang="en-US">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1" name=""/>
        <p:cNvGrpSpPr/>
        <p:nvPr/>
      </p:nvGrpSpPr>
      <p:grpSpPr>
        <a:xfrm>
          <a:off x="0" y="0"/>
          <a:ext cx="0" cy="0"/>
          <a:chOff x="0" y="0"/>
          <a:chExt cx="0" cy="0"/>
        </a:xfrm>
      </p:grpSpPr>
      <p:sp>
        <p:nvSpPr>
          <p:cNvPr id="1048623" name="Content Placeholder 2"/>
          <p:cNvSpPr>
            <a:spLocks noGrp="1"/>
          </p:cNvSpPr>
          <p:nvPr>
            <p:ph idx="1"/>
          </p:nvPr>
        </p:nvSpPr>
        <p:spPr>
          <a:xfrm>
            <a:off x="4572000" y="9278"/>
            <a:ext cx="4572000" cy="3119540"/>
          </a:xfrm>
        </p:spPr>
        <p:txBody>
          <a:bodyPr>
            <a:noAutofit/>
          </a:bodyPr>
          <a:p>
            <a:pPr indent="0" marL="0">
              <a:buNone/>
            </a:pPr>
            <a:r>
              <a:rPr dirty="0" sz="1700" lang="en-US"/>
              <a:t>Parasagittal  meningioma  with  a  patent  posterior third  of  the  sagittal  sinus  and  </a:t>
            </a:r>
            <a:r>
              <a:rPr dirty="0" sz="1700" lang="en-US" err="1"/>
              <a:t>hyperostosis</a:t>
            </a:r>
            <a:r>
              <a:rPr dirty="0" sz="1700" lang="en-US"/>
              <a:t>  invading  the  skull.  The </a:t>
            </a:r>
            <a:r>
              <a:rPr dirty="0" sz="1700" lang="en-US" err="1"/>
              <a:t>hyperostotic</a:t>
            </a:r>
            <a:r>
              <a:rPr dirty="0" sz="1700" lang="en-US"/>
              <a:t>,  invaded  bone  is  divided  into  pieces  before  it  is  removed. The  tumor  is  </a:t>
            </a:r>
            <a:r>
              <a:rPr dirty="0" sz="1700" lang="en-US" err="1"/>
              <a:t>debulked</a:t>
            </a:r>
            <a:r>
              <a:rPr dirty="0" sz="1700" lang="en-US"/>
              <a:t>  with  an  CUSA,  and  the  capsule  is separated  from  the  cerebral  cortex.  The  </a:t>
            </a:r>
            <a:r>
              <a:rPr dirty="0" sz="1700" lang="en-US" err="1"/>
              <a:t>pial</a:t>
            </a:r>
            <a:r>
              <a:rPr dirty="0" sz="1700" lang="en-US"/>
              <a:t>  plane  is  maintained,  and utmost  attention  is  paid  to  preserving  the  cortical  veins.  The  tumor capsule  is  then  amputated  along  the  sinus,  and  a  piece  of  tumor invading  the  sinus  is  left.</a:t>
            </a:r>
          </a:p>
        </p:txBody>
      </p:sp>
      <p:pic>
        <p:nvPicPr>
          <p:cNvPr id="2097172" name="Picture 4"/>
          <p:cNvPicPr>
            <a:picLocks noChangeAspect="1"/>
          </p:cNvPicPr>
          <p:nvPr/>
        </p:nvPicPr>
        <p:blipFill>
          <a:blip xmlns:r="http://schemas.openxmlformats.org/officeDocument/2006/relationships" r:embed="rId1"/>
          <a:stretch>
            <a:fillRect/>
          </a:stretch>
        </p:blipFill>
        <p:spPr>
          <a:xfrm>
            <a:off x="0" y="0"/>
            <a:ext cx="4572000" cy="5132161"/>
          </a:xfrm>
          <a:prstGeom prst="rect"/>
          <a:ln>
            <a:noFill/>
          </a:ln>
          <a:effectLst>
            <a:softEdge rad="112500"/>
          </a:effectLst>
        </p:spPr>
      </p:pic>
      <p:pic>
        <p:nvPicPr>
          <p:cNvPr id="2097173" name="Picture 6"/>
          <p:cNvPicPr>
            <a:picLocks noChangeAspect="1"/>
          </p:cNvPicPr>
          <p:nvPr/>
        </p:nvPicPr>
        <p:blipFill>
          <a:blip xmlns:r="http://schemas.openxmlformats.org/officeDocument/2006/relationships" r:embed="rId2"/>
          <a:stretch>
            <a:fillRect/>
          </a:stretch>
        </p:blipFill>
        <p:spPr>
          <a:xfrm>
            <a:off x="4572000" y="3283858"/>
            <a:ext cx="4572000" cy="356486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2" name=""/>
        <p:cNvGrpSpPr/>
        <p:nvPr/>
      </p:nvGrpSpPr>
      <p:grpSpPr>
        <a:xfrm>
          <a:off x="0" y="0"/>
          <a:ext cx="0" cy="0"/>
          <a:chOff x="0" y="0"/>
          <a:chExt cx="0" cy="0"/>
        </a:xfrm>
      </p:grpSpPr>
      <p:sp>
        <p:nvSpPr>
          <p:cNvPr id="1048624" name="Content Placeholder 2"/>
          <p:cNvSpPr>
            <a:spLocks noGrp="1"/>
          </p:cNvSpPr>
          <p:nvPr>
            <p:ph idx="1"/>
          </p:nvPr>
        </p:nvSpPr>
        <p:spPr>
          <a:xfrm>
            <a:off x="4572000" y="857250"/>
            <a:ext cx="4572000" cy="5143500"/>
          </a:xfrm>
        </p:spPr>
        <p:txBody>
          <a:bodyPr>
            <a:normAutofit/>
          </a:bodyPr>
          <a:p>
            <a:pPr>
              <a:buFont typeface="Wingdings" pitchFamily="2" charset="2"/>
              <a:buChar char="v"/>
            </a:pPr>
            <a:r>
              <a:rPr b="1" dirty="0" sz="2000" i="0" lang="en-US" err="1" strike="noStrike" u="sng">
                <a:solidFill>
                  <a:srgbClr val="7030A0"/>
                </a:solidFill>
                <a:effectLst/>
              </a:rPr>
              <a:t>Lipomeningioma</a:t>
            </a:r>
            <a:endParaRPr b="1" dirty="0" sz="2000" i="0" lang="en-US" strike="noStrike" u="sng">
              <a:solidFill>
                <a:srgbClr val="7030A0"/>
              </a:solidFill>
              <a:effectLst/>
            </a:endParaRPr>
          </a:p>
          <a:p>
            <a:r>
              <a:rPr dirty="0" sz="2000" lang="en-US">
                <a:solidFill>
                  <a:srgbClr val="3D3D3D"/>
                </a:solidFill>
              </a:rPr>
              <a:t>considered a type </a:t>
            </a:r>
            <a:r>
              <a:rPr dirty="0" sz="2000" lang="en-US" u="sng">
                <a:hlinkClick r:id="rId1"/>
              </a:rPr>
              <a:t>metaplastic meningioma</a:t>
            </a:r>
            <a:endParaRPr dirty="0" sz="2000" lang="en-US" u="sng"/>
          </a:p>
          <a:p>
            <a:endParaRPr b="0" dirty="0" sz="2000" i="0" lang="en-US" strike="noStrike" u="sng">
              <a:effectLst/>
            </a:endParaRPr>
          </a:p>
          <a:p>
            <a:r>
              <a:rPr b="0" dirty="0" sz="2000" i="0" lang="en-US" strike="noStrike" u="none">
                <a:effectLst/>
              </a:rPr>
              <a:t>Low density is seen on </a:t>
            </a:r>
            <a:r>
              <a:rPr b="0" dirty="0" sz="2000" i="0" lang="en-US" err="1" strike="noStrike" u="none">
                <a:effectLst/>
              </a:rPr>
              <a:t>noncontrast</a:t>
            </a:r>
            <a:r>
              <a:rPr b="0" dirty="0" sz="2000" i="0" lang="en-US" strike="noStrike" u="none">
                <a:effectLst/>
              </a:rPr>
              <a:t> CT (</a:t>
            </a:r>
            <a:r>
              <a:rPr b="1" dirty="0" sz="2000" i="0" lang="en-US" strike="noStrike" u="none">
                <a:effectLst/>
              </a:rPr>
              <a:t>A</a:t>
            </a:r>
            <a:r>
              <a:rPr b="0" dirty="0" sz="2000" i="0" lang="en-US" strike="noStrike" u="none">
                <a:effectLst/>
              </a:rPr>
              <a:t>). Fatty high T1 signal intensity is seen on a </a:t>
            </a:r>
            <a:r>
              <a:rPr b="0" dirty="0" sz="2000" i="0" lang="en-US" err="1" strike="noStrike" u="none">
                <a:effectLst/>
              </a:rPr>
              <a:t>nonenhanced</a:t>
            </a:r>
            <a:r>
              <a:rPr b="0" dirty="0" sz="2000" i="0" lang="en-US" strike="noStrike" u="none">
                <a:effectLst/>
              </a:rPr>
              <a:t> T1W image (</a:t>
            </a:r>
            <a:r>
              <a:rPr b="1" dirty="0" sz="2000" i="0" lang="en-US" strike="noStrike" u="none">
                <a:effectLst/>
              </a:rPr>
              <a:t>B</a:t>
            </a:r>
            <a:r>
              <a:rPr b="0" dirty="0" sz="2000" i="0" lang="en-US" strike="noStrike" u="none">
                <a:effectLst/>
              </a:rPr>
              <a:t>), which is somewhat less obvious on </a:t>
            </a:r>
            <a:r>
              <a:rPr b="0" dirty="0" sz="2000" i="0" lang="en-US" err="1" strike="noStrike" u="none">
                <a:effectLst/>
              </a:rPr>
              <a:t>postgadolinium</a:t>
            </a:r>
            <a:r>
              <a:rPr b="0" dirty="0" sz="2000" i="0" lang="en-US" strike="noStrike" u="none">
                <a:effectLst/>
              </a:rPr>
              <a:t> axial and coronal T1W MR images (</a:t>
            </a:r>
            <a:r>
              <a:rPr b="1" dirty="0" sz="2000" i="0" lang="en-US" strike="noStrike" u="none">
                <a:effectLst/>
              </a:rPr>
              <a:t>C</a:t>
            </a:r>
            <a:r>
              <a:rPr b="0" dirty="0" sz="2000" i="0" lang="en-US" strike="noStrike" u="none">
                <a:effectLst/>
              </a:rPr>
              <a:t>, </a:t>
            </a:r>
            <a:r>
              <a:rPr b="1" dirty="0" sz="2000" i="0" lang="en-US" strike="noStrike" u="none">
                <a:effectLst/>
              </a:rPr>
              <a:t>D</a:t>
            </a:r>
            <a:r>
              <a:rPr b="0" dirty="0" sz="2000" i="0" lang="en-US" strike="noStrike" u="none">
                <a:effectLst/>
              </a:rPr>
              <a:t>). </a:t>
            </a:r>
          </a:p>
          <a:p>
            <a:r>
              <a:rPr b="0" dirty="0" sz="2000" i="0" lang="en-US" strike="noStrike" u="none">
                <a:effectLst/>
              </a:rPr>
              <a:t>Gross pathologic specimen (</a:t>
            </a:r>
            <a:r>
              <a:rPr b="1" dirty="0" sz="2000" i="0" lang="en-US" strike="noStrike" u="none">
                <a:effectLst/>
              </a:rPr>
              <a:t>E</a:t>
            </a:r>
            <a:r>
              <a:rPr b="0" dirty="0" sz="2000" i="0" lang="en-US" strike="noStrike" u="none">
                <a:effectLst/>
              </a:rPr>
              <a:t>) shows typical yellow fatty tissue, and hematoxylin and eosin–stained (×100) microscopic specimen</a:t>
            </a:r>
          </a:p>
          <a:p>
            <a:r>
              <a:rPr b="0" dirty="0" sz="2000" i="0" lang="en-US" strike="noStrike" u="none">
                <a:effectLst/>
              </a:rPr>
              <a:t>(</a:t>
            </a:r>
            <a:r>
              <a:rPr b="1" dirty="0" sz="2000" i="0" lang="en-US" strike="noStrike" u="none">
                <a:effectLst/>
              </a:rPr>
              <a:t>F</a:t>
            </a:r>
            <a:r>
              <a:rPr b="0" dirty="0" sz="2000" i="0" lang="en-US" strike="noStrike" u="none">
                <a:effectLst/>
              </a:rPr>
              <a:t>) shows lipid globules.</a:t>
            </a:r>
            <a:endParaRPr dirty="0" sz="2000" lang="en-US"/>
          </a:p>
        </p:txBody>
      </p:sp>
      <p:pic>
        <p:nvPicPr>
          <p:cNvPr id="2097174" name="Picture 4"/>
          <p:cNvPicPr>
            <a:picLocks noChangeAspect="1"/>
          </p:cNvPicPr>
          <p:nvPr/>
        </p:nvPicPr>
        <p:blipFill>
          <a:blip xmlns:r="http://schemas.openxmlformats.org/officeDocument/2006/relationships" r:embed="rId2"/>
          <a:stretch>
            <a:fillRect/>
          </a:stretch>
        </p:blipFill>
        <p:spPr>
          <a:xfrm>
            <a:off x="0" y="857250"/>
            <a:ext cx="4572000" cy="5143501"/>
          </a:xfrm>
          <a:prstGeom prst="rect"/>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3" name=""/>
        <p:cNvGrpSpPr/>
        <p:nvPr/>
      </p:nvGrpSpPr>
      <p:grpSpPr>
        <a:xfrm>
          <a:off x="0" y="0"/>
          <a:ext cx="0" cy="0"/>
          <a:chOff x="0" y="0"/>
          <a:chExt cx="0" cy="0"/>
        </a:xfrm>
      </p:grpSpPr>
      <p:sp>
        <p:nvSpPr>
          <p:cNvPr id="1048625" name="Content Placeholder 2"/>
          <p:cNvSpPr>
            <a:spLocks noGrp="1"/>
          </p:cNvSpPr>
          <p:nvPr>
            <p:ph idx="1"/>
          </p:nvPr>
        </p:nvSpPr>
        <p:spPr>
          <a:xfrm>
            <a:off x="91127" y="81848"/>
            <a:ext cx="8972055" cy="6683788"/>
          </a:xfrm>
        </p:spPr>
        <p:txBody>
          <a:bodyPr>
            <a:noAutofit/>
          </a:bodyPr>
          <a:p>
            <a:pPr>
              <a:buFont typeface="Wingdings" pitchFamily="2" charset="2"/>
              <a:buChar char="v"/>
            </a:pPr>
            <a:r>
              <a:rPr b="1" dirty="0" sz="2000" lang="en-US" err="1" u="sng">
                <a:solidFill>
                  <a:srgbClr val="C00000"/>
                </a:solidFill>
                <a:cs typeface="Times New Roman" panose="02020603050405020304" pitchFamily="18" charset="0"/>
              </a:rPr>
              <a:t>Falcine</a:t>
            </a:r>
            <a:r>
              <a:rPr b="1" dirty="0" sz="2000" lang="en-US" u="sng">
                <a:solidFill>
                  <a:srgbClr val="C00000"/>
                </a:solidFill>
                <a:cs typeface="Times New Roman" panose="02020603050405020304" pitchFamily="18" charset="0"/>
              </a:rPr>
              <a:t> meningioma:</a:t>
            </a:r>
            <a:r>
              <a:rPr b="1" dirty="0" sz="2000" lang="en-US">
                <a:solidFill>
                  <a:srgbClr val="C00000"/>
                </a:solidFill>
                <a:cs typeface="Times New Roman" panose="02020603050405020304" pitchFamily="18" charset="0"/>
              </a:rPr>
              <a:t> </a:t>
            </a:r>
          </a:p>
          <a:p>
            <a:r>
              <a:rPr dirty="0" sz="2000" lang="en-US">
                <a:cs typeface="Times New Roman" panose="02020603050405020304" pitchFamily="18" charset="0"/>
              </a:rPr>
              <a:t>It arises from the falx, completely concealed by cortex, and does not involve the SSS. </a:t>
            </a:r>
            <a:r>
              <a:rPr dirty="0" sz="2000" lang="en-US" u="sng">
                <a:cs typeface="Times New Roman" panose="02020603050405020304" pitchFamily="18" charset="0"/>
              </a:rPr>
              <a:t>In practice</a:t>
            </a:r>
            <a:r>
              <a:rPr dirty="0" sz="2000" lang="en-US">
                <a:cs typeface="Times New Roman" panose="02020603050405020304" pitchFamily="18" charset="0"/>
              </a:rPr>
              <a:t>, many </a:t>
            </a:r>
            <a:r>
              <a:rPr dirty="0" sz="2000" lang="en-US" err="1">
                <a:cs typeface="Times New Roman" panose="02020603050405020304" pitchFamily="18" charset="0"/>
              </a:rPr>
              <a:t>falcine</a:t>
            </a:r>
            <a:r>
              <a:rPr dirty="0" sz="2000" lang="en-US">
                <a:cs typeface="Times New Roman" panose="02020603050405020304" pitchFamily="18" charset="0"/>
              </a:rPr>
              <a:t> meningiomas do involve the sagittal sinus.</a:t>
            </a:r>
          </a:p>
          <a:p>
            <a:endParaRPr dirty="0" sz="2000" lang="en-US">
              <a:cs typeface="Times New Roman" panose="02020603050405020304" pitchFamily="18" charset="0"/>
            </a:endParaRPr>
          </a:p>
          <a:p>
            <a:pPr>
              <a:buFont typeface="Wingdings" pitchFamily="2" charset="2"/>
              <a:buChar char="§"/>
            </a:pPr>
            <a:r>
              <a:rPr b="1" dirty="0" sz="2000" lang="en-US">
                <a:cs typeface="Times New Roman" panose="02020603050405020304" pitchFamily="18" charset="0"/>
              </a:rPr>
              <a:t>Divided into:</a:t>
            </a:r>
          </a:p>
          <a:p>
            <a:pPr lvl="1">
              <a:buFont typeface="Wingdings" pitchFamily="2" charset="2"/>
              <a:buChar char="ü"/>
            </a:pPr>
            <a:r>
              <a:rPr dirty="0" sz="1600" lang="en-US">
                <a:cs typeface="Times New Roman" panose="02020603050405020304" pitchFamily="18" charset="0"/>
              </a:rPr>
              <a:t> </a:t>
            </a:r>
            <a:r>
              <a:rPr dirty="0" sz="2000" lang="en-US" u="sng">
                <a:cs typeface="Times New Roman" panose="02020603050405020304" pitchFamily="18" charset="0"/>
              </a:rPr>
              <a:t>Anterior</a:t>
            </a:r>
            <a:r>
              <a:rPr dirty="0" sz="2000" lang="en-US">
                <a:cs typeface="Times New Roman" panose="02020603050405020304" pitchFamily="18" charset="0"/>
              </a:rPr>
              <a:t>: extends from the </a:t>
            </a:r>
            <a:r>
              <a:rPr dirty="0" sz="2000" lang="en-US" err="1">
                <a:cs typeface="Times New Roman" panose="02020603050405020304" pitchFamily="18" charset="0"/>
              </a:rPr>
              <a:t>crista</a:t>
            </a:r>
            <a:r>
              <a:rPr dirty="0" sz="2000" lang="en-US">
                <a:cs typeface="Times New Roman" panose="02020603050405020304" pitchFamily="18" charset="0"/>
              </a:rPr>
              <a:t> </a:t>
            </a:r>
            <a:r>
              <a:rPr dirty="0" sz="2000" lang="en-US" err="1">
                <a:cs typeface="Times New Roman" panose="02020603050405020304" pitchFamily="18" charset="0"/>
              </a:rPr>
              <a:t>galli</a:t>
            </a:r>
            <a:r>
              <a:rPr dirty="0" sz="2000" lang="en-US">
                <a:cs typeface="Times New Roman" panose="02020603050405020304" pitchFamily="18" charset="0"/>
              </a:rPr>
              <a:t> to the coronal suture</a:t>
            </a:r>
          </a:p>
          <a:p>
            <a:pPr lvl="1">
              <a:buFont typeface="Wingdings" pitchFamily="2" charset="2"/>
              <a:buChar char="ü"/>
            </a:pPr>
            <a:r>
              <a:rPr dirty="0" sz="2000" lang="en-US">
                <a:cs typeface="Times New Roman" panose="02020603050405020304" pitchFamily="18" charset="0"/>
              </a:rPr>
              <a:t> </a:t>
            </a:r>
            <a:r>
              <a:rPr dirty="0" sz="2000" lang="en-US" u="sng">
                <a:cs typeface="Times New Roman" panose="02020603050405020304" pitchFamily="18" charset="0"/>
              </a:rPr>
              <a:t>Middle</a:t>
            </a:r>
            <a:r>
              <a:rPr dirty="0" sz="2000" lang="en-US">
                <a:cs typeface="Times New Roman" panose="02020603050405020304" pitchFamily="18" charset="0"/>
              </a:rPr>
              <a:t>: extend from the coronal suture to the lambdoid suture.</a:t>
            </a:r>
          </a:p>
          <a:p>
            <a:pPr lvl="1">
              <a:buFont typeface="Wingdings" pitchFamily="2" charset="2"/>
              <a:buChar char="ü"/>
            </a:pPr>
            <a:r>
              <a:rPr dirty="0" sz="2000" lang="en-US">
                <a:cs typeface="Times New Roman" panose="02020603050405020304" pitchFamily="18" charset="0"/>
              </a:rPr>
              <a:t> </a:t>
            </a:r>
            <a:r>
              <a:rPr dirty="0" sz="2000" lang="en-US" u="sng">
                <a:cs typeface="Times New Roman" panose="02020603050405020304" pitchFamily="18" charset="0"/>
              </a:rPr>
              <a:t>Posterior</a:t>
            </a:r>
            <a:r>
              <a:rPr dirty="0" sz="2000" lang="en-US">
                <a:cs typeface="Times New Roman" panose="02020603050405020304" pitchFamily="18" charset="0"/>
              </a:rPr>
              <a:t>: extend from lambdoid suture to the </a:t>
            </a:r>
            <a:r>
              <a:rPr dirty="0" sz="2000" lang="en-US" err="1">
                <a:cs typeface="Times New Roman" panose="02020603050405020304" pitchFamily="18" charset="0"/>
              </a:rPr>
              <a:t>torcula</a:t>
            </a:r>
            <a:r>
              <a:rPr dirty="0" sz="2000" lang="en-US">
                <a:cs typeface="Times New Roman" panose="02020603050405020304" pitchFamily="18" charset="0"/>
              </a:rPr>
              <a:t>.</a:t>
            </a:r>
          </a:p>
          <a:p>
            <a:pPr lvl="1">
              <a:buFont typeface="Wingdings" pitchFamily="2" charset="2"/>
              <a:buChar char="ü"/>
            </a:pPr>
            <a:endParaRPr dirty="0" sz="2000" lang="en-US">
              <a:cs typeface="Times New Roman" panose="02020603050405020304" pitchFamily="18" charset="0"/>
            </a:endParaRPr>
          </a:p>
          <a:p>
            <a:pPr>
              <a:buFont typeface="Wingdings" pitchFamily="2" charset="2"/>
              <a:buChar char="Ø"/>
            </a:pPr>
            <a:r>
              <a:rPr b="1" dirty="0" sz="2000" lang="en-US" u="sng">
                <a:solidFill>
                  <a:srgbClr val="0070C0"/>
                </a:solidFill>
                <a:cs typeface="Times New Roman" panose="02020603050405020304" pitchFamily="18" charset="0"/>
              </a:rPr>
              <a:t>Yasargil classification:</a:t>
            </a:r>
          </a:p>
          <a:p>
            <a:pPr lvl="1">
              <a:buFont typeface="Wingdings" pitchFamily="2" charset="2"/>
              <a:buChar char="§"/>
            </a:pPr>
            <a:r>
              <a:rPr dirty="0" sz="2000" lang="en-US" u="sng">
                <a:cs typeface="Times New Roman" panose="02020603050405020304" pitchFamily="18" charset="0"/>
              </a:rPr>
              <a:t>Outer</a:t>
            </a:r>
            <a:r>
              <a:rPr dirty="0" sz="2000" lang="en-US">
                <a:cs typeface="Times New Roman" panose="02020603050405020304" pitchFamily="18" charset="0"/>
              </a:rPr>
              <a:t>: arise from body of </a:t>
            </a:r>
            <a:r>
              <a:rPr dirty="0" sz="2000" lang="en-US" err="1">
                <a:cs typeface="Times New Roman" panose="02020603050405020304" pitchFamily="18" charset="0"/>
              </a:rPr>
              <a:t>falx</a:t>
            </a:r>
            <a:r>
              <a:rPr dirty="0" sz="2000" lang="en-US">
                <a:cs typeface="Times New Roman" panose="02020603050405020304" pitchFamily="18" charset="0"/>
              </a:rPr>
              <a:t> in  the  frontal  (anterior  or  posterior),  central  parietal,  or  occipital regions.   </a:t>
            </a:r>
          </a:p>
          <a:p>
            <a:pPr lvl="1">
              <a:buFont typeface="Wingdings" pitchFamily="2" charset="2"/>
              <a:buChar char="§"/>
            </a:pPr>
            <a:r>
              <a:rPr dirty="0" sz="2000" lang="en-US" u="sng">
                <a:cs typeface="Times New Roman" panose="02020603050405020304" pitchFamily="18" charset="0"/>
              </a:rPr>
              <a:t>Inner</a:t>
            </a:r>
            <a:r>
              <a:rPr dirty="0" sz="2000" lang="en-US">
                <a:cs typeface="Times New Roman" panose="02020603050405020304" pitchFamily="18" charset="0"/>
              </a:rPr>
              <a:t>: arise from junction of falx with inferior SS.</a:t>
            </a:r>
          </a:p>
          <a:p>
            <a:pPr>
              <a:buFont typeface="Wingdings" pitchFamily="2" charset="2"/>
              <a:buChar char="§"/>
            </a:pPr>
            <a:endParaRPr dirty="0" sz="2400" lang="en-US">
              <a:cs typeface="Times New Roman" panose="02020603050405020304" pitchFamily="18" charset="0"/>
            </a:endParaRPr>
          </a:p>
          <a:p>
            <a:pPr>
              <a:buFont typeface="Wingdings" pitchFamily="2" charset="2"/>
              <a:buChar char="§"/>
            </a:pPr>
            <a:r>
              <a:rPr b="1" dirty="0" sz="2000" lang="en-US" err="1">
                <a:solidFill>
                  <a:srgbClr val="002060"/>
                </a:solidFill>
                <a:cs typeface="Times New Roman" panose="02020603050405020304" pitchFamily="18" charset="0"/>
              </a:rPr>
              <a:t>Falcine</a:t>
            </a:r>
            <a:r>
              <a:rPr b="1" dirty="0" sz="2000" lang="en-US">
                <a:solidFill>
                  <a:srgbClr val="002060"/>
                </a:solidFill>
                <a:cs typeface="Times New Roman" panose="02020603050405020304" pitchFamily="18" charset="0"/>
              </a:rPr>
              <a:t> meningiomas have tendency to progress to a higher grade.</a:t>
            </a:r>
          </a:p>
          <a:p>
            <a:pPr indent="0" marL="0">
              <a:buNone/>
            </a:pPr>
            <a:endParaRPr dirty="0" sz="2000" lang="en-US">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4" name=""/>
        <p:cNvGrpSpPr/>
        <p:nvPr/>
      </p:nvGrpSpPr>
      <p:grpSpPr>
        <a:xfrm>
          <a:off x="0" y="0"/>
          <a:ext cx="0" cy="0"/>
          <a:chOff x="0" y="0"/>
          <a:chExt cx="0" cy="0"/>
        </a:xfrm>
      </p:grpSpPr>
      <p:sp>
        <p:nvSpPr>
          <p:cNvPr id="1048626" name="Content Placeholder 3"/>
          <p:cNvSpPr>
            <a:spLocks noGrp="1"/>
          </p:cNvSpPr>
          <p:nvPr>
            <p:ph idx="1"/>
          </p:nvPr>
        </p:nvSpPr>
        <p:spPr>
          <a:xfrm>
            <a:off x="97558" y="82260"/>
            <a:ext cx="8954077" cy="6683375"/>
          </a:xfrm>
        </p:spPr>
        <p:txBody>
          <a:bodyPr>
            <a:normAutofit/>
          </a:bodyPr>
          <a:p>
            <a:pPr>
              <a:buFont typeface="Wingdings" pitchFamily="2" charset="2"/>
              <a:buChar char="§"/>
            </a:pPr>
            <a:r>
              <a:rPr b="1" dirty="0" sz="2000" lang="en-US" u="sng">
                <a:cs typeface="Times New Roman" panose="02020603050405020304" pitchFamily="18" charset="0"/>
              </a:rPr>
              <a:t>Surgical principles:</a:t>
            </a:r>
          </a:p>
          <a:p>
            <a:pPr indent="-342900" marL="342900">
              <a:buFont typeface="+mj-lt"/>
              <a:buAutoNum type="arabicPeriod"/>
            </a:pPr>
            <a:r>
              <a:rPr dirty="0" sz="2000" lang="en-US" err="1">
                <a:cs typeface="Times New Roman" panose="02020603050405020304" pitchFamily="18" charset="0"/>
              </a:rPr>
              <a:t>Interhemispheric</a:t>
            </a:r>
            <a:r>
              <a:rPr dirty="0" sz="2000" lang="en-US">
                <a:cs typeface="Times New Roman" panose="02020603050405020304" pitchFamily="18" charset="0"/>
              </a:rPr>
              <a:t> exposure.</a:t>
            </a:r>
          </a:p>
          <a:p>
            <a:pPr indent="-342900" marL="342900">
              <a:buFont typeface="+mj-lt"/>
              <a:buAutoNum type="arabicPeriod"/>
            </a:pPr>
            <a:r>
              <a:rPr dirty="0" sz="2000" lang="en-US">
                <a:cs typeface="Times New Roman" panose="02020603050405020304" pitchFamily="18" charset="0"/>
              </a:rPr>
              <a:t>For a unilateral tumor, early </a:t>
            </a:r>
            <a:r>
              <a:rPr dirty="0" sz="2000" lang="en-US" err="1">
                <a:cs typeface="Times New Roman" panose="02020603050405020304" pitchFamily="18" charset="0"/>
              </a:rPr>
              <a:t>devascularization</a:t>
            </a:r>
            <a:r>
              <a:rPr dirty="0" sz="2000" lang="en-US">
                <a:cs typeface="Times New Roman" panose="02020603050405020304" pitchFamily="18" charset="0"/>
              </a:rPr>
              <a:t> along the </a:t>
            </a:r>
            <a:r>
              <a:rPr dirty="0" sz="2000" lang="en-US" err="1">
                <a:cs typeface="Times New Roman" panose="02020603050405020304" pitchFamily="18" charset="0"/>
              </a:rPr>
              <a:t>falx</a:t>
            </a:r>
            <a:r>
              <a:rPr dirty="0" sz="2000" lang="en-US">
                <a:cs typeface="Times New Roman" panose="02020603050405020304" pitchFamily="18" charset="0"/>
              </a:rPr>
              <a:t> is preferred.</a:t>
            </a:r>
          </a:p>
          <a:p>
            <a:pPr indent="-342900" marL="342900">
              <a:buFont typeface="+mj-lt"/>
              <a:buAutoNum type="arabicPeriod"/>
            </a:pPr>
            <a:r>
              <a:rPr dirty="0" sz="2000" lang="en-US">
                <a:cs typeface="Times New Roman" panose="02020603050405020304" pitchFamily="18" charset="0"/>
              </a:rPr>
              <a:t>For larger tumors, central enucleation allows subsequent microsurgical separation of the tumor capsule from surrounding </a:t>
            </a:r>
            <a:r>
              <a:rPr dirty="0" sz="2000" lang="en-US" err="1">
                <a:cs typeface="Times New Roman" panose="02020603050405020304" pitchFamily="18" charset="0"/>
              </a:rPr>
              <a:t>arachnoidal</a:t>
            </a:r>
            <a:r>
              <a:rPr dirty="0" sz="2000" lang="en-US">
                <a:cs typeface="Times New Roman" panose="02020603050405020304" pitchFamily="18" charset="0"/>
              </a:rPr>
              <a:t> areas.</a:t>
            </a:r>
          </a:p>
          <a:p>
            <a:pPr indent="-342900" marL="342900">
              <a:buFont typeface="+mj-lt"/>
              <a:buAutoNum type="arabicPeriod"/>
            </a:pPr>
            <a:r>
              <a:rPr dirty="0" sz="2000" lang="en-US">
                <a:cs typeface="Times New Roman" panose="02020603050405020304" pitchFamily="18" charset="0"/>
              </a:rPr>
              <a:t>The dissection plane helps avoid surrounding cerebral cortex injury and </a:t>
            </a:r>
            <a:r>
              <a:rPr dirty="0" sz="2000" lang="en-US" err="1">
                <a:cs typeface="Times New Roman" panose="02020603050405020304" pitchFamily="18" charset="0"/>
              </a:rPr>
              <a:t>pial</a:t>
            </a:r>
            <a:r>
              <a:rPr dirty="0" sz="2000" lang="en-US">
                <a:cs typeface="Times New Roman" panose="02020603050405020304" pitchFamily="18" charset="0"/>
              </a:rPr>
              <a:t> disruption and protects the </a:t>
            </a:r>
            <a:r>
              <a:rPr dirty="0" sz="2000" lang="en-US" err="1">
                <a:cs typeface="Times New Roman" panose="02020603050405020304" pitchFamily="18" charset="0"/>
              </a:rPr>
              <a:t>pericallosal</a:t>
            </a:r>
            <a:r>
              <a:rPr dirty="0" sz="2000" lang="en-US">
                <a:cs typeface="Times New Roman" panose="02020603050405020304" pitchFamily="18" charset="0"/>
              </a:rPr>
              <a:t> arteries in the inferior margin of the dissection.</a:t>
            </a:r>
          </a:p>
          <a:p>
            <a:pPr indent="-342900" marL="342900">
              <a:buFont typeface="+mj-lt"/>
              <a:buAutoNum type="arabicPeriod"/>
            </a:pPr>
            <a:r>
              <a:rPr dirty="0" sz="2000" lang="en-US">
                <a:cs typeface="Times New Roman" panose="02020603050405020304" pitchFamily="18" charset="0"/>
              </a:rPr>
              <a:t>A large margin of the </a:t>
            </a:r>
            <a:r>
              <a:rPr dirty="0" sz="2000" lang="en-US" err="1">
                <a:cs typeface="Times New Roman" panose="02020603050405020304" pitchFamily="18" charset="0"/>
              </a:rPr>
              <a:t>falx</a:t>
            </a:r>
            <a:r>
              <a:rPr dirty="0" sz="2000" lang="en-US">
                <a:cs typeface="Times New Roman" panose="02020603050405020304" pitchFamily="18" charset="0"/>
              </a:rPr>
              <a:t> is excised to remove the distant diffuse extension of the meningioma between the two </a:t>
            </a:r>
            <a:r>
              <a:rPr dirty="0" sz="2000" lang="en-US" err="1">
                <a:cs typeface="Times New Roman" panose="02020603050405020304" pitchFamily="18" charset="0"/>
              </a:rPr>
              <a:t>falx</a:t>
            </a:r>
            <a:r>
              <a:rPr dirty="0" sz="2000" lang="en-US">
                <a:cs typeface="Times New Roman" panose="02020603050405020304" pitchFamily="18" charset="0"/>
              </a:rPr>
              <a:t> leaflets.</a:t>
            </a:r>
          </a:p>
        </p:txBody>
      </p:sp>
      <p:pic>
        <p:nvPicPr>
          <p:cNvPr id="2097175" name="Picture 6"/>
          <p:cNvPicPr>
            <a:picLocks noChangeAspect="1"/>
          </p:cNvPicPr>
          <p:nvPr/>
        </p:nvPicPr>
        <p:blipFill>
          <a:blip xmlns:r="http://schemas.openxmlformats.org/officeDocument/2006/relationships" r:embed="rId1"/>
          <a:stretch>
            <a:fillRect/>
          </a:stretch>
        </p:blipFill>
        <p:spPr>
          <a:xfrm>
            <a:off x="188719" y="3698498"/>
            <a:ext cx="8766562" cy="3077242"/>
          </a:xfrm>
          <a:prstGeom prst="rect"/>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5" name=""/>
        <p:cNvGrpSpPr/>
        <p:nvPr/>
      </p:nvGrpSpPr>
      <p:grpSpPr>
        <a:xfrm>
          <a:off x="0" y="0"/>
          <a:ext cx="0" cy="0"/>
          <a:chOff x="0" y="0"/>
          <a:chExt cx="0" cy="0"/>
        </a:xfrm>
      </p:grpSpPr>
      <p:sp>
        <p:nvSpPr>
          <p:cNvPr id="1048627" name="Content Placeholder 2"/>
          <p:cNvSpPr>
            <a:spLocks noGrp="1"/>
          </p:cNvSpPr>
          <p:nvPr>
            <p:ph idx="1"/>
          </p:nvPr>
        </p:nvSpPr>
        <p:spPr>
          <a:xfrm>
            <a:off x="82346" y="88289"/>
            <a:ext cx="8980836" cy="6677347"/>
          </a:xfrm>
        </p:spPr>
        <p:txBody>
          <a:bodyPr>
            <a:normAutofit fontScale="95000" lnSpcReduction="20000"/>
          </a:bodyPr>
          <a:p>
            <a:pPr>
              <a:buFont typeface="Wingdings" pitchFamily="2" charset="2"/>
              <a:buChar char="v"/>
            </a:pPr>
            <a:r>
              <a:rPr b="1" dirty="0" sz="2000" lang="en-US" u="sng">
                <a:solidFill>
                  <a:srgbClr val="C00000"/>
                </a:solidFill>
                <a:cs typeface="Times New Roman" panose="02020603050405020304" pitchFamily="18" charset="0"/>
              </a:rPr>
              <a:t>Intraventricular meningioma</a:t>
            </a:r>
            <a:r>
              <a:rPr b="1" dirty="0" sz="2000" lang="en-US">
                <a:solidFill>
                  <a:srgbClr val="C00000"/>
                </a:solidFill>
                <a:cs typeface="Times New Roman" panose="02020603050405020304" pitchFamily="18" charset="0"/>
              </a:rPr>
              <a:t>: </a:t>
            </a:r>
          </a:p>
          <a:p>
            <a:pPr>
              <a:buFont typeface="Wingdings" pitchFamily="2" charset="2"/>
              <a:buChar char="§"/>
            </a:pPr>
            <a:r>
              <a:rPr dirty="0" sz="2000" lang="en-US">
                <a:cs typeface="Times New Roman" panose="02020603050405020304" pitchFamily="18" charset="0"/>
              </a:rPr>
              <a:t>Arise from arachnoid cells contained in the choroid plexus and </a:t>
            </a:r>
            <a:r>
              <a:rPr dirty="0" sz="2000" lang="en-US" err="1">
                <a:cs typeface="Times New Roman" panose="02020603050405020304" pitchFamily="18" charset="0"/>
              </a:rPr>
              <a:t>tela</a:t>
            </a:r>
            <a:r>
              <a:rPr dirty="0" sz="2000" lang="en-US">
                <a:cs typeface="Times New Roman" panose="02020603050405020304" pitchFamily="18" charset="0"/>
              </a:rPr>
              <a:t> </a:t>
            </a:r>
            <a:r>
              <a:rPr dirty="0" sz="2000" lang="en-US" err="1">
                <a:cs typeface="Times New Roman" panose="02020603050405020304" pitchFamily="18" charset="0"/>
              </a:rPr>
              <a:t>choroidea</a:t>
            </a:r>
            <a:r>
              <a:rPr dirty="0" sz="2000" lang="en-US">
                <a:cs typeface="Times New Roman" panose="02020603050405020304" pitchFamily="18" charset="0"/>
              </a:rPr>
              <a:t>,   </a:t>
            </a:r>
          </a:p>
          <a:p>
            <a:pPr>
              <a:buFont typeface="Wingdings" pitchFamily="2" charset="2"/>
              <a:buChar char="§"/>
            </a:pPr>
            <a:r>
              <a:rPr dirty="0" sz="2000" lang="en-US">
                <a:solidFill>
                  <a:srgbClr val="C00000"/>
                </a:solidFill>
                <a:cs typeface="Times New Roman" panose="02020603050405020304" pitchFamily="18" charset="0"/>
              </a:rPr>
              <a:t>90%</a:t>
            </a:r>
            <a:r>
              <a:rPr dirty="0" sz="2000" lang="en-US">
                <a:cs typeface="Times New Roman" panose="02020603050405020304" pitchFamily="18" charset="0"/>
              </a:rPr>
              <a:t> of cases occur in</a:t>
            </a:r>
            <a:r>
              <a:rPr b="1" dirty="0" sz="2000" lang="en-US">
                <a:solidFill>
                  <a:srgbClr val="0070C0"/>
                </a:solidFill>
                <a:cs typeface="Times New Roman" panose="02020603050405020304" pitchFamily="18" charset="0"/>
              </a:rPr>
              <a:t> the trigone of lateral ventricles</a:t>
            </a:r>
            <a:r>
              <a:rPr dirty="0" sz="2000" lang="en-US">
                <a:cs typeface="Times New Roman" panose="02020603050405020304" pitchFamily="18" charset="0"/>
              </a:rPr>
              <a:t> (supplied by ant. Ch. Art.) , the post. Ch. Art. also contributes.</a:t>
            </a:r>
          </a:p>
          <a:p>
            <a:pPr>
              <a:buFont typeface="Wingdings" pitchFamily="2" charset="2"/>
              <a:buChar char="§"/>
            </a:pPr>
            <a:r>
              <a:rPr dirty="0" sz="2000" lang="en-US">
                <a:cs typeface="Times New Roman" panose="02020603050405020304" pitchFamily="18" charset="0"/>
              </a:rPr>
              <a:t>Post-op epilepsy is high in all procedure except </a:t>
            </a:r>
            <a:r>
              <a:rPr dirty="0" sz="2000" lang="en-US" err="1">
                <a:cs typeface="Times New Roman" panose="02020603050405020304" pitchFamily="18" charset="0"/>
              </a:rPr>
              <a:t>callosotomy</a:t>
            </a:r>
            <a:endParaRPr dirty="0" sz="2000" lang="en-US">
              <a:cs typeface="Times New Roman" panose="02020603050405020304" pitchFamily="18" charset="0"/>
            </a:endParaRPr>
          </a:p>
          <a:p>
            <a:pPr>
              <a:buFont typeface="Wingdings" pitchFamily="2" charset="2"/>
              <a:buChar char="§"/>
            </a:pPr>
            <a:endParaRPr dirty="0" sz="2000" lang="en-US">
              <a:cs typeface="Times New Roman" panose="02020603050405020304" pitchFamily="18" charset="0"/>
            </a:endParaRPr>
          </a:p>
          <a:p>
            <a:pPr>
              <a:buFont typeface="Wingdings" pitchFamily="2" charset="2"/>
              <a:buChar char="§"/>
            </a:pPr>
            <a:r>
              <a:rPr b="1" dirty="0" sz="2000" lang="en-US">
                <a:cs typeface="Times New Roman" panose="02020603050405020304" pitchFamily="18" charset="0"/>
              </a:rPr>
              <a:t>Surgical principles: </a:t>
            </a:r>
            <a:r>
              <a:rPr dirty="0" sz="2000" lang="en-US">
                <a:cs typeface="Times New Roman" panose="02020603050405020304" pitchFamily="18" charset="0"/>
              </a:rPr>
              <a:t>approaches to this meningioma could be:</a:t>
            </a:r>
          </a:p>
          <a:p>
            <a:pPr indent="-385763" marL="385763">
              <a:buAutoNum type="arabicPeriod"/>
            </a:pPr>
            <a:r>
              <a:rPr dirty="0" sz="2000" lang="en-US">
                <a:cs typeface="Times New Roman" panose="02020603050405020304" pitchFamily="18" charset="0"/>
              </a:rPr>
              <a:t>Cortical incision in the middle temporal gyrus.</a:t>
            </a:r>
          </a:p>
          <a:p>
            <a:pPr indent="-385763" marL="385763">
              <a:buAutoNum type="arabicPeriod"/>
            </a:pPr>
            <a:r>
              <a:rPr dirty="0" sz="2000" lang="en-US">
                <a:cs typeface="Times New Roman" panose="02020603050405020304" pitchFamily="18" charset="0"/>
              </a:rPr>
              <a:t>Incision in posterior </a:t>
            </a:r>
            <a:r>
              <a:rPr dirty="0" sz="2000" lang="en-US" err="1">
                <a:cs typeface="Times New Roman" panose="02020603050405020304" pitchFamily="18" charset="0"/>
              </a:rPr>
              <a:t>paramedian</a:t>
            </a:r>
            <a:r>
              <a:rPr dirty="0" sz="2000" lang="en-US">
                <a:cs typeface="Times New Roman" panose="02020603050405020304" pitchFamily="18" charset="0"/>
              </a:rPr>
              <a:t> parietal cortex.</a:t>
            </a:r>
          </a:p>
          <a:p>
            <a:pPr indent="-385763" marL="385763">
              <a:buAutoNum type="arabicPeriod"/>
            </a:pPr>
            <a:r>
              <a:rPr dirty="0" sz="2000" lang="en-US">
                <a:cs typeface="Times New Roman" panose="02020603050405020304" pitchFamily="18" charset="0"/>
              </a:rPr>
              <a:t>Via the lateral </a:t>
            </a:r>
            <a:r>
              <a:rPr dirty="0" sz="2000" lang="en-US" err="1">
                <a:cs typeface="Times New Roman" panose="02020603050405020304" pitchFamily="18" charset="0"/>
              </a:rPr>
              <a:t>temporoparietal</a:t>
            </a:r>
            <a:r>
              <a:rPr dirty="0" sz="2000" lang="en-US">
                <a:cs typeface="Times New Roman" panose="02020603050405020304" pitchFamily="18" charset="0"/>
              </a:rPr>
              <a:t> lobe.</a:t>
            </a:r>
          </a:p>
          <a:p>
            <a:pPr indent="-385763" marL="385763">
              <a:buAutoNum type="arabicPeriod"/>
            </a:pPr>
            <a:r>
              <a:rPr dirty="0" sz="2000" lang="en-US">
                <a:cs typeface="Times New Roman" panose="02020603050405020304" pitchFamily="18" charset="0"/>
              </a:rPr>
              <a:t>Temporal or occipital lobectomy could be a choice</a:t>
            </a:r>
          </a:p>
          <a:p>
            <a:pPr indent="-385763" marL="385763">
              <a:buAutoNum type="arabicPeriod"/>
            </a:pPr>
            <a:r>
              <a:rPr dirty="0" sz="2000" lang="en-US">
                <a:cs typeface="Times New Roman" panose="02020603050405020304" pitchFamily="18" charset="0"/>
              </a:rPr>
              <a:t>Midline section of corpus </a:t>
            </a:r>
            <a:r>
              <a:rPr dirty="0" sz="2000" lang="en-US" err="1">
                <a:cs typeface="Times New Roman" panose="02020603050405020304" pitchFamily="18" charset="0"/>
              </a:rPr>
              <a:t>callosum</a:t>
            </a:r>
            <a:r>
              <a:rPr dirty="0" sz="2000" lang="en-US">
                <a:cs typeface="Times New Roman" panose="02020603050405020304" pitchFamily="18" charset="0"/>
              </a:rPr>
              <a:t>. </a:t>
            </a:r>
          </a:p>
          <a:p>
            <a:pPr indent="-385763" marL="385763">
              <a:buAutoNum type="arabicPeriod"/>
            </a:pPr>
            <a:endParaRPr dirty="0" sz="2000" lang="en-US">
              <a:cs typeface="Times New Roman" panose="02020603050405020304" pitchFamily="18" charset="0"/>
            </a:endParaRPr>
          </a:p>
          <a:p>
            <a:pPr>
              <a:buFont typeface="Wingdings" pitchFamily="2" charset="2"/>
              <a:buChar char="Ø"/>
            </a:pPr>
            <a:r>
              <a:rPr b="1" dirty="0" sz="2000" lang="en-US">
                <a:solidFill>
                  <a:srgbClr val="002060"/>
                </a:solidFill>
                <a:cs typeface="Times New Roman" panose="02020603050405020304" pitchFamily="18" charset="0"/>
              </a:rPr>
              <a:t>Contraindicated of corpus </a:t>
            </a:r>
            <a:r>
              <a:rPr b="1" dirty="0" sz="2000" lang="en-US" err="1">
                <a:solidFill>
                  <a:srgbClr val="002060"/>
                </a:solidFill>
                <a:cs typeface="Times New Roman" panose="02020603050405020304" pitchFamily="18" charset="0"/>
              </a:rPr>
              <a:t>callosotomy</a:t>
            </a:r>
            <a:endParaRPr b="1" dirty="0" sz="2000" lang="en-US">
              <a:solidFill>
                <a:srgbClr val="002060"/>
              </a:solidFill>
              <a:cs typeface="Times New Roman" panose="02020603050405020304" pitchFamily="18" charset="0"/>
            </a:endParaRPr>
          </a:p>
          <a:p>
            <a:pPr lvl="1">
              <a:buFont typeface="Wingdings" pitchFamily="2" charset="2"/>
              <a:buChar char="ü"/>
            </a:pPr>
            <a:r>
              <a:rPr dirty="0" sz="2000" lang="en-US">
                <a:cs typeface="Times New Roman" panose="02020603050405020304" pitchFamily="18" charset="0"/>
              </a:rPr>
              <a:t>Patients with right homonymous hemianopia because complete </a:t>
            </a:r>
            <a:r>
              <a:rPr dirty="0" sz="2000" lang="en-US" err="1">
                <a:cs typeface="Times New Roman" panose="02020603050405020304" pitchFamily="18" charset="0"/>
              </a:rPr>
              <a:t>splenial</a:t>
            </a:r>
            <a:r>
              <a:rPr dirty="0" sz="2000" lang="en-US">
                <a:cs typeface="Times New Roman" panose="02020603050405020304" pitchFamily="18" charset="0"/>
              </a:rPr>
              <a:t> section in this circumstance results in alexia without </a:t>
            </a:r>
            <a:r>
              <a:rPr dirty="0" sz="2000" lang="en-US" err="1">
                <a:cs typeface="Times New Roman" panose="02020603050405020304" pitchFamily="18" charset="0"/>
              </a:rPr>
              <a:t>agraphia</a:t>
            </a:r>
            <a:endParaRPr dirty="0" sz="2000" lang="en-US">
              <a:cs typeface="Times New Roman" panose="02020603050405020304" pitchFamily="18" charset="0"/>
            </a:endParaRPr>
          </a:p>
          <a:p>
            <a:pPr lvl="1">
              <a:buFont typeface="Wingdings" pitchFamily="2" charset="2"/>
              <a:buChar char="ü"/>
            </a:pPr>
            <a:r>
              <a:rPr dirty="0" sz="2000" lang="en-US">
                <a:cs typeface="Times New Roman" panose="02020603050405020304" pitchFamily="18" charset="0"/>
              </a:rPr>
              <a:t>preoperative visual field defects are present in 40% to 70% of patients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6" name=""/>
        <p:cNvGrpSpPr/>
        <p:nvPr/>
      </p:nvGrpSpPr>
      <p:grpSpPr>
        <a:xfrm>
          <a:off x="0" y="0"/>
          <a:ext cx="0" cy="0"/>
          <a:chOff x="0" y="0"/>
          <a:chExt cx="0" cy="0"/>
        </a:xfrm>
      </p:grpSpPr>
      <p:sp>
        <p:nvSpPr>
          <p:cNvPr id="1048628" name="Content Placeholder 2"/>
          <p:cNvSpPr>
            <a:spLocks noGrp="1"/>
          </p:cNvSpPr>
          <p:nvPr>
            <p:ph idx="1"/>
          </p:nvPr>
        </p:nvSpPr>
        <p:spPr>
          <a:xfrm>
            <a:off x="4572000" y="857250"/>
            <a:ext cx="4572000" cy="5143500"/>
          </a:xfrm>
        </p:spPr>
        <p:txBody>
          <a:bodyPr>
            <a:normAutofit/>
          </a:bodyPr>
          <a:p>
            <a:pPr indent="0" marL="0">
              <a:buNone/>
            </a:pPr>
            <a:r>
              <a:rPr b="0" dirty="0" sz="2000" i="0" lang="en-US" err="1" strike="noStrike" u="sng">
                <a:solidFill>
                  <a:schemeClr val="accent1"/>
                </a:solidFill>
                <a:effectLst/>
              </a:rPr>
              <a:t>Intraventricular</a:t>
            </a:r>
            <a:r>
              <a:rPr b="0" dirty="0" sz="2000" i="0" lang="en-US" strike="noStrike" u="sng">
                <a:solidFill>
                  <a:schemeClr val="accent1"/>
                </a:solidFill>
                <a:effectLst/>
              </a:rPr>
              <a:t> meningioma</a:t>
            </a:r>
          </a:p>
          <a:p>
            <a:pPr algn="l">
              <a:buFont typeface="Wingdings" pitchFamily="2" charset="2"/>
              <a:buChar char="Ø"/>
            </a:pPr>
            <a:r>
              <a:rPr b="0" dirty="0" sz="2000" i="0" lang="en-US" strike="noStrike" u="none">
                <a:effectLst/>
              </a:rPr>
              <a:t>Contrast-enhanced CT image (</a:t>
            </a:r>
            <a:r>
              <a:rPr b="1" dirty="0" sz="2000" i="0" lang="en-US" strike="noStrike" u="none">
                <a:effectLst/>
              </a:rPr>
              <a:t>A</a:t>
            </a:r>
            <a:r>
              <a:rPr b="0" dirty="0" sz="2000" i="0" lang="en-US" strike="noStrike" u="none">
                <a:effectLst/>
              </a:rPr>
              <a:t>) shows an ovoid, well-circumscribed, densely enhancing mass in the atrium of the right lateral ventricle. </a:t>
            </a:r>
          </a:p>
          <a:p>
            <a:pPr algn="l">
              <a:buFont typeface="Wingdings" pitchFamily="2" charset="2"/>
              <a:buChar char="Ø"/>
            </a:pPr>
            <a:endParaRPr b="0" dirty="0" sz="2000" i="0" lang="en-US" strike="noStrike" u="none">
              <a:effectLst/>
            </a:endParaRPr>
          </a:p>
          <a:p>
            <a:pPr algn="l">
              <a:buFont typeface="Wingdings" pitchFamily="2" charset="2"/>
              <a:buChar char="Ø"/>
            </a:pPr>
            <a:r>
              <a:rPr b="0" dirty="0" sz="2000" i="0" lang="en-US" strike="noStrike" u="none">
                <a:effectLst/>
              </a:rPr>
              <a:t>Axial T1W (</a:t>
            </a:r>
            <a:r>
              <a:rPr b="1" dirty="0" sz="2000" i="0" lang="en-US" strike="noStrike" u="none">
                <a:effectLst/>
              </a:rPr>
              <a:t>B</a:t>
            </a:r>
            <a:r>
              <a:rPr b="0" dirty="0" sz="2000" i="0" lang="en-US" strike="noStrike" u="none">
                <a:effectLst/>
              </a:rPr>
              <a:t>), T2W (</a:t>
            </a:r>
            <a:r>
              <a:rPr b="1" dirty="0" sz="2000" i="0" lang="en-US" strike="noStrike" u="none">
                <a:effectLst/>
              </a:rPr>
              <a:t>C</a:t>
            </a:r>
            <a:r>
              <a:rPr b="0" dirty="0" sz="2000" i="0" lang="en-US" strike="noStrike" u="none">
                <a:effectLst/>
              </a:rPr>
              <a:t>), and axial and sagittal </a:t>
            </a:r>
            <a:r>
              <a:rPr b="0" dirty="0" sz="2000" i="0" lang="en-US" err="1" strike="noStrike" u="none">
                <a:effectLst/>
              </a:rPr>
              <a:t>postgadolinium</a:t>
            </a:r>
            <a:r>
              <a:rPr b="0" dirty="0" sz="2000" i="0" lang="en-US" strike="noStrike" u="none">
                <a:effectLst/>
              </a:rPr>
              <a:t> (</a:t>
            </a:r>
            <a:r>
              <a:rPr b="1" dirty="0" sz="2000" i="0" lang="en-US" strike="noStrike" u="none">
                <a:effectLst/>
              </a:rPr>
              <a:t>D</a:t>
            </a:r>
            <a:r>
              <a:rPr b="0" dirty="0" sz="2000" i="0" lang="en-US" strike="noStrike" u="none">
                <a:effectLst/>
              </a:rPr>
              <a:t>, </a:t>
            </a:r>
            <a:r>
              <a:rPr b="1" dirty="0" sz="2000" i="0" lang="en-US" strike="noStrike" u="none">
                <a:effectLst/>
              </a:rPr>
              <a:t>E</a:t>
            </a:r>
            <a:r>
              <a:rPr b="0" dirty="0" sz="2000" i="0" lang="en-US" strike="noStrike" u="none">
                <a:effectLst/>
              </a:rPr>
              <a:t>) MR images show a densely enhancing mass with some low signal intensity on T2 weighting, suggesting calcification. Pathologic examination revealed typical </a:t>
            </a:r>
            <a:r>
              <a:rPr b="0" dirty="0" sz="2000" i="0" lang="en-US" err="1" strike="noStrike" u="none">
                <a:effectLst/>
              </a:rPr>
              <a:t>meningothelial</a:t>
            </a:r>
            <a:r>
              <a:rPr b="0" dirty="0" sz="2000" i="0" lang="en-US" strike="noStrike" u="none">
                <a:effectLst/>
              </a:rPr>
              <a:t> meningioma.</a:t>
            </a:r>
            <a:endParaRPr dirty="0" sz="2000" lang="en-US"/>
          </a:p>
        </p:txBody>
      </p:sp>
      <p:pic>
        <p:nvPicPr>
          <p:cNvPr id="2097176" name="Picture 4"/>
          <p:cNvPicPr>
            <a:picLocks noChangeAspect="1"/>
          </p:cNvPicPr>
          <p:nvPr/>
        </p:nvPicPr>
        <p:blipFill>
          <a:blip xmlns:r="http://schemas.openxmlformats.org/officeDocument/2006/relationships" r:embed="rId1"/>
          <a:stretch>
            <a:fillRect/>
          </a:stretch>
        </p:blipFill>
        <p:spPr>
          <a:xfrm>
            <a:off x="0" y="857250"/>
            <a:ext cx="4572000" cy="5123259"/>
          </a:xfrm>
          <a:prstGeom prst="rect"/>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7" name=""/>
        <p:cNvGrpSpPr/>
        <p:nvPr/>
      </p:nvGrpSpPr>
      <p:grpSpPr>
        <a:xfrm>
          <a:off x="0" y="0"/>
          <a:ext cx="0" cy="0"/>
          <a:chOff x="0" y="0"/>
          <a:chExt cx="0" cy="0"/>
        </a:xfrm>
      </p:grpSpPr>
      <p:sp>
        <p:nvSpPr>
          <p:cNvPr id="1048629" name="Content Placeholder 2"/>
          <p:cNvSpPr>
            <a:spLocks noGrp="1"/>
          </p:cNvSpPr>
          <p:nvPr>
            <p:ph idx="1"/>
          </p:nvPr>
        </p:nvSpPr>
        <p:spPr>
          <a:xfrm>
            <a:off x="4572000" y="857250"/>
            <a:ext cx="4571999" cy="5143500"/>
          </a:xfrm>
        </p:spPr>
        <p:txBody>
          <a:bodyPr>
            <a:normAutofit/>
          </a:bodyPr>
          <a:p>
            <a:pPr indent="0" marL="0">
              <a:buNone/>
            </a:pPr>
            <a:r>
              <a:rPr b="0" dirty="0" sz="2000" i="0" lang="en-US" err="1" strike="noStrike" u="sng">
                <a:solidFill>
                  <a:schemeClr val="accent1"/>
                </a:solidFill>
                <a:effectLst/>
              </a:rPr>
              <a:t>Intraventricular</a:t>
            </a:r>
            <a:r>
              <a:rPr b="0" dirty="0" sz="2000" i="0" lang="en-US" strike="noStrike" u="sng">
                <a:solidFill>
                  <a:schemeClr val="accent1"/>
                </a:solidFill>
                <a:effectLst/>
              </a:rPr>
              <a:t> meningioma </a:t>
            </a:r>
          </a:p>
          <a:p>
            <a:pPr>
              <a:buFont typeface="Wingdings" pitchFamily="2" charset="2"/>
              <a:buChar char="Ø"/>
            </a:pPr>
            <a:r>
              <a:rPr b="0" dirty="0" sz="2000" i="0" lang="en-US" strike="noStrike" u="none">
                <a:effectLst/>
              </a:rPr>
              <a:t>Axial contrast-enhanced CT image (</a:t>
            </a:r>
            <a:r>
              <a:rPr b="1" dirty="0" sz="2000" i="0" lang="en-US" strike="noStrike" u="none">
                <a:effectLst/>
              </a:rPr>
              <a:t>A</a:t>
            </a:r>
            <a:r>
              <a:rPr b="0" dirty="0" sz="2000" i="0" lang="en-US" strike="noStrike" u="none">
                <a:effectLst/>
              </a:rPr>
              <a:t>) and axial T1W (</a:t>
            </a:r>
            <a:r>
              <a:rPr b="1" dirty="0" sz="2000" i="0" lang="en-US" strike="noStrike" u="none">
                <a:effectLst/>
              </a:rPr>
              <a:t>B</a:t>
            </a:r>
            <a:r>
              <a:rPr b="0" dirty="0" sz="2000" i="0" lang="en-US" strike="noStrike" u="none">
                <a:effectLst/>
              </a:rPr>
              <a:t>), T2W (</a:t>
            </a:r>
            <a:r>
              <a:rPr b="1" dirty="0" sz="2000" i="0" lang="en-US" strike="noStrike" u="none">
                <a:effectLst/>
              </a:rPr>
              <a:t>C</a:t>
            </a:r>
            <a:r>
              <a:rPr b="0" dirty="0" sz="2000" i="0" lang="en-US" strike="noStrike" u="none">
                <a:effectLst/>
              </a:rPr>
              <a:t>), and </a:t>
            </a:r>
            <a:r>
              <a:rPr b="0" dirty="0" sz="2000" i="0" lang="en-US" err="1" strike="noStrike" u="none">
                <a:effectLst/>
              </a:rPr>
              <a:t>postgadolinium</a:t>
            </a:r>
            <a:r>
              <a:rPr b="0" dirty="0" sz="2000" i="0" lang="en-US" strike="noStrike" u="none">
                <a:effectLst/>
              </a:rPr>
              <a:t> axial (</a:t>
            </a:r>
            <a:r>
              <a:rPr b="1" dirty="0" sz="2000" i="0" lang="en-US" strike="noStrike" u="none">
                <a:effectLst/>
              </a:rPr>
              <a:t>D</a:t>
            </a:r>
            <a:r>
              <a:rPr b="0" dirty="0" sz="2000" i="0" lang="en-US" strike="noStrike" u="none">
                <a:effectLst/>
              </a:rPr>
              <a:t>) and coronal (</a:t>
            </a:r>
            <a:r>
              <a:rPr b="1" dirty="0" sz="2000" i="0" lang="en-US" strike="noStrike" u="none">
                <a:effectLst/>
              </a:rPr>
              <a:t>E</a:t>
            </a:r>
            <a:r>
              <a:rPr b="0" dirty="0" sz="2000" i="0" lang="en-US" strike="noStrike" u="none">
                <a:effectLst/>
              </a:rPr>
              <a:t>) T1W MR images </a:t>
            </a:r>
          </a:p>
          <a:p>
            <a:pPr>
              <a:buFont typeface="Wingdings" pitchFamily="2" charset="2"/>
              <a:buChar char="Ø"/>
            </a:pPr>
            <a:endParaRPr b="0" dirty="0" sz="2000" i="0" lang="en-US" strike="noStrike" u="none">
              <a:effectLst/>
            </a:endParaRPr>
          </a:p>
          <a:p>
            <a:pPr>
              <a:buFont typeface="Wingdings" pitchFamily="2" charset="2"/>
              <a:buChar char="Ø"/>
            </a:pPr>
            <a:r>
              <a:rPr b="0" dirty="0" sz="2000" i="0" lang="en-US" strike="noStrike" u="none">
                <a:effectLst/>
              </a:rPr>
              <a:t>show a large mass centered at the atrium of the left lateral ventricle with somewhat irregular margins and diffuse but slightly heterogeneous enhancement. Atypical imaging features correspond, in this case, but not always, with atypical histology.</a:t>
            </a:r>
            <a:endParaRPr dirty="0" sz="2000" lang="en-US"/>
          </a:p>
        </p:txBody>
      </p:sp>
      <p:pic>
        <p:nvPicPr>
          <p:cNvPr id="2097177" name="Picture 4"/>
          <p:cNvPicPr>
            <a:picLocks noChangeAspect="1"/>
          </p:cNvPicPr>
          <p:nvPr/>
        </p:nvPicPr>
        <p:blipFill>
          <a:blip xmlns:r="http://schemas.openxmlformats.org/officeDocument/2006/relationships" r:embed="rId1"/>
          <a:stretch>
            <a:fillRect/>
          </a:stretch>
        </p:blipFill>
        <p:spPr>
          <a:xfrm>
            <a:off x="0" y="853678"/>
            <a:ext cx="4572000" cy="5147072"/>
          </a:xfrm>
          <a:prstGeom prst="rect"/>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1" name=""/>
        <p:cNvGrpSpPr/>
        <p:nvPr/>
      </p:nvGrpSpPr>
      <p:grpSpPr>
        <a:xfrm>
          <a:off x="0" y="0"/>
          <a:ext cx="0" cy="0"/>
          <a:chOff x="0" y="0"/>
          <a:chExt cx="0" cy="0"/>
        </a:xfrm>
      </p:grpSpPr>
      <p:sp>
        <p:nvSpPr>
          <p:cNvPr id="1048589" name="Content Placeholder 2"/>
          <p:cNvSpPr>
            <a:spLocks noGrp="1"/>
          </p:cNvSpPr>
          <p:nvPr>
            <p:ph idx="1"/>
          </p:nvPr>
        </p:nvSpPr>
        <p:spPr>
          <a:xfrm>
            <a:off x="86014" y="93806"/>
            <a:ext cx="8977168" cy="6683375"/>
          </a:xfrm>
        </p:spPr>
        <p:txBody>
          <a:bodyPr/>
          <a:p>
            <a:pPr>
              <a:buFont typeface="Wingdings" pitchFamily="2" charset="2"/>
              <a:buChar char="v"/>
            </a:pPr>
            <a:r>
              <a:rPr b="1" dirty="0" sz="2000" lang="en-US">
                <a:solidFill>
                  <a:srgbClr val="C00000"/>
                </a:solidFill>
                <a:cs typeface="Times New Roman" panose="02020603050405020304" pitchFamily="18" charset="0"/>
              </a:rPr>
              <a:t>Distribution of intracranial meningioma:</a:t>
            </a:r>
          </a:p>
          <a:p>
            <a:pPr indent="-342900" lvl="1"/>
            <a:r>
              <a:rPr dirty="0" sz="2000" lang="en-US">
                <a:cs typeface="Times New Roman" panose="02020603050405020304" pitchFamily="18" charset="0"/>
              </a:rPr>
              <a:t>Convexity (35%)</a:t>
            </a:r>
          </a:p>
          <a:p>
            <a:pPr indent="-342900" lvl="1"/>
            <a:r>
              <a:rPr dirty="0" sz="2000" lang="en-US">
                <a:cs typeface="Times New Roman" panose="02020603050405020304" pitchFamily="18" charset="0"/>
              </a:rPr>
              <a:t>Parasagittal (20%)</a:t>
            </a:r>
          </a:p>
          <a:p>
            <a:pPr indent="-342900" lvl="1"/>
            <a:r>
              <a:rPr dirty="0" sz="2000" lang="en-US">
                <a:cs typeface="Times New Roman" panose="02020603050405020304" pitchFamily="18" charset="0"/>
              </a:rPr>
              <a:t>Sphenoid ridge (20%)</a:t>
            </a:r>
          </a:p>
          <a:p>
            <a:pPr indent="-342900" lvl="1"/>
            <a:r>
              <a:rPr dirty="0" sz="2000" lang="en-US" err="1">
                <a:cs typeface="Times New Roman" panose="02020603050405020304" pitchFamily="18" charset="0"/>
              </a:rPr>
              <a:t>Infratentorial</a:t>
            </a:r>
            <a:r>
              <a:rPr dirty="0" sz="2000" lang="en-US">
                <a:cs typeface="Times New Roman" panose="02020603050405020304" pitchFamily="18" charset="0"/>
              </a:rPr>
              <a:t> (13%)</a:t>
            </a:r>
          </a:p>
          <a:p>
            <a:pPr indent="-342900" lvl="1"/>
            <a:r>
              <a:rPr dirty="0" sz="2000" lang="en-US" err="1">
                <a:cs typeface="Times New Roman" panose="02020603050405020304" pitchFamily="18" charset="0"/>
              </a:rPr>
              <a:t>Intraventricular</a:t>
            </a:r>
            <a:r>
              <a:rPr dirty="0" sz="2000" lang="en-US">
                <a:cs typeface="Times New Roman" panose="02020603050405020304" pitchFamily="18" charset="0"/>
              </a:rPr>
              <a:t> (5%)</a:t>
            </a:r>
          </a:p>
          <a:p>
            <a:pPr indent="-342900" lvl="1"/>
            <a:r>
              <a:rPr dirty="0" sz="2000" lang="en-US" err="1">
                <a:cs typeface="Times New Roman" panose="02020603050405020304" pitchFamily="18" charset="0"/>
              </a:rPr>
              <a:t>Tuberculum</a:t>
            </a:r>
            <a:r>
              <a:rPr dirty="0" sz="2000" lang="en-US">
                <a:cs typeface="Times New Roman" panose="02020603050405020304" pitchFamily="18" charset="0"/>
              </a:rPr>
              <a:t> </a:t>
            </a:r>
            <a:r>
              <a:rPr dirty="0" sz="2000" lang="en-US" err="1">
                <a:cs typeface="Times New Roman" panose="02020603050405020304" pitchFamily="18" charset="0"/>
              </a:rPr>
              <a:t>sellae</a:t>
            </a:r>
            <a:r>
              <a:rPr dirty="0" sz="2000" lang="en-US">
                <a:cs typeface="Times New Roman" panose="02020603050405020304" pitchFamily="18" charset="0"/>
              </a:rPr>
              <a:t> (3%)</a:t>
            </a:r>
          </a:p>
          <a:p>
            <a:pPr indent="-342900" lvl="1"/>
            <a:r>
              <a:rPr dirty="0" sz="2000" lang="en-US">
                <a:cs typeface="Times New Roman" panose="02020603050405020304" pitchFamily="18" charset="0"/>
              </a:rPr>
              <a:t>Others (4%).</a:t>
            </a:r>
            <a:endParaRPr dirty="0" lang="en-IQ"/>
          </a:p>
        </p:txBody>
      </p:sp>
      <p:pic>
        <p:nvPicPr>
          <p:cNvPr id="2097153" name="Picture 4"/>
          <p:cNvPicPr>
            <a:picLocks noChangeAspect="1"/>
          </p:cNvPicPr>
          <p:nvPr/>
        </p:nvPicPr>
        <p:blipFill rotWithShape="1">
          <a:blip xmlns:r="http://schemas.openxmlformats.org/officeDocument/2006/relationships" r:embed="rId1"/>
          <a:srcRect r="50993"/>
          <a:stretch>
            <a:fillRect/>
          </a:stretch>
        </p:blipFill>
        <p:spPr>
          <a:xfrm>
            <a:off x="3821545" y="575618"/>
            <a:ext cx="5236441" cy="6198786"/>
          </a:xfrm>
          <a:prstGeom prst="rect"/>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8" name=""/>
        <p:cNvGrpSpPr/>
        <p:nvPr/>
      </p:nvGrpSpPr>
      <p:grpSpPr>
        <a:xfrm>
          <a:off x="0" y="0"/>
          <a:ext cx="0" cy="0"/>
          <a:chOff x="0" y="0"/>
          <a:chExt cx="0" cy="0"/>
        </a:xfrm>
      </p:grpSpPr>
      <p:sp>
        <p:nvSpPr>
          <p:cNvPr id="1048630" name="Content Placeholder 2"/>
          <p:cNvSpPr>
            <a:spLocks noGrp="1"/>
          </p:cNvSpPr>
          <p:nvPr>
            <p:ph idx="1"/>
          </p:nvPr>
        </p:nvSpPr>
        <p:spPr>
          <a:xfrm>
            <a:off x="88034" y="87168"/>
            <a:ext cx="8963602" cy="6678468"/>
          </a:xfrm>
        </p:spPr>
        <p:txBody>
          <a:bodyPr>
            <a:noAutofit/>
          </a:bodyPr>
          <a:p>
            <a:pPr>
              <a:buFont typeface="Wingdings" pitchFamily="2" charset="2"/>
              <a:buChar char="v"/>
            </a:pPr>
            <a:r>
              <a:rPr b="1" dirty="0" sz="2000" lang="en-US" u="sng">
                <a:solidFill>
                  <a:srgbClr val="C00000"/>
                </a:solidFill>
                <a:cs typeface="Times New Roman" panose="02020603050405020304" pitchFamily="18" charset="0"/>
              </a:rPr>
              <a:t>Tentorial meningioma: </a:t>
            </a:r>
          </a:p>
          <a:p>
            <a:pPr indent="0" marL="0">
              <a:buNone/>
            </a:pPr>
            <a:r>
              <a:rPr b="1" dirty="0" sz="2000" lang="en-US">
                <a:cs typeface="Times New Roman" panose="02020603050405020304" pitchFamily="18" charset="0"/>
              </a:rPr>
              <a:t>Divided into:</a:t>
            </a:r>
            <a:endParaRPr dirty="0" sz="2000" lang="en-US">
              <a:cs typeface="Times New Roman" panose="02020603050405020304" pitchFamily="18" charset="0"/>
            </a:endParaRPr>
          </a:p>
          <a:p>
            <a:pPr indent="-342900" marL="342900">
              <a:buAutoNum type="arabicPeriod"/>
            </a:pPr>
            <a:r>
              <a:rPr dirty="0" sz="2000" lang="en-US">
                <a:cs typeface="Times New Roman" panose="02020603050405020304" pitchFamily="18" charset="0"/>
              </a:rPr>
              <a:t>Inner: arise from tent. Inner edge.</a:t>
            </a:r>
          </a:p>
          <a:p>
            <a:pPr indent="-342900" marL="342900">
              <a:buAutoNum type="arabicPeriod"/>
            </a:pPr>
            <a:r>
              <a:rPr dirty="0" sz="2000" lang="en-US">
                <a:cs typeface="Times New Roman" panose="02020603050405020304" pitchFamily="18" charset="0"/>
              </a:rPr>
              <a:t>Outer: arise along the transverse sinus.</a:t>
            </a:r>
          </a:p>
          <a:p>
            <a:pPr indent="-342900" marL="342900">
              <a:buFont typeface="Arial" panose="020B0604020202020204" pitchFamily="34" charset="0"/>
              <a:buAutoNum type="arabicPeriod"/>
            </a:pPr>
            <a:r>
              <a:rPr dirty="0" sz="2000" lang="en-US">
                <a:cs typeface="Times New Roman" panose="02020603050405020304" pitchFamily="18" charset="0"/>
              </a:rPr>
              <a:t>Arise from tent. central leaflet.</a:t>
            </a:r>
          </a:p>
          <a:p>
            <a:pPr indent="-342900" marL="342900">
              <a:buAutoNum type="arabicPeriod"/>
            </a:pPr>
            <a:r>
              <a:rPr dirty="0" sz="2000" lang="en-US">
                <a:cs typeface="Times New Roman" panose="02020603050405020304" pitchFamily="18" charset="0"/>
              </a:rPr>
              <a:t>Arise from </a:t>
            </a:r>
            <a:r>
              <a:rPr dirty="0" sz="2000" lang="en-US" err="1">
                <a:cs typeface="Times New Roman" panose="02020603050405020304" pitchFamily="18" charset="0"/>
              </a:rPr>
              <a:t>falcotentorial</a:t>
            </a:r>
            <a:r>
              <a:rPr dirty="0" sz="2000" lang="en-US">
                <a:cs typeface="Times New Roman" panose="02020603050405020304" pitchFamily="18" charset="0"/>
              </a:rPr>
              <a:t> junction.</a:t>
            </a:r>
          </a:p>
          <a:p>
            <a:pPr indent="-342900" marL="342900">
              <a:buAutoNum type="arabicPeriod"/>
            </a:pPr>
            <a:endParaRPr dirty="0" sz="2000" lang="en-US">
              <a:cs typeface="Times New Roman" panose="02020603050405020304" pitchFamily="18" charset="0"/>
            </a:endParaRPr>
          </a:p>
          <a:p>
            <a:pPr indent="0" marL="0">
              <a:buNone/>
            </a:pPr>
            <a:r>
              <a:rPr b="1" dirty="0" sz="2000" lang="en-US">
                <a:cs typeface="Times New Roman" panose="02020603050405020304" pitchFamily="18" charset="0"/>
              </a:rPr>
              <a:t>Surgical principles:</a:t>
            </a:r>
          </a:p>
          <a:p>
            <a:pPr>
              <a:buFont typeface="Wingdings" pitchFamily="2" charset="2"/>
              <a:buChar char="v"/>
            </a:pPr>
            <a:r>
              <a:rPr dirty="0" sz="2000" lang="en-US">
                <a:cs typeface="Times New Roman" panose="02020603050405020304" pitchFamily="18" charset="0"/>
              </a:rPr>
              <a:t>Petroclival M. Arise medial to </a:t>
            </a:r>
            <a:r>
              <a:rPr dirty="0" sz="2000" lang="en-US" err="1">
                <a:cs typeface="Times New Roman" panose="02020603050405020304" pitchFamily="18" charset="0"/>
              </a:rPr>
              <a:t>trigeminal</a:t>
            </a:r>
            <a:r>
              <a:rPr dirty="0" sz="2000" lang="en-US">
                <a:cs typeface="Times New Roman" panose="02020603050405020304" pitchFamily="18" charset="0"/>
              </a:rPr>
              <a:t> nerve and have only one arachnoid layer separate it from the brainstem ( risky during surgery )</a:t>
            </a:r>
          </a:p>
          <a:p>
            <a:pPr>
              <a:buFont typeface="Wingdings" pitchFamily="2" charset="2"/>
              <a:buChar char="v"/>
            </a:pPr>
            <a:r>
              <a:rPr dirty="0" sz="2000" lang="en-US">
                <a:cs typeface="Times New Roman" panose="02020603050405020304" pitchFamily="18" charset="0"/>
              </a:rPr>
              <a:t>Tentorial M. Arise lateral to trigeminal nerve and push the cisterns during its growth so it have many arachnoid layers separate it from brainstem ( less risky during surgery )</a:t>
            </a:r>
          </a:p>
          <a:p>
            <a:pPr indent="0" marL="0">
              <a:buNone/>
            </a:pPr>
            <a:endParaRPr dirty="0" sz="2000" lang="en-US">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9" name=""/>
        <p:cNvGrpSpPr/>
        <p:nvPr/>
      </p:nvGrpSpPr>
      <p:grpSpPr>
        <a:xfrm>
          <a:off x="0" y="0"/>
          <a:ext cx="0" cy="0"/>
          <a:chOff x="0" y="0"/>
          <a:chExt cx="0" cy="0"/>
        </a:xfrm>
      </p:grpSpPr>
      <p:sp>
        <p:nvSpPr>
          <p:cNvPr id="1048631" name="Content Placeholder 2"/>
          <p:cNvSpPr>
            <a:spLocks noGrp="1"/>
          </p:cNvSpPr>
          <p:nvPr>
            <p:ph idx="1"/>
          </p:nvPr>
        </p:nvSpPr>
        <p:spPr>
          <a:xfrm>
            <a:off x="86014" y="82261"/>
            <a:ext cx="8965622" cy="6671830"/>
          </a:xfrm>
        </p:spPr>
        <p:txBody>
          <a:bodyPr>
            <a:normAutofit/>
          </a:bodyPr>
          <a:p>
            <a:pPr>
              <a:buFont typeface="Wingdings" pitchFamily="2" charset="2"/>
              <a:buChar char="§"/>
            </a:pPr>
            <a:r>
              <a:rPr b="1" dirty="0" sz="2000" lang="en-US">
                <a:cs typeface="Times New Roman" panose="02020603050405020304" pitchFamily="18" charset="0"/>
              </a:rPr>
              <a:t>Approaches:</a:t>
            </a:r>
          </a:p>
          <a:p>
            <a:pPr indent="-342900" marL="342900">
              <a:buAutoNum type="arabicPeriod"/>
            </a:pPr>
            <a:r>
              <a:rPr b="1" dirty="0" sz="2000" lang="en-US">
                <a:solidFill>
                  <a:srgbClr val="002060"/>
                </a:solidFill>
                <a:cs typeface="Times New Roman" panose="02020603050405020304" pitchFamily="18" charset="0"/>
              </a:rPr>
              <a:t>Standard </a:t>
            </a:r>
            <a:r>
              <a:rPr b="1" dirty="0" sz="2000" lang="en-US" err="1">
                <a:solidFill>
                  <a:srgbClr val="002060"/>
                </a:solidFill>
                <a:cs typeface="Times New Roman" panose="02020603050405020304" pitchFamily="18" charset="0"/>
              </a:rPr>
              <a:t>subtemporal</a:t>
            </a:r>
            <a:r>
              <a:rPr b="1" dirty="0" sz="2000" lang="en-US">
                <a:solidFill>
                  <a:srgbClr val="002060"/>
                </a:solidFill>
                <a:cs typeface="Times New Roman" panose="02020603050405020304" pitchFamily="18" charset="0"/>
              </a:rPr>
              <a:t> approach combined with Anterior petrosal app: </a:t>
            </a:r>
            <a:r>
              <a:rPr dirty="0" sz="2000" lang="en-US">
                <a:cs typeface="Times New Roman" panose="02020603050405020304" pitchFamily="18" charset="0"/>
              </a:rPr>
              <a:t>for lesions extending posteriorly into the lateral pontine area.</a:t>
            </a:r>
          </a:p>
          <a:p>
            <a:pPr indent="-342900" marL="342900">
              <a:buAutoNum type="arabicPeriod"/>
            </a:pPr>
            <a:r>
              <a:rPr b="1" dirty="0" sz="2000" lang="en-US">
                <a:solidFill>
                  <a:srgbClr val="002060"/>
                </a:solidFill>
                <a:cs typeface="Times New Roman" panose="02020603050405020304" pitchFamily="18" charset="0"/>
              </a:rPr>
              <a:t>Petrosal app: </a:t>
            </a:r>
            <a:r>
              <a:rPr dirty="0" sz="2000" lang="en-US">
                <a:cs typeface="Times New Roman" panose="02020603050405020304" pitchFamily="18" charset="0"/>
              </a:rPr>
              <a:t>Lesions involving the middle to posterior part of the inner ring of the </a:t>
            </a:r>
            <a:r>
              <a:rPr dirty="0" sz="2000" lang="en-US" err="1">
                <a:cs typeface="Times New Roman" panose="02020603050405020304" pitchFamily="18" charset="0"/>
              </a:rPr>
              <a:t>tentorium</a:t>
            </a:r>
            <a:r>
              <a:rPr dirty="0" sz="2000" lang="en-US">
                <a:cs typeface="Times New Roman" panose="02020603050405020304" pitchFamily="18" charset="0"/>
              </a:rPr>
              <a:t>, with involvement of the </a:t>
            </a:r>
            <a:r>
              <a:rPr dirty="0" sz="2000" lang="en-US" err="1">
                <a:cs typeface="Times New Roman" panose="02020603050405020304" pitchFamily="18" charset="0"/>
              </a:rPr>
              <a:t>petroclival</a:t>
            </a:r>
            <a:r>
              <a:rPr dirty="0" sz="2000" lang="en-US">
                <a:cs typeface="Times New Roman" panose="02020603050405020304" pitchFamily="18" charset="0"/>
              </a:rPr>
              <a:t> area and extension into the </a:t>
            </a:r>
            <a:r>
              <a:rPr dirty="0" sz="2000" lang="en-US" err="1">
                <a:cs typeface="Times New Roman" panose="02020603050405020304" pitchFamily="18" charset="0"/>
              </a:rPr>
              <a:t>perimesencephalic</a:t>
            </a:r>
            <a:r>
              <a:rPr dirty="0" sz="2000" lang="en-US">
                <a:cs typeface="Times New Roman" panose="02020603050405020304" pitchFamily="18" charset="0"/>
              </a:rPr>
              <a:t> cistern</a:t>
            </a:r>
          </a:p>
          <a:p>
            <a:pPr indent="-342900" marL="342900">
              <a:buAutoNum type="arabicPeriod"/>
            </a:pPr>
            <a:r>
              <a:rPr b="1" dirty="0" sz="2000" lang="en-US">
                <a:solidFill>
                  <a:srgbClr val="002060"/>
                </a:solidFill>
                <a:cs typeface="Times New Roman" panose="02020603050405020304" pitchFamily="18" charset="0"/>
              </a:rPr>
              <a:t>Posterior </a:t>
            </a:r>
            <a:r>
              <a:rPr b="1" dirty="0" sz="2000" lang="en-US" err="1">
                <a:solidFill>
                  <a:srgbClr val="002060"/>
                </a:solidFill>
                <a:cs typeface="Times New Roman" panose="02020603050405020304" pitchFamily="18" charset="0"/>
              </a:rPr>
              <a:t>interhemispheric</a:t>
            </a:r>
            <a:r>
              <a:rPr b="1" dirty="0" sz="2000" lang="en-US">
                <a:solidFill>
                  <a:srgbClr val="002060"/>
                </a:solidFill>
                <a:cs typeface="Times New Roman" panose="02020603050405020304" pitchFamily="18" charset="0"/>
              </a:rPr>
              <a:t> </a:t>
            </a:r>
            <a:r>
              <a:rPr b="1" dirty="0" sz="2000" lang="en-US" err="1">
                <a:solidFill>
                  <a:srgbClr val="002060"/>
                </a:solidFill>
                <a:cs typeface="Times New Roman" panose="02020603050405020304" pitchFamily="18" charset="0"/>
              </a:rPr>
              <a:t>transtentorial</a:t>
            </a:r>
            <a:r>
              <a:rPr b="1" dirty="0" sz="2000" lang="en-US">
                <a:solidFill>
                  <a:srgbClr val="002060"/>
                </a:solidFill>
                <a:cs typeface="Times New Roman" panose="02020603050405020304" pitchFamily="18" charset="0"/>
              </a:rPr>
              <a:t> app.</a:t>
            </a:r>
            <a:r>
              <a:rPr dirty="0" sz="2000" lang="en-US">
                <a:cs typeface="Times New Roman" panose="02020603050405020304" pitchFamily="18" charset="0"/>
              </a:rPr>
              <a:t>: for </a:t>
            </a:r>
            <a:r>
              <a:rPr dirty="0" sz="2000" lang="en-US" err="1">
                <a:cs typeface="Times New Roman" panose="02020603050405020304" pitchFamily="18" charset="0"/>
              </a:rPr>
              <a:t>falco-tentorial</a:t>
            </a:r>
            <a:r>
              <a:rPr dirty="0" sz="2000" lang="en-US">
                <a:cs typeface="Times New Roman" panose="02020603050405020304" pitchFamily="18" charset="0"/>
              </a:rPr>
              <a:t> M.</a:t>
            </a:r>
          </a:p>
          <a:p>
            <a:pPr indent="-342900" marL="342900">
              <a:buAutoNum type="arabicPeriod"/>
            </a:pPr>
            <a:r>
              <a:rPr b="1" dirty="0" sz="2000" lang="en-US" err="1">
                <a:solidFill>
                  <a:srgbClr val="002060"/>
                </a:solidFill>
                <a:cs typeface="Times New Roman" panose="02020603050405020304" pitchFamily="18" charset="0"/>
              </a:rPr>
              <a:t>Supracerebellar</a:t>
            </a:r>
            <a:r>
              <a:rPr b="1" dirty="0" sz="2000" lang="en-US">
                <a:solidFill>
                  <a:srgbClr val="002060"/>
                </a:solidFill>
                <a:cs typeface="Times New Roman" panose="02020603050405020304" pitchFamily="18" charset="0"/>
              </a:rPr>
              <a:t> </a:t>
            </a:r>
            <a:r>
              <a:rPr b="1" dirty="0" sz="2000" lang="en-US" err="1">
                <a:solidFill>
                  <a:srgbClr val="002060"/>
                </a:solidFill>
                <a:cs typeface="Times New Roman" panose="02020603050405020304" pitchFamily="18" charset="0"/>
              </a:rPr>
              <a:t>infratentorial</a:t>
            </a:r>
            <a:r>
              <a:rPr b="1" dirty="0" sz="2000" lang="en-US">
                <a:solidFill>
                  <a:srgbClr val="002060"/>
                </a:solidFill>
                <a:cs typeface="Times New Roman" panose="02020603050405020304" pitchFamily="18" charset="0"/>
              </a:rPr>
              <a:t> app.</a:t>
            </a:r>
            <a:r>
              <a:rPr dirty="0" sz="2000" lang="en-US">
                <a:cs typeface="Times New Roman" panose="02020603050405020304" pitchFamily="18" charset="0"/>
              </a:rPr>
              <a:t>: for </a:t>
            </a:r>
            <a:r>
              <a:rPr dirty="0" sz="2000" lang="en-US" err="1">
                <a:cs typeface="Times New Roman" panose="02020603050405020304" pitchFamily="18" charset="0"/>
              </a:rPr>
              <a:t>falco-tentorial</a:t>
            </a:r>
            <a:r>
              <a:rPr dirty="0" sz="2000" lang="en-US">
                <a:cs typeface="Times New Roman" panose="02020603050405020304" pitchFamily="18" charset="0"/>
              </a:rPr>
              <a:t> (goes </a:t>
            </a:r>
            <a:r>
              <a:rPr dirty="0" sz="2000" lang="en-US" err="1">
                <a:cs typeface="Times New Roman" panose="02020603050405020304" pitchFamily="18" charset="0"/>
              </a:rPr>
              <a:t>infratentorially</a:t>
            </a:r>
            <a:r>
              <a:rPr dirty="0" sz="2000" lang="en-US">
                <a:cs typeface="Times New Roman" panose="02020603050405020304" pitchFamily="18" charset="0"/>
              </a:rPr>
              <a:t>) M.</a:t>
            </a:r>
          </a:p>
          <a:p>
            <a:pPr indent="-342900" marL="342900">
              <a:buAutoNum type="arabicPeriod"/>
            </a:pPr>
            <a:r>
              <a:rPr b="1" dirty="0" sz="2000" lang="en-US" err="1">
                <a:solidFill>
                  <a:srgbClr val="002060"/>
                </a:solidFill>
                <a:cs typeface="Times New Roman" panose="02020603050405020304" pitchFamily="18" charset="0"/>
              </a:rPr>
              <a:t>Supra-infratentorial</a:t>
            </a:r>
            <a:r>
              <a:rPr b="1" dirty="0" sz="2000" lang="en-US">
                <a:solidFill>
                  <a:srgbClr val="002060"/>
                </a:solidFill>
                <a:cs typeface="Times New Roman" panose="02020603050405020304" pitchFamily="18" charset="0"/>
              </a:rPr>
              <a:t> app.</a:t>
            </a:r>
            <a:r>
              <a:rPr dirty="0" sz="2000" lang="en-US">
                <a:cs typeface="Times New Roman" panose="02020603050405020304" pitchFamily="18" charset="0"/>
              </a:rPr>
              <a:t>: for large </a:t>
            </a:r>
            <a:r>
              <a:rPr dirty="0" sz="2000" lang="en-US" err="1">
                <a:cs typeface="Times New Roman" panose="02020603050405020304" pitchFamily="18" charset="0"/>
              </a:rPr>
              <a:t>tentorial</a:t>
            </a:r>
            <a:r>
              <a:rPr dirty="0" sz="2000" lang="en-US">
                <a:cs typeface="Times New Roman" panose="02020603050405020304" pitchFamily="18" charset="0"/>
              </a:rPr>
              <a:t> M. with </a:t>
            </a:r>
            <a:r>
              <a:rPr dirty="0" sz="2000" lang="en-US" err="1">
                <a:cs typeface="Times New Roman" panose="02020603050405020304" pitchFamily="18" charset="0"/>
              </a:rPr>
              <a:t>supra-infratentorial</a:t>
            </a:r>
            <a:r>
              <a:rPr dirty="0" sz="2000" lang="en-US">
                <a:cs typeface="Times New Roman" panose="02020603050405020304" pitchFamily="18" charset="0"/>
              </a:rPr>
              <a:t> extension.</a:t>
            </a:r>
            <a:endParaRPr dirty="0" sz="2000" lang="en-IQ"/>
          </a:p>
        </p:txBody>
      </p:sp>
      <p:pic>
        <p:nvPicPr>
          <p:cNvPr id="2097178" name="Content Placeholder 1" descr="IMG_0051"/>
          <p:cNvPicPr>
            <a:picLocks noChangeAspect="1"/>
          </p:cNvPicPr>
          <p:nvPr/>
        </p:nvPicPr>
        <p:blipFill>
          <a:blip xmlns:r="http://schemas.openxmlformats.org/officeDocument/2006/relationships" r:embed="rId1"/>
          <a:stretch>
            <a:fillRect/>
          </a:stretch>
        </p:blipFill>
        <p:spPr>
          <a:xfrm>
            <a:off x="1627908" y="3545897"/>
            <a:ext cx="5888183" cy="3312103"/>
          </a:xfrm>
          <a:prstGeom prst="rect"/>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0" name=""/>
        <p:cNvGrpSpPr/>
        <p:nvPr/>
      </p:nvGrpSpPr>
      <p:grpSpPr>
        <a:xfrm>
          <a:off x="0" y="0"/>
          <a:ext cx="0" cy="0"/>
          <a:chOff x="0" y="0"/>
          <a:chExt cx="0" cy="0"/>
        </a:xfrm>
      </p:grpSpPr>
      <p:sp>
        <p:nvSpPr>
          <p:cNvPr id="1048632" name="Content Placeholder 6"/>
          <p:cNvSpPr>
            <a:spLocks noGrp="1"/>
          </p:cNvSpPr>
          <p:nvPr>
            <p:ph idx="1"/>
          </p:nvPr>
        </p:nvSpPr>
        <p:spPr>
          <a:xfrm>
            <a:off x="120649" y="82262"/>
            <a:ext cx="8907895" cy="3265920"/>
          </a:xfrm>
        </p:spPr>
        <p:txBody>
          <a:bodyPr>
            <a:normAutofit/>
          </a:bodyPr>
          <a:p>
            <a:pPr>
              <a:buFont typeface="Wingdings" pitchFamily="2" charset="2"/>
              <a:buChar char="q"/>
            </a:pPr>
            <a:r>
              <a:rPr b="1" dirty="0" sz="2000" lang="en-US" u="sng">
                <a:solidFill>
                  <a:srgbClr val="002060"/>
                </a:solidFill>
              </a:rPr>
              <a:t>Yaşargil classification of </a:t>
            </a:r>
            <a:r>
              <a:rPr b="1" dirty="0" sz="2000" lang="en-US" err="1" u="sng">
                <a:solidFill>
                  <a:srgbClr val="002060"/>
                </a:solidFill>
              </a:rPr>
              <a:t>tentorial</a:t>
            </a:r>
            <a:r>
              <a:rPr b="1" dirty="0" sz="2000" lang="en-US" u="sng">
                <a:solidFill>
                  <a:srgbClr val="002060"/>
                </a:solidFill>
              </a:rPr>
              <a:t> meningioma </a:t>
            </a:r>
          </a:p>
          <a:p>
            <a:pPr indent="-457200" marL="457200">
              <a:buFont typeface="+mj-lt"/>
              <a:buAutoNum type="arabicParenR"/>
            </a:pPr>
            <a:r>
              <a:rPr b="1" dirty="0" sz="2000" lang="en-US">
                <a:solidFill>
                  <a:srgbClr val="0070C0"/>
                </a:solidFill>
              </a:rPr>
              <a:t>Meningiomas arising from the free </a:t>
            </a:r>
            <a:r>
              <a:rPr b="1" dirty="0" sz="2000" lang="en-US" err="1">
                <a:solidFill>
                  <a:srgbClr val="0070C0"/>
                </a:solidFill>
              </a:rPr>
              <a:t>tentorial</a:t>
            </a:r>
            <a:r>
              <a:rPr b="1" dirty="0" sz="2000" lang="en-US">
                <a:solidFill>
                  <a:srgbClr val="0070C0"/>
                </a:solidFill>
              </a:rPr>
              <a:t> notch</a:t>
            </a:r>
            <a:r>
              <a:rPr dirty="0" sz="2000" lang="en-US"/>
              <a:t> (inner ring meningiomas, anterior T1, middle T2, and posterior T3)</a:t>
            </a:r>
          </a:p>
          <a:p>
            <a:pPr indent="-457200" marL="457200">
              <a:buFont typeface="+mj-lt"/>
              <a:buAutoNum type="arabicParenR"/>
            </a:pPr>
            <a:r>
              <a:rPr b="1" dirty="0" sz="2000" lang="en-US">
                <a:solidFill>
                  <a:srgbClr val="0070C0"/>
                </a:solidFill>
              </a:rPr>
              <a:t>Meningiomas originating from the intermediate </a:t>
            </a:r>
            <a:r>
              <a:rPr b="1" dirty="0" sz="2000" lang="en-US" err="1">
                <a:solidFill>
                  <a:srgbClr val="0070C0"/>
                </a:solidFill>
              </a:rPr>
              <a:t>tentorial</a:t>
            </a:r>
            <a:r>
              <a:rPr b="1" dirty="0" sz="2000" lang="en-US">
                <a:solidFill>
                  <a:srgbClr val="0070C0"/>
                </a:solidFill>
              </a:rPr>
              <a:t> surface</a:t>
            </a:r>
            <a:r>
              <a:rPr dirty="0" sz="2000" lang="en-US"/>
              <a:t> (T4)</a:t>
            </a:r>
          </a:p>
          <a:p>
            <a:pPr indent="-457200" marL="457200">
              <a:buFont typeface="+mj-lt"/>
              <a:buAutoNum type="arabicParenR"/>
            </a:pPr>
            <a:r>
              <a:rPr b="1" dirty="0" sz="2000" lang="en-US">
                <a:solidFill>
                  <a:srgbClr val="0070C0"/>
                </a:solidFill>
              </a:rPr>
              <a:t>Meningiomas involving the </a:t>
            </a:r>
            <a:r>
              <a:rPr b="1" dirty="0" sz="2000" lang="en-US" err="1">
                <a:solidFill>
                  <a:srgbClr val="0070C0"/>
                </a:solidFill>
              </a:rPr>
              <a:t>torcular</a:t>
            </a:r>
            <a:r>
              <a:rPr b="1" dirty="0" sz="2000" lang="en-US">
                <a:solidFill>
                  <a:srgbClr val="0070C0"/>
                </a:solidFill>
              </a:rPr>
              <a:t> </a:t>
            </a:r>
            <a:r>
              <a:rPr b="1" dirty="0" sz="2000" lang="en-US" err="1">
                <a:solidFill>
                  <a:srgbClr val="0070C0"/>
                </a:solidFill>
              </a:rPr>
              <a:t>Herophili</a:t>
            </a:r>
            <a:r>
              <a:rPr dirty="0" sz="2000" lang="en-US"/>
              <a:t> (T5)</a:t>
            </a:r>
          </a:p>
          <a:p>
            <a:pPr indent="-457200" marL="457200">
              <a:buFont typeface="+mj-lt"/>
              <a:buAutoNum type="arabicParenR"/>
            </a:pPr>
            <a:r>
              <a:rPr b="1" dirty="0" sz="2000" lang="en-US">
                <a:solidFill>
                  <a:srgbClr val="0070C0"/>
                </a:solidFill>
              </a:rPr>
              <a:t>Meningiomas arising from the lateral outer </a:t>
            </a:r>
            <a:r>
              <a:rPr b="1" dirty="0" sz="2000" lang="en-US" err="1">
                <a:solidFill>
                  <a:srgbClr val="0070C0"/>
                </a:solidFill>
              </a:rPr>
              <a:t>tentorial</a:t>
            </a:r>
            <a:r>
              <a:rPr b="1" dirty="0" sz="2000" lang="en-US">
                <a:solidFill>
                  <a:srgbClr val="0070C0"/>
                </a:solidFill>
              </a:rPr>
              <a:t> ring</a:t>
            </a:r>
            <a:r>
              <a:rPr dirty="0" sz="2000" lang="en-US"/>
              <a:t> (posterior T6, anterior T7)</a:t>
            </a:r>
          </a:p>
          <a:p>
            <a:pPr indent="-457200" marL="457200">
              <a:buFont typeface="+mj-lt"/>
              <a:buAutoNum type="arabicParenR"/>
            </a:pPr>
            <a:r>
              <a:rPr b="1" dirty="0" sz="2000" lang="en-US" err="1">
                <a:solidFill>
                  <a:srgbClr val="0070C0"/>
                </a:solidFill>
              </a:rPr>
              <a:t>Falcotentorial</a:t>
            </a:r>
            <a:r>
              <a:rPr b="1" dirty="0" sz="2000" lang="en-US">
                <a:solidFill>
                  <a:srgbClr val="0070C0"/>
                </a:solidFill>
              </a:rPr>
              <a:t> meningiomas</a:t>
            </a:r>
            <a:r>
              <a:rPr dirty="0" sz="2000" lang="en-US"/>
              <a:t> (T8)</a:t>
            </a:r>
            <a:endParaRPr dirty="0" sz="2000" lang="en-IQ"/>
          </a:p>
        </p:txBody>
      </p:sp>
      <p:pic>
        <p:nvPicPr>
          <p:cNvPr id="2097179" name="Picture 8"/>
          <p:cNvPicPr>
            <a:picLocks noChangeAspect="1"/>
          </p:cNvPicPr>
          <p:nvPr/>
        </p:nvPicPr>
        <p:blipFill>
          <a:blip xmlns:r="http://schemas.openxmlformats.org/officeDocument/2006/relationships" r:embed="rId1"/>
          <a:stretch>
            <a:fillRect/>
          </a:stretch>
        </p:blipFill>
        <p:spPr>
          <a:xfrm>
            <a:off x="2479386" y="3091296"/>
            <a:ext cx="4185227" cy="3766704"/>
          </a:xfrm>
          <a:prstGeom prst="rect"/>
          <a:ln>
            <a:noFill/>
          </a:ln>
          <a:effectLst>
            <a:softEdge rad="112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1" name=""/>
        <p:cNvGrpSpPr/>
        <p:nvPr/>
      </p:nvGrpSpPr>
      <p:grpSpPr>
        <a:xfrm>
          <a:off x="0" y="0"/>
          <a:ext cx="0" cy="0"/>
          <a:chOff x="0" y="0"/>
          <a:chExt cx="0" cy="0"/>
        </a:xfrm>
      </p:grpSpPr>
      <p:sp>
        <p:nvSpPr>
          <p:cNvPr id="1048633" name="Content Placeholder 2"/>
          <p:cNvSpPr>
            <a:spLocks noGrp="1"/>
          </p:cNvSpPr>
          <p:nvPr>
            <p:ph idx="1"/>
          </p:nvPr>
        </p:nvSpPr>
        <p:spPr>
          <a:xfrm>
            <a:off x="83874" y="97558"/>
            <a:ext cx="8979308" cy="6679623"/>
          </a:xfrm>
        </p:spPr>
        <p:txBody>
          <a:bodyPr>
            <a:noAutofit/>
          </a:bodyPr>
          <a:p>
            <a:pPr>
              <a:buFont typeface="Wingdings" pitchFamily="2" charset="2"/>
              <a:buChar char="v"/>
            </a:pPr>
            <a:r>
              <a:rPr b="1" dirty="0" sz="2000" lang="en-US" u="sng">
                <a:solidFill>
                  <a:srgbClr val="C00000"/>
                </a:solidFill>
                <a:cs typeface="Times New Roman" panose="02020603050405020304" pitchFamily="18" charset="0"/>
              </a:rPr>
              <a:t>Olfactory groove meningioma</a:t>
            </a:r>
            <a:r>
              <a:rPr b="1" dirty="0" sz="2000" lang="en-US">
                <a:solidFill>
                  <a:srgbClr val="C00000"/>
                </a:solidFill>
                <a:cs typeface="Times New Roman" panose="02020603050405020304" pitchFamily="18" charset="0"/>
              </a:rPr>
              <a:t>:</a:t>
            </a:r>
            <a:r>
              <a:rPr dirty="0" sz="2000" lang="en-US">
                <a:solidFill>
                  <a:srgbClr val="C00000"/>
                </a:solidFill>
                <a:cs typeface="Times New Roman" panose="02020603050405020304" pitchFamily="18" charset="0"/>
              </a:rPr>
              <a:t> </a:t>
            </a:r>
          </a:p>
          <a:p>
            <a:pPr>
              <a:buFont typeface="Wingdings" pitchFamily="2" charset="2"/>
              <a:buChar char="§"/>
            </a:pPr>
            <a:r>
              <a:rPr dirty="0" sz="2000" lang="en-US">
                <a:cs typeface="Times New Roman" panose="02020603050405020304" pitchFamily="18" charset="0"/>
              </a:rPr>
              <a:t>Originate from cribriform plate &amp; extend to ethmoid, sphenoid, nasal cavities. </a:t>
            </a:r>
          </a:p>
          <a:p>
            <a:pPr>
              <a:buFont typeface="Wingdings" pitchFamily="2" charset="2"/>
              <a:buChar char="§"/>
            </a:pPr>
            <a:r>
              <a:rPr dirty="0" sz="2000" lang="en-US">
                <a:cs typeface="Times New Roman" panose="02020603050405020304" pitchFamily="18" charset="0"/>
              </a:rPr>
              <a:t>The tumor’s primary blood supply is from the </a:t>
            </a:r>
            <a:r>
              <a:rPr dirty="0" sz="2000" lang="en-US" u="sng">
                <a:solidFill>
                  <a:srgbClr val="C00000"/>
                </a:solidFill>
                <a:cs typeface="Times New Roman" panose="02020603050405020304" pitchFamily="18" charset="0"/>
              </a:rPr>
              <a:t>anterior ethmoidal artery.</a:t>
            </a:r>
          </a:p>
          <a:p>
            <a:pPr>
              <a:buFont typeface="Wingdings" pitchFamily="2" charset="2"/>
              <a:buChar char="§"/>
            </a:pPr>
            <a:r>
              <a:rPr dirty="0" sz="2000" lang="en-US">
                <a:cs typeface="Times New Roman" panose="02020603050405020304" pitchFamily="18" charset="0"/>
              </a:rPr>
              <a:t>Late recurrence of </a:t>
            </a:r>
            <a:r>
              <a:rPr dirty="0" sz="2000" lang="en-US" err="1">
                <a:cs typeface="Times New Roman" panose="02020603050405020304" pitchFamily="18" charset="0"/>
              </a:rPr>
              <a:t>olf</a:t>
            </a:r>
            <a:r>
              <a:rPr dirty="0" sz="2000" lang="en-US">
                <a:cs typeface="Times New Roman" panose="02020603050405020304" pitchFamily="18" charset="0"/>
              </a:rPr>
              <a:t>. groove M. is significant and it caused by conservative handling of underlying invaded bone.</a:t>
            </a:r>
          </a:p>
          <a:p>
            <a:pPr>
              <a:buFont typeface="Wingdings" pitchFamily="2" charset="2"/>
              <a:buChar char="§"/>
            </a:pPr>
            <a:r>
              <a:rPr dirty="0" sz="2000" lang="en-US">
                <a:cs typeface="Times New Roman" panose="02020603050405020304" pitchFamily="18" charset="0"/>
              </a:rPr>
              <a:t>The pattern of recurrence is toward the ethmoid and nasal cavity.</a:t>
            </a:r>
          </a:p>
          <a:p>
            <a:pPr indent="0" marL="0">
              <a:buNone/>
            </a:pPr>
            <a:endParaRPr dirty="0" sz="2000" lang="en-US">
              <a:cs typeface="Times New Roman" panose="02020603050405020304" pitchFamily="18" charset="0"/>
            </a:endParaRPr>
          </a:p>
          <a:p>
            <a:pPr>
              <a:buFont typeface="Wingdings" pitchFamily="2" charset="2"/>
              <a:buChar char="Ø"/>
            </a:pPr>
            <a:r>
              <a:rPr b="1" dirty="0" sz="2000" lang="en-US">
                <a:solidFill>
                  <a:srgbClr val="002060"/>
                </a:solidFill>
                <a:cs typeface="Times New Roman" panose="02020603050405020304" pitchFamily="18" charset="0"/>
              </a:rPr>
              <a:t>Presentation (usually asymptomatic until they are large) may include</a:t>
            </a:r>
          </a:p>
          <a:p>
            <a:pPr indent="-457200" marL="457200">
              <a:buFont typeface="+mj-lt"/>
              <a:buAutoNum type="arabicPeriod"/>
            </a:pPr>
            <a:r>
              <a:rPr b="1" dirty="0" sz="2000" lang="en-US">
                <a:solidFill>
                  <a:srgbClr val="0070C0"/>
                </a:solidFill>
                <a:cs typeface="Times New Roman" panose="02020603050405020304" pitchFamily="18" charset="0"/>
              </a:rPr>
              <a:t>Foster Kennedy syndrome</a:t>
            </a:r>
            <a:r>
              <a:rPr dirty="0" sz="2000" lang="en-US">
                <a:cs typeface="Times New Roman" panose="02020603050405020304" pitchFamily="18" charset="0"/>
              </a:rPr>
              <a:t>: anosmia (patient is usually unaware of this), ipsilateral optic atrophy, contralateral </a:t>
            </a:r>
            <a:r>
              <a:rPr dirty="0" sz="2000" lang="en-US" err="1">
                <a:cs typeface="Times New Roman" panose="02020603050405020304" pitchFamily="18" charset="0"/>
              </a:rPr>
              <a:t>papilledema</a:t>
            </a:r>
            <a:endParaRPr dirty="0" sz="2000" lang="en-US">
              <a:cs typeface="Times New Roman" panose="02020603050405020304" pitchFamily="18" charset="0"/>
            </a:endParaRPr>
          </a:p>
          <a:p>
            <a:pPr indent="-457200" marL="457200">
              <a:buFont typeface="+mj-lt"/>
              <a:buAutoNum type="arabicPeriod"/>
            </a:pPr>
            <a:r>
              <a:rPr b="1" dirty="0" sz="2000" lang="en-US">
                <a:solidFill>
                  <a:srgbClr val="0070C0"/>
                </a:solidFill>
                <a:cs typeface="Times New Roman" panose="02020603050405020304" pitchFamily="18" charset="0"/>
              </a:rPr>
              <a:t>Mental status changes</a:t>
            </a:r>
            <a:r>
              <a:rPr dirty="0" sz="2000" lang="en-US">
                <a:cs typeface="Times New Roman" panose="02020603050405020304" pitchFamily="18" charset="0"/>
              </a:rPr>
              <a:t>: often with frontal lobe findings (apathy, abulia…)</a:t>
            </a:r>
          </a:p>
          <a:p>
            <a:pPr indent="-457200" marL="457200">
              <a:buFont typeface="+mj-lt"/>
              <a:buAutoNum type="arabicPeriod"/>
            </a:pPr>
            <a:r>
              <a:rPr b="1" dirty="0" sz="2000" lang="en-US">
                <a:solidFill>
                  <a:srgbClr val="0070C0"/>
                </a:solidFill>
                <a:cs typeface="Times New Roman" panose="02020603050405020304" pitchFamily="18" charset="0"/>
              </a:rPr>
              <a:t>Urinary incontinence</a:t>
            </a:r>
          </a:p>
          <a:p>
            <a:pPr indent="-457200" marL="457200">
              <a:buFont typeface="+mj-lt"/>
              <a:buAutoNum type="arabicPeriod"/>
            </a:pPr>
            <a:r>
              <a:rPr b="1" dirty="0" sz="2000" lang="en-US">
                <a:solidFill>
                  <a:srgbClr val="0070C0"/>
                </a:solidFill>
                <a:cs typeface="Times New Roman" panose="02020603050405020304" pitchFamily="18" charset="0"/>
              </a:rPr>
              <a:t>Visual impairment</a:t>
            </a:r>
            <a:r>
              <a:rPr dirty="0" sz="2000" lang="en-US">
                <a:cs typeface="Times New Roman" panose="02020603050405020304" pitchFamily="18" charset="0"/>
              </a:rPr>
              <a:t> (</a:t>
            </a:r>
            <a:r>
              <a:rPr b="1" dirty="0" sz="2000" lang="en-US" err="1">
                <a:cs typeface="Times New Roman" panose="02020603050405020304" pitchFamily="18" charset="0"/>
              </a:rPr>
              <a:t>bitemporal</a:t>
            </a:r>
            <a:r>
              <a:rPr b="1" dirty="0" sz="2000" lang="en-US">
                <a:cs typeface="Times New Roman" panose="02020603050405020304" pitchFamily="18" charset="0"/>
              </a:rPr>
              <a:t> visual field defect</a:t>
            </a:r>
            <a:r>
              <a:rPr dirty="0" sz="2000" lang="en-US">
                <a:cs typeface="Times New Roman" panose="02020603050405020304" pitchFamily="18" charset="0"/>
              </a:rPr>
              <a:t>) caused by posteriorly located lesions that compress the optic apparatus</a:t>
            </a:r>
          </a:p>
          <a:p>
            <a:pPr indent="-457200" marL="457200">
              <a:buFont typeface="+mj-lt"/>
              <a:buAutoNum type="arabicPeriod"/>
            </a:pPr>
            <a:r>
              <a:rPr b="1" dirty="0" sz="2000" lang="en-US">
                <a:solidFill>
                  <a:srgbClr val="0070C0"/>
                </a:solidFill>
                <a:cs typeface="Times New Roman" panose="02020603050405020304" pitchFamily="18" charset="0"/>
              </a:rPr>
              <a:t>Short-term memory loss</a:t>
            </a:r>
            <a:r>
              <a:rPr dirty="0" sz="2000" lang="en-US">
                <a:cs typeface="Times New Roman" panose="02020603050405020304" pitchFamily="18" charset="0"/>
              </a:rPr>
              <a:t> by large lesions that compress the fornix</a:t>
            </a:r>
          </a:p>
          <a:p>
            <a:pPr indent="-457200" marL="457200">
              <a:buFont typeface="+mj-lt"/>
              <a:buAutoNum type="arabicPeriod"/>
            </a:pPr>
            <a:r>
              <a:rPr b="1" dirty="0" sz="2000" lang="en-US">
                <a:solidFill>
                  <a:srgbClr val="0070C0"/>
                </a:solidFill>
                <a:cs typeface="Times New Roman" panose="02020603050405020304" pitchFamily="18" charset="0"/>
              </a:rPr>
              <a:t>Seizure</a:t>
            </a:r>
            <a:r>
              <a:rPr dirty="0" sz="2000" lang="en-US">
                <a:cs typeface="Times New Roman" panose="02020603050405020304" pitchFamily="18"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2" name=""/>
        <p:cNvGrpSpPr/>
        <p:nvPr/>
      </p:nvGrpSpPr>
      <p:grpSpPr>
        <a:xfrm>
          <a:off x="0" y="0"/>
          <a:ext cx="0" cy="0"/>
          <a:chOff x="0" y="0"/>
          <a:chExt cx="0" cy="0"/>
        </a:xfrm>
      </p:grpSpPr>
      <p:sp>
        <p:nvSpPr>
          <p:cNvPr id="1048634" name="Content Placeholder 2"/>
          <p:cNvSpPr>
            <a:spLocks noGrp="1"/>
          </p:cNvSpPr>
          <p:nvPr>
            <p:ph idx="1"/>
          </p:nvPr>
        </p:nvSpPr>
        <p:spPr>
          <a:xfrm>
            <a:off x="80818" y="92364"/>
            <a:ext cx="8970818" cy="6684818"/>
          </a:xfrm>
        </p:spPr>
        <p:txBody>
          <a:bodyPr>
            <a:normAutofit/>
          </a:bodyPr>
          <a:p>
            <a:pPr indent="0" marL="0">
              <a:buNone/>
            </a:pPr>
            <a:r>
              <a:rPr b="1" dirty="0" sz="2000" lang="en-US">
                <a:cs typeface="Times New Roman" panose="02020603050405020304" pitchFamily="18" charset="0"/>
              </a:rPr>
              <a:t>Surgical approaches:</a:t>
            </a:r>
          </a:p>
          <a:p>
            <a:pPr indent="-342900" marL="342900">
              <a:buFont typeface="+mj-lt"/>
              <a:buAutoNum type="arabicPeriod"/>
            </a:pPr>
            <a:r>
              <a:rPr dirty="0" sz="2000" lang="en-US">
                <a:cs typeface="Times New Roman" panose="02020603050405020304" pitchFamily="18" charset="0"/>
              </a:rPr>
              <a:t>Unilateral </a:t>
            </a:r>
            <a:r>
              <a:rPr dirty="0" sz="2000" lang="en-US" err="1">
                <a:cs typeface="Times New Roman" panose="02020603050405020304" pitchFamily="18" charset="0"/>
              </a:rPr>
              <a:t>pterional</a:t>
            </a:r>
            <a:r>
              <a:rPr dirty="0" sz="2000" lang="en-US">
                <a:cs typeface="Times New Roman" panose="02020603050405020304" pitchFamily="18" charset="0"/>
              </a:rPr>
              <a:t> approach.</a:t>
            </a:r>
          </a:p>
          <a:p>
            <a:pPr indent="-342900" marL="342900">
              <a:buFont typeface="+mj-lt"/>
              <a:buAutoNum type="arabicPeriod"/>
            </a:pPr>
            <a:r>
              <a:rPr dirty="0" sz="2000" lang="en-US" err="1">
                <a:cs typeface="Times New Roman" panose="02020603050405020304" pitchFamily="18" charset="0"/>
              </a:rPr>
              <a:t>Bifrontal</a:t>
            </a:r>
            <a:r>
              <a:rPr dirty="0" sz="2000" lang="en-US">
                <a:cs typeface="Times New Roman" panose="02020603050405020304" pitchFamily="18" charset="0"/>
              </a:rPr>
              <a:t> </a:t>
            </a:r>
            <a:r>
              <a:rPr dirty="0" sz="2000" lang="en-US" err="1">
                <a:cs typeface="Times New Roman" panose="02020603050405020304" pitchFamily="18" charset="0"/>
              </a:rPr>
              <a:t>transbasal</a:t>
            </a:r>
            <a:r>
              <a:rPr dirty="0" sz="2000" lang="en-US">
                <a:cs typeface="Times New Roman" panose="02020603050405020304" pitchFamily="18" charset="0"/>
              </a:rPr>
              <a:t> approach.</a:t>
            </a:r>
          </a:p>
          <a:p>
            <a:pPr indent="-342900" marL="342900">
              <a:buFont typeface="+mj-lt"/>
              <a:buAutoNum type="arabicPeriod"/>
            </a:pPr>
            <a:r>
              <a:rPr dirty="0" sz="2000" lang="en-US">
                <a:cs typeface="Times New Roman" panose="02020603050405020304" pitchFamily="18" charset="0"/>
              </a:rPr>
              <a:t>Supraorbital approach (the preferred approach).</a:t>
            </a:r>
          </a:p>
          <a:p>
            <a:pPr lvl="1">
              <a:buFont typeface="Wingdings" pitchFamily="2" charset="2"/>
              <a:buChar char="Ø"/>
            </a:pPr>
            <a:r>
              <a:rPr dirty="0" sz="2000" lang="en-US">
                <a:cs typeface="Times New Roman" panose="02020603050405020304" pitchFamily="18" charset="0"/>
              </a:rPr>
              <a:t>It  provides  superb low  basal  exposure  and  lessens  the  need  for  retraction  of  the frontal  lobe.</a:t>
            </a:r>
          </a:p>
          <a:p>
            <a:pPr lvl="1">
              <a:buFont typeface="Wingdings" pitchFamily="2" charset="2"/>
              <a:buChar char="Ø"/>
            </a:pPr>
            <a:r>
              <a:rPr dirty="0" sz="2000" lang="en-US">
                <a:cs typeface="Times New Roman" panose="02020603050405020304" pitchFamily="18" charset="0"/>
              </a:rPr>
              <a:t>It  allows  a  wider  corridor  to  control  tumor  vascularity,  enucleate  the tumor,  resect  the  basal  dura,  and  repair  the  anterior  cranial  base</a:t>
            </a:r>
          </a:p>
          <a:p>
            <a:pPr indent="0" marL="0">
              <a:buNone/>
            </a:pPr>
            <a:r>
              <a:rPr dirty="0" sz="2000" i="1" lang="en-US" u="sng">
                <a:cs typeface="Times New Roman" panose="02020603050405020304" pitchFamily="18" charset="0"/>
              </a:rPr>
              <a:t>Note</a:t>
            </a:r>
            <a:r>
              <a:rPr dirty="0" sz="2000" lang="en-US">
                <a:cs typeface="Times New Roman" panose="02020603050405020304" pitchFamily="18" charset="0"/>
              </a:rPr>
              <a:t>:</a:t>
            </a:r>
          </a:p>
          <a:p>
            <a:pPr indent="0" marL="0">
              <a:buNone/>
            </a:pPr>
            <a:r>
              <a:rPr dirty="0" sz="2000" lang="en-US">
                <a:cs typeface="Times New Roman" panose="02020603050405020304" pitchFamily="18" charset="0"/>
              </a:rPr>
              <a:t>Olfactory groove meningioma</a:t>
            </a:r>
            <a:r>
              <a:rPr dirty="0" sz="2000" lang="en-US">
                <a:cs typeface="Times New Roman" panose="02020603050405020304" pitchFamily="18" charset="0"/>
                <a:sym typeface="Wingdings" panose="05000000000000000000" pitchFamily="2" charset="2"/>
              </a:rPr>
              <a:t> early anosmia, late visual defects.</a:t>
            </a:r>
          </a:p>
          <a:p>
            <a:pPr indent="0" marL="0">
              <a:buNone/>
            </a:pPr>
            <a:r>
              <a:rPr dirty="0" sz="2000" lang="en-US" err="1">
                <a:cs typeface="Times New Roman" panose="02020603050405020304" pitchFamily="18" charset="0"/>
                <a:sym typeface="Wingdings" panose="05000000000000000000" pitchFamily="2" charset="2"/>
              </a:rPr>
              <a:t>Tuberculum</a:t>
            </a:r>
            <a:r>
              <a:rPr dirty="0" sz="2000" lang="en-US">
                <a:cs typeface="Times New Roman" panose="02020603050405020304" pitchFamily="18" charset="0"/>
                <a:sym typeface="Wingdings" panose="05000000000000000000" pitchFamily="2" charset="2"/>
              </a:rPr>
              <a:t> </a:t>
            </a:r>
            <a:r>
              <a:rPr dirty="0" sz="2000" lang="en-US" err="1">
                <a:cs typeface="Times New Roman" panose="02020603050405020304" pitchFamily="18" charset="0"/>
                <a:sym typeface="Wingdings" panose="05000000000000000000" pitchFamily="2" charset="2"/>
              </a:rPr>
              <a:t>sellae</a:t>
            </a:r>
            <a:r>
              <a:rPr dirty="0" sz="2000" lang="en-US">
                <a:cs typeface="Times New Roman" panose="02020603050405020304" pitchFamily="18" charset="0"/>
                <a:sym typeface="Wingdings" panose="05000000000000000000" pitchFamily="2" charset="2"/>
              </a:rPr>
              <a:t> (</a:t>
            </a:r>
            <a:r>
              <a:rPr dirty="0" sz="2000" lang="en-US" err="1">
                <a:cs typeface="Times New Roman" panose="02020603050405020304" pitchFamily="18" charset="0"/>
                <a:sym typeface="Wingdings" panose="05000000000000000000" pitchFamily="2" charset="2"/>
              </a:rPr>
              <a:t>Suprasellar</a:t>
            </a:r>
            <a:r>
              <a:rPr dirty="0" sz="2000" lang="en-US">
                <a:cs typeface="Times New Roman" panose="02020603050405020304" pitchFamily="18" charset="0"/>
                <a:sym typeface="Wingdings" panose="05000000000000000000" pitchFamily="2" charset="2"/>
              </a:rPr>
              <a:t> meningioma)  early visual defects, late anosmia.</a:t>
            </a:r>
            <a:endParaRPr dirty="0" lang="en-IQ"/>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3" name=""/>
        <p:cNvGrpSpPr/>
        <p:nvPr/>
      </p:nvGrpSpPr>
      <p:grpSpPr>
        <a:xfrm>
          <a:off x="0" y="0"/>
          <a:ext cx="0" cy="0"/>
          <a:chOff x="0" y="0"/>
          <a:chExt cx="0" cy="0"/>
        </a:xfrm>
      </p:grpSpPr>
      <p:pic>
        <p:nvPicPr>
          <p:cNvPr id="2097180" name="Picture 3"/>
          <p:cNvPicPr>
            <a:picLocks noChangeAspect="1" noGrp="1"/>
          </p:cNvPicPr>
          <p:nvPr>
            <p:ph idx="1"/>
          </p:nvPr>
        </p:nvPicPr>
        <p:blipFill>
          <a:blip xmlns:r="http://schemas.openxmlformats.org/officeDocument/2006/relationships" r:embed="rId1"/>
          <a:stretch>
            <a:fillRect/>
          </a:stretch>
        </p:blipFill>
        <p:spPr>
          <a:xfrm>
            <a:off x="562225" y="449514"/>
            <a:ext cx="8019549" cy="595897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4" name=""/>
        <p:cNvGrpSpPr/>
        <p:nvPr/>
      </p:nvGrpSpPr>
      <p:grpSpPr>
        <a:xfrm>
          <a:off x="0" y="0"/>
          <a:ext cx="0" cy="0"/>
          <a:chOff x="0" y="0"/>
          <a:chExt cx="0" cy="0"/>
        </a:xfrm>
      </p:grpSpPr>
      <p:pic>
        <p:nvPicPr>
          <p:cNvPr id="2097181" name="Content Placeholder 4"/>
          <p:cNvPicPr>
            <a:picLocks noChangeAspect="1" noGrp="1"/>
          </p:cNvPicPr>
          <p:nvPr>
            <p:ph idx="1"/>
          </p:nvPr>
        </p:nvPicPr>
        <p:blipFill>
          <a:blip xmlns:r="http://schemas.openxmlformats.org/officeDocument/2006/relationships" r:embed="rId1"/>
          <a:stretch>
            <a:fillRect/>
          </a:stretch>
        </p:blipFill>
        <p:spPr>
          <a:xfrm>
            <a:off x="531091" y="31142"/>
            <a:ext cx="8081818" cy="6795715"/>
          </a:xfrm>
          <a:prstGeom prst="rect"/>
          <a:ln>
            <a:noFill/>
          </a:ln>
          <a:effectLst>
            <a:softEdge rad="1125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5" name=""/>
        <p:cNvGrpSpPr/>
        <p:nvPr/>
      </p:nvGrpSpPr>
      <p:grpSpPr>
        <a:xfrm>
          <a:off x="0" y="0"/>
          <a:ext cx="0" cy="0"/>
          <a:chOff x="0" y="0"/>
          <a:chExt cx="0" cy="0"/>
        </a:xfrm>
      </p:grpSpPr>
      <p:sp>
        <p:nvSpPr>
          <p:cNvPr id="1048635" name="Title 1"/>
          <p:cNvSpPr>
            <a:spLocks noGrp="1"/>
          </p:cNvSpPr>
          <p:nvPr>
            <p:ph type="title"/>
          </p:nvPr>
        </p:nvSpPr>
        <p:spPr/>
        <p:txBody>
          <a:bodyPr/>
          <a:p>
            <a:endParaRPr lang="en-IQ"/>
          </a:p>
        </p:txBody>
      </p:sp>
      <p:pic>
        <p:nvPicPr>
          <p:cNvPr id="2097182" name="Picture 4"/>
          <p:cNvPicPr>
            <a:picLocks noChangeAspect="1" noGrp="1"/>
          </p:cNvPicPr>
          <p:nvPr>
            <p:ph idx="1"/>
          </p:nvPr>
        </p:nvPicPr>
        <p:blipFill>
          <a:blip xmlns:r="http://schemas.openxmlformats.org/officeDocument/2006/relationships" r:embed="rId1"/>
          <a:stretch>
            <a:fillRect/>
          </a:stretch>
        </p:blipFill>
        <p:spPr>
          <a:xfrm>
            <a:off x="0" y="-1"/>
            <a:ext cx="9144000" cy="6858001"/>
          </a:xfrm>
          <a:prstGeom prst="rect"/>
          <a:ln>
            <a:noFill/>
          </a:ln>
          <a:effectLst>
            <a:softEdge rad="112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6" name=""/>
        <p:cNvGrpSpPr/>
        <p:nvPr/>
      </p:nvGrpSpPr>
      <p:grpSpPr>
        <a:xfrm>
          <a:off x="0" y="0"/>
          <a:ext cx="0" cy="0"/>
          <a:chOff x="0" y="0"/>
          <a:chExt cx="0" cy="0"/>
        </a:xfrm>
      </p:grpSpPr>
      <p:pic>
        <p:nvPicPr>
          <p:cNvPr id="2097183" name="Picture 6"/>
          <p:cNvPicPr>
            <a:picLocks noChangeAspect="1"/>
          </p:cNvPicPr>
          <p:nvPr/>
        </p:nvPicPr>
        <p:blipFill>
          <a:blip xmlns:r="http://schemas.openxmlformats.org/officeDocument/2006/relationships" r:embed="rId1"/>
          <a:stretch>
            <a:fillRect/>
          </a:stretch>
        </p:blipFill>
        <p:spPr>
          <a:xfrm>
            <a:off x="1099366" y="0"/>
            <a:ext cx="6945268" cy="3428999"/>
          </a:xfrm>
          <a:prstGeom prst="rect"/>
          <a:solidFill>
            <a:srgbClr val="FFFFFF">
              <a:shade val="85000"/>
            </a:srgbClr>
          </a:solidFill>
          <a:ln w="88900" cap="sq">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2097184" name="Picture 10"/>
          <p:cNvPicPr>
            <a:picLocks noChangeAspect="1" noGrp="1"/>
          </p:cNvPicPr>
          <p:nvPr>
            <p:ph idx="1"/>
          </p:nvPr>
        </p:nvPicPr>
        <p:blipFill>
          <a:blip xmlns:r="http://schemas.openxmlformats.org/officeDocument/2006/relationships" r:embed="rId2"/>
          <a:stretch>
            <a:fillRect/>
          </a:stretch>
        </p:blipFill>
        <p:spPr>
          <a:xfrm>
            <a:off x="1099366" y="3428999"/>
            <a:ext cx="6945268" cy="3428999"/>
          </a:xfrm>
          <a:prstGeom prst="rect"/>
          <a:solidFill>
            <a:srgbClr val="FFFFFF">
              <a:shade val="85000"/>
            </a:srgbClr>
          </a:solidFill>
          <a:ln w="88900" cap="sq">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7" name=""/>
        <p:cNvGrpSpPr/>
        <p:nvPr/>
      </p:nvGrpSpPr>
      <p:grpSpPr>
        <a:xfrm>
          <a:off x="0" y="0"/>
          <a:ext cx="0" cy="0"/>
          <a:chOff x="0" y="0"/>
          <a:chExt cx="0" cy="0"/>
        </a:xfrm>
      </p:grpSpPr>
      <p:sp>
        <p:nvSpPr>
          <p:cNvPr id="1048636" name="Content Placeholder 2"/>
          <p:cNvSpPr>
            <a:spLocks noGrp="1"/>
          </p:cNvSpPr>
          <p:nvPr>
            <p:ph idx="1"/>
          </p:nvPr>
        </p:nvSpPr>
        <p:spPr>
          <a:xfrm>
            <a:off x="4572000" y="857251"/>
            <a:ext cx="4572000" cy="5143499"/>
          </a:xfrm>
        </p:spPr>
        <p:txBody>
          <a:bodyPr>
            <a:noAutofit/>
          </a:bodyPr>
          <a:p>
            <a:pPr indent="0" marL="0">
              <a:buNone/>
            </a:pPr>
            <a:r>
              <a:rPr b="0" dirty="0" sz="1950" i="0" lang="en-US" strike="noStrike" u="sng">
                <a:solidFill>
                  <a:schemeClr val="tx2"/>
                </a:solidFill>
                <a:effectLst/>
                <a:latin typeface="Algerian" pitchFamily="82" charset="77"/>
              </a:rPr>
              <a:t>Olfactory groove meningioma. </a:t>
            </a:r>
          </a:p>
          <a:p>
            <a:pPr>
              <a:buFont typeface="Wingdings" pitchFamily="2" charset="2"/>
              <a:buChar char="Ø"/>
            </a:pPr>
            <a:endParaRPr b="0" dirty="0" sz="1875" i="0" lang="en-US" strike="noStrike" u="none">
              <a:effectLst/>
              <a:latin typeface="Charis"/>
            </a:endParaRPr>
          </a:p>
          <a:p>
            <a:pPr>
              <a:buFont typeface="Wingdings" pitchFamily="2" charset="2"/>
              <a:buChar char="Ø"/>
            </a:pPr>
            <a:r>
              <a:rPr b="0" dirty="0" sz="1875" i="0" lang="en-US" strike="noStrike" u="none">
                <a:effectLst/>
                <a:latin typeface="Charis"/>
              </a:rPr>
              <a:t>Axial and sagittal T1W MR images (</a:t>
            </a:r>
            <a:r>
              <a:rPr b="1" dirty="0" sz="1875" i="0" lang="en-US" strike="noStrike" u="none">
                <a:effectLst/>
                <a:latin typeface="Charis"/>
              </a:rPr>
              <a:t>A</a:t>
            </a:r>
            <a:r>
              <a:rPr b="0" dirty="0" sz="1875" i="0" lang="en-US" strike="noStrike" u="none">
                <a:effectLst/>
                <a:latin typeface="Charis"/>
              </a:rPr>
              <a:t>, </a:t>
            </a:r>
            <a:r>
              <a:rPr b="1" dirty="0" sz="1875" i="0" lang="en-US" strike="noStrike" u="none">
                <a:effectLst/>
                <a:latin typeface="Charis"/>
              </a:rPr>
              <a:t>B</a:t>
            </a:r>
            <a:r>
              <a:rPr b="0" dirty="0" sz="1875" i="0" lang="en-US" strike="noStrike" u="none">
                <a:effectLst/>
                <a:latin typeface="Charis"/>
              </a:rPr>
              <a:t>) show a large extra-axial mass centered in the </a:t>
            </a:r>
            <a:r>
              <a:rPr b="0" dirty="0" sz="1875" i="0" lang="en-US" err="1" strike="noStrike" u="none">
                <a:effectLst/>
                <a:latin typeface="Charis"/>
              </a:rPr>
              <a:t>anteroinferior</a:t>
            </a:r>
            <a:r>
              <a:rPr b="0" dirty="0" sz="1875" i="0" lang="en-US" strike="noStrike" u="none">
                <a:effectLst/>
                <a:latin typeface="Charis"/>
              </a:rPr>
              <a:t> left frontal region with significant midline shift. </a:t>
            </a:r>
          </a:p>
          <a:p>
            <a:pPr>
              <a:buFont typeface="Wingdings" pitchFamily="2" charset="2"/>
              <a:buChar char="Ø"/>
            </a:pPr>
            <a:endParaRPr b="0" dirty="0" sz="1875" i="0" lang="en-US" strike="noStrike" u="none">
              <a:effectLst/>
              <a:latin typeface="Charis"/>
            </a:endParaRPr>
          </a:p>
          <a:p>
            <a:pPr>
              <a:buFont typeface="Wingdings" pitchFamily="2" charset="2"/>
              <a:buChar char="Ø"/>
            </a:pPr>
            <a:r>
              <a:rPr b="0" dirty="0" sz="1875" i="0" lang="en-US" strike="noStrike" u="none">
                <a:effectLst/>
                <a:latin typeface="Charis"/>
              </a:rPr>
              <a:t>Axial FLAIR (</a:t>
            </a:r>
            <a:r>
              <a:rPr b="1" dirty="0" sz="1875" i="0" lang="en-US" strike="noStrike" u="none">
                <a:effectLst/>
                <a:latin typeface="Charis"/>
              </a:rPr>
              <a:t>C</a:t>
            </a:r>
            <a:r>
              <a:rPr b="0" dirty="0" sz="1875" i="0" lang="en-US" strike="noStrike" u="none">
                <a:effectLst/>
                <a:latin typeface="Charis"/>
              </a:rPr>
              <a:t>) and T2W MR (</a:t>
            </a:r>
            <a:r>
              <a:rPr b="1" dirty="0" sz="1875" i="0" lang="en-US" strike="noStrike" u="none">
                <a:effectLst/>
                <a:latin typeface="Charis"/>
              </a:rPr>
              <a:t>D</a:t>
            </a:r>
            <a:r>
              <a:rPr b="0" dirty="0" sz="1875" i="0" lang="en-US" strike="noStrike" u="none">
                <a:effectLst/>
                <a:latin typeface="Charis"/>
              </a:rPr>
              <a:t>) images show prominent </a:t>
            </a:r>
            <a:r>
              <a:rPr b="0" dirty="0" sz="1875" i="0" lang="en-US" err="1" strike="noStrike" u="none">
                <a:effectLst/>
                <a:latin typeface="Charis"/>
              </a:rPr>
              <a:t>perilesional</a:t>
            </a:r>
            <a:r>
              <a:rPr b="0" dirty="0" sz="1875" i="0" lang="en-US" strike="noStrike" u="none">
                <a:effectLst/>
                <a:latin typeface="Charis"/>
              </a:rPr>
              <a:t> edema as well as </a:t>
            </a:r>
            <a:r>
              <a:rPr b="0" dirty="0" sz="1875" i="0" lang="en-US" err="1" strike="noStrike" u="none">
                <a:effectLst/>
                <a:latin typeface="Charis"/>
              </a:rPr>
              <a:t>postsurgical</a:t>
            </a:r>
            <a:r>
              <a:rPr b="0" dirty="0" sz="1875" i="0" lang="en-US" strike="noStrike" u="none">
                <a:effectLst/>
                <a:latin typeface="Charis"/>
              </a:rPr>
              <a:t> </a:t>
            </a:r>
            <a:r>
              <a:rPr b="0" dirty="0" sz="1875" i="0" lang="en-US" err="1" strike="noStrike" u="none">
                <a:effectLst/>
                <a:latin typeface="Charis"/>
              </a:rPr>
              <a:t>encephalomalacia</a:t>
            </a:r>
            <a:r>
              <a:rPr b="0" dirty="0" sz="1875" i="0" lang="en-US" strike="noStrike" u="none">
                <a:effectLst/>
                <a:latin typeface="Charis"/>
              </a:rPr>
              <a:t> in the left parietal lobe. </a:t>
            </a:r>
            <a:endParaRPr dirty="0" sz="1875" lang="en-US"/>
          </a:p>
        </p:txBody>
      </p:sp>
      <p:pic>
        <p:nvPicPr>
          <p:cNvPr id="2097185" name="Picture 4"/>
          <p:cNvPicPr>
            <a:picLocks noChangeAspect="1"/>
          </p:cNvPicPr>
          <p:nvPr/>
        </p:nvPicPr>
        <p:blipFill>
          <a:blip xmlns:r="http://schemas.openxmlformats.org/officeDocument/2006/relationships" r:embed="rId1"/>
          <a:stretch>
            <a:fillRect/>
          </a:stretch>
        </p:blipFill>
        <p:spPr>
          <a:xfrm>
            <a:off x="0" y="857251"/>
            <a:ext cx="4572000" cy="5143500"/>
          </a:xfrm>
          <a:prstGeom prst="rect"/>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2" name=""/>
        <p:cNvGrpSpPr/>
        <p:nvPr/>
      </p:nvGrpSpPr>
      <p:grpSpPr>
        <a:xfrm>
          <a:off x="0" y="0"/>
          <a:ext cx="0" cy="0"/>
          <a:chOff x="0" y="0"/>
          <a:chExt cx="0" cy="0"/>
        </a:xfrm>
      </p:grpSpPr>
      <p:pic>
        <p:nvPicPr>
          <p:cNvPr id="2097154" name="Picture 4"/>
          <p:cNvPicPr>
            <a:picLocks noChangeAspect="1"/>
          </p:cNvPicPr>
          <p:nvPr/>
        </p:nvPicPr>
        <p:blipFill>
          <a:blip xmlns:r="http://schemas.openxmlformats.org/officeDocument/2006/relationships" r:embed="rId1"/>
          <a:stretch>
            <a:fillRect/>
          </a:stretch>
        </p:blipFill>
        <p:spPr>
          <a:xfrm>
            <a:off x="4572000" y="2669825"/>
            <a:ext cx="4572000" cy="4179454"/>
          </a:xfrm>
          <a:prstGeom prst="rect"/>
          <a:ln>
            <a:noFill/>
          </a:ln>
          <a:effectLst>
            <a:softEdge rad="112500"/>
          </a:effectLst>
        </p:spPr>
      </p:pic>
      <p:sp>
        <p:nvSpPr>
          <p:cNvPr id="1048590" name="TextBox 5"/>
          <p:cNvSpPr txBox="1"/>
          <p:nvPr/>
        </p:nvSpPr>
        <p:spPr>
          <a:xfrm>
            <a:off x="5698331" y="3036585"/>
            <a:ext cx="2319338" cy="392415"/>
          </a:xfrm>
          <a:prstGeom prst="rect"/>
          <a:noFill/>
        </p:spPr>
        <p:txBody>
          <a:bodyPr rtlCol="0" wrap="square">
            <a:spAutoFit/>
          </a:bodyPr>
          <a:p>
            <a:pPr algn="l"/>
            <a:r>
              <a:rPr b="1" dirty="0" sz="1950" lang="en-US">
                <a:latin typeface="Harrington" panose="020F0502020204030204" pitchFamily="34" charset="0"/>
              </a:rPr>
              <a:t>Arachnoid Cap Cell</a:t>
            </a:r>
          </a:p>
        </p:txBody>
      </p:sp>
      <p:pic>
        <p:nvPicPr>
          <p:cNvPr id="2097155" name="Picture 4"/>
          <p:cNvPicPr>
            <a:picLocks noChangeAspect="1"/>
          </p:cNvPicPr>
          <p:nvPr/>
        </p:nvPicPr>
        <p:blipFill rotWithShape="1">
          <a:blip xmlns:r="http://schemas.openxmlformats.org/officeDocument/2006/relationships" r:embed="rId2"/>
          <a:srcRect l="2672" t="4887" r="2672" b="1993"/>
          <a:stretch>
            <a:fillRect/>
          </a:stretch>
        </p:blipFill>
        <p:spPr>
          <a:xfrm>
            <a:off x="0" y="0"/>
            <a:ext cx="4572000" cy="4179454"/>
          </a:xfrm>
          <a:prstGeom prst="rect"/>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8" name=""/>
        <p:cNvGrpSpPr/>
        <p:nvPr/>
      </p:nvGrpSpPr>
      <p:grpSpPr>
        <a:xfrm>
          <a:off x="0" y="0"/>
          <a:ext cx="0" cy="0"/>
          <a:chOff x="0" y="0"/>
          <a:chExt cx="0" cy="0"/>
        </a:xfrm>
      </p:grpSpPr>
      <p:sp>
        <p:nvSpPr>
          <p:cNvPr id="1048637" name="Content Placeholder 2"/>
          <p:cNvSpPr>
            <a:spLocks noGrp="1"/>
          </p:cNvSpPr>
          <p:nvPr>
            <p:ph idx="1"/>
          </p:nvPr>
        </p:nvSpPr>
        <p:spPr>
          <a:xfrm>
            <a:off x="92363" y="93806"/>
            <a:ext cx="8959273" cy="6670387"/>
          </a:xfrm>
        </p:spPr>
        <p:txBody>
          <a:bodyPr>
            <a:noAutofit/>
          </a:bodyPr>
          <a:p>
            <a:pPr>
              <a:buFont typeface="Wingdings" pitchFamily="2" charset="2"/>
              <a:buChar char="v"/>
            </a:pPr>
            <a:r>
              <a:rPr b="1" dirty="0" sz="2000" lang="en-US" err="1" u="sng">
                <a:solidFill>
                  <a:srgbClr val="C00000"/>
                </a:solidFill>
                <a:cs typeface="Times New Roman" panose="02020603050405020304" pitchFamily="18" charset="0"/>
              </a:rPr>
              <a:t>Tuberculum</a:t>
            </a:r>
            <a:r>
              <a:rPr b="1" dirty="0" sz="2000" lang="en-US" u="sng">
                <a:solidFill>
                  <a:srgbClr val="C00000"/>
                </a:solidFill>
                <a:cs typeface="Times New Roman" panose="02020603050405020304" pitchFamily="18" charset="0"/>
              </a:rPr>
              <a:t> </a:t>
            </a:r>
            <a:r>
              <a:rPr b="1" dirty="0" sz="2000" lang="en-US" err="1" u="sng">
                <a:solidFill>
                  <a:srgbClr val="C00000"/>
                </a:solidFill>
                <a:cs typeface="Times New Roman" panose="02020603050405020304" pitchFamily="18" charset="0"/>
              </a:rPr>
              <a:t>sellae</a:t>
            </a:r>
            <a:r>
              <a:rPr b="1" dirty="0" sz="2000" lang="en-US" u="sng">
                <a:solidFill>
                  <a:srgbClr val="C00000"/>
                </a:solidFill>
                <a:cs typeface="Times New Roman" panose="02020603050405020304" pitchFamily="18" charset="0"/>
              </a:rPr>
              <a:t> meningioma</a:t>
            </a:r>
            <a:r>
              <a:rPr b="1" dirty="0" sz="2000" lang="en-US">
                <a:solidFill>
                  <a:srgbClr val="C00000"/>
                </a:solidFill>
                <a:cs typeface="Times New Roman" panose="02020603050405020304" pitchFamily="18" charset="0"/>
              </a:rPr>
              <a:t>:</a:t>
            </a:r>
            <a:endParaRPr b="1" dirty="0" sz="2000" lang="ar-SA">
              <a:solidFill>
                <a:srgbClr val="C00000"/>
              </a:solidFill>
              <a:cs typeface="Times New Roman" panose="02020603050405020304" pitchFamily="18" charset="0"/>
            </a:endParaRPr>
          </a:p>
          <a:p>
            <a:pPr>
              <a:buFont typeface="Wingdings" pitchFamily="2" charset="2"/>
              <a:buChar char="§"/>
            </a:pPr>
            <a:r>
              <a:rPr dirty="0" sz="2000" lang="en-US">
                <a:cs typeface="Times New Roman" panose="02020603050405020304" pitchFamily="18" charset="0"/>
              </a:rPr>
              <a:t>The mean age</a:t>
            </a:r>
            <a:r>
              <a:rPr dirty="0" sz="2000" lang="ar-SA">
                <a:cs typeface="Times New Roman" panose="02020603050405020304" pitchFamily="18" charset="0"/>
              </a:rPr>
              <a:t> </a:t>
            </a:r>
            <a:r>
              <a:rPr dirty="0" sz="2000" lang="en-US">
                <a:cs typeface="Times New Roman" panose="02020603050405020304" pitchFamily="18" charset="0"/>
              </a:rPr>
              <a:t>is in the 4</a:t>
            </a:r>
            <a:r>
              <a:rPr baseline="30000" dirty="0" sz="2000" lang="en-US">
                <a:cs typeface="Times New Roman" panose="02020603050405020304" pitchFamily="18" charset="0"/>
              </a:rPr>
              <a:t>th</a:t>
            </a:r>
            <a:r>
              <a:rPr dirty="0" sz="2000" lang="en-US">
                <a:cs typeface="Times New Roman" panose="02020603050405020304" pitchFamily="18" charset="0"/>
              </a:rPr>
              <a:t> decade</a:t>
            </a:r>
            <a:endParaRPr dirty="0" sz="2000" lang="ar-SA">
              <a:cs typeface="Times New Roman" panose="02020603050405020304" pitchFamily="18" charset="0"/>
            </a:endParaRPr>
          </a:p>
          <a:p>
            <a:pPr>
              <a:buFont typeface="Wingdings" pitchFamily="2" charset="2"/>
              <a:buChar char="§"/>
            </a:pPr>
            <a:r>
              <a:rPr dirty="0" sz="2000" lang="en-US">
                <a:cs typeface="Times New Roman" panose="02020603050405020304" pitchFamily="18" charset="0"/>
              </a:rPr>
              <a:t>M : F — 1 : 3</a:t>
            </a:r>
          </a:p>
          <a:p>
            <a:pPr>
              <a:buFont typeface="Wingdings" pitchFamily="2" charset="2"/>
              <a:buChar char="§"/>
            </a:pPr>
            <a:r>
              <a:rPr dirty="0" sz="2000" lang="en-US">
                <a:cs typeface="Times New Roman" panose="02020603050405020304" pitchFamily="18" charset="0"/>
              </a:rPr>
              <a:t>Present with </a:t>
            </a:r>
            <a:r>
              <a:rPr dirty="0" sz="2000" lang="en-US" err="1" u="sng">
                <a:solidFill>
                  <a:srgbClr val="C00000"/>
                </a:solidFill>
                <a:cs typeface="Times New Roman" panose="02020603050405020304" pitchFamily="18" charset="0"/>
              </a:rPr>
              <a:t>Chiasmal</a:t>
            </a:r>
            <a:r>
              <a:rPr dirty="0" sz="2000" lang="en-US" u="sng">
                <a:solidFill>
                  <a:srgbClr val="C00000"/>
                </a:solidFill>
                <a:cs typeface="Times New Roman" panose="02020603050405020304" pitchFamily="18" charset="0"/>
              </a:rPr>
              <a:t> syndrome</a:t>
            </a:r>
            <a:r>
              <a:rPr dirty="0" sz="2000" i="1" lang="en-US">
                <a:cs typeface="Times New Roman" panose="02020603050405020304" pitchFamily="18" charset="0"/>
              </a:rPr>
              <a:t> </a:t>
            </a:r>
            <a:r>
              <a:rPr dirty="0" sz="2000" lang="en-US">
                <a:cs typeface="Times New Roman" panose="02020603050405020304" pitchFamily="18" charset="0"/>
              </a:rPr>
              <a:t>(</a:t>
            </a:r>
            <a:r>
              <a:rPr dirty="0" sz="2000" lang="en-US" err="1">
                <a:cs typeface="Times New Roman" panose="02020603050405020304" pitchFamily="18" charset="0"/>
              </a:rPr>
              <a:t>asymmetricle</a:t>
            </a:r>
            <a:r>
              <a:rPr dirty="0" sz="2000" lang="en-US">
                <a:cs typeface="Times New Roman" panose="02020603050405020304" pitchFamily="18" charset="0"/>
              </a:rPr>
              <a:t> primary optic atrophy + asymmetrical </a:t>
            </a:r>
            <a:r>
              <a:rPr dirty="0" sz="2000" lang="en-US" err="1">
                <a:cs typeface="Times New Roman" panose="02020603050405020304" pitchFamily="18" charset="0"/>
              </a:rPr>
              <a:t>bitemporal</a:t>
            </a:r>
            <a:r>
              <a:rPr dirty="0" sz="2000" lang="en-US">
                <a:cs typeface="Times New Roman" panose="02020603050405020304" pitchFamily="18" charset="0"/>
              </a:rPr>
              <a:t> field defects).</a:t>
            </a:r>
          </a:p>
          <a:p>
            <a:pPr>
              <a:buFont typeface="Wingdings" pitchFamily="2" charset="2"/>
              <a:buChar char="§"/>
            </a:pPr>
            <a:r>
              <a:rPr dirty="0" sz="2000" lang="en-US">
                <a:cs typeface="Times New Roman" panose="02020603050405020304" pitchFamily="18" charset="0"/>
              </a:rPr>
              <a:t>Commonly extend to one or both optic canals.</a:t>
            </a:r>
          </a:p>
          <a:p>
            <a:pPr>
              <a:buFont typeface="Wingdings" pitchFamily="2" charset="2"/>
              <a:buChar char="§"/>
            </a:pPr>
            <a:r>
              <a:rPr dirty="0" sz="2000" lang="en-US">
                <a:cs typeface="Times New Roman" panose="02020603050405020304" pitchFamily="18" charset="0"/>
              </a:rPr>
              <a:t>Anosmia manifests late in </a:t>
            </a:r>
            <a:r>
              <a:rPr dirty="0" sz="2000" lang="en-US" err="1">
                <a:cs typeface="Times New Roman" panose="02020603050405020304" pitchFamily="18" charset="0"/>
              </a:rPr>
              <a:t>suprasellar</a:t>
            </a:r>
            <a:r>
              <a:rPr dirty="0" sz="2000" lang="en-US">
                <a:cs typeface="Times New Roman" panose="02020603050405020304" pitchFamily="18" charset="0"/>
              </a:rPr>
              <a:t> meningioma.</a:t>
            </a:r>
          </a:p>
          <a:p>
            <a:pPr>
              <a:buFont typeface="Wingdings" pitchFamily="2" charset="2"/>
              <a:buChar char="ü"/>
            </a:pPr>
            <a:r>
              <a:rPr b="1" dirty="0" sz="2000" lang="en-US">
                <a:solidFill>
                  <a:srgbClr val="7030A0"/>
                </a:solidFill>
                <a:cs typeface="Times New Roman" panose="02020603050405020304" pitchFamily="18" charset="0"/>
              </a:rPr>
              <a:t>The optic nerves are displaced laterally and superiorly </a:t>
            </a:r>
            <a:r>
              <a:rPr b="1" dirty="0" sz="2000" lang="en-US">
                <a:solidFill>
                  <a:srgbClr val="002060"/>
                </a:solidFill>
                <a:cs typeface="Times New Roman" panose="02020603050405020304" pitchFamily="18" charset="0"/>
              </a:rPr>
              <a:t>(lies above and lateral to the ICA).</a:t>
            </a:r>
            <a:endParaRPr b="1" dirty="0" sz="2000" lang="en-US">
              <a:solidFill>
                <a:srgbClr val="7030A0"/>
              </a:solidFill>
              <a:cs typeface="Times New Roman" panose="02020603050405020304" pitchFamily="18" charset="0"/>
            </a:endParaRPr>
          </a:p>
          <a:p>
            <a:pPr>
              <a:buFont typeface="Wingdings" pitchFamily="2" charset="2"/>
              <a:buChar char="ü"/>
            </a:pPr>
            <a:r>
              <a:rPr b="1" dirty="0" sz="2000" lang="en-US">
                <a:solidFill>
                  <a:srgbClr val="7030A0"/>
                </a:solidFill>
                <a:cs typeface="Times New Roman" panose="02020603050405020304" pitchFamily="18" charset="0"/>
              </a:rPr>
              <a:t>The optic </a:t>
            </a:r>
            <a:r>
              <a:rPr b="1" dirty="0" sz="2000" lang="en-US" err="1">
                <a:solidFill>
                  <a:srgbClr val="7030A0"/>
                </a:solidFill>
                <a:cs typeface="Times New Roman" panose="02020603050405020304" pitchFamily="18" charset="0"/>
              </a:rPr>
              <a:t>chiasm</a:t>
            </a:r>
            <a:r>
              <a:rPr b="1" dirty="0" sz="2000" lang="en-US">
                <a:solidFill>
                  <a:srgbClr val="7030A0"/>
                </a:solidFill>
                <a:cs typeface="Times New Roman" panose="02020603050405020304" pitchFamily="18" charset="0"/>
              </a:rPr>
              <a:t> are displaced superiorly or posteriorly.</a:t>
            </a:r>
            <a:endParaRPr b="1" dirty="0" sz="2000" lang="en-US" u="sng">
              <a:solidFill>
                <a:srgbClr val="7030A0"/>
              </a:solidFill>
              <a:cs typeface="Times New Roman" panose="02020603050405020304" pitchFamily="18" charset="0"/>
            </a:endParaRPr>
          </a:p>
          <a:p>
            <a:pPr>
              <a:buFont typeface="Wingdings" pitchFamily="2" charset="2"/>
              <a:buChar char="v"/>
            </a:pPr>
            <a:endParaRPr b="1" dirty="0" sz="2000" lang="en-US" u="sng">
              <a:solidFill>
                <a:srgbClr val="C00000"/>
              </a:solidFill>
              <a:cs typeface="Times New Roman" panose="02020603050405020304" pitchFamily="18" charset="0"/>
            </a:endParaRPr>
          </a:p>
          <a:p>
            <a:pPr>
              <a:buFont typeface="Wingdings" pitchFamily="2" charset="2"/>
              <a:buChar char="v"/>
            </a:pPr>
            <a:r>
              <a:rPr b="1" dirty="0" sz="2000" lang="en-US" err="1" u="sng">
                <a:solidFill>
                  <a:srgbClr val="C00000"/>
                </a:solidFill>
                <a:cs typeface="Times New Roman" panose="02020603050405020304" pitchFamily="18" charset="0"/>
              </a:rPr>
              <a:t>Diaphragma</a:t>
            </a:r>
            <a:r>
              <a:rPr b="1" dirty="0" sz="2000" lang="en-US" u="sng">
                <a:solidFill>
                  <a:srgbClr val="C00000"/>
                </a:solidFill>
                <a:cs typeface="Times New Roman" panose="02020603050405020304" pitchFamily="18" charset="0"/>
              </a:rPr>
              <a:t> sellae meningioma</a:t>
            </a:r>
            <a:r>
              <a:rPr b="1" dirty="0" sz="2000" lang="en-US">
                <a:solidFill>
                  <a:srgbClr val="C00000"/>
                </a:solidFill>
                <a:cs typeface="Times New Roman" panose="02020603050405020304" pitchFamily="18" charset="0"/>
              </a:rPr>
              <a:t>: </a:t>
            </a:r>
          </a:p>
          <a:p>
            <a:r>
              <a:rPr dirty="0" sz="2000" lang="en-US">
                <a:cs typeface="Times New Roman" panose="02020603050405020304" pitchFamily="18" charset="0"/>
              </a:rPr>
              <a:t>usually  grows  </a:t>
            </a:r>
            <a:r>
              <a:rPr dirty="0" sz="2000" lang="en-US" err="1">
                <a:cs typeface="Times New Roman" panose="02020603050405020304" pitchFamily="18" charset="0"/>
              </a:rPr>
              <a:t>retrochiasmatically</a:t>
            </a:r>
            <a:r>
              <a:rPr dirty="0" sz="2000" lang="en-US">
                <a:cs typeface="Times New Roman" panose="02020603050405020304" pitchFamily="18" charset="0"/>
              </a:rPr>
              <a:t> and manifested with hypothalamic dysfunction. </a:t>
            </a:r>
          </a:p>
          <a:p>
            <a:pPr>
              <a:buFont typeface="Wingdings" pitchFamily="2" charset="2"/>
              <a:buChar char="§"/>
            </a:pPr>
            <a:r>
              <a:rPr b="1" dirty="0" sz="2000" lang="en-US">
                <a:cs typeface="Times New Roman" panose="02020603050405020304" pitchFamily="18" charset="0"/>
              </a:rPr>
              <a:t>It is Divided to:</a:t>
            </a:r>
          </a:p>
          <a:p>
            <a:pPr lvl="1">
              <a:buFont typeface="Wingdings" pitchFamily="2" charset="2"/>
              <a:buChar char="Ø"/>
            </a:pPr>
            <a:r>
              <a:rPr dirty="0" sz="2000" lang="en-US">
                <a:solidFill>
                  <a:srgbClr val="002060"/>
                </a:solidFill>
                <a:cs typeface="Times New Roman" panose="02020603050405020304" pitchFamily="18" charset="0"/>
              </a:rPr>
              <a:t>Type A:</a:t>
            </a:r>
            <a:r>
              <a:rPr dirty="0" sz="2000" lang="en-US">
                <a:cs typeface="Times New Roman" panose="02020603050405020304" pitchFamily="18" charset="0"/>
              </a:rPr>
              <a:t> originate from upper leaf of </a:t>
            </a:r>
            <a:r>
              <a:rPr dirty="0" sz="2000" lang="en-US" err="1">
                <a:cs typeface="Times New Roman" panose="02020603050405020304" pitchFamily="18" charset="0"/>
              </a:rPr>
              <a:t>diaph</a:t>
            </a:r>
            <a:r>
              <a:rPr dirty="0" sz="2000" lang="en-US">
                <a:cs typeface="Times New Roman" panose="02020603050405020304" pitchFamily="18" charset="0"/>
              </a:rPr>
              <a:t>. sellae anterior to pituitary stalk.</a:t>
            </a:r>
          </a:p>
          <a:p>
            <a:pPr lvl="1">
              <a:buFont typeface="Wingdings" pitchFamily="2" charset="2"/>
              <a:buChar char="Ø"/>
            </a:pPr>
            <a:r>
              <a:rPr dirty="0" sz="2000" lang="en-US">
                <a:solidFill>
                  <a:srgbClr val="002060"/>
                </a:solidFill>
                <a:cs typeface="Times New Roman" panose="02020603050405020304" pitchFamily="18" charset="0"/>
              </a:rPr>
              <a:t>Type B:</a:t>
            </a:r>
            <a:r>
              <a:rPr dirty="0" sz="2000" lang="en-US">
                <a:cs typeface="Times New Roman" panose="02020603050405020304" pitchFamily="18" charset="0"/>
              </a:rPr>
              <a:t> originate from upper leaf of </a:t>
            </a:r>
            <a:r>
              <a:rPr dirty="0" sz="2000" lang="en-US" err="1">
                <a:cs typeface="Times New Roman" panose="02020603050405020304" pitchFamily="18" charset="0"/>
              </a:rPr>
              <a:t>diaph</a:t>
            </a:r>
            <a:r>
              <a:rPr dirty="0" sz="2000" lang="en-US">
                <a:cs typeface="Times New Roman" panose="02020603050405020304" pitchFamily="18" charset="0"/>
              </a:rPr>
              <a:t>. sellae posterior to pituitary stalk.</a:t>
            </a:r>
          </a:p>
          <a:p>
            <a:pPr lvl="1">
              <a:buFont typeface="Wingdings" pitchFamily="2" charset="2"/>
              <a:buChar char="Ø"/>
            </a:pPr>
            <a:r>
              <a:rPr dirty="0" sz="2000" lang="en-US">
                <a:solidFill>
                  <a:srgbClr val="002060"/>
                </a:solidFill>
                <a:cs typeface="Times New Roman" panose="02020603050405020304" pitchFamily="18" charset="0"/>
              </a:rPr>
              <a:t>Type C: </a:t>
            </a:r>
            <a:r>
              <a:rPr dirty="0" sz="2000" lang="en-US">
                <a:cs typeface="Times New Roman" panose="02020603050405020304" pitchFamily="18" charset="0"/>
              </a:rPr>
              <a:t>originate from inferior leaf of </a:t>
            </a:r>
            <a:r>
              <a:rPr dirty="0" sz="2000" lang="en-US" err="1">
                <a:cs typeface="Times New Roman" panose="02020603050405020304" pitchFamily="18" charset="0"/>
              </a:rPr>
              <a:t>diaph</a:t>
            </a:r>
            <a:r>
              <a:rPr dirty="0" sz="2000" lang="en-US">
                <a:cs typeface="Times New Roman" panose="02020603050405020304" pitchFamily="18" charset="0"/>
              </a:rPr>
              <a:t>. sellae. </a:t>
            </a:r>
            <a:endParaRPr dirty="0" sz="2000" i="1" lang="en-US">
              <a:cs typeface="Times New Roman" panose="02020603050405020304" pitchFamily="18" charset="0"/>
            </a:endParaRPr>
          </a:p>
          <a:p>
            <a:pPr indent="0" marL="0">
              <a:buNone/>
            </a:pPr>
            <a:endParaRPr dirty="0" sz="2000" i="1" lang="en-US">
              <a:cs typeface="Times New Roman" panose="02020603050405020304" pitchFamily="18" charset="0"/>
            </a:endParaRPr>
          </a:p>
          <a:p>
            <a:pPr indent="0" marL="0">
              <a:buNone/>
            </a:pPr>
            <a:endParaRPr dirty="0" sz="2000" lang="en-US">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9" name=""/>
        <p:cNvGrpSpPr/>
        <p:nvPr/>
      </p:nvGrpSpPr>
      <p:grpSpPr>
        <a:xfrm>
          <a:off x="0" y="0"/>
          <a:ext cx="0" cy="0"/>
          <a:chOff x="0" y="0"/>
          <a:chExt cx="0" cy="0"/>
        </a:xfrm>
      </p:grpSpPr>
      <p:sp>
        <p:nvSpPr>
          <p:cNvPr id="1048638" name="Content Placeholder 2"/>
          <p:cNvSpPr>
            <a:spLocks noGrp="1"/>
          </p:cNvSpPr>
          <p:nvPr>
            <p:ph idx="1"/>
          </p:nvPr>
        </p:nvSpPr>
        <p:spPr>
          <a:xfrm>
            <a:off x="86012" y="93806"/>
            <a:ext cx="8977169" cy="6683375"/>
          </a:xfrm>
        </p:spPr>
        <p:txBody>
          <a:bodyPr>
            <a:normAutofit/>
          </a:bodyPr>
          <a:p>
            <a:pPr>
              <a:buFont typeface="Wingdings" pitchFamily="2" charset="2"/>
              <a:buChar char="§"/>
            </a:pPr>
            <a:r>
              <a:rPr b="1" dirty="0" sz="2000" lang="en-US" u="sng"/>
              <a:t>Surgical Notes</a:t>
            </a:r>
          </a:p>
          <a:p>
            <a:r>
              <a:rPr dirty="0" sz="2000" lang="en-US"/>
              <a:t>The preferred approach is the  Supraorbital approach.</a:t>
            </a:r>
          </a:p>
          <a:p>
            <a:pPr>
              <a:buFont typeface="Wingdings" pitchFamily="2" charset="2"/>
              <a:buChar char="Ø"/>
            </a:pPr>
            <a:r>
              <a:rPr dirty="0" sz="2000" lang="en-US" err="1"/>
              <a:t>Diaphragma</a:t>
            </a:r>
            <a:r>
              <a:rPr dirty="0" sz="2000" lang="en-US"/>
              <a:t> </a:t>
            </a:r>
            <a:r>
              <a:rPr dirty="0" sz="2000" lang="en-US" err="1"/>
              <a:t>sellae</a:t>
            </a:r>
            <a:r>
              <a:rPr dirty="0" sz="2000" lang="en-US"/>
              <a:t> meningiomas are technically more difficult to remove than </a:t>
            </a:r>
            <a:r>
              <a:rPr dirty="0" sz="2000" lang="en-US" err="1"/>
              <a:t>tuberculum</a:t>
            </a:r>
            <a:r>
              <a:rPr dirty="0" sz="2000" lang="en-US"/>
              <a:t> </a:t>
            </a:r>
            <a:r>
              <a:rPr dirty="0" sz="2000" lang="en-US" err="1"/>
              <a:t>sellae</a:t>
            </a:r>
            <a:r>
              <a:rPr dirty="0" sz="2000" lang="en-US"/>
              <a:t> meningiomas </a:t>
            </a:r>
            <a:r>
              <a:rPr b="1" dirty="0" sz="2000" lang="en-US"/>
              <a:t>because</a:t>
            </a:r>
            <a:r>
              <a:rPr dirty="0" sz="2000" lang="en-US"/>
              <a:t> </a:t>
            </a:r>
            <a:r>
              <a:rPr dirty="0" sz="2000" lang="en-US">
                <a:solidFill>
                  <a:srgbClr val="C00000"/>
                </a:solidFill>
              </a:rPr>
              <a:t>of the deep location and the difficulty of dissecting them from the pituitary stalk</a:t>
            </a:r>
            <a:r>
              <a:rPr dirty="0" sz="2000" lang="en-US"/>
              <a:t>.</a:t>
            </a:r>
          </a:p>
          <a:p>
            <a:pPr>
              <a:buFont typeface="Wingdings" pitchFamily="2" charset="2"/>
              <a:buChar char="Ø"/>
            </a:pPr>
            <a:r>
              <a:rPr b="1" dirty="0" sz="2000" lang="en-US"/>
              <a:t>The A1</a:t>
            </a:r>
            <a:r>
              <a:rPr dirty="0" sz="2000" lang="en-US"/>
              <a:t>  segments  in  particular  are  usually  severely  stretched,  adherent, or  engulfed  and  can  be  the  source  of  morbid  injury.</a:t>
            </a:r>
          </a:p>
          <a:p>
            <a:pPr>
              <a:buFont typeface="Wingdings" pitchFamily="2" charset="2"/>
              <a:buChar char="Ø"/>
            </a:pPr>
            <a:endParaRPr dirty="0" sz="2000" lang="en-US"/>
          </a:p>
          <a:p>
            <a:pPr>
              <a:buFont typeface="Wingdings" pitchFamily="2" charset="2"/>
              <a:buChar char="Ø"/>
            </a:pPr>
            <a:r>
              <a:rPr b="1" dirty="0" sz="2000" lang="en-US">
                <a:solidFill>
                  <a:srgbClr val="002060"/>
                </a:solidFill>
              </a:rPr>
              <a:t>When the tumor extends into the optic canal</a:t>
            </a:r>
          </a:p>
          <a:p>
            <a:pPr lvl="1">
              <a:buFont typeface="Wingdings" pitchFamily="2" charset="2"/>
              <a:buChar char="ü"/>
            </a:pPr>
            <a:r>
              <a:rPr dirty="0" sz="2000" lang="en-US"/>
              <a:t>The anterior </a:t>
            </a:r>
            <a:r>
              <a:rPr dirty="0" sz="2000" lang="en-US" err="1"/>
              <a:t>clinoid</a:t>
            </a:r>
            <a:r>
              <a:rPr dirty="0" sz="2000" lang="en-US"/>
              <a:t> process, optic canal, and roof of the superior orbital fissure are drilled away.</a:t>
            </a:r>
          </a:p>
          <a:p>
            <a:pPr lvl="1">
              <a:buFont typeface="Wingdings" pitchFamily="2" charset="2"/>
              <a:buChar char="ü"/>
            </a:pPr>
            <a:r>
              <a:rPr dirty="0" sz="2000" lang="en-US"/>
              <a:t>Tumor  tissue  around  the  optic  nerve  is  removed  by </a:t>
            </a:r>
            <a:r>
              <a:rPr dirty="0" sz="2000" lang="en-US" err="1"/>
              <a:t>microdissection</a:t>
            </a:r>
            <a:r>
              <a:rPr dirty="0" sz="2000" lang="en-US"/>
              <a:t>.</a:t>
            </a:r>
          </a:p>
          <a:p>
            <a:pPr lvl="1">
              <a:buFont typeface="Wingdings" pitchFamily="2" charset="2"/>
              <a:buChar char="ü"/>
            </a:pPr>
            <a:r>
              <a:rPr dirty="0" sz="2000" lang="en-US"/>
              <a:t>Preservation  of  the  ophthalmic  and  central  retinal  arteries.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0" name=""/>
        <p:cNvGrpSpPr/>
        <p:nvPr/>
      </p:nvGrpSpPr>
      <p:grpSpPr>
        <a:xfrm>
          <a:off x="0" y="0"/>
          <a:ext cx="0" cy="0"/>
          <a:chOff x="0" y="0"/>
          <a:chExt cx="0" cy="0"/>
        </a:xfrm>
      </p:grpSpPr>
      <p:pic>
        <p:nvPicPr>
          <p:cNvPr id="2097186" name="Picture 8"/>
          <p:cNvPicPr>
            <a:picLocks noChangeAspect="1"/>
          </p:cNvPicPr>
          <p:nvPr/>
        </p:nvPicPr>
        <p:blipFill>
          <a:blip xmlns:r="http://schemas.openxmlformats.org/officeDocument/2006/relationships" r:embed="rId1"/>
          <a:stretch>
            <a:fillRect/>
          </a:stretch>
        </p:blipFill>
        <p:spPr>
          <a:xfrm>
            <a:off x="479136" y="0"/>
            <a:ext cx="8185727" cy="6858000"/>
          </a:xfrm>
          <a:prstGeom prst="rect"/>
          <a:ln>
            <a:noFill/>
          </a:ln>
          <a:effectLst>
            <a:softEdge rad="11250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1" name=""/>
        <p:cNvGrpSpPr/>
        <p:nvPr/>
      </p:nvGrpSpPr>
      <p:grpSpPr>
        <a:xfrm>
          <a:off x="0" y="0"/>
          <a:ext cx="0" cy="0"/>
          <a:chOff x="0" y="0"/>
          <a:chExt cx="0" cy="0"/>
        </a:xfrm>
      </p:grpSpPr>
      <p:pic>
        <p:nvPicPr>
          <p:cNvPr id="2097187" name="Picture 6"/>
          <p:cNvPicPr>
            <a:picLocks noChangeAspect="1" noGrp="1"/>
          </p:cNvPicPr>
          <p:nvPr>
            <p:ph idx="1"/>
          </p:nvPr>
        </p:nvPicPr>
        <p:blipFill>
          <a:blip xmlns:r="http://schemas.openxmlformats.org/officeDocument/2006/relationships" r:embed="rId1"/>
          <a:stretch>
            <a:fillRect/>
          </a:stretch>
        </p:blipFill>
        <p:spPr>
          <a:xfrm>
            <a:off x="258980" y="340591"/>
            <a:ext cx="8626039" cy="6176818"/>
          </a:xfrm>
          <a:prstGeom prst="rect"/>
          <a:ln>
            <a:noFill/>
          </a:ln>
          <a:effectLst>
            <a:softEdge rad="1125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2" name=""/>
        <p:cNvGrpSpPr/>
        <p:nvPr/>
      </p:nvGrpSpPr>
      <p:grpSpPr>
        <a:xfrm>
          <a:off x="0" y="0"/>
          <a:ext cx="0" cy="0"/>
          <a:chOff x="0" y="0"/>
          <a:chExt cx="0" cy="0"/>
        </a:xfrm>
      </p:grpSpPr>
      <p:pic>
        <p:nvPicPr>
          <p:cNvPr id="2097188" name="Picture 4"/>
          <p:cNvPicPr>
            <a:picLocks noChangeAspect="1"/>
          </p:cNvPicPr>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pic>
        <p:nvPicPr>
          <p:cNvPr id="2097189" name="Picture 2"/>
          <p:cNvPicPr>
            <a:picLocks noChangeAspect="1"/>
          </p:cNvPicPr>
          <p:nvPr/>
        </p:nvPicPr>
        <p:blipFill>
          <a:blip xmlns:r="http://schemas.openxmlformats.org/officeDocument/2006/relationships" r:embed="rId2"/>
          <a:stretch>
            <a:fillRect/>
          </a:stretch>
        </p:blipFill>
        <p:spPr>
          <a:xfrm>
            <a:off x="4572000" y="857250"/>
            <a:ext cx="4572000" cy="2800804"/>
          </a:xfrm>
          <a:prstGeom prst="rect"/>
          <a:ln>
            <a:noFill/>
          </a:ln>
          <a:effectLst>
            <a:softEdge rad="112500"/>
          </a:effectLst>
        </p:spPr>
      </p:pic>
      <p:pic>
        <p:nvPicPr>
          <p:cNvPr id="2097190" name="Picture 5"/>
          <p:cNvPicPr>
            <a:picLocks noChangeAspect="1"/>
          </p:cNvPicPr>
          <p:nvPr/>
        </p:nvPicPr>
        <p:blipFill>
          <a:blip xmlns:r="http://schemas.openxmlformats.org/officeDocument/2006/relationships" r:embed="rId3"/>
          <a:stretch>
            <a:fillRect/>
          </a:stretch>
        </p:blipFill>
        <p:spPr>
          <a:xfrm>
            <a:off x="4572000" y="3658054"/>
            <a:ext cx="4572000" cy="2342696"/>
          </a:xfrm>
          <a:prstGeom prst="rect"/>
          <a:ln>
            <a:noFill/>
          </a:ln>
          <a:effectLst>
            <a:softEdge rad="11250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3" name=""/>
        <p:cNvGrpSpPr/>
        <p:nvPr/>
      </p:nvGrpSpPr>
      <p:grpSpPr>
        <a:xfrm>
          <a:off x="0" y="0"/>
          <a:ext cx="0" cy="0"/>
          <a:chOff x="0" y="0"/>
          <a:chExt cx="0" cy="0"/>
        </a:xfrm>
      </p:grpSpPr>
      <p:pic>
        <p:nvPicPr>
          <p:cNvPr id="2097191" name="Picture 4"/>
          <p:cNvPicPr>
            <a:picLocks noChangeAspect="1"/>
          </p:cNvPicPr>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pic>
        <p:nvPicPr>
          <p:cNvPr id="2097192" name="Picture 6"/>
          <p:cNvPicPr>
            <a:picLocks noChangeAspect="1"/>
          </p:cNvPicPr>
          <p:nvPr/>
        </p:nvPicPr>
        <p:blipFill>
          <a:blip xmlns:r="http://schemas.openxmlformats.org/officeDocument/2006/relationships" r:embed="rId2"/>
          <a:stretch>
            <a:fillRect/>
          </a:stretch>
        </p:blipFill>
        <p:spPr>
          <a:xfrm>
            <a:off x="4572000" y="857250"/>
            <a:ext cx="4572000" cy="5143500"/>
          </a:xfrm>
          <a:prstGeom prst="rect"/>
          <a:ln>
            <a:noFill/>
          </a:ln>
          <a:effectLst>
            <a:softEdge rad="11250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4" name=""/>
        <p:cNvGrpSpPr/>
        <p:nvPr/>
      </p:nvGrpSpPr>
      <p:grpSpPr>
        <a:xfrm>
          <a:off x="0" y="0"/>
          <a:ext cx="0" cy="0"/>
          <a:chOff x="0" y="0"/>
          <a:chExt cx="0" cy="0"/>
        </a:xfrm>
      </p:grpSpPr>
      <p:sp>
        <p:nvSpPr>
          <p:cNvPr id="1048639" name="Content Placeholder 2"/>
          <p:cNvSpPr>
            <a:spLocks noGrp="1"/>
          </p:cNvSpPr>
          <p:nvPr>
            <p:ph idx="1"/>
          </p:nvPr>
        </p:nvSpPr>
        <p:spPr>
          <a:xfrm>
            <a:off x="91209" y="106794"/>
            <a:ext cx="5081156" cy="6635751"/>
          </a:xfrm>
        </p:spPr>
        <p:txBody>
          <a:bodyPr>
            <a:normAutofit/>
          </a:bodyPr>
          <a:p>
            <a:pPr>
              <a:buFont typeface="Wingdings" pitchFamily="2" charset="2"/>
              <a:buChar char="v"/>
            </a:pPr>
            <a:r>
              <a:rPr b="1" dirty="0" sz="2000" lang="en-US" u="sng">
                <a:solidFill>
                  <a:srgbClr val="C00000"/>
                </a:solidFill>
                <a:cs typeface="Times New Roman" panose="02020603050405020304" pitchFamily="18" charset="0"/>
              </a:rPr>
              <a:t>Sphenoid wing meningioma</a:t>
            </a:r>
            <a:r>
              <a:rPr b="1" dirty="0" sz="2000" lang="en-US">
                <a:solidFill>
                  <a:srgbClr val="C00000"/>
                </a:solidFill>
                <a:cs typeface="Times New Roman" panose="02020603050405020304" pitchFamily="18" charset="0"/>
              </a:rPr>
              <a:t>:</a:t>
            </a:r>
            <a:r>
              <a:rPr dirty="0" sz="2000" lang="en-US">
                <a:cs typeface="Times New Roman" panose="02020603050405020304" pitchFamily="18" charset="0"/>
              </a:rPr>
              <a:t> divided into:</a:t>
            </a:r>
          </a:p>
          <a:p>
            <a:pPr indent="-342900" marL="342900">
              <a:buAutoNum type="arabicPeriod"/>
            </a:pPr>
            <a:r>
              <a:rPr dirty="0" sz="2000" lang="en-US">
                <a:cs typeface="Times New Roman" panose="02020603050405020304" pitchFamily="18" charset="0"/>
              </a:rPr>
              <a:t>Lateral                                                     </a:t>
            </a:r>
          </a:p>
          <a:p>
            <a:pPr indent="-342900" marL="342900">
              <a:buAutoNum type="arabicPeriod"/>
            </a:pPr>
            <a:r>
              <a:rPr dirty="0" sz="2000" lang="en-US">
                <a:cs typeface="Times New Roman" panose="02020603050405020304" pitchFamily="18" charset="0"/>
              </a:rPr>
              <a:t>Middle                                                      </a:t>
            </a:r>
          </a:p>
          <a:p>
            <a:pPr indent="-342900" marL="342900">
              <a:buAutoNum type="arabicPeriod"/>
            </a:pPr>
            <a:r>
              <a:rPr dirty="0" sz="2000" lang="en-US" err="1">
                <a:cs typeface="Times New Roman" panose="02020603050405020304" pitchFamily="18" charset="0"/>
              </a:rPr>
              <a:t>Clinoidal</a:t>
            </a:r>
            <a:r>
              <a:rPr dirty="0" sz="2000" lang="en-US">
                <a:cs typeface="Times New Roman" panose="02020603050405020304" pitchFamily="18" charset="0"/>
              </a:rPr>
              <a:t> </a:t>
            </a:r>
          </a:p>
          <a:p>
            <a:r>
              <a:rPr dirty="0" sz="2000" lang="en-US">
                <a:cs typeface="Times New Roman" panose="02020603050405020304" pitchFamily="18" charset="0"/>
              </a:rPr>
              <a:t>Meningiomas en plaque also occur in the area of the sphenoid wing and characterized by marked </a:t>
            </a:r>
            <a:r>
              <a:rPr dirty="0" sz="2000" lang="en-US" err="1">
                <a:cs typeface="Times New Roman" panose="02020603050405020304" pitchFamily="18" charset="0"/>
              </a:rPr>
              <a:t>hyperostosis</a:t>
            </a:r>
            <a:r>
              <a:rPr dirty="0" sz="2000" lang="en-US">
                <a:cs typeface="Times New Roman" panose="02020603050405020304" pitchFamily="18" charset="0"/>
              </a:rPr>
              <a:t> of the sphenoid bone and diffuse tumor invasion, leading to proptosis or cranial neuropathies caused by </a:t>
            </a:r>
            <a:r>
              <a:rPr dirty="0" sz="2000" lang="en-US" err="1">
                <a:cs typeface="Times New Roman" panose="02020603050405020304" pitchFamily="18" charset="0"/>
              </a:rPr>
              <a:t>foraminal</a:t>
            </a:r>
            <a:r>
              <a:rPr dirty="0" sz="2000" lang="en-US">
                <a:cs typeface="Times New Roman" panose="02020603050405020304" pitchFamily="18" charset="0"/>
              </a:rPr>
              <a:t> encroachment.</a:t>
            </a:r>
          </a:p>
          <a:p>
            <a:endParaRPr dirty="0" sz="2000" lang="en-US">
              <a:cs typeface="Times New Roman" panose="02020603050405020304" pitchFamily="18" charset="0"/>
            </a:endParaRPr>
          </a:p>
          <a:p>
            <a:r>
              <a:rPr dirty="0" sz="2000" lang="en-US">
                <a:cs typeface="Times New Roman" panose="02020603050405020304" pitchFamily="18" charset="0"/>
              </a:rPr>
              <a:t>Lateral sphenoid wing meningiomas can be resected after extradural drilling of the sphenoid </a:t>
            </a:r>
            <a:r>
              <a:rPr b="1" dirty="0" sz="2000" lang="en-US">
                <a:solidFill>
                  <a:srgbClr val="0070C0"/>
                </a:solidFill>
                <a:cs typeface="Times New Roman" panose="02020603050405020304" pitchFamily="18" charset="0"/>
              </a:rPr>
              <a:t>ridge</a:t>
            </a:r>
            <a:r>
              <a:rPr dirty="0" sz="2000" lang="en-US">
                <a:cs typeface="Times New Roman" panose="02020603050405020304" pitchFamily="18" charset="0"/>
              </a:rPr>
              <a:t>, which also aids in </a:t>
            </a:r>
            <a:r>
              <a:rPr dirty="0" sz="2000" lang="en-US" err="1">
                <a:cs typeface="Times New Roman" panose="02020603050405020304" pitchFamily="18" charset="0"/>
              </a:rPr>
              <a:t>devascularizing</a:t>
            </a:r>
            <a:r>
              <a:rPr dirty="0" sz="2000" lang="en-US">
                <a:cs typeface="Times New Roman" panose="02020603050405020304" pitchFamily="18" charset="0"/>
              </a:rPr>
              <a:t> the tumor. </a:t>
            </a:r>
          </a:p>
          <a:p>
            <a:r>
              <a:rPr dirty="0" sz="2000" lang="en-US">
                <a:cs typeface="Times New Roman" panose="02020603050405020304" pitchFamily="18" charset="0"/>
              </a:rPr>
              <a:t>Meningiomas that arise from the middle third of the sphenoid </a:t>
            </a:r>
            <a:r>
              <a:rPr b="1" dirty="0" sz="2000" lang="en-US">
                <a:solidFill>
                  <a:srgbClr val="0070C0"/>
                </a:solidFill>
                <a:cs typeface="Times New Roman" panose="02020603050405020304" pitchFamily="18" charset="0"/>
              </a:rPr>
              <a:t>wing</a:t>
            </a:r>
            <a:r>
              <a:rPr dirty="0" sz="2000" lang="en-US">
                <a:cs typeface="Times New Roman" panose="02020603050405020304" pitchFamily="18" charset="0"/>
              </a:rPr>
              <a:t> are also resected after extradural drilling of the sphenoid wing.</a:t>
            </a:r>
          </a:p>
          <a:p>
            <a:pPr indent="0" marL="0">
              <a:buNone/>
            </a:pPr>
            <a:endParaRPr dirty="0" sz="2000" lang="en-US">
              <a:cs typeface="Times New Roman" panose="02020603050405020304" pitchFamily="18" charset="0"/>
            </a:endParaRPr>
          </a:p>
        </p:txBody>
      </p:sp>
      <p:pic>
        <p:nvPicPr>
          <p:cNvPr id="2097193" name="Picture 3"/>
          <p:cNvPicPr>
            <a:picLocks noChangeAspect="1"/>
          </p:cNvPicPr>
          <p:nvPr/>
        </p:nvPicPr>
        <p:blipFill>
          <a:blip xmlns:r="http://schemas.openxmlformats.org/officeDocument/2006/relationships" r:embed="rId1"/>
          <a:stretch>
            <a:fillRect/>
          </a:stretch>
        </p:blipFill>
        <p:spPr>
          <a:xfrm>
            <a:off x="5271620" y="618680"/>
            <a:ext cx="3781172" cy="5620640"/>
          </a:xfrm>
          <a:prstGeom prst="rect"/>
          <a:ln>
            <a:noFill/>
          </a:ln>
          <a:effectLst>
            <a:softEdge rad="1125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5" name=""/>
        <p:cNvGrpSpPr/>
        <p:nvPr/>
      </p:nvGrpSpPr>
      <p:grpSpPr>
        <a:xfrm>
          <a:off x="0" y="0"/>
          <a:ext cx="0" cy="0"/>
          <a:chOff x="0" y="0"/>
          <a:chExt cx="0" cy="0"/>
        </a:xfrm>
      </p:grpSpPr>
      <p:sp>
        <p:nvSpPr>
          <p:cNvPr id="1048640" name="Content Placeholder 2"/>
          <p:cNvSpPr>
            <a:spLocks noGrp="1"/>
          </p:cNvSpPr>
          <p:nvPr>
            <p:ph idx="1"/>
          </p:nvPr>
        </p:nvSpPr>
        <p:spPr>
          <a:xfrm>
            <a:off x="80818" y="92364"/>
            <a:ext cx="8970818" cy="6684818"/>
          </a:xfrm>
        </p:spPr>
        <p:txBody>
          <a:bodyPr>
            <a:noAutofit/>
          </a:bodyPr>
          <a:p>
            <a:pPr>
              <a:buFont typeface="Wingdings" pitchFamily="2" charset="2"/>
              <a:buChar char="Ø"/>
            </a:pPr>
            <a:r>
              <a:rPr b="1" dirty="0" sz="2000" lang="en-US" u="sng">
                <a:solidFill>
                  <a:schemeClr val="accent1"/>
                </a:solidFill>
                <a:cs typeface="Times New Roman" panose="02020603050405020304" pitchFamily="18" charset="0"/>
              </a:rPr>
              <a:t>The </a:t>
            </a:r>
            <a:r>
              <a:rPr b="1" dirty="0" sz="2000" lang="en-US" err="1" u="sng">
                <a:solidFill>
                  <a:schemeClr val="accent1"/>
                </a:solidFill>
                <a:cs typeface="Times New Roman" panose="02020603050405020304" pitchFamily="18" charset="0"/>
              </a:rPr>
              <a:t>Clinoidal</a:t>
            </a:r>
            <a:r>
              <a:rPr b="1" dirty="0" sz="2000" lang="en-US" u="sng">
                <a:solidFill>
                  <a:schemeClr val="accent1"/>
                </a:solidFill>
                <a:cs typeface="Times New Roman" panose="02020603050405020304" pitchFamily="18" charset="0"/>
              </a:rPr>
              <a:t> meningioma is subdivided to:</a:t>
            </a:r>
          </a:p>
          <a:p>
            <a:r>
              <a:rPr b="1" dirty="0" sz="2000" lang="en-US">
                <a:solidFill>
                  <a:srgbClr val="C00000"/>
                </a:solidFill>
                <a:cs typeface="Times New Roman" panose="02020603050405020304" pitchFamily="18" charset="0"/>
              </a:rPr>
              <a:t>Type I</a:t>
            </a:r>
            <a:r>
              <a:rPr dirty="0" sz="2000" lang="en-US">
                <a:cs typeface="Times New Roman" panose="02020603050405020304" pitchFamily="18" charset="0"/>
              </a:rPr>
              <a:t>: originate from inferior aspect of </a:t>
            </a:r>
            <a:r>
              <a:rPr dirty="0" sz="2000" lang="en-US" err="1">
                <a:cs typeface="Times New Roman" panose="02020603050405020304" pitchFamily="18" charset="0"/>
              </a:rPr>
              <a:t>clin</a:t>
            </a:r>
            <a:r>
              <a:rPr dirty="0" sz="2000" lang="en-US">
                <a:cs typeface="Times New Roman" panose="02020603050405020304" pitchFamily="18" charset="0"/>
              </a:rPr>
              <a:t>. process, strong attachment to ICA</a:t>
            </a:r>
          </a:p>
          <a:p>
            <a:r>
              <a:rPr b="1" dirty="0" sz="2000" lang="en-US">
                <a:solidFill>
                  <a:srgbClr val="C00000"/>
                </a:solidFill>
                <a:cs typeface="Times New Roman" panose="02020603050405020304" pitchFamily="18" charset="0"/>
              </a:rPr>
              <a:t>Type II</a:t>
            </a:r>
            <a:r>
              <a:rPr dirty="0" sz="2000" lang="en-US">
                <a:cs typeface="Times New Roman" panose="02020603050405020304" pitchFamily="18" charset="0"/>
              </a:rPr>
              <a:t>: originate from anterior or lateral aspect of </a:t>
            </a:r>
            <a:r>
              <a:rPr dirty="0" sz="2000" lang="en-US" err="1">
                <a:cs typeface="Times New Roman" panose="02020603050405020304" pitchFamily="18" charset="0"/>
              </a:rPr>
              <a:t>clin</a:t>
            </a:r>
            <a:r>
              <a:rPr dirty="0" sz="2000" lang="en-US">
                <a:cs typeface="Times New Roman" panose="02020603050405020304" pitchFamily="18" charset="0"/>
              </a:rPr>
              <a:t>. process, arachnoid layers separate the ICA from the tumor. </a:t>
            </a:r>
          </a:p>
          <a:p>
            <a:r>
              <a:rPr b="1" dirty="0" sz="2000" lang="en-US">
                <a:solidFill>
                  <a:srgbClr val="C00000"/>
                </a:solidFill>
                <a:cs typeface="Times New Roman" panose="02020603050405020304" pitchFamily="18" charset="0"/>
              </a:rPr>
              <a:t>Type III</a:t>
            </a:r>
            <a:r>
              <a:rPr dirty="0" sz="2000" lang="en-US">
                <a:cs typeface="Times New Roman" panose="02020603050405020304" pitchFamily="18" charset="0"/>
              </a:rPr>
              <a:t>: originate from the optic canal, strongly attached to optic nerve and </a:t>
            </a:r>
            <a:r>
              <a:rPr dirty="0" sz="2000" lang="en-US" err="1">
                <a:cs typeface="Times New Roman" panose="02020603050405020304" pitchFamily="18" charset="0"/>
              </a:rPr>
              <a:t>chiasm</a:t>
            </a:r>
            <a:r>
              <a:rPr dirty="0" sz="2000" lang="en-US">
                <a:cs typeface="Times New Roman" panose="02020603050405020304" pitchFamily="18" charset="0"/>
              </a:rPr>
              <a:t>.</a:t>
            </a:r>
          </a:p>
          <a:p>
            <a:endParaRPr dirty="0" sz="2000" lang="en-US">
              <a:cs typeface="Times New Roman" panose="02020603050405020304" pitchFamily="18" charset="0"/>
            </a:endParaRPr>
          </a:p>
          <a:p>
            <a:endParaRPr dirty="0" sz="2000" lang="en-US">
              <a:cs typeface="Times New Roman" panose="02020603050405020304" pitchFamily="18" charset="0"/>
            </a:endParaRPr>
          </a:p>
        </p:txBody>
      </p:sp>
      <p:pic>
        <p:nvPicPr>
          <p:cNvPr id="2097194" name="Picture 4"/>
          <p:cNvPicPr>
            <a:picLocks noChangeAspect="1"/>
          </p:cNvPicPr>
          <p:nvPr/>
        </p:nvPicPr>
        <p:blipFill>
          <a:blip xmlns:r="http://schemas.openxmlformats.org/officeDocument/2006/relationships" r:embed="rId1"/>
          <a:stretch>
            <a:fillRect/>
          </a:stretch>
        </p:blipFill>
        <p:spPr>
          <a:xfrm>
            <a:off x="565726" y="2265073"/>
            <a:ext cx="8001001" cy="4500563"/>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6" name=""/>
        <p:cNvGrpSpPr/>
        <p:nvPr/>
      </p:nvGrpSpPr>
      <p:grpSpPr>
        <a:xfrm>
          <a:off x="0" y="0"/>
          <a:ext cx="0" cy="0"/>
          <a:chOff x="0" y="0"/>
          <a:chExt cx="0" cy="0"/>
        </a:xfrm>
      </p:grpSpPr>
      <p:sp>
        <p:nvSpPr>
          <p:cNvPr id="1048641" name="Content Placeholder 2"/>
          <p:cNvSpPr>
            <a:spLocks noGrp="1"/>
          </p:cNvSpPr>
          <p:nvPr>
            <p:ph idx="1"/>
          </p:nvPr>
        </p:nvSpPr>
        <p:spPr>
          <a:xfrm>
            <a:off x="89270" y="92364"/>
            <a:ext cx="8962365" cy="6673272"/>
          </a:xfrm>
        </p:spPr>
        <p:txBody>
          <a:bodyPr>
            <a:normAutofit/>
          </a:bodyPr>
          <a:p>
            <a:pPr algn="just">
              <a:buFont typeface="Wingdings" pitchFamily="2" charset="2"/>
              <a:buChar char="§"/>
            </a:pPr>
            <a:r>
              <a:rPr b="1" dirty="0" sz="2000" lang="en-US" u="sng">
                <a:cs typeface="Times New Roman" panose="02020603050405020304" pitchFamily="18" charset="0"/>
              </a:rPr>
              <a:t>Surgical principles:</a:t>
            </a:r>
          </a:p>
          <a:p>
            <a:r>
              <a:rPr dirty="0" sz="2000" lang="en-US">
                <a:cs typeface="Times New Roman" panose="02020603050405020304" pitchFamily="18" charset="0"/>
              </a:rPr>
              <a:t>The surgical approach to this type of meningioma is complete removal of the greater sphenoid wing, anterior </a:t>
            </a:r>
            <a:r>
              <a:rPr dirty="0" sz="2000" lang="en-US" err="1">
                <a:cs typeface="Times New Roman" panose="02020603050405020304" pitchFamily="18" charset="0"/>
              </a:rPr>
              <a:t>clinoid</a:t>
            </a:r>
            <a:r>
              <a:rPr dirty="0" sz="2000" lang="en-US">
                <a:cs typeface="Times New Roman" panose="02020603050405020304" pitchFamily="18" charset="0"/>
              </a:rPr>
              <a:t>, and superior and lateral orbital walls, followed by generous removal of the affected dura.</a:t>
            </a:r>
          </a:p>
          <a:p>
            <a:pPr indent="0" marL="0">
              <a:buNone/>
            </a:pPr>
            <a:endParaRPr dirty="0" sz="2000" lang="en-US">
              <a:cs typeface="Times New Roman" panose="02020603050405020304" pitchFamily="18" charset="0"/>
            </a:endParaRPr>
          </a:p>
          <a:p>
            <a:pPr>
              <a:buFont typeface="Wingdings" panose="05000000000000000000" pitchFamily="2" charset="2"/>
              <a:buChar char="Ø"/>
            </a:pPr>
            <a:r>
              <a:rPr dirty="0" sz="2000" lang="en-US">
                <a:cs typeface="Times New Roman" panose="02020603050405020304" pitchFamily="18" charset="0"/>
              </a:rPr>
              <a:t>Lateral sphenoid wing meningioma can be resected after extradural drilling of the sphenoid ridge.</a:t>
            </a:r>
          </a:p>
          <a:p>
            <a:pPr>
              <a:buFont typeface="Wingdings" panose="05000000000000000000" pitchFamily="2" charset="2"/>
              <a:buChar char="Ø"/>
            </a:pPr>
            <a:r>
              <a:rPr dirty="0" sz="2000" lang="en-US">
                <a:cs typeface="Times New Roman" panose="02020603050405020304" pitchFamily="18" charset="0"/>
              </a:rPr>
              <a:t>Middle third meningioma are also resected after extradural drilling of the sphenoid wing.</a:t>
            </a:r>
          </a:p>
          <a:p>
            <a:pPr>
              <a:buFont typeface="Wingdings" panose="05000000000000000000" pitchFamily="2" charset="2"/>
              <a:buChar char="Ø"/>
            </a:pPr>
            <a:r>
              <a:rPr dirty="0" sz="2000" lang="en-US" err="1">
                <a:cs typeface="Times New Roman" panose="02020603050405020304" pitchFamily="18" charset="0"/>
              </a:rPr>
              <a:t>Cranio-orbital</a:t>
            </a:r>
            <a:r>
              <a:rPr dirty="0" sz="2000" lang="en-US">
                <a:cs typeface="Times New Roman" panose="02020603050405020304" pitchFamily="18" charset="0"/>
              </a:rPr>
              <a:t> zygomatic approach is recommended for the resection of </a:t>
            </a:r>
            <a:r>
              <a:rPr dirty="0" sz="2000" lang="en-US" err="1">
                <a:cs typeface="Times New Roman" panose="02020603050405020304" pitchFamily="18" charset="0"/>
              </a:rPr>
              <a:t>clinoidal</a:t>
            </a:r>
            <a:r>
              <a:rPr dirty="0" sz="2000" lang="en-US">
                <a:cs typeface="Times New Roman" panose="02020603050405020304" pitchFamily="18" charset="0"/>
              </a:rPr>
              <a:t> meningioma.</a:t>
            </a:r>
            <a:endParaRPr dirty="0" sz="2000"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7" name=""/>
        <p:cNvGrpSpPr/>
        <p:nvPr/>
      </p:nvGrpSpPr>
      <p:grpSpPr>
        <a:xfrm>
          <a:off x="0" y="0"/>
          <a:ext cx="0" cy="0"/>
          <a:chOff x="0" y="0"/>
          <a:chExt cx="0" cy="0"/>
        </a:xfrm>
      </p:grpSpPr>
      <p:pic>
        <p:nvPicPr>
          <p:cNvPr id="2097195"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4" name=""/>
        <p:cNvGrpSpPr/>
        <p:nvPr/>
      </p:nvGrpSpPr>
      <p:grpSpPr>
        <a:xfrm>
          <a:off x="0" y="0"/>
          <a:ext cx="0" cy="0"/>
          <a:chOff x="0" y="0"/>
          <a:chExt cx="0" cy="0"/>
        </a:xfrm>
      </p:grpSpPr>
      <p:sp>
        <p:nvSpPr>
          <p:cNvPr id="1048599" name="Title 1"/>
          <p:cNvSpPr>
            <a:spLocks noGrp="1"/>
          </p:cNvSpPr>
          <p:nvPr>
            <p:ph type="title"/>
          </p:nvPr>
        </p:nvSpPr>
        <p:spPr>
          <a:xfrm>
            <a:off x="121841" y="68912"/>
            <a:ext cx="7886700" cy="496815"/>
          </a:xfrm>
        </p:spPr>
        <p:txBody>
          <a:bodyPr>
            <a:normAutofit/>
          </a:bodyPr>
          <a:p>
            <a:pPr indent="-342900" marL="342900">
              <a:buFont typeface="Wingdings" pitchFamily="2" charset="2"/>
              <a:buChar char="q"/>
            </a:pPr>
            <a:r>
              <a:rPr b="1" dirty="0" sz="2400" lang="en-US" u="sng">
                <a:solidFill>
                  <a:srgbClr val="C00000"/>
                </a:solidFill>
                <a:latin typeface="+mn-lt"/>
                <a:cs typeface="Times New Roman" panose="02020603050405020304" pitchFamily="18" charset="0"/>
              </a:rPr>
              <a:t>Grading of meningioma</a:t>
            </a:r>
          </a:p>
        </p:txBody>
      </p:sp>
      <p:sp>
        <p:nvSpPr>
          <p:cNvPr id="1048600" name="Content Placeholder 2"/>
          <p:cNvSpPr>
            <a:spLocks noGrp="1"/>
          </p:cNvSpPr>
          <p:nvPr>
            <p:ph sz="half" idx="2"/>
          </p:nvPr>
        </p:nvSpPr>
        <p:spPr>
          <a:xfrm>
            <a:off x="196851" y="565727"/>
            <a:ext cx="3868340" cy="3679627"/>
          </a:xfrm>
        </p:spPr>
        <p:txBody>
          <a:bodyPr>
            <a:noAutofit/>
          </a:bodyPr>
          <a:p>
            <a:pPr indent="0" marL="0">
              <a:buNone/>
            </a:pPr>
            <a:r>
              <a:rPr b="1" dirty="0" sz="2000" lang="en-US" u="sng">
                <a:solidFill>
                  <a:srgbClr val="0070C0"/>
                </a:solidFill>
                <a:cs typeface="Times New Roman" panose="02020603050405020304" pitchFamily="18" charset="0"/>
              </a:rPr>
              <a:t>GRADE I</a:t>
            </a:r>
          </a:p>
          <a:p>
            <a:pPr indent="0" marL="0">
              <a:buNone/>
            </a:pPr>
            <a:r>
              <a:rPr dirty="0" sz="2000" lang="en-US">
                <a:cs typeface="Times New Roman" panose="02020603050405020304" pitchFamily="18" charset="0"/>
              </a:rPr>
              <a:t>Meningothelial meningioma</a:t>
            </a:r>
          </a:p>
          <a:p>
            <a:pPr indent="0" marL="0">
              <a:buNone/>
            </a:pPr>
            <a:r>
              <a:rPr dirty="0" sz="2000" lang="en-US">
                <a:cs typeface="Times New Roman" panose="02020603050405020304" pitchFamily="18" charset="0"/>
              </a:rPr>
              <a:t>Fibrous (</a:t>
            </a:r>
            <a:r>
              <a:rPr dirty="0" sz="2000" lang="en-US" err="1">
                <a:cs typeface="Times New Roman" panose="02020603050405020304" pitchFamily="18" charset="0"/>
              </a:rPr>
              <a:t>fibroblastic</a:t>
            </a:r>
            <a:r>
              <a:rPr dirty="0" sz="2000" lang="en-US">
                <a:cs typeface="Times New Roman" panose="02020603050405020304" pitchFamily="18" charset="0"/>
              </a:rPr>
              <a:t>) meningioma </a:t>
            </a:r>
          </a:p>
          <a:p>
            <a:pPr indent="0" marL="0">
              <a:buNone/>
            </a:pPr>
            <a:r>
              <a:rPr dirty="0" sz="2000" lang="en-US">
                <a:cs typeface="Times New Roman" panose="02020603050405020304" pitchFamily="18" charset="0"/>
              </a:rPr>
              <a:t>Transitional (mixed) meningioma</a:t>
            </a:r>
          </a:p>
          <a:p>
            <a:pPr indent="0" marL="0">
              <a:buNone/>
            </a:pPr>
            <a:r>
              <a:rPr dirty="0" sz="2000" lang="en-US" err="1">
                <a:cs typeface="Times New Roman" panose="02020603050405020304" pitchFamily="18" charset="0"/>
              </a:rPr>
              <a:t>Psammomatous</a:t>
            </a:r>
            <a:r>
              <a:rPr dirty="0" sz="2000" lang="en-US">
                <a:cs typeface="Times New Roman" panose="02020603050405020304" pitchFamily="18" charset="0"/>
              </a:rPr>
              <a:t> meningioma</a:t>
            </a:r>
          </a:p>
          <a:p>
            <a:pPr indent="0" marL="0">
              <a:buNone/>
            </a:pPr>
            <a:r>
              <a:rPr dirty="0" sz="2000" lang="en-US" err="1">
                <a:cs typeface="Times New Roman" panose="02020603050405020304" pitchFamily="18" charset="0"/>
              </a:rPr>
              <a:t>Angiomatous</a:t>
            </a:r>
            <a:r>
              <a:rPr dirty="0" sz="2000" lang="en-US">
                <a:cs typeface="Times New Roman" panose="02020603050405020304" pitchFamily="18" charset="0"/>
              </a:rPr>
              <a:t> meningioma</a:t>
            </a:r>
          </a:p>
          <a:p>
            <a:pPr indent="0" marL="0">
              <a:buNone/>
            </a:pPr>
            <a:r>
              <a:rPr dirty="0" sz="2000" lang="en-US" err="1">
                <a:cs typeface="Times New Roman" panose="02020603050405020304" pitchFamily="18" charset="0"/>
              </a:rPr>
              <a:t>Microcystic</a:t>
            </a:r>
            <a:r>
              <a:rPr dirty="0" sz="2000" lang="en-US">
                <a:cs typeface="Times New Roman" panose="02020603050405020304" pitchFamily="18" charset="0"/>
              </a:rPr>
              <a:t> meningioma </a:t>
            </a:r>
          </a:p>
          <a:p>
            <a:pPr indent="0" marL="0">
              <a:buNone/>
            </a:pPr>
            <a:r>
              <a:rPr dirty="0" sz="2000" lang="en-US">
                <a:cs typeface="Times New Roman" panose="02020603050405020304" pitchFamily="18" charset="0"/>
              </a:rPr>
              <a:t>Secretory meningioma</a:t>
            </a:r>
          </a:p>
          <a:p>
            <a:pPr indent="0" marL="0">
              <a:buNone/>
            </a:pPr>
            <a:r>
              <a:rPr dirty="0" sz="2000" lang="en-US">
                <a:cs typeface="Times New Roman" panose="02020603050405020304" pitchFamily="18" charset="0"/>
              </a:rPr>
              <a:t>Lymphoplasmacyte-rich meningioma </a:t>
            </a:r>
          </a:p>
          <a:p>
            <a:pPr indent="0" marL="0">
              <a:buNone/>
            </a:pPr>
            <a:r>
              <a:rPr dirty="0" sz="2000" lang="en-US">
                <a:cs typeface="Times New Roman" panose="02020603050405020304" pitchFamily="18" charset="0"/>
              </a:rPr>
              <a:t>Metaplastic meningioma</a:t>
            </a:r>
          </a:p>
        </p:txBody>
      </p:sp>
      <p:sp>
        <p:nvSpPr>
          <p:cNvPr id="1048601" name="Content Placeholder 8"/>
          <p:cNvSpPr>
            <a:spLocks noGrp="1"/>
          </p:cNvSpPr>
          <p:nvPr>
            <p:ph sz="quarter" idx="4"/>
          </p:nvPr>
        </p:nvSpPr>
        <p:spPr>
          <a:xfrm>
            <a:off x="4572000" y="565727"/>
            <a:ext cx="4204820" cy="3452219"/>
          </a:xfrm>
        </p:spPr>
        <p:txBody>
          <a:bodyPr>
            <a:noAutofit/>
          </a:bodyPr>
          <a:p>
            <a:pPr indent="0" marL="0">
              <a:buNone/>
            </a:pPr>
            <a:r>
              <a:rPr b="1" dirty="0" sz="2000" lang="en-US" u="sng">
                <a:solidFill>
                  <a:srgbClr val="0070C0"/>
                </a:solidFill>
                <a:cs typeface="Times New Roman" panose="02020603050405020304" pitchFamily="18" charset="0"/>
              </a:rPr>
              <a:t>GRADE II (</a:t>
            </a:r>
            <a:r>
              <a:rPr b="1" dirty="0" sz="2000" lang="en-US" u="sng">
                <a:solidFill>
                  <a:srgbClr val="002060"/>
                </a:solidFill>
                <a:cs typeface="Times New Roman" panose="02020603050405020304" pitchFamily="18" charset="0"/>
              </a:rPr>
              <a:t>CAC</a:t>
            </a:r>
            <a:r>
              <a:rPr b="1" dirty="0" sz="2000" lang="en-US" u="sng">
                <a:solidFill>
                  <a:srgbClr val="0070C0"/>
                </a:solidFill>
                <a:cs typeface="Times New Roman" panose="02020603050405020304" pitchFamily="18" charset="0"/>
              </a:rPr>
              <a:t>)</a:t>
            </a:r>
          </a:p>
          <a:p>
            <a:pPr indent="0" marL="0">
              <a:buNone/>
            </a:pPr>
            <a:r>
              <a:rPr dirty="0" sz="2000" lang="en-US">
                <a:cs typeface="Times New Roman" panose="02020603050405020304" pitchFamily="18" charset="0"/>
              </a:rPr>
              <a:t>Clear cell meningioma (intracranial)</a:t>
            </a:r>
          </a:p>
          <a:p>
            <a:pPr indent="0" marL="0">
              <a:buNone/>
            </a:pPr>
            <a:r>
              <a:rPr dirty="0" sz="2000" lang="en-US">
                <a:cs typeface="Times New Roman" panose="02020603050405020304" pitchFamily="18" charset="0"/>
              </a:rPr>
              <a:t>Atypical meningioma</a:t>
            </a:r>
          </a:p>
          <a:p>
            <a:pPr indent="0" marL="0">
              <a:buNone/>
            </a:pPr>
            <a:r>
              <a:rPr dirty="0" sz="2000" lang="en-US" err="1">
                <a:cs typeface="Times New Roman" panose="02020603050405020304" pitchFamily="18" charset="0"/>
              </a:rPr>
              <a:t>Chordoid</a:t>
            </a:r>
            <a:r>
              <a:rPr dirty="0" sz="2000" lang="en-US">
                <a:cs typeface="Times New Roman" panose="02020603050405020304" pitchFamily="18" charset="0"/>
              </a:rPr>
              <a:t> meningioma</a:t>
            </a:r>
          </a:p>
          <a:p>
            <a:pPr indent="0" marL="0">
              <a:buNone/>
            </a:pPr>
            <a:endParaRPr dirty="0" sz="2000" lang="en-US">
              <a:cs typeface="Times New Roman" panose="02020603050405020304" pitchFamily="18" charset="0"/>
            </a:endParaRPr>
          </a:p>
          <a:p>
            <a:pPr indent="0" marL="0">
              <a:buNone/>
            </a:pPr>
            <a:r>
              <a:rPr b="1" dirty="0" sz="2000" lang="en-US" u="sng">
                <a:solidFill>
                  <a:srgbClr val="0070C0"/>
                </a:solidFill>
                <a:cs typeface="Times New Roman" panose="02020603050405020304" pitchFamily="18" charset="0"/>
              </a:rPr>
              <a:t>GRADE III (</a:t>
            </a:r>
            <a:r>
              <a:rPr b="1" dirty="0" sz="2000" lang="en-US" u="sng">
                <a:solidFill>
                  <a:srgbClr val="002060"/>
                </a:solidFill>
                <a:cs typeface="Times New Roman" panose="02020603050405020304" pitchFamily="18" charset="0"/>
              </a:rPr>
              <a:t>RAP</a:t>
            </a:r>
            <a:r>
              <a:rPr b="1" dirty="0" sz="2000" lang="en-US" u="sng">
                <a:solidFill>
                  <a:srgbClr val="0070C0"/>
                </a:solidFill>
                <a:cs typeface="Times New Roman" panose="02020603050405020304" pitchFamily="18" charset="0"/>
              </a:rPr>
              <a:t>)</a:t>
            </a:r>
          </a:p>
          <a:p>
            <a:pPr indent="0" marL="0">
              <a:buNone/>
            </a:pPr>
            <a:r>
              <a:rPr dirty="0" sz="2000" lang="en-US" err="1">
                <a:cs typeface="Times New Roman" panose="02020603050405020304" pitchFamily="18" charset="0"/>
              </a:rPr>
              <a:t>Rhabdoid</a:t>
            </a:r>
            <a:r>
              <a:rPr dirty="0" sz="2000" lang="en-US">
                <a:cs typeface="Times New Roman" panose="02020603050405020304" pitchFamily="18" charset="0"/>
              </a:rPr>
              <a:t> meningioma </a:t>
            </a:r>
          </a:p>
          <a:p>
            <a:pPr indent="0" marL="0">
              <a:buNone/>
            </a:pPr>
            <a:r>
              <a:rPr dirty="0" sz="2000" lang="en-US">
                <a:cs typeface="Times New Roman" panose="02020603050405020304" pitchFamily="18" charset="0"/>
              </a:rPr>
              <a:t>Papillary meningioma</a:t>
            </a:r>
          </a:p>
          <a:p>
            <a:pPr indent="0" marL="0">
              <a:buNone/>
            </a:pPr>
            <a:r>
              <a:rPr dirty="0" sz="2000" lang="en-US" err="1">
                <a:cs typeface="Times New Roman" panose="02020603050405020304" pitchFamily="18" charset="0"/>
              </a:rPr>
              <a:t>Anaplastic</a:t>
            </a:r>
            <a:r>
              <a:rPr dirty="0" sz="2000" lang="en-US">
                <a:cs typeface="Times New Roman" panose="02020603050405020304" pitchFamily="18" charset="0"/>
              </a:rPr>
              <a:t> (malignant) meningioma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8" name=""/>
        <p:cNvGrpSpPr/>
        <p:nvPr/>
      </p:nvGrpSpPr>
      <p:grpSpPr>
        <a:xfrm>
          <a:off x="0" y="0"/>
          <a:ext cx="0" cy="0"/>
          <a:chOff x="0" y="0"/>
          <a:chExt cx="0" cy="0"/>
        </a:xfrm>
      </p:grpSpPr>
      <p:pic>
        <p:nvPicPr>
          <p:cNvPr id="2097196" name="Picture 6"/>
          <p:cNvPicPr>
            <a:picLocks noChangeAspect="1"/>
          </p:cNvPicPr>
          <p:nvPr/>
        </p:nvPicPr>
        <p:blipFill>
          <a:blip xmlns:r="http://schemas.openxmlformats.org/officeDocument/2006/relationships" r:embed="rId1"/>
          <a:stretch>
            <a:fillRect/>
          </a:stretch>
        </p:blipFill>
        <p:spPr>
          <a:xfrm>
            <a:off x="4572000" y="857250"/>
            <a:ext cx="4572000" cy="5143501"/>
          </a:xfrm>
          <a:prstGeom prst="rect"/>
          <a:ln>
            <a:noFill/>
          </a:ln>
          <a:effectLst>
            <a:softEdge rad="112500"/>
          </a:effectLst>
        </p:spPr>
      </p:pic>
      <p:pic>
        <p:nvPicPr>
          <p:cNvPr id="2097197" name="Picture 12"/>
          <p:cNvPicPr>
            <a:picLocks noChangeAspect="1"/>
          </p:cNvPicPr>
          <p:nvPr/>
        </p:nvPicPr>
        <p:blipFill rotWithShape="1">
          <a:blip xmlns:r="http://schemas.openxmlformats.org/officeDocument/2006/relationships" r:embed="rId2"/>
          <a:srcRect r="2281"/>
          <a:stretch>
            <a:fillRect/>
          </a:stretch>
        </p:blipFill>
        <p:spPr>
          <a:xfrm>
            <a:off x="0" y="857251"/>
            <a:ext cx="4572000" cy="5143499"/>
          </a:xfrm>
          <a:prstGeom prst="rect"/>
          <a:ln>
            <a:noFill/>
          </a:ln>
          <a:effectLst>
            <a:softEdge rad="112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9" name=""/>
        <p:cNvGrpSpPr/>
        <p:nvPr/>
      </p:nvGrpSpPr>
      <p:grpSpPr>
        <a:xfrm>
          <a:off x="0" y="0"/>
          <a:ext cx="0" cy="0"/>
          <a:chOff x="0" y="0"/>
          <a:chExt cx="0" cy="0"/>
        </a:xfrm>
      </p:grpSpPr>
      <p:pic>
        <p:nvPicPr>
          <p:cNvPr id="2097198" name="Picture 6"/>
          <p:cNvPicPr>
            <a:picLocks noChangeAspect="1"/>
          </p:cNvPicPr>
          <p:nvPr/>
        </p:nvPicPr>
        <p:blipFill rotWithShape="1">
          <a:blip xmlns:r="http://schemas.openxmlformats.org/officeDocument/2006/relationships" r:embed="rId1"/>
          <a:srcRect b="2337"/>
          <a:stretch>
            <a:fillRect/>
          </a:stretch>
        </p:blipFill>
        <p:spPr>
          <a:xfrm>
            <a:off x="0" y="857250"/>
            <a:ext cx="9144000" cy="5143500"/>
          </a:xfrm>
          <a:prstGeom prst="rect"/>
          <a:ln>
            <a:noFill/>
          </a:ln>
          <a:effectLst>
            <a:softEdge rad="112500"/>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0" name=""/>
        <p:cNvGrpSpPr/>
        <p:nvPr/>
      </p:nvGrpSpPr>
      <p:grpSpPr>
        <a:xfrm>
          <a:off x="0" y="0"/>
          <a:ext cx="0" cy="0"/>
          <a:chOff x="0" y="0"/>
          <a:chExt cx="0" cy="0"/>
        </a:xfrm>
      </p:grpSpPr>
      <p:pic>
        <p:nvPicPr>
          <p:cNvPr id="2097199" name="Picture 4"/>
          <p:cNvPicPr>
            <a:picLocks noChangeAspect="1"/>
          </p:cNvPicPr>
          <p:nvPr/>
        </p:nvPicPr>
        <p:blipFill rotWithShape="1">
          <a:blip xmlns:r="http://schemas.openxmlformats.org/officeDocument/2006/relationships" r:embed="rId1"/>
          <a:srcRect l="956" t="57051" r="54137" b="1003"/>
          <a:stretch>
            <a:fillRect/>
          </a:stretch>
        </p:blipFill>
        <p:spPr>
          <a:xfrm>
            <a:off x="0" y="857250"/>
            <a:ext cx="4572000" cy="51435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200" name="Picture 6"/>
          <p:cNvPicPr>
            <a:picLocks noChangeAspect="1"/>
          </p:cNvPicPr>
          <p:nvPr/>
        </p:nvPicPr>
        <p:blipFill rotWithShape="1">
          <a:blip xmlns:r="http://schemas.openxmlformats.org/officeDocument/2006/relationships" r:embed="rId2"/>
          <a:srcRect l="3174"/>
          <a:stretch>
            <a:fillRect/>
          </a:stretch>
        </p:blipFill>
        <p:spPr>
          <a:xfrm>
            <a:off x="4572000" y="857250"/>
            <a:ext cx="4572000" cy="5143499"/>
          </a:xfrm>
          <a:prstGeom prst="rect"/>
          <a:ln>
            <a:noFill/>
          </a:ln>
          <a:effectLst>
            <a:softEdge rad="1125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1" name=""/>
        <p:cNvGrpSpPr/>
        <p:nvPr/>
      </p:nvGrpSpPr>
      <p:grpSpPr>
        <a:xfrm>
          <a:off x="0" y="0"/>
          <a:ext cx="0" cy="0"/>
          <a:chOff x="0" y="0"/>
          <a:chExt cx="0" cy="0"/>
        </a:xfrm>
      </p:grpSpPr>
      <p:sp>
        <p:nvSpPr>
          <p:cNvPr id="1048642" name="Content Placeholder 2"/>
          <p:cNvSpPr>
            <a:spLocks noGrp="1"/>
          </p:cNvSpPr>
          <p:nvPr>
            <p:ph idx="1"/>
          </p:nvPr>
        </p:nvSpPr>
        <p:spPr>
          <a:xfrm>
            <a:off x="80818" y="92363"/>
            <a:ext cx="8970818" cy="6650182"/>
          </a:xfrm>
        </p:spPr>
        <p:txBody>
          <a:bodyPr>
            <a:noAutofit/>
          </a:bodyPr>
          <a:p>
            <a:pPr>
              <a:buFont typeface="Wingdings" pitchFamily="2" charset="2"/>
              <a:buChar char="v"/>
            </a:pPr>
            <a:r>
              <a:rPr b="1" dirty="0" sz="2000" lang="en-US" u="sng">
                <a:solidFill>
                  <a:srgbClr val="C00000"/>
                </a:solidFill>
                <a:cs typeface="Times New Roman" panose="02020603050405020304" pitchFamily="18" charset="0"/>
              </a:rPr>
              <a:t>Cavernous sinus meningioma</a:t>
            </a:r>
            <a:r>
              <a:rPr b="1" dirty="0" sz="2000" lang="en-US">
                <a:solidFill>
                  <a:srgbClr val="C00000"/>
                </a:solidFill>
                <a:cs typeface="Times New Roman" panose="02020603050405020304" pitchFamily="18" charset="0"/>
              </a:rPr>
              <a:t>:</a:t>
            </a:r>
          </a:p>
          <a:p>
            <a:pPr>
              <a:buFont typeface="Wingdings" pitchFamily="2" charset="2"/>
              <a:buChar char="§"/>
            </a:pPr>
            <a:r>
              <a:rPr b="1" dirty="0" sz="2000" lang="en-US">
                <a:cs typeface="Times New Roman" panose="02020603050405020304" pitchFamily="18" charset="0"/>
              </a:rPr>
              <a:t>It could be:</a:t>
            </a:r>
          </a:p>
          <a:p>
            <a:r>
              <a:rPr dirty="0" sz="2000" lang="en-US">
                <a:cs typeface="Times New Roman" panose="02020603050405020304" pitchFamily="18" charset="0"/>
              </a:rPr>
              <a:t>Originate primarily within the cavernous sinus.</a:t>
            </a:r>
          </a:p>
          <a:p>
            <a:r>
              <a:rPr dirty="0" sz="2000" lang="en-US">
                <a:cs typeface="Times New Roman" panose="02020603050405020304" pitchFamily="18" charset="0"/>
              </a:rPr>
              <a:t>Involved by extension from a </a:t>
            </a:r>
            <a:r>
              <a:rPr dirty="0" sz="2000" lang="en-US" err="1">
                <a:solidFill>
                  <a:srgbClr val="C00000"/>
                </a:solidFill>
                <a:cs typeface="Times New Roman" panose="02020603050405020304" pitchFamily="18" charset="0"/>
              </a:rPr>
              <a:t>clinoidal</a:t>
            </a:r>
            <a:r>
              <a:rPr dirty="0" sz="2000" lang="en-US">
                <a:solidFill>
                  <a:srgbClr val="C00000"/>
                </a:solidFill>
                <a:cs typeface="Times New Roman" panose="02020603050405020304" pitchFamily="18" charset="0"/>
              </a:rPr>
              <a:t>, sphenoid wing, tuberculum sellae, or </a:t>
            </a:r>
            <a:r>
              <a:rPr dirty="0" sz="2000" lang="en-US" err="1">
                <a:solidFill>
                  <a:srgbClr val="C00000"/>
                </a:solidFill>
                <a:cs typeface="Times New Roman" panose="02020603050405020304" pitchFamily="18" charset="0"/>
              </a:rPr>
              <a:t>sphenopetroclival</a:t>
            </a:r>
            <a:r>
              <a:rPr dirty="0" sz="2000" lang="en-US">
                <a:solidFill>
                  <a:srgbClr val="C00000"/>
                </a:solidFill>
                <a:cs typeface="Times New Roman" panose="02020603050405020304" pitchFamily="18" charset="0"/>
              </a:rPr>
              <a:t> meningioma</a:t>
            </a:r>
            <a:r>
              <a:rPr dirty="0" sz="2000" lang="en-US">
                <a:cs typeface="Times New Roman" panose="02020603050405020304" pitchFamily="18" charset="0"/>
              </a:rPr>
              <a:t>.</a:t>
            </a:r>
          </a:p>
          <a:p>
            <a:endParaRPr dirty="0" sz="2000" lang="en-US">
              <a:cs typeface="Times New Roman" panose="02020603050405020304" pitchFamily="18" charset="0"/>
            </a:endParaRPr>
          </a:p>
          <a:p>
            <a:pPr>
              <a:buFont typeface="Wingdings" pitchFamily="2" charset="2"/>
              <a:buChar char="§"/>
            </a:pPr>
            <a:r>
              <a:rPr b="1" dirty="0" sz="2000" lang="en-US">
                <a:cs typeface="Times New Roman" panose="02020603050405020304" pitchFamily="18" charset="0"/>
              </a:rPr>
              <a:t>Surgical principles:</a:t>
            </a:r>
          </a:p>
          <a:p>
            <a:pPr>
              <a:buFont typeface="Wingdings" pitchFamily="2" charset="2"/>
              <a:buChar char="Ø"/>
            </a:pPr>
            <a:r>
              <a:rPr dirty="0" sz="2000" lang="en-US">
                <a:solidFill>
                  <a:srgbClr val="231F20"/>
                </a:solidFill>
                <a:cs typeface="Times New Roman" panose="02020603050405020304" pitchFamily="18" charset="0"/>
              </a:rPr>
              <a:t>The surgical approach to the cavernous sinus is based on the </a:t>
            </a:r>
            <a:r>
              <a:rPr dirty="0" sz="2000" lang="en-US" err="1">
                <a:solidFill>
                  <a:srgbClr val="231F20"/>
                </a:solidFill>
                <a:cs typeface="Times New Roman" panose="02020603050405020304" pitchFamily="18" charset="0"/>
              </a:rPr>
              <a:t>cranio-orbital</a:t>
            </a:r>
            <a:r>
              <a:rPr dirty="0" sz="2000" lang="en-US">
                <a:solidFill>
                  <a:srgbClr val="231F20"/>
                </a:solidFill>
                <a:cs typeface="Times New Roman" panose="02020603050405020304" pitchFamily="18" charset="0"/>
              </a:rPr>
              <a:t> zygomatic approach. </a:t>
            </a:r>
          </a:p>
          <a:p>
            <a:pPr>
              <a:buFont typeface="Wingdings" pitchFamily="2" charset="2"/>
              <a:buChar char="Ø"/>
            </a:pPr>
            <a:r>
              <a:rPr dirty="0" sz="2000" lang="en-US">
                <a:solidFill>
                  <a:srgbClr val="231F20"/>
                </a:solidFill>
                <a:cs typeface="Times New Roman" panose="02020603050405020304" pitchFamily="18" charset="0"/>
              </a:rPr>
              <a:t>Proximal and distal control of the internal carotid artery is required before dissection within the cavernous sinus</a:t>
            </a:r>
            <a:r>
              <a:rPr dirty="0" sz="2000" lang="en-US">
                <a:cs typeface="Times New Roman" panose="02020603050405020304" pitchFamily="18" charset="0"/>
              </a:rPr>
              <a:t>.</a:t>
            </a:r>
            <a:r>
              <a:rPr dirty="0" sz="2000" lang="en-US">
                <a:solidFill>
                  <a:srgbClr val="231F20"/>
                </a:solidFill>
                <a:cs typeface="Times New Roman" panose="02020603050405020304" pitchFamily="18" charset="0"/>
              </a:rPr>
              <a:t> </a:t>
            </a:r>
          </a:p>
          <a:p>
            <a:pPr>
              <a:buFont typeface="Wingdings" pitchFamily="2" charset="2"/>
              <a:buChar char="Ø"/>
            </a:pPr>
            <a:r>
              <a:rPr dirty="0" sz="2000" lang="en-US">
                <a:solidFill>
                  <a:srgbClr val="231F20"/>
                </a:solidFill>
                <a:cs typeface="Times New Roman" panose="02020603050405020304" pitchFamily="18" charset="0"/>
              </a:rPr>
              <a:t>Proximal control can be achieved by exposing the internal carotid artery within the petrous bone in the middle fossa or exposing the cervical internal carotid artery.</a:t>
            </a:r>
          </a:p>
          <a:p>
            <a:pPr>
              <a:buFont typeface="Wingdings" pitchFamily="2" charset="2"/>
              <a:buChar char="Ø"/>
            </a:pPr>
            <a:endParaRPr dirty="0" sz="2000" lang="en-US">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2" name=""/>
        <p:cNvGrpSpPr/>
        <p:nvPr/>
      </p:nvGrpSpPr>
      <p:grpSpPr>
        <a:xfrm>
          <a:off x="0" y="0"/>
          <a:ext cx="0" cy="0"/>
          <a:chOff x="0" y="0"/>
          <a:chExt cx="0" cy="0"/>
        </a:xfrm>
      </p:grpSpPr>
      <p:sp>
        <p:nvSpPr>
          <p:cNvPr id="1048643" name="Content Placeholder 2"/>
          <p:cNvSpPr>
            <a:spLocks noGrp="1"/>
          </p:cNvSpPr>
          <p:nvPr>
            <p:ph idx="1"/>
          </p:nvPr>
        </p:nvSpPr>
        <p:spPr>
          <a:xfrm>
            <a:off x="109104" y="82260"/>
            <a:ext cx="8942532" cy="6694921"/>
          </a:xfrm>
        </p:spPr>
        <p:txBody>
          <a:bodyPr>
            <a:normAutofit/>
          </a:bodyPr>
          <a:p>
            <a:pPr>
              <a:buFont typeface="Wingdings" pitchFamily="2" charset="2"/>
              <a:buChar char="Ø"/>
            </a:pPr>
            <a:r>
              <a:rPr dirty="0" sz="2000" lang="en-US">
                <a:solidFill>
                  <a:srgbClr val="231F20"/>
                </a:solidFill>
                <a:cs typeface="Times New Roman" panose="02020603050405020304" pitchFamily="18" charset="0"/>
              </a:rPr>
              <a:t>The internal carotid artery can be located by dissection between cranial nerves </a:t>
            </a:r>
            <a:r>
              <a:rPr b="1" dirty="0" sz="2000" lang="en-US">
                <a:solidFill>
                  <a:srgbClr val="0070C0"/>
                </a:solidFill>
                <a:cs typeface="Times New Roman" panose="02020603050405020304" pitchFamily="18" charset="0"/>
              </a:rPr>
              <a:t>III and IV and V</a:t>
            </a:r>
            <a:r>
              <a:rPr baseline="-25000" b="1" dirty="0" sz="2000" lang="en-US">
                <a:solidFill>
                  <a:srgbClr val="0070C0"/>
                </a:solidFill>
                <a:cs typeface="Times New Roman" panose="02020603050405020304" pitchFamily="18" charset="0"/>
              </a:rPr>
              <a:t>1</a:t>
            </a:r>
            <a:r>
              <a:rPr dirty="0" sz="2000" lang="en-US">
                <a:solidFill>
                  <a:srgbClr val="231F20"/>
                </a:solidFill>
                <a:cs typeface="Times New Roman" panose="02020603050405020304" pitchFamily="18" charset="0"/>
              </a:rPr>
              <a:t> of trigeminal nerve (</a:t>
            </a:r>
            <a:r>
              <a:rPr b="1" dirty="0" sz="2000" lang="en-US">
                <a:solidFill>
                  <a:srgbClr val="C00000"/>
                </a:solidFill>
                <a:cs typeface="Times New Roman" panose="02020603050405020304" pitchFamily="18" charset="0"/>
              </a:rPr>
              <a:t>Parkinson’s triangle</a:t>
            </a:r>
            <a:r>
              <a:rPr dirty="0" sz="2000" lang="en-US">
                <a:solidFill>
                  <a:srgbClr val="231F20"/>
                </a:solidFill>
                <a:cs typeface="Times New Roman" panose="02020603050405020304" pitchFamily="18" charset="0"/>
              </a:rPr>
              <a:t>).</a:t>
            </a:r>
          </a:p>
          <a:p>
            <a:pPr>
              <a:buFont typeface="Wingdings" pitchFamily="2" charset="2"/>
              <a:buChar char="Ø"/>
            </a:pPr>
            <a:r>
              <a:rPr dirty="0" sz="2000" lang="en-US">
                <a:cs typeface="Times New Roman" panose="02020603050405020304" pitchFamily="18" charset="0"/>
              </a:rPr>
              <a:t>Dissection  of  the  tumor progresses  in  a  stepwise  fashion,  beginning  by  opening  the  dura </a:t>
            </a:r>
            <a:r>
              <a:rPr dirty="0" sz="2000" lang="en-US" err="1">
                <a:cs typeface="Times New Roman" panose="02020603050405020304" pitchFamily="18" charset="0"/>
              </a:rPr>
              <a:t>propria</a:t>
            </a:r>
            <a:r>
              <a:rPr dirty="0" sz="2000" lang="en-US">
                <a:cs typeface="Times New Roman" panose="02020603050405020304" pitchFamily="18" charset="0"/>
              </a:rPr>
              <a:t>  of  the  optic  nerve  sheath  longitudinally  along  the  length of  the  optic  canal.  </a:t>
            </a:r>
          </a:p>
          <a:p>
            <a:pPr>
              <a:buFont typeface="Wingdings" pitchFamily="2" charset="2"/>
              <a:buChar char="Ø"/>
            </a:pPr>
            <a:r>
              <a:rPr dirty="0" sz="2000" lang="en-US">
                <a:cs typeface="Times New Roman" panose="02020603050405020304" pitchFamily="18" charset="0"/>
              </a:rPr>
              <a:t>The  distal  dural  ring  is  opened  next,  with  the opening  extending  posteriorly  to  the  oculomotor  trigone, thereby also  opening  the  proximal  dural  ring  and  allowing  a  wide  entry into the anterior and superior cavernous sinus space.  </a:t>
            </a:r>
          </a:p>
          <a:p>
            <a:pPr>
              <a:buFont typeface="Wingdings" pitchFamily="2" charset="2"/>
              <a:buChar char="Ø"/>
            </a:pPr>
            <a:r>
              <a:rPr dirty="0" sz="2000" lang="en-US">
                <a:cs typeface="Times New Roman" panose="02020603050405020304" pitchFamily="18" charset="0"/>
              </a:rPr>
              <a:t>The carotid artery  can  be  mobilized  laterally  by  releasing  it  from  its  proximal and  distal  dural  rings,  which  allows  dissection  in  the  medial  cavernous  sinus  space.  </a:t>
            </a:r>
          </a:p>
          <a:p>
            <a:pPr>
              <a:buFont typeface="Wingdings" pitchFamily="2" charset="2"/>
              <a:buChar char="Ø"/>
            </a:pPr>
            <a:r>
              <a:rPr dirty="0" sz="2000" lang="en-US">
                <a:cs typeface="Times New Roman" panose="02020603050405020304" pitchFamily="18" charset="0"/>
              </a:rPr>
              <a:t>Lateral  entry  into  the  cavernous  sinus  is achieved  by  elevating  the  outer  dural  layer  of  the  lateral  wall  of the  cavernous  sinus,  which  is  peeled  away. </a:t>
            </a:r>
            <a:endParaRPr dirty="0" sz="2000" lang="en-IQ"/>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3" name=""/>
        <p:cNvGrpSpPr/>
        <p:nvPr/>
      </p:nvGrpSpPr>
      <p:grpSpPr>
        <a:xfrm>
          <a:off x="0" y="0"/>
          <a:ext cx="0" cy="0"/>
          <a:chOff x="0" y="0"/>
          <a:chExt cx="0" cy="0"/>
        </a:xfrm>
      </p:grpSpPr>
      <p:graphicFrame>
        <p:nvGraphicFramePr>
          <p:cNvPr id="4194304" name="Table 6"/>
          <p:cNvGraphicFramePr>
            <a:graphicFrameLocks noGrp="1"/>
          </p:cNvGraphicFramePr>
          <p:nvPr/>
        </p:nvGraphicFramePr>
        <p:xfrm>
          <a:off x="121570" y="727364"/>
          <a:ext cx="8900860" cy="4832773"/>
        </p:xfrm>
        <a:graphic>
          <a:graphicData uri="http://schemas.openxmlformats.org/drawingml/2006/table">
            <a:tbl>
              <a:tblPr firstRow="1" bandRow="1">
                <a:tableStyleId>{BC89EF96-8CEA-46FF-86C4-4CE0E7609802}</a:tableStyleId>
              </a:tblPr>
              <a:tblGrid>
                <a:gridCol w="1741869"/>
                <a:gridCol w="3037904"/>
                <a:gridCol w="4121087"/>
              </a:tblGrid>
              <a:tr h="413173">
                <a:tc>
                  <a:txBody>
                    <a:bodyPr/>
                    <a:p>
                      <a:r>
                        <a:rPr dirty="0" sz="1900" lang="en-US">
                          <a:solidFill>
                            <a:schemeClr val="bg1"/>
                          </a:solidFill>
                        </a:rPr>
                        <a:t>Triangle</a:t>
                      </a:r>
                      <a:endParaRPr dirty="0" sz="1900" lang="en-IQ">
                        <a:solidFill>
                          <a:schemeClr val="bg1"/>
                        </a:solidFill>
                      </a:endParaRPr>
                    </a:p>
                  </a:txBody>
                  <a:tcPr>
                    <a:solidFill>
                      <a:srgbClr val="7030A0"/>
                    </a:solidFill>
                  </a:tcPr>
                </a:tc>
                <a:tc>
                  <a:txBody>
                    <a:bodyPr/>
                    <a:p>
                      <a:r>
                        <a:rPr dirty="0" sz="1900" lang="en-US">
                          <a:solidFill>
                            <a:schemeClr val="bg1"/>
                          </a:solidFill>
                        </a:rPr>
                        <a:t>Anatomic limit</a:t>
                      </a:r>
                      <a:endParaRPr dirty="0" sz="1900" lang="en-IQ">
                        <a:solidFill>
                          <a:schemeClr val="bg1"/>
                        </a:solidFill>
                      </a:endParaRPr>
                    </a:p>
                  </a:txBody>
                  <a:tcPr>
                    <a:solidFill>
                      <a:srgbClr val="7030A0"/>
                    </a:solidFill>
                  </a:tcPr>
                </a:tc>
                <a:tc>
                  <a:txBody>
                    <a:bodyPr/>
                    <a:p>
                      <a:r>
                        <a:rPr dirty="0" sz="1900" lang="en-US">
                          <a:solidFill>
                            <a:schemeClr val="bg1"/>
                          </a:solidFill>
                        </a:rPr>
                        <a:t>Target</a:t>
                      </a:r>
                      <a:endParaRPr dirty="0" sz="1900" lang="en-IQ">
                        <a:solidFill>
                          <a:schemeClr val="bg1"/>
                        </a:solidFill>
                      </a:endParaRPr>
                    </a:p>
                  </a:txBody>
                  <a:tcPr>
                    <a:solidFill>
                      <a:srgbClr val="7030A0"/>
                    </a:solidFill>
                  </a:tcPr>
                </a:tc>
              </a:tr>
              <a:tr h="413173">
                <a:tc>
                  <a:txBody>
                    <a:bodyPr/>
                    <a:p>
                      <a:r>
                        <a:rPr b="1" dirty="0" sz="1900" lang="en-US"/>
                        <a:t>Oculomotor </a:t>
                      </a:r>
                    </a:p>
                    <a:p>
                      <a:r>
                        <a:rPr b="1" dirty="0" sz="1900" lang="en-US"/>
                        <a:t>(</a:t>
                      </a:r>
                      <a:r>
                        <a:rPr b="1" dirty="0" sz="1900" lang="en-US" err="1"/>
                        <a:t>Hakuba’s</a:t>
                      </a:r>
                      <a:r>
                        <a:rPr b="1" dirty="0" sz="1900" lang="en-US"/>
                        <a:t>)</a:t>
                      </a:r>
                      <a:endParaRPr b="1" dirty="0" sz="1900" lang="en-IQ">
                        <a:solidFill>
                          <a:srgbClr val="C00000"/>
                        </a:solidFill>
                      </a:endParaRPr>
                    </a:p>
                  </a:txBody>
                  <a:tcPr>
                    <a:solidFill>
                      <a:srgbClr val="C00000">
                        <a:alpha val="20000"/>
                      </a:srgbClr>
                    </a:solidFill>
                  </a:tcPr>
                </a:tc>
                <a:tc>
                  <a:txBody>
                    <a:bodyPr/>
                    <a:p>
                      <a:pPr indent="-285750" marL="285750">
                        <a:buFont typeface="Arial" panose="020B0604020202020204" pitchFamily="34" charset="0"/>
                        <a:buChar char="•"/>
                      </a:pPr>
                      <a:r>
                        <a:rPr dirty="0" sz="1900" lang="en-US"/>
                        <a:t>Anterior </a:t>
                      </a:r>
                      <a:r>
                        <a:rPr dirty="0" sz="1900" lang="en-US" err="1"/>
                        <a:t>clinoid</a:t>
                      </a:r>
                      <a:r>
                        <a:rPr dirty="0" sz="1900" lang="en-US"/>
                        <a:t> process</a:t>
                      </a:r>
                    </a:p>
                    <a:p>
                      <a:pPr indent="-285750" marL="285750">
                        <a:buFont typeface="Arial" panose="020B0604020202020204" pitchFamily="34" charset="0"/>
                        <a:buChar char="•"/>
                      </a:pPr>
                      <a:r>
                        <a:rPr dirty="0" sz="1900" lang="en-US"/>
                        <a:t>Posterior </a:t>
                      </a:r>
                      <a:r>
                        <a:rPr dirty="0" sz="1900" lang="en-US" err="1"/>
                        <a:t>clinoid</a:t>
                      </a:r>
                      <a:r>
                        <a:rPr dirty="0" sz="1900" lang="en-US"/>
                        <a:t> process</a:t>
                      </a:r>
                    </a:p>
                    <a:p>
                      <a:pPr indent="-285750" marL="285750">
                        <a:buFont typeface="Arial" panose="020B0604020202020204" pitchFamily="34" charset="0"/>
                        <a:buChar char="•"/>
                      </a:pPr>
                      <a:r>
                        <a:rPr dirty="0" sz="1900" lang="en-US"/>
                        <a:t>Petrous apex</a:t>
                      </a:r>
                      <a:endParaRPr dirty="0" sz="1900" lang="en-IQ"/>
                    </a:p>
                  </a:txBody>
                </a:tc>
                <a:tc>
                  <a:txBody>
                    <a:bodyPr/>
                    <a:p>
                      <a:pPr indent="-285750" marL="285750">
                        <a:buFont typeface="Arial" panose="020B0604020202020204" pitchFamily="34" charset="0"/>
                        <a:buChar char="•"/>
                      </a:pPr>
                      <a:r>
                        <a:rPr dirty="0" sz="1900" lang="en-US"/>
                        <a:t>Horizontal portion of cavernous ICA</a:t>
                      </a:r>
                    </a:p>
                    <a:p>
                      <a:pPr indent="-285750" marL="285750">
                        <a:buFont typeface="Arial" panose="020B0604020202020204" pitchFamily="34" charset="0"/>
                        <a:buChar char="•"/>
                      </a:pPr>
                      <a:r>
                        <a:rPr dirty="0" sz="1900" lang="en-US" err="1"/>
                        <a:t>Interpeduncular</a:t>
                      </a:r>
                      <a:r>
                        <a:rPr dirty="0" sz="1900" lang="en-US"/>
                        <a:t> fossa</a:t>
                      </a:r>
                      <a:endParaRPr dirty="0" sz="1900" lang="en-IQ"/>
                    </a:p>
                  </a:txBody>
                </a:tc>
              </a:tr>
              <a:tr h="413173">
                <a:tc>
                  <a:txBody>
                    <a:bodyPr/>
                    <a:p>
                      <a:r>
                        <a:rPr b="1" dirty="0" sz="1900" lang="en-US" err="1">
                          <a:solidFill>
                            <a:schemeClr val="bg1"/>
                          </a:solidFill>
                        </a:rPr>
                        <a:t>Clinoidal</a:t>
                      </a:r>
                      <a:r>
                        <a:rPr b="1" dirty="0" sz="1900" lang="en-US">
                          <a:solidFill>
                            <a:schemeClr val="bg1"/>
                          </a:solidFill>
                        </a:rPr>
                        <a:t> </a:t>
                      </a:r>
                    </a:p>
                    <a:p>
                      <a:r>
                        <a:rPr b="1" dirty="0" sz="1900" lang="en-US">
                          <a:solidFill>
                            <a:schemeClr val="bg1"/>
                          </a:solidFill>
                        </a:rPr>
                        <a:t>(</a:t>
                      </a:r>
                      <a:r>
                        <a:rPr b="1" dirty="0" sz="1900" lang="en-US" err="1">
                          <a:solidFill>
                            <a:schemeClr val="bg1"/>
                          </a:solidFill>
                        </a:rPr>
                        <a:t>anteromedial</a:t>
                      </a:r>
                      <a:r>
                        <a:rPr b="1" dirty="0" sz="1900" lang="en-US">
                          <a:solidFill>
                            <a:schemeClr val="bg1"/>
                          </a:solidFill>
                        </a:rPr>
                        <a:t>)</a:t>
                      </a:r>
                      <a:endParaRPr b="1" dirty="0" sz="1900" lang="en-IQ">
                        <a:solidFill>
                          <a:schemeClr val="bg1"/>
                        </a:solidFill>
                      </a:endParaRPr>
                    </a:p>
                  </a:txBody>
                  <a:tcPr>
                    <a:solidFill>
                      <a:srgbClr val="002060"/>
                    </a:solidFill>
                  </a:tcPr>
                </a:tc>
                <a:tc>
                  <a:txBody>
                    <a:bodyPr/>
                    <a:p>
                      <a:pPr indent="-285750" marL="285750">
                        <a:buFont typeface="Arial" panose="020B0604020202020204" pitchFamily="34" charset="0"/>
                        <a:buChar char="•"/>
                      </a:pPr>
                      <a:r>
                        <a:rPr dirty="0" sz="1900" lang="en-US"/>
                        <a:t>Optic nerve (CN II)</a:t>
                      </a:r>
                    </a:p>
                    <a:p>
                      <a:pPr indent="-285750" marL="285750">
                        <a:buFont typeface="Arial" panose="020B0604020202020204" pitchFamily="34" charset="0"/>
                        <a:buChar char="•"/>
                      </a:pPr>
                      <a:r>
                        <a:rPr dirty="0" sz="1900" lang="en-US"/>
                        <a:t>Oculomotor nerve (CN III)</a:t>
                      </a:r>
                    </a:p>
                    <a:p>
                      <a:pPr indent="-285750" marL="285750">
                        <a:buFont typeface="Arial" panose="020B0604020202020204" pitchFamily="34" charset="0"/>
                        <a:buChar char="•"/>
                      </a:pPr>
                      <a:r>
                        <a:rPr dirty="0" sz="1900" lang="en-US"/>
                        <a:t>Edge of the </a:t>
                      </a:r>
                      <a:r>
                        <a:rPr dirty="0" sz="1900" lang="en-US" err="1"/>
                        <a:t>tentorium</a:t>
                      </a:r>
                      <a:endParaRPr dirty="0" sz="1900" lang="en-IQ"/>
                    </a:p>
                  </a:txBody>
                </a:tc>
                <a:tc>
                  <a:txBody>
                    <a:bodyPr/>
                    <a:p>
                      <a:pPr indent="-285750" marL="285750">
                        <a:buFont typeface="Arial" panose="020B0604020202020204" pitchFamily="34" charset="0"/>
                        <a:buChar char="•"/>
                      </a:pPr>
                      <a:r>
                        <a:rPr dirty="0" sz="1900" lang="en-US" err="1"/>
                        <a:t>Clinoidal</a:t>
                      </a:r>
                      <a:r>
                        <a:rPr dirty="0" sz="1900" lang="en-US"/>
                        <a:t> segment of ICA</a:t>
                      </a:r>
                    </a:p>
                    <a:p>
                      <a:pPr indent="-285750" marL="285750">
                        <a:buFont typeface="Arial" panose="020B0604020202020204" pitchFamily="34" charset="0"/>
                        <a:buChar char="•"/>
                      </a:pPr>
                      <a:r>
                        <a:rPr dirty="0" sz="1900" lang="en-US"/>
                        <a:t>Proximal and distal dural rings</a:t>
                      </a:r>
                      <a:endParaRPr dirty="0" sz="1900" lang="en-IQ"/>
                    </a:p>
                  </a:txBody>
                </a:tc>
              </a:tr>
              <a:tr h="413173">
                <a:tc>
                  <a:txBody>
                    <a:bodyPr/>
                    <a:p>
                      <a:r>
                        <a:rPr b="1" dirty="0" sz="1900" lang="en-US" err="1"/>
                        <a:t>Supratrochlear</a:t>
                      </a:r>
                      <a:r>
                        <a:rPr b="1" dirty="0" sz="1900" lang="en-US"/>
                        <a:t> </a:t>
                      </a:r>
                    </a:p>
                    <a:p>
                      <a:r>
                        <a:rPr b="1" dirty="0" sz="1900" lang="en-US"/>
                        <a:t>(</a:t>
                      </a:r>
                      <a:r>
                        <a:rPr b="1" dirty="0" sz="1900" lang="en-US" err="1"/>
                        <a:t>paramedian</a:t>
                      </a:r>
                      <a:r>
                        <a:rPr b="1" dirty="0" sz="1900" lang="en-US"/>
                        <a:t>)</a:t>
                      </a:r>
                      <a:endParaRPr b="1" dirty="0" sz="1900" lang="en-IQ">
                        <a:solidFill>
                          <a:srgbClr val="C00000"/>
                        </a:solidFill>
                      </a:endParaRPr>
                    </a:p>
                  </a:txBody>
                  <a:tcPr>
                    <a:solidFill>
                      <a:srgbClr val="C00000">
                        <a:alpha val="20000"/>
                      </a:srgbClr>
                    </a:solidFill>
                  </a:tcPr>
                </a:tc>
                <a:tc>
                  <a:txBody>
                    <a:bodyPr/>
                    <a:p>
                      <a:pPr indent="-285750" marL="285750">
                        <a:buFont typeface="Arial" panose="020B0604020202020204" pitchFamily="34" charset="0"/>
                        <a:buChar char="•"/>
                      </a:pPr>
                      <a:r>
                        <a:rPr dirty="0" sz="1900" lang="en-US"/>
                        <a:t>Oculomotor nerve (CN III)</a:t>
                      </a:r>
                    </a:p>
                    <a:p>
                      <a:pPr indent="-285750" marL="285750">
                        <a:buFont typeface="Arial" panose="020B0604020202020204" pitchFamily="34" charset="0"/>
                        <a:buChar char="•"/>
                      </a:pPr>
                      <a:r>
                        <a:rPr dirty="0" sz="1900" lang="en-US"/>
                        <a:t>Trochlear nerve (CN IV)</a:t>
                      </a:r>
                    </a:p>
                    <a:p>
                      <a:pPr indent="-285750" marL="285750">
                        <a:buFont typeface="Arial" panose="020B0604020202020204" pitchFamily="34" charset="0"/>
                        <a:buChar char="•"/>
                      </a:pPr>
                      <a:r>
                        <a:rPr dirty="0" sz="1900" lang="en-US" err="1"/>
                        <a:t>Tentorial</a:t>
                      </a:r>
                      <a:r>
                        <a:rPr dirty="0" sz="1900" lang="en-US"/>
                        <a:t> edge</a:t>
                      </a:r>
                      <a:endParaRPr dirty="0" sz="1900" lang="en-IQ"/>
                    </a:p>
                  </a:txBody>
                </a:tc>
                <a:tc>
                  <a:txBody>
                    <a:bodyPr/>
                    <a:p>
                      <a:pPr indent="-285750" marL="285750">
                        <a:buFont typeface="Arial" panose="020B0604020202020204" pitchFamily="34" charset="0"/>
                        <a:buChar char="•"/>
                      </a:pPr>
                      <a:r>
                        <a:rPr dirty="0" sz="1900" lang="en-US"/>
                        <a:t>Capsular artery of McConnell</a:t>
                      </a:r>
                    </a:p>
                    <a:p>
                      <a:pPr indent="-285750" marL="285750">
                        <a:buFont typeface="Arial" panose="020B0604020202020204" pitchFamily="34" charset="0"/>
                        <a:buChar char="•"/>
                      </a:pPr>
                      <a:r>
                        <a:rPr dirty="0" sz="1900" lang="en-US"/>
                        <a:t>Horizontal segment of cavernous ICA</a:t>
                      </a:r>
                    </a:p>
                    <a:p>
                      <a:pPr indent="-285750" marL="285750">
                        <a:buFont typeface="Arial" panose="020B0604020202020204" pitchFamily="34" charset="0"/>
                        <a:buChar char="•"/>
                      </a:pPr>
                      <a:r>
                        <a:rPr dirty="0" sz="1900" lang="en-US"/>
                        <a:t>Rarely, </a:t>
                      </a:r>
                      <a:r>
                        <a:rPr dirty="0" sz="1900" lang="en-US" err="1"/>
                        <a:t>meningohypophysial</a:t>
                      </a:r>
                      <a:r>
                        <a:rPr dirty="0" sz="1900" lang="en-US"/>
                        <a:t> trunk</a:t>
                      </a:r>
                      <a:endParaRPr dirty="0" sz="1900" lang="en-IQ"/>
                    </a:p>
                  </a:txBody>
                </a:tc>
              </a:tr>
              <a:tr h="413173">
                <a:tc>
                  <a:txBody>
                    <a:bodyPr/>
                    <a:p>
                      <a:r>
                        <a:rPr b="1" dirty="0" sz="1900" lang="en-US" err="1">
                          <a:solidFill>
                            <a:schemeClr val="bg1"/>
                          </a:solidFill>
                        </a:rPr>
                        <a:t>Infratrochlear</a:t>
                      </a:r>
                      <a:r>
                        <a:rPr b="1" dirty="0" sz="1900" lang="en-US">
                          <a:solidFill>
                            <a:schemeClr val="bg1"/>
                          </a:solidFill>
                        </a:rPr>
                        <a:t> </a:t>
                      </a:r>
                    </a:p>
                    <a:p>
                      <a:r>
                        <a:rPr b="1" dirty="0" sz="1900" lang="en-US">
                          <a:solidFill>
                            <a:schemeClr val="bg1"/>
                          </a:solidFill>
                        </a:rPr>
                        <a:t>(Parkinson’s)</a:t>
                      </a:r>
                      <a:endParaRPr b="1" dirty="0" sz="1900" lang="en-IQ">
                        <a:solidFill>
                          <a:schemeClr val="bg1"/>
                        </a:solidFill>
                      </a:endParaRPr>
                    </a:p>
                  </a:txBody>
                  <a:tcPr>
                    <a:solidFill>
                      <a:srgbClr val="002060"/>
                    </a:solidFill>
                  </a:tcPr>
                </a:tc>
                <a:tc>
                  <a:txBody>
                    <a:bodyPr/>
                    <a:p>
                      <a:pPr indent="-285750" marL="285750">
                        <a:buFont typeface="Arial" panose="020B0604020202020204" pitchFamily="34" charset="0"/>
                        <a:buChar char="•"/>
                      </a:pPr>
                      <a:r>
                        <a:rPr dirty="0" sz="1900" lang="en-US"/>
                        <a:t>Trochlear nerve (CN IV)</a:t>
                      </a:r>
                    </a:p>
                    <a:p>
                      <a:pPr indent="-285750" marL="285750">
                        <a:buFont typeface="Arial" panose="020B0604020202020204" pitchFamily="34" charset="0"/>
                        <a:buChar char="•"/>
                      </a:pPr>
                      <a:r>
                        <a:rPr dirty="0" sz="1900" lang="en-US"/>
                        <a:t>Ophthalmic nerve (V1)</a:t>
                      </a:r>
                    </a:p>
                    <a:p>
                      <a:pPr indent="-285750" marL="285750">
                        <a:buFont typeface="Arial" panose="020B0604020202020204" pitchFamily="34" charset="0"/>
                        <a:buChar char="•"/>
                      </a:pPr>
                      <a:r>
                        <a:rPr dirty="0" sz="1900" lang="en-US"/>
                        <a:t>Petrous bone ridge</a:t>
                      </a:r>
                      <a:endParaRPr dirty="0" sz="1900" lang="en-IQ"/>
                    </a:p>
                  </a:txBody>
                </a:tc>
                <a:tc>
                  <a:txBody>
                    <a:bodyPr/>
                    <a:p>
                      <a:pPr indent="-285750" marL="285750">
                        <a:buFont typeface="Arial" panose="020B0604020202020204" pitchFamily="34" charset="0"/>
                        <a:buChar char="•"/>
                      </a:pPr>
                      <a:r>
                        <a:rPr dirty="0" sz="1900" lang="en-US"/>
                        <a:t>Abducens nerve (at </a:t>
                      </a:r>
                      <a:r>
                        <a:rPr dirty="0" sz="1900" lang="en-US" err="1"/>
                        <a:t>Dorello’s</a:t>
                      </a:r>
                      <a:r>
                        <a:rPr dirty="0" sz="1900" lang="en-US"/>
                        <a:t> canal)</a:t>
                      </a:r>
                    </a:p>
                    <a:p>
                      <a:pPr indent="-285750" marL="285750">
                        <a:buFont typeface="Arial" panose="020B0604020202020204" pitchFamily="34" charset="0"/>
                        <a:buChar char="•"/>
                      </a:pPr>
                      <a:r>
                        <a:rPr dirty="0" sz="1900" lang="en-US" err="1"/>
                        <a:t>Sphenopetroclival</a:t>
                      </a:r>
                      <a:r>
                        <a:rPr dirty="0" sz="1900" lang="en-US"/>
                        <a:t> venous gulf</a:t>
                      </a:r>
                    </a:p>
                    <a:p>
                      <a:pPr indent="-285750" marL="285750">
                        <a:buFont typeface="Arial" panose="020B0604020202020204" pitchFamily="34" charset="0"/>
                        <a:buChar char="•"/>
                      </a:pPr>
                      <a:r>
                        <a:rPr dirty="0" sz="1900" lang="en-US"/>
                        <a:t>Gruber’s ligament</a:t>
                      </a:r>
                    </a:p>
                    <a:p>
                      <a:pPr indent="-285750" marL="285750">
                        <a:buFont typeface="Arial" panose="020B0604020202020204" pitchFamily="34" charset="0"/>
                        <a:buChar char="•"/>
                      </a:pPr>
                      <a:r>
                        <a:rPr dirty="0" sz="1900" lang="en-US" err="1"/>
                        <a:t>Meningohypophysial</a:t>
                      </a:r>
                      <a:r>
                        <a:rPr dirty="0" sz="1900" lang="en-US"/>
                        <a:t> trunk</a:t>
                      </a:r>
                    </a:p>
                    <a:p>
                      <a:pPr indent="-285750" marL="285750">
                        <a:buFont typeface="Arial" panose="020B0604020202020204" pitchFamily="34" charset="0"/>
                        <a:buChar char="•"/>
                      </a:pPr>
                      <a:r>
                        <a:rPr dirty="0" sz="1900" lang="en-US" err="1"/>
                        <a:t>Inferolateral</a:t>
                      </a:r>
                      <a:r>
                        <a:rPr dirty="0" sz="1900" lang="en-US"/>
                        <a:t> trunk</a:t>
                      </a:r>
                      <a:endParaRPr dirty="0" sz="1900" lang="en-IQ"/>
                    </a:p>
                  </a:txBody>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4" name=""/>
        <p:cNvGrpSpPr/>
        <p:nvPr/>
      </p:nvGrpSpPr>
      <p:grpSpPr>
        <a:xfrm>
          <a:off x="0" y="0"/>
          <a:ext cx="0" cy="0"/>
          <a:chOff x="0" y="0"/>
          <a:chExt cx="0" cy="0"/>
        </a:xfrm>
      </p:grpSpPr>
      <p:pic>
        <p:nvPicPr>
          <p:cNvPr id="2097201" name="Picture 4"/>
          <p:cNvPicPr>
            <a:picLocks noChangeAspect="1" noGrp="1"/>
          </p:cNvPicPr>
          <p:nvPr>
            <p:ph idx="1"/>
          </p:nvPr>
        </p:nvPicPr>
        <p:blipFill>
          <a:blip xmlns:r="http://schemas.openxmlformats.org/officeDocument/2006/relationships" r:embed="rId1"/>
          <a:stretch>
            <a:fillRect/>
          </a:stretch>
        </p:blipFill>
        <p:spPr>
          <a:xfrm>
            <a:off x="0" y="857250"/>
            <a:ext cx="9144000" cy="376297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44" name="TextBox 6"/>
          <p:cNvSpPr txBox="1"/>
          <p:nvPr/>
        </p:nvSpPr>
        <p:spPr>
          <a:xfrm>
            <a:off x="0" y="4713114"/>
            <a:ext cx="9144000" cy="853440"/>
          </a:xfrm>
          <a:prstGeom prst="rect"/>
          <a:noFill/>
        </p:spPr>
        <p:txBody>
          <a:bodyPr wrap="square">
            <a:spAutoFit/>
          </a:bodyPr>
          <a:p>
            <a:r>
              <a:rPr b="0" dirty="0" sz="1350" i="0" lang="en-US">
                <a:solidFill>
                  <a:srgbClr val="000000"/>
                </a:solidFill>
                <a:effectLst/>
                <a:latin typeface="Times New Roman" panose="02020603050405020304" pitchFamily="18" charset="0"/>
              </a:rPr>
              <a:t>1 = </a:t>
            </a:r>
            <a:r>
              <a:rPr b="0" dirty="0" sz="1350" i="0" lang="en-US" err="1">
                <a:solidFill>
                  <a:srgbClr val="000000"/>
                </a:solidFill>
                <a:effectLst/>
                <a:latin typeface="Times New Roman" panose="02020603050405020304" pitchFamily="18" charset="0"/>
              </a:rPr>
              <a:t>superoposterior</a:t>
            </a:r>
            <a:r>
              <a:rPr b="0" dirty="0" sz="1350" i="0" lang="en-US">
                <a:solidFill>
                  <a:srgbClr val="000000"/>
                </a:solidFill>
                <a:effectLst/>
                <a:latin typeface="Times New Roman" panose="02020603050405020304" pitchFamily="18" charset="0"/>
              </a:rPr>
              <a:t> triangle ( oculomotor triangle ); 2 = superior triangle; 3 = middle triangle; 4 = inferior triangle; 5 = </a:t>
            </a:r>
            <a:r>
              <a:rPr b="0" dirty="0" sz="1350" i="0" lang="en-US" err="1">
                <a:solidFill>
                  <a:srgbClr val="000000"/>
                </a:solidFill>
                <a:effectLst/>
                <a:latin typeface="Times New Roman" panose="02020603050405020304" pitchFamily="18" charset="0"/>
              </a:rPr>
              <a:t>anteromedial</a:t>
            </a:r>
            <a:r>
              <a:rPr b="0" dirty="0" sz="1350" i="0" lang="en-US">
                <a:solidFill>
                  <a:srgbClr val="000000"/>
                </a:solidFill>
                <a:effectLst/>
                <a:latin typeface="Times New Roman" panose="02020603050405020304" pitchFamily="18" charset="0"/>
              </a:rPr>
              <a:t> triangle; 6 = anterolateral triangle; 7 = </a:t>
            </a:r>
            <a:r>
              <a:rPr b="0" dirty="0" sz="1350" i="0" lang="en-US" err="1">
                <a:solidFill>
                  <a:srgbClr val="000000"/>
                </a:solidFill>
                <a:effectLst/>
                <a:latin typeface="Times New Roman" panose="02020603050405020304" pitchFamily="18" charset="0"/>
              </a:rPr>
              <a:t>posterolateral</a:t>
            </a:r>
            <a:r>
              <a:rPr b="0" dirty="0" sz="1350" i="0" lang="en-US">
                <a:solidFill>
                  <a:srgbClr val="000000"/>
                </a:solidFill>
                <a:effectLst/>
                <a:latin typeface="Times New Roman" panose="02020603050405020304" pitchFamily="18" charset="0"/>
              </a:rPr>
              <a:t> triangle; 8 = </a:t>
            </a:r>
            <a:r>
              <a:rPr b="0" dirty="0" sz="1350" i="0" lang="en-US" err="1">
                <a:solidFill>
                  <a:srgbClr val="000000"/>
                </a:solidFill>
                <a:effectLst/>
                <a:latin typeface="Times New Roman" panose="02020603050405020304" pitchFamily="18" charset="0"/>
              </a:rPr>
              <a:t>posteromedial</a:t>
            </a:r>
            <a:r>
              <a:rPr b="0" dirty="0" sz="1350" i="0" lang="en-US">
                <a:solidFill>
                  <a:srgbClr val="000000"/>
                </a:solidFill>
                <a:effectLst/>
                <a:latin typeface="Times New Roman" panose="02020603050405020304" pitchFamily="18" charset="0"/>
              </a:rPr>
              <a:t> triangle; 9 = lateral triangle; 10 = medial triangle; II = optic nerve; III = oculomotor nerve; IV = abducens nerve; V1 = ophthalmic nerve; V2 = maxillary nerve; V3 = mandibular nerve; VI = abducens nerve; TG = trigeminal ganglion.</a:t>
            </a:r>
            <a:endParaRPr dirty="0" sz="1350"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5" name=""/>
        <p:cNvGrpSpPr/>
        <p:nvPr/>
      </p:nvGrpSpPr>
      <p:grpSpPr>
        <a:xfrm>
          <a:off x="0" y="0"/>
          <a:ext cx="0" cy="0"/>
          <a:chOff x="0" y="0"/>
          <a:chExt cx="0" cy="0"/>
        </a:xfrm>
      </p:grpSpPr>
      <p:pic>
        <p:nvPicPr>
          <p:cNvPr id="2097202" name="Picture 4"/>
          <p:cNvPicPr>
            <a:picLocks noChangeAspect="1" noGrp="1"/>
          </p:cNvPicPr>
          <p:nvPr>
            <p:ph idx="1"/>
          </p:nvPr>
        </p:nvPicPr>
        <p:blipFill rotWithShape="1">
          <a:blip xmlns:r="http://schemas.openxmlformats.org/officeDocument/2006/relationships" r:embed="rId1"/>
          <a:srcRect t="8598"/>
          <a:stretch>
            <a:fillRect/>
          </a:stretch>
        </p:blipFill>
        <p:spPr>
          <a:xfrm>
            <a:off x="0" y="857251"/>
            <a:ext cx="9144000" cy="514349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6" name=""/>
        <p:cNvGrpSpPr/>
        <p:nvPr/>
      </p:nvGrpSpPr>
      <p:grpSpPr>
        <a:xfrm>
          <a:off x="0" y="0"/>
          <a:ext cx="0" cy="0"/>
          <a:chOff x="0" y="0"/>
          <a:chExt cx="0" cy="0"/>
        </a:xfrm>
      </p:grpSpPr>
      <p:pic>
        <p:nvPicPr>
          <p:cNvPr id="2097203" name="Picture 4"/>
          <p:cNvPicPr>
            <a:picLocks noChangeAspect="1" noGrp="1"/>
          </p:cNvPicPr>
          <p:nvPr>
            <p:ph idx="1"/>
          </p:nvPr>
        </p:nvPicPr>
        <p:blipFill rotWithShape="1">
          <a:blip xmlns:r="http://schemas.openxmlformats.org/officeDocument/2006/relationships" r:embed="rId1"/>
          <a:srcRect t="19621"/>
          <a:stretch>
            <a:fillRect/>
          </a:stretch>
        </p:blipFill>
        <p:spPr>
          <a:xfrm>
            <a:off x="0" y="857251"/>
            <a:ext cx="9144000" cy="5143499"/>
          </a:xfrm>
          <a:prstGeom prst="rect"/>
          <a:ln>
            <a:noFill/>
          </a:ln>
          <a:effectLst>
            <a:softEdge rad="112500"/>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7" name=""/>
        <p:cNvGrpSpPr/>
        <p:nvPr/>
      </p:nvGrpSpPr>
      <p:grpSpPr>
        <a:xfrm>
          <a:off x="0" y="0"/>
          <a:ext cx="0" cy="0"/>
          <a:chOff x="0" y="0"/>
          <a:chExt cx="0" cy="0"/>
        </a:xfrm>
      </p:grpSpPr>
      <p:pic>
        <p:nvPicPr>
          <p:cNvPr id="2097204"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5" name=""/>
        <p:cNvGrpSpPr/>
        <p:nvPr/>
      </p:nvGrpSpPr>
      <p:grpSpPr>
        <a:xfrm>
          <a:off x="0" y="0"/>
          <a:ext cx="0" cy="0"/>
          <a:chOff x="0" y="0"/>
          <a:chExt cx="0" cy="0"/>
        </a:xfrm>
      </p:grpSpPr>
      <p:pic>
        <p:nvPicPr>
          <p:cNvPr id="2097156" name="Picture 7"/>
          <p:cNvPicPr>
            <a:picLocks noChangeAspect="1" noGrp="1"/>
          </p:cNvPicPr>
          <p:nvPr>
            <p:ph sz="half" idx="2"/>
          </p:nvPr>
        </p:nvPicPr>
        <p:blipFill>
          <a:blip xmlns:r="http://schemas.openxmlformats.org/officeDocument/2006/relationships" r:embed="rId1"/>
          <a:stretch>
            <a:fillRect/>
          </a:stretch>
        </p:blipFill>
        <p:spPr>
          <a:xfrm>
            <a:off x="101528" y="113730"/>
            <a:ext cx="8940944" cy="663053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78" name=""/>
        <p:cNvGrpSpPr/>
        <p:nvPr/>
      </p:nvGrpSpPr>
      <p:grpSpPr>
        <a:xfrm>
          <a:off x="0" y="0"/>
          <a:ext cx="0" cy="0"/>
          <a:chOff x="0" y="0"/>
          <a:chExt cx="0" cy="0"/>
        </a:xfrm>
      </p:grpSpPr>
      <p:pic>
        <p:nvPicPr>
          <p:cNvPr id="2097205" name="Picture 4"/>
          <p:cNvPicPr>
            <a:picLocks noChangeAspect="1" noGrp="1"/>
          </p:cNvPicPr>
          <p:nvPr>
            <p:ph idx="1"/>
          </p:nvPr>
        </p:nvPicPr>
        <p:blipFill rotWithShape="1">
          <a:blip xmlns:r="http://schemas.openxmlformats.org/officeDocument/2006/relationships" r:embed="rId1"/>
          <a:srcRect r="1028"/>
          <a:stretch>
            <a:fillRect/>
          </a:stretch>
        </p:blipFill>
        <p:spPr>
          <a:xfrm>
            <a:off x="0" y="857250"/>
            <a:ext cx="9144000" cy="51435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79" name=""/>
        <p:cNvGrpSpPr/>
        <p:nvPr/>
      </p:nvGrpSpPr>
      <p:grpSpPr>
        <a:xfrm>
          <a:off x="0" y="0"/>
          <a:ext cx="0" cy="0"/>
          <a:chOff x="0" y="0"/>
          <a:chExt cx="0" cy="0"/>
        </a:xfrm>
      </p:grpSpPr>
      <p:sp>
        <p:nvSpPr>
          <p:cNvPr id="1048645" name="Content Placeholder 2"/>
          <p:cNvSpPr>
            <a:spLocks noGrp="1"/>
          </p:cNvSpPr>
          <p:nvPr>
            <p:ph idx="1"/>
          </p:nvPr>
        </p:nvSpPr>
        <p:spPr>
          <a:xfrm>
            <a:off x="87746" y="81394"/>
            <a:ext cx="8975436" cy="6684241"/>
          </a:xfrm>
        </p:spPr>
        <p:txBody>
          <a:bodyPr>
            <a:normAutofit/>
          </a:bodyPr>
          <a:p>
            <a:pPr>
              <a:buFont typeface="Wingdings" pitchFamily="2" charset="2"/>
              <a:buChar char="v"/>
            </a:pPr>
            <a:r>
              <a:rPr b="1" dirty="0" sz="2000" lang="en-US" u="sng">
                <a:solidFill>
                  <a:srgbClr val="C00000"/>
                </a:solidFill>
                <a:cs typeface="Times New Roman" panose="02020603050405020304" pitchFamily="18" charset="0"/>
              </a:rPr>
              <a:t>Meningioma of the Optic Nerve and Orbit</a:t>
            </a:r>
            <a:r>
              <a:rPr b="1" dirty="0" sz="2000" lang="en-US">
                <a:solidFill>
                  <a:srgbClr val="C00000"/>
                </a:solidFill>
                <a:cs typeface="Times New Roman" panose="02020603050405020304" pitchFamily="18" charset="0"/>
              </a:rPr>
              <a:t>: </a:t>
            </a:r>
          </a:p>
          <a:p>
            <a:r>
              <a:rPr b="1" dirty="0" sz="2000" lang="en-US">
                <a:cs typeface="Times New Roman" panose="02020603050405020304" pitchFamily="18" charset="0"/>
              </a:rPr>
              <a:t>Presents</a:t>
            </a:r>
            <a:r>
              <a:rPr dirty="0" sz="2000" lang="en-US">
                <a:cs typeface="Times New Roman" panose="02020603050405020304" pitchFamily="18" charset="0"/>
              </a:rPr>
              <a:t> as progressive, painless vision loss &amp; non </a:t>
            </a:r>
            <a:r>
              <a:rPr dirty="0" sz="2000" lang="en-US" err="1">
                <a:cs typeface="Times New Roman" panose="02020603050405020304" pitchFamily="18" charset="0"/>
              </a:rPr>
              <a:t>pulsitile</a:t>
            </a:r>
            <a:r>
              <a:rPr dirty="0" sz="2000" lang="en-US">
                <a:cs typeface="Times New Roman" panose="02020603050405020304" pitchFamily="18" charset="0"/>
              </a:rPr>
              <a:t> proptosis. </a:t>
            </a:r>
          </a:p>
          <a:p>
            <a:r>
              <a:rPr dirty="0" sz="2000" lang="en-US">
                <a:cs typeface="Times New Roman" panose="02020603050405020304" pitchFamily="18" charset="0"/>
              </a:rPr>
              <a:t>In  cases  of primary  optic  nerve  sheath  tumors,  vision  loss  tends  to  be  the predominant  symptom.  </a:t>
            </a:r>
          </a:p>
          <a:p>
            <a:r>
              <a:rPr dirty="0" sz="2000" lang="en-US">
                <a:cs typeface="Times New Roman" panose="02020603050405020304" pitchFamily="18" charset="0"/>
              </a:rPr>
              <a:t>Acute  vision  loss,  although  much  less common,  can  occur.  </a:t>
            </a:r>
          </a:p>
          <a:p>
            <a:r>
              <a:rPr dirty="0" sz="2000" lang="en-US">
                <a:cs typeface="Times New Roman" panose="02020603050405020304" pitchFamily="18" charset="0"/>
              </a:rPr>
              <a:t>Other  signs  associated  with  orbital  meningioma  include  optic  disc  swelling,  optic  atrophy,  and  visual  field defects.</a:t>
            </a:r>
          </a:p>
          <a:p>
            <a:pPr indent="0" marL="0">
              <a:buNone/>
            </a:pPr>
            <a:endParaRPr dirty="0" sz="2000" lang="en-US">
              <a:cs typeface="Times New Roman" panose="02020603050405020304" pitchFamily="18" charset="0"/>
            </a:endParaRPr>
          </a:p>
          <a:p>
            <a:pPr>
              <a:buFont typeface="Wingdings" pitchFamily="2" charset="2"/>
              <a:buChar char="Ø"/>
            </a:pPr>
            <a:r>
              <a:rPr b="1" dirty="0" sz="2000" lang="en-US">
                <a:solidFill>
                  <a:srgbClr val="002060"/>
                </a:solidFill>
                <a:cs typeface="Times New Roman" panose="02020603050405020304" pitchFamily="18" charset="0"/>
              </a:rPr>
              <a:t>These meningiomas could be :</a:t>
            </a:r>
            <a:endParaRPr b="1" dirty="0" sz="2000" lang="en-US" u="sng">
              <a:solidFill>
                <a:srgbClr val="002060"/>
              </a:solidFill>
              <a:cs typeface="Times New Roman" panose="02020603050405020304" pitchFamily="18" charset="0"/>
            </a:endParaRPr>
          </a:p>
          <a:p>
            <a:pPr indent="-342900" marL="342900">
              <a:buFont typeface="+mj-lt"/>
              <a:buAutoNum type="arabicPeriod"/>
            </a:pPr>
            <a:r>
              <a:rPr dirty="0" sz="2000" lang="en-US">
                <a:cs typeface="Times New Roman" panose="02020603050405020304" pitchFamily="18" charset="0"/>
              </a:rPr>
              <a:t>Primary : arise from optic nerve sheath.</a:t>
            </a:r>
          </a:p>
          <a:p>
            <a:pPr indent="-342900" marL="342900">
              <a:buFont typeface="+mj-lt"/>
              <a:buAutoNum type="arabicPeriod"/>
            </a:pPr>
            <a:r>
              <a:rPr dirty="0" sz="2000" lang="en-US">
                <a:cs typeface="Times New Roman" panose="02020603050405020304" pitchFamily="18" charset="0"/>
              </a:rPr>
              <a:t>Secondary : arise from anterior </a:t>
            </a:r>
            <a:r>
              <a:rPr dirty="0" sz="2000" lang="en-US" err="1">
                <a:cs typeface="Times New Roman" panose="02020603050405020304" pitchFamily="18" charset="0"/>
              </a:rPr>
              <a:t>clinoid</a:t>
            </a:r>
            <a:r>
              <a:rPr dirty="0" sz="2000" lang="en-US">
                <a:cs typeface="Times New Roman" panose="02020603050405020304" pitchFamily="18" charset="0"/>
              </a:rPr>
              <a:t> type III , sphenoid, tuberculum sellae, or cavernous sinus.</a:t>
            </a:r>
          </a:p>
          <a:p>
            <a:pPr indent="-342900" marL="342900">
              <a:buFont typeface="+mj-lt"/>
              <a:buAutoNum type="arabicPeriod"/>
            </a:pPr>
            <a:endParaRPr dirty="0" sz="2000" lang="en-US">
              <a:cs typeface="Times New Roman" panose="02020603050405020304" pitchFamily="18" charset="0"/>
            </a:endParaRPr>
          </a:p>
          <a:p>
            <a:pPr>
              <a:buFont typeface="Wingdings" pitchFamily="2" charset="2"/>
              <a:buChar char="v"/>
            </a:pPr>
            <a:r>
              <a:rPr dirty="0" sz="2000" lang="en-US">
                <a:cs typeface="Times New Roman" panose="02020603050405020304" pitchFamily="18" charset="0"/>
              </a:rPr>
              <a:t>The preferred surgical approach is the </a:t>
            </a:r>
            <a:r>
              <a:rPr dirty="0" sz="2000" lang="en-US" err="1">
                <a:cs typeface="Times New Roman" panose="02020603050405020304" pitchFamily="18" charset="0"/>
              </a:rPr>
              <a:t>cranio-orbitozygomatic</a:t>
            </a:r>
            <a:r>
              <a:rPr dirty="0" sz="2000" lang="en-US">
                <a:cs typeface="Times New Roman" panose="02020603050405020304" pitchFamily="18" charset="0"/>
              </a:rPr>
              <a:t> approach</a:t>
            </a:r>
          </a:p>
          <a:p>
            <a:pPr indent="0" lvl="1" marL="342900">
              <a:buNone/>
            </a:pPr>
            <a:r>
              <a:rPr dirty="0" sz="2000" lang="en-US">
                <a:cs typeface="Times New Roman" panose="02020603050405020304" pitchFamily="18" charset="0"/>
              </a:rPr>
              <a:t>most  suitable  for  large  lesions  in  the  </a:t>
            </a:r>
            <a:r>
              <a:rPr dirty="0" sz="2000" lang="en-US" err="1">
                <a:cs typeface="Times New Roman" panose="02020603050405020304" pitchFamily="18" charset="0"/>
              </a:rPr>
              <a:t>suprasellar</a:t>
            </a:r>
            <a:r>
              <a:rPr dirty="0" sz="2000" lang="en-US">
                <a:cs typeface="Times New Roman" panose="02020603050405020304" pitchFamily="18" charset="0"/>
              </a:rPr>
              <a:t>, </a:t>
            </a:r>
            <a:r>
              <a:rPr dirty="0" sz="2000" lang="en-US" err="1">
                <a:cs typeface="Times New Roman" panose="02020603050405020304" pitchFamily="18" charset="0"/>
              </a:rPr>
              <a:t>parasellar</a:t>
            </a:r>
            <a:r>
              <a:rPr dirty="0" sz="2000" lang="en-US">
                <a:cs typeface="Times New Roman" panose="02020603050405020304" pitchFamily="18" charset="0"/>
              </a:rPr>
              <a:t>,  and  </a:t>
            </a:r>
            <a:r>
              <a:rPr dirty="0" sz="2000" lang="en-US" err="1">
                <a:cs typeface="Times New Roman" panose="02020603050405020304" pitchFamily="18" charset="0"/>
              </a:rPr>
              <a:t>retrosellar</a:t>
            </a:r>
            <a:r>
              <a:rPr dirty="0" sz="2000" lang="en-US">
                <a:cs typeface="Times New Roman" panose="02020603050405020304" pitchFamily="18" charset="0"/>
              </a:rPr>
              <a:t>  areas  and  for  those  extending  into  the cavernous  sinus  or  orbit  and  along  the  </a:t>
            </a:r>
            <a:r>
              <a:rPr dirty="0" sz="2000" lang="en-US" err="1">
                <a:cs typeface="Times New Roman" panose="02020603050405020304" pitchFamily="18" charset="0"/>
              </a:rPr>
              <a:t>tentorial</a:t>
            </a:r>
            <a:r>
              <a:rPr dirty="0" sz="2000" lang="en-US">
                <a:cs typeface="Times New Roman" panose="02020603050405020304" pitchFamily="18" charset="0"/>
              </a:rPr>
              <a:t>  notch.</a:t>
            </a:r>
          </a:p>
          <a:p>
            <a:pPr>
              <a:buFont typeface="Wingdings" pitchFamily="2" charset="2"/>
              <a:buChar char="v"/>
            </a:pPr>
            <a:r>
              <a:rPr dirty="0" sz="2000" lang="en-US">
                <a:cs typeface="Times New Roman" panose="02020603050405020304" pitchFamily="18" charset="0"/>
              </a:rPr>
              <a:t>Radiotherapy</a:t>
            </a:r>
          </a:p>
          <a:p>
            <a:pPr indent="0" marL="0">
              <a:buNone/>
            </a:pPr>
            <a:endParaRPr dirty="0" sz="2000" lang="en-US">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0" name=""/>
        <p:cNvGrpSpPr/>
        <p:nvPr/>
      </p:nvGrpSpPr>
      <p:grpSpPr>
        <a:xfrm>
          <a:off x="0" y="0"/>
          <a:ext cx="0" cy="0"/>
          <a:chOff x="0" y="0"/>
          <a:chExt cx="0" cy="0"/>
        </a:xfrm>
      </p:grpSpPr>
      <p:pic>
        <p:nvPicPr>
          <p:cNvPr id="2097206" name="Picture 4"/>
          <p:cNvPicPr>
            <a:picLocks noChangeAspect="1" noGrp="1"/>
          </p:cNvPicPr>
          <p:nvPr>
            <p:ph idx="1"/>
          </p:nvPr>
        </p:nvPicPr>
        <p:blipFill>
          <a:blip xmlns:r="http://schemas.openxmlformats.org/officeDocument/2006/relationships" r:embed="rId1"/>
          <a:stretch>
            <a:fillRect/>
          </a:stretch>
        </p:blipFill>
        <p:spPr>
          <a:xfrm>
            <a:off x="1090143" y="377399"/>
            <a:ext cx="6963713" cy="6103202"/>
          </a:xfrm>
          <a:prstGeom prst="rect"/>
          <a:ln>
            <a:noFill/>
          </a:ln>
          <a:effectLst>
            <a:softEdge rad="112500"/>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1" name=""/>
        <p:cNvGrpSpPr/>
        <p:nvPr/>
      </p:nvGrpSpPr>
      <p:grpSpPr>
        <a:xfrm>
          <a:off x="0" y="0"/>
          <a:ext cx="0" cy="0"/>
          <a:chOff x="0" y="0"/>
          <a:chExt cx="0" cy="0"/>
        </a:xfrm>
      </p:grpSpPr>
      <p:pic>
        <p:nvPicPr>
          <p:cNvPr id="2097207" name="Picture 4"/>
          <p:cNvPicPr>
            <a:picLocks noChangeAspect="1" noGrp="1"/>
          </p:cNvPicPr>
          <p:nvPr>
            <p:ph idx="1"/>
          </p:nvPr>
        </p:nvPicPr>
        <p:blipFill>
          <a:blip xmlns:r="http://schemas.openxmlformats.org/officeDocument/2006/relationships" r:embed="rId1"/>
          <a:stretch>
            <a:fillRect/>
          </a:stretch>
        </p:blipFill>
        <p:spPr>
          <a:xfrm>
            <a:off x="1" y="857250"/>
            <a:ext cx="9144000" cy="5143500"/>
          </a:xfrm>
          <a:prstGeom prst="rect"/>
          <a:ln>
            <a:noFill/>
          </a:ln>
          <a:effectLst>
            <a:softEdge rad="112500"/>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2" name=""/>
        <p:cNvGrpSpPr/>
        <p:nvPr/>
      </p:nvGrpSpPr>
      <p:grpSpPr>
        <a:xfrm>
          <a:off x="0" y="0"/>
          <a:ext cx="0" cy="0"/>
          <a:chOff x="0" y="0"/>
          <a:chExt cx="0" cy="0"/>
        </a:xfrm>
      </p:grpSpPr>
      <p:pic>
        <p:nvPicPr>
          <p:cNvPr id="2097208"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3" name=""/>
        <p:cNvGrpSpPr/>
        <p:nvPr/>
      </p:nvGrpSpPr>
      <p:grpSpPr>
        <a:xfrm>
          <a:off x="0" y="0"/>
          <a:ext cx="0" cy="0"/>
          <a:chOff x="0" y="0"/>
          <a:chExt cx="0" cy="0"/>
        </a:xfrm>
      </p:grpSpPr>
      <p:pic>
        <p:nvPicPr>
          <p:cNvPr id="2097209"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4" name=""/>
        <p:cNvGrpSpPr/>
        <p:nvPr/>
      </p:nvGrpSpPr>
      <p:grpSpPr>
        <a:xfrm>
          <a:off x="0" y="0"/>
          <a:ext cx="0" cy="0"/>
          <a:chOff x="0" y="0"/>
          <a:chExt cx="0" cy="0"/>
        </a:xfrm>
      </p:grpSpPr>
      <p:sp>
        <p:nvSpPr>
          <p:cNvPr id="1048646" name="Content Placeholder 2"/>
          <p:cNvSpPr>
            <a:spLocks noGrp="1"/>
          </p:cNvSpPr>
          <p:nvPr>
            <p:ph idx="1"/>
          </p:nvPr>
        </p:nvSpPr>
        <p:spPr>
          <a:xfrm>
            <a:off x="84363" y="88003"/>
            <a:ext cx="8975273" cy="6689179"/>
          </a:xfrm>
        </p:spPr>
        <p:txBody>
          <a:bodyPr>
            <a:normAutofit/>
          </a:bodyPr>
          <a:p>
            <a:pPr>
              <a:buFont typeface="Wingdings" pitchFamily="2" charset="2"/>
              <a:buChar char="v"/>
            </a:pPr>
            <a:r>
              <a:rPr b="1" dirty="0" sz="2000" lang="en-US" err="1" u="sng">
                <a:solidFill>
                  <a:srgbClr val="C00000"/>
                </a:solidFill>
                <a:cs typeface="Times New Roman" panose="02020603050405020304" pitchFamily="18" charset="0"/>
              </a:rPr>
              <a:t>Cerebellopontine</a:t>
            </a:r>
            <a:r>
              <a:rPr b="1" dirty="0" sz="2000" lang="en-US" u="sng">
                <a:solidFill>
                  <a:srgbClr val="C00000"/>
                </a:solidFill>
                <a:cs typeface="Times New Roman" panose="02020603050405020304" pitchFamily="18" charset="0"/>
              </a:rPr>
              <a:t> angle (CPA) meningioma</a:t>
            </a:r>
            <a:endParaRPr b="1" dirty="0" sz="2000" lang="en-US">
              <a:solidFill>
                <a:srgbClr val="C00000"/>
              </a:solidFill>
            </a:endParaRPr>
          </a:p>
          <a:p>
            <a:r>
              <a:rPr dirty="0" sz="2000" lang="en-US">
                <a:cs typeface="Times New Roman" panose="02020603050405020304" pitchFamily="18" charset="0"/>
              </a:rPr>
              <a:t>50% of posterior fossa meningioma.</a:t>
            </a:r>
            <a:r>
              <a:rPr dirty="0" sz="2000" lang="ar-SA">
                <a:cs typeface="Times New Roman" panose="02020603050405020304" pitchFamily="18" charset="0"/>
              </a:rPr>
              <a:t> </a:t>
            </a:r>
            <a:r>
              <a:rPr dirty="0" sz="2000" lang="en-US">
                <a:cs typeface="Times New Roman" panose="02020603050405020304" pitchFamily="18" charset="0"/>
              </a:rPr>
              <a:t>Lateral to 5</a:t>
            </a:r>
            <a:r>
              <a:rPr baseline="30000" dirty="0" sz="2000" lang="en-US">
                <a:cs typeface="Times New Roman" panose="02020603050405020304" pitchFamily="18" charset="0"/>
              </a:rPr>
              <a:t>th</a:t>
            </a:r>
            <a:r>
              <a:rPr dirty="0" sz="2000" lang="en-US">
                <a:cs typeface="Times New Roman" panose="02020603050405020304" pitchFamily="18" charset="0"/>
              </a:rPr>
              <a:t> C.N</a:t>
            </a:r>
            <a:endParaRPr b="1" dirty="0" sz="2000" lang="en-US">
              <a:cs typeface="Times New Roman" panose="02020603050405020304" pitchFamily="18" charset="0"/>
            </a:endParaRPr>
          </a:p>
          <a:p>
            <a:r>
              <a:rPr b="1" dirty="0" sz="2000" lang="en-US" u="sng">
                <a:cs typeface="Times New Roman" panose="02020603050405020304" pitchFamily="18" charset="0"/>
              </a:rPr>
              <a:t>Common findings</a:t>
            </a:r>
            <a:r>
              <a:rPr dirty="0" sz="2000" lang="en-US">
                <a:cs typeface="Times New Roman" panose="02020603050405020304" pitchFamily="18" charset="0"/>
              </a:rPr>
              <a:t>: hearing loss, facial pain or numbness, facial weakness or spasm, headache, cerebellar hemispheric signs.</a:t>
            </a:r>
          </a:p>
          <a:p>
            <a:pPr>
              <a:buFont typeface="Wingdings" pitchFamily="2" charset="2"/>
              <a:buChar char="Ø"/>
            </a:pPr>
            <a:r>
              <a:rPr b="1" dirty="0" sz="2000" lang="en-US">
                <a:solidFill>
                  <a:srgbClr val="002060"/>
                </a:solidFill>
                <a:cs typeface="Times New Roman" panose="02020603050405020304" pitchFamily="18" charset="0"/>
              </a:rPr>
              <a:t> </a:t>
            </a:r>
            <a:r>
              <a:rPr b="1" dirty="0" sz="2000" lang="en-US" u="sng">
                <a:solidFill>
                  <a:srgbClr val="002060"/>
                </a:solidFill>
                <a:cs typeface="Times New Roman" panose="02020603050405020304" pitchFamily="18" charset="0"/>
              </a:rPr>
              <a:t>The  cranial  nerves  of  the  PFT relationships  to  CPA  meningiomas</a:t>
            </a:r>
          </a:p>
          <a:p>
            <a:pPr lvl="1">
              <a:buFont typeface="Wingdings" pitchFamily="2" charset="2"/>
              <a:buChar char="§"/>
            </a:pPr>
            <a:r>
              <a:rPr dirty="0" sz="2000" lang="en-US">
                <a:cs typeface="Times New Roman" panose="02020603050405020304" pitchFamily="18" charset="0"/>
              </a:rPr>
              <a:t>The  trochlear  nerve  is usually  displaced  superiorly</a:t>
            </a:r>
          </a:p>
          <a:p>
            <a:pPr lvl="1">
              <a:buFont typeface="Wingdings" pitchFamily="2" charset="2"/>
              <a:buChar char="§"/>
            </a:pPr>
            <a:r>
              <a:rPr dirty="0" sz="2000" lang="en-US">
                <a:cs typeface="Times New Roman" panose="02020603050405020304" pitchFamily="18" charset="0"/>
              </a:rPr>
              <a:t>The  </a:t>
            </a:r>
            <a:r>
              <a:rPr dirty="0" sz="2000" lang="en-US" err="1">
                <a:cs typeface="Times New Roman" panose="02020603050405020304" pitchFamily="18" charset="0"/>
              </a:rPr>
              <a:t>trigeminal</a:t>
            </a:r>
            <a:r>
              <a:rPr dirty="0" sz="2000" lang="en-US">
                <a:cs typeface="Times New Roman" panose="02020603050405020304" pitchFamily="18" charset="0"/>
              </a:rPr>
              <a:t>  nerve  superiorly and  medially,</a:t>
            </a:r>
          </a:p>
          <a:p>
            <a:pPr lvl="1">
              <a:buFont typeface="Wingdings" pitchFamily="2" charset="2"/>
              <a:buChar char="§"/>
            </a:pPr>
            <a:r>
              <a:rPr dirty="0" sz="2000" lang="en-US">
                <a:cs typeface="Times New Roman" panose="02020603050405020304" pitchFamily="18" charset="0"/>
              </a:rPr>
              <a:t>The  abducens  nerve  is  found  anteriorly, </a:t>
            </a:r>
          </a:p>
          <a:p>
            <a:pPr lvl="1">
              <a:buFont typeface="Wingdings" pitchFamily="2" charset="2"/>
              <a:buChar char="§"/>
            </a:pPr>
            <a:r>
              <a:rPr dirty="0" sz="2000" lang="en-US">
                <a:cs typeface="Times New Roman" panose="02020603050405020304" pitchFamily="18" charset="0"/>
              </a:rPr>
              <a:t>The cranial  nerves  VII  and  VIII are  anterior, </a:t>
            </a:r>
          </a:p>
          <a:p>
            <a:pPr lvl="1">
              <a:buFont typeface="Wingdings" pitchFamily="2" charset="2"/>
              <a:buChar char="§"/>
            </a:pPr>
            <a:r>
              <a:rPr dirty="0" sz="2000" lang="en-US">
                <a:cs typeface="Times New Roman" panose="02020603050405020304" pitchFamily="18" charset="0"/>
              </a:rPr>
              <a:t>The cranial  nerves  IX  through  XI  are  inferior.</a:t>
            </a:r>
          </a:p>
          <a:p>
            <a:pPr lvl="1">
              <a:buFont typeface="Wingdings" pitchFamily="2" charset="2"/>
              <a:buChar char="§"/>
            </a:pPr>
            <a:endParaRPr dirty="0" sz="2000" lang="en-US">
              <a:cs typeface="Times New Roman" panose="02020603050405020304" pitchFamily="18" charset="0"/>
            </a:endParaRPr>
          </a:p>
          <a:p>
            <a:pPr>
              <a:buFont typeface="Wingdings" pitchFamily="2" charset="2"/>
              <a:buChar char="v"/>
            </a:pPr>
            <a:r>
              <a:rPr dirty="0" sz="2000" lang="en-US">
                <a:cs typeface="Times New Roman" panose="02020603050405020304" pitchFamily="18" charset="0"/>
              </a:rPr>
              <a:t> Commonly operated by </a:t>
            </a:r>
            <a:r>
              <a:rPr dirty="0" sz="2000" i="1" lang="en-US" err="1">
                <a:cs typeface="Times New Roman" panose="02020603050405020304" pitchFamily="18" charset="0"/>
              </a:rPr>
              <a:t>retrosigmoid</a:t>
            </a:r>
            <a:r>
              <a:rPr dirty="0" sz="2000" i="1" lang="en-US">
                <a:cs typeface="Times New Roman" panose="02020603050405020304" pitchFamily="18" charset="0"/>
              </a:rPr>
              <a:t> approach.</a:t>
            </a:r>
          </a:p>
          <a:p>
            <a:pPr lvl="1">
              <a:buFont typeface="Wingdings" pitchFamily="2" charset="2"/>
              <a:buChar char="ü"/>
            </a:pPr>
            <a:r>
              <a:rPr dirty="0" sz="2000" lang="en-US">
                <a:cs typeface="Times New Roman" panose="02020603050405020304" pitchFamily="18" charset="0"/>
              </a:rPr>
              <a:t>The  capsule  is  carefully  dissected  from  the  surrounding  cranial  nerves,  brainstem,  </a:t>
            </a:r>
          </a:p>
          <a:p>
            <a:pPr lvl="1">
              <a:buFont typeface="Wingdings" pitchFamily="2" charset="2"/>
              <a:buChar char="ü"/>
            </a:pPr>
            <a:r>
              <a:rPr dirty="0" sz="2000" lang="en-US">
                <a:cs typeface="Times New Roman" panose="02020603050405020304" pitchFamily="18" charset="0"/>
              </a:rPr>
              <a:t>Superior  cerebellar  artery (superior  and  medial),  </a:t>
            </a:r>
          </a:p>
          <a:p>
            <a:pPr lvl="1">
              <a:buFont typeface="Wingdings" pitchFamily="2" charset="2"/>
              <a:buChar char="ü"/>
            </a:pPr>
            <a:r>
              <a:rPr dirty="0" sz="2000" lang="en-US">
                <a:cs typeface="Times New Roman" panose="02020603050405020304" pitchFamily="18" charset="0"/>
              </a:rPr>
              <a:t>Anterior  inferior  cerebellar  artery  (medial), </a:t>
            </a:r>
          </a:p>
          <a:p>
            <a:pPr lvl="1">
              <a:buFont typeface="Wingdings" pitchFamily="2" charset="2"/>
              <a:buChar char="ü"/>
            </a:pPr>
            <a:r>
              <a:rPr dirty="0" sz="2000" lang="en-US">
                <a:cs typeface="Times New Roman" panose="02020603050405020304" pitchFamily="18" charset="0"/>
              </a:rPr>
              <a:t>Posterior  inferior  cerebellar  artery  (inferior  and  medial).</a:t>
            </a:r>
          </a:p>
          <a:p>
            <a:pPr indent="0" marL="0">
              <a:buNone/>
            </a:pPr>
            <a:endParaRPr dirty="0" sz="2000"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5" name=""/>
        <p:cNvGrpSpPr/>
        <p:nvPr/>
      </p:nvGrpSpPr>
      <p:grpSpPr>
        <a:xfrm>
          <a:off x="0" y="0"/>
          <a:ext cx="0" cy="0"/>
          <a:chOff x="0" y="0"/>
          <a:chExt cx="0" cy="0"/>
        </a:xfrm>
      </p:grpSpPr>
      <p:pic>
        <p:nvPicPr>
          <p:cNvPr id="2097210" name="Picture 4"/>
          <p:cNvPicPr>
            <a:picLocks noChangeAspect="1" noGrp="1"/>
          </p:cNvPicPr>
          <p:nvPr>
            <p:ph idx="1"/>
          </p:nvPr>
        </p:nvPicPr>
        <p:blipFill>
          <a:blip xmlns:r="http://schemas.openxmlformats.org/officeDocument/2006/relationships" r:embed="rId1"/>
          <a:stretch>
            <a:fillRect/>
          </a:stretch>
        </p:blipFill>
        <p:spPr>
          <a:xfrm>
            <a:off x="548662" y="117566"/>
            <a:ext cx="8046675" cy="6622868"/>
          </a:xfrm>
          <a:prstGeom prst="rect"/>
          <a:ln>
            <a:noFill/>
          </a:ln>
          <a:effectLst>
            <a:softEdge rad="112500"/>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6" name=""/>
        <p:cNvGrpSpPr/>
        <p:nvPr/>
      </p:nvGrpSpPr>
      <p:grpSpPr>
        <a:xfrm>
          <a:off x="0" y="0"/>
          <a:ext cx="0" cy="0"/>
          <a:chOff x="0" y="0"/>
          <a:chExt cx="0" cy="0"/>
        </a:xfrm>
      </p:grpSpPr>
      <p:pic>
        <p:nvPicPr>
          <p:cNvPr id="2097211" name="Picture 4"/>
          <p:cNvPicPr>
            <a:picLocks noChangeAspect="1" noGrp="1"/>
          </p:cNvPicPr>
          <p:nvPr>
            <p:ph idx="1"/>
          </p:nvPr>
        </p:nvPicPr>
        <p:blipFill>
          <a:blip xmlns:r="http://schemas.openxmlformats.org/officeDocument/2006/relationships" r:embed="rId1"/>
          <a:stretch>
            <a:fillRect/>
          </a:stretch>
        </p:blipFill>
        <p:spPr>
          <a:xfrm>
            <a:off x="228119" y="596034"/>
            <a:ext cx="8687761" cy="5665931"/>
          </a:xfrm>
          <a:prstGeom prst="rect"/>
          <a:ln>
            <a:noFill/>
          </a:ln>
          <a:effectLst>
            <a:softEdge rad="112500"/>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7" name=""/>
        <p:cNvGrpSpPr/>
        <p:nvPr/>
      </p:nvGrpSpPr>
      <p:grpSpPr>
        <a:xfrm>
          <a:off x="0" y="0"/>
          <a:ext cx="0" cy="0"/>
          <a:chOff x="0" y="0"/>
          <a:chExt cx="0" cy="0"/>
        </a:xfrm>
      </p:grpSpPr>
      <p:sp>
        <p:nvSpPr>
          <p:cNvPr id="1048647" name="Content Placeholder 2"/>
          <p:cNvSpPr>
            <a:spLocks noGrp="1"/>
          </p:cNvSpPr>
          <p:nvPr>
            <p:ph idx="1"/>
          </p:nvPr>
        </p:nvSpPr>
        <p:spPr>
          <a:xfrm>
            <a:off x="89271" y="80818"/>
            <a:ext cx="8962365" cy="6684818"/>
          </a:xfrm>
        </p:spPr>
        <p:txBody>
          <a:bodyPr>
            <a:normAutofit fontScale="90000" lnSpcReduction="10000"/>
          </a:bodyPr>
          <a:p>
            <a:pPr>
              <a:buFont typeface="Wingdings" pitchFamily="2" charset="2"/>
              <a:buChar char="v"/>
            </a:pPr>
            <a:r>
              <a:rPr b="1" dirty="0" sz="2000" lang="en-US" err="1" u="sng">
                <a:solidFill>
                  <a:srgbClr val="C00000"/>
                </a:solidFill>
                <a:cs typeface="Times New Roman" panose="02020603050405020304" pitchFamily="18" charset="0"/>
              </a:rPr>
              <a:t>Petroclival</a:t>
            </a:r>
            <a:r>
              <a:rPr b="1" dirty="0" sz="2000" lang="en-US" u="sng">
                <a:solidFill>
                  <a:srgbClr val="C00000"/>
                </a:solidFill>
                <a:cs typeface="Times New Roman" panose="02020603050405020304" pitchFamily="18" charset="0"/>
              </a:rPr>
              <a:t> Meningiomas</a:t>
            </a:r>
          </a:p>
          <a:p>
            <a:pPr indent="-457200" marL="457200">
              <a:buFont typeface="+mj-lt"/>
              <a:buAutoNum type="arabicPeriod"/>
            </a:pPr>
            <a:r>
              <a:rPr b="1" dirty="0" sz="2000" lang="en-US" err="1">
                <a:solidFill>
                  <a:srgbClr val="002060"/>
                </a:solidFill>
                <a:cs typeface="Times New Roman" panose="02020603050405020304" pitchFamily="18" charset="0"/>
              </a:rPr>
              <a:t>Clival</a:t>
            </a:r>
            <a:r>
              <a:rPr b="1" dirty="0" sz="2000" lang="en-US">
                <a:solidFill>
                  <a:srgbClr val="002060"/>
                </a:solidFill>
                <a:cs typeface="Times New Roman" panose="02020603050405020304" pitchFamily="18" charset="0"/>
              </a:rPr>
              <a:t> meningioma:</a:t>
            </a:r>
            <a:r>
              <a:rPr dirty="0" sz="2000" lang="en-US">
                <a:solidFill>
                  <a:srgbClr val="002060"/>
                </a:solidFill>
                <a:cs typeface="Times New Roman" panose="02020603050405020304" pitchFamily="18" charset="0"/>
              </a:rPr>
              <a:t> </a:t>
            </a:r>
            <a:r>
              <a:rPr dirty="0" sz="2000" lang="en-US">
                <a:cs typeface="Times New Roman" panose="02020603050405020304" pitchFamily="18" charset="0"/>
              </a:rPr>
              <a:t>Tumors that arise from the superior 2/3</a:t>
            </a:r>
            <a:r>
              <a:rPr baseline="30000" dirty="0" sz="2000" lang="en-US">
                <a:cs typeface="Times New Roman" panose="02020603050405020304" pitchFamily="18" charset="0"/>
              </a:rPr>
              <a:t>rd</a:t>
            </a:r>
            <a:r>
              <a:rPr dirty="0" sz="2000" lang="en-US">
                <a:cs typeface="Times New Roman" panose="02020603050405020304" pitchFamily="18" charset="0"/>
              </a:rPr>
              <a:t> of the </a:t>
            </a:r>
            <a:r>
              <a:rPr dirty="0" sz="2000" lang="en-US" err="1">
                <a:cs typeface="Times New Roman" panose="02020603050405020304" pitchFamily="18" charset="0"/>
              </a:rPr>
              <a:t>clivus</a:t>
            </a:r>
            <a:r>
              <a:rPr dirty="0" sz="2000" lang="en-US">
                <a:cs typeface="Times New Roman" panose="02020603050405020304" pitchFamily="18" charset="0"/>
              </a:rPr>
              <a:t> and displace the brainstem posteriorly.</a:t>
            </a:r>
          </a:p>
          <a:p>
            <a:pPr indent="-457200" marL="457200">
              <a:buFont typeface="+mj-lt"/>
              <a:buAutoNum type="arabicPeriod"/>
            </a:pPr>
            <a:r>
              <a:rPr b="1" dirty="0" sz="2000" lang="en-US" err="1">
                <a:solidFill>
                  <a:srgbClr val="002060"/>
                </a:solidFill>
                <a:cs typeface="Times New Roman" panose="02020603050405020304" pitchFamily="18" charset="0"/>
              </a:rPr>
              <a:t>Petroclival</a:t>
            </a:r>
            <a:r>
              <a:rPr b="1" dirty="0" sz="2000" lang="en-US">
                <a:solidFill>
                  <a:srgbClr val="002060"/>
                </a:solidFill>
                <a:cs typeface="Times New Roman" panose="02020603050405020304" pitchFamily="18" charset="0"/>
              </a:rPr>
              <a:t> meningioma:</a:t>
            </a:r>
            <a:r>
              <a:rPr b="1" dirty="0" sz="2000" lang="en-US">
                <a:cs typeface="Times New Roman" panose="02020603050405020304" pitchFamily="18" charset="0"/>
              </a:rPr>
              <a:t> </a:t>
            </a:r>
            <a:r>
              <a:rPr dirty="0" sz="2000" lang="en-US">
                <a:cs typeface="Times New Roman" panose="02020603050405020304" pitchFamily="18" charset="0"/>
              </a:rPr>
              <a:t>originate from the upper 2/3</a:t>
            </a:r>
            <a:r>
              <a:rPr baseline="30000" dirty="0" sz="2000" lang="en-US">
                <a:cs typeface="Times New Roman" panose="02020603050405020304" pitchFamily="18" charset="0"/>
              </a:rPr>
              <a:t>rd</a:t>
            </a:r>
            <a:r>
              <a:rPr dirty="0" sz="2000" lang="en-US">
                <a:cs typeface="Times New Roman" panose="02020603050405020304" pitchFamily="18" charset="0"/>
              </a:rPr>
              <a:t> of </a:t>
            </a:r>
            <a:r>
              <a:rPr dirty="0" sz="2000" lang="en-US" err="1">
                <a:cs typeface="Times New Roman" panose="02020603050405020304" pitchFamily="18" charset="0"/>
              </a:rPr>
              <a:t>clivus</a:t>
            </a:r>
            <a:r>
              <a:rPr dirty="0" sz="2000" lang="en-US">
                <a:cs typeface="Times New Roman" panose="02020603050405020304" pitchFamily="18" charset="0"/>
              </a:rPr>
              <a:t> at the </a:t>
            </a:r>
            <a:r>
              <a:rPr dirty="0" sz="2000" lang="en-US" err="1">
                <a:cs typeface="Times New Roman" panose="02020603050405020304" pitchFamily="18" charset="0"/>
              </a:rPr>
              <a:t>petroclival</a:t>
            </a:r>
            <a:r>
              <a:rPr dirty="0" sz="2000" lang="en-US">
                <a:cs typeface="Times New Roman" panose="02020603050405020304" pitchFamily="18" charset="0"/>
              </a:rPr>
              <a:t> junction and medial to 5</a:t>
            </a:r>
            <a:r>
              <a:rPr baseline="30000" dirty="0" sz="2000" lang="en-US">
                <a:cs typeface="Times New Roman" panose="02020603050405020304" pitchFamily="18" charset="0"/>
              </a:rPr>
              <a:t>th</a:t>
            </a:r>
            <a:r>
              <a:rPr dirty="0" sz="2000" lang="en-US">
                <a:cs typeface="Times New Roman" panose="02020603050405020304" pitchFamily="18" charset="0"/>
              </a:rPr>
              <a:t> C.N. with bulk of tumor being laterally.</a:t>
            </a:r>
          </a:p>
          <a:p>
            <a:pPr indent="-457200" marL="457200">
              <a:buFont typeface="+mj-lt"/>
              <a:buAutoNum type="arabicPeriod"/>
            </a:pPr>
            <a:r>
              <a:rPr b="1" dirty="0" sz="2000" lang="en-US" err="1">
                <a:solidFill>
                  <a:srgbClr val="002060"/>
                </a:solidFill>
                <a:cs typeface="Times New Roman" panose="02020603050405020304" pitchFamily="18" charset="0"/>
              </a:rPr>
              <a:t>Sphenopetroclival</a:t>
            </a:r>
            <a:r>
              <a:rPr b="1" dirty="0" sz="2000" lang="en-US">
                <a:solidFill>
                  <a:srgbClr val="002060"/>
                </a:solidFill>
                <a:cs typeface="Times New Roman" panose="02020603050405020304" pitchFamily="18" charset="0"/>
              </a:rPr>
              <a:t> meningioma:</a:t>
            </a:r>
            <a:r>
              <a:rPr b="1" dirty="0" sz="2000" lang="en-US">
                <a:cs typeface="Times New Roman" panose="02020603050405020304" pitchFamily="18" charset="0"/>
              </a:rPr>
              <a:t> </a:t>
            </a:r>
            <a:r>
              <a:rPr dirty="0" sz="2000" lang="en-US">
                <a:cs typeface="Times New Roman" panose="02020603050405020304" pitchFamily="18" charset="0"/>
              </a:rPr>
              <a:t>are more extensive, they involve the posterior cavernous sinus and extend to middle fossa.</a:t>
            </a:r>
          </a:p>
          <a:p>
            <a:pPr indent="-457200" marL="457200">
              <a:buFont typeface="+mj-lt"/>
              <a:buAutoNum type="arabicPeriod"/>
            </a:pPr>
            <a:endParaRPr b="1" dirty="0" sz="2000" lang="en-US" u="sng">
              <a:cs typeface="Times New Roman" panose="02020603050405020304" pitchFamily="18" charset="0"/>
            </a:endParaRPr>
          </a:p>
          <a:p>
            <a:pPr>
              <a:buFont typeface="Wingdings" pitchFamily="2" charset="2"/>
              <a:buChar char="Ø"/>
            </a:pPr>
            <a:r>
              <a:rPr b="1" dirty="0" sz="2000" lang="en-US" u="sng">
                <a:cs typeface="Times New Roman" panose="02020603050405020304" pitchFamily="18" charset="0"/>
              </a:rPr>
              <a:t>Common symptoms</a:t>
            </a:r>
            <a:r>
              <a:rPr dirty="0" sz="2000" lang="en-US">
                <a:cs typeface="Times New Roman" panose="02020603050405020304" pitchFamily="18" charset="0"/>
              </a:rPr>
              <a:t>: headache &amp; ataxia, spastic paresis, and cranial </a:t>
            </a:r>
            <a:r>
              <a:rPr dirty="0" sz="2000" lang="en-US" err="1">
                <a:cs typeface="Times New Roman" panose="02020603050405020304" pitchFamily="18" charset="0"/>
              </a:rPr>
              <a:t>neuropathies</a:t>
            </a:r>
            <a:r>
              <a:rPr dirty="0" sz="2000" lang="en-US">
                <a:cs typeface="Times New Roman" panose="02020603050405020304" pitchFamily="18" charset="0"/>
              </a:rPr>
              <a:t>.</a:t>
            </a:r>
          </a:p>
          <a:p>
            <a:pPr>
              <a:buFont typeface="Wingdings" pitchFamily="2" charset="2"/>
              <a:buChar char="Ø"/>
            </a:pPr>
            <a:r>
              <a:rPr dirty="0" sz="2000" lang="en-US">
                <a:cs typeface="Times New Roman" panose="02020603050405020304" pitchFamily="18" charset="0"/>
              </a:rPr>
              <a:t>The  principles  of  </a:t>
            </a:r>
            <a:r>
              <a:rPr dirty="0" sz="2000" lang="en-US" err="1">
                <a:cs typeface="Times New Roman" panose="02020603050405020304" pitchFamily="18" charset="0"/>
              </a:rPr>
              <a:t>petroclival</a:t>
            </a:r>
            <a:r>
              <a:rPr dirty="0" sz="2000" lang="en-US">
                <a:cs typeface="Times New Roman" panose="02020603050405020304" pitchFamily="18" charset="0"/>
              </a:rPr>
              <a:t>  meningioma  resection  are  based on  using  a  lateral  skull  base  approach  while  </a:t>
            </a:r>
          </a:p>
          <a:p>
            <a:pPr lvl="1">
              <a:buFont typeface="Wingdings" pitchFamily="2" charset="2"/>
              <a:buChar char="§"/>
            </a:pPr>
            <a:r>
              <a:rPr dirty="0" sz="2000" lang="en-US">
                <a:cs typeface="Times New Roman" panose="02020603050405020304" pitchFamily="18" charset="0"/>
              </a:rPr>
              <a:t>avoiding  brain  retraction;  </a:t>
            </a:r>
          </a:p>
          <a:p>
            <a:pPr lvl="1">
              <a:buFont typeface="Wingdings" pitchFamily="2" charset="2"/>
              <a:buChar char="§"/>
            </a:pPr>
            <a:r>
              <a:rPr dirty="0" sz="2000" lang="en-US">
                <a:cs typeface="Times New Roman" panose="02020603050405020304" pitchFamily="18" charset="0"/>
              </a:rPr>
              <a:t>avoiding  venous  injury,  especially  the  vein  of  Labbé;  </a:t>
            </a:r>
          </a:p>
          <a:p>
            <a:pPr lvl="1">
              <a:buFont typeface="Wingdings" pitchFamily="2" charset="2"/>
              <a:buChar char="§"/>
            </a:pPr>
            <a:r>
              <a:rPr dirty="0" sz="2000" lang="en-US">
                <a:cs typeface="Times New Roman" panose="02020603050405020304" pitchFamily="18" charset="0"/>
              </a:rPr>
              <a:t>connecting  the  middle  and  posterior  fossa  by  drilling  the petrous  ridge  and  splitting  the  </a:t>
            </a:r>
            <a:r>
              <a:rPr dirty="0" sz="2000" lang="en-US" err="1">
                <a:cs typeface="Times New Roman" panose="02020603050405020304" pitchFamily="18" charset="0"/>
              </a:rPr>
              <a:t>tentorium</a:t>
            </a:r>
            <a:r>
              <a:rPr dirty="0" sz="2000" lang="en-US">
                <a:cs typeface="Times New Roman" panose="02020603050405020304" pitchFamily="18" charset="0"/>
              </a:rPr>
              <a:t>.  </a:t>
            </a:r>
          </a:p>
          <a:p>
            <a:pPr>
              <a:buFont typeface="Wingdings" pitchFamily="2" charset="2"/>
              <a:buChar char="Ø"/>
            </a:pPr>
            <a:r>
              <a:rPr dirty="0" sz="2000" lang="en-US">
                <a:cs typeface="Times New Roman" panose="02020603050405020304" pitchFamily="18" charset="0"/>
              </a:rPr>
              <a:t>The  main  approaches considered  for  these  lesions  are  </a:t>
            </a:r>
          </a:p>
          <a:p>
            <a:pPr lvl="1">
              <a:buFont typeface="Wingdings" pitchFamily="2" charset="2"/>
              <a:buChar char="ü"/>
            </a:pPr>
            <a:r>
              <a:rPr b="1" dirty="0" sz="2000" lang="en-US">
                <a:solidFill>
                  <a:srgbClr val="0070C0"/>
                </a:solidFill>
                <a:cs typeface="Times New Roman" panose="02020603050405020304" pitchFamily="18" charset="0"/>
              </a:rPr>
              <a:t>Posterior  petrosal  approach</a:t>
            </a:r>
            <a:r>
              <a:rPr dirty="0" sz="2000" lang="en-US">
                <a:cs typeface="Times New Roman" panose="02020603050405020304" pitchFamily="18" charset="0"/>
              </a:rPr>
              <a:t> (</a:t>
            </a:r>
            <a:r>
              <a:rPr dirty="0" sz="2000" lang="en-US" err="1">
                <a:cs typeface="Times New Roman" panose="02020603050405020304" pitchFamily="18" charset="0"/>
              </a:rPr>
              <a:t>presigmoid</a:t>
            </a:r>
            <a:r>
              <a:rPr dirty="0" sz="2000" lang="en-US">
                <a:cs typeface="Times New Roman" panose="02020603050405020304" pitchFamily="18" charset="0"/>
              </a:rPr>
              <a:t>  </a:t>
            </a:r>
            <a:r>
              <a:rPr dirty="0" sz="2000" lang="en-US" err="1">
                <a:cs typeface="Times New Roman" panose="02020603050405020304" pitchFamily="18" charset="0"/>
              </a:rPr>
              <a:t>transtentorial</a:t>
            </a:r>
            <a:r>
              <a:rPr dirty="0" sz="2000" lang="en-US">
                <a:cs typeface="Times New Roman" panose="02020603050405020304" pitchFamily="18" charset="0"/>
              </a:rPr>
              <a:t>).</a:t>
            </a:r>
          </a:p>
          <a:p>
            <a:pPr lvl="1">
              <a:buFont typeface="Wingdings" pitchFamily="2" charset="2"/>
              <a:buChar char="ü"/>
            </a:pPr>
            <a:r>
              <a:rPr b="1" dirty="0" sz="2000" lang="en-US">
                <a:solidFill>
                  <a:srgbClr val="0070C0"/>
                </a:solidFill>
                <a:cs typeface="Times New Roman" panose="02020603050405020304" pitchFamily="18" charset="0"/>
              </a:rPr>
              <a:t>Anterior  petrosal approach</a:t>
            </a:r>
            <a:r>
              <a:rPr dirty="0" sz="2000" lang="en-US">
                <a:cs typeface="Times New Roman" panose="02020603050405020304" pitchFamily="18" charset="0"/>
              </a:rPr>
              <a:t>  to  the  middle  fossa  through  </a:t>
            </a:r>
            <a:r>
              <a:rPr dirty="0" sz="2000" lang="en-US" err="1">
                <a:cs typeface="Times New Roman" panose="02020603050405020304" pitchFamily="18" charset="0"/>
              </a:rPr>
              <a:t>petrosectomy</a:t>
            </a:r>
            <a:r>
              <a:rPr dirty="0" sz="2000" lang="en-US">
                <a:cs typeface="Times New Roman" panose="02020603050405020304" pitchFamily="18" charset="0"/>
              </a:rPr>
              <a:t>, or  a  combination  of  both.</a:t>
            </a:r>
          </a:p>
          <a:p>
            <a:pPr lvl="1">
              <a:buFont typeface="Wingdings" pitchFamily="2" charset="2"/>
              <a:buChar char="ü"/>
            </a:pPr>
            <a:r>
              <a:rPr b="1" dirty="0" sz="2000" lang="en-US">
                <a:solidFill>
                  <a:srgbClr val="0070C0"/>
                </a:solidFill>
                <a:cs typeface="Times New Roman" panose="02020603050405020304" pitchFamily="18" charset="0"/>
              </a:rPr>
              <a:t>Total  </a:t>
            </a:r>
            <a:r>
              <a:rPr b="1" dirty="0" sz="2000" lang="en-US" err="1">
                <a:solidFill>
                  <a:srgbClr val="0070C0"/>
                </a:solidFill>
                <a:cs typeface="Times New Roman" panose="02020603050405020304" pitchFamily="18" charset="0"/>
              </a:rPr>
              <a:t>petrosectomy</a:t>
            </a:r>
            <a:r>
              <a:rPr dirty="0" sz="2000" lang="en-US">
                <a:cs typeface="Times New Roman" panose="02020603050405020304" pitchFamily="18" charset="0"/>
              </a:rPr>
              <a:t> in  the  case  of  hearing  loss.</a:t>
            </a:r>
            <a:endParaRPr dirty="0" sz="200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6" name=""/>
        <p:cNvGrpSpPr/>
        <p:nvPr/>
      </p:nvGrpSpPr>
      <p:grpSpPr>
        <a:xfrm>
          <a:off x="0" y="0"/>
          <a:ext cx="0" cy="0"/>
          <a:chOff x="0" y="0"/>
          <a:chExt cx="0" cy="0"/>
        </a:xfrm>
      </p:grpSpPr>
      <p:sp>
        <p:nvSpPr>
          <p:cNvPr id="1048602" name="Content Placeholder 3"/>
          <p:cNvSpPr>
            <a:spLocks noGrp="1"/>
          </p:cNvSpPr>
          <p:nvPr>
            <p:ph idx="1"/>
          </p:nvPr>
        </p:nvSpPr>
        <p:spPr>
          <a:xfrm>
            <a:off x="91745" y="92157"/>
            <a:ext cx="8971437" cy="6673479"/>
          </a:xfrm>
        </p:spPr>
        <p:txBody>
          <a:bodyPr>
            <a:normAutofit/>
          </a:bodyPr>
          <a:p>
            <a:pPr indent="0" marL="0">
              <a:buNone/>
            </a:pPr>
            <a:r>
              <a:rPr b="1" dirty="0" sz="2400" lang="en-US">
                <a:solidFill>
                  <a:srgbClr val="C00000"/>
                </a:solidFill>
                <a:cs typeface="Times New Roman" panose="02020603050405020304" pitchFamily="18" charset="0"/>
              </a:rPr>
              <a:t>Notes:</a:t>
            </a:r>
          </a:p>
          <a:p>
            <a:pPr>
              <a:buFont typeface="Wingdings" pitchFamily="2" charset="2"/>
              <a:buChar char="Ø"/>
            </a:pPr>
            <a:r>
              <a:rPr dirty="0" sz="2000" lang="en-US">
                <a:cs typeface="Times New Roman" panose="02020603050405020304" pitchFamily="18" charset="0"/>
              </a:rPr>
              <a:t>Meningioma stained with (</a:t>
            </a:r>
            <a:r>
              <a:rPr b="1" dirty="0" sz="2000" lang="en-US">
                <a:solidFill>
                  <a:srgbClr val="0070C0"/>
                </a:solidFill>
                <a:cs typeface="Times New Roman" panose="02020603050405020304" pitchFamily="18" charset="0"/>
              </a:rPr>
              <a:t>Hematoxylin-eosin staining</a:t>
            </a:r>
            <a:r>
              <a:rPr dirty="0" sz="2000" lang="en-US">
                <a:cs typeface="Times New Roman" panose="02020603050405020304" pitchFamily="18" charset="0"/>
              </a:rPr>
              <a:t>)</a:t>
            </a:r>
          </a:p>
          <a:p>
            <a:pPr>
              <a:buFont typeface="Wingdings" pitchFamily="2" charset="2"/>
              <a:buChar char="v"/>
            </a:pPr>
            <a:r>
              <a:rPr b="1" dirty="0" sz="2000" lang="en-US">
                <a:cs typeface="Times New Roman" panose="02020603050405020304" pitchFamily="18" charset="0"/>
              </a:rPr>
              <a:t>Distinctive microscopic features of meningiomas include</a:t>
            </a:r>
          </a:p>
          <a:p>
            <a:pPr indent="-385763" lvl="1" marL="842963">
              <a:buFont typeface="+mj-lt"/>
              <a:buAutoNum type="arabicPeriod"/>
            </a:pPr>
            <a:r>
              <a:rPr dirty="0" sz="2000" lang="en-US" err="1">
                <a:cs typeface="Times New Roman" panose="02020603050405020304" pitchFamily="18" charset="0"/>
              </a:rPr>
              <a:t>Intranuclear</a:t>
            </a:r>
            <a:r>
              <a:rPr dirty="0" sz="2000" lang="en-US">
                <a:cs typeface="Times New Roman" panose="02020603050405020304" pitchFamily="18" charset="0"/>
              </a:rPr>
              <a:t> cytoplasmic pseudo inclusions (</a:t>
            </a:r>
            <a:r>
              <a:rPr b="0" dirty="0" sz="2000" i="0" lang="en-US">
                <a:effectLst/>
              </a:rPr>
              <a:t>invaginations of the cytoplasm into the nucleus).</a:t>
            </a:r>
            <a:endParaRPr dirty="0" sz="2000" lang="en-US">
              <a:cs typeface="Times New Roman" panose="02020603050405020304" pitchFamily="18" charset="0"/>
            </a:endParaRPr>
          </a:p>
          <a:p>
            <a:pPr indent="-385763" lvl="1" marL="842963">
              <a:buFont typeface="+mj-lt"/>
              <a:buAutoNum type="arabicPeriod"/>
            </a:pPr>
            <a:r>
              <a:rPr dirty="0" sz="2000" lang="en-US">
                <a:cs typeface="Times New Roman" panose="02020603050405020304" pitchFamily="18" charset="0"/>
              </a:rPr>
              <a:t>Orphan Annie’s eye nuclei—target-like nuclei ( empty circular eye ).</a:t>
            </a:r>
          </a:p>
          <a:p>
            <a:pPr indent="0" marL="0">
              <a:buNone/>
            </a:pPr>
            <a:endParaRPr dirty="0" sz="2000" lang="en-US">
              <a:cs typeface="Times New Roman" panose="02020603050405020304" pitchFamily="18" charset="0"/>
            </a:endParaRPr>
          </a:p>
          <a:p>
            <a:pPr>
              <a:buFont typeface="Wingdings" pitchFamily="2" charset="2"/>
              <a:buChar char="Ø"/>
            </a:pPr>
            <a:r>
              <a:rPr dirty="0" sz="2000" lang="en-US">
                <a:cs typeface="Times New Roman" panose="02020603050405020304" pitchFamily="18" charset="0"/>
              </a:rPr>
              <a:t>Loss of heterozygosity on </a:t>
            </a:r>
            <a:r>
              <a:rPr b="1" dirty="0" sz="2000" lang="en-US">
                <a:cs typeface="Times New Roman" panose="02020603050405020304" pitchFamily="18" charset="0"/>
              </a:rPr>
              <a:t>chromosome 22</a:t>
            </a:r>
            <a:r>
              <a:rPr dirty="0" sz="2000" lang="en-US">
                <a:cs typeface="Times New Roman" panose="02020603050405020304" pitchFamily="18" charset="0"/>
              </a:rPr>
              <a:t> is much more common in </a:t>
            </a:r>
            <a:r>
              <a:rPr dirty="0" sz="2000" lang="en-US" err="1" u="sng">
                <a:solidFill>
                  <a:srgbClr val="C00000"/>
                </a:solidFill>
                <a:cs typeface="Times New Roman" panose="02020603050405020304" pitchFamily="18" charset="0"/>
              </a:rPr>
              <a:t>fibroblastic</a:t>
            </a:r>
            <a:r>
              <a:rPr dirty="0" sz="2000" lang="en-US" u="sng">
                <a:solidFill>
                  <a:srgbClr val="C00000"/>
                </a:solidFill>
                <a:cs typeface="Times New Roman" panose="02020603050405020304" pitchFamily="18" charset="0"/>
              </a:rPr>
              <a:t> </a:t>
            </a:r>
            <a:r>
              <a:rPr b="1" dirty="0" sz="2000" lang="en-US">
                <a:cs typeface="Times New Roman" panose="02020603050405020304" pitchFamily="18" charset="0"/>
              </a:rPr>
              <a:t>than in </a:t>
            </a:r>
            <a:r>
              <a:rPr dirty="0" sz="2000" lang="en-US" err="1" u="sng">
                <a:solidFill>
                  <a:srgbClr val="C00000"/>
                </a:solidFill>
                <a:cs typeface="Times New Roman" panose="02020603050405020304" pitchFamily="18" charset="0"/>
              </a:rPr>
              <a:t>meningothelial</a:t>
            </a:r>
            <a:r>
              <a:rPr dirty="0" sz="2000" lang="en-US" u="sng">
                <a:solidFill>
                  <a:srgbClr val="C00000"/>
                </a:solidFill>
                <a:cs typeface="Times New Roman" panose="02020603050405020304" pitchFamily="18" charset="0"/>
              </a:rPr>
              <a:t> variants.</a:t>
            </a:r>
          </a:p>
          <a:p>
            <a:pPr>
              <a:buFont typeface="Wingdings" pitchFamily="2" charset="2"/>
              <a:buChar char="Ø"/>
            </a:pPr>
            <a:endParaRPr dirty="0" sz="2000" lang="en-US" u="sng">
              <a:solidFill>
                <a:srgbClr val="C00000"/>
              </a:solidFill>
              <a:cs typeface="Times New Roman" panose="02020603050405020304" pitchFamily="18" charset="0"/>
            </a:endParaRPr>
          </a:p>
          <a:p>
            <a:pPr>
              <a:buFont typeface="Wingdings" pitchFamily="2" charset="2"/>
              <a:buChar char="Ø"/>
            </a:pPr>
            <a:r>
              <a:rPr dirty="0" sz="2000" lang="en-US">
                <a:cs typeface="Times New Roman" panose="02020603050405020304" pitchFamily="18" charset="0"/>
              </a:rPr>
              <a:t>It is important to note that </a:t>
            </a:r>
            <a:r>
              <a:rPr b="1" dirty="0" sz="2000" lang="en-US" err="1" u="sng">
                <a:solidFill>
                  <a:srgbClr val="002060"/>
                </a:solidFill>
                <a:cs typeface="Times New Roman" panose="02020603050405020304" pitchFamily="18" charset="0"/>
              </a:rPr>
              <a:t>hemangiopericytic</a:t>
            </a:r>
            <a:r>
              <a:rPr b="1" dirty="0" sz="2000" lang="en-US" u="sng">
                <a:solidFill>
                  <a:srgbClr val="002060"/>
                </a:solidFill>
                <a:cs typeface="Times New Roman" panose="02020603050405020304" pitchFamily="18" charset="0"/>
              </a:rPr>
              <a:t> meningiomas</a:t>
            </a:r>
            <a:r>
              <a:rPr dirty="0" sz="2000" lang="en-US">
                <a:cs typeface="Times New Roman" panose="02020603050405020304" pitchFamily="18" charset="0"/>
              </a:rPr>
              <a:t> is of </a:t>
            </a:r>
            <a:r>
              <a:rPr b="1" dirty="0" sz="2000" lang="en-US">
                <a:solidFill>
                  <a:srgbClr val="7030A0"/>
                </a:solidFill>
                <a:cs typeface="Times New Roman" panose="02020603050405020304" pitchFamily="18" charset="0"/>
              </a:rPr>
              <a:t>meningothelial origin</a:t>
            </a:r>
            <a:r>
              <a:rPr dirty="0" sz="2000" lang="en-US">
                <a:cs typeface="Times New Roman" panose="02020603050405020304" pitchFamily="18" charset="0"/>
              </a:rPr>
              <a:t>, while true </a:t>
            </a:r>
            <a:r>
              <a:rPr b="1" dirty="0" sz="2000" lang="en-US" err="1" u="sng">
                <a:solidFill>
                  <a:srgbClr val="002060"/>
                </a:solidFill>
                <a:cs typeface="Times New Roman" panose="02020603050405020304" pitchFamily="18" charset="0"/>
              </a:rPr>
              <a:t>hemangiopericytoma</a:t>
            </a:r>
            <a:r>
              <a:rPr dirty="0" sz="2000" lang="en-US">
                <a:cs typeface="Times New Roman" panose="02020603050405020304" pitchFamily="18" charset="0"/>
              </a:rPr>
              <a:t> is of </a:t>
            </a:r>
            <a:r>
              <a:rPr b="1" dirty="0" sz="2000" lang="en-US">
                <a:solidFill>
                  <a:srgbClr val="7030A0"/>
                </a:solidFill>
                <a:cs typeface="Times New Roman" panose="02020603050405020304" pitchFamily="18" charset="0"/>
              </a:rPr>
              <a:t>mesenchymal origin</a:t>
            </a:r>
            <a:r>
              <a:rPr dirty="0" sz="2000" lang="en-US">
                <a:cs typeface="Times New Roman" panose="02020603050405020304" pitchFamily="18" charset="0"/>
              </a:rPr>
              <a:t>.</a:t>
            </a:r>
          </a:p>
          <a:p>
            <a:pPr>
              <a:buFont typeface="Wingdings" pitchFamily="2" charset="2"/>
              <a:buChar char="v"/>
            </a:pPr>
            <a:endParaRPr dirty="0" sz="2000" lang="en-US">
              <a:cs typeface="Times New Roman" panose="02020603050405020304" pitchFamily="18" charset="0"/>
            </a:endParaRPr>
          </a:p>
          <a:p>
            <a:pPr>
              <a:buFont typeface="Wingdings" pitchFamily="2" charset="2"/>
              <a:buChar char="§"/>
            </a:pPr>
            <a:r>
              <a:rPr b="1" dirty="0" sz="2000" lang="en-US" err="1">
                <a:cs typeface="Times New Roman" panose="02020603050405020304" pitchFamily="18" charset="0"/>
              </a:rPr>
              <a:t>Hyperostosis</a:t>
            </a:r>
            <a:r>
              <a:rPr dirty="0" sz="2000" lang="en-US">
                <a:cs typeface="Times New Roman" panose="02020603050405020304" pitchFamily="18" charset="0"/>
              </a:rPr>
              <a:t> is a characteristic finding in meningiomas, especially in en plaque meningiomas.</a:t>
            </a:r>
          </a:p>
          <a:p>
            <a:pPr>
              <a:buFont typeface="Wingdings" pitchFamily="2" charset="2"/>
              <a:buChar char="§"/>
            </a:pPr>
            <a:r>
              <a:rPr b="1" dirty="0" sz="2000" lang="en-US">
                <a:cs typeface="Times New Roman" panose="02020603050405020304" pitchFamily="18" charset="0"/>
              </a:rPr>
              <a:t>Multiple meningioma</a:t>
            </a:r>
            <a:r>
              <a:rPr dirty="0" sz="2000" lang="en-US">
                <a:cs typeface="Times New Roman" panose="02020603050405020304" pitchFamily="18" charset="0"/>
              </a:rPr>
              <a:t>: 60-90% of patients are women, mostly with NF2</a:t>
            </a:r>
          </a:p>
          <a:p>
            <a:pPr>
              <a:buFont typeface="Wingdings" pitchFamily="2" charset="2"/>
              <a:buChar char="§"/>
            </a:pPr>
            <a:r>
              <a:rPr dirty="0" sz="2000" lang="en-US" err="1" u="sng">
                <a:cs typeface="Times New Roman" panose="02020603050405020304" pitchFamily="18" charset="0"/>
              </a:rPr>
              <a:t>Intraosseous</a:t>
            </a:r>
            <a:r>
              <a:rPr dirty="0" sz="2000" lang="en-US">
                <a:cs typeface="Times New Roman" panose="02020603050405020304" pitchFamily="18" charset="0"/>
              </a:rPr>
              <a:t> meningiomas (in cranial bones)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8" name=""/>
        <p:cNvGrpSpPr/>
        <p:nvPr/>
      </p:nvGrpSpPr>
      <p:grpSpPr>
        <a:xfrm>
          <a:off x="0" y="0"/>
          <a:ext cx="0" cy="0"/>
          <a:chOff x="0" y="0"/>
          <a:chExt cx="0" cy="0"/>
        </a:xfrm>
      </p:grpSpPr>
      <p:pic>
        <p:nvPicPr>
          <p:cNvPr id="2097212"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89" name=""/>
        <p:cNvGrpSpPr/>
        <p:nvPr/>
      </p:nvGrpSpPr>
      <p:grpSpPr>
        <a:xfrm>
          <a:off x="0" y="0"/>
          <a:ext cx="0" cy="0"/>
          <a:chOff x="0" y="0"/>
          <a:chExt cx="0" cy="0"/>
        </a:xfrm>
      </p:grpSpPr>
      <p:pic>
        <p:nvPicPr>
          <p:cNvPr id="2097213" name="Picture 4"/>
          <p:cNvPicPr>
            <a:picLocks noChangeAspect="1" noGrp="1"/>
          </p:cNvPicPr>
          <p:nvPr>
            <p:ph idx="1"/>
          </p:nvPr>
        </p:nvPicPr>
        <p:blipFill>
          <a:blip xmlns:r="http://schemas.openxmlformats.org/officeDocument/2006/relationships" r:embed="rId1"/>
          <a:stretch>
            <a:fillRect/>
          </a:stretch>
        </p:blipFill>
        <p:spPr>
          <a:xfrm>
            <a:off x="1283381" y="161847"/>
            <a:ext cx="6577237" cy="6534306"/>
          </a:xfrm>
          <a:prstGeom prst="rect"/>
          <a:ln>
            <a:noFill/>
          </a:ln>
          <a:effectLst>
            <a:softEdge rad="11250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0" name=""/>
        <p:cNvGrpSpPr/>
        <p:nvPr/>
      </p:nvGrpSpPr>
      <p:grpSpPr>
        <a:xfrm>
          <a:off x="0" y="0"/>
          <a:ext cx="0" cy="0"/>
          <a:chOff x="0" y="0"/>
          <a:chExt cx="0" cy="0"/>
        </a:xfrm>
      </p:grpSpPr>
      <p:sp>
        <p:nvSpPr>
          <p:cNvPr id="1048648" name="Content Placeholder 2"/>
          <p:cNvSpPr>
            <a:spLocks noGrp="1"/>
          </p:cNvSpPr>
          <p:nvPr>
            <p:ph idx="1"/>
          </p:nvPr>
        </p:nvSpPr>
        <p:spPr>
          <a:xfrm>
            <a:off x="3866697" y="857250"/>
            <a:ext cx="5277304" cy="5143500"/>
          </a:xfrm>
        </p:spPr>
        <p:txBody>
          <a:bodyPr>
            <a:normAutofit/>
          </a:bodyPr>
          <a:p>
            <a:pPr fontAlgn="base"/>
            <a:endParaRPr b="0" dirty="0" sz="1725" lang="en-US" strike="noStrike" u="none">
              <a:effectLst/>
              <a:latin typeface="inherit"/>
            </a:endParaRPr>
          </a:p>
          <a:p>
            <a:pPr fontAlgn="t">
              <a:buFont typeface="Wingdings" pitchFamily="2" charset="2"/>
              <a:buChar char="v"/>
            </a:pPr>
            <a:r>
              <a:rPr b="1" dirty="0" sz="2250" lang="en-US" strike="noStrike" u="none">
                <a:effectLst/>
                <a:latin typeface="inherit"/>
              </a:rPr>
              <a:t>MRI example of the various types of </a:t>
            </a:r>
            <a:r>
              <a:rPr b="1" dirty="0" sz="2250" lang="en-US" err="1" strike="noStrike" u="none">
                <a:effectLst/>
                <a:latin typeface="inherit"/>
              </a:rPr>
              <a:t>petroclival</a:t>
            </a:r>
            <a:r>
              <a:rPr b="1" dirty="0" sz="2250" lang="en-US" strike="noStrike" u="none">
                <a:effectLst/>
                <a:latin typeface="inherit"/>
              </a:rPr>
              <a:t> meningiomas. </a:t>
            </a:r>
          </a:p>
          <a:p>
            <a:pPr fontAlgn="t">
              <a:buFont typeface="Wingdings" pitchFamily="2" charset="2"/>
              <a:buChar char="ü"/>
            </a:pPr>
            <a:r>
              <a:rPr b="0" dirty="0" sz="1725" lang="en-US" strike="noStrike" u="none">
                <a:effectLst/>
                <a:latin typeface="inherit"/>
              </a:rPr>
              <a:t> A, </a:t>
            </a:r>
            <a:r>
              <a:rPr b="0" dirty="0" sz="1725" lang="en-US" err="1" strike="noStrike" u="none">
                <a:solidFill>
                  <a:srgbClr val="C00000"/>
                </a:solidFill>
                <a:effectLst/>
                <a:latin typeface="inherit"/>
              </a:rPr>
              <a:t>Petroclival</a:t>
            </a:r>
            <a:r>
              <a:rPr b="0" dirty="0" sz="1725" lang="en-US" strike="noStrike" u="none">
                <a:effectLst/>
                <a:latin typeface="inherit"/>
              </a:rPr>
              <a:t> (I) with small extension into the posterior cavernous sinus. </a:t>
            </a:r>
          </a:p>
          <a:p>
            <a:pPr fontAlgn="t">
              <a:buFont typeface="Wingdings" pitchFamily="2" charset="2"/>
              <a:buChar char="ü"/>
            </a:pPr>
            <a:r>
              <a:rPr b="0" dirty="0" sz="1725" lang="en-US" strike="noStrike" u="none">
                <a:effectLst/>
                <a:latin typeface="inherit"/>
              </a:rPr>
              <a:t> B, </a:t>
            </a:r>
            <a:r>
              <a:rPr b="0" dirty="0" sz="1725" lang="en-US" err="1" strike="noStrike" u="none">
                <a:solidFill>
                  <a:srgbClr val="C00000"/>
                </a:solidFill>
                <a:effectLst/>
                <a:latin typeface="inherit"/>
              </a:rPr>
              <a:t>Sphenopetroclival</a:t>
            </a:r>
            <a:r>
              <a:rPr b="0" dirty="0" sz="1725" lang="en-US" strike="noStrike" u="none">
                <a:effectLst/>
                <a:latin typeface="inherit"/>
              </a:rPr>
              <a:t> (II) with invasion of the cavernous sinus and the </a:t>
            </a:r>
            <a:r>
              <a:rPr b="0" dirty="0" sz="1725" lang="en-US" err="1" strike="noStrike" u="none">
                <a:effectLst/>
                <a:latin typeface="inherit"/>
              </a:rPr>
              <a:t>clivus</a:t>
            </a:r>
            <a:r>
              <a:rPr b="0" dirty="0" sz="1725" lang="en-US" strike="noStrike" u="none">
                <a:effectLst/>
                <a:latin typeface="inherit"/>
              </a:rPr>
              <a:t> and petrous apex bone. </a:t>
            </a:r>
          </a:p>
          <a:p>
            <a:pPr fontAlgn="t">
              <a:buFont typeface="Wingdings" pitchFamily="2" charset="2"/>
              <a:buChar char="ü"/>
            </a:pPr>
            <a:r>
              <a:rPr b="0" dirty="0" sz="1725" lang="en-US" strike="noStrike" u="none">
                <a:effectLst/>
                <a:latin typeface="inherit"/>
              </a:rPr>
              <a:t> C, </a:t>
            </a:r>
            <a:r>
              <a:rPr b="0" dirty="0" sz="1725" lang="en-US" err="1" strike="noStrike" u="none">
                <a:solidFill>
                  <a:srgbClr val="C00000"/>
                </a:solidFill>
                <a:effectLst/>
                <a:latin typeface="inherit"/>
              </a:rPr>
              <a:t>Midclival</a:t>
            </a:r>
            <a:r>
              <a:rPr b="0" dirty="0" sz="1725" lang="en-US" strike="noStrike" u="none">
                <a:effectLst/>
                <a:latin typeface="inherit"/>
              </a:rPr>
              <a:t> (III) with midline location and extension bilaterally. </a:t>
            </a:r>
          </a:p>
          <a:p>
            <a:pPr fontAlgn="t">
              <a:buFont typeface="Wingdings" pitchFamily="2" charset="2"/>
              <a:buChar char="ü"/>
            </a:pPr>
            <a:r>
              <a:rPr b="0" dirty="0" sz="1725" lang="en-US" strike="noStrike" u="none">
                <a:effectLst/>
                <a:latin typeface="inherit"/>
              </a:rPr>
              <a:t> D, </a:t>
            </a:r>
            <a:r>
              <a:rPr b="0" dirty="0" sz="1725" lang="en-US" strike="noStrike" u="none">
                <a:solidFill>
                  <a:srgbClr val="C00000"/>
                </a:solidFill>
                <a:effectLst/>
                <a:latin typeface="inherit"/>
              </a:rPr>
              <a:t>Petrous</a:t>
            </a:r>
            <a:r>
              <a:rPr b="0" dirty="0" sz="1725" lang="en-US" strike="noStrike" u="none">
                <a:effectLst/>
                <a:latin typeface="inherit"/>
              </a:rPr>
              <a:t> </a:t>
            </a:r>
            <a:r>
              <a:rPr b="0" dirty="0" sz="1725" lang="en-US" strike="noStrike" u="none">
                <a:solidFill>
                  <a:srgbClr val="C00000"/>
                </a:solidFill>
                <a:effectLst/>
                <a:latin typeface="inherit"/>
              </a:rPr>
              <a:t>apex</a:t>
            </a:r>
            <a:r>
              <a:rPr b="0" dirty="0" sz="1725" lang="en-US" strike="noStrike" u="none">
                <a:effectLst/>
                <a:latin typeface="inherit"/>
              </a:rPr>
              <a:t> (IV) small meningioma with petrous apex origin. </a:t>
            </a:r>
          </a:p>
          <a:p>
            <a:pPr fontAlgn="t">
              <a:buFont typeface="Wingdings" pitchFamily="2" charset="2"/>
              <a:buChar char="ü"/>
            </a:pPr>
            <a:r>
              <a:rPr b="0" dirty="0" sz="1725" lang="en-US" strike="noStrike" u="none">
                <a:effectLst/>
                <a:latin typeface="inherit"/>
              </a:rPr>
              <a:t> E, </a:t>
            </a:r>
            <a:r>
              <a:rPr b="0" dirty="0" sz="1725" lang="en-US" err="1" strike="noStrike" u="none">
                <a:solidFill>
                  <a:srgbClr val="C00000"/>
                </a:solidFill>
                <a:effectLst/>
                <a:latin typeface="inherit"/>
              </a:rPr>
              <a:t>Meckel’s</a:t>
            </a:r>
            <a:r>
              <a:rPr b="0" dirty="0" sz="1725" lang="en-US" strike="noStrike" u="none">
                <a:effectLst/>
                <a:latin typeface="inherit"/>
              </a:rPr>
              <a:t> </a:t>
            </a:r>
            <a:r>
              <a:rPr b="0" dirty="0" sz="1725" lang="en-US" strike="noStrike" u="none">
                <a:solidFill>
                  <a:srgbClr val="C00000"/>
                </a:solidFill>
                <a:effectLst/>
                <a:latin typeface="inherit"/>
              </a:rPr>
              <a:t>cave</a:t>
            </a:r>
            <a:r>
              <a:rPr b="0" dirty="0" sz="1725" lang="en-US" strike="noStrike" u="none">
                <a:effectLst/>
                <a:latin typeface="inherit"/>
              </a:rPr>
              <a:t> (V) with extension into the middle and posterior fossa between the leaves of the </a:t>
            </a:r>
            <a:r>
              <a:rPr b="0" dirty="0" sz="1725" lang="en-US" err="1" strike="noStrike" u="none">
                <a:effectLst/>
                <a:latin typeface="inherit"/>
              </a:rPr>
              <a:t>tentorium</a:t>
            </a:r>
            <a:endParaRPr b="0" dirty="0" sz="1725" lang="en-US">
              <a:effectLst/>
              <a:latin typeface="Helvetica" pitchFamily="2" charset="0"/>
            </a:endParaRPr>
          </a:p>
        </p:txBody>
      </p:sp>
      <p:pic>
        <p:nvPicPr>
          <p:cNvPr id="2097214" name="Picture 6"/>
          <p:cNvPicPr>
            <a:picLocks noChangeAspect="1"/>
          </p:cNvPicPr>
          <p:nvPr/>
        </p:nvPicPr>
        <p:blipFill>
          <a:blip xmlns:r="http://schemas.openxmlformats.org/officeDocument/2006/relationships" r:embed="rId1"/>
          <a:stretch>
            <a:fillRect/>
          </a:stretch>
        </p:blipFill>
        <p:spPr>
          <a:xfrm>
            <a:off x="0" y="4655911"/>
            <a:ext cx="3753303" cy="1344839"/>
          </a:xfrm>
          <a:prstGeom prst="rect"/>
        </p:spPr>
      </p:pic>
      <p:pic>
        <p:nvPicPr>
          <p:cNvPr id="2097215" name="Picture 8"/>
          <p:cNvPicPr>
            <a:picLocks noChangeAspect="1"/>
          </p:cNvPicPr>
          <p:nvPr/>
        </p:nvPicPr>
        <p:blipFill>
          <a:blip xmlns:r="http://schemas.openxmlformats.org/officeDocument/2006/relationships" r:embed="rId2"/>
          <a:stretch>
            <a:fillRect/>
          </a:stretch>
        </p:blipFill>
        <p:spPr>
          <a:xfrm>
            <a:off x="0" y="857250"/>
            <a:ext cx="3753304" cy="3798661"/>
          </a:xfrm>
          <a:prstGeom prst="rec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1" name=""/>
        <p:cNvGrpSpPr/>
        <p:nvPr/>
      </p:nvGrpSpPr>
      <p:grpSpPr>
        <a:xfrm>
          <a:off x="0" y="0"/>
          <a:ext cx="0" cy="0"/>
          <a:chOff x="0" y="0"/>
          <a:chExt cx="0" cy="0"/>
        </a:xfrm>
      </p:grpSpPr>
      <p:sp>
        <p:nvSpPr>
          <p:cNvPr id="1048649" name="Content Placeholder 2"/>
          <p:cNvSpPr>
            <a:spLocks noGrp="1"/>
          </p:cNvSpPr>
          <p:nvPr>
            <p:ph idx="1"/>
          </p:nvPr>
        </p:nvSpPr>
        <p:spPr>
          <a:xfrm>
            <a:off x="87745" y="99868"/>
            <a:ext cx="8952345" cy="6619587"/>
          </a:xfrm>
        </p:spPr>
        <p:txBody>
          <a:bodyPr>
            <a:normAutofit/>
          </a:bodyPr>
          <a:p>
            <a:pPr>
              <a:buFont typeface="Wingdings" pitchFamily="2" charset="2"/>
              <a:buChar char="v"/>
            </a:pPr>
            <a:r>
              <a:rPr b="1" dirty="0" sz="2000" lang="en-US" u="sng">
                <a:solidFill>
                  <a:srgbClr val="C00000"/>
                </a:solidFill>
                <a:cs typeface="Times New Roman" panose="02020603050405020304" pitchFamily="18" charset="0"/>
              </a:rPr>
              <a:t>Jugular foramen meningioma</a:t>
            </a:r>
            <a:r>
              <a:rPr b="1" dirty="0" sz="2000" lang="en-US">
                <a:solidFill>
                  <a:srgbClr val="C00000"/>
                </a:solidFill>
                <a:cs typeface="Times New Roman" panose="02020603050405020304" pitchFamily="18" charset="0"/>
              </a:rPr>
              <a:t>: </a:t>
            </a:r>
          </a:p>
          <a:p>
            <a:r>
              <a:rPr dirty="0" sz="2000" lang="en-US">
                <a:cs typeface="Times New Roman" panose="02020603050405020304" pitchFamily="18" charset="0"/>
              </a:rPr>
              <a:t>Arise from arachnoid cells lining the jugular bulb.</a:t>
            </a:r>
          </a:p>
          <a:p>
            <a:pPr>
              <a:buFont typeface="Wingdings" pitchFamily="2" charset="2"/>
              <a:buChar char="§"/>
            </a:pPr>
            <a:r>
              <a:rPr b="1" dirty="0" sz="2000" lang="en-US">
                <a:cs typeface="Times New Roman" panose="02020603050405020304" pitchFamily="18" charset="0"/>
              </a:rPr>
              <a:t>They may </a:t>
            </a:r>
          </a:p>
          <a:p>
            <a:pPr lvl="1">
              <a:buFont typeface="Wingdings" pitchFamily="2" charset="2"/>
              <a:buChar char="ü"/>
            </a:pPr>
            <a:r>
              <a:rPr dirty="0" sz="2000" lang="en-US">
                <a:cs typeface="Times New Roman" panose="02020603050405020304" pitchFamily="18" charset="0"/>
              </a:rPr>
              <a:t>Compress the lower cranial nerves.</a:t>
            </a:r>
          </a:p>
          <a:p>
            <a:pPr lvl="1">
              <a:buFont typeface="Wingdings" pitchFamily="2" charset="2"/>
              <a:buChar char="ü"/>
            </a:pPr>
            <a:r>
              <a:rPr dirty="0" sz="2000" lang="en-US">
                <a:cs typeface="Times New Roman" panose="02020603050405020304" pitchFamily="18" charset="0"/>
              </a:rPr>
              <a:t>Invade the temporal bone.</a:t>
            </a:r>
          </a:p>
          <a:p>
            <a:pPr lvl="1">
              <a:buFont typeface="Wingdings" pitchFamily="2" charset="2"/>
              <a:buChar char="ü"/>
            </a:pPr>
            <a:r>
              <a:rPr dirty="0" sz="2000" lang="en-US">
                <a:cs typeface="Times New Roman" panose="02020603050405020304" pitchFamily="18" charset="0"/>
              </a:rPr>
              <a:t>Invade, compress, narrow, or obstruct the jugular bulb.</a:t>
            </a:r>
          </a:p>
          <a:p>
            <a:pPr lvl="1">
              <a:buFont typeface="Wingdings" pitchFamily="2" charset="2"/>
              <a:buChar char="ü"/>
            </a:pPr>
            <a:r>
              <a:rPr dirty="0" sz="2000" lang="en-US">
                <a:cs typeface="Times New Roman" panose="02020603050405020304" pitchFamily="18" charset="0"/>
              </a:rPr>
              <a:t>Extend into the posterior cranial fossa or </a:t>
            </a:r>
            <a:r>
              <a:rPr dirty="0" sz="2000" lang="en-US" err="1">
                <a:cs typeface="Times New Roman" panose="02020603050405020304" pitchFamily="18" charset="0"/>
              </a:rPr>
              <a:t>extracranially</a:t>
            </a:r>
            <a:r>
              <a:rPr dirty="0" sz="2000" lang="en-US">
                <a:cs typeface="Times New Roman" panose="02020603050405020304" pitchFamily="18" charset="0"/>
              </a:rPr>
              <a:t>. </a:t>
            </a:r>
          </a:p>
          <a:p>
            <a:pPr lvl="1">
              <a:buFont typeface="Wingdings" pitchFamily="2" charset="2"/>
              <a:buChar char="ü"/>
            </a:pPr>
            <a:endParaRPr dirty="0" sz="2000" lang="en-US">
              <a:cs typeface="Times New Roman" panose="02020603050405020304" pitchFamily="18" charset="0"/>
            </a:endParaRPr>
          </a:p>
          <a:p>
            <a:r>
              <a:rPr dirty="0" sz="2000" lang="en-US">
                <a:cs typeface="Times New Roman" panose="02020603050405020304" pitchFamily="18" charset="0"/>
              </a:rPr>
              <a:t>They manifest with </a:t>
            </a:r>
            <a:r>
              <a:rPr b="1" dirty="0" sz="2000" lang="en-US">
                <a:solidFill>
                  <a:srgbClr val="0070C0"/>
                </a:solidFill>
                <a:cs typeface="Times New Roman" panose="02020603050405020304" pitchFamily="18" charset="0"/>
              </a:rPr>
              <a:t>lower cranial nerve deficits</a:t>
            </a:r>
            <a:r>
              <a:rPr dirty="0" sz="2000" lang="en-US">
                <a:cs typeface="Times New Roman" panose="02020603050405020304" pitchFamily="18" charset="0"/>
              </a:rPr>
              <a:t>.</a:t>
            </a:r>
          </a:p>
          <a:p>
            <a:pPr>
              <a:buFont typeface="Wingdings" pitchFamily="2" charset="2"/>
              <a:buChar char="Ø"/>
            </a:pPr>
            <a:r>
              <a:rPr b="1" dirty="0" sz="2000" lang="en-US">
                <a:cs typeface="Times New Roman" panose="02020603050405020304" pitchFamily="18" charset="0"/>
              </a:rPr>
              <a:t>Two main DDX: </a:t>
            </a:r>
          </a:p>
          <a:p>
            <a:pPr indent="-342900" lvl="1" marL="800100">
              <a:buFont typeface="+mj-lt"/>
              <a:buAutoNum type="arabicPeriod"/>
            </a:pPr>
            <a:r>
              <a:rPr dirty="0" sz="2000" lang="en-US" err="1">
                <a:cs typeface="Times New Roman" panose="02020603050405020304" pitchFamily="18" charset="0"/>
              </a:rPr>
              <a:t>Glomus</a:t>
            </a:r>
            <a:r>
              <a:rPr dirty="0" sz="2000" lang="en-US">
                <a:cs typeface="Times New Roman" panose="02020603050405020304" pitchFamily="18" charset="0"/>
              </a:rPr>
              <a:t> jugulare tumors. </a:t>
            </a:r>
          </a:p>
          <a:p>
            <a:pPr indent="-342900" lvl="1" marL="800100">
              <a:buFont typeface="+mj-lt"/>
              <a:buAutoNum type="arabicPeriod"/>
            </a:pPr>
            <a:r>
              <a:rPr dirty="0" sz="2000" lang="en-US">
                <a:cs typeface="Times New Roman" panose="02020603050405020304" pitchFamily="18" charset="0"/>
              </a:rPr>
              <a:t>Lower cranial nerves neuromas.</a:t>
            </a:r>
          </a:p>
          <a:p>
            <a:pPr indent="-342900" lvl="1" marL="800100">
              <a:buFont typeface="+mj-lt"/>
              <a:buAutoNum type="arabicPeriod"/>
            </a:pPr>
            <a:endParaRPr dirty="0" sz="2000" lang="en-US">
              <a:cs typeface="Times New Roman" panose="02020603050405020304" pitchFamily="18" charset="0"/>
            </a:endParaRPr>
          </a:p>
          <a:p>
            <a:pPr>
              <a:buFont typeface="Wingdings" pitchFamily="2" charset="2"/>
              <a:buChar char="§"/>
            </a:pPr>
            <a:r>
              <a:rPr b="1" dirty="0" sz="2000" lang="en-US" u="sng">
                <a:cs typeface="Times New Roman" panose="02020603050405020304" pitchFamily="18" charset="0"/>
              </a:rPr>
              <a:t>Approaches</a:t>
            </a:r>
            <a:r>
              <a:rPr dirty="0" sz="2000" lang="en-US">
                <a:cs typeface="Times New Roman" panose="02020603050405020304" pitchFamily="18" charset="0"/>
              </a:rPr>
              <a:t>:</a:t>
            </a:r>
          </a:p>
          <a:p>
            <a:pPr indent="-457200" marL="457200">
              <a:buFont typeface="+mj-lt"/>
              <a:buAutoNum type="arabicParenR"/>
            </a:pPr>
            <a:r>
              <a:rPr b="1" dirty="0" sz="2000" lang="en-US" err="1">
                <a:solidFill>
                  <a:srgbClr val="7030A0"/>
                </a:solidFill>
                <a:cs typeface="Times New Roman" panose="02020603050405020304" pitchFamily="18" charset="0"/>
              </a:rPr>
              <a:t>Transjugular</a:t>
            </a:r>
            <a:r>
              <a:rPr b="1" dirty="0" sz="2000" lang="en-US">
                <a:solidFill>
                  <a:srgbClr val="7030A0"/>
                </a:solidFill>
                <a:cs typeface="Times New Roman" panose="02020603050405020304" pitchFamily="18" charset="0"/>
              </a:rPr>
              <a:t> approach</a:t>
            </a:r>
            <a:r>
              <a:rPr dirty="0" sz="2000" lang="en-US">
                <a:cs typeface="Times New Roman" panose="02020603050405020304" pitchFamily="18" charset="0"/>
              </a:rPr>
              <a:t> by opening the jugular bulb itself.</a:t>
            </a:r>
          </a:p>
          <a:p>
            <a:pPr indent="-457200" marL="457200">
              <a:buFont typeface="+mj-lt"/>
              <a:buAutoNum type="arabicParenR"/>
            </a:pPr>
            <a:r>
              <a:rPr b="1" dirty="0" sz="2000" lang="en-US" err="1">
                <a:solidFill>
                  <a:srgbClr val="7030A0"/>
                </a:solidFill>
                <a:cs typeface="Times New Roman" panose="02020603050405020304" pitchFamily="18" charset="0"/>
              </a:rPr>
              <a:t>Suprajugular</a:t>
            </a:r>
            <a:r>
              <a:rPr b="1" dirty="0" sz="2000" lang="en-US">
                <a:solidFill>
                  <a:srgbClr val="7030A0"/>
                </a:solidFill>
                <a:cs typeface="Times New Roman" panose="02020603050405020304" pitchFamily="18" charset="0"/>
              </a:rPr>
              <a:t> or </a:t>
            </a:r>
            <a:r>
              <a:rPr b="1" dirty="0" sz="2000" lang="en-US" err="1">
                <a:solidFill>
                  <a:srgbClr val="7030A0"/>
                </a:solidFill>
                <a:cs typeface="Times New Roman" panose="02020603050405020304" pitchFamily="18" charset="0"/>
              </a:rPr>
              <a:t>retrojugular</a:t>
            </a:r>
            <a:r>
              <a:rPr b="1" dirty="0" sz="2000" lang="en-US">
                <a:solidFill>
                  <a:srgbClr val="7030A0"/>
                </a:solidFill>
                <a:cs typeface="Times New Roman" panose="02020603050405020304" pitchFamily="18" charset="0"/>
              </a:rPr>
              <a:t> approach</a:t>
            </a:r>
            <a:r>
              <a:rPr dirty="0" sz="2000" lang="en-US">
                <a:cs typeface="Times New Roman" panose="02020603050405020304" pitchFamily="18" charset="0"/>
              </a:rPr>
              <a:t> by maintaining the integrity of venous flow through the jugular bulb.</a:t>
            </a:r>
          </a:p>
          <a:p>
            <a:pPr indent="0" marL="0">
              <a:buNone/>
            </a:pPr>
            <a:endParaRPr dirty="0" sz="2000" lang="en-US">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2" name=""/>
        <p:cNvGrpSpPr/>
        <p:nvPr/>
      </p:nvGrpSpPr>
      <p:grpSpPr>
        <a:xfrm>
          <a:off x="0" y="0"/>
          <a:ext cx="0" cy="0"/>
          <a:chOff x="0" y="0"/>
          <a:chExt cx="0" cy="0"/>
        </a:xfrm>
      </p:grpSpPr>
      <p:pic>
        <p:nvPicPr>
          <p:cNvPr id="2097216" name="Picture 3"/>
          <p:cNvPicPr>
            <a:picLocks noChangeAspect="1" noGrp="1"/>
          </p:cNvPicPr>
          <p:nvPr>
            <p:ph idx="1"/>
          </p:nvPr>
        </p:nvPicPr>
        <p:blipFill>
          <a:blip xmlns:r="http://schemas.openxmlformats.org/officeDocument/2006/relationships" r:embed="rId1"/>
          <a:stretch>
            <a:fillRect/>
          </a:stretch>
        </p:blipFill>
        <p:spPr>
          <a:xfrm>
            <a:off x="0" y="0"/>
            <a:ext cx="4572000" cy="4351338"/>
          </a:xfrm>
          <a:prstGeom prst="rect"/>
          <a:ln>
            <a:noFill/>
          </a:ln>
          <a:effectLst>
            <a:softEdge rad="112500"/>
          </a:effectLst>
        </p:spPr>
      </p:pic>
      <p:pic>
        <p:nvPicPr>
          <p:cNvPr id="2097217" name="Picture 5"/>
          <p:cNvPicPr>
            <a:picLocks noChangeAspect="1"/>
          </p:cNvPicPr>
          <p:nvPr/>
        </p:nvPicPr>
        <p:blipFill>
          <a:blip xmlns:r="http://schemas.openxmlformats.org/officeDocument/2006/relationships" r:embed="rId2"/>
          <a:stretch>
            <a:fillRect/>
          </a:stretch>
        </p:blipFill>
        <p:spPr>
          <a:xfrm>
            <a:off x="4572000" y="2909455"/>
            <a:ext cx="4572000" cy="3948545"/>
          </a:xfrm>
          <a:prstGeom prst="rect"/>
          <a:ln>
            <a:noFill/>
          </a:ln>
          <a:effectLst>
            <a:softEdge rad="112500"/>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3" name=""/>
        <p:cNvGrpSpPr/>
        <p:nvPr/>
      </p:nvGrpSpPr>
      <p:grpSpPr>
        <a:xfrm>
          <a:off x="0" y="0"/>
          <a:ext cx="0" cy="0"/>
          <a:chOff x="0" y="0"/>
          <a:chExt cx="0" cy="0"/>
        </a:xfrm>
      </p:grpSpPr>
      <p:sp>
        <p:nvSpPr>
          <p:cNvPr id="1048650" name="Content Placeholder 2"/>
          <p:cNvSpPr>
            <a:spLocks noGrp="1"/>
          </p:cNvSpPr>
          <p:nvPr>
            <p:ph idx="1"/>
          </p:nvPr>
        </p:nvSpPr>
        <p:spPr>
          <a:xfrm>
            <a:off x="40409" y="40409"/>
            <a:ext cx="9063182" cy="6777182"/>
          </a:xfrm>
        </p:spPr>
        <p:txBody>
          <a:bodyPr>
            <a:noAutofit/>
          </a:bodyPr>
          <a:p>
            <a:pPr indent="0" marL="0">
              <a:buNone/>
            </a:pPr>
            <a:r>
              <a:rPr b="1" dirty="0" sz="2000" lang="en-US" u="sng">
                <a:solidFill>
                  <a:srgbClr val="C00000"/>
                </a:solidFill>
                <a:cs typeface="Times New Roman" panose="02020603050405020304" pitchFamily="18" charset="0"/>
              </a:rPr>
              <a:t>Foramen magnum meningioma</a:t>
            </a:r>
            <a:endParaRPr dirty="0" sz="2000" lang="en-US">
              <a:solidFill>
                <a:srgbClr val="C00000"/>
              </a:solidFill>
            </a:endParaRPr>
          </a:p>
          <a:p>
            <a:pPr>
              <a:buFont typeface="Wingdings" pitchFamily="2" charset="2"/>
              <a:buChar char="§"/>
            </a:pPr>
            <a:r>
              <a:rPr dirty="0" sz="2000" lang="en-US">
                <a:cs typeface="Times New Roman" panose="02020603050405020304" pitchFamily="18" charset="0"/>
              </a:rPr>
              <a:t>Originate at any location on the foramen perimeter. With 50% encases the intracranial vertebral artery. It divided into two main types:</a:t>
            </a:r>
          </a:p>
          <a:p>
            <a:pPr indent="-342900" marL="342900">
              <a:buFont typeface="+mj-lt"/>
              <a:buAutoNum type="arabicPeriod"/>
            </a:pPr>
            <a:r>
              <a:rPr b="1" dirty="0" sz="2000" lang="en-US" err="1">
                <a:solidFill>
                  <a:srgbClr val="0070C0"/>
                </a:solidFill>
                <a:cs typeface="Times New Roman" panose="02020603050405020304" pitchFamily="18" charset="0"/>
              </a:rPr>
              <a:t>Craniospinal</a:t>
            </a:r>
            <a:r>
              <a:rPr b="1" dirty="0" sz="2000" lang="en-US">
                <a:solidFill>
                  <a:srgbClr val="0070C0"/>
                </a:solidFill>
                <a:cs typeface="Times New Roman" panose="02020603050405020304" pitchFamily="18" charset="0"/>
              </a:rPr>
              <a:t> (Ventral)</a:t>
            </a:r>
            <a:r>
              <a:rPr dirty="0" sz="2000" lang="en-US">
                <a:solidFill>
                  <a:srgbClr val="231F20"/>
                </a:solidFill>
                <a:cs typeface="Times New Roman" panose="02020603050405020304" pitchFamily="18" charset="0"/>
              </a:rPr>
              <a:t>: originate  from  the  basal  groove  at  the  lower  third  of  the </a:t>
            </a:r>
            <a:r>
              <a:rPr dirty="0" sz="2000" lang="en-US" err="1">
                <a:solidFill>
                  <a:srgbClr val="231F20"/>
                </a:solidFill>
                <a:cs typeface="Times New Roman" panose="02020603050405020304" pitchFamily="18" charset="0"/>
              </a:rPr>
              <a:t>clivus</a:t>
            </a:r>
            <a:r>
              <a:rPr dirty="0" sz="2000" lang="en-US">
                <a:solidFill>
                  <a:srgbClr val="231F20"/>
                </a:solidFill>
                <a:cs typeface="Times New Roman" panose="02020603050405020304" pitchFamily="18" charset="0"/>
              </a:rPr>
              <a:t>,  anterior  to  the  medulla,  and  project  inferiorly  toward  the  foramen  magnum.</a:t>
            </a:r>
          </a:p>
          <a:p>
            <a:pPr indent="-342900" marL="342900">
              <a:buFont typeface="+mj-lt"/>
              <a:buAutoNum type="arabicPeriod"/>
            </a:pPr>
            <a:r>
              <a:rPr b="1" dirty="0" sz="2000" lang="en-US" err="1">
                <a:solidFill>
                  <a:srgbClr val="0070C0"/>
                </a:solidFill>
                <a:cs typeface="Times New Roman" panose="02020603050405020304" pitchFamily="18" charset="0"/>
              </a:rPr>
              <a:t>Spinocranial</a:t>
            </a:r>
            <a:r>
              <a:rPr dirty="0" sz="2000" lang="en-US">
                <a:solidFill>
                  <a:srgbClr val="231F20"/>
                </a:solidFill>
                <a:cs typeface="Times New Roman" panose="02020603050405020304" pitchFamily="18" charset="0"/>
              </a:rPr>
              <a:t>: originating from the upper cervical canal usually posterior or </a:t>
            </a:r>
            <a:r>
              <a:rPr dirty="0" sz="2000" lang="en-US" err="1">
                <a:solidFill>
                  <a:srgbClr val="231F20"/>
                </a:solidFill>
                <a:cs typeface="Times New Roman" panose="02020603050405020304" pitchFamily="18" charset="0"/>
              </a:rPr>
              <a:t>posterolateral</a:t>
            </a:r>
            <a:r>
              <a:rPr dirty="0" sz="2000" lang="en-US">
                <a:solidFill>
                  <a:srgbClr val="231F20"/>
                </a:solidFill>
                <a:cs typeface="Times New Roman" panose="02020603050405020304" pitchFamily="18" charset="0"/>
              </a:rPr>
              <a:t> to the spinal cord, and extending intracranially in the </a:t>
            </a:r>
            <a:r>
              <a:rPr dirty="0" sz="2000" lang="en-US" err="1">
                <a:solidFill>
                  <a:srgbClr val="231F20"/>
                </a:solidFill>
                <a:cs typeface="Times New Roman" panose="02020603050405020304" pitchFamily="18" charset="0"/>
              </a:rPr>
              <a:t>cerebellomedullary</a:t>
            </a:r>
            <a:r>
              <a:rPr dirty="0" sz="2000" lang="en-US">
                <a:solidFill>
                  <a:srgbClr val="231F20"/>
                </a:solidFill>
                <a:cs typeface="Times New Roman" panose="02020603050405020304" pitchFamily="18" charset="0"/>
              </a:rPr>
              <a:t> cistern.</a:t>
            </a:r>
          </a:p>
          <a:p>
            <a:pPr indent="-342900" marL="342900">
              <a:buFont typeface="+mj-lt"/>
              <a:buAutoNum type="arabicPeriod"/>
            </a:pPr>
            <a:endParaRPr dirty="0" sz="2000" lang="en-US">
              <a:solidFill>
                <a:srgbClr val="231F20"/>
              </a:solidFill>
              <a:cs typeface="Times New Roman" panose="02020603050405020304" pitchFamily="18" charset="0"/>
            </a:endParaRPr>
          </a:p>
          <a:p>
            <a:pPr>
              <a:buFont typeface="Wingdings" pitchFamily="2" charset="2"/>
              <a:buChar char="Ø"/>
            </a:pPr>
            <a:r>
              <a:rPr b="1" dirty="0" sz="2000" lang="en-US">
                <a:solidFill>
                  <a:srgbClr val="002060"/>
                </a:solidFill>
                <a:cs typeface="Times New Roman" panose="02020603050405020304" pitchFamily="18" charset="0"/>
              </a:rPr>
              <a:t>The clinical triad for diagnosis are:  </a:t>
            </a:r>
          </a:p>
          <a:p>
            <a:pPr indent="-457200" lvl="1" marL="914400">
              <a:buFont typeface="+mj-lt"/>
              <a:buAutoNum type="arabicParenR"/>
            </a:pPr>
            <a:r>
              <a:rPr dirty="0" sz="2000" lang="en-US">
                <a:solidFill>
                  <a:srgbClr val="231F20"/>
                </a:solidFill>
                <a:cs typeface="Times New Roman" panose="02020603050405020304" pitchFamily="18" charset="0"/>
              </a:rPr>
              <a:t>Cervical pain, usually unilateral.</a:t>
            </a:r>
          </a:p>
          <a:p>
            <a:pPr indent="-457200" lvl="1" marL="914400">
              <a:buFont typeface="+mj-lt"/>
              <a:buAutoNum type="arabicParenR"/>
            </a:pPr>
            <a:r>
              <a:rPr dirty="0" sz="2000" lang="en-US">
                <a:solidFill>
                  <a:srgbClr val="231F20"/>
                </a:solidFill>
                <a:cs typeface="Times New Roman" panose="02020603050405020304" pitchFamily="18" charset="0"/>
              </a:rPr>
              <a:t>Motor and sensory deficits, especially involving the upper extremities and, in later stages, progressing to spastic quadriplegia. (Rotatory symptom)</a:t>
            </a:r>
          </a:p>
          <a:p>
            <a:pPr indent="-457200" lvl="1" marL="914400">
              <a:buFont typeface="+mj-lt"/>
              <a:buAutoNum type="arabicParenR"/>
            </a:pPr>
            <a:r>
              <a:rPr dirty="0" sz="2000" lang="en-US">
                <a:solidFill>
                  <a:srgbClr val="231F20"/>
                </a:solidFill>
                <a:cs typeface="Times New Roman" panose="02020603050405020304" pitchFamily="18" charset="0"/>
              </a:rPr>
              <a:t>Cold, clumsy hands with intrinsic hand atrophy.</a:t>
            </a:r>
          </a:p>
          <a:p>
            <a:pPr indent="-457200" lvl="1" marL="914400">
              <a:buFont typeface="+mj-lt"/>
              <a:buAutoNum type="arabicParenR"/>
            </a:pPr>
            <a:endParaRPr dirty="0" sz="2000" lang="en-US">
              <a:solidFill>
                <a:srgbClr val="231F20"/>
              </a:solidFill>
              <a:cs typeface="Times New Roman" panose="02020603050405020304" pitchFamily="18" charset="0"/>
            </a:endParaRPr>
          </a:p>
          <a:p>
            <a:pPr indent="0" marL="0">
              <a:buNone/>
            </a:pPr>
            <a:endParaRPr dirty="0" sz="2000"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4" name=""/>
        <p:cNvGrpSpPr/>
        <p:nvPr/>
      </p:nvGrpSpPr>
      <p:grpSpPr>
        <a:xfrm>
          <a:off x="0" y="0"/>
          <a:ext cx="0" cy="0"/>
          <a:chOff x="0" y="0"/>
          <a:chExt cx="0" cy="0"/>
        </a:xfrm>
      </p:grpSpPr>
      <p:sp>
        <p:nvSpPr>
          <p:cNvPr id="1048651" name="Content Placeholder 2"/>
          <p:cNvSpPr>
            <a:spLocks noGrp="1"/>
          </p:cNvSpPr>
          <p:nvPr>
            <p:ph idx="1"/>
          </p:nvPr>
        </p:nvSpPr>
        <p:spPr>
          <a:xfrm>
            <a:off x="109991" y="92364"/>
            <a:ext cx="8924018" cy="6684818"/>
          </a:xfrm>
        </p:spPr>
        <p:txBody>
          <a:bodyPr>
            <a:normAutofit fontScale="93750" lnSpcReduction="20000"/>
          </a:bodyPr>
          <a:p>
            <a:pPr>
              <a:buFont typeface="Wingdings" pitchFamily="2" charset="2"/>
              <a:buChar char="q"/>
            </a:pPr>
            <a:r>
              <a:rPr b="1" dirty="0" sz="2000" lang="en-US"/>
              <a:t>In  many  instances,  the  tumor around  the  vertebral  artery  can  be  separated  from  the  vessel because  of  an  intervening  arachnoid  membrane.  </a:t>
            </a:r>
          </a:p>
          <a:p>
            <a:pPr lvl="1"/>
            <a:r>
              <a:rPr dirty="0" sz="2000" lang="en-US"/>
              <a:t>If it located  laterally, the  vertebral  artery  is  hidden  beneath  it.  </a:t>
            </a:r>
          </a:p>
          <a:p>
            <a:pPr lvl="1"/>
            <a:r>
              <a:rPr dirty="0" sz="2000" lang="en-US"/>
              <a:t>If it located ventrally, the vertebral artery is at the lateral aspect of the tumor.</a:t>
            </a:r>
            <a:r>
              <a:rPr dirty="0" sz="1600" lang="en-US"/>
              <a:t>  </a:t>
            </a:r>
            <a:endParaRPr dirty="0" sz="2000" lang="en-US"/>
          </a:p>
          <a:p>
            <a:pPr>
              <a:buFont typeface="Wingdings" pitchFamily="2" charset="2"/>
              <a:buChar char="ü"/>
            </a:pPr>
            <a:r>
              <a:rPr dirty="0" sz="2000" lang="en-US"/>
              <a:t>PICA usually displaced dorsally or medially; it may also be embedded in the  tumor.  </a:t>
            </a:r>
          </a:p>
          <a:p>
            <a:pPr>
              <a:buFont typeface="Wingdings" pitchFamily="2" charset="2"/>
              <a:buChar char="ü"/>
            </a:pPr>
            <a:r>
              <a:rPr dirty="0" sz="2000" lang="en-US"/>
              <a:t>The  anterior  and  posterior  spinal arteries  usually  adhere  to  the  tumor.</a:t>
            </a:r>
          </a:p>
          <a:p>
            <a:pPr>
              <a:buFont typeface="Wingdings" pitchFamily="2" charset="2"/>
              <a:buChar char="ü"/>
            </a:pPr>
            <a:r>
              <a:rPr dirty="0" sz="2000" lang="en-US">
                <a:cs typeface="Times New Roman" panose="02020603050405020304" pitchFamily="18" charset="0"/>
              </a:rPr>
              <a:t>Intracranial segment of the vertebral artery displaced backward and laterally.</a:t>
            </a:r>
            <a:endParaRPr dirty="0" sz="2000" lang="en-US"/>
          </a:p>
          <a:p>
            <a:pPr>
              <a:buFont typeface="Wingdings" pitchFamily="2" charset="2"/>
              <a:buChar char="ü"/>
            </a:pPr>
            <a:r>
              <a:rPr dirty="0" sz="2000" lang="en-US"/>
              <a:t>The  brainstem  and  cervical  spinal  cord  are  displaced  posteriorly and  to  the  contralateral  side  by  an  anteriorly  or  </a:t>
            </a:r>
            <a:r>
              <a:rPr dirty="0" sz="2000" lang="en-US" err="1"/>
              <a:t>anterolaterally</a:t>
            </a:r>
            <a:r>
              <a:rPr dirty="0" sz="2000" lang="en-US"/>
              <a:t> located  meningioma.</a:t>
            </a:r>
          </a:p>
          <a:p>
            <a:pPr>
              <a:buFont typeface="Wingdings" pitchFamily="2" charset="2"/>
              <a:buChar char="§"/>
            </a:pPr>
            <a:r>
              <a:rPr b="1" dirty="0" sz="2000" lang="en-US" u="sng">
                <a:cs typeface="Times New Roman" panose="02020603050405020304" pitchFamily="18" charset="0"/>
              </a:rPr>
              <a:t>Approaches</a:t>
            </a:r>
            <a:r>
              <a:rPr b="1" dirty="0" sz="2000" lang="en-US">
                <a:cs typeface="Times New Roman" panose="02020603050405020304" pitchFamily="18" charset="0"/>
              </a:rPr>
              <a:t>: </a:t>
            </a:r>
          </a:p>
          <a:p>
            <a:pPr lvl="1">
              <a:buFont typeface="Courier New" panose="02070309020205020404" pitchFamily="49" charset="0"/>
              <a:buChar char="o"/>
            </a:pPr>
            <a:r>
              <a:rPr dirty="0" sz="2000" lang="en-US">
                <a:solidFill>
                  <a:srgbClr val="231F20"/>
                </a:solidFill>
                <a:cs typeface="Times New Roman" panose="02020603050405020304" pitchFamily="18" charset="0"/>
              </a:rPr>
              <a:t>Inferior </a:t>
            </a:r>
            <a:r>
              <a:rPr dirty="0" sz="2000" lang="en-US" err="1">
                <a:solidFill>
                  <a:srgbClr val="231F20"/>
                </a:solidFill>
                <a:cs typeface="Times New Roman" panose="02020603050405020304" pitchFamily="18" charset="0"/>
              </a:rPr>
              <a:t>suboccipital</a:t>
            </a:r>
            <a:r>
              <a:rPr dirty="0" sz="2000" lang="en-US">
                <a:solidFill>
                  <a:srgbClr val="231F20"/>
                </a:solidFill>
                <a:cs typeface="Times New Roman" panose="02020603050405020304" pitchFamily="18" charset="0"/>
              </a:rPr>
              <a:t> approach for Lateral or posterior foramen magnum M.</a:t>
            </a:r>
          </a:p>
          <a:p>
            <a:pPr lvl="1">
              <a:buFont typeface="Courier New" panose="02070309020205020404" pitchFamily="49" charset="0"/>
              <a:buChar char="o"/>
            </a:pPr>
            <a:r>
              <a:rPr dirty="0" sz="2000" lang="en-US" err="1">
                <a:solidFill>
                  <a:srgbClr val="231F20"/>
                </a:solidFill>
                <a:cs typeface="Times New Roman" panose="02020603050405020304" pitchFamily="18" charset="0"/>
              </a:rPr>
              <a:t>Transcondylar</a:t>
            </a:r>
            <a:r>
              <a:rPr dirty="0" sz="2000" lang="en-US">
                <a:solidFill>
                  <a:srgbClr val="231F20"/>
                </a:solidFill>
                <a:cs typeface="Times New Roman" panose="02020603050405020304" pitchFamily="18" charset="0"/>
              </a:rPr>
              <a:t> approach for Ventral foramen magnum meningiomas.</a:t>
            </a:r>
          </a:p>
          <a:p>
            <a:pPr indent="0" marL="0">
              <a:buNone/>
            </a:pPr>
            <a:endParaRPr dirty="0" sz="2000" lang="en-US">
              <a:solidFill>
                <a:srgbClr val="231F20"/>
              </a:solidFill>
              <a:cs typeface="Times New Roman" panose="02020603050405020304" pitchFamily="18" charset="0"/>
            </a:endParaRPr>
          </a:p>
          <a:p>
            <a:pPr>
              <a:buFont typeface="Wingdings" pitchFamily="2" charset="2"/>
              <a:buChar char="Ø"/>
            </a:pPr>
            <a:r>
              <a:rPr b="1" dirty="0" sz="2000" lang="en-US">
                <a:solidFill>
                  <a:srgbClr val="0070C0"/>
                </a:solidFill>
                <a:cs typeface="Times New Roman" panose="02020603050405020304" pitchFamily="18" charset="0"/>
              </a:rPr>
              <a:t>The most common complication</a:t>
            </a:r>
            <a:r>
              <a:rPr dirty="0" sz="2000" lang="en-US">
                <a:solidFill>
                  <a:srgbClr val="231F20"/>
                </a:solidFill>
                <a:cs typeface="Times New Roman" panose="02020603050405020304" pitchFamily="18" charset="0"/>
              </a:rPr>
              <a:t> is deficits of cranial nerve IX &amp; X &amp; vertebral-basilar  artery  complex  and  significant  brainstem compression.</a:t>
            </a:r>
            <a:endParaRPr dirty="0" sz="2000"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5" name=""/>
        <p:cNvGrpSpPr/>
        <p:nvPr/>
      </p:nvGrpSpPr>
      <p:grpSpPr>
        <a:xfrm>
          <a:off x="0" y="0"/>
          <a:ext cx="0" cy="0"/>
          <a:chOff x="0" y="0"/>
          <a:chExt cx="0" cy="0"/>
        </a:xfrm>
      </p:grpSpPr>
      <p:pic>
        <p:nvPicPr>
          <p:cNvPr id="2097218" name="Picture 4"/>
          <p:cNvPicPr>
            <a:picLocks noChangeAspect="1" noGrp="1"/>
          </p:cNvPicPr>
          <p:nvPr>
            <p:ph idx="1"/>
          </p:nvPr>
        </p:nvPicPr>
        <p:blipFill rotWithShape="1">
          <a:blip xmlns:r="http://schemas.openxmlformats.org/officeDocument/2006/relationships" r:embed="rId1"/>
          <a:srcRect l="9218" t="3535" r="9216"/>
          <a:stretch>
            <a:fillRect/>
          </a:stretch>
        </p:blipFill>
        <p:spPr>
          <a:xfrm>
            <a:off x="842818" y="0"/>
            <a:ext cx="7458364" cy="6858000"/>
          </a:xfrm>
          <a:prstGeom prst="rect"/>
          <a:ln>
            <a:noFill/>
          </a:ln>
          <a:effectLst>
            <a:softEdge rad="112500"/>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6" name=""/>
        <p:cNvGrpSpPr/>
        <p:nvPr/>
      </p:nvGrpSpPr>
      <p:grpSpPr>
        <a:xfrm>
          <a:off x="0" y="0"/>
          <a:ext cx="0" cy="0"/>
          <a:chOff x="0" y="0"/>
          <a:chExt cx="0" cy="0"/>
        </a:xfrm>
      </p:grpSpPr>
      <p:pic>
        <p:nvPicPr>
          <p:cNvPr id="2097219" name="Picture 4"/>
          <p:cNvPicPr>
            <a:picLocks noChangeAspect="1" noGrp="1"/>
          </p:cNvPicPr>
          <p:nvPr>
            <p:ph idx="1"/>
          </p:nvPr>
        </p:nvPicPr>
        <p:blipFill rotWithShape="1">
          <a:blip xmlns:r="http://schemas.openxmlformats.org/officeDocument/2006/relationships" r:embed="rId1"/>
          <a:srcRect l="4672" r="3282"/>
          <a:stretch>
            <a:fillRect/>
          </a:stretch>
        </p:blipFill>
        <p:spPr>
          <a:xfrm>
            <a:off x="427182" y="0"/>
            <a:ext cx="8416636" cy="6858000"/>
          </a:xfrm>
          <a:prstGeom prst="rect"/>
          <a:ln>
            <a:noFill/>
          </a:ln>
          <a:effectLst>
            <a:softEdge rad="112500"/>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7" name=""/>
        <p:cNvGrpSpPr/>
        <p:nvPr/>
      </p:nvGrpSpPr>
      <p:grpSpPr>
        <a:xfrm>
          <a:off x="0" y="0"/>
          <a:ext cx="0" cy="0"/>
          <a:chOff x="0" y="0"/>
          <a:chExt cx="0" cy="0"/>
        </a:xfrm>
      </p:grpSpPr>
      <p:pic>
        <p:nvPicPr>
          <p:cNvPr id="2097220" name="Content Placeholder 4"/>
          <p:cNvPicPr>
            <a:picLocks noChangeAspect="1" noGrp="1"/>
          </p:cNvPicPr>
          <p:nvPr>
            <p:ph idx="1"/>
          </p:nvPr>
        </p:nvPicPr>
        <p:blipFill>
          <a:blip xmlns:r="http://schemas.openxmlformats.org/officeDocument/2006/relationships" r:embed="rId1"/>
          <a:stretch>
            <a:fillRect/>
          </a:stretch>
        </p:blipFill>
        <p:spPr>
          <a:xfrm>
            <a:off x="2022620" y="0"/>
            <a:ext cx="5098760" cy="6858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7" name=""/>
        <p:cNvGrpSpPr/>
        <p:nvPr/>
      </p:nvGrpSpPr>
      <p:grpSpPr>
        <a:xfrm>
          <a:off x="0" y="0"/>
          <a:ext cx="0" cy="0"/>
          <a:chOff x="0" y="0"/>
          <a:chExt cx="0" cy="0"/>
        </a:xfrm>
      </p:grpSpPr>
      <p:pic>
        <p:nvPicPr>
          <p:cNvPr id="2097157" name="Picture 4"/>
          <p:cNvPicPr>
            <a:picLocks noChangeAspect="1"/>
          </p:cNvPicPr>
          <p:nvPr/>
        </p:nvPicPr>
        <p:blipFill>
          <a:blip xmlns:r="http://schemas.openxmlformats.org/officeDocument/2006/relationships" r:embed="rId1"/>
          <a:stretch>
            <a:fillRect/>
          </a:stretch>
        </p:blipFill>
        <p:spPr>
          <a:xfrm>
            <a:off x="-1" y="857250"/>
            <a:ext cx="4571999" cy="5143500"/>
          </a:xfrm>
          <a:prstGeom prst="rect"/>
          <a:ln>
            <a:noFill/>
          </a:ln>
          <a:effectLst>
            <a:softEdge rad="112500"/>
          </a:effectLst>
        </p:spPr>
      </p:pic>
      <p:pic>
        <p:nvPicPr>
          <p:cNvPr id="2097158" name="Picture 6"/>
          <p:cNvPicPr>
            <a:picLocks noChangeAspect="1"/>
          </p:cNvPicPr>
          <p:nvPr/>
        </p:nvPicPr>
        <p:blipFill rotWithShape="1">
          <a:blip xmlns:r="http://schemas.openxmlformats.org/officeDocument/2006/relationships" r:embed="rId2"/>
          <a:srcRect l="17911" t="3307" r="23939"/>
          <a:stretch>
            <a:fillRect/>
          </a:stretch>
        </p:blipFill>
        <p:spPr>
          <a:xfrm>
            <a:off x="4572001" y="857250"/>
            <a:ext cx="4571999" cy="5143500"/>
          </a:xfrm>
          <a:prstGeom prst="rect"/>
          <a:ln>
            <a:noFill/>
          </a:ln>
          <a:effectLst>
            <a:softEdge rad="112500"/>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8" name=""/>
        <p:cNvGrpSpPr/>
        <p:nvPr/>
      </p:nvGrpSpPr>
      <p:grpSpPr>
        <a:xfrm>
          <a:off x="0" y="0"/>
          <a:ext cx="0" cy="0"/>
          <a:chOff x="0" y="0"/>
          <a:chExt cx="0" cy="0"/>
        </a:xfrm>
      </p:grpSpPr>
      <p:pic>
        <p:nvPicPr>
          <p:cNvPr id="2097221"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99" name=""/>
        <p:cNvGrpSpPr/>
        <p:nvPr/>
      </p:nvGrpSpPr>
      <p:grpSpPr>
        <a:xfrm>
          <a:off x="0" y="0"/>
          <a:ext cx="0" cy="0"/>
          <a:chOff x="0" y="0"/>
          <a:chExt cx="0" cy="0"/>
        </a:xfrm>
      </p:grpSpPr>
      <p:pic>
        <p:nvPicPr>
          <p:cNvPr id="2097222" name="Picture 4"/>
          <p:cNvPicPr>
            <a:picLocks noChangeAspect="1" noGrp="1"/>
          </p:cNvPicPr>
          <p:nvPr>
            <p:ph idx="1"/>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pic>
        <p:nvPicPr>
          <p:cNvPr id="2097223" name="Picture 6"/>
          <p:cNvPicPr>
            <a:picLocks noChangeAspect="1"/>
          </p:cNvPicPr>
          <p:nvPr/>
        </p:nvPicPr>
        <p:blipFill>
          <a:blip xmlns:r="http://schemas.openxmlformats.org/officeDocument/2006/relationships" r:embed="rId2"/>
          <a:stretch>
            <a:fillRect/>
          </a:stretch>
        </p:blipFill>
        <p:spPr>
          <a:xfrm>
            <a:off x="4572000" y="857249"/>
            <a:ext cx="4572000" cy="5143500"/>
          </a:xfrm>
          <a:prstGeom prst="rect"/>
          <a:ln>
            <a:noFill/>
          </a:ln>
          <a:effectLst>
            <a:softEdge rad="112500"/>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00" name=""/>
        <p:cNvGrpSpPr/>
        <p:nvPr/>
      </p:nvGrpSpPr>
      <p:grpSpPr>
        <a:xfrm>
          <a:off x="0" y="0"/>
          <a:ext cx="0" cy="0"/>
          <a:chOff x="0" y="0"/>
          <a:chExt cx="0" cy="0"/>
        </a:xfrm>
      </p:grpSpPr>
      <p:pic>
        <p:nvPicPr>
          <p:cNvPr id="2097224" name="Picture 4"/>
          <p:cNvPicPr>
            <a:picLocks noChangeAspect="1" noGrp="1"/>
          </p:cNvPicPr>
          <p:nvPr>
            <p:ph idx="1"/>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pic>
        <p:nvPicPr>
          <p:cNvPr id="2097225" name="Picture 6"/>
          <p:cNvPicPr>
            <a:picLocks noChangeAspect="1"/>
          </p:cNvPicPr>
          <p:nvPr/>
        </p:nvPicPr>
        <p:blipFill>
          <a:blip xmlns:r="http://schemas.openxmlformats.org/officeDocument/2006/relationships" r:embed="rId2"/>
          <a:stretch>
            <a:fillRect/>
          </a:stretch>
        </p:blipFill>
        <p:spPr>
          <a:xfrm>
            <a:off x="4572001" y="857250"/>
            <a:ext cx="4572000" cy="5143500"/>
          </a:xfrm>
          <a:prstGeom prst="rect"/>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Meningioma</dc:title>
  <dc:creator>AMT1986</dc:creator>
  <cp:lastModifiedBy>user</cp:lastModifiedBy>
  <dcterms:created xsi:type="dcterms:W3CDTF">2022-11-28T09:50:00Z</dcterms:created>
  <dcterms:modified xsi:type="dcterms:W3CDTF">2022-11-28T09:50:00Z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5c033566858b453abda067e44e6e1470</vt:lpwstr>
  </property>
</Properties>
</file>