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4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dirty="0" lang="en-US"/>
              <a:t>9/4/20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5400" lang="en-US" u="sng">
                <a:solidFill>
                  <a:srgbClr val="002060"/>
                </a:solidFill>
                <a:latin typeface="Algerian" pitchFamily="82" charset="77"/>
              </a:rPr>
              <a:t>Malformations of Cortical Development</a:t>
            </a:r>
          </a:p>
          <a:p>
            <a:pPr algn="ctr" indent="0" marL="0">
              <a:buNone/>
            </a:pPr>
            <a:r>
              <a:rPr b="1" dirty="0" sz="2000" lang="en-US" err="1"/>
              <a:t>Youmans</a:t>
            </a:r>
            <a:r>
              <a:rPr b="1" dirty="0" sz="2000" lang="en-US"/>
              <a:t> Chap. 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86014" y="82260"/>
            <a:ext cx="8977168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Type  I  classical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 </a:t>
            </a:r>
            <a:r>
              <a:rPr dirty="0" sz="2000" lang="en-US" err="1"/>
              <a:t>gyral</a:t>
            </a:r>
            <a:r>
              <a:rPr dirty="0" sz="2000" lang="en-US"/>
              <a:t>  patterning is  altered.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Neuronal  progenitor  cells  fail  to  move  to  their  correct laminar  location,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 normal  six layer  cortex  is  reduced  to  a </a:t>
            </a:r>
            <a:r>
              <a:rPr b="1" dirty="0" sz="2000" lang="en-US">
                <a:solidFill>
                  <a:srgbClr val="7030A0"/>
                </a:solidFill>
              </a:rPr>
              <a:t>four layer  pattern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endParaRPr dirty="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Type  II  or  cobblestone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Associated  with  rare  congenital  forms  of  muscular  dystrophy, muscle eye brain  disease.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The  altered  </a:t>
            </a:r>
            <a:r>
              <a:rPr dirty="0" sz="2000" lang="en-US" err="1"/>
              <a:t>gyral</a:t>
            </a:r>
            <a:r>
              <a:rPr dirty="0" sz="2000" lang="en-US"/>
              <a:t>  patterning  is  more  heterogeneously  distributed.</a:t>
            </a:r>
          </a:p>
        </p:txBody>
      </p:sp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037773" y="3156346"/>
            <a:ext cx="5068454" cy="370165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29591" y="1776"/>
            <a:ext cx="6684818" cy="6856224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6012" y="93806"/>
            <a:ext cx="8965623" cy="6683375"/>
          </a:xfrm>
        </p:spPr>
        <p:txBody>
          <a:bodyPr>
            <a:normAutofit fontScale="95000" lnSpcReduction="20000"/>
          </a:bodyPr>
          <a:p>
            <a:pPr>
              <a:buFont typeface="Wingdings" pitchFamily="2" charset="2"/>
              <a:buChar char="v"/>
            </a:pPr>
            <a:r>
              <a:rPr b="1" dirty="0" sz="2000" lang="en-US" err="1" u="sng">
                <a:solidFill>
                  <a:srgbClr val="C00000"/>
                </a:solidFill>
              </a:rPr>
              <a:t>Heterotopia</a:t>
            </a:r>
            <a:endParaRPr b="1" dirty="0" sz="2000" lang="en-US" u="sng">
              <a:solidFill>
                <a:srgbClr val="C00000"/>
              </a:solidFill>
            </a:endParaRPr>
          </a:p>
          <a:p>
            <a:r>
              <a:rPr dirty="0" sz="2000" lang="en-US" err="1"/>
              <a:t>Heterotopia</a:t>
            </a:r>
            <a:r>
              <a:rPr dirty="0" sz="2000" lang="en-US"/>
              <a:t>  is  the  </a:t>
            </a:r>
            <a:r>
              <a:rPr dirty="0" sz="2000" lang="en-US" u="sng">
                <a:solidFill>
                  <a:srgbClr val="C00000"/>
                </a:solidFill>
              </a:rPr>
              <a:t>presence  of  gray  matter  in  abnormal  sites</a:t>
            </a:r>
            <a:r>
              <a:rPr dirty="0" sz="2000" lang="en-US"/>
              <a:t> and  may  be  localized  (nodular)  or  generalized  (band).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Nodular  </a:t>
            </a:r>
            <a:r>
              <a:rPr b="1" dirty="0" sz="2000" lang="en-US" err="1">
                <a:solidFill>
                  <a:srgbClr val="0070C0"/>
                </a:solidFill>
              </a:rPr>
              <a:t>heterotopias</a:t>
            </a:r>
            <a:r>
              <a:rPr dirty="0" sz="2000" lang="en-US"/>
              <a:t>  </a:t>
            </a:r>
          </a:p>
          <a:p>
            <a:r>
              <a:rPr dirty="0" sz="2000" lang="en-US"/>
              <a:t>Produce  a  signal  that  is  </a:t>
            </a:r>
            <a:r>
              <a:rPr dirty="0" sz="2000" lang="en-US" err="1"/>
              <a:t>isointense</a:t>
            </a:r>
            <a:r>
              <a:rPr dirty="0" sz="2000" lang="en-US"/>
              <a:t>  in  relation  to  gray  matter  and  should  be  distinguished from  tubers  that  can  be  </a:t>
            </a:r>
            <a:r>
              <a:rPr dirty="0" sz="2000" lang="en-US" err="1"/>
              <a:t>isointense</a:t>
            </a:r>
            <a:r>
              <a:rPr dirty="0" sz="2000" lang="en-US"/>
              <a:t>  or  </a:t>
            </a:r>
            <a:r>
              <a:rPr dirty="0" sz="2000" lang="en-US" err="1"/>
              <a:t>hypointense</a:t>
            </a:r>
            <a:r>
              <a:rPr dirty="0" sz="2000" lang="en-US"/>
              <a:t>  in  relation to  gray  matter  on  T1  and  </a:t>
            </a:r>
            <a:r>
              <a:rPr dirty="0" sz="2000" lang="en-US" err="1"/>
              <a:t>hyperintense</a:t>
            </a:r>
            <a:r>
              <a:rPr dirty="0" sz="2000" lang="en-US"/>
              <a:t>  on T2.  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Subependymal</a:t>
            </a:r>
            <a:r>
              <a:rPr b="1" dirty="0" sz="2000" lang="en-US">
                <a:solidFill>
                  <a:srgbClr val="0070C0"/>
                </a:solidFill>
              </a:rPr>
              <a:t>  nodular  </a:t>
            </a:r>
            <a:r>
              <a:rPr b="1" dirty="0" sz="2000" lang="en-US" err="1">
                <a:solidFill>
                  <a:srgbClr val="0070C0"/>
                </a:solidFill>
              </a:rPr>
              <a:t>heterotopias</a:t>
            </a:r>
            <a:endParaRPr b="1" dirty="0" sz="2000" lang="en-US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commonly  </a:t>
            </a:r>
            <a:r>
              <a:rPr b="1" dirty="0" sz="2000" lang="en-US"/>
              <a:t>bilateral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most  frequently  located  in  the  </a:t>
            </a:r>
            <a:r>
              <a:rPr b="1" dirty="0" sz="2000" lang="en-US"/>
              <a:t>occipital  horn</a:t>
            </a:r>
            <a:r>
              <a:rPr dirty="0" sz="2000" lang="en-US"/>
              <a:t>  of  the  lateral  ventricle.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predominantly  in </a:t>
            </a:r>
            <a:r>
              <a:rPr b="1" dirty="0" sz="2000" lang="en-US"/>
              <a:t>female</a:t>
            </a:r>
            <a:r>
              <a:rPr dirty="0" sz="2000" lang="en-US"/>
              <a:t>  patients.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 associated  with </a:t>
            </a:r>
            <a:r>
              <a:rPr b="1" dirty="0" sz="2000" lang="en-US"/>
              <a:t>partial seizures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70C0"/>
                </a:solidFill>
              </a:rPr>
              <a:t>Generalized  or  band  </a:t>
            </a:r>
            <a:r>
              <a:rPr b="1" dirty="0" sz="2000" lang="en-US" err="1">
                <a:solidFill>
                  <a:srgbClr val="0070C0"/>
                </a:solidFill>
              </a:rPr>
              <a:t>heterotopias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  <a:r>
              <a:rPr dirty="0" sz="2000" lang="en-US"/>
              <a:t> </a:t>
            </a:r>
          </a:p>
          <a:p>
            <a:pPr lvl="1"/>
            <a:r>
              <a:rPr dirty="0" sz="2000" lang="en-US"/>
              <a:t>described  as  a </a:t>
            </a:r>
            <a:r>
              <a:rPr b="1" dirty="0" sz="2000" lang="en-US"/>
              <a:t>double  cortex</a:t>
            </a:r>
            <a:r>
              <a:rPr dirty="0" sz="2000" lang="en-US"/>
              <a:t>.  </a:t>
            </a:r>
          </a:p>
          <a:p>
            <a:pPr lvl="1"/>
            <a:r>
              <a:rPr dirty="0" sz="2000" lang="en-US"/>
              <a:t>They  consist  of  a  </a:t>
            </a:r>
            <a:r>
              <a:rPr b="1" dirty="0" sz="2000" lang="en-US"/>
              <a:t>ribbon  of  gray  matter  within white  matter</a:t>
            </a:r>
            <a:r>
              <a:rPr dirty="0" sz="2000" lang="en-US"/>
              <a:t>,  which  runs  parallel  to  the  overlying  cortex,  which may  be  normal  or  </a:t>
            </a:r>
            <a:r>
              <a:rPr dirty="0" sz="2000" lang="en-US" err="1"/>
              <a:t>macrogyric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39454" y="0"/>
            <a:ext cx="5865091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6014" y="82262"/>
            <a:ext cx="8977168" cy="6694920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Disorders  of  Cortical  Organization</a:t>
            </a:r>
          </a:p>
          <a:p>
            <a:r>
              <a:rPr dirty="0" sz="2000" lang="en-US"/>
              <a:t>Includes  </a:t>
            </a:r>
            <a:r>
              <a:rPr dirty="0" sz="2000" lang="en-US" err="1"/>
              <a:t>polymicrogyria</a:t>
            </a:r>
            <a:r>
              <a:rPr dirty="0" sz="2000" lang="en-US"/>
              <a:t>, </a:t>
            </a:r>
            <a:r>
              <a:rPr dirty="0" sz="2000" lang="en-US" err="1"/>
              <a:t>schizencephaly</a:t>
            </a:r>
            <a:r>
              <a:rPr dirty="0" sz="2000" lang="en-US"/>
              <a:t>, and </a:t>
            </a:r>
            <a:r>
              <a:rPr dirty="0" sz="2000" lang="en-US" err="1"/>
              <a:t>microdysgenesis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Polymicrogyria</a:t>
            </a:r>
            <a:r>
              <a:rPr b="1" dirty="0" sz="2000" lang="en-US">
                <a:solidFill>
                  <a:srgbClr val="0070C0"/>
                </a:solidFill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characterized  by  an  excessive  number  of abnormally  small  </a:t>
            </a:r>
            <a:r>
              <a:rPr dirty="0" sz="2000" lang="en-US" err="1"/>
              <a:t>gyri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/>
              <a:t>Bilateral  </a:t>
            </a:r>
            <a:r>
              <a:rPr b="1" dirty="0" sz="2000" lang="en-US" err="1"/>
              <a:t>perisylvian</a:t>
            </a:r>
            <a:r>
              <a:rPr b="1" dirty="0" sz="2000" lang="en-US"/>
              <a:t>  </a:t>
            </a:r>
            <a:r>
              <a:rPr b="1" dirty="0" sz="2000" lang="en-US" err="1"/>
              <a:t>polymicrogyria</a:t>
            </a:r>
            <a:r>
              <a:rPr dirty="0" sz="2000" lang="en-US"/>
              <a:t>  (BPP)  is  the  most  common  type.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 err="1">
                <a:solidFill>
                  <a:srgbClr val="0070C0"/>
                </a:solidFill>
              </a:rPr>
              <a:t>Schizencephaly</a:t>
            </a:r>
            <a:endParaRPr b="1" dirty="0" sz="2000" lang="en-US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Characterized  by  a  </a:t>
            </a:r>
            <a:r>
              <a:rPr b="1" dirty="0" sz="2000" lang="en-US"/>
              <a:t>cerebral  cleft</a:t>
            </a:r>
            <a:r>
              <a:rPr dirty="0" sz="2000" lang="en-US"/>
              <a:t>  that,  unlike a  </a:t>
            </a:r>
            <a:r>
              <a:rPr dirty="0" sz="2000" lang="en-US" err="1"/>
              <a:t>porencephalic</a:t>
            </a:r>
            <a:r>
              <a:rPr dirty="0" sz="2000" lang="en-US"/>
              <a:t>  cyst,  is  </a:t>
            </a:r>
            <a:r>
              <a:rPr b="1" dirty="0" sz="2000" lang="en-US"/>
              <a:t>lined  by  gray  matter.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</a:t>
            </a:r>
            <a:r>
              <a:rPr dirty="0" sz="2000" lang="en-US" err="1"/>
              <a:t>schizocephalic</a:t>
            </a:r>
            <a:r>
              <a:rPr dirty="0" sz="2000" lang="en-US"/>
              <a:t>  cleft  extends  from  the  surface  of  the  cortex  to  the  ventricle.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The  cleft  can  be  filled  with  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cerebrospinal  fluid  (the </a:t>
            </a:r>
            <a:r>
              <a:rPr b="1" dirty="0" lang="en-US">
                <a:solidFill>
                  <a:srgbClr val="7030A0"/>
                </a:solidFill>
              </a:rPr>
              <a:t>open lipped  form</a:t>
            </a:r>
            <a:r>
              <a:rPr dirty="0" lang="en-US"/>
              <a:t>),  or  </a:t>
            </a:r>
          </a:p>
          <a:p>
            <a:pPr lvl="2">
              <a:buFont typeface="Wingdings" pitchFamily="2" charset="2"/>
              <a:buChar char="§"/>
            </a:pPr>
            <a:r>
              <a:rPr dirty="0" lang="en-US"/>
              <a:t>the  two  surfaces  can  be  fused  (the  </a:t>
            </a:r>
            <a:r>
              <a:rPr b="1" dirty="0" lang="en-US">
                <a:solidFill>
                  <a:srgbClr val="7030A0"/>
                </a:solidFill>
              </a:rPr>
              <a:t>closed lipped  form</a:t>
            </a:r>
            <a:r>
              <a:rPr dirty="0" lang="en-US"/>
              <a:t>).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Schizencephaly</a:t>
            </a:r>
            <a:r>
              <a:rPr dirty="0" sz="2000" lang="en-US"/>
              <a:t>  is  almost  always  associated  with localized  </a:t>
            </a:r>
            <a:r>
              <a:rPr dirty="0" sz="2000" lang="en-US" err="1"/>
              <a:t>polymicrogyria</a:t>
            </a:r>
            <a:r>
              <a:rPr dirty="0" sz="2000" lang="en-US"/>
              <a:t>  around  the  cleft.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IQ"/>
          </a:p>
        </p:txBody>
      </p:sp>
      <p:pic>
        <p:nvPicPr>
          <p:cNvPr id="2097157" name="Picture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l="3283" t="3202" r="2272" b="3266"/>
          <a:stretch>
            <a:fillRect/>
          </a:stretch>
        </p:blipFill>
        <p:spPr>
          <a:xfrm>
            <a:off x="254000" y="225136"/>
            <a:ext cx="8636000" cy="6407727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4433455" cy="6858000"/>
          </a:xfrm>
        </p:spPr>
      </p:pic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387273" y="0"/>
            <a:ext cx="4499262" cy="3171826"/>
          </a:xfrm>
          <a:prstGeom prst="rect"/>
        </p:spPr>
      </p:pic>
      <p:pic>
        <p:nvPicPr>
          <p:cNvPr id="209716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410365" y="3321047"/>
            <a:ext cx="4476170" cy="342149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86014" y="82262"/>
            <a:ext cx="8977168" cy="6694920"/>
          </a:xfrm>
        </p:spPr>
        <p:txBody>
          <a:bodyPr>
            <a:normAutofit fontScale="95000" lnSpcReduction="10000"/>
          </a:bodyPr>
          <a:p>
            <a:pPr>
              <a:buFont typeface="Wingdings" pitchFamily="2" charset="2"/>
              <a:buChar char="v"/>
            </a:pPr>
            <a:r>
              <a:rPr b="1" dirty="0" sz="2400" lang="en-US" u="sng">
                <a:solidFill>
                  <a:srgbClr val="C00000"/>
                </a:solidFill>
              </a:rPr>
              <a:t>Sturge-Weber Syndrome (</a:t>
            </a:r>
            <a:r>
              <a:rPr b="1" dirty="0" sz="2400" lang="en-US">
                <a:solidFill>
                  <a:srgbClr val="C00000"/>
                </a:solidFill>
              </a:rPr>
              <a:t>encephalotrigeminal angiomatosis)</a:t>
            </a:r>
            <a:endParaRPr b="1" dirty="0" sz="2400" lang="en-US" u="sng">
              <a:solidFill>
                <a:srgbClr val="C00000"/>
              </a:solidFill>
            </a:endParaRPr>
          </a:p>
          <a:p>
            <a:r>
              <a:rPr dirty="0" sz="2000" lang="en-US"/>
              <a:t>SWS  is  a  rare  congenital  disorder  with  a  variable  natural  history. </a:t>
            </a:r>
          </a:p>
          <a:p>
            <a:r>
              <a:rPr dirty="0" sz="2000" lang="en-US"/>
              <a:t>Its  characteristic  feature  is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Leptomeningeal  </a:t>
            </a:r>
            <a:r>
              <a:rPr dirty="0" sz="2000" lang="en-US" err="1"/>
              <a:t>angiomatosis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Cutaneous  angiomas  (port-wine  stain)  involving the  face  </a:t>
            </a:r>
            <a:r>
              <a:rPr b="1" dirty="0" sz="2000" lang="en-US">
                <a:solidFill>
                  <a:srgbClr val="0070C0"/>
                </a:solidFill>
              </a:rPr>
              <a:t>in  the  distribution  of  the  trigeminal  nerve V1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r>
              <a:rPr dirty="0" sz="2000" lang="en-US"/>
              <a:t>The clinical syndrome is progressive and characterized by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Epilepsy, if untreatable, frequently the development of mental retardation.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Cortical calcifications.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Cerebral atrophy.</a:t>
            </a:r>
          </a:p>
          <a:p>
            <a:r>
              <a:rPr dirty="0" sz="2000" lang="en-US" u="sng">
                <a:solidFill>
                  <a:srgbClr val="0070C0"/>
                </a:solidFill>
              </a:rPr>
              <a:t>Seizures usually develop by the end of the first year and may respond to medical treatment initially, but often become resistant to drugs. </a:t>
            </a:r>
          </a:p>
          <a:p>
            <a:r>
              <a:rPr b="1" dirty="0" sz="2000" lang="en-US">
                <a:solidFill>
                  <a:srgbClr val="7030A0"/>
                </a:solidFill>
              </a:rPr>
              <a:t>By imaging show tram track calcification</a:t>
            </a:r>
          </a:p>
          <a:p>
            <a:endParaRPr dirty="0" sz="2000" lang="en-US" u="sng">
              <a:solidFill>
                <a:srgbClr val="0070C0"/>
              </a:solidFill>
            </a:endParaRPr>
          </a:p>
          <a:p>
            <a:r>
              <a:rPr dirty="0" sz="2000" lang="en-US"/>
              <a:t>The cerebral manifestations generally involve </a:t>
            </a:r>
          </a:p>
          <a:p>
            <a:pPr lvl="1"/>
            <a:r>
              <a:rPr dirty="0" sz="2000" lang="en-US"/>
              <a:t>the occipital or parietal cortex, or both, but the entire cortex or large parts of it may be involved.</a:t>
            </a:r>
          </a:p>
          <a:p>
            <a:pPr lvl="1"/>
            <a:r>
              <a:rPr dirty="0" sz="2000" lang="en-US"/>
              <a:t>the pathologic changes remain restricted to one hemisphere.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428999"/>
            <a:ext cx="9144000" cy="3414710"/>
          </a:xfrm>
        </p:spPr>
      </p:pic>
      <p:pic>
        <p:nvPicPr>
          <p:cNvPr id="209716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14288"/>
            <a:ext cx="9144000" cy="3414711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2825461" y="3123604"/>
            <a:ext cx="3493077" cy="755507"/>
          </a:xfrm>
        </p:spPr>
        <p:txBody>
          <a:bodyPr>
            <a:normAutofit/>
          </a:bodyPr>
          <a:p>
            <a:r>
              <a:rPr dirty="0" sz="4800" lang="en-US">
                <a:solidFill>
                  <a:srgbClr val="000000"/>
                </a:solidFill>
                <a:latin typeface="Algerian" pitchFamily="82" charset="77"/>
              </a:rPr>
              <a:t>Thank you</a:t>
            </a:r>
            <a:endParaRPr dirty="0" sz="4800" lang="en-US">
              <a:solidFill>
                <a:srgbClr val="000000"/>
              </a:solidFill>
              <a:latin typeface="Algerian" pitchFamily="8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6014" y="82262"/>
            <a:ext cx="8977168" cy="6775738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300" lang="en-US" u="sng">
                <a:solidFill>
                  <a:srgbClr val="C00000"/>
                </a:solidFill>
              </a:rPr>
              <a:t>CLASSIFICATION  OF  MALFORMATIONS  OF CORTICAL  DEVELOPMENT</a:t>
            </a:r>
          </a:p>
          <a:p>
            <a:r>
              <a:rPr dirty="0" sz="2000" lang="en-US"/>
              <a:t>The  development  of  the  normal  six layered  human  cortex  results  from  a  complex  series  of  events,  in large  part  controlled  by  known  and  yet  unknown  genes.</a:t>
            </a:r>
          </a:p>
          <a:p>
            <a:r>
              <a:rPr dirty="0" sz="2000" lang="en-US"/>
              <a:t>The  formation  of  the  normal  cerebral  cortex  extends from  weeks  8  to  26  of  human  gestation  and  is  orchestrated  by  a complex  array  of  genes that  ultimately  results  in  the  correct cortical  laminar  organization.  </a:t>
            </a:r>
          </a:p>
          <a:p>
            <a:pPr>
              <a:buFont typeface="Wingdings" pitchFamily="2" charset="2"/>
              <a:buChar char="§"/>
            </a:pPr>
            <a:r>
              <a:rPr b="1" dirty="0" sz="2000" lang="en-US">
                <a:solidFill>
                  <a:srgbClr val="002060"/>
                </a:solidFill>
              </a:rPr>
              <a:t>The  cortex  forms  from  </a:t>
            </a:r>
            <a:r>
              <a:rPr b="1" dirty="0" sz="2000" lang="en-US" err="1">
                <a:solidFill>
                  <a:srgbClr val="002060"/>
                </a:solidFill>
              </a:rPr>
              <a:t>neuroglial</a:t>
            </a:r>
            <a:r>
              <a:rPr b="1" dirty="0" sz="2000" lang="en-US">
                <a:solidFill>
                  <a:srgbClr val="002060"/>
                </a:solidFill>
              </a:rPr>
              <a:t> progenitor  (stem)  cells  born  in</a:t>
            </a:r>
            <a:r>
              <a:rPr dirty="0" sz="2000" lang="en-US"/>
              <a:t>  the  </a:t>
            </a:r>
            <a:r>
              <a:rPr b="1" dirty="0" sz="2000" lang="en-US">
                <a:solidFill>
                  <a:srgbClr val="0070C0"/>
                </a:solidFill>
              </a:rPr>
              <a:t>ventricular</a:t>
            </a:r>
            <a:r>
              <a:rPr dirty="0" sz="2000" lang="en-US"/>
              <a:t>  and  </a:t>
            </a:r>
            <a:r>
              <a:rPr b="1" dirty="0" sz="2000" lang="en-US" err="1">
                <a:solidFill>
                  <a:srgbClr val="0070C0"/>
                </a:solidFill>
              </a:rPr>
              <a:t>subventricular</a:t>
            </a:r>
            <a:r>
              <a:rPr b="1" dirty="0" sz="2000" lang="en-US">
                <a:solidFill>
                  <a:srgbClr val="0070C0"/>
                </a:solidFill>
              </a:rPr>
              <a:t> zones</a:t>
            </a:r>
            <a:r>
              <a:rPr dirty="0" sz="2000" lang="en-US"/>
              <a:t>  that  undergo  successive  rounds  of  mitosis, After  exiting  the cell  cycle,  neurons  migrate.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 u="sng"/>
              <a:t>The classification consist of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disorders  of  cellular  proliferation.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disorders  of  neuronal migration.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disorders  of  cortical  organization.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disorders with  unknown  mechanisms.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027907"/>
            <a:ext cx="9144000" cy="41563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0818" y="82262"/>
            <a:ext cx="8982364" cy="6694920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Disorders  of  Cellular  Proliferation</a:t>
            </a:r>
          </a:p>
          <a:p>
            <a:r>
              <a:rPr dirty="0" sz="2000" lang="en-US"/>
              <a:t>Result  in either  increased  or  decreased  </a:t>
            </a:r>
            <a:r>
              <a:rPr b="1" dirty="0" sz="2000" lang="en-US">
                <a:solidFill>
                  <a:srgbClr val="0070C0"/>
                </a:solidFill>
              </a:rPr>
              <a:t>growth</a:t>
            </a:r>
            <a:r>
              <a:rPr dirty="0" sz="2000" lang="en-US"/>
              <a:t>  or  </a:t>
            </a:r>
            <a:r>
              <a:rPr b="1" dirty="0" sz="2000" lang="en-US">
                <a:solidFill>
                  <a:srgbClr val="0070C0"/>
                </a:solidFill>
              </a:rPr>
              <a:t>apoptosis</a:t>
            </a:r>
            <a:r>
              <a:rPr dirty="0" sz="2000" lang="en-US"/>
              <a:t>. </a:t>
            </a:r>
          </a:p>
          <a:p>
            <a:r>
              <a:rPr dirty="0" sz="2000" lang="en-US"/>
              <a:t>These  disorders  often  manifest  themselves  as 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2060"/>
                </a:solidFill>
              </a:rPr>
              <a:t>Abnormal brain  size</a:t>
            </a:r>
            <a:r>
              <a:rPr dirty="0" sz="2000" lang="en-US"/>
              <a:t>  or 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>
                <a:solidFill>
                  <a:srgbClr val="002060"/>
                </a:solidFill>
              </a:rPr>
              <a:t>Localized  areas  of  enlargement</a:t>
            </a:r>
            <a:r>
              <a:rPr dirty="0" sz="2000" lang="en-US"/>
              <a:t>.  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Abnormalities  in brain  size  can  manifest  as  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Microcephaly  with  a  normal  to  thin cortex.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 err="1"/>
              <a:t>Microlissencephaly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Microcephaly  with  </a:t>
            </a:r>
            <a:r>
              <a:rPr dirty="0" sz="2000" lang="en-US" err="1"/>
              <a:t>polymicrogyria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Macrocephaly.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Localized  areas  of  enlargement [Focal  cortical  dysplasia  (FCD)]</a:t>
            </a:r>
          </a:p>
          <a:p>
            <a:pPr lvl="1">
              <a:buFont typeface="Wingdings" pitchFamily="2" charset="2"/>
              <a:buChar char="§"/>
            </a:pPr>
            <a:r>
              <a:rPr dirty="0" sz="2000" lang="en-US"/>
              <a:t>Low grade  neoplastic  lesions  such  as  </a:t>
            </a:r>
            <a:r>
              <a:rPr dirty="0" sz="2000" lang="en-US" err="1"/>
              <a:t>dysembryoplastic</a:t>
            </a:r>
            <a:r>
              <a:rPr dirty="0" sz="2000" lang="en-US"/>
              <a:t> neuroepithelial  tumors,  </a:t>
            </a:r>
            <a:r>
              <a:rPr dirty="0" sz="2000" lang="en-US" err="1"/>
              <a:t>gangliogliomas</a:t>
            </a:r>
            <a:r>
              <a:rPr dirty="0" sz="2000" lang="en-US"/>
              <a:t> and  </a:t>
            </a:r>
            <a:r>
              <a:rPr dirty="0" sz="2000" lang="en-US" err="1"/>
              <a:t>gangliocytoma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§"/>
            </a:pPr>
            <a:endParaRPr dirty="0" sz="2000" lang="en-US"/>
          </a:p>
          <a:p>
            <a:endParaRPr dirty="0" sz="20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65622" cy="6696364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Microcephaly</a:t>
            </a:r>
            <a:r>
              <a:rPr dirty="0" sz="2000" lang="en-US"/>
              <a:t>  is  defined  as  a  patient  having  a  head  circumference that  is  greater  than  2  standard  deviations  smaller  than  normal.</a:t>
            </a:r>
          </a:p>
          <a:p>
            <a:r>
              <a:rPr dirty="0" sz="2000" lang="en-US"/>
              <a:t>Brain may  be  up  to  70%  smaller  than  normal,  but  the  brain  has  essentially  normal  cortical laminar  architecture.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b="1" dirty="0" sz="2000" lang="en-US"/>
              <a:t>Microcephaly  can  result  from  a  number  of  prenatal insults  including  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Hypoxia ischemia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Fetal  alcohol  exposure.  </a:t>
            </a:r>
          </a:p>
          <a:p>
            <a:pPr lvl="1">
              <a:buFont typeface="Wingdings" pitchFamily="2" charset="2"/>
              <a:buChar char="§"/>
            </a:pPr>
            <a:r>
              <a:rPr b="1" dirty="0" sz="2000" lang="en-US">
                <a:solidFill>
                  <a:srgbClr val="0070C0"/>
                </a:solidFill>
              </a:rPr>
              <a:t>Genes Mutation </a:t>
            </a:r>
            <a:r>
              <a:rPr dirty="0" sz="2000" lang="en-US"/>
              <a:t>[ The  </a:t>
            </a:r>
            <a:r>
              <a:rPr b="1" dirty="0" sz="2000" lang="en-US">
                <a:solidFill>
                  <a:srgbClr val="C00000"/>
                </a:solidFill>
              </a:rPr>
              <a:t>ASPM</a:t>
            </a:r>
            <a:r>
              <a:rPr dirty="0" sz="2000" lang="en-US"/>
              <a:t> (abnormal  </a:t>
            </a:r>
            <a:r>
              <a:rPr dirty="0" sz="2000" lang="en-US" err="1"/>
              <a:t>spindlelike</a:t>
            </a:r>
            <a:r>
              <a:rPr dirty="0" sz="2000" lang="en-US"/>
              <a:t>  microcephaly  associated)  gene  is  the  single  most  common  genetic mutation  associated  with  microcephaly].</a:t>
            </a:r>
          </a:p>
          <a:p>
            <a:endParaRPr dirty="0" sz="2000" lang="en-US"/>
          </a:p>
          <a:p>
            <a:r>
              <a:rPr dirty="0" sz="2000" lang="en-US" u="sng">
                <a:solidFill>
                  <a:srgbClr val="002060"/>
                </a:solidFill>
              </a:rPr>
              <a:t>When  the  gene  is  absent </a:t>
            </a:r>
            <a:r>
              <a:rPr dirty="0" sz="2000" lang="en-US" u="sng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dirty="0" sz="2000" lang="en-US" u="sng">
                <a:solidFill>
                  <a:srgbClr val="002060"/>
                </a:solidFill>
              </a:rPr>
              <a:t>resulting  in reduction  in  the  number  of  cells  in  the  brain  and  consequently  a smaller  brain  size.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3416" y="81540"/>
            <a:ext cx="8977168" cy="6694920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Macrocephaly</a:t>
            </a:r>
            <a:r>
              <a:rPr dirty="0" sz="2000" lang="en-US"/>
              <a:t>,  defined  as  </a:t>
            </a:r>
            <a:r>
              <a:rPr dirty="0" sz="2000" lang="en-US" err="1"/>
              <a:t>measureable</a:t>
            </a:r>
            <a:r>
              <a:rPr dirty="0" sz="2000" lang="en-US"/>
              <a:t> (&gt;2  standard  deviations)  enlargement  of  the  head,  </a:t>
            </a:r>
          </a:p>
          <a:p>
            <a:r>
              <a:rPr dirty="0" sz="2000" lang="en-US"/>
              <a:t>Occur  in  association  with  a  large  number  of  syndromes  and  conditions,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Hydrocephalus,  autism.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 err="1"/>
              <a:t>Leukodystrophies</a:t>
            </a:r>
            <a:r>
              <a:rPr dirty="0" sz="2000" lang="en-US"/>
              <a:t>.</a:t>
            </a:r>
          </a:p>
          <a:p>
            <a:pPr>
              <a:buFont typeface="Wingdings" pitchFamily="2" charset="2"/>
              <a:buChar char="v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0070C0"/>
                </a:solidFill>
              </a:rPr>
              <a:t>Megalencephaly</a:t>
            </a:r>
            <a:r>
              <a:rPr dirty="0" sz="2000" lang="en-US"/>
              <a:t> (ME) is when both brain and head size are increased. 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0070C0"/>
                </a:solidFill>
              </a:rPr>
              <a:t>Hemimegalencephaly</a:t>
            </a:r>
            <a:r>
              <a:rPr dirty="0" sz="2000" lang="en-US"/>
              <a:t> (HME) is a malformation characterized by the abnormal enlargement of one entire hemisphere.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Seen in isolation or in the setting of known syndromes, such as </a:t>
            </a:r>
            <a:r>
              <a:rPr b="1" dirty="0" sz="2000" lang="en-US">
                <a:solidFill>
                  <a:srgbClr val="7030A0"/>
                </a:solidFill>
              </a:rPr>
              <a:t>tuberous sclerosis complex (TSC)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Highly associated with intractable seizures and, infantile spasms.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5"/>
          <p:cNvSpPr>
            <a:spLocks noGrp="1"/>
          </p:cNvSpPr>
          <p:nvPr>
            <p:ph idx="1"/>
          </p:nvPr>
        </p:nvSpPr>
        <p:spPr>
          <a:xfrm>
            <a:off x="63500" y="68262"/>
            <a:ext cx="9017000" cy="6721476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C00000"/>
                </a:solidFill>
              </a:rPr>
              <a:t>Focal Cortical Dysplasia:</a:t>
            </a:r>
          </a:p>
          <a:p>
            <a:r>
              <a:rPr dirty="0" sz="2000" lang="en-US"/>
              <a:t>The </a:t>
            </a:r>
            <a:r>
              <a:rPr b="1" dirty="0" sz="2000" lang="en-US">
                <a:solidFill>
                  <a:schemeClr val="accent1"/>
                </a:solidFill>
              </a:rPr>
              <a:t>most common group </a:t>
            </a:r>
            <a:r>
              <a:rPr dirty="0" sz="2000" lang="en-US"/>
              <a:t>of MCDs in patients presenting with intractable epilepsy.</a:t>
            </a:r>
          </a:p>
          <a:p>
            <a:r>
              <a:rPr dirty="0" sz="2000" lang="en-US"/>
              <a:t>The </a:t>
            </a:r>
            <a:r>
              <a:rPr b="1" dirty="0" sz="2000" lang="en-US">
                <a:solidFill>
                  <a:schemeClr val="accent1"/>
                </a:solidFill>
              </a:rPr>
              <a:t>most common cause of epilepsy in children</a:t>
            </a:r>
            <a:r>
              <a:rPr dirty="0" sz="2000" lang="en-US"/>
              <a:t>.</a:t>
            </a:r>
          </a:p>
          <a:p>
            <a:r>
              <a:rPr dirty="0" sz="2000" lang="en-US"/>
              <a:t>Imaging findings of FCDs can be </a:t>
            </a:r>
            <a:r>
              <a:rPr b="1" dirty="0" sz="2000" lang="en-US">
                <a:solidFill>
                  <a:srgbClr val="C00000"/>
                </a:solidFill>
              </a:rPr>
              <a:t>subtle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endParaRPr dirty="0" sz="2000" lang="en-US"/>
          </a:p>
        </p:txBody>
      </p:sp>
      <p:graphicFrame>
        <p:nvGraphicFramePr>
          <p:cNvPr id="4194304" name="Table 8"/>
          <p:cNvGraphicFramePr>
            <a:graphicFrameLocks/>
          </p:cNvGraphicFramePr>
          <p:nvPr/>
        </p:nvGraphicFramePr>
        <p:xfrm>
          <a:off x="288347" y="2129635"/>
          <a:ext cx="8567306" cy="259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653"/>
                <a:gridCol w="4283653"/>
              </a:tblGrid>
              <a:tr h="495610"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2000" lang="en-US" u="sng">
                          <a:solidFill>
                            <a:schemeClr val="bg1"/>
                          </a:solidFill>
                        </a:rPr>
                        <a:t>FCD type I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2000" lang="en-US" u="sng">
                          <a:solidFill>
                            <a:schemeClr val="bg1"/>
                          </a:solidFill>
                        </a:rPr>
                        <a:t>FCD type II</a:t>
                      </a:r>
                    </a:p>
                  </a:txBody>
                </a:tc>
              </a:tr>
              <a:tr h="499234">
                <a:tc>
                  <a:txBody>
                    <a:bodyPr/>
                    <a:p>
                      <a:r>
                        <a:rPr dirty="0" sz="2000" lang="en-US"/>
                        <a:t>Cortical thickness is </a:t>
                      </a:r>
                      <a:r>
                        <a:rPr b="1" dirty="0" sz="2000" lang="en-US">
                          <a:solidFill>
                            <a:schemeClr val="accent1"/>
                          </a:solidFill>
                        </a:rPr>
                        <a:t>usually preserved</a:t>
                      </a:r>
                      <a:r>
                        <a:rPr dirty="0" sz="2000" lang="en-US"/>
                        <a:t>.</a:t>
                      </a:r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b="1" dirty="0" sz="2000" lang="en-US">
                          <a:solidFill>
                            <a:schemeClr val="accent1"/>
                          </a:solidFill>
                        </a:rPr>
                        <a:t>Increased cortical thickness</a:t>
                      </a:r>
                      <a:r>
                        <a:rPr dirty="0" sz="2000" lang="en-US"/>
                        <a:t>.</a:t>
                      </a:r>
                    </a:p>
                    <a:p>
                      <a:endParaRPr dirty="0" sz="2000" lang="en-IQ"/>
                    </a:p>
                  </a:txBody>
                </a:tc>
              </a:tr>
              <a:tr h="495610">
                <a:tc>
                  <a:txBody>
                    <a:bodyPr/>
                    <a:p>
                      <a:r>
                        <a:rPr dirty="0" sz="2000" lang="en-US"/>
                        <a:t>Mild blurring</a:t>
                      </a:r>
                      <a:endParaRPr dirty="0" sz="2000" lang="en-IQ"/>
                    </a:p>
                  </a:txBody>
                </a:tc>
                <a:tc>
                  <a:txBody>
                    <a:bodyPr/>
                    <a:p>
                      <a:r>
                        <a:rPr dirty="0" sz="2000" lang="en-US"/>
                        <a:t>Blurring of the gray and white matter junction</a:t>
                      </a:r>
                      <a:endParaRPr dirty="0" sz="2000" lang="en-IQ"/>
                    </a:p>
                  </a:txBody>
                </a:tc>
              </a:tr>
              <a:tr h="495610">
                <a:tc>
                  <a:txBody>
                    <a:bodyPr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2000" lang="en-US"/>
                        <a:t>Most frequently located in the </a:t>
                      </a:r>
                      <a:r>
                        <a:rPr b="1" dirty="0" sz="2000" lang="en-US">
                          <a:solidFill>
                            <a:schemeClr val="accent1"/>
                          </a:solidFill>
                        </a:rPr>
                        <a:t>temporal lobe</a:t>
                      </a:r>
                      <a:r>
                        <a:rPr dirty="0" sz="2000" lang="en-US"/>
                        <a:t>.</a:t>
                      </a:r>
                    </a:p>
                  </a:txBody>
                </a:tc>
                <a:tc>
                  <a:txBody>
                    <a:bodyPr/>
                    <a:p>
                      <a:r>
                        <a:rPr b="1" dirty="0" sz="2000" lang="en-US" err="1">
                          <a:solidFill>
                            <a:schemeClr val="accent1"/>
                          </a:solidFill>
                        </a:rPr>
                        <a:t>Extratemporal</a:t>
                      </a:r>
                      <a:r>
                        <a:rPr b="1" dirty="0" sz="2000" lang="en-US">
                          <a:solidFill>
                            <a:schemeClr val="accent1"/>
                          </a:solidFill>
                        </a:rPr>
                        <a:t> areas</a:t>
                      </a:r>
                      <a:r>
                        <a:rPr dirty="0" sz="2000" lang="en-US"/>
                        <a:t>, with a predilection for the </a:t>
                      </a:r>
                      <a:r>
                        <a:rPr b="1" dirty="0" sz="2000" lang="en-US">
                          <a:solidFill>
                            <a:schemeClr val="accent1"/>
                          </a:solidFill>
                        </a:rPr>
                        <a:t>frontal lobe</a:t>
                      </a:r>
                      <a:r>
                        <a:rPr dirty="0" sz="2000" lang="en-US"/>
                        <a:t>.</a:t>
                      </a:r>
                      <a:endParaRPr dirty="0" sz="2000" lang="en-IQ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6012" y="82262"/>
            <a:ext cx="8965623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Disorders  of  Neuronal  Migration</a:t>
            </a:r>
          </a:p>
          <a:p>
            <a:r>
              <a:rPr dirty="0" sz="2000" lang="en-US"/>
              <a:t>Characterized  by  altered  </a:t>
            </a:r>
            <a:r>
              <a:rPr dirty="0" sz="2000" lang="en-US" err="1"/>
              <a:t>gyral</a:t>
            </a:r>
            <a:r>
              <a:rPr dirty="0" sz="2000" lang="en-US"/>
              <a:t>  patterning  and  cortical  laminar organization  or  the  presence  of  ectopic  neurons  in  the  subcortical white  matter  or  periventricular  region.  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 u="sng"/>
              <a:t>These  disorders  include 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 err="1">
                <a:solidFill>
                  <a:srgbClr val="0070C0"/>
                </a:solidFill>
              </a:rPr>
              <a:t>Lissencephaly</a:t>
            </a:r>
            <a:r>
              <a:rPr dirty="0" sz="2000" lang="en-US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b="1" dirty="0" sz="2000" lang="en-US" err="1">
                <a:solidFill>
                  <a:srgbClr val="0070C0"/>
                </a:solidFill>
              </a:rPr>
              <a:t>Heterotopia</a:t>
            </a:r>
            <a:r>
              <a:rPr b="1" dirty="0" sz="2000" lang="en-US">
                <a:solidFill>
                  <a:srgbClr val="0070C0"/>
                </a:solidFill>
              </a:rPr>
              <a:t> syndromes</a:t>
            </a:r>
            <a:r>
              <a:rPr dirty="0" sz="2000" lang="en-US"/>
              <a:t> :</a:t>
            </a:r>
            <a:r>
              <a:rPr dirty="0" sz="2000" lang="en-US" err="1"/>
              <a:t>Subependymal</a:t>
            </a:r>
            <a:r>
              <a:rPr dirty="0" sz="2000" lang="en-US"/>
              <a:t>  (periventricular), marginal  </a:t>
            </a:r>
            <a:r>
              <a:rPr dirty="0" sz="2000" lang="en-US" err="1"/>
              <a:t>glioneuronal</a:t>
            </a:r>
            <a:r>
              <a:rPr dirty="0" sz="2000" lang="en-US"/>
              <a:t>, subcortical  band   [ X-linked ].</a:t>
            </a:r>
          </a:p>
          <a:p>
            <a:pPr lvl="1">
              <a:buFont typeface="Wingdings" pitchFamily="2" charset="2"/>
              <a:buChar char="ü"/>
            </a:pPr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 err="1">
                <a:solidFill>
                  <a:srgbClr val="C00000"/>
                </a:solidFill>
              </a:rPr>
              <a:t>Lissencephaly</a:t>
            </a:r>
            <a:r>
              <a:rPr dirty="0" sz="2000" lang="en-US"/>
              <a:t>  (“smooth brain”)  refers  to  a  heterogeneous group  of  disorders  characterized  by  the  loss  of  the  normal  </a:t>
            </a:r>
            <a:r>
              <a:rPr dirty="0" sz="2000" lang="en-US" err="1"/>
              <a:t>gyral</a:t>
            </a:r>
            <a:r>
              <a:rPr dirty="0" sz="2000" lang="en-US"/>
              <a:t> pattern  and  significant  disorganization  of  the  cortical  laminar cytoarchitecture.</a:t>
            </a:r>
          </a:p>
          <a:p>
            <a:r>
              <a:rPr dirty="0" sz="2000" lang="en-US"/>
              <a:t>Separated  into  two pathologic  subtypes: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type  1,  or  classical.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type  II,  or  cobble stone.  </a:t>
            </a:r>
          </a:p>
          <a:p>
            <a:pPr lvl="1">
              <a:buFont typeface="Wingdings" pitchFamily="2" charset="2"/>
              <a:buChar char="Ø"/>
            </a:pPr>
            <a:endParaRPr dirty="0" sz="2000" lang="en-US"/>
          </a:p>
          <a:p>
            <a:pPr>
              <a:buFont typeface="Wingdings" pitchFamily="2" charset="2"/>
              <a:buChar char="§"/>
            </a:pPr>
            <a:r>
              <a:rPr dirty="0" sz="2000" lang="en-US"/>
              <a:t>On  MRI, the  </a:t>
            </a:r>
            <a:r>
              <a:rPr dirty="0" sz="2000" lang="en-US" err="1"/>
              <a:t>lissencaphalic</a:t>
            </a:r>
            <a:r>
              <a:rPr dirty="0" sz="2000" lang="en-US"/>
              <a:t>  brain  appears  </a:t>
            </a:r>
            <a:r>
              <a:rPr dirty="0" sz="2000" lang="en-US" err="1"/>
              <a:t>agyric</a:t>
            </a:r>
            <a:r>
              <a:rPr dirty="0" sz="2000" lang="en-US"/>
              <a:t>,  and  the  </a:t>
            </a:r>
            <a:r>
              <a:rPr dirty="0" sz="2000" lang="en-US" err="1"/>
              <a:t>sulci</a:t>
            </a:r>
            <a:r>
              <a:rPr dirty="0" sz="2000" lang="en-US"/>
              <a:t>  and  </a:t>
            </a:r>
            <a:r>
              <a:rPr dirty="0" sz="2000" lang="en-US" err="1"/>
              <a:t>sylvian</a:t>
            </a:r>
            <a:r>
              <a:rPr dirty="0" sz="2000" lang="en-US"/>
              <a:t> fissures  are  shallow.  The  cortex  is  usually  thickened  (</a:t>
            </a:r>
            <a:r>
              <a:rPr dirty="0" sz="2000" lang="en-US" err="1"/>
              <a:t>pachygyric</a:t>
            </a:r>
            <a:r>
              <a:rPr dirty="0" sz="2000" lang="en-US"/>
              <a:t>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2019-12-25T02:50:43Z</dcterms:created>
  <dcterms:modified xsi:type="dcterms:W3CDTF">2022-11-28T09:19:28Z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624665b7beab4b5fb7392dfc7ce61da1</vt:lpwstr>
  </property>
</Properties>
</file>