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ink/ink1.xml" ContentType="application/inkml+xml"/>
  <Override PartName="/ppt/ink/ink2.xml" ContentType="application/inkml+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rtl="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type="screen4x3" cy="6858000" cx="9144000"/>
  <p:notesSz cx="6858000" cy="9144000"/>
  <p:defaultTextStyle>
    <a:defPPr>
      <a:defRPr lang="ar-SA"/>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84380"/>
    <p:restoredTop sz="94660"/>
  </p:normalViewPr>
  <p:slideViewPr>
    <p:cSldViewPr>
      <p:cViewPr varScale="1">
        <p:scale>
          <a:sx n="68" d="100"/>
          <a:sy n="68" d="100"/>
        </p:scale>
        <p:origin x="7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tableStyles" Target="tableStyles.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theme" Target="theme/theme1.xml"/></Relationships>
</file>

<file path=ppt/ink/ink1.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0 24575, 79 0 24575, 144 0 24575, 197 0 24575, 249 0 24575, 309 0 24575, 377 0 24575, 443 0 24575, 512 0 24575, 580 0 24575, 650 0 24575, 715 0 24575, 787 0 24575, 858 0 24575, 922 0 24575, 988 0 24575, 1049 0 24575, 1109 0 24575, 1179 0 24575, 1246 0 24575, 1321 0 24575, 1394 0 24575, 1469 0 24575, 1547 0 24575, 1622 0 24575, 1695 0 24575, 1770 0 24575, 1843 0 24575, 1918 0 24575, 1989 0 24575, 2053 0 24575, 2119 0 24575, 2189 0 24575, 2260 0 24575, 2335 0 24575, 2406 0 24575, 2470 0 24575, 2529 0 24575, 2588 0 24575, 2638 0 24575, 2686 0 24575, 2732 0 24575, 2770 0 24575, 2809 0 24575, 2846 0 24575, 2884 0 24575, 2921 0 24575, 2971 0 24575, 3014 0 24575, 3065 0 24575, 3119 0 24575, 3169 0 24575, 3222 0 24575, 3279 0 24575, 3338 0 24575, 3395 0 24575, 3454 0 24575, 3513 0 24575, 3577 0 24575, 3641 0 24575, 3705 0 24575, 3766 0 24575, 3830 0 24575, 3896 0 24575, 3971 0 24575, 4040 0 24575, 4099 0 24575, 4161 0 24575, 4220 0 24575, 4282 0 24575, 4347 0 24575, 4405 0 24575, 4464 0 24575, 4523 0 24575, 4587 0 24575, 4651 0 24575, 4715 0 24575, 4785 0 24575, 4854 0 24575, 4926 0 24575, 4995 0 24575, 5066 0 24575, 5141 0 24575, 5205 0 24575, 5259 0 24575, 5316 0 24575, 5375 0 24575, 5430 0 24575, 5483 0 24575, 5544 0 24575, 5603 0 24575, 5663 0 24575, 5717 0 24575, 5772 0 24575, 5831 0 24575, 5882 0 24575, 5930 0 24575, 5975 0 24575, 6028 0 24575, 6073 0 24575, 6116 0 24575, 6162 0 24575, 6210 0 24575, 6260 0 24575, 6298 0 24575, 6340 0 24575, 6378 0 24575, 6420 0 24575, 6458 0 24575, 6501 0 24575, 6538 0 24575, 6581 0 24575, 6618 0 24575, 6661 0 24575, 6698 0 24575, 6741 0 24575, 6779 0 24575, 6821 0 24575, 6859 0 24575, 6898 0 24575, 6935 0 24575, 6967 0 24575, 7000 0 24575, 7035 0 24575, 7062 0 24575, 7101 0 24575, 7133 0 24575, 7176 0 24575, 7219 0 24575, 7265 0 24575, 7313 0 24575, 7363 0 24575, 7416 0 24575, 7465 0 24575, 7513 0 24575, 7564 0 24575, 7607 0 24575, 7661 0 24575, 7703 0 24575, 7753 0 24575, 7796 0 24575, 7839 0 24575, 7887 0 24575, 7926 0 24575, 7974 0 24575, 8017 0 24575, 8060 0 24575, 8111 0 24575, 8159 0 24575, 8211 0 24575, 8259 0 24575, 8309 0 24575, 8363 0 24575, 8412 0 24575, 8466 0 24575, 8523 0 24575, 8582 0 24575, 8642 0 24575, 8701 0 24575, 8756 0 24575, 8804 0 24575, 8854 0 24575, 8908 0 24575, 8958 0 24575, 9011 0 24575, 9061 0 24575, 9109 0 24575, 9152 0 24575, 9195 0 24575, 9234 0 24575, 9282 0 24575, 9326 0 24575, 9380 0 24575, 9430 0 24575, 9478 0 24575, 9531 0 24575, 9585 0 24575, 9638 0 24575, 9686 0 24575, 9740 0 24575, 9793 0 24575, 9845 0 24575, 9888 0 24575, 9932 0 24575, 9970 0 24575, 10005 0 24575, 10032 0 24575, 10068 0 24575, 10100 0 24575, 10130 0 24575, 10157 0 24575, 10183 0 24575, 10210 0 24575, 10237 0 24575, 10256 0 24575, 10280 0 24575, 10296 0 24575, 10313 0 24575, 10335 0 24575, 10349 0 24575, 10370 0 24575, 10390 0 24575, 10417 0 24575, 10435 0 24575, 10445 0 24575, 10456 0 24575, 10472 0 24575, 10488 0 24575, 10504 0 24575, 10522 0 24575, 10543 0 24575, 10561 0 24575, 10583 0 24575, 10595 0 24575, 10606 0 24575, 10616 0 24575, 10632 0 24575, 10648 0 24575, 10664 0 24575, 10675 0 24575, 10686 0 24575, 10689 0 24575, 10689 0 24575, 10681 0 24575</trace>
</ink>
</file>

<file path=ppt/ink/ink2.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0 1 24575, 93 1 24575, 169 1 24575, 232 1 24575, 291 1 24575, 353 1 24575, 417 1 24575, 483 1 24575, 552 1 24575, 620 1 24575, 695 1 24575, 763 1 24575, 832 1 24575, 900 1 24575, 969 1 24575, 1037 1 24575, 1112 1 24575, 1187 1 24575, 1267 1 24575, 1342 1 24575, 1417 1 24575, 1486 1 24575, 1561 1 24575, 1636 1 24575, 1716 1 24575, 1789 1 24575, 1858 1 24575, 1923 1 24575, 1981 1 24575, 2029 1 24575, 2067 1 24575, 2106 1 24575, 2144 1 24575, 2177 1 24575, 2209 1 24575, 2231 1 24575, 2258 1 24575, 2284 1 24575, 2311 1 24575, 2336 1 24575, 2363 1 24575, 2382 1 24575, 2404 1 24575, 2423 1 24575, 2445 1 24575, 2464 1 24575, 2491 1 24575, 2518 1 24575, 2550 1 24575, 2585 1 24575, 2617 1 24575, 2658 1 24575, 2691 1 24575, 2721 1 24575, 2748 1 24575, 2772 1 24575, 2799 1 24575, 2824 1 24575, 2846 1 24575, 2865 1 24575, 2892 1 24575, 2922 1 24575, 2954 1 24575, 2995 1 24575, 3027 1 24575, 3061 1 24575, 3088 1 24575, 3111 1 24575, 3127 1 24575, 3143 1 24575, 3159 1 24575, 3175 1 24575, 3198 1 24575, 3225 1 24575, 3250 1 24575, 3277 1 24575, 3302 1 24575, 3328 1 24575, 3346 1 24575, 3357 1 24575, 3360 1 24575, 3376 1 24575, 3393 1 24575, 3409 1 24575, 3433 1 24575, 3455 1 24575, 3480 1 24575, 3526 1 24575, 3576 1 24575</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9" name=""/>
        <p:cNvGrpSpPr/>
        <p:nvPr/>
      </p:nvGrpSpPr>
      <p:grpSpPr>
        <a:xfrm>
          <a:off x="0" y="0"/>
          <a:ext cx="0" cy="0"/>
          <a:chOff x="0" y="0"/>
          <a:chExt cx="0" cy="0"/>
        </a:xfrm>
      </p:grpSpPr>
      <p:sp>
        <p:nvSpPr>
          <p:cNvPr id="104866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شريحة عنوان">
    <p:spTree>
      <p:nvGrpSpPr>
        <p:cNvPr id="23" name=""/>
        <p:cNvGrpSpPr/>
        <p:nvPr/>
      </p:nvGrpSpPr>
      <p:grpSpPr>
        <a:xfrm>
          <a:off x="0" y="0"/>
          <a:ext cx="0" cy="0"/>
          <a:chOff x="0" y="0"/>
          <a:chExt cx="0" cy="0"/>
        </a:xfrm>
      </p:grpSpPr>
      <p:sp>
        <p:nvSpPr>
          <p:cNvPr id="1048581" name="عنوان 1"/>
          <p:cNvSpPr>
            <a:spLocks noGrp="1"/>
          </p:cNvSpPr>
          <p:nvPr>
            <p:ph type="ctrTitle"/>
          </p:nvPr>
        </p:nvSpPr>
        <p:spPr>
          <a:xfrm>
            <a:off x="685800" y="2130425"/>
            <a:ext cx="7772400" cy="1470025"/>
          </a:xfrm>
        </p:spPr>
        <p:txBody>
          <a:bodyPr/>
          <a:p>
            <a:r>
              <a:rPr lang="ar-SA"/>
              <a:t>انقر لتحرير نمط العنوان الرئيسي</a:t>
            </a:r>
          </a:p>
        </p:txBody>
      </p:sp>
      <p:sp>
        <p:nvSpPr>
          <p:cNvPr id="1048582" name="عنوان فرعي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ar-SA"/>
              <a:t>انقر لتحرير نمط العنوان الثانوي الرئيسي</a:t>
            </a:r>
          </a:p>
        </p:txBody>
      </p:sp>
      <p:sp>
        <p:nvSpPr>
          <p:cNvPr id="1048583" name="عنصر نائب للتاريخ 3"/>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584" name="عنصر نائب للتذييل 4"/>
          <p:cNvSpPr>
            <a:spLocks noGrp="1"/>
          </p:cNvSpPr>
          <p:nvPr>
            <p:ph type="ftr" sz="quarter" idx="11"/>
          </p:nvPr>
        </p:nvSpPr>
        <p:spPr/>
        <p:txBody>
          <a:bodyPr/>
          <a:p>
            <a:endParaRPr lang="ar-SA"/>
          </a:p>
        </p:txBody>
      </p:sp>
      <p:sp>
        <p:nvSpPr>
          <p:cNvPr id="1048585" name="عنصر نائب لرقم الشريحة 5"/>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عنوان ونص عمودي">
    <p:spTree>
      <p:nvGrpSpPr>
        <p:cNvPr id="72" name=""/>
        <p:cNvGrpSpPr/>
        <p:nvPr/>
      </p:nvGrpSpPr>
      <p:grpSpPr>
        <a:xfrm>
          <a:off x="0" y="0"/>
          <a:ext cx="0" cy="0"/>
          <a:chOff x="0" y="0"/>
          <a:chExt cx="0" cy="0"/>
        </a:xfrm>
      </p:grpSpPr>
      <p:sp>
        <p:nvSpPr>
          <p:cNvPr id="1048635" name="عنوان 1"/>
          <p:cNvSpPr>
            <a:spLocks noGrp="1"/>
          </p:cNvSpPr>
          <p:nvPr>
            <p:ph type="title"/>
          </p:nvPr>
        </p:nvSpPr>
        <p:spPr/>
        <p:txBody>
          <a:bodyPr/>
          <a:p>
            <a:r>
              <a:rPr lang="ar-SA"/>
              <a:t>انقر لتحرير نمط العنوان الرئيسي</a:t>
            </a:r>
          </a:p>
        </p:txBody>
      </p:sp>
      <p:sp>
        <p:nvSpPr>
          <p:cNvPr id="1048636" name="عنصر نائب للعنوان العمودي 2"/>
          <p:cNvSpPr>
            <a:spLocks noGrp="1"/>
          </p:cNvSpPr>
          <p:nvPr>
            <p:ph type="body" orient="vert" idx="1"/>
          </p:nvPr>
        </p:nvSpPr>
        <p:spPr/>
        <p:txBody>
          <a:bodyPr vert="eaVert"/>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637" name="عنصر نائب للتاريخ 3"/>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38" name="عنصر نائب للتذييل 4"/>
          <p:cNvSpPr>
            <a:spLocks noGrp="1"/>
          </p:cNvSpPr>
          <p:nvPr>
            <p:ph type="ftr" sz="quarter" idx="11"/>
          </p:nvPr>
        </p:nvSpPr>
        <p:spPr/>
        <p:txBody>
          <a:bodyPr/>
          <a:p>
            <a:endParaRPr lang="ar-SA"/>
          </a:p>
        </p:txBody>
      </p:sp>
      <p:sp>
        <p:nvSpPr>
          <p:cNvPr id="1048639" name="عنصر نائب لرقم الشريحة 5"/>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عنوان ونص عموديان">
    <p:spTree>
      <p:nvGrpSpPr>
        <p:cNvPr id="70" name=""/>
        <p:cNvGrpSpPr/>
        <p:nvPr/>
      </p:nvGrpSpPr>
      <p:grpSpPr>
        <a:xfrm>
          <a:off x="0" y="0"/>
          <a:ext cx="0" cy="0"/>
          <a:chOff x="0" y="0"/>
          <a:chExt cx="0" cy="0"/>
        </a:xfrm>
      </p:grpSpPr>
      <p:sp>
        <p:nvSpPr>
          <p:cNvPr id="1048624" name="عنوان عمودي 1"/>
          <p:cNvSpPr>
            <a:spLocks noGrp="1"/>
          </p:cNvSpPr>
          <p:nvPr>
            <p:ph type="title" orient="vert"/>
          </p:nvPr>
        </p:nvSpPr>
        <p:spPr>
          <a:xfrm>
            <a:off x="6629400" y="274638"/>
            <a:ext cx="2057400" cy="5851525"/>
          </a:xfrm>
        </p:spPr>
        <p:txBody>
          <a:bodyPr vert="eaVert"/>
          <a:p>
            <a:r>
              <a:rPr lang="ar-SA"/>
              <a:t>انقر لتحرير نمط العنوان الرئيسي</a:t>
            </a:r>
          </a:p>
        </p:txBody>
      </p:sp>
      <p:sp>
        <p:nvSpPr>
          <p:cNvPr id="1048625" name="عنصر نائب للعنوان العمودي 2"/>
          <p:cNvSpPr>
            <a:spLocks noGrp="1"/>
          </p:cNvSpPr>
          <p:nvPr>
            <p:ph type="body" orient="vert" idx="1"/>
          </p:nvPr>
        </p:nvSpPr>
        <p:spPr>
          <a:xfrm>
            <a:off x="457200" y="274638"/>
            <a:ext cx="6019800" cy="5851525"/>
          </a:xfrm>
        </p:spPr>
        <p:txBody>
          <a:bodyPr vert="eaVert"/>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626" name="عنصر نائب للتاريخ 3"/>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27" name="عنصر نائب للتذييل 4"/>
          <p:cNvSpPr>
            <a:spLocks noGrp="1"/>
          </p:cNvSpPr>
          <p:nvPr>
            <p:ph type="ftr" sz="quarter" idx="11"/>
          </p:nvPr>
        </p:nvSpPr>
        <p:spPr/>
        <p:txBody>
          <a:bodyPr/>
          <a:p>
            <a:endParaRPr lang="ar-SA"/>
          </a:p>
        </p:txBody>
      </p:sp>
      <p:sp>
        <p:nvSpPr>
          <p:cNvPr id="1048628" name="عنصر نائب لرقم الشريحة 5"/>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عنوان ومحتوى">
    <p:spTree>
      <p:nvGrpSpPr>
        <p:cNvPr id="42" name=""/>
        <p:cNvGrpSpPr/>
        <p:nvPr/>
      </p:nvGrpSpPr>
      <p:grpSpPr>
        <a:xfrm>
          <a:off x="0" y="0"/>
          <a:ext cx="0" cy="0"/>
          <a:chOff x="0" y="0"/>
          <a:chExt cx="0" cy="0"/>
        </a:xfrm>
      </p:grpSpPr>
      <p:sp>
        <p:nvSpPr>
          <p:cNvPr id="1048587" name="عنوان 1"/>
          <p:cNvSpPr>
            <a:spLocks noGrp="1"/>
          </p:cNvSpPr>
          <p:nvPr>
            <p:ph type="title"/>
          </p:nvPr>
        </p:nvSpPr>
        <p:spPr/>
        <p:txBody>
          <a:bodyPr/>
          <a:p>
            <a:r>
              <a:rPr lang="ar-SA"/>
              <a:t>انقر لتحرير نمط العنوان الرئيسي</a:t>
            </a:r>
          </a:p>
        </p:txBody>
      </p:sp>
      <p:sp>
        <p:nvSpPr>
          <p:cNvPr id="1048588" name="عنصر نائب للمحتوى 2"/>
          <p:cNvSpPr>
            <a:spLocks noGrp="1"/>
          </p:cNvSpPr>
          <p:nvPr>
            <p:ph idx="1"/>
          </p:nvPr>
        </p:nvSpPr>
        <p:spPr/>
        <p:txBody>
          <a:bodyPr/>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589" name="عنصر نائب للتاريخ 3"/>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590" name="عنصر نائب للتذييل 4"/>
          <p:cNvSpPr>
            <a:spLocks noGrp="1"/>
          </p:cNvSpPr>
          <p:nvPr>
            <p:ph type="ftr" sz="quarter" idx="11"/>
          </p:nvPr>
        </p:nvSpPr>
        <p:spPr/>
        <p:txBody>
          <a:bodyPr/>
          <a:p>
            <a:endParaRPr lang="ar-SA"/>
          </a:p>
        </p:txBody>
      </p:sp>
      <p:sp>
        <p:nvSpPr>
          <p:cNvPr id="1048591" name="عنصر نائب لرقم الشريحة 5"/>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عنوان المقطع">
    <p:spTree>
      <p:nvGrpSpPr>
        <p:cNvPr id="73" name=""/>
        <p:cNvGrpSpPr/>
        <p:nvPr/>
      </p:nvGrpSpPr>
      <p:grpSpPr>
        <a:xfrm>
          <a:off x="0" y="0"/>
          <a:ext cx="0" cy="0"/>
          <a:chOff x="0" y="0"/>
          <a:chExt cx="0" cy="0"/>
        </a:xfrm>
      </p:grpSpPr>
      <p:sp>
        <p:nvSpPr>
          <p:cNvPr id="1048640" name="عنوان 1"/>
          <p:cNvSpPr>
            <a:spLocks noGrp="1"/>
          </p:cNvSpPr>
          <p:nvPr>
            <p:ph type="title"/>
          </p:nvPr>
        </p:nvSpPr>
        <p:spPr>
          <a:xfrm>
            <a:off x="722313" y="4406900"/>
            <a:ext cx="7772400" cy="1362075"/>
          </a:xfrm>
        </p:spPr>
        <p:txBody>
          <a:bodyPr anchor="t"/>
          <a:lstStyle>
            <a:lvl1pPr algn="r">
              <a:defRPr b="1" cap="all" sz="4000"/>
            </a:lvl1pPr>
          </a:lstStyle>
          <a:p>
            <a:r>
              <a:rPr lang="ar-SA"/>
              <a:t>انقر لتحرير نمط العنوان الرئيسي</a:t>
            </a:r>
          </a:p>
        </p:txBody>
      </p:sp>
      <p:sp>
        <p:nvSpPr>
          <p:cNvPr id="1048641" name="عنصر نائب للنص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ar-SA"/>
              <a:t>انقر لتحرير أنماط النص الرئيسي</a:t>
            </a:r>
          </a:p>
        </p:txBody>
      </p:sp>
      <p:sp>
        <p:nvSpPr>
          <p:cNvPr id="1048642" name="عنصر نائب للتاريخ 3"/>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43" name="عنصر نائب للتذييل 4"/>
          <p:cNvSpPr>
            <a:spLocks noGrp="1"/>
          </p:cNvSpPr>
          <p:nvPr>
            <p:ph type="ftr" sz="quarter" idx="11"/>
          </p:nvPr>
        </p:nvSpPr>
        <p:spPr/>
        <p:txBody>
          <a:bodyPr/>
          <a:p>
            <a:endParaRPr lang="ar-SA"/>
          </a:p>
        </p:txBody>
      </p:sp>
      <p:sp>
        <p:nvSpPr>
          <p:cNvPr id="1048644" name="عنصر نائب لرقم الشريحة 5"/>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محتويين">
    <p:spTree>
      <p:nvGrpSpPr>
        <p:cNvPr id="74" name=""/>
        <p:cNvGrpSpPr/>
        <p:nvPr/>
      </p:nvGrpSpPr>
      <p:grpSpPr>
        <a:xfrm>
          <a:off x="0" y="0"/>
          <a:ext cx="0" cy="0"/>
          <a:chOff x="0" y="0"/>
          <a:chExt cx="0" cy="0"/>
        </a:xfrm>
      </p:grpSpPr>
      <p:sp>
        <p:nvSpPr>
          <p:cNvPr id="1048645" name="عنوان 1"/>
          <p:cNvSpPr>
            <a:spLocks noGrp="1"/>
          </p:cNvSpPr>
          <p:nvPr>
            <p:ph type="title"/>
          </p:nvPr>
        </p:nvSpPr>
        <p:spPr/>
        <p:txBody>
          <a:bodyPr/>
          <a:p>
            <a:r>
              <a:rPr lang="ar-SA"/>
              <a:t>انقر لتحرير نمط العنوان الرئيسي</a:t>
            </a:r>
          </a:p>
        </p:txBody>
      </p:sp>
      <p:sp>
        <p:nvSpPr>
          <p:cNvPr id="1048646"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647"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648" name="عنصر نائب للتاريخ 4"/>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49" name="عنصر نائب للتذييل 5"/>
          <p:cNvSpPr>
            <a:spLocks noGrp="1"/>
          </p:cNvSpPr>
          <p:nvPr>
            <p:ph type="ftr" sz="quarter" idx="11"/>
          </p:nvPr>
        </p:nvSpPr>
        <p:spPr/>
        <p:txBody>
          <a:bodyPr/>
          <a:p>
            <a:endParaRPr lang="ar-SA"/>
          </a:p>
        </p:txBody>
      </p:sp>
      <p:sp>
        <p:nvSpPr>
          <p:cNvPr id="1048650" name="عنصر نائب لرقم الشريحة 6"/>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مقارنة">
    <p:spTree>
      <p:nvGrpSpPr>
        <p:cNvPr id="75" name=""/>
        <p:cNvGrpSpPr/>
        <p:nvPr/>
      </p:nvGrpSpPr>
      <p:grpSpPr>
        <a:xfrm>
          <a:off x="0" y="0"/>
          <a:ext cx="0" cy="0"/>
          <a:chOff x="0" y="0"/>
          <a:chExt cx="0" cy="0"/>
        </a:xfrm>
      </p:grpSpPr>
      <p:sp>
        <p:nvSpPr>
          <p:cNvPr id="1048651" name="عنوان 1"/>
          <p:cNvSpPr>
            <a:spLocks noGrp="1"/>
          </p:cNvSpPr>
          <p:nvPr>
            <p:ph type="title"/>
          </p:nvPr>
        </p:nvSpPr>
        <p:spPr/>
        <p:txBody>
          <a:bodyPr/>
          <a:p>
            <a:r>
              <a:rPr lang="ar-SA"/>
              <a:t>انقر لتحرير نمط العنوان الرئيسي</a:t>
            </a:r>
          </a:p>
        </p:txBody>
      </p:sp>
      <p:sp>
        <p:nvSpPr>
          <p:cNvPr id="1048652" name="عنصر نائب للنص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ar-SA"/>
              <a:t>انقر لتحرير أنماط النص الرئيسي</a:t>
            </a:r>
          </a:p>
        </p:txBody>
      </p:sp>
      <p:sp>
        <p:nvSpPr>
          <p:cNvPr id="1048653"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654" name="عنصر نائب للنص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ar-SA"/>
              <a:t>انقر لتحرير أنماط النص الرئيسي</a:t>
            </a:r>
          </a:p>
        </p:txBody>
      </p:sp>
      <p:sp>
        <p:nvSpPr>
          <p:cNvPr id="1048655"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656" name="عنصر نائب للتاريخ 6"/>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57" name="عنصر نائب للتذييل 7"/>
          <p:cNvSpPr>
            <a:spLocks noGrp="1"/>
          </p:cNvSpPr>
          <p:nvPr>
            <p:ph type="ftr" sz="quarter" idx="11"/>
          </p:nvPr>
        </p:nvSpPr>
        <p:spPr/>
        <p:txBody>
          <a:bodyPr/>
          <a:p>
            <a:endParaRPr lang="ar-SA"/>
          </a:p>
        </p:txBody>
      </p:sp>
      <p:sp>
        <p:nvSpPr>
          <p:cNvPr id="1048658" name="عنصر نائب لرقم الشريحة 8"/>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عنوان فقط">
    <p:spTree>
      <p:nvGrpSpPr>
        <p:cNvPr id="69" name=""/>
        <p:cNvGrpSpPr/>
        <p:nvPr/>
      </p:nvGrpSpPr>
      <p:grpSpPr>
        <a:xfrm>
          <a:off x="0" y="0"/>
          <a:ext cx="0" cy="0"/>
          <a:chOff x="0" y="0"/>
          <a:chExt cx="0" cy="0"/>
        </a:xfrm>
      </p:grpSpPr>
      <p:sp>
        <p:nvSpPr>
          <p:cNvPr id="1048620" name="عنوان 1"/>
          <p:cNvSpPr>
            <a:spLocks noGrp="1"/>
          </p:cNvSpPr>
          <p:nvPr>
            <p:ph type="title"/>
          </p:nvPr>
        </p:nvSpPr>
        <p:spPr/>
        <p:txBody>
          <a:bodyPr/>
          <a:p>
            <a:r>
              <a:rPr lang="ar-SA"/>
              <a:t>انقر لتحرير نمط العنوان الرئيسي</a:t>
            </a:r>
          </a:p>
        </p:txBody>
      </p:sp>
      <p:sp>
        <p:nvSpPr>
          <p:cNvPr id="1048621" name="عنصر نائب للتاريخ 2"/>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22" name="عنصر نائب للتذييل 3"/>
          <p:cNvSpPr>
            <a:spLocks noGrp="1"/>
          </p:cNvSpPr>
          <p:nvPr>
            <p:ph type="ftr" sz="quarter" idx="11"/>
          </p:nvPr>
        </p:nvSpPr>
        <p:spPr/>
        <p:txBody>
          <a:bodyPr/>
          <a:p>
            <a:endParaRPr lang="ar-SA"/>
          </a:p>
        </p:txBody>
      </p:sp>
      <p:sp>
        <p:nvSpPr>
          <p:cNvPr id="1048623" name="عنصر نائب لرقم الشريحة 4"/>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فارغ">
    <p:spTree>
      <p:nvGrpSpPr>
        <p:cNvPr id="76" name=""/>
        <p:cNvGrpSpPr/>
        <p:nvPr/>
      </p:nvGrpSpPr>
      <p:grpSpPr>
        <a:xfrm>
          <a:off x="0" y="0"/>
          <a:ext cx="0" cy="0"/>
          <a:chOff x="0" y="0"/>
          <a:chExt cx="0" cy="0"/>
        </a:xfrm>
      </p:grpSpPr>
      <p:sp>
        <p:nvSpPr>
          <p:cNvPr id="1048659" name="عنصر نائب للتاريخ 1"/>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60" name="عنصر نائب للتذييل 2"/>
          <p:cNvSpPr>
            <a:spLocks noGrp="1"/>
          </p:cNvSpPr>
          <p:nvPr>
            <p:ph type="ftr" sz="quarter" idx="11"/>
          </p:nvPr>
        </p:nvSpPr>
        <p:spPr/>
        <p:txBody>
          <a:bodyPr/>
          <a:p>
            <a:endParaRPr lang="ar-SA"/>
          </a:p>
        </p:txBody>
      </p:sp>
      <p:sp>
        <p:nvSpPr>
          <p:cNvPr id="1048661" name="عنصر نائب لرقم الشريحة 3"/>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محتوى ذو تسمية توضيحية">
    <p:spTree>
      <p:nvGrpSpPr>
        <p:cNvPr id="77" name=""/>
        <p:cNvGrpSpPr/>
        <p:nvPr/>
      </p:nvGrpSpPr>
      <p:grpSpPr>
        <a:xfrm>
          <a:off x="0" y="0"/>
          <a:ext cx="0" cy="0"/>
          <a:chOff x="0" y="0"/>
          <a:chExt cx="0" cy="0"/>
        </a:xfrm>
      </p:grpSpPr>
      <p:sp>
        <p:nvSpPr>
          <p:cNvPr id="1048662" name="عنوان 1"/>
          <p:cNvSpPr>
            <a:spLocks noGrp="1"/>
          </p:cNvSpPr>
          <p:nvPr>
            <p:ph type="title"/>
          </p:nvPr>
        </p:nvSpPr>
        <p:spPr>
          <a:xfrm>
            <a:off x="457200" y="273050"/>
            <a:ext cx="3008313" cy="1162050"/>
          </a:xfrm>
        </p:spPr>
        <p:txBody>
          <a:bodyPr anchor="b"/>
          <a:lstStyle>
            <a:lvl1pPr algn="r">
              <a:defRPr b="1" sz="2000"/>
            </a:lvl1pPr>
          </a:lstStyle>
          <a:p>
            <a:r>
              <a:rPr lang="ar-SA"/>
              <a:t>انقر لتحرير نمط العنوان الرئيسي</a:t>
            </a:r>
          </a:p>
        </p:txBody>
      </p:sp>
      <p:sp>
        <p:nvSpPr>
          <p:cNvPr id="104866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664" name="عنصر نائب للنص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ar-SA"/>
              <a:t>انقر لتحرير أنماط النص الرئيسي</a:t>
            </a:r>
          </a:p>
        </p:txBody>
      </p:sp>
      <p:sp>
        <p:nvSpPr>
          <p:cNvPr id="1048665" name="عنصر نائب للتاريخ 4"/>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66" name="عنصر نائب للتذييل 5"/>
          <p:cNvSpPr>
            <a:spLocks noGrp="1"/>
          </p:cNvSpPr>
          <p:nvPr>
            <p:ph type="ftr" sz="quarter" idx="11"/>
          </p:nvPr>
        </p:nvSpPr>
        <p:spPr/>
        <p:txBody>
          <a:bodyPr/>
          <a:p>
            <a:endParaRPr lang="ar-SA"/>
          </a:p>
        </p:txBody>
      </p:sp>
      <p:sp>
        <p:nvSpPr>
          <p:cNvPr id="1048667" name="عنصر نائب لرقم الشريحة 6"/>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صورة ذو تسمية توضيحية">
    <p:spTree>
      <p:nvGrpSpPr>
        <p:cNvPr id="71" name=""/>
        <p:cNvGrpSpPr/>
        <p:nvPr/>
      </p:nvGrpSpPr>
      <p:grpSpPr>
        <a:xfrm>
          <a:off x="0" y="0"/>
          <a:ext cx="0" cy="0"/>
          <a:chOff x="0" y="0"/>
          <a:chExt cx="0" cy="0"/>
        </a:xfrm>
      </p:grpSpPr>
      <p:sp>
        <p:nvSpPr>
          <p:cNvPr id="1048629" name="عنوان 1"/>
          <p:cNvSpPr>
            <a:spLocks noGrp="1"/>
          </p:cNvSpPr>
          <p:nvPr>
            <p:ph type="title"/>
          </p:nvPr>
        </p:nvSpPr>
        <p:spPr>
          <a:xfrm>
            <a:off x="1792288" y="4800600"/>
            <a:ext cx="5486400" cy="566738"/>
          </a:xfrm>
        </p:spPr>
        <p:txBody>
          <a:bodyPr anchor="b"/>
          <a:lstStyle>
            <a:lvl1pPr algn="r">
              <a:defRPr b="1" sz="2000"/>
            </a:lvl1pPr>
          </a:lstStyle>
          <a:p>
            <a:r>
              <a:rPr lang="ar-SA"/>
              <a:t>انقر لتحرير نمط العنوان الرئيسي</a:t>
            </a:r>
          </a:p>
        </p:txBody>
      </p:sp>
      <p:sp>
        <p:nvSpPr>
          <p:cNvPr id="1048630" name="عنصر نائب للصورة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ar-SA"/>
          </a:p>
        </p:txBody>
      </p:sp>
      <p:sp>
        <p:nvSpPr>
          <p:cNvPr id="1048631" name="عنصر نائب للنص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ar-SA"/>
              <a:t>انقر لتحرير أنماط النص الرئيسي</a:t>
            </a:r>
          </a:p>
        </p:txBody>
      </p:sp>
      <p:sp>
        <p:nvSpPr>
          <p:cNvPr id="1048632" name="عنصر نائب للتاريخ 4"/>
          <p:cNvSpPr>
            <a:spLocks noGrp="1"/>
          </p:cNvSpPr>
          <p:nvPr>
            <p:ph type="dt" sz="half" idx="10"/>
          </p:nvPr>
        </p:nvSpPr>
        <p:spPr/>
        <p:txBody>
          <a:bodyPr/>
          <a:p>
            <a:fld id="{1B8ABB09-4A1D-463E-8065-109CC2B7EFAA}" type="datetimeFigureOut">
              <a:rPr lang="ar-SA" smtClean="0"/>
              <a:t>27 ذو الحجة، 1441</a:t>
            </a:fld>
            <a:endParaRPr lang="ar-SA"/>
          </a:p>
        </p:txBody>
      </p:sp>
      <p:sp>
        <p:nvSpPr>
          <p:cNvPr id="1048633" name="عنصر نائب للتذييل 5"/>
          <p:cNvSpPr>
            <a:spLocks noGrp="1"/>
          </p:cNvSpPr>
          <p:nvPr>
            <p:ph type="ftr" sz="quarter" idx="11"/>
          </p:nvPr>
        </p:nvSpPr>
        <p:spPr/>
        <p:txBody>
          <a:bodyPr/>
          <a:p>
            <a:endParaRPr lang="ar-SA"/>
          </a:p>
        </p:txBody>
      </p:sp>
      <p:sp>
        <p:nvSpPr>
          <p:cNvPr id="1048634" name="عنصر نائب لرقم الشريحة 6"/>
          <p:cNvSpPr>
            <a:spLocks noGrp="1"/>
          </p:cNvSpPr>
          <p:nvPr>
            <p:ph type="sldNum" sz="quarter" idx="12"/>
          </p:nvPr>
        </p:nvSpPr>
        <p:spPr/>
        <p:txBody>
          <a:bodyPr/>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عنصر نائب للعنوان 1"/>
          <p:cNvSpPr>
            <a:spLocks noGrp="1"/>
          </p:cNvSpPr>
          <p:nvPr>
            <p:ph type="title"/>
          </p:nvPr>
        </p:nvSpPr>
        <p:spPr>
          <a:xfrm>
            <a:off x="457200" y="274638"/>
            <a:ext cx="8229600" cy="1143000"/>
          </a:xfrm>
          <a:prstGeom prst="rect"/>
        </p:spPr>
        <p:txBody>
          <a:bodyPr anchor="ctr" bIns="45720" lIns="91440" rIns="91440" rtlCol="1" tIns="45720" vert="horz">
            <a:normAutofit/>
          </a:bodyPr>
          <a:p>
            <a:r>
              <a:rPr lang="ar-SA"/>
              <a:t>انقر لتحرير نمط العنوان الرئيسي</a:t>
            </a:r>
          </a:p>
        </p:txBody>
      </p:sp>
      <p:sp>
        <p:nvSpPr>
          <p:cNvPr id="1048577" name="عنصر نائب للنص 2"/>
          <p:cNvSpPr>
            <a:spLocks noGrp="1"/>
          </p:cNvSpPr>
          <p:nvPr>
            <p:ph type="body" idx="1"/>
          </p:nvPr>
        </p:nvSpPr>
        <p:spPr>
          <a:xfrm>
            <a:off x="457200" y="1600200"/>
            <a:ext cx="8229600" cy="4525963"/>
          </a:xfrm>
          <a:prstGeom prst="rect"/>
        </p:spPr>
        <p:txBody>
          <a:bodyPr bIns="45720" lIns="91440" rIns="91440" rtlCol="1" tIns="45720" vert="horz">
            <a:normAutofit/>
          </a:bodyPr>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578" name="عنصر نائب للتاريخ 3"/>
          <p:cNvSpPr>
            <a:spLocks noGrp="1"/>
          </p:cNvSpPr>
          <p:nvPr>
            <p:ph type="dt" sz="half" idx="2"/>
          </p:nvPr>
        </p:nvSpPr>
        <p:spPr>
          <a:xfrm>
            <a:off x="6553200" y="6356350"/>
            <a:ext cx="2133600" cy="365125"/>
          </a:xfrm>
          <a:prstGeom prst="rect"/>
        </p:spPr>
        <p:txBody>
          <a:bodyPr anchor="ctr" bIns="45720" lIns="91440" rIns="91440" rtlCol="1" tIns="45720" vert="horz"/>
          <a:lstStyle>
            <a:lvl1pPr algn="r">
              <a:defRPr sz="1200">
                <a:solidFill>
                  <a:schemeClr val="tx1">
                    <a:tint val="75000"/>
                  </a:schemeClr>
                </a:solidFill>
              </a:defRPr>
            </a:lvl1pPr>
          </a:lstStyle>
          <a:p>
            <a:fld id="{1B8ABB09-4A1D-463E-8065-109CC2B7EFAA}" type="datetimeFigureOut">
              <a:rPr lang="ar-SA" smtClean="0"/>
              <a:t>27 ذو الحجة، 1441</a:t>
            </a:fld>
            <a:endParaRPr lang="ar-SA"/>
          </a:p>
        </p:txBody>
      </p:sp>
      <p:sp>
        <p:nvSpPr>
          <p:cNvPr id="1048579" name="عنصر نائب للتذييل 4"/>
          <p:cNvSpPr>
            <a:spLocks noGrp="1"/>
          </p:cNvSpPr>
          <p:nvPr>
            <p:ph type="ftr" sz="quarter" idx="3"/>
          </p:nvPr>
        </p:nvSpPr>
        <p:spPr>
          <a:xfrm>
            <a:off x="3124200" y="6356350"/>
            <a:ext cx="2895600" cy="365125"/>
          </a:xfrm>
          <a:prstGeom prst="rect"/>
        </p:spPr>
        <p:txBody>
          <a:bodyPr anchor="ctr" bIns="45720" lIns="91440" rIns="91440" rtlCol="1" tIns="45720" vert="horz"/>
          <a:lstStyle>
            <a:lvl1pPr algn="ctr">
              <a:defRPr sz="1200">
                <a:solidFill>
                  <a:schemeClr val="tx1">
                    <a:tint val="75000"/>
                  </a:schemeClr>
                </a:solidFill>
              </a:defRPr>
            </a:lvl1pPr>
          </a:lstStyle>
          <a:p>
            <a:endParaRPr lang="ar-SA"/>
          </a:p>
        </p:txBody>
      </p:sp>
      <p:sp>
        <p:nvSpPr>
          <p:cNvPr id="1048580" name="عنصر نائب لرقم الشريحة 5"/>
          <p:cNvSpPr>
            <a:spLocks noGrp="1"/>
          </p:cNvSpPr>
          <p:nvPr>
            <p:ph type="sldNum" sz="quarter" idx="4"/>
          </p:nvPr>
        </p:nvSpPr>
        <p:spPr>
          <a:xfrm>
            <a:off x="457200" y="6356350"/>
            <a:ext cx="2133600" cy="365125"/>
          </a:xfrm>
          <a:prstGeom prst="rect"/>
        </p:spPr>
        <p:txBody>
          <a:bodyPr anchor="ctr" bIns="45720" lIns="91440" rIns="91440" rtlCol="1" tIns="45720" vert="horz"/>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1">
        <a:spcBef>
          <a:spcPct val="0"/>
        </a:spcBef>
        <a:buNone/>
        <a:defRPr sz="4400" kern="1200">
          <a:solidFill>
            <a:schemeClr val="tx1"/>
          </a:solidFill>
          <a:latin typeface="+mj-lt"/>
          <a:ea typeface="+mj-ea"/>
          <a:cs typeface="+mj-cs"/>
        </a:defRPr>
      </a:lvl1pPr>
    </p:titleStyle>
    <p:bodyStyle>
      <a:lvl1pPr algn="r" defTabSz="914400" eaLnBrk="1" hangingPunct="1" indent="-342900" latinLnBrk="0" marL="342900" rtl="1">
        <a:spcBef>
          <a:spcPct val="20000"/>
        </a:spcBef>
        <a:buFont typeface="Arial" pitchFamily="34" charset="0"/>
        <a:buChar char="•"/>
        <a:defRPr sz="3200" kern="1200">
          <a:solidFill>
            <a:schemeClr val="tx1"/>
          </a:solidFill>
          <a:latin typeface="+mn-lt"/>
          <a:ea typeface="+mn-ea"/>
          <a:cs typeface="+mn-cs"/>
        </a:defRPr>
      </a:lvl1pPr>
      <a:lvl2pPr algn="r" defTabSz="914400" eaLnBrk="1" hangingPunct="1" indent="-285750" latinLnBrk="0" marL="742950" rtl="1">
        <a:spcBef>
          <a:spcPct val="20000"/>
        </a:spcBef>
        <a:buFont typeface="Arial" pitchFamily="34" charset="0"/>
        <a:buChar char="–"/>
        <a:defRPr sz="2800" kern="1200">
          <a:solidFill>
            <a:schemeClr val="tx1"/>
          </a:solidFill>
          <a:latin typeface="+mn-lt"/>
          <a:ea typeface="+mn-ea"/>
          <a:cs typeface="+mn-cs"/>
        </a:defRPr>
      </a:lvl2pPr>
      <a:lvl3pPr algn="r" defTabSz="914400" eaLnBrk="1" hangingPunct="1" indent="-228600" latinLnBrk="0" marL="1143000" rtl="1">
        <a:spcBef>
          <a:spcPct val="20000"/>
        </a:spcBef>
        <a:buFont typeface="Arial" pitchFamily="34" charset="0"/>
        <a:buChar char="•"/>
        <a:defRPr sz="2400" kern="1200">
          <a:solidFill>
            <a:schemeClr val="tx1"/>
          </a:solidFill>
          <a:latin typeface="+mn-lt"/>
          <a:ea typeface="+mn-ea"/>
          <a:cs typeface="+mn-cs"/>
        </a:defRPr>
      </a:lvl3pPr>
      <a:lvl4pPr algn="r" defTabSz="914400" eaLnBrk="1" hangingPunct="1" indent="-228600" latinLnBrk="0" marL="1600200" rtl="1">
        <a:spcBef>
          <a:spcPct val="20000"/>
        </a:spcBef>
        <a:buFont typeface="Arial" pitchFamily="34" charset="0"/>
        <a:buChar char="–"/>
        <a:defRPr sz="2000" kern="1200">
          <a:solidFill>
            <a:schemeClr val="tx1"/>
          </a:solidFill>
          <a:latin typeface="+mn-lt"/>
          <a:ea typeface="+mn-ea"/>
          <a:cs typeface="+mn-cs"/>
        </a:defRPr>
      </a:lvl4pPr>
      <a:lvl5pPr algn="r" defTabSz="914400" eaLnBrk="1" hangingPunct="1" indent="-228600" latinLnBrk="0" marL="2057400" rtl="1">
        <a:spcBef>
          <a:spcPct val="20000"/>
        </a:spcBef>
        <a:buFont typeface="Arial" pitchFamily="34" charset="0"/>
        <a:buChar char="»"/>
        <a:defRPr sz="2000" kern="1200">
          <a:solidFill>
            <a:schemeClr val="tx1"/>
          </a:solidFill>
          <a:latin typeface="+mn-lt"/>
          <a:ea typeface="+mn-ea"/>
          <a:cs typeface="+mn-cs"/>
        </a:defRPr>
      </a:lvl5pPr>
      <a:lvl6pPr algn="r" defTabSz="914400" eaLnBrk="1" hangingPunct="1" indent="-228600" latinLnBrk="0" marL="2514600" rtl="1">
        <a:spcBef>
          <a:spcPct val="20000"/>
        </a:spcBef>
        <a:buFont typeface="Arial" pitchFamily="34" charset="0"/>
        <a:buChar char="•"/>
        <a:defRPr sz="2000" kern="1200">
          <a:solidFill>
            <a:schemeClr val="tx1"/>
          </a:solidFill>
          <a:latin typeface="+mn-lt"/>
          <a:ea typeface="+mn-ea"/>
          <a:cs typeface="+mn-cs"/>
        </a:defRPr>
      </a:lvl6pPr>
      <a:lvl7pPr algn="r" defTabSz="914400" eaLnBrk="1" hangingPunct="1" indent="-228600" latinLnBrk="0" marL="2971800" rtl="1">
        <a:spcBef>
          <a:spcPct val="20000"/>
        </a:spcBef>
        <a:buFont typeface="Arial" pitchFamily="34" charset="0"/>
        <a:buChar char="•"/>
        <a:defRPr sz="2000" kern="1200">
          <a:solidFill>
            <a:schemeClr val="tx1"/>
          </a:solidFill>
          <a:latin typeface="+mn-lt"/>
          <a:ea typeface="+mn-ea"/>
          <a:cs typeface="+mn-cs"/>
        </a:defRPr>
      </a:lvl7pPr>
      <a:lvl8pPr algn="r" defTabSz="914400" eaLnBrk="1" hangingPunct="1" indent="-228600" latinLnBrk="0" marL="3429000" rtl="1">
        <a:spcBef>
          <a:spcPct val="20000"/>
        </a:spcBef>
        <a:buFont typeface="Arial" pitchFamily="34" charset="0"/>
        <a:buChar char="•"/>
        <a:defRPr sz="2000" kern="1200">
          <a:solidFill>
            <a:schemeClr val="tx1"/>
          </a:solidFill>
          <a:latin typeface="+mn-lt"/>
          <a:ea typeface="+mn-ea"/>
          <a:cs typeface="+mn-cs"/>
        </a:defRPr>
      </a:lvl8pPr>
      <a:lvl9pPr algn="r" defTabSz="914400" eaLnBrk="1" hangingPunct="1" indent="-228600" latinLnBrk="0" marL="3886200" rtl="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customXml" Target="../ink/ink1.xml"/><Relationship Id="rId3" Type="http://schemas.openxmlformats.org/officeDocument/2006/relationships/image" Target="../media/image3.png"/><Relationship Id="rId4" Type="http://schemas.openxmlformats.org/officeDocument/2006/relationships/customXml" Target="../ink/ink2.xml"/><Relationship Id="rId5" Type="http://schemas.openxmlformats.org/officeDocument/2006/relationships/image" Target="../media/image4.png"/><Relationship Id="rId6"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4" name=""/>
        <p:cNvGrpSpPr/>
        <p:nvPr/>
      </p:nvGrpSpPr>
      <p:grpSpPr>
        <a:xfrm>
          <a:off x="0" y="0"/>
          <a:ext cx="0" cy="0"/>
          <a:chOff x="0" y="0"/>
          <a:chExt cx="0" cy="0"/>
        </a:xfrm>
      </p:grpSpPr>
      <p:sp>
        <p:nvSpPr>
          <p:cNvPr id="1048586" name="عنوان 1"/>
          <p:cNvSpPr>
            <a:spLocks noGrp="1"/>
          </p:cNvSpPr>
          <p:nvPr>
            <p:ph type="ctrTitle"/>
          </p:nvPr>
        </p:nvSpPr>
        <p:spPr>
          <a:xfrm>
            <a:off x="571500" y="1533702"/>
            <a:ext cx="8001000" cy="1987662"/>
          </a:xfrm>
        </p:spPr>
        <p:txBody>
          <a:bodyPr>
            <a:noAutofit/>
          </a:bodyPr>
          <a:p>
            <a:pPr rtl="0"/>
            <a:r>
              <a:rPr dirty="0" sz="5000" lang="en-US" err="1">
                <a:solidFill>
                  <a:schemeClr val="tx2">
                    <a:lumMod val="75000"/>
                  </a:schemeClr>
                </a:solidFill>
                <a:latin typeface="Algerian" pitchFamily="82" charset="77"/>
              </a:rPr>
              <a:t>Lipomyelomeningocele</a:t>
            </a:r>
            <a:br>
              <a:rPr dirty="0" sz="5000" lang="en-US">
                <a:solidFill>
                  <a:schemeClr val="tx2">
                    <a:lumMod val="75000"/>
                  </a:schemeClr>
                </a:solidFill>
                <a:latin typeface="Algerian" pitchFamily="82" charset="77"/>
              </a:rPr>
            </a:br>
            <a:r>
              <a:rPr b="1" dirty="0" sz="2000" lang="en-US" err="1">
                <a:latin typeface="+mn-lt"/>
              </a:rPr>
              <a:t>Youmans</a:t>
            </a:r>
            <a:r>
              <a:rPr b="1" dirty="0" sz="2000" lang="en-US">
                <a:latin typeface="+mn-lt"/>
              </a:rPr>
              <a:t> Chap. 230</a:t>
            </a:r>
            <a:endParaRPr dirty="0" sz="5000" lang="ar-IQ">
              <a:solidFill>
                <a:schemeClr val="tx2">
                  <a:lumMod val="75000"/>
                </a:schemeClr>
              </a:solidFill>
              <a:latin typeface="Algerian" pitchFamily="8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sp>
        <p:nvSpPr>
          <p:cNvPr id="1048600" name="Content Placeholder 2"/>
          <p:cNvSpPr>
            <a:spLocks noGrp="1"/>
          </p:cNvSpPr>
          <p:nvPr>
            <p:ph idx="1"/>
          </p:nvPr>
        </p:nvSpPr>
        <p:spPr>
          <a:xfrm>
            <a:off x="0" y="5484091"/>
            <a:ext cx="9144000" cy="905838"/>
          </a:xfrm>
        </p:spPr>
        <p:txBody>
          <a:bodyPr>
            <a:normAutofit/>
          </a:bodyPr>
          <a:p>
            <a:pPr algn="l" indent="0" marL="0" rtl="0">
              <a:buNone/>
            </a:pPr>
            <a:r>
              <a:rPr dirty="0" sz="2000" lang="en-US"/>
              <a:t>(A) and Cross-sectional view (B) of a caudal lipoma. The roots run anteriorly and may attach to the ventral wall of the lipoma.</a:t>
            </a:r>
            <a:endParaRPr dirty="0" sz="2000" lang="en-IQ"/>
          </a:p>
        </p:txBody>
      </p:sp>
      <p:pic>
        <p:nvPicPr>
          <p:cNvPr id="2097158" name="Picture 4"/>
          <p:cNvPicPr>
            <a:picLocks noChangeAspect="1"/>
          </p:cNvPicPr>
          <p:nvPr/>
        </p:nvPicPr>
        <p:blipFill>
          <a:blip xmlns:r="http://schemas.openxmlformats.org/officeDocument/2006/relationships" r:embed="rId1"/>
          <a:stretch>
            <a:fillRect/>
          </a:stretch>
        </p:blipFill>
        <p:spPr>
          <a:xfrm>
            <a:off x="0" y="161636"/>
            <a:ext cx="9144000" cy="5186597"/>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2" name=""/>
        <p:cNvGrpSpPr/>
        <p:nvPr/>
      </p:nvGrpSpPr>
      <p:grpSpPr>
        <a:xfrm>
          <a:off x="0" y="0"/>
          <a:ext cx="0" cy="0"/>
          <a:chOff x="0" y="0"/>
          <a:chExt cx="0" cy="0"/>
        </a:xfrm>
      </p:grpSpPr>
      <p:sp>
        <p:nvSpPr>
          <p:cNvPr id="1048601" name="عنصر نائب للمحتوى 2"/>
          <p:cNvSpPr>
            <a:spLocks noGrp="1"/>
          </p:cNvSpPr>
          <p:nvPr>
            <p:ph idx="1"/>
          </p:nvPr>
        </p:nvSpPr>
        <p:spPr>
          <a:xfrm>
            <a:off x="92363" y="126999"/>
            <a:ext cx="8936182" cy="4895273"/>
          </a:xfrm>
        </p:spPr>
        <p:txBody>
          <a:bodyPr>
            <a:normAutofit/>
          </a:bodyPr>
          <a:p>
            <a:pPr algn="l" rtl="0">
              <a:buFont typeface="Wingdings" pitchFamily="2" charset="2"/>
              <a:buChar char="Ø"/>
            </a:pPr>
            <a:r>
              <a:rPr dirty="0" sz="2400" lang="en-US" u="sng">
                <a:solidFill>
                  <a:srgbClr val="C00000"/>
                </a:solidFill>
                <a:latin typeface="Algerian" pitchFamily="82" charset="77"/>
              </a:rPr>
              <a:t>transitional:</a:t>
            </a:r>
          </a:p>
          <a:p>
            <a:pPr algn="l" rtl="0"/>
            <a:r>
              <a:rPr dirty="0" sz="2000" lang="en-US"/>
              <a:t>Type between the two variants may exist . </a:t>
            </a:r>
          </a:p>
          <a:p>
            <a:pPr algn="l" rtl="0"/>
            <a:r>
              <a:rPr dirty="0" sz="2000" lang="en-US"/>
              <a:t>Often in these cases, the more cephalic portion is of the dorsal type, with posterior rootlets emerging from the cord just ventral to the line of fusion of the lipoma to the cord and leptomeninges.</a:t>
            </a:r>
          </a:p>
          <a:p>
            <a:pPr algn="l" rtl="0"/>
            <a:r>
              <a:rPr dirty="0" sz="2000" lang="en-US"/>
              <a:t>Caudally, however, as the line of fusion is displaced ventrally, nerve roots emerge from the anterolateral portion of the lipoma mass</a:t>
            </a:r>
          </a:p>
          <a:p>
            <a:pPr algn="l" indent="0" marL="0" rtl="0">
              <a:buNone/>
            </a:pPr>
            <a:endParaRPr b="1" dirty="0" sz="2200" lang="ar-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3" name=""/>
        <p:cNvGrpSpPr/>
        <p:nvPr/>
      </p:nvGrpSpPr>
      <p:grpSpPr>
        <a:xfrm>
          <a:off x="0" y="0"/>
          <a:ext cx="0" cy="0"/>
          <a:chOff x="0" y="0"/>
          <a:chExt cx="0" cy="0"/>
        </a:xfrm>
      </p:grpSpPr>
      <p:pic>
        <p:nvPicPr>
          <p:cNvPr id="2097159" name="Picture 3"/>
          <p:cNvPicPr>
            <a:picLocks noChangeAspect="1" noGrp="1"/>
          </p:cNvPicPr>
          <p:nvPr>
            <p:ph idx="1"/>
          </p:nvPr>
        </p:nvPicPr>
        <p:blipFill>
          <a:blip xmlns:r="http://schemas.openxmlformats.org/officeDocument/2006/relationships" r:embed="rId1" cstate="print"/>
          <a:stretch>
            <a:fillRect/>
          </a:stretch>
        </p:blipFill>
        <p:spPr>
          <a:xfrm>
            <a:off x="756227" y="0"/>
            <a:ext cx="7631545" cy="6858000"/>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4" name=""/>
        <p:cNvGrpSpPr/>
        <p:nvPr/>
      </p:nvGrpSpPr>
      <p:grpSpPr>
        <a:xfrm>
          <a:off x="0" y="0"/>
          <a:ext cx="0" cy="0"/>
          <a:chOff x="0" y="0"/>
          <a:chExt cx="0" cy="0"/>
        </a:xfrm>
      </p:grpSpPr>
      <p:sp>
        <p:nvSpPr>
          <p:cNvPr id="1048602" name="Content Placeholder 2"/>
          <p:cNvSpPr>
            <a:spLocks noGrp="1"/>
          </p:cNvSpPr>
          <p:nvPr>
            <p:ph idx="1"/>
          </p:nvPr>
        </p:nvSpPr>
        <p:spPr>
          <a:xfrm>
            <a:off x="80818" y="161636"/>
            <a:ext cx="8970818" cy="6604000"/>
          </a:xfrm>
        </p:spPr>
        <p:txBody>
          <a:bodyPr>
            <a:normAutofit/>
          </a:bodyPr>
          <a:p>
            <a:pPr algn="l" rtl="0">
              <a:buFont typeface="Wingdings" pitchFamily="2" charset="2"/>
              <a:buChar char="Ø"/>
            </a:pPr>
            <a:r>
              <a:rPr dirty="0" sz="2000" lang="en-US" u="sng">
                <a:solidFill>
                  <a:srgbClr val="C00000"/>
                </a:solidFill>
                <a:latin typeface="Algerian" pitchFamily="82" charset="77"/>
              </a:rPr>
              <a:t>chaotic type:</a:t>
            </a:r>
          </a:p>
          <a:p>
            <a:pPr algn="l" rtl="0"/>
            <a:r>
              <a:rPr dirty="0" sz="2000" lang="en-US"/>
              <a:t>This type of LMM begins dorsally in an orderly fashion, but its caudal portion is ventral to the neural </a:t>
            </a:r>
            <a:r>
              <a:rPr dirty="0" sz="2000" lang="en-US" err="1"/>
              <a:t>placode</a:t>
            </a:r>
            <a:r>
              <a:rPr dirty="0" sz="2000" lang="en-US"/>
              <a:t>, </a:t>
            </a:r>
            <a:r>
              <a:rPr b="1" dirty="0" sz="2000" lang="en-US">
                <a:solidFill>
                  <a:srgbClr val="0070C0"/>
                </a:solidFill>
              </a:rPr>
              <a:t>engulfing neural tissue and nerve roots</a:t>
            </a:r>
            <a:r>
              <a:rPr dirty="0" sz="2000" lang="en-US"/>
              <a:t>.</a:t>
            </a:r>
          </a:p>
          <a:p>
            <a:pPr algn="l" rtl="0"/>
            <a:r>
              <a:rPr b="1" dirty="0" sz="2000" lang="en-US">
                <a:solidFill>
                  <a:srgbClr val="0070C0"/>
                </a:solidFill>
              </a:rPr>
              <a:t>The fusion line may be distinct rostrally but blurs distally</a:t>
            </a:r>
            <a:r>
              <a:rPr dirty="0" sz="2000" lang="en-US"/>
              <a:t>, making the location of the dorsal root entry zone and nerve roots less predictable and </a:t>
            </a:r>
            <a:r>
              <a:rPr b="1" dirty="0" sz="2000" lang="en-US">
                <a:solidFill>
                  <a:srgbClr val="002060"/>
                </a:solidFill>
              </a:rPr>
              <a:t>surgical resection</a:t>
            </a:r>
            <a:r>
              <a:rPr dirty="0" sz="2000" lang="en-US"/>
              <a:t> </a:t>
            </a:r>
            <a:r>
              <a:rPr b="1" dirty="0" sz="2000" lang="en-US">
                <a:solidFill>
                  <a:srgbClr val="002060"/>
                </a:solidFill>
              </a:rPr>
              <a:t>difficult</a:t>
            </a:r>
            <a:r>
              <a:rPr dirty="0" sz="2000" lang="en-US"/>
              <a:t>.</a:t>
            </a:r>
          </a:p>
          <a:p>
            <a:pPr algn="l" rtl="0"/>
            <a:r>
              <a:rPr dirty="0" sz="2000" lang="en-US"/>
              <a:t>Chaotic lipomas are </a:t>
            </a:r>
            <a:r>
              <a:rPr b="1" dirty="0" sz="2000" lang="en-US">
                <a:solidFill>
                  <a:srgbClr val="7030A0"/>
                </a:solidFill>
              </a:rPr>
              <a:t>uncommon</a:t>
            </a:r>
            <a:r>
              <a:rPr dirty="0" sz="2000" lang="en-US"/>
              <a:t> but can be </a:t>
            </a:r>
            <a:r>
              <a:rPr b="1" dirty="0" sz="2000" lang="en-US">
                <a:solidFill>
                  <a:srgbClr val="7030A0"/>
                </a:solidFill>
              </a:rPr>
              <a:t>associated with sacral </a:t>
            </a:r>
            <a:r>
              <a:rPr b="1" dirty="0" sz="2000" lang="en-US" err="1">
                <a:solidFill>
                  <a:srgbClr val="7030A0"/>
                </a:solidFill>
              </a:rPr>
              <a:t>agenesis</a:t>
            </a:r>
            <a:endParaRPr b="1" dirty="0" sz="2000" lang="en-US">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5" name=""/>
        <p:cNvGrpSpPr/>
        <p:nvPr/>
      </p:nvGrpSpPr>
      <p:grpSpPr>
        <a:xfrm>
          <a:off x="0" y="0"/>
          <a:ext cx="0" cy="0"/>
          <a:chOff x="0" y="0"/>
          <a:chExt cx="0" cy="0"/>
        </a:xfrm>
      </p:grpSpPr>
      <p:sp>
        <p:nvSpPr>
          <p:cNvPr id="1048603" name="عنصر نائب للمحتوى 2"/>
          <p:cNvSpPr>
            <a:spLocks noGrp="1"/>
          </p:cNvSpPr>
          <p:nvPr>
            <p:ph idx="1"/>
          </p:nvPr>
        </p:nvSpPr>
        <p:spPr>
          <a:xfrm>
            <a:off x="92364" y="80818"/>
            <a:ext cx="8970818" cy="6696363"/>
          </a:xfrm>
        </p:spPr>
        <p:txBody>
          <a:bodyPr>
            <a:noAutofit/>
          </a:bodyPr>
          <a:p>
            <a:pPr algn="l" rtl="0">
              <a:buFont typeface="Wingdings" pitchFamily="2" charset="2"/>
              <a:buChar char="q"/>
            </a:pPr>
            <a:r>
              <a:rPr b="1" dirty="0" sz="2000" lang="en-US" u="sng">
                <a:solidFill>
                  <a:srgbClr val="C00000"/>
                </a:solidFill>
                <a:cs typeface="Aldhabi" pitchFamily="2" charset="-78"/>
              </a:rPr>
              <a:t>Presentation</a:t>
            </a:r>
            <a:endParaRPr b="1" dirty="0" sz="2000" lang="ar-IQ" u="sng">
              <a:solidFill>
                <a:srgbClr val="C00000"/>
              </a:solidFill>
              <a:cs typeface="Aldhabi" pitchFamily="2" charset="-78"/>
            </a:endParaRPr>
          </a:p>
          <a:p>
            <a:pPr algn="l" rtl="0">
              <a:buFont typeface="Wingdings" pitchFamily="2" charset="2"/>
              <a:buChar char="v"/>
            </a:pPr>
            <a:r>
              <a:rPr dirty="0" sz="2000" lang="en-US">
                <a:solidFill>
                  <a:srgbClr val="002060"/>
                </a:solidFill>
              </a:rPr>
              <a:t>Infants typically present with cutaneous anomalies.</a:t>
            </a:r>
          </a:p>
          <a:p>
            <a:pPr algn="l" rtl="0">
              <a:buFont typeface="Wingdings" pitchFamily="2" charset="2"/>
              <a:buChar char="v"/>
            </a:pPr>
            <a:r>
              <a:rPr dirty="0" sz="2000" lang="en-US">
                <a:solidFill>
                  <a:srgbClr val="002060"/>
                </a:solidFill>
              </a:rPr>
              <a:t>Older children with orthopedic, neurological, or urologic symptoms.</a:t>
            </a:r>
          </a:p>
          <a:p>
            <a:pPr algn="l" rtl="0">
              <a:buFont typeface="Wingdings" pitchFamily="2" charset="2"/>
              <a:buChar char="v"/>
            </a:pPr>
            <a:r>
              <a:rPr dirty="0" sz="2000" lang="en-US">
                <a:solidFill>
                  <a:srgbClr val="002060"/>
                </a:solidFill>
              </a:rPr>
              <a:t>Adults often present with pain.</a:t>
            </a:r>
          </a:p>
          <a:p>
            <a:pPr algn="l" rtl="0">
              <a:buFont typeface="Wingdings" pitchFamily="2" charset="2"/>
              <a:buChar char="v"/>
            </a:pPr>
            <a:endParaRPr dirty="0" sz="2000" lang="en-US">
              <a:solidFill>
                <a:srgbClr val="002060"/>
              </a:solidFill>
            </a:endParaRPr>
          </a:p>
          <a:p>
            <a:pPr algn="l" rtl="0">
              <a:buFont typeface="Wingdings" pitchFamily="2" charset="2"/>
              <a:buChar char="§"/>
            </a:pPr>
            <a:r>
              <a:rPr dirty="0" sz="2000" lang="en-US"/>
              <a:t>Typically cause </a:t>
            </a:r>
            <a:r>
              <a:rPr b="1" dirty="0" sz="2000" lang="en-US"/>
              <a:t>tethering of the spinal cord</a:t>
            </a:r>
            <a:r>
              <a:rPr dirty="0" sz="2000" lang="en-US"/>
              <a:t> via the associated fibrous, subcutaneous lipoma.</a:t>
            </a:r>
          </a:p>
          <a:p>
            <a:pPr algn="l" rtl="0">
              <a:buFont typeface="Wingdings" pitchFamily="2" charset="2"/>
              <a:buChar char="§"/>
            </a:pPr>
            <a:r>
              <a:rPr dirty="0" sz="2000" lang="en-US"/>
              <a:t>1/3</a:t>
            </a:r>
            <a:r>
              <a:rPr baseline="30000" dirty="0" sz="2000" lang="en-US"/>
              <a:t>rd</a:t>
            </a:r>
            <a:r>
              <a:rPr dirty="0" sz="2000" lang="en-US"/>
              <a:t> of patients will demonstrate an </a:t>
            </a:r>
            <a:r>
              <a:rPr b="1" dirty="0" sz="2000" lang="en-US">
                <a:solidFill>
                  <a:srgbClr val="0070C0"/>
                </a:solidFill>
              </a:rPr>
              <a:t>asymmetric subcutaneous mass</a:t>
            </a:r>
            <a:r>
              <a:rPr dirty="0" sz="2000" lang="en-US"/>
              <a:t> presenting with </a:t>
            </a:r>
            <a:r>
              <a:rPr dirty="0" sz="2000" lang="en-US">
                <a:solidFill>
                  <a:srgbClr val="C00000"/>
                </a:solidFill>
              </a:rPr>
              <a:t>neurological deficits in the lower limb </a:t>
            </a:r>
            <a:r>
              <a:rPr b="1" dirty="0" sz="2000" lang="en-US">
                <a:solidFill>
                  <a:srgbClr val="C00000"/>
                </a:solidFill>
              </a:rPr>
              <a:t>ipsilateral</a:t>
            </a:r>
            <a:r>
              <a:rPr dirty="0" sz="2000" lang="en-US">
                <a:solidFill>
                  <a:srgbClr val="C00000"/>
                </a:solidFill>
              </a:rPr>
              <a:t> to the side of the mass</a:t>
            </a:r>
            <a:r>
              <a:rPr dirty="0" sz="2000" lang="en-US"/>
              <a:t>.</a:t>
            </a:r>
          </a:p>
          <a:p>
            <a:pPr algn="l" rtl="0">
              <a:buFont typeface="Wingdings" pitchFamily="2" charset="2"/>
              <a:buChar char="§"/>
            </a:pPr>
            <a:r>
              <a:rPr dirty="0" sz="2000" lang="en-US"/>
              <a:t>Spinal cord tethering </a:t>
            </a:r>
            <a:r>
              <a:rPr b="1" dirty="0" sz="2000" lang="en-US"/>
              <a:t>interferes with normal spinal cord energy metabolism</a:t>
            </a:r>
            <a:r>
              <a:rPr dirty="0" sz="2000" lang="en-US"/>
              <a:t>, leading to </a:t>
            </a:r>
            <a:r>
              <a:rPr dirty="0" sz="2000" lang="en-US">
                <a:solidFill>
                  <a:srgbClr val="C00000"/>
                </a:solidFill>
              </a:rPr>
              <a:t>ischemia and progressive neural damage</a:t>
            </a:r>
            <a:r>
              <a:rPr dirty="0" sz="2000" lang="en-US"/>
              <a:t>.</a:t>
            </a:r>
          </a:p>
          <a:p>
            <a:pPr algn="l" rtl="0">
              <a:buFont typeface="Wingdings" pitchFamily="2" charset="2"/>
              <a:buChar char="§"/>
            </a:pPr>
            <a:endParaRPr dirty="0" sz="2000" lang="en-US"/>
          </a:p>
          <a:p>
            <a:pPr algn="l" rtl="0">
              <a:buFont typeface="Wingdings" pitchFamily="2" charset="2"/>
              <a:buChar char="Ø"/>
            </a:pPr>
            <a:r>
              <a:rPr b="1" dirty="0" sz="2000" lang="en-US"/>
              <a:t>In asymptomatic or slow progression of symptom, sudden and acute loss of  function occur in:</a:t>
            </a:r>
          </a:p>
          <a:p>
            <a:pPr algn="l" lvl="1" rtl="0">
              <a:buFont typeface="Wingdings" pitchFamily="2" charset="2"/>
              <a:buChar char="ü"/>
            </a:pPr>
            <a:r>
              <a:rPr dirty="0" sz="2000" lang="en-US"/>
              <a:t>Lithotomy position  during pregnancy.</a:t>
            </a:r>
          </a:p>
          <a:p>
            <a:pPr algn="l" lvl="1" rtl="0">
              <a:buFont typeface="Wingdings" pitchFamily="2" charset="2"/>
              <a:buChar char="ü"/>
            </a:pPr>
            <a:r>
              <a:rPr dirty="0" sz="2000" lang="en-US"/>
              <a:t>Hyper flexion  injury  from  a  RTA.</a:t>
            </a:r>
            <a:endParaRPr dirty="0" sz="2400" lang="en-US"/>
          </a:p>
          <a:p>
            <a:pPr algn="l" rtl="0">
              <a:buFont typeface="Wingdings" pitchFamily="2" charset="2"/>
              <a:buChar char="§"/>
            </a:pPr>
            <a:r>
              <a:rPr dirty="0" sz="2000" lang="en-US"/>
              <a:t>Muscle weakness and gait disturbance are often present by the time the patient starts ambulating.</a:t>
            </a:r>
          </a:p>
          <a:p>
            <a:pPr algn="l" rtl="0">
              <a:buFont typeface="Wingdings" pitchFamily="2" charset="2"/>
              <a:buChar char="§"/>
            </a:pPr>
            <a:r>
              <a:rPr dirty="0" sz="2000" lang="en-US"/>
              <a:t>Urinary or fecal incontinence or UTI is the presenting symptom.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6" name=""/>
        <p:cNvGrpSpPr/>
        <p:nvPr/>
      </p:nvGrpSpPr>
      <p:grpSpPr>
        <a:xfrm>
          <a:off x="0" y="0"/>
          <a:ext cx="0" cy="0"/>
          <a:chOff x="0" y="0"/>
          <a:chExt cx="0" cy="0"/>
        </a:xfrm>
      </p:grpSpPr>
      <p:sp>
        <p:nvSpPr>
          <p:cNvPr id="1048604" name="Content Placeholder 2"/>
          <p:cNvSpPr>
            <a:spLocks noGrp="1"/>
          </p:cNvSpPr>
          <p:nvPr>
            <p:ph idx="1"/>
          </p:nvPr>
        </p:nvSpPr>
        <p:spPr>
          <a:xfrm>
            <a:off x="127000" y="103909"/>
            <a:ext cx="8890000" cy="6674573"/>
          </a:xfrm>
        </p:spPr>
        <p:txBody>
          <a:bodyPr>
            <a:normAutofit/>
          </a:bodyPr>
          <a:p>
            <a:pPr algn="l" rtl="0">
              <a:buFont typeface="Wingdings" pitchFamily="2" charset="2"/>
              <a:buChar char="q"/>
            </a:pPr>
            <a:r>
              <a:rPr b="1" dirty="0" sz="2000" lang="en-US" u="sng">
                <a:solidFill>
                  <a:srgbClr val="C00000"/>
                </a:solidFill>
                <a:cs typeface="Aldhabi" pitchFamily="2" charset="-78"/>
              </a:rPr>
              <a:t>Cutaneous Signs</a:t>
            </a:r>
          </a:p>
          <a:p>
            <a:pPr algn="l" lvl="1" rtl="0">
              <a:buFont typeface="Wingdings" pitchFamily="2" charset="2"/>
              <a:buChar char="ü"/>
            </a:pPr>
            <a:r>
              <a:rPr dirty="0" sz="2000" lang="en-US"/>
              <a:t>Soft tissue mass</a:t>
            </a:r>
          </a:p>
          <a:p>
            <a:pPr algn="l" lvl="1" rtl="0">
              <a:buFont typeface="Wingdings" pitchFamily="2" charset="2"/>
              <a:buChar char="ü"/>
            </a:pPr>
            <a:r>
              <a:rPr dirty="0" sz="2000" lang="en-US"/>
              <a:t>Skin dimple </a:t>
            </a:r>
          </a:p>
          <a:p>
            <a:pPr algn="l" lvl="1" rtl="0">
              <a:buFont typeface="Wingdings" pitchFamily="2" charset="2"/>
              <a:buChar char="ü"/>
            </a:pPr>
            <a:r>
              <a:rPr dirty="0" sz="2000" lang="en-US"/>
              <a:t>Hemangioma </a:t>
            </a:r>
          </a:p>
          <a:p>
            <a:pPr algn="l" lvl="1" rtl="0">
              <a:buFont typeface="Wingdings" pitchFamily="2" charset="2"/>
              <a:buChar char="ü"/>
            </a:pPr>
            <a:r>
              <a:rPr dirty="0" sz="2000" lang="en-US"/>
              <a:t>Hypertrichosis </a:t>
            </a:r>
          </a:p>
          <a:p>
            <a:pPr algn="l" lvl="1" rtl="0">
              <a:buFont typeface="Wingdings" pitchFamily="2" charset="2"/>
              <a:buChar char="ü"/>
            </a:pPr>
            <a:r>
              <a:rPr dirty="0" sz="2000" lang="en-US"/>
              <a:t>Skin tag/tail-like appendage</a:t>
            </a:r>
          </a:p>
          <a:p>
            <a:pPr algn="l" lvl="1" rtl="0">
              <a:buFont typeface="Wingdings" pitchFamily="2" charset="2"/>
              <a:buChar char="ü"/>
            </a:pPr>
            <a:r>
              <a:rPr dirty="0" sz="2000" lang="en-US" err="1"/>
              <a:t>Atretic</a:t>
            </a:r>
            <a:r>
              <a:rPr dirty="0" sz="2000" lang="en-US"/>
              <a:t> or denuded skin patch </a:t>
            </a:r>
          </a:p>
          <a:p>
            <a:pPr algn="l" lvl="1" rtl="0">
              <a:buFont typeface="Wingdings" pitchFamily="2" charset="2"/>
              <a:buChar char="ü"/>
            </a:pPr>
            <a:r>
              <a:rPr dirty="0" sz="2000" lang="en-US"/>
              <a:t>Dermal sinus </a:t>
            </a:r>
            <a:r>
              <a:rPr dirty="0" sz="2000" lang="en-US" err="1"/>
              <a:t>hypopigmentation</a:t>
            </a:r>
            <a:endParaRPr dirty="0" sz="2000" lang="en-US"/>
          </a:p>
          <a:p>
            <a:pPr algn="l" rtl="0">
              <a:buFont typeface="Wingdings" pitchFamily="2" charset="2"/>
              <a:buChar char="§"/>
            </a:pPr>
            <a:endParaRPr dirty="0" sz="2000" lang="en-US"/>
          </a:p>
          <a:p>
            <a:pPr algn="l" rtl="0"/>
            <a:r>
              <a:rPr dirty="0" sz="2000" lang="en-US"/>
              <a:t>Infants present most often (&gt;90% of patients) with a cutaneous finding.</a:t>
            </a:r>
          </a:p>
          <a:p>
            <a:pPr algn="l" rtl="0"/>
            <a:r>
              <a:rPr dirty="0" sz="2000" lang="en-US"/>
              <a:t>Covered with skin in </a:t>
            </a:r>
            <a:r>
              <a:rPr dirty="0" sz="2000" lang="en-US" err="1"/>
              <a:t>lumbosacral</a:t>
            </a:r>
            <a:r>
              <a:rPr dirty="0" sz="2000" lang="en-US"/>
              <a:t> region, non tender.</a:t>
            </a:r>
          </a:p>
          <a:p>
            <a:pPr algn="l" rtl="0"/>
            <a:r>
              <a:rPr b="1" dirty="0" sz="2000" lang="en-US">
                <a:solidFill>
                  <a:srgbClr val="002060"/>
                </a:solidFill>
              </a:rPr>
              <a:t>Superficial portion</a:t>
            </a:r>
            <a:r>
              <a:rPr dirty="0" sz="2000" lang="en-US"/>
              <a:t> of the mass typically consists of </a:t>
            </a:r>
            <a:r>
              <a:rPr dirty="0" sz="2000" lang="en-US">
                <a:solidFill>
                  <a:srgbClr val="002060"/>
                </a:solidFill>
              </a:rPr>
              <a:t>lobulated and </a:t>
            </a:r>
            <a:r>
              <a:rPr dirty="0" sz="2000" lang="en-US" err="1">
                <a:solidFill>
                  <a:srgbClr val="002060"/>
                </a:solidFill>
              </a:rPr>
              <a:t>unencapsulated</a:t>
            </a:r>
            <a:r>
              <a:rPr dirty="0" sz="2000" lang="en-US">
                <a:solidFill>
                  <a:srgbClr val="002060"/>
                </a:solidFill>
              </a:rPr>
              <a:t> subcutaneous fat</a:t>
            </a:r>
            <a:r>
              <a:rPr dirty="0" sz="2000" lang="en-US"/>
              <a:t>, which becomes more </a:t>
            </a:r>
            <a:r>
              <a:rPr dirty="0" sz="2000" lang="en-US">
                <a:solidFill>
                  <a:srgbClr val="0070C0"/>
                </a:solidFill>
              </a:rPr>
              <a:t>fibrous</a:t>
            </a:r>
            <a:r>
              <a:rPr dirty="0" sz="2000" lang="en-US"/>
              <a:t> as the </a:t>
            </a:r>
            <a:r>
              <a:rPr b="1" dirty="0" sz="2000" lang="en-US">
                <a:solidFill>
                  <a:srgbClr val="0070C0"/>
                </a:solidFill>
              </a:rPr>
              <a:t>deeper structures</a:t>
            </a:r>
            <a:r>
              <a:rPr dirty="0" sz="2000" lang="en-US"/>
              <a:t> are approached. </a:t>
            </a:r>
          </a:p>
          <a:p>
            <a:pPr algn="l" rtl="0"/>
            <a:endParaRPr dirty="0" sz="2000" lang="en-US"/>
          </a:p>
          <a:p>
            <a:pPr algn="l" rtl="0">
              <a:buFont typeface="Wingdings" pitchFamily="2" charset="2"/>
              <a:buChar char="v"/>
            </a:pPr>
            <a:r>
              <a:rPr b="1" dirty="0" sz="2000" lang="en-US"/>
              <a:t>It is rare for patients with LMM to have</a:t>
            </a:r>
            <a:r>
              <a:rPr dirty="0" sz="2000" lang="en-US"/>
              <a:t> </a:t>
            </a:r>
            <a:r>
              <a:rPr dirty="0" sz="2000" lang="en-US">
                <a:solidFill>
                  <a:srgbClr val="C00000"/>
                </a:solidFill>
              </a:rPr>
              <a:t>intellectual impairment</a:t>
            </a:r>
            <a:r>
              <a:rPr dirty="0" sz="2000" lang="en-US"/>
              <a:t> or associated </a:t>
            </a:r>
            <a:r>
              <a:rPr dirty="0" sz="2000" lang="en-US">
                <a:solidFill>
                  <a:srgbClr val="C00000"/>
                </a:solidFill>
              </a:rPr>
              <a:t>hydrocephalus</a:t>
            </a:r>
            <a:r>
              <a:rPr dirty="0" sz="2000" lang="en-US"/>
              <a:t>, </a:t>
            </a:r>
            <a:r>
              <a:rPr dirty="0" sz="2000" lang="en-US" err="1">
                <a:solidFill>
                  <a:srgbClr val="C00000"/>
                </a:solidFill>
              </a:rPr>
              <a:t>Chiari</a:t>
            </a:r>
            <a:r>
              <a:rPr dirty="0" sz="2000" lang="en-US">
                <a:solidFill>
                  <a:srgbClr val="C00000"/>
                </a:solidFill>
              </a:rPr>
              <a:t> malformations</a:t>
            </a:r>
            <a:r>
              <a:rPr dirty="0" sz="2000" lang="en-US"/>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57" name=""/>
        <p:cNvGrpSpPr/>
        <p:nvPr/>
      </p:nvGrpSpPr>
      <p:grpSpPr>
        <a:xfrm>
          <a:off x="0" y="0"/>
          <a:ext cx="0" cy="0"/>
          <a:chOff x="0" y="0"/>
          <a:chExt cx="0" cy="0"/>
        </a:xfrm>
      </p:grpSpPr>
      <p:sp>
        <p:nvSpPr>
          <p:cNvPr id="1048605" name="TextBox 5"/>
          <p:cNvSpPr txBox="1"/>
          <p:nvPr/>
        </p:nvSpPr>
        <p:spPr>
          <a:xfrm>
            <a:off x="0" y="283247"/>
            <a:ext cx="9224818" cy="358140"/>
          </a:xfrm>
          <a:prstGeom prst="rect"/>
          <a:noFill/>
        </p:spPr>
        <p:txBody>
          <a:bodyPr wrap="square">
            <a:spAutoFit/>
          </a:bodyPr>
          <a:p>
            <a:pPr algn="l" indent="-285750" marL="285750" rtl="0">
              <a:buFont typeface="Wingdings" pitchFamily="2" charset="2"/>
              <a:buChar char="v"/>
            </a:pPr>
            <a:endParaRPr dirty="0" lang="en-US"/>
          </a:p>
        </p:txBody>
      </p:sp>
      <p:pic>
        <p:nvPicPr>
          <p:cNvPr id="2097160" name="Picture 6"/>
          <p:cNvPicPr>
            <a:picLocks noChangeAspect="1"/>
          </p:cNvPicPr>
          <p:nvPr/>
        </p:nvPicPr>
        <p:blipFill>
          <a:blip xmlns:r="http://schemas.openxmlformats.org/officeDocument/2006/relationships" r:embed="rId1" cstate="print"/>
          <a:stretch>
            <a:fillRect/>
          </a:stretch>
        </p:blipFill>
        <p:spPr>
          <a:xfrm>
            <a:off x="-3962" y="0"/>
            <a:ext cx="9147962" cy="6858000"/>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8" name=""/>
        <p:cNvGrpSpPr/>
        <p:nvPr/>
      </p:nvGrpSpPr>
      <p:grpSpPr>
        <a:xfrm>
          <a:off x="0" y="0"/>
          <a:ext cx="0" cy="0"/>
          <a:chOff x="0" y="0"/>
          <a:chExt cx="0" cy="0"/>
        </a:xfrm>
      </p:grpSpPr>
      <p:sp>
        <p:nvSpPr>
          <p:cNvPr id="1048606" name="Title 1"/>
          <p:cNvSpPr>
            <a:spLocks noGrp="1"/>
          </p:cNvSpPr>
          <p:nvPr>
            <p:ph type="title"/>
          </p:nvPr>
        </p:nvSpPr>
        <p:spPr/>
        <p:txBody>
          <a:bodyPr/>
          <a:p>
            <a:endParaRPr lang="en-IQ"/>
          </a:p>
        </p:txBody>
      </p:sp>
      <p:pic>
        <p:nvPicPr>
          <p:cNvPr id="2097161" name="Picture 4"/>
          <p:cNvPicPr>
            <a:picLocks noChangeAspect="1"/>
          </p:cNvPicPr>
          <p:nvPr/>
        </p:nvPicPr>
        <p:blipFill>
          <a:blip xmlns:r="http://schemas.openxmlformats.org/officeDocument/2006/relationships" r:embed="rId1"/>
          <a:stretch>
            <a:fillRect/>
          </a:stretch>
        </p:blipFill>
        <p:spPr>
          <a:xfrm>
            <a:off x="90054" y="119928"/>
            <a:ext cx="8963891" cy="5721633"/>
          </a:xfrm>
          <a:prstGeom prst="rect"/>
        </p:spPr>
      </p:pic>
      <p:sp>
        <p:nvSpPr>
          <p:cNvPr id="1048607" name="Content Placeholder 2"/>
          <p:cNvSpPr>
            <a:spLocks noGrp="1"/>
          </p:cNvSpPr>
          <p:nvPr>
            <p:ph idx="1"/>
          </p:nvPr>
        </p:nvSpPr>
        <p:spPr>
          <a:xfrm>
            <a:off x="272473" y="5996270"/>
            <a:ext cx="8229600" cy="741801"/>
          </a:xfrm>
        </p:spPr>
        <p:txBody>
          <a:bodyPr>
            <a:normAutofit/>
          </a:bodyPr>
          <a:p>
            <a:pPr algn="ctr" indent="0" marL="0">
              <a:buNone/>
            </a:pPr>
            <a:r>
              <a:rPr b="1" dirty="0" sz="2000" lang="en-US"/>
              <a:t>sizable </a:t>
            </a:r>
            <a:r>
              <a:rPr b="1" dirty="0" sz="2000" lang="en-US" err="1"/>
              <a:t>lipomyelomeningocele</a:t>
            </a:r>
            <a:r>
              <a:rPr b="1" dirty="0" sz="2000" lang="en-US"/>
              <a:t> is seen with cutaneous port-wine stains</a:t>
            </a:r>
            <a:endParaRPr b="1" dirty="0" sz="2000" lang="en-IQ"/>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9" name=""/>
        <p:cNvGrpSpPr/>
        <p:nvPr/>
      </p:nvGrpSpPr>
      <p:grpSpPr>
        <a:xfrm>
          <a:off x="0" y="0"/>
          <a:ext cx="0" cy="0"/>
          <a:chOff x="0" y="0"/>
          <a:chExt cx="0" cy="0"/>
        </a:xfrm>
      </p:grpSpPr>
      <p:sp>
        <p:nvSpPr>
          <p:cNvPr id="1048608" name="عنصر نائب للمحتوى 2"/>
          <p:cNvSpPr>
            <a:spLocks noGrp="1"/>
          </p:cNvSpPr>
          <p:nvPr>
            <p:ph idx="1"/>
          </p:nvPr>
        </p:nvSpPr>
        <p:spPr>
          <a:xfrm>
            <a:off x="92364" y="80819"/>
            <a:ext cx="8959272" cy="6696364"/>
          </a:xfrm>
        </p:spPr>
        <p:txBody>
          <a:bodyPr>
            <a:noAutofit/>
          </a:bodyPr>
          <a:p>
            <a:pPr algn="l" rtl="0">
              <a:buFont typeface="Wingdings" pitchFamily="2" charset="2"/>
              <a:buChar char="q"/>
            </a:pPr>
            <a:r>
              <a:rPr b="1" dirty="0" sz="2000" lang="en-US" u="sng">
                <a:solidFill>
                  <a:srgbClr val="002060"/>
                </a:solidFill>
                <a:cs typeface="Aldhabi" pitchFamily="2" charset="-78"/>
              </a:rPr>
              <a:t>Diagnosis</a:t>
            </a:r>
            <a:endParaRPr b="1" dirty="0" sz="2000" lang="ar-IQ" u="sng">
              <a:solidFill>
                <a:srgbClr val="002060"/>
              </a:solidFill>
              <a:cs typeface="Aldhabi" pitchFamily="2" charset="-78"/>
            </a:endParaRPr>
          </a:p>
          <a:p>
            <a:pPr algn="l" rtl="0">
              <a:buFont typeface="Wingdings" pitchFamily="2" charset="2"/>
              <a:buChar char="v"/>
            </a:pPr>
            <a:r>
              <a:rPr b="1" dirty="0" sz="2000" lang="en-US" u="sng">
                <a:solidFill>
                  <a:srgbClr val="C00000"/>
                </a:solidFill>
                <a:ea typeface="Baskerville" panose="02020502070401020303" pitchFamily="18" charset="0"/>
              </a:rPr>
              <a:t>Prenatal Diagnosis</a:t>
            </a:r>
            <a:endParaRPr dirty="0" sz="2000" lang="en-US"/>
          </a:p>
          <a:p>
            <a:pPr algn="l" lvl="1" rtl="0">
              <a:buFont typeface="Arial" panose="020B0604020202020204" pitchFamily="34" charset="0"/>
              <a:buChar char="•"/>
            </a:pPr>
            <a:r>
              <a:rPr dirty="0" sz="2000" lang="en-US"/>
              <a:t>because these  are  closed  defects  with  no  communication  between  fetal spinal  fluid  and  maternal  amniotic  fluid,  amniotic  fluid  analysis for  </a:t>
            </a:r>
            <a:r>
              <a:rPr dirty="0" sz="2000" lang="el-GR"/>
              <a:t>α-</a:t>
            </a:r>
            <a:r>
              <a:rPr dirty="0" sz="2000" lang="en-US"/>
              <a:t>fetoprotein  levels  is  not  a  reliable  diagnostic  measure.</a:t>
            </a:r>
          </a:p>
          <a:p>
            <a:pPr algn="l" rtl="0">
              <a:buFont typeface="Wingdings" pitchFamily="2" charset="2"/>
              <a:buChar char="v"/>
            </a:pPr>
            <a:r>
              <a:rPr b="1" dirty="0" sz="2000" lang="en-US">
                <a:solidFill>
                  <a:srgbClr val="C00000"/>
                </a:solidFill>
                <a:ea typeface="Baskerville" panose="02020502070401020303" pitchFamily="18" charset="0"/>
              </a:rPr>
              <a:t>US </a:t>
            </a:r>
            <a:r>
              <a:rPr dirty="0" sz="2000" lang="en-US">
                <a:ea typeface="Baskerville" panose="02020502070401020303" pitchFamily="18" charset="0"/>
              </a:rPr>
              <a:t>advantages</a:t>
            </a:r>
            <a:endParaRPr b="1" dirty="0" sz="2000" lang="en-US">
              <a:solidFill>
                <a:srgbClr val="C00000"/>
              </a:solidFill>
              <a:ea typeface="Baskerville" panose="02020502070401020303" pitchFamily="18" charset="0"/>
            </a:endParaRPr>
          </a:p>
          <a:p>
            <a:pPr algn="l" lvl="1" rtl="0">
              <a:buFont typeface="Arial" panose="020B0604020202020204" pitchFamily="34" charset="0"/>
              <a:buChar char="•"/>
            </a:pPr>
            <a:r>
              <a:rPr dirty="0" sz="2000" lang="en-US"/>
              <a:t>Differentiate  between  fat, spinal  fluid,  and  spinal  cord.</a:t>
            </a:r>
          </a:p>
          <a:p>
            <a:pPr algn="l" lvl="1" rtl="0">
              <a:buFont typeface="Arial" panose="020B0604020202020204" pitchFamily="34" charset="0"/>
              <a:buChar char="•"/>
            </a:pPr>
            <a:r>
              <a:rPr dirty="0" sz="2000" lang="en-US"/>
              <a:t>Defining the attachment of lipomas to the spinal cord because  infants under  the age of 6 months are skeletally immature with poorly calcified bone.</a:t>
            </a:r>
          </a:p>
          <a:p>
            <a:pPr algn="l" rtl="0">
              <a:buFont typeface="Wingdings" pitchFamily="2" charset="2"/>
              <a:buChar char="v"/>
            </a:pPr>
            <a:r>
              <a:rPr b="1" dirty="0" sz="2000" lang="en-US" u="sng">
                <a:solidFill>
                  <a:srgbClr val="C00000"/>
                </a:solidFill>
                <a:ea typeface="Baskerville" panose="02020502070401020303" pitchFamily="18" charset="0"/>
              </a:rPr>
              <a:t>X-ray</a:t>
            </a:r>
          </a:p>
          <a:p>
            <a:pPr algn="l" lvl="1" rtl="0">
              <a:buFont typeface="Arial" panose="020B0604020202020204" pitchFamily="34" charset="0"/>
              <a:buChar char="•"/>
            </a:pPr>
            <a:r>
              <a:rPr dirty="0" sz="2000" lang="en-US"/>
              <a:t>It reveal a dorsal  fusion defect  (bony  spina  bifida)  or  widening  of  the  spinal  canal.</a:t>
            </a:r>
          </a:p>
          <a:p>
            <a:pPr algn="l" rtl="0">
              <a:buFont typeface="Wingdings" pitchFamily="2" charset="2"/>
              <a:buChar char="v"/>
            </a:pPr>
            <a:r>
              <a:rPr b="1" dirty="0" sz="2000" lang="en-US" u="sng">
                <a:solidFill>
                  <a:srgbClr val="C00000"/>
                </a:solidFill>
                <a:ea typeface="Baskerville" panose="02020502070401020303" pitchFamily="18" charset="0"/>
              </a:rPr>
              <a:t>MRI</a:t>
            </a:r>
            <a:r>
              <a:rPr b="1" dirty="0" sz="2000" lang="ar-SA">
                <a:solidFill>
                  <a:srgbClr val="C00000"/>
                </a:solidFill>
                <a:ea typeface="Baskerville" panose="02020502070401020303" pitchFamily="18" charset="0"/>
              </a:rPr>
              <a:t>  </a:t>
            </a:r>
            <a:r>
              <a:rPr dirty="0" sz="2000" lang="en-US"/>
              <a:t>the  study  of  choice </a:t>
            </a:r>
          </a:p>
          <a:p>
            <a:pPr algn="l" lvl="1" rtl="0">
              <a:buFont typeface="Wingdings" pitchFamily="2" charset="2"/>
              <a:buChar char="ü"/>
            </a:pPr>
            <a:r>
              <a:rPr b="1" dirty="0" sz="2000" lang="en-US">
                <a:solidFill>
                  <a:srgbClr val="7030A0"/>
                </a:solidFill>
              </a:rPr>
              <a:t>T1 image</a:t>
            </a:r>
            <a:r>
              <a:rPr dirty="0" sz="2000" lang="en-US"/>
              <a:t> visualization the level of conus; the absence, presence,  and  location of fat within the cord, spinal canal, or </a:t>
            </a:r>
            <a:r>
              <a:rPr dirty="0" sz="2000" lang="en-US" err="1"/>
              <a:t>filum</a:t>
            </a:r>
            <a:r>
              <a:rPr dirty="0" sz="2000" lang="en-US"/>
              <a:t>; &amp; the size of </a:t>
            </a:r>
            <a:r>
              <a:rPr dirty="0" sz="2000" lang="en-US" err="1"/>
              <a:t>filum</a:t>
            </a:r>
            <a:r>
              <a:rPr dirty="0" sz="2000" lang="en-US"/>
              <a:t>.</a:t>
            </a:r>
          </a:p>
          <a:p>
            <a:pPr algn="l" lvl="1" rtl="0">
              <a:buFont typeface="Wingdings" pitchFamily="2" charset="2"/>
              <a:buChar char="ü"/>
            </a:pPr>
            <a:r>
              <a:rPr b="1" dirty="0" sz="2000" lang="en-US">
                <a:solidFill>
                  <a:srgbClr val="7030A0"/>
                </a:solidFill>
              </a:rPr>
              <a:t>T2 image</a:t>
            </a:r>
            <a:r>
              <a:rPr dirty="0" sz="2000" lang="en-US"/>
              <a:t> allow  the  identification  of  spinal  cord tumors, such  as  </a:t>
            </a:r>
            <a:r>
              <a:rPr dirty="0" sz="2000" lang="en-US" err="1"/>
              <a:t>dermoids</a:t>
            </a:r>
            <a:r>
              <a:rPr dirty="0" sz="2000" lang="en-US"/>
              <a:t>  and  </a:t>
            </a:r>
            <a:r>
              <a:rPr dirty="0" sz="2000" lang="en-US" err="1"/>
              <a:t>epidermoids</a:t>
            </a:r>
            <a:r>
              <a:rPr dirty="0" sz="2000" lang="en-US"/>
              <a:t>, &amp; </a:t>
            </a:r>
            <a:r>
              <a:rPr dirty="0" sz="2000" lang="en-US" err="1"/>
              <a:t>syringomyelia</a:t>
            </a:r>
            <a:r>
              <a:rPr dirty="0" sz="2000" lang="en-US"/>
              <a:t>.</a:t>
            </a:r>
          </a:p>
          <a:p>
            <a:pPr algn="l" lvl="1" rtl="0">
              <a:buFont typeface="Wingdings" pitchFamily="2" charset="2"/>
              <a:buChar char="Ø"/>
            </a:pPr>
            <a:r>
              <a:rPr dirty="0" sz="2000" lang="en-US"/>
              <a:t>Spinal MRI  in supine &amp; prone help to determine adequate ventral movement  of the  cord  and  rule  out dorsal  tethering.</a:t>
            </a:r>
          </a:p>
          <a:p>
            <a:pPr algn="l" rtl="0">
              <a:buFont typeface="Wingdings" pitchFamily="2" charset="2"/>
              <a:buChar char="v"/>
            </a:pPr>
            <a:endParaRPr b="1" dirty="0" sz="2000" lang="en-US" u="sng">
              <a:solidFill>
                <a:srgbClr val="C00000"/>
              </a:solidFill>
              <a:ea typeface="Baskerville" panose="020205020704010203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0" name=""/>
        <p:cNvGrpSpPr/>
        <p:nvPr/>
      </p:nvGrpSpPr>
      <p:grpSpPr>
        <a:xfrm>
          <a:off x="0" y="0"/>
          <a:ext cx="0" cy="0"/>
          <a:chOff x="0" y="0"/>
          <a:chExt cx="0" cy="0"/>
        </a:xfrm>
      </p:grpSpPr>
      <p:pic>
        <p:nvPicPr>
          <p:cNvPr id="2097162" name="Picture 4"/>
          <p:cNvPicPr>
            <a:picLocks noChangeAspect="1"/>
          </p:cNvPicPr>
          <p:nvPr/>
        </p:nvPicPr>
        <p:blipFill>
          <a:blip xmlns:r="http://schemas.openxmlformats.org/officeDocument/2006/relationships" r:embed="rId1" cstate="print"/>
          <a:stretch>
            <a:fillRect/>
          </a:stretch>
        </p:blipFill>
        <p:spPr>
          <a:xfrm>
            <a:off x="0" y="1323439"/>
            <a:ext cx="9143999" cy="5534560"/>
          </a:xfrm>
          <a:prstGeom prst="rect"/>
          <a:ln>
            <a:noFill/>
          </a:ln>
          <a:effectLst>
            <a:softEdge rad="112500"/>
          </a:effectLst>
        </p:spPr>
      </p:pic>
      <p:sp>
        <p:nvSpPr>
          <p:cNvPr id="1048609" name="TextBox 4"/>
          <p:cNvSpPr txBox="1"/>
          <p:nvPr/>
        </p:nvSpPr>
        <p:spPr>
          <a:xfrm>
            <a:off x="92363" y="0"/>
            <a:ext cx="9051635" cy="1323439"/>
          </a:xfrm>
          <a:prstGeom prst="rect"/>
          <a:noFill/>
        </p:spPr>
        <p:txBody>
          <a:bodyPr wrap="square">
            <a:spAutoFit/>
          </a:bodyPr>
          <a:p>
            <a:pPr algn="l" rtl="0">
              <a:buFont typeface="Wingdings" pitchFamily="2" charset="2"/>
              <a:buChar char="v"/>
            </a:pPr>
            <a:r>
              <a:rPr b="1" dirty="0" sz="2000" lang="en-US" u="sng">
                <a:solidFill>
                  <a:srgbClr val="C00000"/>
                </a:solidFill>
                <a:ea typeface="Baskerville" panose="02020502070401020303" pitchFamily="18" charset="0"/>
              </a:rPr>
              <a:t>CT scan</a:t>
            </a:r>
            <a:r>
              <a:rPr dirty="0" sz="2000" lang="en-US">
                <a:ea typeface="Baskerville" panose="02020502070401020303" pitchFamily="18" charset="0"/>
              </a:rPr>
              <a:t> </a:t>
            </a:r>
          </a:p>
          <a:p>
            <a:pPr algn="l" lvl="1" rtl="0">
              <a:buFont typeface="Arial" panose="020B0604020202020204" pitchFamily="34" charset="0"/>
              <a:buChar char="•"/>
            </a:pPr>
            <a:r>
              <a:rPr dirty="0" sz="2000" lang="en-US"/>
              <a:t>for bone defect.</a:t>
            </a:r>
          </a:p>
          <a:p>
            <a:pPr algn="l" lvl="1" rtl="0">
              <a:buFont typeface="Arial" panose="020B0604020202020204" pitchFamily="34" charset="0"/>
              <a:buChar char="•"/>
            </a:pPr>
            <a:r>
              <a:rPr dirty="0" sz="2000" lang="en-US"/>
              <a:t>rarely  used  in children  for  either  diagnostic  or  planning  purposes.</a:t>
            </a:r>
          </a:p>
          <a:p>
            <a:pPr algn="l" rtl="0">
              <a:buFont typeface="Wingdings" pitchFamily="2" charset="2"/>
              <a:buChar char="v"/>
            </a:pPr>
            <a:r>
              <a:rPr b="1" dirty="0" sz="2000" lang="en-US" u="sng">
                <a:solidFill>
                  <a:srgbClr val="C00000"/>
                </a:solidFill>
                <a:ea typeface="Baskerville" panose="02020502070401020303" pitchFamily="18" charset="0"/>
              </a:rPr>
              <a:t>Urodynamic testing</a:t>
            </a:r>
            <a:endParaRPr dirty="0" lang="en-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3" name=""/>
        <p:cNvGrpSpPr/>
        <p:nvPr/>
      </p:nvGrpSpPr>
      <p:grpSpPr>
        <a:xfrm>
          <a:off x="0" y="0"/>
          <a:ext cx="0" cy="0"/>
          <a:chOff x="0" y="0"/>
          <a:chExt cx="0" cy="0"/>
        </a:xfrm>
      </p:grpSpPr>
      <p:sp>
        <p:nvSpPr>
          <p:cNvPr id="1048592" name="عنصر نائب للمحتوى 2"/>
          <p:cNvSpPr>
            <a:spLocks noGrp="1"/>
          </p:cNvSpPr>
          <p:nvPr>
            <p:ph idx="1"/>
          </p:nvPr>
        </p:nvSpPr>
        <p:spPr>
          <a:xfrm>
            <a:off x="80818" y="92364"/>
            <a:ext cx="8982364" cy="6684818"/>
          </a:xfrm>
        </p:spPr>
        <p:txBody>
          <a:bodyPr>
            <a:normAutofit/>
          </a:bodyPr>
          <a:p>
            <a:pPr algn="l" rtl="0">
              <a:buFont typeface="Wingdings" pitchFamily="2" charset="2"/>
              <a:buChar char="q"/>
            </a:pPr>
            <a:r>
              <a:rPr b="1" dirty="0" sz="2000" lang="en-US" err="1" u="sng">
                <a:solidFill>
                  <a:srgbClr val="C00000"/>
                </a:solidFill>
              </a:rPr>
              <a:t>Lipomyelomeningocele</a:t>
            </a:r>
            <a:endParaRPr b="1" dirty="0" sz="2000" lang="ar-IQ" u="sng">
              <a:solidFill>
                <a:srgbClr val="C00000"/>
              </a:solidFill>
            </a:endParaRPr>
          </a:p>
          <a:p>
            <a:pPr algn="l" rtl="0"/>
            <a:r>
              <a:rPr dirty="0" sz="2000" lang="en-US"/>
              <a:t>Subcutaneous lipomatous mass that protrudes through a midline bony defect, displaces the dura, and infiltrates and tethers the spinal cord while The  neural  elements remain  within  the  spinal  canal</a:t>
            </a:r>
          </a:p>
          <a:p>
            <a:pPr algn="l" rtl="0"/>
            <a:r>
              <a:rPr dirty="0" sz="2000" lang="en-US"/>
              <a:t>F : M ratio 1.5 : 1</a:t>
            </a:r>
          </a:p>
          <a:p>
            <a:pPr algn="l" rtl="0"/>
            <a:endParaRPr dirty="0" sz="2000" lang="en-US"/>
          </a:p>
          <a:p>
            <a:pPr algn="l" rtl="0">
              <a:buFont typeface="Wingdings" pitchFamily="2" charset="2"/>
              <a:buChar char="q"/>
            </a:pPr>
            <a:r>
              <a:rPr b="1" dirty="0" sz="2000" lang="en-US" u="sng">
                <a:solidFill>
                  <a:srgbClr val="C00000"/>
                </a:solidFill>
              </a:rPr>
              <a:t>Embryology</a:t>
            </a:r>
            <a:r>
              <a:rPr dirty="0" sz="2000" lang="en-US"/>
              <a:t> </a:t>
            </a:r>
          </a:p>
          <a:p>
            <a:pPr algn="l" rtl="0"/>
            <a:r>
              <a:rPr b="1" dirty="0" sz="2000" lang="en-US">
                <a:solidFill>
                  <a:srgbClr val="0070C0"/>
                </a:solidFill>
              </a:rPr>
              <a:t>The process of disjunction</a:t>
            </a:r>
            <a:r>
              <a:rPr dirty="0" sz="2000" lang="en-US"/>
              <a:t> (</a:t>
            </a:r>
            <a:r>
              <a:rPr dirty="0" sz="2000" lang="en-US">
                <a:solidFill>
                  <a:srgbClr val="7030A0"/>
                </a:solidFill>
              </a:rPr>
              <a:t>closed neural tube detaches from the cutaneous ectoderm</a:t>
            </a:r>
            <a:r>
              <a:rPr dirty="0" sz="2000" lang="en-US"/>
              <a:t>) </a:t>
            </a:r>
            <a:r>
              <a:rPr b="1" dirty="0" sz="2000" lang="en-US"/>
              <a:t>occurs prematurely</a:t>
            </a:r>
            <a:r>
              <a:rPr dirty="0" sz="2000" lang="en-US"/>
              <a:t> in patients with LMM </a:t>
            </a:r>
            <a:r>
              <a:rPr b="1" dirty="0" sz="2000" lang="en-US">
                <a:solidFill>
                  <a:srgbClr val="C00000"/>
                </a:solidFill>
              </a:rPr>
              <a:t>—&gt;</a:t>
            </a:r>
            <a:r>
              <a:rPr dirty="0" sz="2000" lang="en-US"/>
              <a:t> </a:t>
            </a:r>
            <a:r>
              <a:rPr b="1" dirty="0" sz="2000" lang="en-US"/>
              <a:t>dorsal cleft is maintained</a:t>
            </a:r>
            <a:r>
              <a:rPr dirty="0" sz="2000" lang="en-US"/>
              <a:t> and paraxial </a:t>
            </a:r>
            <a:r>
              <a:rPr dirty="0" sz="2000" lang="en-US" err="1"/>
              <a:t>mesenchyma</a:t>
            </a:r>
            <a:r>
              <a:rPr dirty="0" sz="2000" lang="en-US"/>
              <a:t> has access to the prospective lumen of the neural tube, further preventing its closure. </a:t>
            </a:r>
          </a:p>
          <a:p>
            <a:pPr algn="l" rtl="0"/>
            <a:r>
              <a:rPr dirty="0" sz="2000" lang="en-US"/>
              <a:t>The “luminal” surface of the ectoderm induces the mesenchymal cells to differentiate along a path, resulting in adipocyte formation, whereas the outer surface of the incompletely closed neural tube causes the </a:t>
            </a:r>
            <a:r>
              <a:rPr dirty="0" sz="2000" lang="en-US" err="1"/>
              <a:t>mesenchyma</a:t>
            </a:r>
            <a:r>
              <a:rPr dirty="0" sz="2000" lang="en-US"/>
              <a:t> to form the </a:t>
            </a:r>
            <a:r>
              <a:rPr dirty="0" sz="2000" lang="en-US" err="1"/>
              <a:t>pia-arachnoid</a:t>
            </a:r>
            <a:r>
              <a:rPr dirty="0" sz="2000" lang="en-US"/>
              <a:t> and dura. Other tissues have been found in the substance of an LMM, including striated muscle, cartilage, nerve cells, ependyma, and even cerebellum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1" name=""/>
        <p:cNvGrpSpPr/>
        <p:nvPr/>
      </p:nvGrpSpPr>
      <p:grpSpPr>
        <a:xfrm>
          <a:off x="0" y="0"/>
          <a:ext cx="0" cy="0"/>
          <a:chOff x="0" y="0"/>
          <a:chExt cx="0" cy="0"/>
        </a:xfrm>
      </p:grpSpPr>
      <p:sp>
        <p:nvSpPr>
          <p:cNvPr id="1048610" name="عنوان 1"/>
          <p:cNvSpPr>
            <a:spLocks noGrp="1"/>
          </p:cNvSpPr>
          <p:nvPr>
            <p:ph type="title"/>
          </p:nvPr>
        </p:nvSpPr>
        <p:spPr>
          <a:xfrm>
            <a:off x="80818" y="0"/>
            <a:ext cx="8229600" cy="531091"/>
          </a:xfrm>
        </p:spPr>
        <p:txBody>
          <a:bodyPr>
            <a:normAutofit fontScale="90000"/>
          </a:bodyPr>
          <a:p>
            <a:pPr algn="l" rtl="0"/>
            <a:r>
              <a:rPr dirty="0" sz="3500" lang="en-US" u="sng">
                <a:solidFill>
                  <a:schemeClr val="accent4">
                    <a:lumMod val="75000"/>
                  </a:schemeClr>
                </a:solidFill>
                <a:latin typeface="Algerian" pitchFamily="82" charset="77"/>
                <a:cs typeface="Aldhabi" pitchFamily="2" charset="-78"/>
              </a:rPr>
              <a:t>Surgical points</a:t>
            </a:r>
            <a:endParaRPr dirty="0" sz="3500" lang="ar-IQ" u="sng">
              <a:solidFill>
                <a:schemeClr val="accent4">
                  <a:lumMod val="75000"/>
                </a:schemeClr>
              </a:solidFill>
              <a:latin typeface="Algerian" pitchFamily="82" charset="77"/>
              <a:cs typeface="Aldhabi" pitchFamily="2" charset="-78"/>
            </a:endParaRPr>
          </a:p>
        </p:txBody>
      </p:sp>
      <p:sp>
        <p:nvSpPr>
          <p:cNvPr id="1048611" name="عنصر نائب للمحتوى 2"/>
          <p:cNvSpPr>
            <a:spLocks noGrp="1"/>
          </p:cNvSpPr>
          <p:nvPr>
            <p:ph idx="1"/>
          </p:nvPr>
        </p:nvSpPr>
        <p:spPr>
          <a:xfrm>
            <a:off x="80818" y="531091"/>
            <a:ext cx="8982364" cy="6234545"/>
          </a:xfrm>
        </p:spPr>
        <p:txBody>
          <a:bodyPr>
            <a:noAutofit/>
          </a:bodyPr>
          <a:p>
            <a:pPr algn="l" rtl="0">
              <a:buFont typeface="Wingdings" pitchFamily="2" charset="2"/>
              <a:buChar char="v"/>
            </a:pPr>
            <a:r>
              <a:rPr b="1" dirty="0" sz="2000" lang="en-US" u="sng">
                <a:solidFill>
                  <a:srgbClr val="C00000"/>
                </a:solidFill>
              </a:rPr>
              <a:t>Goals of Surgery</a:t>
            </a:r>
            <a:r>
              <a:rPr dirty="0" sz="2000" lang="en-US" u="sng">
                <a:solidFill>
                  <a:srgbClr val="C00000"/>
                </a:solidFill>
              </a:rPr>
              <a:t>  </a:t>
            </a:r>
          </a:p>
          <a:p>
            <a:pPr algn="l" indent="-457200" marL="457200" rtl="0">
              <a:buFont typeface="+mj-lt"/>
              <a:buAutoNum type="arabicParenR"/>
            </a:pPr>
            <a:r>
              <a:rPr dirty="0" sz="2000" lang="en-US" err="1"/>
              <a:t>Detethering</a:t>
            </a:r>
            <a:r>
              <a:rPr dirty="0" sz="2000" lang="en-US"/>
              <a:t>.</a:t>
            </a:r>
          </a:p>
          <a:p>
            <a:pPr algn="l" indent="-457200" marL="457200" rtl="0">
              <a:buFont typeface="+mj-lt"/>
              <a:buAutoNum type="arabicParenR"/>
            </a:pPr>
            <a:r>
              <a:rPr dirty="0" sz="2000" lang="en-US"/>
              <a:t>Decompression.</a:t>
            </a:r>
          </a:p>
          <a:p>
            <a:pPr algn="l" indent="-457200" marL="457200" rtl="0">
              <a:buFont typeface="+mj-lt"/>
              <a:buAutoNum type="arabicParenR"/>
            </a:pPr>
            <a:r>
              <a:rPr dirty="0" sz="2000" lang="en-US"/>
              <a:t>Reconstruction.</a:t>
            </a:r>
          </a:p>
          <a:p>
            <a:pPr algn="l" indent="-457200" marL="457200" rtl="0">
              <a:buFont typeface="+mj-lt"/>
              <a:buAutoNum type="arabicParenR"/>
            </a:pPr>
            <a:endParaRPr dirty="0" sz="2000" lang="en-US"/>
          </a:p>
          <a:p>
            <a:pPr algn="l" rtl="0">
              <a:buFont typeface="Wingdings" pitchFamily="2" charset="2"/>
              <a:buChar char="v"/>
            </a:pPr>
            <a:r>
              <a:rPr b="1" dirty="0" sz="2000" lang="en-US" u="sng">
                <a:solidFill>
                  <a:srgbClr val="C00000"/>
                </a:solidFill>
                <a:ea typeface="Baskerville" panose="02020502070401020303" pitchFamily="18" charset="0"/>
              </a:rPr>
              <a:t>Operative  Technique</a:t>
            </a:r>
          </a:p>
          <a:p>
            <a:pPr algn="l" rtl="0"/>
            <a:r>
              <a:rPr dirty="0" sz="2000" lang="en-US"/>
              <a:t>(an elliptical incision is occasionally needed to resect redundant skin). </a:t>
            </a:r>
          </a:p>
          <a:p>
            <a:pPr algn="l" rtl="0"/>
            <a:r>
              <a:rPr dirty="0" sz="2000" lang="en-US">
                <a:ea typeface="Baskerville" panose="02020502070401020303" pitchFamily="18" charset="0"/>
              </a:rPr>
              <a:t>Dissection  is  continued,  undermining  the  subcutaneous  tissues  with  the  </a:t>
            </a:r>
            <a:r>
              <a:rPr dirty="0" sz="2000" lang="en-US" err="1">
                <a:ea typeface="Baskerville" panose="02020502070401020303" pitchFamily="18" charset="0"/>
              </a:rPr>
              <a:t>monopolar</a:t>
            </a:r>
            <a:r>
              <a:rPr dirty="0" sz="2000" lang="en-US">
                <a:ea typeface="Baskerville" panose="02020502070401020303" pitchFamily="18" charset="0"/>
              </a:rPr>
              <a:t>  cautery  to carefully  identify  the  entry  of  the  </a:t>
            </a:r>
            <a:r>
              <a:rPr dirty="0" sz="2000" lang="en-US" err="1">
                <a:ea typeface="Baskerville" panose="02020502070401020303" pitchFamily="18" charset="0"/>
              </a:rPr>
              <a:t>fibrolipomatous</a:t>
            </a:r>
            <a:r>
              <a:rPr dirty="0" sz="2000" lang="en-US">
                <a:ea typeface="Baskerville" panose="02020502070401020303" pitchFamily="18" charset="0"/>
              </a:rPr>
              <a:t>  stalk  through the  medial  fascial  defect.</a:t>
            </a:r>
          </a:p>
          <a:p>
            <a:pPr algn="l" rtl="0"/>
            <a:r>
              <a:rPr dirty="0" sz="2000" lang="en-US">
                <a:ea typeface="Baskerville" panose="02020502070401020303" pitchFamily="18" charset="0"/>
              </a:rPr>
              <a:t>An  adequate  amount  of  fat is  left  under  the  skin  to  minimize  </a:t>
            </a:r>
            <a:r>
              <a:rPr dirty="0" sz="2000" lang="en-US" err="1">
                <a:ea typeface="Baskerville" panose="02020502070401020303" pitchFamily="18" charset="0"/>
              </a:rPr>
              <a:t>devascularization</a:t>
            </a:r>
            <a:r>
              <a:rPr dirty="0" sz="2000" lang="en-US">
                <a:ea typeface="Baskerville" panose="02020502070401020303" pitchFamily="18" charset="0"/>
              </a:rPr>
              <a:t>  and  necrosis. </a:t>
            </a:r>
          </a:p>
          <a:p>
            <a:pPr algn="l" rtl="0"/>
            <a:r>
              <a:rPr dirty="0" sz="2000" lang="en-US">
                <a:ea typeface="Baskerville" panose="02020502070401020303" pitchFamily="18" charset="0"/>
              </a:rPr>
              <a:t>Large  lipomatous  masses  are  often  amputated at the level of the stalk to help with spinal cord–lipoma visualization. </a:t>
            </a:r>
          </a:p>
          <a:p>
            <a:pPr algn="l" rtl="0">
              <a:buFont typeface="Wingdings" pitchFamily="2" charset="2"/>
              <a:buChar char="v"/>
            </a:pPr>
            <a:endParaRPr b="1" dirty="0" sz="2000" lang="en-US" u="sng">
              <a:solidFill>
                <a:srgbClr val="C00000"/>
              </a:solidFill>
              <a:latin typeface="Baskerville" panose="02020502070401020303" pitchFamily="18" charset="0"/>
              <a:ea typeface="Baskerville" panose="02020502070401020303" pitchFamily="18" charset="0"/>
            </a:endParaRPr>
          </a:p>
          <a:p>
            <a:pPr algn="l" indent="-457200" marL="457200" rtl="0">
              <a:buFont typeface="+mj-lt"/>
              <a:buAutoNum type="arabicParenR"/>
            </a:pPr>
            <a:endParaRPr dirty="0" sz="2000" lang="en-US"/>
          </a:p>
          <a:p>
            <a:pPr algn="l" rtl="0">
              <a:buFont typeface="Wingdings" pitchFamily="2" charset="2"/>
              <a:buChar char="ü"/>
            </a:pPr>
            <a:endParaRPr dirty="0" sz="2000" lang="ar-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2" name=""/>
        <p:cNvGrpSpPr/>
        <p:nvPr/>
      </p:nvGrpSpPr>
      <p:grpSpPr>
        <a:xfrm>
          <a:off x="0" y="0"/>
          <a:ext cx="0" cy="0"/>
          <a:chOff x="0" y="0"/>
          <a:chExt cx="0" cy="0"/>
        </a:xfrm>
      </p:grpSpPr>
      <p:sp>
        <p:nvSpPr>
          <p:cNvPr id="1048612" name="Content Placeholder 2"/>
          <p:cNvSpPr>
            <a:spLocks noGrp="1"/>
          </p:cNvSpPr>
          <p:nvPr>
            <p:ph idx="1"/>
          </p:nvPr>
        </p:nvSpPr>
        <p:spPr>
          <a:xfrm>
            <a:off x="86591" y="80818"/>
            <a:ext cx="8970818" cy="6696364"/>
          </a:xfrm>
        </p:spPr>
        <p:txBody>
          <a:bodyPr>
            <a:noAutofit/>
          </a:bodyPr>
          <a:p>
            <a:pPr algn="l" rtl="0">
              <a:buFont typeface="Wingdings" pitchFamily="2" charset="2"/>
              <a:buChar char="ü"/>
            </a:pPr>
            <a:r>
              <a:rPr b="1" dirty="0" sz="2000" lang="en-US" u="sng">
                <a:solidFill>
                  <a:srgbClr val="7030A0"/>
                </a:solidFill>
              </a:rPr>
              <a:t>To prevent </a:t>
            </a:r>
            <a:r>
              <a:rPr b="1" dirty="0" sz="2000" lang="en-US" err="1" u="sng">
                <a:solidFill>
                  <a:srgbClr val="7030A0"/>
                </a:solidFill>
              </a:rPr>
              <a:t>postlaminectomy</a:t>
            </a:r>
            <a:r>
              <a:rPr b="1" dirty="0" sz="2000" lang="en-US" u="sng">
                <a:solidFill>
                  <a:srgbClr val="7030A0"/>
                </a:solidFill>
              </a:rPr>
              <a:t> scoliosis or kyphosis,</a:t>
            </a:r>
            <a:r>
              <a:rPr dirty="0" sz="2000" lang="en-US"/>
              <a:t>  </a:t>
            </a:r>
          </a:p>
          <a:p>
            <a:pPr algn="l" lvl="1" rtl="0">
              <a:buFont typeface="Arial" panose="020B0604020202020204" pitchFamily="34" charset="0"/>
              <a:buChar char="•"/>
            </a:pPr>
            <a:r>
              <a:rPr dirty="0" sz="2000" lang="en-US"/>
              <a:t>Perform an </a:t>
            </a:r>
            <a:r>
              <a:rPr dirty="0" sz="2000" lang="en-US" err="1"/>
              <a:t>osteoplastic</a:t>
            </a:r>
            <a:r>
              <a:rPr dirty="0" sz="2000" lang="en-US"/>
              <a:t> laminectomy in young children by cutting  the  lamina  bilaterally;  then the  whole  segment  of  posterior  elements  is  reflected  cranially  and held  out  of  the  field  with  a  stay  suture  (the  interspinous  ligament between  the  most  </a:t>
            </a:r>
            <a:r>
              <a:rPr dirty="0" sz="2000" lang="en-US" err="1"/>
              <a:t>cephalad</a:t>
            </a:r>
            <a:r>
              <a:rPr dirty="0" sz="2000" lang="en-US"/>
              <a:t>  segments  is  kept  intact).</a:t>
            </a:r>
          </a:p>
          <a:p>
            <a:pPr algn="l" lvl="1" rtl="0">
              <a:buFont typeface="Arial" panose="020B0604020202020204" pitchFamily="34" charset="0"/>
              <a:buChar char="•"/>
            </a:pPr>
            <a:endParaRPr dirty="0" sz="2000" lang="en-US"/>
          </a:p>
          <a:p>
            <a:pPr algn="l" rtl="0">
              <a:buFont typeface="Wingdings" pitchFamily="2" charset="2"/>
              <a:buChar char="Ø"/>
            </a:pPr>
            <a:r>
              <a:rPr dirty="0" sz="2000" lang="en-US"/>
              <a:t>Careful inspection  of  the  epidural  space  prior  to  lifting  the  bone  will allow  the  identification  of  other  tethering  bands  or  structures  that could  be  attached  to  the  undersurface of  the  lamina.</a:t>
            </a:r>
          </a:p>
          <a:p>
            <a:pPr algn="l" rtl="0">
              <a:buFont typeface="Wingdings" pitchFamily="2" charset="2"/>
              <a:buChar char="ü"/>
            </a:pPr>
            <a:endParaRPr dirty="0" sz="2000" lang="en-US"/>
          </a:p>
          <a:p>
            <a:pPr algn="l" rtl="0">
              <a:buFont typeface="Wingdings" pitchFamily="2" charset="2"/>
              <a:buChar char="ü"/>
            </a:pPr>
            <a:r>
              <a:rPr b="1" dirty="0" sz="2000" lang="en-US" u="sng">
                <a:solidFill>
                  <a:srgbClr val="7030A0"/>
                </a:solidFill>
              </a:rPr>
              <a:t>The key to preventing neurological deficits</a:t>
            </a:r>
            <a:r>
              <a:rPr dirty="0" sz="2000" lang="en-US"/>
              <a:t> </a:t>
            </a:r>
          </a:p>
          <a:p>
            <a:pPr algn="l" lvl="1" rtl="0">
              <a:buFont typeface="Arial" panose="020B0604020202020204" pitchFamily="34" charset="0"/>
              <a:buChar char="•"/>
            </a:pPr>
            <a:r>
              <a:rPr dirty="0" sz="2000" lang="en-US"/>
              <a:t>Extending the laminectomy one or two levels higher.</a:t>
            </a:r>
          </a:p>
          <a:p>
            <a:pPr algn="l" lvl="1" rtl="0">
              <a:buFont typeface="Arial" panose="020B0604020202020204" pitchFamily="34" charset="0"/>
              <a:buChar char="•"/>
            </a:pPr>
            <a:r>
              <a:rPr dirty="0" sz="2000" lang="en-US"/>
              <a:t>Careful dissection to identify the underlying neural structures (because nerve  roots  may  enter  the  cord  at  the  same  point  where  the  dura, lipoma,  and  spinal  cord  all  join  together).</a:t>
            </a:r>
          </a:p>
          <a:p>
            <a:pPr algn="l" lvl="1" rtl="0">
              <a:buFont typeface="Arial" panose="020B0604020202020204" pitchFamily="34" charset="0"/>
              <a:buChar char="•"/>
            </a:pPr>
            <a:r>
              <a:rPr dirty="0" sz="2000" lang="en-US">
                <a:ea typeface="Baskerville" panose="02020502070401020303" pitchFamily="18" charset="0"/>
              </a:rPr>
              <a:t>The normal dura is opened till reaching the point where the lipoma penetrates the dura mater, the dura is opened on either side of the stalk circumferentially.</a:t>
            </a:r>
          </a:p>
          <a:p>
            <a:pPr algn="l" lvl="1" rtl="0">
              <a:buFont typeface="Arial" panose="020B0604020202020204" pitchFamily="34" charset="0"/>
              <a:buChar char="•"/>
            </a:pPr>
            <a:r>
              <a:rPr dirty="0" sz="2000" lang="en-US"/>
              <a:t>An  incision  too  close  to the  point  of  dural  penetration  into  the  lipoma  could  result  in transection  of  the  dorsal  nerve  roots.</a:t>
            </a:r>
          </a:p>
          <a:p>
            <a:pPr algn="l" rtl="0">
              <a:buFont typeface="Wingdings" pitchFamily="2" charset="2"/>
              <a:buChar char="ü"/>
            </a:pPr>
            <a:endParaRPr dirty="0" sz="2000" lang="en-US"/>
          </a:p>
          <a:p>
            <a:pPr algn="l" rtl="0">
              <a:buFont typeface="Wingdings" pitchFamily="2" charset="2"/>
              <a:buChar char="ü"/>
            </a:pPr>
            <a:endParaRPr dirty="0" sz="200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3" name=""/>
        <p:cNvGrpSpPr/>
        <p:nvPr/>
      </p:nvGrpSpPr>
      <p:grpSpPr>
        <a:xfrm>
          <a:off x="0" y="0"/>
          <a:ext cx="0" cy="0"/>
          <a:chOff x="0" y="0"/>
          <a:chExt cx="0" cy="0"/>
        </a:xfrm>
      </p:grpSpPr>
      <p:sp>
        <p:nvSpPr>
          <p:cNvPr id="1048613" name="Content Placeholder 2"/>
          <p:cNvSpPr>
            <a:spLocks noGrp="1"/>
          </p:cNvSpPr>
          <p:nvPr>
            <p:ph idx="1"/>
          </p:nvPr>
        </p:nvSpPr>
        <p:spPr>
          <a:xfrm>
            <a:off x="103909" y="80818"/>
            <a:ext cx="8936181" cy="6696364"/>
          </a:xfrm>
        </p:spPr>
        <p:txBody>
          <a:bodyPr>
            <a:normAutofit/>
          </a:bodyPr>
          <a:p>
            <a:pPr algn="l" rtl="0">
              <a:buFont typeface="Wingdings" pitchFamily="2" charset="2"/>
              <a:buChar char="ü"/>
            </a:pPr>
            <a:r>
              <a:rPr dirty="0" sz="2000" lang="en-US"/>
              <a:t>The  circumferential  dissection  around  the  lipoma  stalk  is  continued  until  the  dura  is  separated  completely  from  the  cord.  </a:t>
            </a:r>
          </a:p>
          <a:p>
            <a:pPr algn="l" rtl="0">
              <a:buFont typeface="Wingdings" pitchFamily="2" charset="2"/>
              <a:buChar char="ü"/>
            </a:pPr>
            <a:r>
              <a:rPr dirty="0" sz="2000" lang="en-US"/>
              <a:t>The dural  opening  is  then  continued  caudally  below  the  dura-stalk cord  junction  until  the  </a:t>
            </a:r>
            <a:r>
              <a:rPr dirty="0" sz="2000" lang="en-US" err="1"/>
              <a:t>filum</a:t>
            </a:r>
            <a:r>
              <a:rPr dirty="0" sz="2000" lang="en-US"/>
              <a:t>  is  identified.</a:t>
            </a:r>
          </a:p>
          <a:p>
            <a:pPr algn="l" rtl="0">
              <a:buFont typeface="Wingdings" pitchFamily="2" charset="2"/>
              <a:buChar char="ü"/>
            </a:pPr>
            <a:r>
              <a:rPr dirty="0" sz="2000" lang="en-US"/>
              <a:t>The fatty mass is </a:t>
            </a:r>
            <a:r>
              <a:rPr dirty="0" sz="2000" lang="en-US" err="1"/>
              <a:t>debulked</a:t>
            </a:r>
            <a:r>
              <a:rPr dirty="0" sz="2000" lang="en-US"/>
              <a:t> through a midline dorsal </a:t>
            </a:r>
            <a:r>
              <a:rPr dirty="0" sz="2000" lang="en-US" err="1"/>
              <a:t>myelotomy</a:t>
            </a:r>
            <a:r>
              <a:rPr dirty="0" sz="2000" lang="en-US"/>
              <a:t> until all visible fatty tissue is resected and the plane of </a:t>
            </a:r>
            <a:r>
              <a:rPr dirty="0" sz="2000" lang="en-US" err="1"/>
              <a:t>gliotic</a:t>
            </a:r>
            <a:r>
              <a:rPr dirty="0" sz="2000" lang="en-US"/>
              <a:t> tissue (white plane) between the lipoma and glial fibrous tissue is encountered.</a:t>
            </a:r>
          </a:p>
          <a:p>
            <a:pPr algn="l" rtl="0">
              <a:buFont typeface="Wingdings" pitchFamily="2" charset="2"/>
              <a:buChar char="ü"/>
            </a:pPr>
            <a:r>
              <a:rPr dirty="0" sz="2000" lang="en-US"/>
              <a:t>Once all resectable </a:t>
            </a:r>
            <a:r>
              <a:rPr dirty="0" sz="2000" lang="en-US" err="1"/>
              <a:t>intramedullary</a:t>
            </a:r>
            <a:r>
              <a:rPr dirty="0" sz="2000" lang="en-US"/>
              <a:t> lipoma has been </a:t>
            </a:r>
            <a:r>
              <a:rPr dirty="0" sz="2000" lang="en-US" err="1"/>
              <a:t>debulked</a:t>
            </a:r>
            <a:r>
              <a:rPr dirty="0" sz="2000" lang="en-US"/>
              <a:t>, the </a:t>
            </a:r>
            <a:r>
              <a:rPr dirty="0" sz="2000" lang="en-US" err="1"/>
              <a:t>filum</a:t>
            </a:r>
            <a:r>
              <a:rPr dirty="0" sz="2000" lang="en-US"/>
              <a:t> </a:t>
            </a:r>
            <a:r>
              <a:rPr dirty="0" sz="2000" lang="en-US" err="1"/>
              <a:t>terminale</a:t>
            </a:r>
            <a:r>
              <a:rPr dirty="0" sz="2000" lang="en-US"/>
              <a:t> is identified and divided.</a:t>
            </a:r>
          </a:p>
          <a:p>
            <a:pPr algn="l" rtl="0">
              <a:buFont typeface="Wingdings" pitchFamily="2" charset="2"/>
              <a:buChar char="ü"/>
            </a:pPr>
            <a:r>
              <a:rPr dirty="0" sz="2000" lang="en-US"/>
              <a:t>The midline  </a:t>
            </a:r>
            <a:r>
              <a:rPr dirty="0" sz="2000" lang="en-US" err="1"/>
              <a:t>myeloschisis</a:t>
            </a:r>
            <a:r>
              <a:rPr dirty="0" sz="2000" lang="en-US"/>
              <a:t>  defect  is  then  closed  dorsally  with </a:t>
            </a:r>
            <a:r>
              <a:rPr dirty="0" sz="2000" lang="en-US" err="1"/>
              <a:t>nonabsorbable</a:t>
            </a:r>
            <a:r>
              <a:rPr dirty="0" sz="2000" lang="en-US"/>
              <a:t>  suture  to  reconstruct  the  tubular  configuration,  thus  minimizing  exposed  raw  edges  which may contribute  to  reduced  future  tethering  from  scar  tissue.</a:t>
            </a:r>
          </a:p>
          <a:p>
            <a:pPr algn="l" rtl="0">
              <a:buFont typeface="Wingdings" pitchFamily="2" charset="2"/>
              <a:buChar char="v"/>
            </a:pPr>
            <a:r>
              <a:rPr b="1" dirty="0" sz="2000" lang="en-US" u="sng">
                <a:solidFill>
                  <a:srgbClr val="7030A0"/>
                </a:solidFill>
              </a:rPr>
              <a:t>Method of fat </a:t>
            </a:r>
            <a:r>
              <a:rPr b="1" dirty="0" sz="2000" lang="en-US" err="1" u="sng">
                <a:solidFill>
                  <a:srgbClr val="7030A0"/>
                </a:solidFill>
              </a:rPr>
              <a:t>debulking</a:t>
            </a:r>
            <a:r>
              <a:rPr b="1" dirty="0" sz="2000" lang="en-US" u="sng">
                <a:solidFill>
                  <a:srgbClr val="7030A0"/>
                </a:solidFill>
              </a:rPr>
              <a:t> </a:t>
            </a:r>
            <a:r>
              <a:rPr b="1" dirty="0" sz="2000" lang="en-US" err="1" u="sng">
                <a:solidFill>
                  <a:srgbClr val="7030A0"/>
                </a:solidFill>
              </a:rPr>
              <a:t>iclude</a:t>
            </a:r>
            <a:r>
              <a:rPr b="1" dirty="0" sz="2000" lang="en-US" u="sng">
                <a:solidFill>
                  <a:srgbClr val="7030A0"/>
                </a:solidFill>
              </a:rPr>
              <a:t> </a:t>
            </a:r>
          </a:p>
          <a:p>
            <a:pPr algn="l" lvl="1" rtl="0">
              <a:buFont typeface="Wingdings" pitchFamily="2" charset="2"/>
              <a:buChar char="Ø"/>
            </a:pPr>
            <a:r>
              <a:rPr dirty="0" sz="2000" lang="en-US"/>
              <a:t>CO2 laser.</a:t>
            </a:r>
          </a:p>
          <a:p>
            <a:pPr algn="l" lvl="1" rtl="0">
              <a:buFont typeface="Wingdings" pitchFamily="2" charset="2"/>
              <a:buChar char="Ø"/>
            </a:pPr>
            <a:r>
              <a:rPr dirty="0" sz="2000" lang="en-US"/>
              <a:t>yttrium-aluminum-garnet  (YAG) laser. </a:t>
            </a:r>
          </a:p>
          <a:p>
            <a:pPr algn="l" lvl="1" rtl="0">
              <a:buFont typeface="Wingdings" pitchFamily="2" charset="2"/>
              <a:buChar char="Ø"/>
            </a:pPr>
            <a:r>
              <a:rPr dirty="0" sz="2000" lang="en-US" err="1"/>
              <a:t>Cavitron</a:t>
            </a:r>
            <a:r>
              <a:rPr dirty="0" sz="2000" lang="en-US"/>
              <a:t>  ultrasonic  surgical  aspirator  (CUSA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4" name=""/>
        <p:cNvGrpSpPr/>
        <p:nvPr/>
      </p:nvGrpSpPr>
      <p:grpSpPr>
        <a:xfrm>
          <a:off x="0" y="0"/>
          <a:ext cx="0" cy="0"/>
          <a:chOff x="0" y="0"/>
          <a:chExt cx="0" cy="0"/>
        </a:xfrm>
      </p:grpSpPr>
      <p:pic>
        <p:nvPicPr>
          <p:cNvPr id="2097163" name="Picture 2"/>
          <p:cNvPicPr>
            <a:picLocks noChangeAspect="1" noChangeArrowheads="1"/>
          </p:cNvPicPr>
          <p:nvPr/>
        </p:nvPicPr>
        <p:blipFill>
          <a:blip xmlns:r="http://schemas.openxmlformats.org/officeDocument/2006/relationships" r:embed="rId1" cstate="print"/>
          <a:srcRect l="5807" t="2579" r="7304" b="9813"/>
          <a:stretch>
            <a:fillRect/>
          </a:stretch>
        </p:blipFill>
        <p:spPr bwMode="auto">
          <a:xfrm>
            <a:off x="583045" y="0"/>
            <a:ext cx="7977909" cy="6858000"/>
          </a:xfrm>
          <a:prstGeom prst="rect"/>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5" name=""/>
        <p:cNvGrpSpPr/>
        <p:nvPr/>
      </p:nvGrpSpPr>
      <p:grpSpPr>
        <a:xfrm>
          <a:off x="0" y="0"/>
          <a:ext cx="0" cy="0"/>
          <a:chOff x="0" y="0"/>
          <a:chExt cx="0" cy="0"/>
        </a:xfrm>
      </p:grpSpPr>
      <p:sp>
        <p:nvSpPr>
          <p:cNvPr id="1048614" name="Content Placeholder 2"/>
          <p:cNvSpPr>
            <a:spLocks noGrp="1"/>
          </p:cNvSpPr>
          <p:nvPr>
            <p:ph idx="1"/>
          </p:nvPr>
        </p:nvSpPr>
        <p:spPr>
          <a:xfrm>
            <a:off x="0" y="4525962"/>
            <a:ext cx="4572000" cy="2332038"/>
          </a:xfrm>
        </p:spPr>
        <p:txBody>
          <a:bodyPr>
            <a:noAutofit/>
          </a:bodyPr>
          <a:p>
            <a:pPr algn="l" indent="0" marL="0" rtl="0">
              <a:buNone/>
            </a:pPr>
            <a:r>
              <a:rPr dirty="0" sz="1900" lang="en-US"/>
              <a:t>The skin has been elliptically incised around the subcutaneous mass and the incision has been carried to the </a:t>
            </a:r>
            <a:r>
              <a:rPr dirty="0" sz="1900" lang="en-US" err="1"/>
              <a:t>lumbodorsal</a:t>
            </a:r>
            <a:r>
              <a:rPr dirty="0" sz="1900" lang="en-US"/>
              <a:t> fascia. Dissection has proceeded medially, until the stalk of the lipoma is seen entering the spinal canal through the spinal bifida and the dural defect.</a:t>
            </a:r>
            <a:endParaRPr dirty="0" sz="1900" lang="en-IQ"/>
          </a:p>
        </p:txBody>
      </p:sp>
      <p:pic>
        <p:nvPicPr>
          <p:cNvPr id="2097164" name="Picture 4"/>
          <p:cNvPicPr>
            <a:picLocks noChangeAspect="1"/>
          </p:cNvPicPr>
          <p:nvPr/>
        </p:nvPicPr>
        <p:blipFill>
          <a:blip xmlns:r="http://schemas.openxmlformats.org/officeDocument/2006/relationships" r:embed="rId1"/>
          <a:stretch>
            <a:fillRect/>
          </a:stretch>
        </p:blipFill>
        <p:spPr>
          <a:xfrm>
            <a:off x="0" y="-1"/>
            <a:ext cx="4572000" cy="4525963"/>
          </a:xfrm>
          <a:prstGeom prst="rect"/>
          <a:ln>
            <a:noFill/>
          </a:ln>
          <a:effectLst>
            <a:softEdge rad="112500"/>
          </a:effectLst>
        </p:spPr>
      </p:pic>
      <p:pic>
        <p:nvPicPr>
          <p:cNvPr id="2097165" name="Picture 6"/>
          <p:cNvPicPr>
            <a:picLocks noChangeAspect="1"/>
          </p:cNvPicPr>
          <p:nvPr/>
        </p:nvPicPr>
        <p:blipFill>
          <a:blip xmlns:r="http://schemas.openxmlformats.org/officeDocument/2006/relationships" r:embed="rId2"/>
          <a:stretch>
            <a:fillRect/>
          </a:stretch>
        </p:blipFill>
        <p:spPr>
          <a:xfrm>
            <a:off x="4572000" y="0"/>
            <a:ext cx="4572000" cy="4525962"/>
          </a:xfrm>
          <a:prstGeom prst="rect"/>
          <a:ln>
            <a:noFill/>
          </a:ln>
          <a:effectLst>
            <a:softEdge rad="112500"/>
          </a:effectLst>
        </p:spPr>
      </p:pic>
      <p:sp>
        <p:nvSpPr>
          <p:cNvPr id="1048615" name="TextBox 8"/>
          <p:cNvSpPr txBox="1"/>
          <p:nvPr/>
        </p:nvSpPr>
        <p:spPr>
          <a:xfrm>
            <a:off x="4572000" y="4525962"/>
            <a:ext cx="4572000" cy="1846659"/>
          </a:xfrm>
          <a:prstGeom prst="rect"/>
          <a:noFill/>
        </p:spPr>
        <p:txBody>
          <a:bodyPr wrap="square">
            <a:spAutoFit/>
          </a:bodyPr>
          <a:p>
            <a:pPr algn="l" rtl="0"/>
            <a:r>
              <a:rPr dirty="0" sz="1900" lang="en-US"/>
              <a:t>Surgery for spinal lipoma (</a:t>
            </a:r>
            <a:r>
              <a:rPr dirty="0" sz="1900" i="1" lang="en-US"/>
              <a:t>continued</a:t>
            </a:r>
            <a:r>
              <a:rPr dirty="0" sz="1900" i="0" lang="en-US"/>
              <a:t>). A laminectomy of the lowest intact neural arch has been performed and the dura has been opened at this level. The dural incision is extended caudally until the lipoma is encountered.</a:t>
            </a:r>
            <a:endParaRPr dirty="0" sz="1900" lang="en-IQ"/>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6" name=""/>
        <p:cNvGrpSpPr/>
        <p:nvPr/>
      </p:nvGrpSpPr>
      <p:grpSpPr>
        <a:xfrm>
          <a:off x="0" y="0"/>
          <a:ext cx="0" cy="0"/>
          <a:chOff x="0" y="0"/>
          <a:chExt cx="0" cy="0"/>
        </a:xfrm>
      </p:grpSpPr>
      <p:sp>
        <p:nvSpPr>
          <p:cNvPr id="1048616" name="Title 1"/>
          <p:cNvSpPr>
            <a:spLocks noGrp="1"/>
          </p:cNvSpPr>
          <p:nvPr>
            <p:ph type="title"/>
          </p:nvPr>
        </p:nvSpPr>
        <p:spPr>
          <a:xfrm>
            <a:off x="4583545" y="5139156"/>
            <a:ext cx="4572000" cy="1441753"/>
          </a:xfrm>
        </p:spPr>
        <p:txBody>
          <a:bodyPr/>
          <a:p>
            <a:pPr algn="l" rtl="0"/>
            <a:r>
              <a:rPr dirty="0" sz="1800" lang="en-US">
                <a:latin typeface="+mn-lt"/>
              </a:rPr>
              <a:t>Reconstruction of the spinal cord. The lipoma has been largely removed with a CO2 laser, creating a cavity within the conus. This may be closed with interrupted sutures to prevent </a:t>
            </a:r>
            <a:r>
              <a:rPr dirty="0" sz="1800" lang="en-US" err="1">
                <a:latin typeface="+mn-lt"/>
              </a:rPr>
              <a:t>retethering</a:t>
            </a:r>
            <a:r>
              <a:rPr dirty="0" sz="1800" lang="en-US">
                <a:latin typeface="+mn-lt"/>
              </a:rPr>
              <a:t>.</a:t>
            </a:r>
            <a:endParaRPr dirty="0" lang="en-IQ">
              <a:latin typeface="+mn-lt"/>
            </a:endParaRPr>
          </a:p>
        </p:txBody>
      </p:sp>
      <p:sp>
        <p:nvSpPr>
          <p:cNvPr id="1048617" name="Content Placeholder 2"/>
          <p:cNvSpPr>
            <a:spLocks noGrp="1"/>
          </p:cNvSpPr>
          <p:nvPr>
            <p:ph idx="1"/>
          </p:nvPr>
        </p:nvSpPr>
        <p:spPr>
          <a:xfrm>
            <a:off x="0" y="5139156"/>
            <a:ext cx="4572000" cy="1528618"/>
          </a:xfrm>
        </p:spPr>
        <p:txBody>
          <a:bodyPr>
            <a:normAutofit/>
          </a:bodyPr>
          <a:p>
            <a:pPr algn="l" indent="0" marL="0" rtl="0">
              <a:buNone/>
            </a:pPr>
            <a:r>
              <a:rPr dirty="0" sz="1800" lang="en-US">
                <a:latin typeface="Hprefvnquvjibbpblyxjblvckra"/>
              </a:rPr>
              <a:t>Lateral dissection of the lines of fusion. The lateral lines of fusion are sharply incised on either side of the lipoma. A tunnel can usually be formed between the lateral lines of fusion and the nerve roots beneath.</a:t>
            </a:r>
            <a:endParaRPr dirty="0" sz="1800" lang="en-IQ"/>
          </a:p>
        </p:txBody>
      </p:sp>
      <p:pic>
        <p:nvPicPr>
          <p:cNvPr id="2097166" name="Picture 4"/>
          <p:cNvPicPr>
            <a:picLocks noChangeAspect="1"/>
          </p:cNvPicPr>
          <p:nvPr/>
        </p:nvPicPr>
        <p:blipFill>
          <a:blip xmlns:r="http://schemas.openxmlformats.org/officeDocument/2006/relationships" r:embed="rId1"/>
          <a:stretch>
            <a:fillRect/>
          </a:stretch>
        </p:blipFill>
        <p:spPr>
          <a:xfrm>
            <a:off x="0" y="-1"/>
            <a:ext cx="4572000" cy="4994971"/>
          </a:xfrm>
          <a:prstGeom prst="rect"/>
          <a:ln>
            <a:noFill/>
          </a:ln>
          <a:effectLst>
            <a:softEdge rad="112500"/>
          </a:effectLst>
        </p:spPr>
      </p:pic>
      <p:pic>
        <p:nvPicPr>
          <p:cNvPr id="2097167" name="Picture 6"/>
          <p:cNvPicPr>
            <a:picLocks noChangeAspect="1"/>
          </p:cNvPicPr>
          <p:nvPr/>
        </p:nvPicPr>
        <p:blipFill>
          <a:blip xmlns:r="http://schemas.openxmlformats.org/officeDocument/2006/relationships" r:embed="rId2"/>
          <a:stretch>
            <a:fillRect/>
          </a:stretch>
        </p:blipFill>
        <p:spPr>
          <a:xfrm>
            <a:off x="4572000" y="-1"/>
            <a:ext cx="4572000" cy="4994971"/>
          </a:xfrm>
          <a:prstGeom prst="rect"/>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7" name=""/>
        <p:cNvGrpSpPr/>
        <p:nvPr/>
      </p:nvGrpSpPr>
      <p:grpSpPr>
        <a:xfrm>
          <a:off x="0" y="0"/>
          <a:ext cx="0" cy="0"/>
          <a:chOff x="0" y="0"/>
          <a:chExt cx="0" cy="0"/>
        </a:xfrm>
      </p:grpSpPr>
      <p:sp>
        <p:nvSpPr>
          <p:cNvPr id="1048618" name="عنصر نائب للمحتوى 2"/>
          <p:cNvSpPr>
            <a:spLocks noGrp="1"/>
          </p:cNvSpPr>
          <p:nvPr>
            <p:ph idx="1"/>
          </p:nvPr>
        </p:nvSpPr>
        <p:spPr>
          <a:xfrm>
            <a:off x="87746" y="91728"/>
            <a:ext cx="8963890" cy="6593090"/>
          </a:xfrm>
        </p:spPr>
        <p:txBody>
          <a:bodyPr>
            <a:normAutofit/>
          </a:bodyPr>
          <a:p>
            <a:pPr algn="l" rtl="0">
              <a:buFont typeface="Wingdings" pitchFamily="2" charset="2"/>
              <a:buChar char="q"/>
            </a:pPr>
            <a:r>
              <a:rPr b="1" dirty="0" sz="2000" lang="en-US" u="sng">
                <a:solidFill>
                  <a:srgbClr val="C00000"/>
                </a:solidFill>
              </a:rPr>
              <a:t>Complications</a:t>
            </a:r>
            <a:endParaRPr b="1" dirty="0" sz="2000" lang="ar-IQ" u="sng">
              <a:solidFill>
                <a:srgbClr val="C00000"/>
              </a:solidFill>
            </a:endParaRPr>
          </a:p>
          <a:p>
            <a:pPr algn="l" indent="-514350" marL="514350" rtl="0">
              <a:buFont typeface="+mj-lt"/>
              <a:buAutoNum type="arabicPeriod"/>
            </a:pPr>
            <a:r>
              <a:rPr dirty="0" sz="2000" lang="en-US"/>
              <a:t>CSF leak </a:t>
            </a:r>
          </a:p>
          <a:p>
            <a:pPr algn="l" indent="-514350" marL="514350" rtl="0">
              <a:buFont typeface="+mj-lt"/>
              <a:buAutoNum type="arabicPeriod"/>
            </a:pPr>
            <a:r>
              <a:rPr dirty="0" sz="2000" lang="en-US" err="1"/>
              <a:t>Pseudomeningocele</a:t>
            </a:r>
            <a:r>
              <a:rPr dirty="0" sz="2000" lang="en-US"/>
              <a:t> development</a:t>
            </a:r>
          </a:p>
          <a:p>
            <a:pPr algn="l" indent="-514350" marL="514350" rtl="0">
              <a:buFont typeface="+mj-lt"/>
              <a:buAutoNum type="arabicPeriod"/>
            </a:pPr>
            <a:r>
              <a:rPr dirty="0" sz="2000" lang="en-US"/>
              <a:t>New neurological deficits (more commonly seen with transitional lipomas)</a:t>
            </a:r>
          </a:p>
          <a:p>
            <a:pPr algn="l" indent="-514350" marL="514350" rtl="0">
              <a:buFont typeface="+mj-lt"/>
              <a:buAutoNum type="arabicPeriod"/>
            </a:pPr>
            <a:r>
              <a:rPr dirty="0" sz="2000" lang="en-US"/>
              <a:t>Meningitis</a:t>
            </a:r>
          </a:p>
          <a:p>
            <a:pPr algn="l" indent="-514350" marL="514350" rtl="0">
              <a:buFont typeface="+mj-lt"/>
              <a:buAutoNum type="arabicPeriod"/>
            </a:pPr>
            <a:r>
              <a:rPr dirty="0" sz="2000" lang="en-US"/>
              <a:t>Intradural abscess</a:t>
            </a:r>
          </a:p>
          <a:p>
            <a:pPr algn="l" indent="-514350" marL="514350" rtl="0">
              <a:buFont typeface="+mj-lt"/>
              <a:buAutoNum type="arabicPeriod"/>
            </a:pPr>
            <a:r>
              <a:rPr dirty="0" sz="2000" lang="en-US"/>
              <a:t>Wound infection</a:t>
            </a:r>
          </a:p>
          <a:p>
            <a:pPr algn="l" indent="-514350" marL="514350" rtl="0">
              <a:buFont typeface="+mj-lt"/>
              <a:buAutoNum type="arabicPeriod"/>
            </a:pPr>
            <a:r>
              <a:rPr dirty="0" sz="2000" lang="en-US"/>
              <a:t>Wound breakdown</a:t>
            </a:r>
          </a:p>
          <a:p>
            <a:pPr algn="l" indent="-514350" marL="514350" rtl="0">
              <a:buFont typeface="+mj-lt"/>
              <a:buAutoNum type="arabicPeriod"/>
            </a:pPr>
            <a:r>
              <a:rPr dirty="0" sz="2000" lang="en-US"/>
              <a:t>Scar retethering</a:t>
            </a:r>
          </a:p>
          <a:p>
            <a:pPr algn="l" indent="-514350" marL="514350" rtl="0">
              <a:buFont typeface="+mj-lt"/>
              <a:buAutoNum type="arabicPeriod"/>
            </a:pPr>
            <a:r>
              <a:rPr dirty="0" sz="2000" lang="en-US"/>
              <a:t>Iatrogenic </a:t>
            </a:r>
            <a:r>
              <a:rPr dirty="0" sz="2000" lang="en-US" err="1"/>
              <a:t>syringomyelia</a:t>
            </a:r>
            <a:endParaRPr dirty="0" sz="2000" lang="en-US"/>
          </a:p>
          <a:p>
            <a:pPr algn="l" indent="-514350" marL="514350" rtl="0">
              <a:buFont typeface="+mj-lt"/>
              <a:buAutoNum type="arabicPeriod"/>
            </a:pPr>
            <a:endParaRPr dirty="0" sz="2000" lang="en-US"/>
          </a:p>
          <a:p>
            <a:pPr algn="l" rtl="0">
              <a:buFont typeface="Wingdings" pitchFamily="2" charset="2"/>
              <a:buChar char="q"/>
            </a:pPr>
            <a:r>
              <a:rPr b="1" dirty="0" sz="2000" lang="en-US" u="sng">
                <a:solidFill>
                  <a:srgbClr val="C00000"/>
                </a:solidFill>
              </a:rPr>
              <a:t>Outcome</a:t>
            </a:r>
          </a:p>
          <a:p>
            <a:pPr algn="l" rtl="0">
              <a:buFont typeface="Wingdings" pitchFamily="2" charset="2"/>
              <a:buChar char="ü"/>
            </a:pPr>
            <a:r>
              <a:rPr dirty="0" sz="2000" lang="en-US"/>
              <a:t>Patients younger than 18 months demonstrate a higher rate of urodynamic and urinary function improvement compared to older children and adults.</a:t>
            </a:r>
          </a:p>
          <a:p>
            <a:pPr algn="l" rtl="0">
              <a:buFont typeface="Wingdings" pitchFamily="2" charset="2"/>
              <a:buChar char="ü"/>
            </a:pPr>
            <a:r>
              <a:rPr dirty="0" sz="2000" lang="en-US"/>
              <a:t>Symptoms that commonly improve following surgery include low back pain, buttock pain, and </a:t>
            </a:r>
            <a:r>
              <a:rPr dirty="0" sz="2000" lang="en-US" err="1"/>
              <a:t>radiculopathy</a:t>
            </a:r>
            <a:r>
              <a:rPr dirty="0" sz="2000" lang="en-US"/>
              <a:t>.</a:t>
            </a:r>
            <a:endParaRPr dirty="0" sz="2000" lang="ar-IQ"/>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68" name=""/>
        <p:cNvGrpSpPr/>
        <p:nvPr/>
      </p:nvGrpSpPr>
      <p:grpSpPr>
        <a:xfrm>
          <a:off x="0" y="0"/>
          <a:ext cx="0" cy="0"/>
          <a:chOff x="0" y="0"/>
          <a:chExt cx="0" cy="0"/>
        </a:xfrm>
      </p:grpSpPr>
      <p:sp>
        <p:nvSpPr>
          <p:cNvPr id="1048619" name="عنوان 1"/>
          <p:cNvSpPr>
            <a:spLocks noGrp="1"/>
          </p:cNvSpPr>
          <p:nvPr>
            <p:ph type="title"/>
          </p:nvPr>
        </p:nvSpPr>
        <p:spPr>
          <a:xfrm>
            <a:off x="457199" y="2857500"/>
            <a:ext cx="8229600" cy="1143000"/>
          </a:xfrm>
        </p:spPr>
        <p:txBody>
          <a:bodyPr>
            <a:noAutofit/>
          </a:bodyPr>
          <a:p>
            <a:r>
              <a:rPr dirty="0" lang="en-US">
                <a:solidFill>
                  <a:srgbClr val="000000"/>
                </a:solidFill>
                <a:latin typeface="Algerian" pitchFamily="82" charset="77"/>
              </a:rPr>
              <a:t>Thank you</a:t>
            </a:r>
            <a:endParaRPr dirty="0" lang="ar-IQ">
              <a:solidFill>
                <a:srgbClr val="000000"/>
              </a:solidFill>
              <a:latin typeface="Algerian" pitchFamily="8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593" name="Title 1"/>
          <p:cNvSpPr>
            <a:spLocks noGrp="1"/>
          </p:cNvSpPr>
          <p:nvPr>
            <p:ph type="title"/>
          </p:nvPr>
        </p:nvSpPr>
        <p:spPr/>
        <p:txBody>
          <a:bodyPr/>
          <a:p>
            <a:endParaRPr lang="en-US"/>
          </a:p>
        </p:txBody>
      </p:sp>
      <p:pic>
        <p:nvPicPr>
          <p:cNvPr id="2097152"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5" name=""/>
        <p:cNvGrpSpPr/>
        <p:nvPr/>
      </p:nvGrpSpPr>
      <p:grpSpPr>
        <a:xfrm>
          <a:off x="0" y="0"/>
          <a:ext cx="0" cy="0"/>
          <a:chOff x="0" y="0"/>
          <a:chExt cx="0" cy="0"/>
        </a:xfrm>
      </p:grpSpPr>
      <p:sp>
        <p:nvSpPr>
          <p:cNvPr id="1048594" name="عنوان 1"/>
          <p:cNvSpPr>
            <a:spLocks noGrp="1"/>
          </p:cNvSpPr>
          <p:nvPr>
            <p:ph type="title"/>
          </p:nvPr>
        </p:nvSpPr>
        <p:spPr>
          <a:xfrm>
            <a:off x="115454" y="103908"/>
            <a:ext cx="8114145" cy="611909"/>
          </a:xfrm>
        </p:spPr>
        <p:txBody>
          <a:bodyPr>
            <a:normAutofit/>
          </a:bodyPr>
          <a:p>
            <a:pPr algn="l" rtl="0"/>
            <a:r>
              <a:rPr b="1" dirty="0" sz="3000" lang="en-US" u="sng">
                <a:solidFill>
                  <a:srgbClr val="C00000"/>
                </a:solidFill>
                <a:latin typeface="Baskerville" panose="02020502070401020303" pitchFamily="18" charset="0"/>
                <a:ea typeface="Baskerville" panose="02020502070401020303" pitchFamily="18" charset="0"/>
                <a:cs typeface="Aldhabi" pitchFamily="2" charset="-78"/>
              </a:rPr>
              <a:t>LMM Risk Factors</a:t>
            </a:r>
            <a:endParaRPr b="1" dirty="0" sz="3000" lang="ar-IQ" u="sng">
              <a:solidFill>
                <a:srgbClr val="C00000"/>
              </a:solidFill>
              <a:latin typeface="Baskerville" panose="02020502070401020303" pitchFamily="18" charset="0"/>
              <a:ea typeface="Baskerville" panose="02020502070401020303" pitchFamily="18" charset="0"/>
              <a:cs typeface="Aldhabi" pitchFamily="2" charset="-78"/>
            </a:endParaRPr>
          </a:p>
        </p:txBody>
      </p:sp>
      <p:sp>
        <p:nvSpPr>
          <p:cNvPr id="1048595" name="عنصر نائب للمحتوى 2"/>
          <p:cNvSpPr>
            <a:spLocks noGrp="1"/>
          </p:cNvSpPr>
          <p:nvPr>
            <p:ph idx="1"/>
          </p:nvPr>
        </p:nvSpPr>
        <p:spPr>
          <a:xfrm>
            <a:off x="115454" y="715817"/>
            <a:ext cx="8913092" cy="6038275"/>
          </a:xfrm>
        </p:spPr>
        <p:txBody>
          <a:bodyPr>
            <a:normAutofit/>
          </a:bodyPr>
          <a:p>
            <a:pPr algn="l" rtl="0">
              <a:buFont typeface="Wingdings" pitchFamily="2" charset="2"/>
              <a:buChar char="v"/>
            </a:pPr>
            <a:r>
              <a:rPr b="1" dirty="0" sz="2000" lang="en-US"/>
              <a:t>Multiple maternal risk factors, such as </a:t>
            </a:r>
          </a:p>
          <a:p>
            <a:pPr algn="l" lvl="1" rtl="0">
              <a:buFont typeface="Wingdings" pitchFamily="2" charset="2"/>
              <a:buChar char="§"/>
            </a:pPr>
            <a:r>
              <a:rPr dirty="0" sz="2000" lang="en-US"/>
              <a:t>Diabetes.</a:t>
            </a:r>
          </a:p>
          <a:p>
            <a:pPr algn="l" lvl="1" rtl="0">
              <a:buFont typeface="Wingdings" pitchFamily="2" charset="2"/>
              <a:buChar char="§"/>
            </a:pPr>
            <a:r>
              <a:rPr dirty="0" sz="2000" lang="en-US"/>
              <a:t>Anticonvulsant use.</a:t>
            </a:r>
          </a:p>
          <a:p>
            <a:pPr algn="l" lvl="1" rtl="0">
              <a:buFont typeface="Wingdings" pitchFamily="2" charset="2"/>
              <a:buChar char="§"/>
            </a:pPr>
            <a:r>
              <a:rPr dirty="0" sz="2000" lang="en-US"/>
              <a:t>Obesity.</a:t>
            </a:r>
          </a:p>
          <a:p>
            <a:pPr algn="l" lvl="1" rtl="0">
              <a:buFont typeface="Wingdings" pitchFamily="2" charset="2"/>
              <a:buChar char="§"/>
            </a:pPr>
            <a:r>
              <a:rPr dirty="0" sz="2000" lang="en-US"/>
              <a:t>Genetical.</a:t>
            </a:r>
          </a:p>
          <a:p>
            <a:pPr algn="l" lvl="1" rtl="0">
              <a:buFont typeface="Wingdings" pitchFamily="2" charset="2"/>
              <a:buChar char="§"/>
            </a:pPr>
            <a:r>
              <a:rPr dirty="0" sz="2000" lang="en-US"/>
              <a:t>Socioeconomic/demographic.</a:t>
            </a:r>
          </a:p>
          <a:p>
            <a:pPr algn="l" lvl="1" rtl="0">
              <a:buFont typeface="Wingdings" pitchFamily="2" charset="2"/>
              <a:buChar char="§"/>
            </a:pPr>
            <a:r>
              <a:rPr dirty="0" sz="2000" lang="en-US"/>
              <a:t>Mother diet(folic acid).</a:t>
            </a:r>
          </a:p>
          <a:p>
            <a:pPr algn="l" lvl="1" rtl="0">
              <a:buFont typeface="Wingdings" pitchFamily="2" charset="2"/>
              <a:buChar char="§"/>
            </a:pPr>
            <a:r>
              <a:rPr dirty="0" sz="2000" lang="en-US"/>
              <a:t>Family history.</a:t>
            </a:r>
          </a:p>
          <a:p>
            <a:pPr algn="l" rtl="0"/>
            <a:endParaRPr dirty="0" sz="20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6" name=""/>
        <p:cNvGrpSpPr/>
        <p:nvPr/>
      </p:nvGrpSpPr>
      <p:grpSpPr>
        <a:xfrm>
          <a:off x="0" y="0"/>
          <a:ext cx="0" cy="0"/>
          <a:chOff x="0" y="0"/>
          <a:chExt cx="0" cy="0"/>
        </a:xfrm>
      </p:grpSpPr>
      <p:sp>
        <p:nvSpPr>
          <p:cNvPr id="1048596" name="عنصر نائب للمحتوى 2"/>
          <p:cNvSpPr>
            <a:spLocks noGrp="1"/>
          </p:cNvSpPr>
          <p:nvPr>
            <p:ph idx="1"/>
          </p:nvPr>
        </p:nvSpPr>
        <p:spPr>
          <a:xfrm>
            <a:off x="80818" y="80818"/>
            <a:ext cx="8982364" cy="6777182"/>
          </a:xfrm>
        </p:spPr>
        <p:txBody>
          <a:bodyPr>
            <a:normAutofit/>
          </a:bodyPr>
          <a:p>
            <a:pPr algn="l" rtl="0">
              <a:buFont typeface="Wingdings" pitchFamily="2" charset="2"/>
              <a:buChar char="q"/>
            </a:pPr>
            <a:r>
              <a:rPr b="1" dirty="0" sz="2000" lang="en-US" u="sng">
                <a:solidFill>
                  <a:srgbClr val="002060"/>
                </a:solidFill>
                <a:ea typeface="Baskerville" panose="02020502070401020303" pitchFamily="18" charset="0"/>
              </a:rPr>
              <a:t>Classification</a:t>
            </a:r>
            <a:r>
              <a:rPr b="1" dirty="0" sz="2000" lang="en-US" u="sng">
                <a:solidFill>
                  <a:srgbClr val="002060"/>
                </a:solidFill>
              </a:rPr>
              <a:t> </a:t>
            </a:r>
            <a:endParaRPr b="1" dirty="0" sz="2000" lang="ar-IQ" u="sng">
              <a:solidFill>
                <a:srgbClr val="002060"/>
              </a:solidFill>
            </a:endParaRPr>
          </a:p>
          <a:p>
            <a:pPr algn="l" rtl="0">
              <a:buFont typeface="Wingdings" pitchFamily="2" charset="2"/>
              <a:buChar char="v"/>
            </a:pPr>
            <a:r>
              <a:rPr b="1" dirty="0" sz="2000" lang="en-US"/>
              <a:t>Chapman classified 4 anatomic variants of LMM according to the relationship of the lipoma–spinal cord interface: </a:t>
            </a:r>
          </a:p>
          <a:p>
            <a:pPr algn="l" rtl="0">
              <a:buFont typeface="Wingdings" pitchFamily="2" charset="2"/>
              <a:buChar char="Ø"/>
            </a:pPr>
            <a:r>
              <a:rPr dirty="0" sz="2000" lang="en-US" u="sng">
                <a:solidFill>
                  <a:srgbClr val="C00000"/>
                </a:solidFill>
                <a:latin typeface="Algerian" pitchFamily="82" charset="77"/>
                <a:ea typeface="Baskerville" panose="02020502070401020303" pitchFamily="18" charset="0"/>
              </a:rPr>
              <a:t>Dorsal</a:t>
            </a:r>
            <a:r>
              <a:rPr b="1" dirty="0" sz="2000" lang="en-US" u="sng">
                <a:solidFill>
                  <a:srgbClr val="C00000"/>
                </a:solidFill>
                <a:ea typeface="Baskerville" panose="02020502070401020303" pitchFamily="18" charset="0"/>
              </a:rPr>
              <a:t> </a:t>
            </a:r>
          </a:p>
          <a:p>
            <a:pPr algn="l" rtl="0"/>
            <a:r>
              <a:rPr dirty="0" sz="2000" lang="en-US"/>
              <a:t>Lipomas that insert onto the dorsal surface of the conus </a:t>
            </a:r>
            <a:r>
              <a:rPr dirty="0" sz="2000" lang="en-US" err="1"/>
              <a:t>medullaris</a:t>
            </a:r>
            <a:r>
              <a:rPr dirty="0" sz="2000" lang="en-US"/>
              <a:t> .</a:t>
            </a:r>
          </a:p>
          <a:p>
            <a:pPr algn="l" rtl="0"/>
            <a:r>
              <a:rPr dirty="0" sz="2000" lang="en-US"/>
              <a:t>Subcutaneous fat component </a:t>
            </a:r>
            <a:r>
              <a:rPr b="1" dirty="0" sz="2000" lang="en-US"/>
              <a:t>attached to the spinal cord</a:t>
            </a:r>
            <a:r>
              <a:rPr dirty="0" sz="2000" lang="en-US"/>
              <a:t> via a </a:t>
            </a:r>
            <a:r>
              <a:rPr b="1" dirty="0" sz="2000" lang="en-US" err="1">
                <a:solidFill>
                  <a:srgbClr val="0070C0"/>
                </a:solidFill>
              </a:rPr>
              <a:t>fibrolipomatous</a:t>
            </a:r>
            <a:r>
              <a:rPr b="1" dirty="0" sz="2000" lang="en-US">
                <a:solidFill>
                  <a:srgbClr val="0070C0"/>
                </a:solidFill>
              </a:rPr>
              <a:t> stalk</a:t>
            </a:r>
            <a:r>
              <a:rPr dirty="0" sz="2000" lang="en-US"/>
              <a:t> of varying thickness.</a:t>
            </a:r>
          </a:p>
          <a:p>
            <a:pPr algn="l" rtl="0"/>
            <a:r>
              <a:rPr dirty="0" sz="2000" lang="en-US"/>
              <a:t>The posterior half of the lower spinal cord at the site of neural fold fusion is unfused (</a:t>
            </a:r>
            <a:r>
              <a:rPr b="1" dirty="0" sz="2000" lang="en-US"/>
              <a:t>partial dorsal </a:t>
            </a:r>
            <a:r>
              <a:rPr b="1" dirty="0" sz="2000" lang="en-US" err="1"/>
              <a:t>myeloschisis</a:t>
            </a:r>
            <a:r>
              <a:rPr b="1" dirty="0" sz="2000" lang="en-US"/>
              <a:t> is present</a:t>
            </a:r>
            <a:r>
              <a:rPr dirty="0" sz="2000" lang="en-US"/>
              <a:t>) and the stalk attaches directly to the exposed alar and basal cord regions, just posterior and medial to the posterior columns and dorsal to the central canal. </a:t>
            </a:r>
          </a:p>
          <a:p>
            <a:pPr algn="l" rtl="0"/>
            <a:r>
              <a:rPr b="1" dirty="0" sz="2000" lang="en-US" u="sng"/>
              <a:t>Location</a:t>
            </a:r>
            <a:r>
              <a:rPr dirty="0" sz="2000" lang="en-US"/>
              <a:t> either in the </a:t>
            </a:r>
            <a:r>
              <a:rPr dirty="0" sz="2000" lang="en-US">
                <a:solidFill>
                  <a:srgbClr val="C00000"/>
                </a:solidFill>
              </a:rPr>
              <a:t>midline (mostly)</a:t>
            </a:r>
            <a:r>
              <a:rPr dirty="0" sz="2000" lang="en-US"/>
              <a:t> or </a:t>
            </a:r>
            <a:r>
              <a:rPr dirty="0" sz="2000" lang="en-US">
                <a:solidFill>
                  <a:srgbClr val="C00000"/>
                </a:solidFill>
              </a:rPr>
              <a:t>eccentrically</a:t>
            </a:r>
            <a:r>
              <a:rPr dirty="0" sz="2000" lang="en-US"/>
              <a:t>  and can extend into the central canal and expand it for variable distances.</a:t>
            </a:r>
          </a:p>
          <a:p>
            <a:pPr algn="l" rtl="0"/>
            <a:r>
              <a:rPr dirty="0" sz="2000" lang="en-US"/>
              <a:t>Along the lateral interface of the attachment of the lipoma to the spinal cord, the dura and </a:t>
            </a:r>
            <a:r>
              <a:rPr dirty="0" sz="2000" lang="en-US" err="1"/>
              <a:t>pia</a:t>
            </a:r>
            <a:r>
              <a:rPr dirty="0" sz="2000" lang="en-US"/>
              <a:t> are fused. </a:t>
            </a:r>
          </a:p>
          <a:p>
            <a:pPr algn="l" rtl="0"/>
            <a:r>
              <a:rPr dirty="0" sz="2000" lang="en-US"/>
              <a:t>Sensory nerve roots emerge just anterior to this lateral line of fusion, which can be traced circumferentially. </a:t>
            </a:r>
          </a:p>
          <a:p>
            <a:pPr algn="l" rtl="0"/>
            <a:r>
              <a:rPr dirty="0" sz="2000" lang="en-US"/>
              <a:t>There is often no evidence of leptomeninges posteriorly, and </a:t>
            </a:r>
            <a:r>
              <a:rPr b="1" dirty="0" sz="2000" lang="en-US"/>
              <a:t>no sensory or motor roots are </a:t>
            </a:r>
            <a:r>
              <a:rPr b="1" dirty="0" sz="2000" lang="en-US" u="sng">
                <a:solidFill>
                  <a:srgbClr val="0070C0"/>
                </a:solidFill>
              </a:rPr>
              <a:t>found within</a:t>
            </a:r>
            <a:r>
              <a:rPr b="1" dirty="0" sz="2000" lang="en-US"/>
              <a:t> the actual substance of the lipoma</a:t>
            </a:r>
            <a:r>
              <a:rPr dirty="0" sz="2000" 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7" name=""/>
        <p:cNvGrpSpPr/>
        <p:nvPr/>
      </p:nvGrpSpPr>
      <p:grpSpPr>
        <a:xfrm>
          <a:off x="0" y="0"/>
          <a:ext cx="0" cy="0"/>
          <a:chOff x="0" y="0"/>
          <a:chExt cx="0" cy="0"/>
        </a:xfrm>
      </p:grpSpPr>
      <p:pic>
        <p:nvPicPr>
          <p:cNvPr id="2097153" name="Picture 3"/>
          <p:cNvPicPr>
            <a:picLocks noChangeAspect="1"/>
          </p:cNvPicPr>
          <p:nvPr/>
        </p:nvPicPr>
        <p:blipFill>
          <a:blip xmlns:r="http://schemas.openxmlformats.org/officeDocument/2006/relationships" r:embed="rId1"/>
          <a:stretch>
            <a:fillRect/>
          </a:stretch>
        </p:blipFill>
        <p:spPr>
          <a:xfrm>
            <a:off x="1749136" y="0"/>
            <a:ext cx="5645727" cy="6858000"/>
          </a:xfrm>
          <a:prstGeom prst="rect"/>
          <a:ln>
            <a:noFill/>
          </a:ln>
          <a:effectLst>
            <a:softEdge rad="112500"/>
          </a:effectLst>
        </p:spPr>
      </p:pic>
      <mc:AlternateContent xmlns:mc="http://schemas.openxmlformats.org/markup-compatibility/2006">
        <mc:Choice xmlns:p14="http://schemas.microsoft.com/office/powerpoint/2010/main" Requires="p14">
          <p:contentPart p14:bwMode="auto" r:id="rId2">
            <p14:nvContentPartPr>
              <p14:cNvPr id="2097154" name="Ink 2"/>
              <p14:cNvContentPartPr/>
              <p14:nvPr/>
            </p14:nvContentPartPr>
            <p14:xfrm>
              <a:off x="1945062" y="6364007"/>
              <a:ext cx="3848040" cy="360"/>
            </p14:xfrm>
          </p:contentPart>
        </mc:Choice>
        <mc:Fallback>
          <p:pic>
            <p:nvPicPr>
              <p:cNvPr id="2097154" name="Ink 2"/>
              <p:cNvPicPr>
                <a:picLocks/>
              </p:cNvPicPr>
              <p:nvPr/>
            </p:nvPicPr>
            <p:blipFill>
              <a:blip xmlns:r="http://schemas.openxmlformats.org/officeDocument/2006/relationships" r:embed="rId3"/>
              <a:stretch>
                <a:fillRect/>
              </a:stretch>
            </p:blipFill>
            <p:spPr>
              <a:xfrm>
                <a:off x="1945062" y="6364007"/>
                <a:ext cx="3848040" cy="36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55" name="Ink 3"/>
              <p14:cNvContentPartPr/>
              <p14:nvPr/>
            </p14:nvContentPartPr>
            <p14:xfrm>
              <a:off x="5564862" y="6138647"/>
              <a:ext cx="1287720" cy="360"/>
            </p14:xfrm>
          </p:contentPart>
        </mc:Choice>
        <mc:Fallback>
          <p:pic>
            <p:nvPicPr>
              <p:cNvPr id="2097155" name="Ink 3"/>
              <p:cNvPicPr>
                <a:picLocks/>
              </p:cNvPicPr>
              <p:nvPr/>
            </p:nvPicPr>
            <p:blipFill>
              <a:blip xmlns:r="http://schemas.openxmlformats.org/officeDocument/2006/relationships" r:embed="rId5"/>
              <a:stretch>
                <a:fillRect/>
              </a:stretch>
            </p:blipFill>
            <p:spPr>
              <a:xfrm>
                <a:off x="5564862" y="6138647"/>
                <a:ext cx="1287720" cy="360"/>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8" name=""/>
        <p:cNvGrpSpPr/>
        <p:nvPr/>
      </p:nvGrpSpPr>
      <p:grpSpPr>
        <a:xfrm>
          <a:off x="0" y="0"/>
          <a:ext cx="0" cy="0"/>
          <a:chOff x="0" y="0"/>
          <a:chExt cx="0" cy="0"/>
        </a:xfrm>
      </p:grpSpPr>
      <p:sp>
        <p:nvSpPr>
          <p:cNvPr id="1048597" name="Title 1"/>
          <p:cNvSpPr>
            <a:spLocks noGrp="1"/>
          </p:cNvSpPr>
          <p:nvPr>
            <p:ph type="title"/>
          </p:nvPr>
        </p:nvSpPr>
        <p:spPr/>
        <p:txBody>
          <a:bodyPr/>
          <a:p>
            <a:endParaRPr lang="en-IQ"/>
          </a:p>
        </p:txBody>
      </p:sp>
      <p:pic>
        <p:nvPicPr>
          <p:cNvPr id="2097156" name="Picture 4"/>
          <p:cNvPicPr>
            <a:picLocks noChangeAspect="1"/>
          </p:cNvPicPr>
          <p:nvPr/>
        </p:nvPicPr>
        <p:blipFill>
          <a:blip xmlns:r="http://schemas.openxmlformats.org/officeDocument/2006/relationships" r:embed="rId1"/>
          <a:stretch>
            <a:fillRect/>
          </a:stretch>
        </p:blipFill>
        <p:spPr>
          <a:xfrm>
            <a:off x="0" y="-1"/>
            <a:ext cx="9144000" cy="4899747"/>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
        <p:nvSpPr>
          <p:cNvPr id="1048598" name="Content Placeholder 2"/>
          <p:cNvSpPr>
            <a:spLocks noGrp="1"/>
          </p:cNvSpPr>
          <p:nvPr>
            <p:ph idx="1"/>
          </p:nvPr>
        </p:nvSpPr>
        <p:spPr>
          <a:xfrm>
            <a:off x="0" y="4899746"/>
            <a:ext cx="9144000" cy="1958254"/>
          </a:xfrm>
        </p:spPr>
        <p:txBody>
          <a:bodyPr>
            <a:normAutofit/>
          </a:bodyPr>
          <a:p>
            <a:pPr algn="l" indent="0" marL="0" rtl="0">
              <a:buNone/>
            </a:pPr>
            <a:r>
              <a:rPr dirty="0" sz="2000" lang="en-US"/>
              <a:t>Dorsally inserting </a:t>
            </a:r>
            <a:r>
              <a:rPr dirty="0" sz="2000" lang="en-US" err="1"/>
              <a:t>lipomyelomeningocele</a:t>
            </a:r>
            <a:r>
              <a:rPr dirty="0" sz="2000" lang="en-US"/>
              <a:t>. The mass of the lipoma attaches broadly on the dorsal surface of the conus, extending through a dural and bony defect to be continuous with the subcutaneous mass. The nerve roots are ventral to the lipoma. (B) Cross-sectional view of a dorsal lipoma. The lateral lines of attachment are formed by the lipoma and the dural edge and must be divided to release the tether. Note that the nerve roots are ventral to this line.</a:t>
            </a:r>
            <a:endParaRPr dirty="0" sz="2000" lang="en-IQ"/>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9" name=""/>
        <p:cNvGrpSpPr/>
        <p:nvPr/>
      </p:nvGrpSpPr>
      <p:grpSpPr>
        <a:xfrm>
          <a:off x="0" y="0"/>
          <a:ext cx="0" cy="0"/>
          <a:chOff x="0" y="0"/>
          <a:chExt cx="0" cy="0"/>
        </a:xfrm>
      </p:grpSpPr>
      <p:sp>
        <p:nvSpPr>
          <p:cNvPr id="1048599" name="عنصر نائب للمحتوى 2"/>
          <p:cNvSpPr>
            <a:spLocks noGrp="1"/>
          </p:cNvSpPr>
          <p:nvPr>
            <p:ph idx="1"/>
          </p:nvPr>
        </p:nvSpPr>
        <p:spPr>
          <a:xfrm>
            <a:off x="80819" y="80818"/>
            <a:ext cx="8959272" cy="6684818"/>
          </a:xfrm>
        </p:spPr>
        <p:txBody>
          <a:bodyPr>
            <a:normAutofit/>
          </a:bodyPr>
          <a:p>
            <a:pPr algn="l" rtl="0">
              <a:buFont typeface="Wingdings" pitchFamily="2" charset="2"/>
              <a:buChar char="Ø"/>
            </a:pPr>
            <a:r>
              <a:rPr dirty="0" sz="2000" lang="en-US" u="sng">
                <a:solidFill>
                  <a:srgbClr val="C00000"/>
                </a:solidFill>
                <a:latin typeface="Algerian" pitchFamily="82" charset="77"/>
              </a:rPr>
              <a:t>caudal- or “terminal”-type LMM</a:t>
            </a:r>
          </a:p>
          <a:p>
            <a:pPr algn="l" rtl="0"/>
            <a:r>
              <a:rPr b="1" dirty="0" sz="2000" lang="en-US"/>
              <a:t>Located</a:t>
            </a:r>
            <a:r>
              <a:rPr dirty="0" sz="2000" lang="en-US"/>
              <a:t> </a:t>
            </a:r>
            <a:r>
              <a:rPr dirty="0" sz="2000" lang="en-US">
                <a:solidFill>
                  <a:srgbClr val="7030A0"/>
                </a:solidFill>
              </a:rPr>
              <a:t>at the caudal end of the conus</a:t>
            </a:r>
            <a:r>
              <a:rPr dirty="0" sz="2000" lang="en-US"/>
              <a:t>, almost like a continuation of the spinal cord itself.</a:t>
            </a:r>
          </a:p>
          <a:p>
            <a:pPr algn="l" rtl="0"/>
            <a:r>
              <a:rPr dirty="0" sz="2000" lang="en-US"/>
              <a:t>The remaining lipomatous mass may then </a:t>
            </a:r>
            <a:r>
              <a:rPr b="1" dirty="0" sz="2000" lang="en-US">
                <a:solidFill>
                  <a:srgbClr val="7030A0"/>
                </a:solidFill>
              </a:rPr>
              <a:t>lie entirely within the spinal canal</a:t>
            </a:r>
            <a:r>
              <a:rPr dirty="0" sz="2000" lang="en-US"/>
              <a:t> or extend dorsally through a defect in the dura and bone into the subcutaneous space. </a:t>
            </a:r>
          </a:p>
          <a:p>
            <a:pPr algn="l" rtl="0">
              <a:buFont typeface="Wingdings" pitchFamily="2" charset="2"/>
              <a:buChar char="Ø"/>
            </a:pPr>
            <a:r>
              <a:rPr b="1" dirty="0" sz="2000" lang="en-US">
                <a:solidFill>
                  <a:srgbClr val="002060"/>
                </a:solidFill>
              </a:rPr>
              <a:t>The fatty tumor may either </a:t>
            </a:r>
          </a:p>
          <a:p>
            <a:pPr algn="l" lvl="1" rtl="0">
              <a:buFont typeface="Wingdings" pitchFamily="2" charset="2"/>
              <a:buChar char="ü"/>
            </a:pPr>
            <a:r>
              <a:rPr dirty="0" sz="2000" lang="en-US"/>
              <a:t>Replace the </a:t>
            </a:r>
            <a:r>
              <a:rPr dirty="0" sz="2000" lang="en-US" err="1"/>
              <a:t>filum</a:t>
            </a:r>
            <a:r>
              <a:rPr dirty="0" sz="2000" lang="en-US"/>
              <a:t> </a:t>
            </a:r>
            <a:r>
              <a:rPr dirty="0" sz="2000" lang="en-US" err="1"/>
              <a:t>terminale</a:t>
            </a:r>
            <a:r>
              <a:rPr dirty="0" sz="2000" lang="en-US"/>
              <a:t> or </a:t>
            </a:r>
          </a:p>
          <a:p>
            <a:pPr algn="l" lvl="1" rtl="0">
              <a:buFont typeface="Wingdings" pitchFamily="2" charset="2"/>
              <a:buChar char="ü"/>
            </a:pPr>
            <a:r>
              <a:rPr dirty="0" sz="2000" lang="en-US"/>
              <a:t>Surround the </a:t>
            </a:r>
            <a:r>
              <a:rPr dirty="0" sz="2000" lang="en-US" err="1"/>
              <a:t>filum</a:t>
            </a:r>
            <a:r>
              <a:rPr dirty="0" sz="2000" lang="en-US"/>
              <a:t>, or </a:t>
            </a:r>
          </a:p>
          <a:p>
            <a:pPr algn="l" lvl="1" rtl="0">
              <a:buFont typeface="Wingdings" pitchFamily="2" charset="2"/>
              <a:buChar char="ü"/>
            </a:pPr>
            <a:r>
              <a:rPr dirty="0" sz="2000" lang="en-US"/>
              <a:t>A separate </a:t>
            </a:r>
            <a:r>
              <a:rPr dirty="0" sz="2000" lang="en-US" err="1"/>
              <a:t>filum</a:t>
            </a:r>
            <a:r>
              <a:rPr dirty="0" sz="2000" lang="en-US"/>
              <a:t> may lie anteriorly. </a:t>
            </a:r>
          </a:p>
          <a:p>
            <a:pPr algn="l" lvl="1" rtl="0">
              <a:buFont typeface="Wingdings" pitchFamily="2" charset="2"/>
              <a:buChar char="ü"/>
            </a:pPr>
            <a:endParaRPr dirty="0" sz="2000" lang="en-US"/>
          </a:p>
          <a:p>
            <a:pPr algn="l" rtl="0"/>
            <a:r>
              <a:rPr b="1" dirty="0" sz="2000" lang="en-US">
                <a:solidFill>
                  <a:srgbClr val="0070C0"/>
                </a:solidFill>
              </a:rPr>
              <a:t>The nerve roots may lie ventral to the lipoma or pass through the mass itself.</a:t>
            </a:r>
          </a:p>
          <a:p>
            <a:pPr algn="l" rtl="0"/>
            <a:r>
              <a:rPr dirty="0" sz="2000" lang="en-US"/>
              <a:t>The caudal-type LMM is </a:t>
            </a:r>
          </a:p>
          <a:p>
            <a:pPr algn="l" lvl="1" rtl="0">
              <a:buFont typeface="Wingdings" pitchFamily="2" charset="2"/>
              <a:buChar char="§"/>
            </a:pPr>
            <a:r>
              <a:rPr dirty="0" sz="2000" lang="en-US"/>
              <a:t>often asymmetric, involving more of the cord and nerve roots on one side.</a:t>
            </a:r>
          </a:p>
          <a:p>
            <a:pPr algn="l" lvl="1" rtl="0">
              <a:buFont typeface="Wingdings" pitchFamily="2" charset="2"/>
              <a:buChar char="§"/>
            </a:pPr>
            <a:r>
              <a:rPr dirty="0" sz="2000" lang="en-US"/>
              <a:t>the lipoma-cord interface in caudal-type LMM is </a:t>
            </a:r>
            <a:r>
              <a:rPr b="1" dirty="0" sz="2000" lang="en-US"/>
              <a:t>diffuse</a:t>
            </a:r>
            <a:r>
              <a:rPr dirty="0" sz="2000" lang="en-US"/>
              <a:t>.</a:t>
            </a:r>
            <a:endParaRPr dirty="0" sz="2000" lang="ar-IQ"/>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0" name=""/>
        <p:cNvGrpSpPr/>
        <p:nvPr/>
      </p:nvGrpSpPr>
      <p:grpSpPr>
        <a:xfrm>
          <a:off x="0" y="0"/>
          <a:ext cx="0" cy="0"/>
          <a:chOff x="0" y="0"/>
          <a:chExt cx="0" cy="0"/>
        </a:xfrm>
      </p:grpSpPr>
      <p:pic>
        <p:nvPicPr>
          <p:cNvPr id="2097157" name="Picture 6"/>
          <p:cNvPicPr>
            <a:picLocks noChangeAspect="1"/>
          </p:cNvPicPr>
          <p:nvPr/>
        </p:nvPicPr>
        <p:blipFill>
          <a:blip xmlns:r="http://schemas.openxmlformats.org/officeDocument/2006/relationships" r:embed="rId1" cstate="print"/>
          <a:stretch>
            <a:fillRect/>
          </a:stretch>
        </p:blipFill>
        <p:spPr>
          <a:xfrm>
            <a:off x="1824182" y="0"/>
            <a:ext cx="5495635" cy="6858000"/>
          </a:xfrm>
          <a:prstGeom prst="rect"/>
          <a:ln>
            <a:noFill/>
          </a:ln>
          <a:effectLst>
            <a:softEdge rad="112500"/>
          </a:effectLst>
        </p:spPr>
      </p:pic>
    </p:spTree>
  </p:cSld>
  <p:clrMapOvr>
    <a:masterClrMapping/>
  </p:clrMapOvr>
</p:sld>
</file>

<file path=ppt/theme/theme1.xml><?xml version="1.0" encoding="utf-8"?>
<a:theme xmlns:a="http://schemas.openxmlformats.org/drawingml/2006/main" name="سمة Offic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Myelomeningocele  Myelocystocele</dc:title>
  <dc:creator>Dr- Azad Al- Qadiri</dc:creator>
  <cp:lastModifiedBy>Ahmed Maan</cp:lastModifiedBy>
  <dcterms:created xsi:type="dcterms:W3CDTF">2018-01-02T08:24:27Z</dcterms:created>
  <dcterms:modified xsi:type="dcterms:W3CDTF">2022-11-25T20:22:38Z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4c675e384d284cd6a1ee9523e2a9ec6c</vt:lpwstr>
  </property>
</Properties>
</file>