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768" r:id="rId1"/>
  </p:sldMasterIdLst>
  <p:notesMasterIdLst>
    <p:notesMasterId r:id="rId2"/>
  </p:notesMasterIdLst>
  <p:sldIdLst>
    <p:sldId id="650" r:id="rId3"/>
    <p:sldId id="651" r:id="rId4"/>
    <p:sldId id="652" r:id="rId5"/>
    <p:sldId id="653" r:id="rId6"/>
    <p:sldId id="654" r:id="rId7"/>
    <p:sldId id="655" r:id="rId8"/>
    <p:sldId id="656" r:id="rId9"/>
    <p:sldId id="657" r:id="rId10"/>
    <p:sldId id="658" r:id="rId11"/>
    <p:sldId id="659" r:id="rId12"/>
    <p:sldId id="660" r:id="rId13"/>
    <p:sldId id="661" r:id="rId14"/>
    <p:sldId id="662" r:id="rId15"/>
    <p:sldId id="663" r:id="rId16"/>
    <p:sldId id="664" r:id="rId17"/>
    <p:sldId id="665" r:id="rId18"/>
    <p:sldId id="666" r:id="rId19"/>
    <p:sldId id="667" r:id="rId20"/>
    <p:sldId id="668" r:id="rId21"/>
    <p:sldId id="669" r:id="rId22"/>
    <p:sldId id="670" r:id="rId23"/>
    <p:sldId id="671" r:id="rId24"/>
    <p:sldId id="672" r:id="rId25"/>
    <p:sldId id="673" r:id="rId26"/>
    <p:sldId id="674" r:id="rId27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64" y="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tableStyles" Target="tableStyle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3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62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4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5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5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6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6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6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3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US"/>
          </a:p>
        </p:txBody>
      </p:sp>
      <p:sp>
        <p:nvSpPr>
          <p:cNvPr id="104863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63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DF17F-6557-4EF1-8872-F6552348E737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18580-1633-4667-9C13-5D99FBA11C9D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hyperlink" Target="https://radiopaedia.org/articles/intracranial-teratoma?lang=us" TargetMode="Externa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472045" y="923636"/>
            <a:ext cx="6199909" cy="3140363"/>
          </a:xfrm>
        </p:spPr>
        <p:txBody>
          <a:bodyPr>
            <a:normAutofit/>
          </a:bodyPr>
          <a:p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Intracranial Germ Cell </a:t>
            </a:r>
            <a:br>
              <a:rPr dirty="0" sz="540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sz="5400" lang="en-US">
                <a:solidFill>
                  <a:srgbClr val="002060"/>
                </a:solidFill>
                <a:latin typeface="Algerian" pitchFamily="82" charset="77"/>
              </a:rPr>
              <a:t>Tumors </a:t>
            </a:r>
            <a:br>
              <a:rPr dirty="0" lang="en-US" u="sng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200" lang="en-US" err="1" u="sng">
                <a:latin typeface="+mn-lt"/>
              </a:rPr>
              <a:t>Youmans</a:t>
            </a:r>
            <a:r>
              <a:rPr b="1" dirty="0" sz="2200" lang="en-US" u="sng">
                <a:latin typeface="+mn-lt"/>
              </a:rPr>
              <a:t> Chap. 216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3999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409863"/>
            <a:ext cx="5164045" cy="6038273"/>
          </a:xfrm>
          <a:prstGeom prst="rect"/>
        </p:spPr>
      </p:pic>
      <p:sp>
        <p:nvSpPr>
          <p:cNvPr id="1048610" name="TextBox 4"/>
          <p:cNvSpPr txBox="1"/>
          <p:nvPr/>
        </p:nvSpPr>
        <p:spPr>
          <a:xfrm>
            <a:off x="5164045" y="0"/>
            <a:ext cx="3979955" cy="2431435"/>
          </a:xfrm>
          <a:prstGeom prst="rect"/>
          <a:noFill/>
        </p:spPr>
        <p:txBody>
          <a:bodyPr wrap="square">
            <a:spAutoFit/>
          </a:bodyPr>
          <a:p>
            <a:pPr>
              <a:buFont typeface="Wingdings" pitchFamily="2" charset="2"/>
              <a:buChar char="v"/>
            </a:pPr>
            <a:r>
              <a:rPr b="1" dirty="0" sz="1900" lang="en-US" u="sng"/>
              <a:t>TOP DIFFERENTIAL DIAGNOSES</a:t>
            </a:r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 err="1"/>
              <a:t>Germinoma</a:t>
            </a:r>
            <a:endParaRPr dirty="0" sz="1900" lang="en-US"/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/>
              <a:t>Other </a:t>
            </a:r>
            <a:r>
              <a:rPr dirty="0" sz="1900" lang="en-US" err="1"/>
              <a:t>nongerminomatous</a:t>
            </a:r>
            <a:r>
              <a:rPr dirty="0" sz="1900" lang="en-US"/>
              <a:t> germ cell tumor</a:t>
            </a:r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/>
              <a:t>PNET, AT/RT</a:t>
            </a:r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/>
              <a:t>Dermoid</a:t>
            </a:r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 err="1"/>
              <a:t>Craniopharyngioma</a:t>
            </a:r>
            <a:endParaRPr dirty="0" sz="1900" lang="en-US"/>
          </a:p>
          <a:p>
            <a:pPr indent="-342900" marL="342900">
              <a:buFont typeface="Wingdings" pitchFamily="2" charset="2"/>
              <a:buChar char="§"/>
            </a:pPr>
            <a:r>
              <a:rPr dirty="0" sz="1900" lang="en-US"/>
              <a:t>Lipoma</a:t>
            </a:r>
            <a:endParaRPr dirty="0" lang="en-IQ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" y="0"/>
            <a:ext cx="9144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  <p:sp>
        <p:nvSpPr>
          <p:cNvPr id="1048613" name="TextBox 5"/>
          <p:cNvSpPr txBox="1"/>
          <p:nvPr/>
        </p:nvSpPr>
        <p:spPr>
          <a:xfrm>
            <a:off x="1752599" y="2959100"/>
            <a:ext cx="4239491" cy="553998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dirty="0" sz="3000" lang="en-US">
                <a:solidFill>
                  <a:srgbClr val="C00000"/>
                </a:solidFill>
                <a:latin typeface="Algerian" pitchFamily="82" charset="77"/>
              </a:rPr>
              <a:t>Immature </a:t>
            </a:r>
            <a:r>
              <a:rPr dirty="0" sz="3000" lang="en-US" err="1">
                <a:solidFill>
                  <a:srgbClr val="C00000"/>
                </a:solidFill>
                <a:latin typeface="Algerian" pitchFamily="82" charset="77"/>
              </a:rPr>
              <a:t>tertoma</a:t>
            </a:r>
            <a:endParaRPr dirty="0" sz="3000" lang="en-US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Picture 8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3429000"/>
          </a:xfrm>
          <a:prstGeom prst="rect"/>
        </p:spPr>
      </p:pic>
      <p:sp>
        <p:nvSpPr>
          <p:cNvPr id="1048615" name="TextBox 12"/>
          <p:cNvSpPr txBox="1"/>
          <p:nvPr/>
        </p:nvSpPr>
        <p:spPr>
          <a:xfrm>
            <a:off x="2452254" y="3429000"/>
            <a:ext cx="4239491" cy="553998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dirty="0" sz="3000" lang="en-US">
                <a:solidFill>
                  <a:srgbClr val="C00000"/>
                </a:solidFill>
                <a:latin typeface="Algerian" pitchFamily="82" charset="77"/>
              </a:rPr>
              <a:t>Immature </a:t>
            </a:r>
            <a:r>
              <a:rPr dirty="0" sz="3000" lang="en-US" err="1">
                <a:solidFill>
                  <a:srgbClr val="C00000"/>
                </a:solidFill>
                <a:latin typeface="Algerian" pitchFamily="82" charset="77"/>
              </a:rPr>
              <a:t>tertoma</a:t>
            </a:r>
            <a:endParaRPr dirty="0" sz="3000" lang="en-US">
              <a:solidFill>
                <a:srgbClr val="C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86014" y="80818"/>
            <a:ext cx="7886700" cy="676850"/>
          </a:xfrm>
        </p:spPr>
        <p:txBody>
          <a:bodyPr>
            <a:noAutofit/>
          </a:bodyPr>
          <a:p>
            <a:r>
              <a:rPr dirty="0" sz="2500" lang="en-US" u="sng">
                <a:latin typeface="Algerian" pitchFamily="82" charset="77"/>
                <a:cs typeface="Arial" panose="020B0604020202020204" pitchFamily="34" charset="0"/>
              </a:rPr>
              <a:t>EPIDEMIOLOGY AND CLASSIFICATION </a:t>
            </a: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6014" y="757668"/>
            <a:ext cx="8971972" cy="6019514"/>
          </a:xfrm>
        </p:spPr>
        <p:txBody>
          <a:bodyPr>
            <a:normAutofit/>
          </a:bodyPr>
          <a:p>
            <a:r>
              <a:rPr dirty="0" sz="2000" lang="en-US"/>
              <a:t>GCTs  are  </a:t>
            </a:r>
            <a:r>
              <a:rPr b="1" dirty="0" sz="2000" lang="en-US">
                <a:solidFill>
                  <a:srgbClr val="0070C0"/>
                </a:solidFill>
              </a:rPr>
              <a:t>more  common  in  the pediatric </a:t>
            </a:r>
            <a:r>
              <a:rPr dirty="0" sz="2000" lang="en-US"/>
              <a:t> population,  mainly  in  children  between  10  and  19  years of  age.</a:t>
            </a:r>
          </a:p>
          <a:p>
            <a:r>
              <a:rPr dirty="0" sz="2000" lang="en-US"/>
              <a:t>M:F  ratio 2:1</a:t>
            </a:r>
          </a:p>
          <a:p>
            <a:r>
              <a:rPr dirty="0" sz="2000" lang="en-US"/>
              <a:t>GCTs originate in the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olidFill>
                  <a:srgbClr val="C00000"/>
                </a:solidFill>
              </a:rPr>
              <a:t>Pineal</a:t>
            </a:r>
            <a:r>
              <a:rPr dirty="0" sz="2000" lang="en-US"/>
              <a:t> (40%-60%)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 err="1">
                <a:solidFill>
                  <a:srgbClr val="C00000"/>
                </a:solidFill>
              </a:rPr>
              <a:t>Suprasellar</a:t>
            </a:r>
            <a:r>
              <a:rPr dirty="0" sz="2000" lang="en-US"/>
              <a:t> (30%-40%)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Atypical intracranial locations, including the </a:t>
            </a:r>
            <a:r>
              <a:rPr dirty="0" sz="2000" lang="en-US">
                <a:solidFill>
                  <a:srgbClr val="C00000"/>
                </a:solidFill>
              </a:rPr>
              <a:t>basal ganglia</a:t>
            </a:r>
            <a:r>
              <a:rPr dirty="0" sz="2000" lang="en-US">
                <a:solidFill>
                  <a:srgbClr val="FF0000"/>
                </a:solidFill>
              </a:rPr>
              <a:t> </a:t>
            </a:r>
            <a:r>
              <a:rPr dirty="0" sz="2000" lang="en-US"/>
              <a:t>and </a:t>
            </a:r>
            <a:r>
              <a:rPr dirty="0" sz="2000" lang="en-US">
                <a:solidFill>
                  <a:srgbClr val="C00000"/>
                </a:solidFill>
              </a:rPr>
              <a:t>posterior fossa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 err="1"/>
              <a:t>Suprasellar</a:t>
            </a:r>
            <a:r>
              <a:rPr b="1" dirty="0" sz="2000" lang="en-US"/>
              <a:t> tumors</a:t>
            </a:r>
            <a:r>
              <a:rPr dirty="0" sz="2000" lang="en-US"/>
              <a:t> are only slightly more common in </a:t>
            </a:r>
            <a:r>
              <a:rPr b="1" dirty="0" sz="2000" lang="en-US">
                <a:solidFill>
                  <a:srgbClr val="0070C0"/>
                </a:solidFill>
              </a:rPr>
              <a:t>females</a:t>
            </a:r>
            <a:r>
              <a:rPr dirty="0" sz="2000" lang="en-US"/>
              <a:t> than males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Pineal region tumors</a:t>
            </a:r>
            <a:r>
              <a:rPr dirty="0" sz="2000" lang="en-US"/>
              <a:t> more common in </a:t>
            </a:r>
            <a:r>
              <a:rPr b="1" dirty="0" sz="2000" lang="en-US">
                <a:solidFill>
                  <a:srgbClr val="0070C0"/>
                </a:solidFill>
              </a:rPr>
              <a:t>males</a:t>
            </a:r>
            <a:r>
              <a:rPr dirty="0" sz="2000" lang="en-US"/>
              <a:t>, M:F =  15 : 1</a:t>
            </a:r>
          </a:p>
          <a:p>
            <a:endParaRPr dirty="0" sz="2000" lang="en-US"/>
          </a:p>
          <a:p>
            <a:r>
              <a:rPr b="1" dirty="0" sz="2000" lang="en-US" err="1"/>
              <a:t>Suprasellar</a:t>
            </a:r>
            <a:r>
              <a:rPr dirty="0" sz="2000" lang="en-US"/>
              <a:t>  lesions  often </a:t>
            </a:r>
            <a:r>
              <a:rPr b="1" dirty="0" sz="2000" lang="en-US">
                <a:solidFill>
                  <a:srgbClr val="0070C0"/>
                </a:solidFill>
              </a:rPr>
              <a:t>present  earlier</a:t>
            </a:r>
            <a:r>
              <a:rPr dirty="0" sz="2000" lang="en-US"/>
              <a:t>  in  childhood  and  more  commonly  contain  </a:t>
            </a:r>
            <a:r>
              <a:rPr b="1" dirty="0" sz="2000" lang="en-US" err="1">
                <a:solidFill>
                  <a:srgbClr val="C00000"/>
                </a:solidFill>
              </a:rPr>
              <a:t>nongerminomatous</a:t>
            </a:r>
            <a:r>
              <a:rPr dirty="0" sz="2000" lang="en-US"/>
              <a:t>  elements.  </a:t>
            </a:r>
          </a:p>
          <a:p>
            <a:r>
              <a:rPr dirty="0" sz="2000" lang="en-US"/>
              <a:t>In  up  to  10%  of  patients,  tumor  is simultaneously  detected  in  both  the  pineal  and  </a:t>
            </a:r>
            <a:r>
              <a:rPr dirty="0" sz="2000" lang="en-US" err="1"/>
              <a:t>suprasellar</a:t>
            </a:r>
            <a:r>
              <a:rPr dirty="0" sz="2000" lang="en-US"/>
              <a:t>  regions.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86014" y="99582"/>
            <a:ext cx="7886700" cy="581456"/>
          </a:xfrm>
        </p:spPr>
        <p:txBody>
          <a:bodyPr>
            <a:normAutofit/>
          </a:bodyPr>
          <a:p>
            <a:r>
              <a:rPr dirty="0" sz="2500" lang="en-US" u="sng">
                <a:latin typeface="Algerian" pitchFamily="82" charset="77"/>
              </a:rPr>
              <a:t>SURGICAL MANAGEMENT </a:t>
            </a:r>
          </a:p>
        </p:txBody>
      </p:sp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86014" y="681038"/>
            <a:ext cx="8971972" cy="6077380"/>
          </a:xfrm>
        </p:spPr>
        <p:txBody>
          <a:bodyPr>
            <a:noAutofit/>
          </a:bodyPr>
          <a:p>
            <a:r>
              <a:rPr dirty="0" sz="2000" lang="en-US"/>
              <a:t>Surgical intervention is often necessary for diagnosis, cytoreduction, and/or treatment of hydrocephalus.</a:t>
            </a:r>
          </a:p>
          <a:p>
            <a:r>
              <a:rPr dirty="0" sz="2000" lang="en-US"/>
              <a:t>Germinomas are extremely responsive to radiation and chemotherapy, and there is usually no indication for surgical </a:t>
            </a:r>
            <a:r>
              <a:rPr dirty="0" sz="2000" lang="en-US" err="1"/>
              <a:t>debulking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1</a:t>
            </a:r>
            <a:r>
              <a:rPr baseline="30000" b="1" dirty="0" sz="2000" lang="en-US" u="sng"/>
              <a:t>st</a:t>
            </a:r>
            <a:r>
              <a:rPr b="1" dirty="0" sz="2000" lang="en-US" u="sng"/>
              <a:t> neurosurgical issues is </a:t>
            </a:r>
            <a:r>
              <a:rPr b="1" dirty="0" sz="2000" lang="en-US" u="sng">
                <a:solidFill>
                  <a:srgbClr val="C00000"/>
                </a:solidFill>
              </a:rPr>
              <a:t>Treatment of Hydrocephalus</a:t>
            </a:r>
            <a:r>
              <a:rPr b="1" dirty="0" sz="2000" lang="en-US" u="sng"/>
              <a:t> which include :</a:t>
            </a:r>
          </a:p>
          <a:p>
            <a:pPr indent="-514350" marL="514350">
              <a:buFont typeface="+mj-lt"/>
              <a:buAutoNum type="arabicParenR"/>
            </a:pPr>
            <a:r>
              <a:rPr dirty="0" sz="2000" lang="en-US"/>
              <a:t>VP shunt but there is risk for  shunt-related metastases.</a:t>
            </a:r>
          </a:p>
          <a:p>
            <a:pPr indent="-514350" marL="514350">
              <a:buFont typeface="+mj-lt"/>
              <a:buAutoNum type="arabicParenR"/>
            </a:pPr>
            <a:r>
              <a:rPr dirty="0" sz="2000" lang="en-US"/>
              <a:t>ETV ( Endoscopic 3</a:t>
            </a:r>
            <a:r>
              <a:rPr baseline="30000" dirty="0" sz="2000" lang="en-US"/>
              <a:t>rd</a:t>
            </a:r>
            <a:r>
              <a:rPr dirty="0" sz="2000" lang="en-US"/>
              <a:t> </a:t>
            </a:r>
            <a:r>
              <a:rPr dirty="0" sz="2000" lang="en-US" err="1"/>
              <a:t>ventriculostomy</a:t>
            </a:r>
            <a:r>
              <a:rPr dirty="0" sz="2000" lang="en-US"/>
              <a:t> )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It allows  biopsy  in  many  cases,  permits  CSF  sampling  for  markers and cytology,  and achieves internal CSF diversion.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But its not suitable for patient with </a:t>
            </a:r>
            <a:r>
              <a:rPr dirty="0" sz="2000" lang="en-US" err="1"/>
              <a:t>suprasellar</a:t>
            </a:r>
            <a:r>
              <a:rPr dirty="0" sz="2000" lang="en-US"/>
              <a:t> tumor with significant  tumor  involvement  of  the  third  ventricular  floor.</a:t>
            </a:r>
          </a:p>
          <a:p>
            <a:pPr indent="-514350" marL="514350">
              <a:buFont typeface="+mj-lt"/>
              <a:buAutoNum type="arabicParenR"/>
            </a:pPr>
            <a:r>
              <a:rPr dirty="0" sz="2000" lang="en-US"/>
              <a:t>EVD ( External Ventricular Drain 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Useful   for  patients  with  </a:t>
            </a:r>
            <a:r>
              <a:rPr dirty="0" sz="2000" lang="en-US" err="1"/>
              <a:t>germinomas</a:t>
            </a:r>
            <a:r>
              <a:rPr dirty="0" sz="2000" lang="en-US"/>
              <a:t>,  in  whom  the  tumor can  regress  significantly  within  days  of  beginning  radiation  or chemotherapy  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For   those  situations  in  which open  surgical  resection  is  being  considered  as  an  initial  component  of  management.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109105" y="93805"/>
            <a:ext cx="8930986" cy="6648739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/>
              <a:t>2</a:t>
            </a:r>
            <a:r>
              <a:rPr baseline="30000" b="1" dirty="0" sz="2000" lang="en-US" u="sng"/>
              <a:t>nd</a:t>
            </a:r>
            <a:r>
              <a:rPr b="1" dirty="0" sz="2000" lang="en-US" u="sng"/>
              <a:t> neurosurgical issues is confirmation </a:t>
            </a:r>
            <a:r>
              <a:rPr b="1" dirty="0" sz="2000" lang="en-US" u="sng">
                <a:solidFill>
                  <a:srgbClr val="C00000"/>
                </a:solidFill>
              </a:rPr>
              <a:t>Biopsy</a:t>
            </a:r>
            <a:r>
              <a:rPr b="1" dirty="0" sz="2000" lang="en-US" u="sng"/>
              <a:t> by :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/>
              <a:t>stereotactic  or  endoscopic  techniques which carry risk  of  hemorrhage.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/>
              <a:t>open  biopsy.</a:t>
            </a:r>
          </a:p>
          <a:p>
            <a:pPr indent="-514350" lvl="1" marL="97155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3</a:t>
            </a:r>
            <a:r>
              <a:rPr baseline="30000" b="1" dirty="0" sz="2000" lang="en-US" u="sng"/>
              <a:t>rd</a:t>
            </a:r>
            <a:r>
              <a:rPr b="1" dirty="0" sz="2000" lang="en-US" u="sng"/>
              <a:t> neurosurgical issues is</a:t>
            </a:r>
            <a:r>
              <a:rPr b="1" dirty="0" sz="2000" lang="en-US" u="sng">
                <a:solidFill>
                  <a:srgbClr val="C00000"/>
                </a:solidFill>
              </a:rPr>
              <a:t> </a:t>
            </a:r>
            <a:r>
              <a:rPr b="1" dirty="0" sz="2000" lang="en-US" err="1" u="sng">
                <a:solidFill>
                  <a:srgbClr val="C00000"/>
                </a:solidFill>
              </a:rPr>
              <a:t>cytoreduction</a:t>
            </a:r>
            <a:r>
              <a:rPr b="1" dirty="0" sz="2000" lang="en-US" u="sng"/>
              <a:t> :</a:t>
            </a:r>
          </a:p>
          <a:p>
            <a:pPr indent="-514350" marL="514350">
              <a:buFont typeface="+mj-lt"/>
              <a:buAutoNum type="romanUcPeriod"/>
            </a:pPr>
            <a:r>
              <a:rPr b="1" dirty="0" sz="2000" lang="en-US" err="1">
                <a:solidFill>
                  <a:srgbClr val="7030A0"/>
                </a:solidFill>
              </a:rPr>
              <a:t>Germinomas</a:t>
            </a:r>
            <a:r>
              <a:rPr dirty="0" sz="2000" lang="en-US"/>
              <a:t>  are  extremely  </a:t>
            </a:r>
            <a:r>
              <a:rPr b="1" dirty="0" sz="2000" lang="en-US">
                <a:solidFill>
                  <a:srgbClr val="0070C0"/>
                </a:solidFill>
              </a:rPr>
              <a:t>responsive  to  radiation  and chemotherapy</a:t>
            </a:r>
            <a:r>
              <a:rPr dirty="0" sz="2000" lang="en-US"/>
              <a:t>,  and  there  is  usually  </a:t>
            </a:r>
            <a:r>
              <a:rPr dirty="0" sz="2000" lang="en-US">
                <a:solidFill>
                  <a:srgbClr val="C00000"/>
                </a:solidFill>
              </a:rPr>
              <a:t>no  indication  for  surgical </a:t>
            </a:r>
            <a:r>
              <a:rPr dirty="0" sz="2000" lang="en-US" err="1">
                <a:solidFill>
                  <a:srgbClr val="C00000"/>
                </a:solidFill>
              </a:rPr>
              <a:t>debulking</a:t>
            </a:r>
            <a:r>
              <a:rPr dirty="0" sz="2000" lang="en-US"/>
              <a:t>.</a:t>
            </a:r>
          </a:p>
          <a:p>
            <a:pPr indent="-514350" marL="514350">
              <a:buFont typeface="+mj-lt"/>
              <a:buAutoNum type="romanUcPeriod"/>
            </a:pPr>
            <a:r>
              <a:rPr b="1" dirty="0" sz="2000" lang="en-US">
                <a:solidFill>
                  <a:srgbClr val="7030A0"/>
                </a:solidFill>
              </a:rPr>
              <a:t>Benign  teratomas </a:t>
            </a:r>
            <a:r>
              <a:rPr dirty="0" sz="2000" lang="en-US"/>
              <a:t> that  lack  elevations  of  AFP  or  </a:t>
            </a:r>
            <a:r>
              <a:rPr dirty="0" sz="2000" lang="el-GR"/>
              <a:t>β-</a:t>
            </a:r>
            <a:r>
              <a:rPr dirty="0" sz="2000" lang="en-US"/>
              <a:t>HCG and  do  not  contain  malignant  elements  or  evidence  of  metastatic spread  </a:t>
            </a:r>
            <a:r>
              <a:rPr dirty="0" sz="2000" lang="en-US">
                <a:solidFill>
                  <a:srgbClr val="C00000"/>
                </a:solidFill>
              </a:rPr>
              <a:t>respond  poorly  to  either  chemotherapy  or  irradiation</a:t>
            </a:r>
            <a:r>
              <a:rPr dirty="0" sz="2000" lang="en-US"/>
              <a:t>  and  may  </a:t>
            </a:r>
            <a:r>
              <a:rPr b="1" dirty="0" sz="2000" lang="en-US">
                <a:solidFill>
                  <a:srgbClr val="0070C0"/>
                </a:solidFill>
              </a:rPr>
              <a:t>require  removal</a:t>
            </a:r>
            <a:r>
              <a:rPr dirty="0" sz="2000" lang="en-US"/>
              <a:t>  as  definitive  therapy,  which  can  be curative.</a:t>
            </a:r>
          </a:p>
          <a:p>
            <a:pPr indent="-514350" marL="514350">
              <a:buFont typeface="+mj-lt"/>
              <a:buAutoNum type="romanUcPeriod"/>
            </a:pPr>
            <a:r>
              <a:rPr b="1" dirty="0" sz="2000" lang="en-US">
                <a:solidFill>
                  <a:srgbClr val="7030A0"/>
                </a:solidFill>
              </a:rPr>
              <a:t>For  NGGCTs</a:t>
            </a:r>
            <a:r>
              <a:rPr dirty="0" sz="2000" lang="en-US"/>
              <a:t>,  which  may contain  treatment-resistant  teratoma  admixed  with  </a:t>
            </a:r>
            <a:r>
              <a:rPr dirty="0" sz="2000" lang="en-US" err="1"/>
              <a:t>germinomatous</a:t>
            </a:r>
            <a:r>
              <a:rPr dirty="0" sz="2000" lang="en-US"/>
              <a:t>  and  </a:t>
            </a:r>
            <a:r>
              <a:rPr dirty="0" sz="2000" lang="en-US" err="1"/>
              <a:t>nongerminomatous</a:t>
            </a:r>
            <a:r>
              <a:rPr dirty="0" sz="2000" lang="en-US"/>
              <a:t>  elements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 err="1">
                <a:solidFill>
                  <a:srgbClr val="0070C0"/>
                </a:solidFill>
              </a:rPr>
              <a:t>Neoadjuvant</a:t>
            </a:r>
            <a:r>
              <a:rPr b="1" dirty="0" sz="2000" lang="en-US">
                <a:solidFill>
                  <a:srgbClr val="0070C0"/>
                </a:solidFill>
              </a:rPr>
              <a:t>  therapy</a:t>
            </a:r>
            <a:r>
              <a:rPr dirty="0" sz="2000" lang="en-US"/>
              <a:t>  in  an  effort  to  eradicate  the  malignant  components  of  the  tumor,  with  the remnant  will  remain  and  eventually  require  </a:t>
            </a:r>
            <a:r>
              <a:rPr b="1" dirty="0" sz="2000" lang="en-US">
                <a:solidFill>
                  <a:srgbClr val="0070C0"/>
                </a:solidFill>
              </a:rPr>
              <a:t>surgical  intervention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In  this  situation,  a  so-called  second-look  surgery  is  performed  to  biopsy  and  potentially  resect  residual  tissue  after  initial chemotherapy,  which  spares  children  with  treatment-responsive NGGCTs the  risks  of  surgical  intervention.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177637"/>
            <a:ext cx="9144000" cy="4271818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216727" y="0"/>
            <a:ext cx="4710546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103909" y="161636"/>
            <a:ext cx="8936182" cy="6580909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/>
              <a:t>For  pineal  region  lesions,  multiple  approaches  are  feasible :</a:t>
            </a:r>
          </a:p>
          <a:p>
            <a:pPr lvl="1"/>
            <a:r>
              <a:rPr dirty="0" sz="2000" lang="en-US">
                <a:solidFill>
                  <a:srgbClr val="C00000"/>
                </a:solidFill>
              </a:rPr>
              <a:t>The  midline  </a:t>
            </a:r>
            <a:r>
              <a:rPr dirty="0" sz="2000" lang="en-US" err="1">
                <a:solidFill>
                  <a:srgbClr val="C00000"/>
                </a:solidFill>
              </a:rPr>
              <a:t>supracerebellar</a:t>
            </a:r>
            <a:r>
              <a:rPr dirty="0" sz="2000" lang="en-US">
                <a:solidFill>
                  <a:srgbClr val="C00000"/>
                </a:solidFill>
              </a:rPr>
              <a:t>  </a:t>
            </a:r>
            <a:r>
              <a:rPr dirty="0" sz="2000" lang="en-US" err="1">
                <a:solidFill>
                  <a:srgbClr val="C00000"/>
                </a:solidFill>
              </a:rPr>
              <a:t>infratentorial</a:t>
            </a:r>
            <a:r>
              <a:rPr dirty="0" sz="2000" lang="en-US">
                <a:solidFill>
                  <a:srgbClr val="C00000"/>
                </a:solidFill>
              </a:rPr>
              <a:t>  approach</a:t>
            </a:r>
            <a:r>
              <a:rPr dirty="0" sz="2000" lang="en-US"/>
              <a:t>  is most  common  for  tumors  predominantly  growing  below  the  </a:t>
            </a:r>
            <a:r>
              <a:rPr dirty="0" sz="2000" lang="en-US" err="1"/>
              <a:t>tentorium</a:t>
            </a:r>
            <a:r>
              <a:rPr dirty="0" sz="2000" lang="en-US"/>
              <a:t>.</a:t>
            </a:r>
          </a:p>
          <a:p>
            <a:pPr lvl="1"/>
            <a:r>
              <a:rPr dirty="0" sz="2000" lang="en-US">
                <a:solidFill>
                  <a:srgbClr val="C00000"/>
                </a:solidFill>
              </a:rPr>
              <a:t>The  occipital  </a:t>
            </a:r>
            <a:r>
              <a:rPr dirty="0" sz="2000" lang="en-US" err="1">
                <a:solidFill>
                  <a:srgbClr val="C00000"/>
                </a:solidFill>
              </a:rPr>
              <a:t>transtentorial</a:t>
            </a:r>
            <a:r>
              <a:rPr dirty="0" sz="2000" lang="en-US">
                <a:solidFill>
                  <a:srgbClr val="C00000"/>
                </a:solidFill>
              </a:rPr>
              <a:t>  approach </a:t>
            </a:r>
            <a:r>
              <a:rPr dirty="0" sz="2000" lang="en-US"/>
              <a:t>which  allows  for a  wide  view  but  does  place  the  </a:t>
            </a:r>
            <a:r>
              <a:rPr dirty="0" sz="2000" lang="en-US" err="1"/>
              <a:t>splenium</a:t>
            </a:r>
            <a:r>
              <a:rPr dirty="0" sz="2000" lang="en-US"/>
              <a:t>  of  the  corpus  </a:t>
            </a:r>
            <a:r>
              <a:rPr dirty="0" sz="2000" lang="en-US" err="1"/>
              <a:t>callosum</a:t>
            </a:r>
            <a:r>
              <a:rPr dirty="0" sz="2000" lang="en-US"/>
              <a:t> and  the  occipital  visual  cortex  at  risk.</a:t>
            </a:r>
          </a:p>
          <a:p>
            <a:pPr lvl="1"/>
            <a:r>
              <a:rPr dirty="0" sz="2000" lang="en-US">
                <a:solidFill>
                  <a:srgbClr val="C00000"/>
                </a:solidFill>
              </a:rPr>
              <a:t>The  </a:t>
            </a:r>
            <a:r>
              <a:rPr dirty="0" sz="2000" lang="en-US" err="1">
                <a:solidFill>
                  <a:srgbClr val="C00000"/>
                </a:solidFill>
              </a:rPr>
              <a:t>interhemispheric</a:t>
            </a:r>
            <a:r>
              <a:rPr dirty="0" sz="2000" lang="en-US">
                <a:solidFill>
                  <a:srgbClr val="C00000"/>
                </a:solidFill>
              </a:rPr>
              <a:t> </a:t>
            </a:r>
            <a:r>
              <a:rPr dirty="0" sz="2000" lang="en-US" err="1">
                <a:solidFill>
                  <a:srgbClr val="C00000"/>
                </a:solidFill>
              </a:rPr>
              <a:t>transventricular</a:t>
            </a:r>
            <a:r>
              <a:rPr dirty="0" sz="2000" lang="en-US">
                <a:solidFill>
                  <a:srgbClr val="C00000"/>
                </a:solidFill>
              </a:rPr>
              <a:t>  approach</a:t>
            </a:r>
            <a:r>
              <a:rPr dirty="0" sz="2000" lang="en-US"/>
              <a:t>  may  each  be  appropriate,  depending upon  whether  the  tumor  predominantly  extends  above  or  below the  vein  of  Galen  and  the  degree  to  which  the  lesion  fills  the posterior  third  ventricle.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For  </a:t>
            </a:r>
            <a:r>
              <a:rPr b="1" dirty="0" sz="2000" lang="en-US" err="1" u="sng"/>
              <a:t>suprasellar</a:t>
            </a:r>
            <a:r>
              <a:rPr b="1" dirty="0" sz="2000" lang="en-US" u="sng"/>
              <a:t>  lesions  the approach  including :</a:t>
            </a:r>
          </a:p>
          <a:p>
            <a:pPr lvl="1"/>
            <a:r>
              <a:rPr dirty="0" sz="2000" lang="en-US" err="1"/>
              <a:t>pterional</a:t>
            </a:r>
            <a:r>
              <a:rPr dirty="0" sz="2000" lang="en-US"/>
              <a:t>,  </a:t>
            </a:r>
            <a:r>
              <a:rPr dirty="0" sz="2000" lang="en-US" err="1"/>
              <a:t>subfrontal</a:t>
            </a:r>
            <a:r>
              <a:rPr dirty="0" sz="2000" lang="en-US"/>
              <a:t>, anterior  </a:t>
            </a:r>
            <a:r>
              <a:rPr dirty="0" sz="2000" lang="en-US" err="1"/>
              <a:t>interhemispheric</a:t>
            </a:r>
            <a:r>
              <a:rPr dirty="0" sz="2000" lang="en-US"/>
              <a:t>,  and  </a:t>
            </a:r>
            <a:r>
              <a:rPr dirty="0" sz="2000" lang="en-US" err="1"/>
              <a:t>transventricular</a:t>
            </a:r>
            <a:r>
              <a:rPr dirty="0" sz="2000" lang="en-US"/>
              <a:t>  routes,  as  well  as endoscopic  </a:t>
            </a:r>
            <a:r>
              <a:rPr dirty="0" sz="2000" lang="en-US" err="1"/>
              <a:t>endonasal</a:t>
            </a:r>
            <a:r>
              <a:rPr dirty="0" sz="2000" lang="en-US"/>
              <a:t>  approaches.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86014" y="92003"/>
            <a:ext cx="7886700" cy="450633"/>
          </a:xfrm>
        </p:spPr>
        <p:txBody>
          <a:bodyPr>
            <a:normAutofit/>
          </a:bodyPr>
          <a:p>
            <a:r>
              <a:rPr dirty="0" sz="2500" lang="en-US" u="sng">
                <a:solidFill>
                  <a:srgbClr val="002060"/>
                </a:solidFill>
                <a:latin typeface="Algerian" pitchFamily="82" charset="77"/>
              </a:rPr>
              <a:t>ADJUVANT THERAPY </a:t>
            </a:r>
          </a:p>
        </p:txBody>
      </p:sp>
      <p:sp>
        <p:nvSpPr>
          <p:cNvPr id="1048621" name="Content Placeholder 2"/>
          <p:cNvSpPr>
            <a:spLocks noGrp="1"/>
          </p:cNvSpPr>
          <p:nvPr>
            <p:ph idx="1"/>
          </p:nvPr>
        </p:nvSpPr>
        <p:spPr>
          <a:xfrm>
            <a:off x="86014" y="542636"/>
            <a:ext cx="8971972" cy="6223361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C00000"/>
                </a:solidFill>
              </a:rPr>
              <a:t>Germinomas</a:t>
            </a:r>
            <a:r>
              <a:rPr b="1" dirty="0" sz="2000" lang="en-US">
                <a:solidFill>
                  <a:srgbClr val="C00000"/>
                </a:solidFill>
              </a:rPr>
              <a:t> </a:t>
            </a:r>
          </a:p>
          <a:p>
            <a:r>
              <a:rPr dirty="0" sz="2000" lang="en-US"/>
              <a:t>WVRT (for localized tumors) or </a:t>
            </a:r>
            <a:r>
              <a:rPr dirty="0" sz="2000" lang="en-US" err="1"/>
              <a:t>craniospinal</a:t>
            </a:r>
            <a:r>
              <a:rPr dirty="0" sz="2000" lang="en-US"/>
              <a:t> RT (for disseminated tumors) alone or pre-irradiation chemotherapy followed by reduced doses and volumes of RT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C00000"/>
                </a:solidFill>
              </a:rPr>
              <a:t>Nongerminomatous</a:t>
            </a:r>
            <a:r>
              <a:rPr b="1" dirty="0" sz="2000" lang="en-US" u="sng">
                <a:solidFill>
                  <a:srgbClr val="C00000"/>
                </a:solidFill>
              </a:rPr>
              <a:t> Germ Cell Tumors</a:t>
            </a:r>
          </a:p>
          <a:p>
            <a:r>
              <a:rPr dirty="0" sz="2000" lang="en-US"/>
              <a:t>surgery following </a:t>
            </a:r>
            <a:r>
              <a:rPr dirty="0" sz="2000" lang="en-US" err="1"/>
              <a:t>neoadjuvant</a:t>
            </a:r>
            <a:r>
              <a:rPr dirty="0" sz="2000" lang="en-US"/>
              <a:t> chemotherapy is often used in combination with irradiation.</a:t>
            </a:r>
          </a:p>
          <a:p>
            <a:r>
              <a:rPr dirty="0" sz="2000" lang="en-US"/>
              <a:t>RT is a critical component of NGGCT treatment but, unlike with </a:t>
            </a:r>
            <a:r>
              <a:rPr dirty="0" sz="2000" lang="en-US" err="1"/>
              <a:t>germinomas</a:t>
            </a:r>
            <a:r>
              <a:rPr dirty="0" sz="2000" lang="en-US"/>
              <a:t>, is not associated with tumor control when used alone.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Mature Teratoma</a:t>
            </a:r>
          </a:p>
          <a:p>
            <a:r>
              <a:rPr dirty="0" sz="2000" lang="en-US"/>
              <a:t>Resistant to RT and chemotherapy, but complete surgical resection is curative</a:t>
            </a:r>
          </a:p>
          <a:p>
            <a:endParaRPr dirty="0" sz="2000" lang="en-US">
              <a:solidFill>
                <a:srgbClr val="C00000"/>
              </a:solidFill>
            </a:endParaRPr>
          </a:p>
          <a:p>
            <a:r>
              <a:rPr b="1" dirty="0" sz="2000" lang="en-US">
                <a:solidFill>
                  <a:srgbClr val="0070C0"/>
                </a:solidFill>
              </a:rPr>
              <a:t>SRS dose between 15-25 Gy</a:t>
            </a:r>
          </a:p>
          <a:p>
            <a:endParaRPr dirty="0" sz="2000" lang="en-US">
              <a:solidFill>
                <a:srgbClr val="C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dirty="0" sz="2000" lang="en-US"/>
              <a:t>WVRT = whole ventricular radiotherapy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0818" y="109682"/>
            <a:ext cx="8970818" cy="6638636"/>
          </a:xfrm>
        </p:spPr>
        <p:txBody>
          <a:bodyPr>
            <a:normAutofit/>
          </a:bodyPr>
          <a:p>
            <a:r>
              <a:rPr b="1" dirty="0" sz="2200" lang="en-US" u="sng"/>
              <a:t>Classification by age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sz="2200" lang="en-US"/>
              <a:t>Teratomas  are most common in neonates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sz="2200" lang="en-US"/>
              <a:t>Most  NGGCTs occur in younger children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sz="2200" lang="en-US" err="1"/>
              <a:t>Germinomas</a:t>
            </a:r>
            <a:r>
              <a:rPr dirty="0" sz="2200" lang="en-US"/>
              <a:t>  tend to occur in older children and adolescents.</a:t>
            </a:r>
          </a:p>
          <a:p>
            <a:r>
              <a:rPr b="1" dirty="0" sz="2200" lang="en-US" u="sng"/>
              <a:t>Teratoma sub classified into :</a:t>
            </a:r>
          </a:p>
          <a:p>
            <a:pPr indent="-514350" lvl="1" marL="971550">
              <a:buFont typeface="+mj-lt"/>
              <a:buAutoNum type="romanUcPeriod"/>
            </a:pPr>
            <a:r>
              <a:rPr dirty="0" sz="2200" lang="en-US"/>
              <a:t>Mature teratomas, which are benign lesions,</a:t>
            </a:r>
          </a:p>
          <a:p>
            <a:pPr indent="-514350" lvl="1" marL="971550">
              <a:buFont typeface="+mj-lt"/>
              <a:buAutoNum type="romanUcPeriod"/>
            </a:pPr>
            <a:r>
              <a:rPr dirty="0" sz="2200" lang="en-US"/>
              <a:t>Immature teratomas, with an embryonal component which often behave malignantly and carry a poorer prognosis.</a:t>
            </a:r>
          </a:p>
        </p:txBody>
      </p:sp>
      <p:pic>
        <p:nvPicPr>
          <p:cNvPr id="2097152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46727" y="3429000"/>
            <a:ext cx="7239000" cy="3094182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>
          <a:xfrm>
            <a:off x="86014" y="95934"/>
            <a:ext cx="7886700" cy="423611"/>
          </a:xfrm>
        </p:spPr>
        <p:txBody>
          <a:bodyPr>
            <a:normAutofit/>
          </a:bodyPr>
          <a:p>
            <a:r>
              <a:rPr dirty="0" sz="2400" lang="en-US" u="sng">
                <a:solidFill>
                  <a:srgbClr val="002060"/>
                </a:solidFill>
                <a:latin typeface="Algerian" pitchFamily="82" charset="77"/>
              </a:rPr>
              <a:t>PRESENTATION </a:t>
            </a:r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6014" y="519545"/>
            <a:ext cx="8971972" cy="6242521"/>
          </a:xfrm>
        </p:spPr>
        <p:txBody>
          <a:bodyPr>
            <a:normAutofit fontScale="95000" lnSpcReduction="20000"/>
          </a:bodyPr>
          <a:p>
            <a:pPr indent="0" marL="0">
              <a:buNone/>
            </a:pPr>
            <a:r>
              <a:rPr b="1" dirty="0" sz="2000" lang="en-US" u="sng">
                <a:solidFill>
                  <a:srgbClr val="C00000"/>
                </a:solidFill>
              </a:rPr>
              <a:t>Pineal region </a:t>
            </a:r>
          </a:p>
          <a:p>
            <a:r>
              <a:rPr dirty="0" sz="2000" lang="en-US"/>
              <a:t>Typically present with symptoms of </a:t>
            </a:r>
            <a:r>
              <a:rPr b="1" dirty="0" sz="2000" lang="en-US">
                <a:solidFill>
                  <a:srgbClr val="0070C0"/>
                </a:solidFill>
              </a:rPr>
              <a:t>increased  ICP</a:t>
            </a:r>
            <a:r>
              <a:rPr dirty="0" sz="2000" lang="en-US"/>
              <a:t> (headache, nausea,  and  vomiting,  which  result  from  obstructive  hydrocephalus). </a:t>
            </a:r>
          </a:p>
          <a:p>
            <a:r>
              <a:rPr b="1" dirty="0" sz="2000" lang="en-US" err="1">
                <a:solidFill>
                  <a:srgbClr val="0070C0"/>
                </a:solidFill>
              </a:rPr>
              <a:t>Parinaud’s</a:t>
            </a:r>
            <a:r>
              <a:rPr b="1" dirty="0" sz="2000" lang="en-US">
                <a:solidFill>
                  <a:srgbClr val="0070C0"/>
                </a:solidFill>
              </a:rPr>
              <a:t>  syndrome</a:t>
            </a:r>
            <a:r>
              <a:rPr dirty="0" sz="2000" lang="en-US"/>
              <a:t> ( dorsal  midbrain  syndrome ) with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Impairment of  </a:t>
            </a:r>
            <a:r>
              <a:rPr dirty="0" sz="2000" lang="en-US" err="1"/>
              <a:t>upgaze</a:t>
            </a:r>
            <a:r>
              <a:rPr dirty="0" sz="2000" lang="en-US"/>
              <a:t>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Pupillary accommodative  paresis  with  light-near  dissociation,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Retraction  nystagmus  on  attempted  convergence.  </a:t>
            </a:r>
          </a:p>
          <a:p>
            <a:r>
              <a:rPr b="1" dirty="0" sz="2000" lang="en-US" err="1">
                <a:solidFill>
                  <a:srgbClr val="0070C0"/>
                </a:solidFill>
              </a:rPr>
              <a:t>Papilledema</a:t>
            </a:r>
            <a:r>
              <a:rPr dirty="0" sz="2000" lang="en-US"/>
              <a:t>,  somnolence,  behavioral  changes,  and  ataxia.</a:t>
            </a:r>
          </a:p>
          <a:p>
            <a:pPr indent="0" marL="0">
              <a:buNone/>
            </a:pPr>
            <a:r>
              <a:rPr b="1" dirty="0" sz="2000" lang="en-US" err="1" u="sng">
                <a:solidFill>
                  <a:srgbClr val="C00000"/>
                </a:solidFill>
              </a:rPr>
              <a:t>Suprasellar</a:t>
            </a:r>
            <a:r>
              <a:rPr b="1" dirty="0" sz="2000" lang="en-US" u="sng">
                <a:solidFill>
                  <a:srgbClr val="C00000"/>
                </a:solidFill>
              </a:rPr>
              <a:t> lesions </a:t>
            </a:r>
          </a:p>
          <a:p>
            <a:r>
              <a:rPr dirty="0" sz="2000" lang="en-US"/>
              <a:t>Hypothalamic pituitary axis dysfunction mainly </a:t>
            </a:r>
            <a:r>
              <a:rPr b="1" dirty="0" sz="2000" lang="en-US">
                <a:solidFill>
                  <a:srgbClr val="7030A0"/>
                </a:solidFill>
              </a:rPr>
              <a:t>diabetes </a:t>
            </a:r>
            <a:r>
              <a:rPr b="1" dirty="0" sz="2000" lang="en-US" err="1">
                <a:solidFill>
                  <a:srgbClr val="7030A0"/>
                </a:solidFill>
              </a:rPr>
              <a:t>insipidus</a:t>
            </a:r>
            <a:r>
              <a:rPr dirty="0" sz="2000" lang="en-US"/>
              <a:t>.</a:t>
            </a:r>
          </a:p>
          <a:p>
            <a:r>
              <a:rPr b="1" dirty="0" sz="2000" lang="en-US">
                <a:solidFill>
                  <a:srgbClr val="7030A0"/>
                </a:solidFill>
              </a:rPr>
              <a:t>Loss  of  visual  acuity  and field </a:t>
            </a:r>
            <a:r>
              <a:rPr dirty="0" sz="2000" lang="en-US">
                <a:sym typeface="Wingdings" pitchFamily="2" charset="2"/>
              </a:rPr>
              <a:t></a:t>
            </a:r>
            <a:r>
              <a:rPr dirty="0" sz="2000" lang="en-US"/>
              <a:t> compression  of  the  optic  apparatus.</a:t>
            </a:r>
          </a:p>
          <a:p>
            <a:r>
              <a:rPr b="1" dirty="0" sz="2000" lang="en-US">
                <a:solidFill>
                  <a:srgbClr val="7030A0"/>
                </a:solidFill>
              </a:rPr>
              <a:t>Precocious puberty</a:t>
            </a:r>
            <a:r>
              <a:rPr dirty="0" sz="2000" lang="en-US"/>
              <a:t> may be observed in patients with pineal as well as suprasellar lesions, secondary to secretion of β-human chorionic gonadotropin (β-HCG) by the tumor.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 u="sng">
                <a:solidFill>
                  <a:srgbClr val="002060"/>
                </a:solidFill>
              </a:rPr>
              <a:t>Small  percentage  of  patients  who  radiologically  appear  to  have  purely  pineal  lesions  can  also  present  with diabetes  </a:t>
            </a:r>
            <a:r>
              <a:rPr dirty="0" sz="2000" lang="en-US" err="1" u="sng">
                <a:solidFill>
                  <a:srgbClr val="002060"/>
                </a:solidFill>
              </a:rPr>
              <a:t>insipidus</a:t>
            </a:r>
            <a:r>
              <a:rPr dirty="0" sz="2000" lang="en-US" u="sng">
                <a:solidFill>
                  <a:srgbClr val="002060"/>
                </a:solidFill>
              </a:rPr>
              <a:t>,  possibly  reflecting  microscopic  tumor  spread to  the  anterior  third  ventricular  floor.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212272"/>
            <a:ext cx="9144000" cy="4433455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103909" y="173181"/>
            <a:ext cx="8936182" cy="6546273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/>
              <a:t>NGGCTs</a:t>
            </a:r>
            <a:r>
              <a:rPr dirty="0" sz="2000" lang="en-US"/>
              <a:t> tend to be biologically </a:t>
            </a:r>
            <a:r>
              <a:rPr b="1" dirty="0" sz="2000" lang="en-US">
                <a:solidFill>
                  <a:srgbClr val="002060"/>
                </a:solidFill>
              </a:rPr>
              <a:t>more aggressive than germinomas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C00000"/>
                </a:solidFill>
              </a:rPr>
              <a:t>Germinomas arising in the basal ganglia or thalamus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Seizures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Hemiparesis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Dementia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Choriocarcinomas</a:t>
            </a:r>
            <a:r>
              <a:rPr dirty="0" sz="2000" lang="en-US"/>
              <a:t>  have  a  particular  propensity  to  enlarge  rapidly  and  undergo  hemorrhage,  leading  to precipitous  symptom  onset  and  clinical  deterioration.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GCTs  arising  in  infancy  and  early  childhood :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  sole  presenting  symptom  is increased  intracranial  pressure,  manifested  by  </a:t>
            </a:r>
            <a:r>
              <a:rPr dirty="0" sz="2000" lang="en-US">
                <a:solidFill>
                  <a:srgbClr val="7030A0"/>
                </a:solidFill>
              </a:rPr>
              <a:t>macrocephaly</a:t>
            </a:r>
            <a:r>
              <a:rPr dirty="0" sz="2000" lang="en-US"/>
              <a:t>,  </a:t>
            </a:r>
            <a:r>
              <a:rPr dirty="0" sz="2000" lang="en-US">
                <a:solidFill>
                  <a:srgbClr val="7030A0"/>
                </a:solidFill>
              </a:rPr>
              <a:t>split sutures</a:t>
            </a:r>
            <a:r>
              <a:rPr dirty="0" sz="2000" lang="en-US"/>
              <a:t>,  and  a  </a:t>
            </a:r>
            <a:r>
              <a:rPr dirty="0" sz="2000" lang="en-US">
                <a:solidFill>
                  <a:srgbClr val="7030A0"/>
                </a:solidFill>
              </a:rPr>
              <a:t>bulging  anterior  fontanelle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In  some  cases,  presentation  can  be  even  more  generalized,  consisting  of  failure  to thrive  and  loss  of  developmental  milestones.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86014" y="93820"/>
            <a:ext cx="7886700" cy="391090"/>
          </a:xfrm>
        </p:spPr>
        <p:txBody>
          <a:bodyPr>
            <a:normAutofit fontScale="90000"/>
          </a:bodyPr>
          <a:p>
            <a:r>
              <a:rPr dirty="0" sz="2500" lang="en-US" u="sng">
                <a:latin typeface="Algerian" pitchFamily="82" charset="77"/>
              </a:rPr>
              <a:t>DIAGNOSTIC EVALUATION </a:t>
            </a:r>
          </a:p>
        </p:txBody>
      </p:sp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6013" y="577274"/>
            <a:ext cx="8954077" cy="6186906"/>
          </a:xfrm>
        </p:spPr>
        <p:txBody>
          <a:bodyPr>
            <a:normAutofit fontScale="95000" lnSpcReduction="20000"/>
          </a:bodyPr>
          <a:p>
            <a:r>
              <a:rPr dirty="0" sz="2000" lang="en-US"/>
              <a:t>This can be done with clinical symptom , Imaging , Tumor marker in the blood and CSF.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/>
              <a:t>MRI</a:t>
            </a:r>
          </a:p>
          <a:p>
            <a:r>
              <a:rPr dirty="0" sz="2000" lang="en-US"/>
              <a:t>typically </a:t>
            </a:r>
            <a:r>
              <a:rPr dirty="0" sz="2000" lang="en-US" err="1"/>
              <a:t>isointense</a:t>
            </a:r>
            <a:r>
              <a:rPr dirty="0" sz="2000" lang="en-US"/>
              <a:t> to gray matter and show avid contrast enhancement, when in the basal ganglia, they are less likely to enhance.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err="1" u="sng">
                <a:solidFill>
                  <a:srgbClr val="C00000"/>
                </a:solidFill>
              </a:rPr>
              <a:t>Germinomas</a:t>
            </a:r>
            <a:r>
              <a:rPr dirty="0" sz="2000" lang="en-US"/>
              <a:t> </a:t>
            </a:r>
          </a:p>
          <a:p>
            <a:pPr lvl="2"/>
            <a:r>
              <a:rPr dirty="0" lang="en-US"/>
              <a:t>tend to be symmetrical, sometimes with spread of the tumor from the pineal to the cerebral hemispheres.</a:t>
            </a:r>
          </a:p>
          <a:p>
            <a:pPr lvl="2"/>
            <a:r>
              <a:rPr dirty="0" lang="en-US"/>
              <a:t>bifocal lesions  involving  the  pineal  and  </a:t>
            </a:r>
            <a:r>
              <a:rPr dirty="0" lang="en-US" err="1"/>
              <a:t>suprasellar</a:t>
            </a:r>
            <a:r>
              <a:rPr dirty="0" lang="en-US"/>
              <a:t>  regions  concomitantly  without  dissemination  are  most  likely  </a:t>
            </a:r>
            <a:r>
              <a:rPr dirty="0" lang="en-US" err="1"/>
              <a:t>germinoma</a:t>
            </a:r>
            <a:r>
              <a:rPr dirty="0" lang="en-US"/>
              <a:t>. 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u="sng">
                <a:solidFill>
                  <a:srgbClr val="C00000"/>
                </a:solidFill>
              </a:rPr>
              <a:t>Choriocarcinomas</a:t>
            </a:r>
            <a:r>
              <a:rPr dirty="0" sz="2000" lang="en-US"/>
              <a:t>  often  demonstrate  </a:t>
            </a:r>
            <a:r>
              <a:rPr dirty="0" sz="2000" lang="en-US" err="1"/>
              <a:t>intratumoral</a:t>
            </a:r>
            <a:r>
              <a:rPr dirty="0" sz="2000" lang="en-US"/>
              <a:t>  hemorrhage  on  imaging.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u="sng">
                <a:solidFill>
                  <a:srgbClr val="C00000"/>
                </a:solidFill>
              </a:rPr>
              <a:t>Teratomas</a:t>
            </a:r>
            <a:r>
              <a:rPr dirty="0" sz="2000" lang="en-US"/>
              <a:t> can  have  a  mixture  of  cystic  and  solid  elements,  often  with  fat  and bone  visible  on  imaging.</a:t>
            </a:r>
          </a:p>
          <a:p>
            <a:r>
              <a:rPr b="1" dirty="0" sz="2000" lang="en-US" u="sng"/>
              <a:t>To differentiate </a:t>
            </a:r>
            <a:r>
              <a:rPr b="1" dirty="0" sz="2000" lang="en-US" err="1" u="sng"/>
              <a:t>Germinoma</a:t>
            </a:r>
            <a:r>
              <a:rPr b="1" dirty="0" sz="2000" lang="en-US" u="sng"/>
              <a:t> from other tumors ( pineal , glioma, metastases ):</a:t>
            </a:r>
          </a:p>
          <a:p>
            <a:pPr indent="0" lvl="1" marL="457200">
              <a:buNone/>
            </a:pPr>
            <a:r>
              <a:rPr dirty="0" sz="2000" lang="en-US"/>
              <a:t>“</a:t>
            </a:r>
            <a:r>
              <a:rPr b="1" dirty="0" sz="2000" lang="en-US">
                <a:solidFill>
                  <a:srgbClr val="0070C0"/>
                </a:solidFill>
              </a:rPr>
              <a:t>test dose</a:t>
            </a:r>
            <a:r>
              <a:rPr dirty="0" sz="2000" lang="en-US"/>
              <a:t>” of radiation. If a complete response was achieved, the patient was presumed to have a germinoma and treated empirically with additional radiation therapy (RT), reserving biopsy for nonresponding lesions.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>
          <a:xfrm>
            <a:off x="85349" y="55587"/>
            <a:ext cx="7200900" cy="582930"/>
          </a:xfrm>
        </p:spPr>
        <p:txBody>
          <a:bodyPr>
            <a:noAutofit/>
          </a:bodyPr>
          <a:p>
            <a:r>
              <a:rPr dirty="0" sz="3000" lang="en-US" u="sng">
                <a:solidFill>
                  <a:srgbClr val="002060"/>
                </a:solidFill>
                <a:latin typeface="Algerian" pitchFamily="82" charset="77"/>
              </a:rPr>
              <a:t>Tumor markers</a:t>
            </a:r>
            <a:endParaRPr dirty="0" sz="3000" lang="ar-IQ" u="sng">
              <a:solidFill>
                <a:srgbClr val="002060"/>
              </a:solidFill>
              <a:latin typeface="Algerian" pitchFamily="82" charset="77"/>
            </a:endParaRPr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85349" y="638517"/>
            <a:ext cx="8973302" cy="6163896"/>
          </a:xfrm>
        </p:spPr>
        <p:txBody>
          <a:bodyPr>
            <a:normAutofit fontScale="90000" lnSpcReduction="10000"/>
          </a:bodyPr>
          <a:p>
            <a:pPr algn="l" rtl="0"/>
            <a:r>
              <a:rPr b="1" dirty="0" sz="2000" lang="en-US">
                <a:solidFill>
                  <a:srgbClr val="0070C0"/>
                </a:solidFill>
              </a:rPr>
              <a:t>The presence of germ cell markers in CSF </a:t>
            </a:r>
            <a:r>
              <a:rPr dirty="0" sz="2000" lang="en-US"/>
              <a:t>( which is more sensitive than serum ) is </a:t>
            </a:r>
            <a:r>
              <a:rPr b="1" dirty="0" sz="2000" lang="en-US">
                <a:solidFill>
                  <a:srgbClr val="C00000"/>
                </a:solidFill>
              </a:rPr>
              <a:t>pathognomonic</a:t>
            </a:r>
            <a:r>
              <a:rPr dirty="0" sz="2000" lang="en-US"/>
              <a:t> for </a:t>
            </a:r>
            <a:r>
              <a:rPr dirty="0" sz="2000" lang="en-US" u="sng"/>
              <a:t>malignant</a:t>
            </a:r>
            <a:r>
              <a:rPr dirty="0" sz="2000" lang="en-US"/>
              <a:t> germ cell elements, while their absence not rule out malignancy.</a:t>
            </a:r>
          </a:p>
          <a:p>
            <a:pPr algn="l" indent="-457200" marL="457200" rtl="0">
              <a:buFont typeface="+mj-lt"/>
              <a:buAutoNum type="arabicPeriod"/>
            </a:pPr>
            <a:r>
              <a:rPr b="1" dirty="0" sz="2000" lang="en-US" u="sng">
                <a:solidFill>
                  <a:srgbClr val="002060"/>
                </a:solidFill>
              </a:rPr>
              <a:t>Alpha </a:t>
            </a:r>
            <a:r>
              <a:rPr b="1" dirty="0" sz="2000" lang="en-US" err="1" u="sng">
                <a:solidFill>
                  <a:srgbClr val="002060"/>
                </a:solidFill>
              </a:rPr>
              <a:t>Feto</a:t>
            </a:r>
            <a:r>
              <a:rPr b="1" dirty="0" sz="2000" lang="en-US" u="sng">
                <a:solidFill>
                  <a:srgbClr val="002060"/>
                </a:solidFill>
              </a:rPr>
              <a:t> </a:t>
            </a:r>
            <a:r>
              <a:rPr b="1" dirty="0" sz="2000" lang="en-US" err="1" u="sng">
                <a:solidFill>
                  <a:srgbClr val="002060"/>
                </a:solidFill>
              </a:rPr>
              <a:t>protien</a:t>
            </a:r>
            <a:r>
              <a:rPr b="1" dirty="0" sz="2000" lang="en-US" u="sng">
                <a:solidFill>
                  <a:srgbClr val="002060"/>
                </a:solidFill>
              </a:rPr>
              <a:t> </a:t>
            </a:r>
            <a:r>
              <a:rPr dirty="0" sz="2000" lang="en-US"/>
              <a:t>: is a marker for tumors with yolk sac components (endodermal sinus tumor, immature teratoma with endodermal sinus elements, and occasionally embryonal carcinoma)</a:t>
            </a:r>
            <a:r>
              <a:rPr dirty="0" sz="2000" lang="ar-SA"/>
              <a:t> </a:t>
            </a:r>
            <a:endParaRPr dirty="0" sz="2000" lang="en-US"/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High</a:t>
            </a:r>
            <a:r>
              <a:rPr dirty="0" sz="2000" lang="en-US"/>
              <a:t> levels indicate endodermal sinus tumors.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Low</a:t>
            </a:r>
            <a:r>
              <a:rPr dirty="0" sz="2000" lang="en-US"/>
              <a:t> levels indicate some embryonal cell carcinomas and immature teratomas.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l-GR" u="sng">
                <a:solidFill>
                  <a:srgbClr val="002060"/>
                </a:solidFill>
              </a:rPr>
              <a:t>β-</a:t>
            </a:r>
            <a:r>
              <a:rPr b="1" dirty="0" sz="2000" lang="en-US" u="sng">
                <a:solidFill>
                  <a:srgbClr val="002060"/>
                </a:solidFill>
              </a:rPr>
              <a:t>HCG </a:t>
            </a:r>
            <a:r>
              <a:rPr dirty="0" sz="2000" lang="en-US"/>
              <a:t>: is commonly expressed by choriocarcinomas, malignant teratomas, and embryonal carcinomas containing trophoblastic tissue.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High</a:t>
            </a:r>
            <a:r>
              <a:rPr dirty="0" sz="2000" lang="en-US"/>
              <a:t> levels found with choriocarcinomas.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C00000"/>
                </a:solidFill>
              </a:rPr>
              <a:t>Low</a:t>
            </a:r>
            <a:r>
              <a:rPr dirty="0" sz="2000" lang="en-US"/>
              <a:t> levels indicate some embryonal cell carcinomas and </a:t>
            </a:r>
            <a:r>
              <a:rPr dirty="0" sz="2000" lang="en-US" err="1"/>
              <a:t>germinomas</a:t>
            </a:r>
            <a:r>
              <a:rPr dirty="0" sz="2000" lang="en-US"/>
              <a:t>.</a:t>
            </a:r>
          </a:p>
          <a:p>
            <a:r>
              <a:rPr b="1" dirty="0" sz="2000" lang="en-US" u="sng"/>
              <a:t>In NGGCT </a:t>
            </a:r>
          </a:p>
          <a:p>
            <a:pPr lvl="1"/>
            <a:r>
              <a:rPr dirty="0" sz="2000" lang="en-US"/>
              <a:t>High levels of β-HCG in the CSF (&gt;100-200 IU) </a:t>
            </a:r>
            <a:r>
              <a:rPr dirty="0" sz="2000" lang="en-US">
                <a:solidFill>
                  <a:srgbClr val="C00000"/>
                </a:solidFill>
              </a:rPr>
              <a:t>or</a:t>
            </a:r>
            <a:r>
              <a:rPr dirty="0" sz="2000" lang="en-US"/>
              <a:t> </a:t>
            </a:r>
          </a:p>
          <a:p>
            <a:pPr lvl="1"/>
            <a:r>
              <a:rPr dirty="0" sz="2000" lang="en-US"/>
              <a:t>Detectable AFP (serum &gt;5-10 </a:t>
            </a:r>
            <a:r>
              <a:rPr dirty="0" sz="2000" lang="en-US" err="1"/>
              <a:t>ng</a:t>
            </a:r>
            <a:r>
              <a:rPr dirty="0" sz="2000" lang="en-US"/>
              <a:t>/dL; CSF &gt;2-5 </a:t>
            </a:r>
            <a:r>
              <a:rPr dirty="0" sz="2000" lang="en-US" err="1"/>
              <a:t>ng</a:t>
            </a:r>
            <a:r>
              <a:rPr dirty="0" sz="2000" lang="en-US"/>
              <a:t>/dL) is diagnostic and no need for histological confirmation.</a:t>
            </a:r>
          </a:p>
          <a:p>
            <a:r>
              <a:rPr b="1" dirty="0" sz="2000" lang="en-US" u="sng"/>
              <a:t>In </a:t>
            </a:r>
            <a:r>
              <a:rPr b="1" dirty="0" sz="2000" lang="en-US" err="1" u="sng"/>
              <a:t>Germinomas</a:t>
            </a:r>
            <a:r>
              <a:rPr b="1" dirty="0" sz="2000" lang="en-US" u="sng"/>
              <a:t> with  </a:t>
            </a:r>
            <a:r>
              <a:rPr b="1" dirty="0" sz="2000" lang="en-US" err="1" u="sng"/>
              <a:t>syncytiotrophoblastic</a:t>
            </a:r>
            <a:r>
              <a:rPr b="1" dirty="0" sz="2000" lang="en-US" u="sng"/>
              <a:t>  cells</a:t>
            </a:r>
          </a:p>
          <a:p>
            <a:pPr lvl="1"/>
            <a:r>
              <a:rPr dirty="0" sz="2000" lang="en-US"/>
              <a:t>AFP  is  never  elevated.</a:t>
            </a:r>
          </a:p>
          <a:p>
            <a:pPr lvl="1"/>
            <a:r>
              <a:rPr dirty="0" sz="2000" lang="en-US"/>
              <a:t>low-level  expression  of  </a:t>
            </a:r>
            <a:r>
              <a:rPr dirty="0" sz="2000" lang="el-GR"/>
              <a:t>β-</a:t>
            </a:r>
            <a:r>
              <a:rPr dirty="0" sz="2000" lang="en-US"/>
              <a:t>HCG  (50-100  IU) </a:t>
            </a:r>
            <a:endParaRPr b="1" dirty="0" sz="2000" i="1" lang="ar-IQ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97559" y="99581"/>
            <a:ext cx="7886700" cy="489238"/>
          </a:xfrm>
        </p:spPr>
        <p:txBody>
          <a:bodyPr>
            <a:normAutofit fontScale="90000"/>
          </a:bodyPr>
          <a:p>
            <a:r>
              <a:rPr dirty="0" sz="3500" lang="en-US" u="sng">
                <a:latin typeface="Algerian" pitchFamily="82" charset="77"/>
              </a:rPr>
              <a:t>From </a:t>
            </a:r>
            <a:r>
              <a:rPr dirty="0" sz="3500" lang="en-US" err="1" u="sng">
                <a:latin typeface="Algerian" pitchFamily="82" charset="77"/>
              </a:rPr>
              <a:t>Radiopedia</a:t>
            </a:r>
            <a:endParaRPr dirty="0" sz="3500" lang="en-US" u="sng">
              <a:latin typeface="Algerian" pitchFamily="82" charset="77"/>
            </a:endParaRPr>
          </a:p>
        </p:txBody>
      </p:sp>
      <p:sp>
        <p:nvSpPr>
          <p:cNvPr id="1048603" name="Content Placeholder 4"/>
          <p:cNvSpPr>
            <a:spLocks noGrp="1"/>
          </p:cNvSpPr>
          <p:nvPr>
            <p:ph idx="1"/>
          </p:nvPr>
        </p:nvSpPr>
        <p:spPr>
          <a:xfrm>
            <a:off x="97559" y="588819"/>
            <a:ext cx="8948882" cy="6169600"/>
          </a:xfrm>
        </p:spPr>
        <p:txBody>
          <a:bodyPr>
            <a:noAutofit/>
          </a:bodyPr>
          <a:p>
            <a:pPr>
              <a:buFont typeface="Wingdings" pitchFamily="2" charset="2"/>
              <a:buChar char="Ø"/>
            </a:pPr>
            <a:r>
              <a:rPr b="1" dirty="0" sz="2000" i="0" lang="en-US" strike="noStrike" u="none">
                <a:solidFill>
                  <a:srgbClr val="002060"/>
                </a:solidFill>
                <a:effectLst/>
              </a:rPr>
              <a:t>CT</a:t>
            </a:r>
            <a:r>
              <a:rPr b="0" dirty="0" sz="2000" i="0" lang="en-US" strike="noStrike" u="none">
                <a:effectLst/>
              </a:rPr>
              <a:t> </a:t>
            </a:r>
          </a:p>
          <a:p>
            <a:r>
              <a:rPr b="1" dirty="0" sz="2000" i="0" lang="en-US" strike="noStrike" u="none">
                <a:effectLst/>
              </a:rPr>
              <a:t>Mature </a:t>
            </a:r>
            <a:r>
              <a:rPr b="1" dirty="0" sz="2000" i="0" lang="en-US" strike="noStrike">
                <a:effectLst/>
                <a:hlinkClick r:id="rId1"/>
              </a:rPr>
              <a:t>teratomas</a:t>
            </a:r>
            <a:r>
              <a:rPr dirty="0" sz="2000" lang="en-US"/>
              <a:t> </a:t>
            </a:r>
            <a:r>
              <a:rPr b="0" dirty="0" sz="2000" i="0" lang="en-US" strike="noStrike" u="none">
                <a:effectLst/>
              </a:rPr>
              <a:t>often demonstrate </a:t>
            </a:r>
            <a:r>
              <a:rPr b="1" dirty="0" sz="2000" i="0" lang="en-US" strike="noStrike" u="none">
                <a:solidFill>
                  <a:srgbClr val="0070C0"/>
                </a:solidFill>
                <a:effectLst/>
              </a:rPr>
              <a:t>fat density</a:t>
            </a:r>
          </a:p>
          <a:p>
            <a:r>
              <a:rPr b="1" dirty="0" sz="2000" i="0" lang="en-US" err="1" strike="noStrike" u="none">
                <a:effectLst/>
              </a:rPr>
              <a:t>Germinomas</a:t>
            </a:r>
            <a:r>
              <a:rPr b="1" dirty="0" sz="2000" i="0" lang="en-US" strike="noStrike" u="none">
                <a:effectLst/>
              </a:rPr>
              <a:t> are more homogeneous</a:t>
            </a:r>
            <a:r>
              <a:rPr b="0" dirty="0" sz="2000" i="0" lang="en-US" strike="noStrike" u="none">
                <a:effectLst/>
              </a:rPr>
              <a:t> than </a:t>
            </a:r>
            <a:r>
              <a:rPr b="0" dirty="0" sz="2000" i="0" lang="en-US" err="1" strike="noStrike" u="none">
                <a:effectLst/>
              </a:rPr>
              <a:t>non-germinoma</a:t>
            </a:r>
            <a:r>
              <a:rPr b="0" dirty="0" sz="2000" i="0" lang="en-US" strike="noStrike" u="none">
                <a:effectLst/>
              </a:rPr>
              <a:t> germ cell tumors.</a:t>
            </a:r>
          </a:p>
          <a:p>
            <a:pPr>
              <a:buFont typeface="Wingdings" pitchFamily="2" charset="2"/>
              <a:buChar char="§"/>
            </a:pPr>
            <a:r>
              <a:rPr b="1" dirty="0" sz="2000" i="0" lang="en-US" strike="noStrike" u="none">
                <a:solidFill>
                  <a:srgbClr val="002060"/>
                </a:solidFill>
                <a:effectLst/>
              </a:rPr>
              <a:t>General features of intracranial germ cell tumors include: </a:t>
            </a:r>
          </a:p>
          <a:p>
            <a:pPr lvl="1"/>
            <a:r>
              <a:rPr b="0" dirty="0" sz="2000" i="0" lang="en-US" err="1" strike="noStrike" u="none">
                <a:effectLst/>
              </a:rPr>
              <a:t>Hyperdense</a:t>
            </a:r>
            <a:r>
              <a:rPr dirty="0" sz="2000" lang="en-US"/>
              <a:t> with </a:t>
            </a:r>
            <a:r>
              <a:rPr b="0" dirty="0" sz="2000" i="0" lang="en-US" strike="noStrike" u="none">
                <a:effectLst/>
              </a:rPr>
              <a:t>vivid contrast enhancement </a:t>
            </a:r>
          </a:p>
          <a:p>
            <a:pPr lvl="1"/>
            <a:r>
              <a:rPr b="0" dirty="0" sz="2000" i="0" lang="en-US" strike="noStrike" u="none">
                <a:effectLst/>
              </a:rPr>
              <a:t>Calcification:  present in the majority of cases, representing engulfed normal pineal calcification, as well as sometimes tumor calcification.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i="0" lang="en-US" strike="noStrike" u="none">
                <a:solidFill>
                  <a:srgbClr val="002060"/>
                </a:solidFill>
                <a:effectLst/>
              </a:rPr>
              <a:t>MRI</a:t>
            </a:r>
          </a:p>
          <a:p>
            <a:r>
              <a:rPr b="1" dirty="0" sz="2000" i="0" lang="en-US" strike="noStrike" u="none">
                <a:effectLst/>
              </a:rPr>
              <a:t>T1: </a:t>
            </a:r>
            <a:r>
              <a:rPr b="0" dirty="0" sz="2000" i="0" lang="en-US" err="1" strike="noStrike" u="none">
                <a:effectLst/>
              </a:rPr>
              <a:t>isointense</a:t>
            </a:r>
            <a:endParaRPr b="0" dirty="0" sz="2000" i="0" lang="en-US" strike="noStrike" u="none">
              <a:effectLst/>
            </a:endParaRPr>
          </a:p>
          <a:p>
            <a:r>
              <a:rPr b="1" dirty="0" sz="2000" i="0" lang="en-US" strike="noStrike" u="none">
                <a:effectLst/>
              </a:rPr>
              <a:t>T2: </a:t>
            </a:r>
            <a:r>
              <a:rPr b="0" dirty="0" sz="2000" i="0" lang="en-US" err="1" strike="noStrike" u="none">
                <a:effectLst/>
              </a:rPr>
              <a:t>isointense</a:t>
            </a:r>
            <a:endParaRPr b="0" dirty="0" sz="2000" i="0" lang="en-US" strike="noStrike" u="none">
              <a:effectLst/>
            </a:endParaRPr>
          </a:p>
          <a:p>
            <a:r>
              <a:rPr b="1" dirty="0" sz="2000" i="0" lang="en-US" strike="noStrike" u="none">
                <a:effectLst/>
              </a:rPr>
              <a:t>T1 C+</a:t>
            </a:r>
            <a:r>
              <a:rPr dirty="0" sz="2000" lang="en-US"/>
              <a:t> </a:t>
            </a:r>
            <a:r>
              <a:rPr b="0" dirty="0" sz="2000" i="0" lang="en-US" strike="noStrike" u="none">
                <a:effectLst/>
              </a:rPr>
              <a:t>vivid contrast enhancement </a:t>
            </a:r>
          </a:p>
          <a:p>
            <a:r>
              <a:rPr b="1" dirty="0" sz="2000" i="0" lang="en-US" strike="noStrike" u="none">
                <a:effectLst/>
              </a:rPr>
              <a:t>DWI: </a:t>
            </a:r>
            <a:r>
              <a:rPr b="0" dirty="0" sz="2000" i="0" lang="en-US" strike="noStrike" u="none">
                <a:effectLst/>
              </a:rPr>
              <a:t>restriction is common especially for </a:t>
            </a:r>
            <a:r>
              <a:rPr b="0" dirty="0" sz="2000" i="0" lang="en-US" err="1" strike="noStrike" u="none">
                <a:effectLst/>
              </a:rPr>
              <a:t>germinomas</a:t>
            </a:r>
            <a:r>
              <a:rPr b="0" dirty="0" sz="2000" i="0" lang="en-US" strike="noStrike" u="none">
                <a:effectLst/>
              </a:rPr>
              <a:t> due to high cellularity</a:t>
            </a:r>
          </a:p>
          <a:p>
            <a:r>
              <a:rPr b="1" dirty="0" sz="2000" i="0" lang="en-US" strike="noStrike" u="none">
                <a:effectLst/>
              </a:rPr>
              <a:t>SWI: </a:t>
            </a:r>
            <a:r>
              <a:rPr b="0" dirty="0" sz="2000" i="0" lang="en-US" strike="noStrike" u="none">
                <a:effectLst/>
              </a:rPr>
              <a:t>hemorrhage is common in </a:t>
            </a:r>
            <a:r>
              <a:rPr b="0" dirty="0" sz="2000" i="0" lang="en-US" err="1" strike="noStrike" u="none">
                <a:effectLst/>
              </a:rPr>
              <a:t>non-germinomatous</a:t>
            </a:r>
            <a:r>
              <a:rPr b="0" dirty="0" sz="2000" i="0" lang="en-US" strike="noStrike" u="none">
                <a:effectLst/>
              </a:rPr>
              <a:t> germ cell tumors</a:t>
            </a:r>
            <a:br>
              <a:rPr dirty="0" sz="2000" lang="en-US"/>
            </a:br>
            <a:endParaRPr b="0" dirty="0" sz="2000" i="0" lang="en-US" strike="noStrike" u="none"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Intracranial Germ Cell Tumors</dc:title>
  <dc:creator>wisam alfeehan</dc:creator>
  <cp:lastModifiedBy>Ahmed Maan</cp:lastModifiedBy>
  <dcterms:created xsi:type="dcterms:W3CDTF">2018-01-19T05:06:08Z</dcterms:created>
  <dcterms:modified xsi:type="dcterms:W3CDTF">2022-11-28T09:48:59Z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cf31e7ffa3c1447bb6f2c2deb1aa22c6</vt:lpwstr>
  </property>
</Properties>
</file>