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60" r:id="rId1"/>
  </p:sldMasterIdLst>
  <p:notesMasterIdLst>
    <p:notesMasterId r:id="rId2"/>
  </p:notesMasterIdLst>
  <p:sldIdLst>
    <p:sldId id="298" r:id="rId3"/>
    <p:sldId id="299" r:id="rId4"/>
    <p:sldId id="300" r:id="rId5"/>
    <p:sldId id="301" r:id="rId6"/>
    <p:sldId id="302"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Lst>
  <p:sldSz type="screen4x3" cy="6858000" cx="9144000"/>
  <p:notesSz cx="6858000" cy="9144000"/>
  <p:defaultTextStyle>
    <a:defPPr>
      <a:defRPr lang="en-US"/>
    </a:defPPr>
    <a:lvl1pPr algn="l" defTabSz="457200" eaLnBrk="1" hangingPunct="1" latinLnBrk="0" marL="0" rtl="0">
      <a:defRPr sz="1800" kern="1200">
        <a:solidFill>
          <a:schemeClr val="tx1"/>
        </a:solidFill>
        <a:latin typeface="+mn-lt"/>
        <a:ea typeface="+mn-ea"/>
        <a:cs typeface="+mn-cs"/>
      </a:defRPr>
    </a:lvl1pPr>
    <a:lvl2pPr algn="l" defTabSz="457200" eaLnBrk="1" hangingPunct="1" latinLnBrk="0" marL="457200" rtl="0">
      <a:defRPr sz="1800" kern="1200">
        <a:solidFill>
          <a:schemeClr val="tx1"/>
        </a:solidFill>
        <a:latin typeface="+mn-lt"/>
        <a:ea typeface="+mn-ea"/>
        <a:cs typeface="+mn-cs"/>
      </a:defRPr>
    </a:lvl2pPr>
    <a:lvl3pPr algn="l" defTabSz="457200" eaLnBrk="1" hangingPunct="1" latinLnBrk="0" marL="914400" rtl="0">
      <a:defRPr sz="1800" kern="1200">
        <a:solidFill>
          <a:schemeClr val="tx1"/>
        </a:solidFill>
        <a:latin typeface="+mn-lt"/>
        <a:ea typeface="+mn-ea"/>
        <a:cs typeface="+mn-cs"/>
      </a:defRPr>
    </a:lvl3pPr>
    <a:lvl4pPr algn="l" defTabSz="457200" eaLnBrk="1" hangingPunct="1" latinLnBrk="0" marL="1371600" rtl="0">
      <a:defRPr sz="1800" kern="1200">
        <a:solidFill>
          <a:schemeClr val="tx1"/>
        </a:solidFill>
        <a:latin typeface="+mn-lt"/>
        <a:ea typeface="+mn-ea"/>
        <a:cs typeface="+mn-cs"/>
      </a:defRPr>
    </a:lvl4pPr>
    <a:lvl5pPr algn="l" defTabSz="457200" eaLnBrk="1" hangingPunct="1" latinLnBrk="0" marL="1828800" rtl="0">
      <a:defRPr sz="1800" kern="1200">
        <a:solidFill>
          <a:schemeClr val="tx1"/>
        </a:solidFill>
        <a:latin typeface="+mn-lt"/>
        <a:ea typeface="+mn-ea"/>
        <a:cs typeface="+mn-cs"/>
      </a:defRPr>
    </a:lvl5pPr>
    <a:lvl6pPr algn="l" defTabSz="457200" eaLnBrk="1" hangingPunct="1" latinLnBrk="0" marL="2286000" rtl="0">
      <a:defRPr sz="1800" kern="1200">
        <a:solidFill>
          <a:schemeClr val="tx1"/>
        </a:solidFill>
        <a:latin typeface="+mn-lt"/>
        <a:ea typeface="+mn-ea"/>
        <a:cs typeface="+mn-cs"/>
      </a:defRPr>
    </a:lvl6pPr>
    <a:lvl7pPr algn="l" defTabSz="457200" eaLnBrk="1" hangingPunct="1" latinLnBrk="0" marL="2743200" rtl="0">
      <a:defRPr sz="1800" kern="1200">
        <a:solidFill>
          <a:schemeClr val="tx1"/>
        </a:solidFill>
        <a:latin typeface="+mn-lt"/>
        <a:ea typeface="+mn-ea"/>
        <a:cs typeface="+mn-cs"/>
      </a:defRPr>
    </a:lvl7pPr>
    <a:lvl8pPr algn="l" defTabSz="457200" eaLnBrk="1" hangingPunct="1" latinLnBrk="0" marL="3200400" rtl="0">
      <a:defRPr sz="1800" kern="1200">
        <a:solidFill>
          <a:schemeClr val="tx1"/>
        </a:solidFill>
        <a:latin typeface="+mn-lt"/>
        <a:ea typeface="+mn-ea"/>
        <a:cs typeface="+mn-cs"/>
      </a:defRPr>
    </a:lvl8pPr>
    <a:lvl9pPr algn="l" defTabSz="4572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clrMru>
    <a:srgbClr val="C2DDA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p:restoredLeft sz="15620"/>
    <p:restoredTop sz="94660"/>
  </p:normalViewPr>
  <p:slideViewPr>
    <p:cSldViewPr>
      <p:cViewPr varScale="1">
        <p:scale>
          <a:sx n="80" d="100"/>
          <a:sy n="80" d="100"/>
        </p:scale>
        <p:origin x="11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tableStyles" Target="tableStyles.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79" name=""/>
        <p:cNvGrpSpPr/>
        <p:nvPr/>
      </p:nvGrpSpPr>
      <p:grpSpPr>
        <a:xfrm>
          <a:off x="0" y="0"/>
          <a:ext cx="0" cy="0"/>
          <a:chOff x="0" y="0"/>
          <a:chExt cx="0" cy="0"/>
        </a:xfrm>
      </p:grpSpPr>
      <p:sp>
        <p:nvSpPr>
          <p:cNvPr id="1048706" name="Header Placeholder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lang="en-US"/>
          </a:p>
        </p:txBody>
      </p:sp>
      <p:sp>
        <p:nvSpPr>
          <p:cNvPr id="1048707" name="Date Placeholder 2"/>
          <p:cNvSpPr>
            <a:spLocks noGrp="1"/>
          </p:cNvSpPr>
          <p:nvPr>
            <p:ph type="dt" idx="1"/>
          </p:nvPr>
        </p:nvSpPr>
        <p:spPr>
          <a:xfrm>
            <a:off x="3884613" y="0"/>
            <a:ext cx="2971800" cy="458788"/>
          </a:xfrm>
          <a:prstGeom prst="rect"/>
        </p:spPr>
        <p:txBody>
          <a:bodyPr bIns="45720" lIns="91440" rIns="91440" rtlCol="0" tIns="45720" vert="horz"/>
          <a:lstStyle>
            <a:lvl1pPr algn="r">
              <a:defRPr sz="1200"/>
            </a:lvl1pPr>
          </a:lstStyle>
          <a:p>
            <a:fld id="{893E934E-3FA8-452E-8EF1-9836224C384D}" type="datetimeFigureOut">
              <a:rPr lang="en-US" smtClean="0"/>
              <a:t>12/8/2020</a:t>
            </a:fld>
            <a:endParaRPr lang="en-US"/>
          </a:p>
        </p:txBody>
      </p:sp>
      <p:sp>
        <p:nvSpPr>
          <p:cNvPr id="1048708" name="Slide Image Placeholder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endParaRPr lang="en-US"/>
          </a:p>
        </p:txBody>
      </p:sp>
      <p:sp>
        <p:nvSpPr>
          <p:cNvPr id="1048709" name="Notes Placeholder 4"/>
          <p:cNvSpPr>
            <a:spLocks noGrp="1"/>
          </p:cNvSpPr>
          <p:nvPr>
            <p:ph type="body" sz="quarter" idx="3"/>
          </p:nvPr>
        </p:nvSpPr>
        <p:spPr>
          <a:xfrm>
            <a:off x="685800" y="4400550"/>
            <a:ext cx="5486400" cy="3600450"/>
          </a:xfrm>
          <a:prstGeom prst="rect"/>
        </p:spPr>
        <p:txBody>
          <a:bodyPr bIns="45720" lIns="91440" rIns="91440" rtlCol="0" tIns="45720" vert="horz"/>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710" name="Footer Placeholder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vl1pPr>
          </a:lstStyle>
          <a:p>
            <a:endParaRPr lang="en-US"/>
          </a:p>
        </p:txBody>
      </p:sp>
      <p:sp>
        <p:nvSpPr>
          <p:cNvPr id="1048711" name="Slide Number Placeholder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vl1pPr>
          </a:lstStyle>
          <a:p>
            <a:fld id="{B0E4C8B5-761E-4046-896B-A039ACFA732F}" type="slidenum">
              <a:rPr lang="en-US" smtClean="0"/>
              <a:t>‹#›</a:t>
            </a:fld>
            <a:endParaRPr lang="en-US"/>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98" name=""/>
        <p:cNvGrpSpPr/>
        <p:nvPr/>
      </p:nvGrpSpPr>
      <p:grpSpPr>
        <a:xfrm>
          <a:off x="0" y="0"/>
          <a:ext cx="0" cy="0"/>
          <a:chOff x="0" y="0"/>
          <a:chExt cx="0" cy="0"/>
        </a:xfrm>
      </p:grpSpPr>
      <p:sp>
        <p:nvSpPr>
          <p:cNvPr id="1048596" name="Slide Image Placeholder 1"/>
          <p:cNvSpPr>
            <a:spLocks noChangeAspect="1" noRot="1" noGrp="1"/>
          </p:cNvSpPr>
          <p:nvPr>
            <p:ph type="sldImg"/>
          </p:nvPr>
        </p:nvSpPr>
        <p:spPr>
          <a:xfrm>
            <a:off x="1371600" y="1143000"/>
            <a:ext cx="4114800" cy="3086100"/>
          </a:xfrm>
        </p:spPr>
      </p:sp>
      <p:sp>
        <p:nvSpPr>
          <p:cNvPr id="1048597" name="Notes Placeholder 2"/>
          <p:cNvSpPr>
            <a:spLocks noGrp="1"/>
          </p:cNvSpPr>
          <p:nvPr>
            <p:ph type="body" idx="1"/>
          </p:nvPr>
        </p:nvSpPr>
        <p:spPr/>
        <p:txBody>
          <a:bodyPr/>
          <a:p>
            <a:endParaRPr dirty="0" lang="en-US"/>
          </a:p>
        </p:txBody>
      </p:sp>
      <p:sp>
        <p:nvSpPr>
          <p:cNvPr id="1048598" name="Slide Number Placeholder 3"/>
          <p:cNvSpPr>
            <a:spLocks noGrp="1"/>
          </p:cNvSpPr>
          <p:nvPr>
            <p:ph type="sldNum" sz="quarter" idx="10"/>
          </p:nvPr>
        </p:nvSpPr>
        <p:spPr/>
        <p:txBody>
          <a:bodyPr/>
          <a:p>
            <a:fld id="{B0E4C8B5-761E-4046-896B-A039ACFA732F}" type="slidenum">
              <a:rPr lang="en-US" smtClean="0"/>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4"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dirty="0" lang="en-US"/>
          </a:p>
        </p:txBody>
      </p:sp>
      <p:sp>
        <p:nvSpPr>
          <p:cNvPr id="1048582"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1048583"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584" name="Footer Placeholder 4"/>
          <p:cNvSpPr>
            <a:spLocks noGrp="1"/>
          </p:cNvSpPr>
          <p:nvPr>
            <p:ph type="ftr" sz="quarter" idx="11"/>
          </p:nvPr>
        </p:nvSpPr>
        <p:spPr/>
        <p:txBody>
          <a:bodyPr/>
          <a:p>
            <a:endParaRPr dirty="0" lang="en-US"/>
          </a:p>
        </p:txBody>
      </p:sp>
      <p:sp>
        <p:nvSpPr>
          <p:cNvPr id="1048585"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73" name=""/>
        <p:cNvGrpSpPr/>
        <p:nvPr/>
      </p:nvGrpSpPr>
      <p:grpSpPr>
        <a:xfrm>
          <a:off x="0" y="0"/>
          <a:ext cx="0" cy="0"/>
          <a:chOff x="0" y="0"/>
          <a:chExt cx="0" cy="0"/>
        </a:xfrm>
      </p:grpSpPr>
      <p:sp>
        <p:nvSpPr>
          <p:cNvPr id="1048673" name="Title 1"/>
          <p:cNvSpPr>
            <a:spLocks noGrp="1"/>
          </p:cNvSpPr>
          <p:nvPr>
            <p:ph type="title"/>
          </p:nvPr>
        </p:nvSpPr>
        <p:spPr/>
        <p:txBody>
          <a:bodyPr/>
          <a:p>
            <a:r>
              <a:rPr lang="en-US"/>
              <a:t>Click to edit Master title style</a:t>
            </a:r>
            <a:endParaRPr dirty="0" lang="en-US"/>
          </a:p>
        </p:txBody>
      </p:sp>
      <p:sp>
        <p:nvSpPr>
          <p:cNvPr id="1048674"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5"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676" name="Footer Placeholder 4"/>
          <p:cNvSpPr>
            <a:spLocks noGrp="1"/>
          </p:cNvSpPr>
          <p:nvPr>
            <p:ph type="ftr" sz="quarter" idx="11"/>
          </p:nvPr>
        </p:nvSpPr>
        <p:spPr/>
        <p:txBody>
          <a:bodyPr/>
          <a:p>
            <a:endParaRPr dirty="0" lang="en-US"/>
          </a:p>
        </p:txBody>
      </p:sp>
      <p:sp>
        <p:nvSpPr>
          <p:cNvPr id="1048677"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71" name=""/>
        <p:cNvGrpSpPr/>
        <p:nvPr/>
      </p:nvGrpSpPr>
      <p:grpSpPr>
        <a:xfrm>
          <a:off x="0" y="0"/>
          <a:ext cx="0" cy="0"/>
          <a:chOff x="0" y="0"/>
          <a:chExt cx="0" cy="0"/>
        </a:xfrm>
      </p:grpSpPr>
      <p:sp>
        <p:nvSpPr>
          <p:cNvPr id="1048662" name="Vertical Title 1"/>
          <p:cNvSpPr>
            <a:spLocks noGrp="1"/>
          </p:cNvSpPr>
          <p:nvPr>
            <p:ph type="title" orient="vert"/>
          </p:nvPr>
        </p:nvSpPr>
        <p:spPr>
          <a:xfrm>
            <a:off x="6543675" y="365125"/>
            <a:ext cx="1971675" cy="5811838"/>
          </a:xfrm>
        </p:spPr>
        <p:txBody>
          <a:bodyPr vert="eaVert"/>
          <a:p>
            <a:r>
              <a:rPr lang="en-US"/>
              <a:t>Click to edit Master title style</a:t>
            </a:r>
            <a:endParaRPr dirty="0" lang="en-US"/>
          </a:p>
        </p:txBody>
      </p:sp>
      <p:sp>
        <p:nvSpPr>
          <p:cNvPr id="1048663" name="Vertical Text Placeholder 2"/>
          <p:cNvSpPr>
            <a:spLocks noGrp="1"/>
          </p:cNvSpPr>
          <p:nvPr>
            <p:ph type="body" orient="vert" idx="1"/>
          </p:nvPr>
        </p:nvSpPr>
        <p:spPr>
          <a:xfrm>
            <a:off x="628650" y="365125"/>
            <a:ext cx="5800725" cy="5811838"/>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4"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665" name="Footer Placeholder 4"/>
          <p:cNvSpPr>
            <a:spLocks noGrp="1"/>
          </p:cNvSpPr>
          <p:nvPr>
            <p:ph type="ftr" sz="quarter" idx="11"/>
          </p:nvPr>
        </p:nvSpPr>
        <p:spPr/>
        <p:txBody>
          <a:bodyPr/>
          <a:p>
            <a:endParaRPr dirty="0" lang="en-US"/>
          </a:p>
        </p:txBody>
      </p:sp>
      <p:sp>
        <p:nvSpPr>
          <p:cNvPr id="1048666"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92" name=""/>
        <p:cNvGrpSpPr/>
        <p:nvPr/>
      </p:nvGrpSpPr>
      <p:grpSpPr>
        <a:xfrm>
          <a:off x="0" y="0"/>
          <a:ext cx="0" cy="0"/>
          <a:chOff x="0" y="0"/>
          <a:chExt cx="0" cy="0"/>
        </a:xfrm>
      </p:grpSpPr>
      <p:sp>
        <p:nvSpPr>
          <p:cNvPr id="1048587" name="Title 1"/>
          <p:cNvSpPr>
            <a:spLocks noGrp="1"/>
          </p:cNvSpPr>
          <p:nvPr>
            <p:ph type="title"/>
          </p:nvPr>
        </p:nvSpPr>
        <p:spPr/>
        <p:txBody>
          <a:bodyPr/>
          <a:p>
            <a:r>
              <a:rPr lang="en-US"/>
              <a:t>Click to edit Master title style</a:t>
            </a:r>
            <a:endParaRPr dirty="0" lang="en-US"/>
          </a:p>
        </p:txBody>
      </p:sp>
      <p:sp>
        <p:nvSpPr>
          <p:cNvPr id="1048588"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89"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590" name="Footer Placeholder 4"/>
          <p:cNvSpPr>
            <a:spLocks noGrp="1"/>
          </p:cNvSpPr>
          <p:nvPr>
            <p:ph type="ftr" sz="quarter" idx="11"/>
          </p:nvPr>
        </p:nvSpPr>
        <p:spPr/>
        <p:txBody>
          <a:bodyPr/>
          <a:p>
            <a:endParaRPr dirty="0" lang="en-US"/>
          </a:p>
        </p:txBody>
      </p:sp>
      <p:sp>
        <p:nvSpPr>
          <p:cNvPr id="1048591"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74" name=""/>
        <p:cNvGrpSpPr/>
        <p:nvPr/>
      </p:nvGrpSpPr>
      <p:grpSpPr>
        <a:xfrm>
          <a:off x="0" y="0"/>
          <a:ext cx="0" cy="0"/>
          <a:chOff x="0" y="0"/>
          <a:chExt cx="0" cy="0"/>
        </a:xfrm>
      </p:grpSpPr>
      <p:sp>
        <p:nvSpPr>
          <p:cNvPr id="1048678"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dirty="0" lang="en-US"/>
          </a:p>
        </p:txBody>
      </p:sp>
      <p:sp>
        <p:nvSpPr>
          <p:cNvPr id="1048679" name="Text Placeholder 2"/>
          <p:cNvSpPr>
            <a:spLocks noGrp="1"/>
          </p:cNvSpPr>
          <p:nvPr>
            <p:ph type="body" idx="1"/>
          </p:nvPr>
        </p:nvSpPr>
        <p:spPr>
          <a:xfrm>
            <a:off x="623888" y="4589464"/>
            <a:ext cx="7886700" cy="1500187"/>
          </a:xfrm>
        </p:spPr>
        <p:txBody>
          <a:bodyPr/>
          <a:lstStyle>
            <a:lvl1pPr indent="0" marL="0">
              <a:buNone/>
              <a:defRPr sz="2400">
                <a:solidFill>
                  <a:schemeClr val="tx1"/>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Click to edit Master text styles</a:t>
            </a:r>
          </a:p>
        </p:txBody>
      </p:sp>
      <p:sp>
        <p:nvSpPr>
          <p:cNvPr id="1048680" name="Date Placeholder 3"/>
          <p:cNvSpPr>
            <a:spLocks noGrp="1"/>
          </p:cNvSpPr>
          <p:nvPr>
            <p:ph type="dt" sz="half" idx="10"/>
          </p:nvPr>
        </p:nvSpPr>
        <p:spPr/>
        <p:txBody>
          <a:bodyPr/>
          <a:p>
            <a:fld id="{C764DE79-268F-4C1A-8933-263129D2AF90}" type="datetimeFigureOut">
              <a:rPr dirty="0" lang="en-US"/>
              <a:t>12/8/2020</a:t>
            </a:fld>
            <a:endParaRPr dirty="0" lang="en-US"/>
          </a:p>
        </p:txBody>
      </p:sp>
      <p:sp>
        <p:nvSpPr>
          <p:cNvPr id="1048681" name="Footer Placeholder 4"/>
          <p:cNvSpPr>
            <a:spLocks noGrp="1"/>
          </p:cNvSpPr>
          <p:nvPr>
            <p:ph type="ftr" sz="quarter" idx="11"/>
          </p:nvPr>
        </p:nvSpPr>
        <p:spPr/>
        <p:txBody>
          <a:bodyPr/>
          <a:p>
            <a:endParaRPr dirty="0" lang="en-US"/>
          </a:p>
        </p:txBody>
      </p:sp>
      <p:sp>
        <p:nvSpPr>
          <p:cNvPr id="1048682"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75" name=""/>
        <p:cNvGrpSpPr/>
        <p:nvPr/>
      </p:nvGrpSpPr>
      <p:grpSpPr>
        <a:xfrm>
          <a:off x="0" y="0"/>
          <a:ext cx="0" cy="0"/>
          <a:chOff x="0" y="0"/>
          <a:chExt cx="0" cy="0"/>
        </a:xfrm>
      </p:grpSpPr>
      <p:sp>
        <p:nvSpPr>
          <p:cNvPr id="1048683" name="Title 1"/>
          <p:cNvSpPr>
            <a:spLocks noGrp="1"/>
          </p:cNvSpPr>
          <p:nvPr>
            <p:ph type="title"/>
          </p:nvPr>
        </p:nvSpPr>
        <p:spPr/>
        <p:txBody>
          <a:bodyPr/>
          <a:p>
            <a:r>
              <a:rPr lang="en-US"/>
              <a:t>Click to edit Master title style</a:t>
            </a:r>
            <a:endParaRPr dirty="0" lang="en-US"/>
          </a:p>
        </p:txBody>
      </p:sp>
      <p:sp>
        <p:nvSpPr>
          <p:cNvPr id="1048684" name="Content Placeholder 2"/>
          <p:cNvSpPr>
            <a:spLocks noGrp="1"/>
          </p:cNvSpPr>
          <p:nvPr>
            <p:ph sz="half" idx="1"/>
          </p:nvPr>
        </p:nvSpPr>
        <p:spPr>
          <a:xfrm>
            <a:off x="6286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85" name="Content Placeholder 3"/>
          <p:cNvSpPr>
            <a:spLocks noGrp="1"/>
          </p:cNvSpPr>
          <p:nvPr>
            <p:ph sz="half" idx="2"/>
          </p:nvPr>
        </p:nvSpPr>
        <p:spPr>
          <a:xfrm>
            <a:off x="46291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86" name="Date Placeholder 4"/>
          <p:cNvSpPr>
            <a:spLocks noGrp="1"/>
          </p:cNvSpPr>
          <p:nvPr>
            <p:ph type="dt" sz="half" idx="10"/>
          </p:nvPr>
        </p:nvSpPr>
        <p:spPr/>
        <p:txBody>
          <a:bodyPr/>
          <a:p>
            <a:fld id="{C764DE79-268F-4C1A-8933-263129D2AF90}" type="datetimeFigureOut">
              <a:rPr dirty="0" lang="en-US"/>
              <a:t>12/8/2020</a:t>
            </a:fld>
            <a:endParaRPr dirty="0" lang="en-US"/>
          </a:p>
        </p:txBody>
      </p:sp>
      <p:sp>
        <p:nvSpPr>
          <p:cNvPr id="1048687" name="Footer Placeholder 5"/>
          <p:cNvSpPr>
            <a:spLocks noGrp="1"/>
          </p:cNvSpPr>
          <p:nvPr>
            <p:ph type="ftr" sz="quarter" idx="11"/>
          </p:nvPr>
        </p:nvSpPr>
        <p:spPr/>
        <p:txBody>
          <a:bodyPr/>
          <a:p>
            <a:endParaRPr dirty="0" lang="en-US"/>
          </a:p>
        </p:txBody>
      </p:sp>
      <p:sp>
        <p:nvSpPr>
          <p:cNvPr id="1048688"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76" name=""/>
        <p:cNvGrpSpPr/>
        <p:nvPr/>
      </p:nvGrpSpPr>
      <p:grpSpPr>
        <a:xfrm>
          <a:off x="0" y="0"/>
          <a:ext cx="0" cy="0"/>
          <a:chOff x="0" y="0"/>
          <a:chExt cx="0" cy="0"/>
        </a:xfrm>
      </p:grpSpPr>
      <p:sp>
        <p:nvSpPr>
          <p:cNvPr id="1048689" name="Title 1"/>
          <p:cNvSpPr>
            <a:spLocks noGrp="1"/>
          </p:cNvSpPr>
          <p:nvPr>
            <p:ph type="title"/>
          </p:nvPr>
        </p:nvSpPr>
        <p:spPr>
          <a:xfrm>
            <a:off x="629841" y="365126"/>
            <a:ext cx="7886700" cy="1325563"/>
          </a:xfrm>
        </p:spPr>
        <p:txBody>
          <a:bodyPr/>
          <a:p>
            <a:r>
              <a:rPr lang="en-US"/>
              <a:t>Click to edit Master title style</a:t>
            </a:r>
            <a:endParaRPr dirty="0" lang="en-US"/>
          </a:p>
        </p:txBody>
      </p:sp>
      <p:sp>
        <p:nvSpPr>
          <p:cNvPr id="1048690" name="Text Placeholder 2"/>
          <p:cNvSpPr>
            <a:spLocks noGrp="1"/>
          </p:cNvSpPr>
          <p:nvPr>
            <p:ph type="body" idx="1"/>
          </p:nvPr>
        </p:nvSpPr>
        <p:spPr>
          <a:xfrm>
            <a:off x="629842"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8691" name="Content Placeholder 3"/>
          <p:cNvSpPr>
            <a:spLocks noGrp="1"/>
          </p:cNvSpPr>
          <p:nvPr>
            <p:ph sz="half" idx="2"/>
          </p:nvPr>
        </p:nvSpPr>
        <p:spPr>
          <a:xfrm>
            <a:off x="629842" y="2505075"/>
            <a:ext cx="3868340"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92"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8693" name="Content Placeholder 5"/>
          <p:cNvSpPr>
            <a:spLocks noGrp="1"/>
          </p:cNvSpPr>
          <p:nvPr>
            <p:ph sz="quarter" idx="4"/>
          </p:nvPr>
        </p:nvSpPr>
        <p:spPr>
          <a:xfrm>
            <a:off x="4629150" y="2505075"/>
            <a:ext cx="3887391"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94" name="Date Placeholder 6"/>
          <p:cNvSpPr>
            <a:spLocks noGrp="1"/>
          </p:cNvSpPr>
          <p:nvPr>
            <p:ph type="dt" sz="half" idx="10"/>
          </p:nvPr>
        </p:nvSpPr>
        <p:spPr/>
        <p:txBody>
          <a:bodyPr/>
          <a:p>
            <a:fld id="{C764DE79-268F-4C1A-8933-263129D2AF90}" type="datetimeFigureOut">
              <a:rPr dirty="0" lang="en-US"/>
              <a:t>12/8/2020</a:t>
            </a:fld>
            <a:endParaRPr dirty="0" lang="en-US"/>
          </a:p>
        </p:txBody>
      </p:sp>
      <p:sp>
        <p:nvSpPr>
          <p:cNvPr id="1048695" name="Footer Placeholder 7"/>
          <p:cNvSpPr>
            <a:spLocks noGrp="1"/>
          </p:cNvSpPr>
          <p:nvPr>
            <p:ph type="ftr" sz="quarter" idx="11"/>
          </p:nvPr>
        </p:nvSpPr>
        <p:spPr/>
        <p:txBody>
          <a:bodyPr/>
          <a:p>
            <a:endParaRPr dirty="0" lang="en-US"/>
          </a:p>
        </p:txBody>
      </p:sp>
      <p:sp>
        <p:nvSpPr>
          <p:cNvPr id="1048696" name="Slide Number Placeholder 8"/>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70" name=""/>
        <p:cNvGrpSpPr/>
        <p:nvPr/>
      </p:nvGrpSpPr>
      <p:grpSpPr>
        <a:xfrm>
          <a:off x="0" y="0"/>
          <a:ext cx="0" cy="0"/>
          <a:chOff x="0" y="0"/>
          <a:chExt cx="0" cy="0"/>
        </a:xfrm>
      </p:grpSpPr>
      <p:sp>
        <p:nvSpPr>
          <p:cNvPr id="1048658" name="Title 1"/>
          <p:cNvSpPr>
            <a:spLocks noGrp="1"/>
          </p:cNvSpPr>
          <p:nvPr>
            <p:ph type="title"/>
          </p:nvPr>
        </p:nvSpPr>
        <p:spPr/>
        <p:txBody>
          <a:bodyPr/>
          <a:p>
            <a:r>
              <a:rPr lang="en-US"/>
              <a:t>Click to edit Master title style</a:t>
            </a:r>
            <a:endParaRPr dirty="0" lang="en-US"/>
          </a:p>
        </p:txBody>
      </p:sp>
      <p:sp>
        <p:nvSpPr>
          <p:cNvPr id="1048659" name="Date Placeholder 2"/>
          <p:cNvSpPr>
            <a:spLocks noGrp="1"/>
          </p:cNvSpPr>
          <p:nvPr>
            <p:ph type="dt" sz="half" idx="10"/>
          </p:nvPr>
        </p:nvSpPr>
        <p:spPr/>
        <p:txBody>
          <a:bodyPr/>
          <a:p>
            <a:fld id="{C764DE79-268F-4C1A-8933-263129D2AF90}" type="datetimeFigureOut">
              <a:rPr dirty="0" lang="en-US"/>
              <a:t>12/8/2020</a:t>
            </a:fld>
            <a:endParaRPr dirty="0" lang="en-US"/>
          </a:p>
        </p:txBody>
      </p:sp>
      <p:sp>
        <p:nvSpPr>
          <p:cNvPr id="1048660" name="Footer Placeholder 3"/>
          <p:cNvSpPr>
            <a:spLocks noGrp="1"/>
          </p:cNvSpPr>
          <p:nvPr>
            <p:ph type="ftr" sz="quarter" idx="11"/>
          </p:nvPr>
        </p:nvSpPr>
        <p:spPr/>
        <p:txBody>
          <a:bodyPr/>
          <a:p>
            <a:endParaRPr dirty="0" lang="en-US"/>
          </a:p>
        </p:txBody>
      </p:sp>
      <p:sp>
        <p:nvSpPr>
          <p:cNvPr id="1048661" name="Slide Number Placeholder 4"/>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77" name=""/>
        <p:cNvGrpSpPr/>
        <p:nvPr/>
      </p:nvGrpSpPr>
      <p:grpSpPr>
        <a:xfrm>
          <a:off x="0" y="0"/>
          <a:ext cx="0" cy="0"/>
          <a:chOff x="0" y="0"/>
          <a:chExt cx="0" cy="0"/>
        </a:xfrm>
      </p:grpSpPr>
      <p:sp>
        <p:nvSpPr>
          <p:cNvPr id="1048697" name="Date Placeholder 1"/>
          <p:cNvSpPr>
            <a:spLocks noGrp="1"/>
          </p:cNvSpPr>
          <p:nvPr>
            <p:ph type="dt" sz="half" idx="10"/>
          </p:nvPr>
        </p:nvSpPr>
        <p:spPr/>
        <p:txBody>
          <a:bodyPr/>
          <a:p>
            <a:fld id="{C764DE79-268F-4C1A-8933-263129D2AF90}" type="datetimeFigureOut">
              <a:rPr dirty="0" lang="en-US"/>
              <a:t>12/8/2020</a:t>
            </a:fld>
            <a:endParaRPr dirty="0" lang="en-US"/>
          </a:p>
        </p:txBody>
      </p:sp>
      <p:sp>
        <p:nvSpPr>
          <p:cNvPr id="1048698" name="Footer Placeholder 2"/>
          <p:cNvSpPr>
            <a:spLocks noGrp="1"/>
          </p:cNvSpPr>
          <p:nvPr>
            <p:ph type="ftr" sz="quarter" idx="11"/>
          </p:nvPr>
        </p:nvSpPr>
        <p:spPr/>
        <p:txBody>
          <a:bodyPr/>
          <a:p>
            <a:endParaRPr dirty="0" lang="en-US"/>
          </a:p>
        </p:txBody>
      </p:sp>
      <p:sp>
        <p:nvSpPr>
          <p:cNvPr id="1048699" name="Slide Number Placeholder 3"/>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78" name=""/>
        <p:cNvGrpSpPr/>
        <p:nvPr/>
      </p:nvGrpSpPr>
      <p:grpSpPr>
        <a:xfrm>
          <a:off x="0" y="0"/>
          <a:ext cx="0" cy="0"/>
          <a:chOff x="0" y="0"/>
          <a:chExt cx="0" cy="0"/>
        </a:xfrm>
      </p:grpSpPr>
      <p:sp>
        <p:nvSpPr>
          <p:cNvPr id="1048700"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701"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702"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8703" name="Date Placeholder 4"/>
          <p:cNvSpPr>
            <a:spLocks noGrp="1"/>
          </p:cNvSpPr>
          <p:nvPr>
            <p:ph type="dt" sz="half" idx="10"/>
          </p:nvPr>
        </p:nvSpPr>
        <p:spPr/>
        <p:txBody>
          <a:bodyPr/>
          <a:p>
            <a:fld id="{C764DE79-268F-4C1A-8933-263129D2AF90}" type="datetimeFigureOut">
              <a:rPr dirty="0" lang="en-US"/>
              <a:t>12/8/2020</a:t>
            </a:fld>
            <a:endParaRPr dirty="0" lang="en-US"/>
          </a:p>
        </p:txBody>
      </p:sp>
      <p:sp>
        <p:nvSpPr>
          <p:cNvPr id="1048704" name="Footer Placeholder 5"/>
          <p:cNvSpPr>
            <a:spLocks noGrp="1"/>
          </p:cNvSpPr>
          <p:nvPr>
            <p:ph type="ftr" sz="quarter" idx="11"/>
          </p:nvPr>
        </p:nvSpPr>
        <p:spPr/>
        <p:txBody>
          <a:bodyPr/>
          <a:p>
            <a:endParaRPr dirty="0" lang="en-US"/>
          </a:p>
        </p:txBody>
      </p:sp>
      <p:sp>
        <p:nvSpPr>
          <p:cNvPr id="1048705"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72" name=""/>
        <p:cNvGrpSpPr/>
        <p:nvPr/>
      </p:nvGrpSpPr>
      <p:grpSpPr>
        <a:xfrm>
          <a:off x="0" y="0"/>
          <a:ext cx="0" cy="0"/>
          <a:chOff x="0" y="0"/>
          <a:chExt cx="0" cy="0"/>
        </a:xfrm>
      </p:grpSpPr>
      <p:sp>
        <p:nvSpPr>
          <p:cNvPr id="1048667"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68" name="Picture Placeholder 2"/>
          <p:cNvSpPr>
            <a:spLocks noChangeAspect="1" noGrp="1"/>
          </p:cNvSpPr>
          <p:nvPr>
            <p:ph type="pic" idx="1"/>
          </p:nvPr>
        </p:nvSpPr>
        <p:spPr>
          <a:xfrm>
            <a:off x="3887391" y="987426"/>
            <a:ext cx="4629150" cy="4873625"/>
          </a:xfrm>
        </p:spPr>
        <p:txBody>
          <a:bodyPr anchor="t"/>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lang="en-US"/>
              <a:t>Click icon to add picture</a:t>
            </a:r>
            <a:endParaRPr dirty="0" lang="en-US"/>
          </a:p>
        </p:txBody>
      </p:sp>
      <p:sp>
        <p:nvSpPr>
          <p:cNvPr id="1048669"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8670" name="Date Placeholder 4"/>
          <p:cNvSpPr>
            <a:spLocks noGrp="1"/>
          </p:cNvSpPr>
          <p:nvPr>
            <p:ph type="dt" sz="half" idx="10"/>
          </p:nvPr>
        </p:nvSpPr>
        <p:spPr/>
        <p:txBody>
          <a:bodyPr/>
          <a:p>
            <a:fld id="{C764DE79-268F-4C1A-8933-263129D2AF90}" type="datetimeFigureOut">
              <a:rPr dirty="0" lang="en-US"/>
              <a:t>12/8/2020</a:t>
            </a:fld>
            <a:endParaRPr dirty="0" lang="en-US"/>
          </a:p>
        </p:txBody>
      </p:sp>
      <p:sp>
        <p:nvSpPr>
          <p:cNvPr id="1048671" name="Footer Placeholder 5"/>
          <p:cNvSpPr>
            <a:spLocks noGrp="1"/>
          </p:cNvSpPr>
          <p:nvPr>
            <p:ph type="ftr" sz="quarter" idx="11"/>
          </p:nvPr>
        </p:nvSpPr>
        <p:spPr/>
        <p:txBody>
          <a:bodyPr/>
          <a:p>
            <a:endParaRPr dirty="0" lang="en-US"/>
          </a:p>
        </p:txBody>
      </p:sp>
      <p:sp>
        <p:nvSpPr>
          <p:cNvPr id="1048672"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2"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dirty="0" lang="en-US"/>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1200">
                <a:solidFill>
                  <a:schemeClr val="tx1">
                    <a:tint val="75000"/>
                  </a:schemeClr>
                </a:solidFill>
              </a:defRPr>
            </a:lvl1pPr>
          </a:lstStyle>
          <a:p>
            <a:fld id="{C764DE79-268F-4C1A-8933-263129D2AF90}" type="datetimeFigureOut">
              <a:rPr dirty="0" lang="en-US"/>
              <a:t>12/8/2020</a:t>
            </a:fld>
            <a:endParaRPr dirty="0"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1200">
                <a:solidFill>
                  <a:schemeClr val="tx1">
                    <a:tint val="75000"/>
                  </a:schemeClr>
                </a:solidFill>
              </a:defRPr>
            </a:lvl1pPr>
          </a:lstStyle>
          <a:p>
            <a:endParaRPr dirty="0"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1200">
                <a:solidFill>
                  <a:schemeClr val="tx1">
                    <a:tint val="75000"/>
                  </a:schemeClr>
                </a:solidFill>
              </a:defRPr>
            </a:lvl1pPr>
          </a:lstStyle>
          <a:p>
            <a:fld id="{48F63A3B-78C7-47BE-AE5E-E10140E04643}" type="slidenum">
              <a:rPr dirty="0" lang="en-US"/>
              <a:t>‹#›</a:t>
            </a:fld>
            <a:endParaRPr dirty="0" lang="en-US"/>
          </a:p>
        </p:txBody>
      </p:sp>
    </p:spTree>
  </p:cSld>
  <p:clrMap accent1="accent1" accent2="accent2" accent3="accent3" accent4="accent4" accent5="accent5" accent6="accent6" bg1="lt1" bg2="lt2" tx1="dk1" tx2="dk2"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25" name=""/>
        <p:cNvGrpSpPr/>
        <p:nvPr/>
      </p:nvGrpSpPr>
      <p:grpSpPr>
        <a:xfrm>
          <a:off x="0" y="0"/>
          <a:ext cx="0" cy="0"/>
          <a:chOff x="0" y="0"/>
          <a:chExt cx="0" cy="0"/>
        </a:xfrm>
      </p:grpSpPr>
      <p:sp>
        <p:nvSpPr>
          <p:cNvPr id="1048586" name="TextBox 3"/>
          <p:cNvSpPr txBox="1"/>
          <p:nvPr/>
        </p:nvSpPr>
        <p:spPr>
          <a:xfrm>
            <a:off x="1881908" y="1050698"/>
            <a:ext cx="5380183" cy="3101340"/>
          </a:xfrm>
          <a:prstGeom prst="rect"/>
          <a:noFill/>
        </p:spPr>
        <p:txBody>
          <a:bodyPr wrap="square">
            <a:spAutoFit/>
          </a:bodyPr>
          <a:p>
            <a:pPr algn="ctr"/>
            <a:r>
              <a:rPr dirty="0" sz="6000" lang="en-US">
                <a:solidFill>
                  <a:srgbClr val="002060"/>
                </a:solidFill>
                <a:latin typeface="Algerian" pitchFamily="82" charset="77"/>
              </a:rPr>
              <a:t>Ventricular Shunting Procedures </a:t>
            </a:r>
          </a:p>
          <a:p>
            <a:pPr algn="ctr"/>
            <a:r>
              <a:rPr b="1" dirty="0" sz="2000" lang="en-US" err="1">
                <a:solidFill>
                  <a:srgbClr val="002060"/>
                </a:solidFill>
              </a:rPr>
              <a:t>Youmans</a:t>
            </a:r>
            <a:r>
              <a:rPr b="1" dirty="0" sz="2000" lang="en-US">
                <a:solidFill>
                  <a:srgbClr val="002060"/>
                </a:solidFill>
              </a:rPr>
              <a:t> Chap. 201</a:t>
            </a:r>
            <a:endParaRPr b="1" dirty="0" sz="2000" lang="ar-IQ"/>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3" name=""/>
        <p:cNvGrpSpPr/>
        <p:nvPr/>
      </p:nvGrpSpPr>
      <p:grpSpPr>
        <a:xfrm>
          <a:off x="0" y="0"/>
          <a:ext cx="0" cy="0"/>
          <a:chOff x="0" y="0"/>
          <a:chExt cx="0" cy="0"/>
        </a:xfrm>
      </p:grpSpPr>
      <p:pic>
        <p:nvPicPr>
          <p:cNvPr id="2097156" name="Picture 6"/>
          <p:cNvPicPr>
            <a:picLocks noChangeAspect="1"/>
          </p:cNvPicPr>
          <p:nvPr/>
        </p:nvPicPr>
        <p:blipFill>
          <a:blip xmlns:r="http://schemas.openxmlformats.org/officeDocument/2006/relationships" r:embed="rId1"/>
          <a:stretch>
            <a:fillRect/>
          </a:stretch>
        </p:blipFill>
        <p:spPr>
          <a:xfrm>
            <a:off x="0" y="923635"/>
            <a:ext cx="9144000" cy="453736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4" name=""/>
        <p:cNvGrpSpPr/>
        <p:nvPr/>
      </p:nvGrpSpPr>
      <p:grpSpPr>
        <a:xfrm>
          <a:off x="0" y="0"/>
          <a:ext cx="0" cy="0"/>
          <a:chOff x="0" y="0"/>
          <a:chExt cx="0" cy="0"/>
        </a:xfrm>
      </p:grpSpPr>
      <p:pic>
        <p:nvPicPr>
          <p:cNvPr id="2097157" name="Content Placeholder 4"/>
          <p:cNvPicPr>
            <a:picLocks noChangeAspect="1" noGrp="1"/>
          </p:cNvPicPr>
          <p:nvPr>
            <p:ph idx="1"/>
          </p:nvPr>
        </p:nvPicPr>
        <p:blipFill>
          <a:blip xmlns:r="http://schemas.openxmlformats.org/officeDocument/2006/relationships" r:embed="rId1"/>
          <a:stretch>
            <a:fillRect/>
          </a:stretch>
        </p:blipFill>
        <p:spPr>
          <a:xfrm>
            <a:off x="0" y="544079"/>
            <a:ext cx="9144000" cy="5602477"/>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5" name=""/>
        <p:cNvGrpSpPr/>
        <p:nvPr/>
      </p:nvGrpSpPr>
      <p:grpSpPr>
        <a:xfrm>
          <a:off x="0" y="0"/>
          <a:ext cx="0" cy="0"/>
          <a:chOff x="0" y="0"/>
          <a:chExt cx="0" cy="0"/>
        </a:xfrm>
      </p:grpSpPr>
      <p:sp>
        <p:nvSpPr>
          <p:cNvPr id="1048602" name="Title 1"/>
          <p:cNvSpPr>
            <a:spLocks noGrp="1"/>
          </p:cNvSpPr>
          <p:nvPr>
            <p:ph idx="1"/>
          </p:nvPr>
        </p:nvSpPr>
        <p:spPr>
          <a:xfrm>
            <a:off x="81972" y="91786"/>
            <a:ext cx="8981209" cy="6673850"/>
          </a:xfrm>
        </p:spPr>
        <p:txBody>
          <a:bodyPr>
            <a:normAutofit/>
          </a:bodyPr>
          <a:p>
            <a:pPr>
              <a:buFont typeface="Wingdings" panose="05000000000000000000" pitchFamily="2" charset="2"/>
              <a:buChar char="v"/>
            </a:pPr>
            <a:r>
              <a:rPr b="1" dirty="0" sz="2000" lang="en-US">
                <a:solidFill>
                  <a:srgbClr val="7030A0"/>
                </a:solidFill>
              </a:rPr>
              <a:t>Flow-Regulating Valves</a:t>
            </a:r>
          </a:p>
          <a:p>
            <a:r>
              <a:rPr b="1" dirty="0" sz="2000" lang="en-US"/>
              <a:t>Flow-regulating valves have three stages of operation:</a:t>
            </a:r>
          </a:p>
          <a:p>
            <a:pPr>
              <a:buFont typeface="Wingdings" pitchFamily="2" charset="2"/>
              <a:buChar char="§"/>
            </a:pPr>
            <a:r>
              <a:rPr b="1" dirty="0" sz="2000" lang="en-US">
                <a:solidFill>
                  <a:srgbClr val="0070C0"/>
                </a:solidFill>
              </a:rPr>
              <a:t>STAGE 1</a:t>
            </a:r>
            <a:r>
              <a:rPr dirty="0" sz="2000" lang="en-US"/>
              <a:t> at low pressures, they function like low-resistance differential pressure valves, and flow increases until a CSF flow rate of approximately 20 mL/hr is reached. </a:t>
            </a:r>
          </a:p>
          <a:p>
            <a:pPr>
              <a:buFont typeface="Wingdings" pitchFamily="2" charset="2"/>
              <a:buChar char="§"/>
            </a:pPr>
            <a:r>
              <a:rPr b="1" dirty="0" sz="2000" lang="en-US">
                <a:solidFill>
                  <a:srgbClr val="0070C0"/>
                </a:solidFill>
              </a:rPr>
              <a:t>STAGE 2</a:t>
            </a:r>
            <a:r>
              <a:rPr dirty="0" sz="2000" lang="en-US"/>
              <a:t> as the pressure differential continues to increase ,the valve uses a variable resistance mechanism to maintain flow at a relatively constant rate</a:t>
            </a:r>
          </a:p>
          <a:p>
            <a:pPr>
              <a:buFont typeface="Wingdings" pitchFamily="2" charset="2"/>
              <a:buChar char="§"/>
            </a:pPr>
            <a:r>
              <a:rPr b="1" dirty="0" sz="2000" lang="en-US">
                <a:solidFill>
                  <a:srgbClr val="0070C0"/>
                </a:solidFill>
              </a:rPr>
              <a:t>STAGE 3</a:t>
            </a:r>
            <a:r>
              <a:rPr dirty="0" sz="2000" lang="en-US"/>
              <a:t> pressure differential exceeds a set threshold (usually 300 mm H2O), the variable resistance mechanism is overcome and the valve again allows rapid flow of CSF against low resistance</a:t>
            </a:r>
            <a:endParaRPr dirty="0" sz="2000" lang="ar-IQ"/>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6" name=""/>
        <p:cNvGrpSpPr/>
        <p:nvPr/>
      </p:nvGrpSpPr>
      <p:grpSpPr>
        <a:xfrm>
          <a:off x="0" y="0"/>
          <a:ext cx="0" cy="0"/>
          <a:chOff x="0" y="0"/>
          <a:chExt cx="0" cy="0"/>
        </a:xfrm>
      </p:grpSpPr>
      <p:pic>
        <p:nvPicPr>
          <p:cNvPr id="2097158" name="Picture 7"/>
          <p:cNvPicPr>
            <a:picLocks noChangeAspect="1" noGrp="1"/>
          </p:cNvPicPr>
          <p:nvPr>
            <p:ph idx="1"/>
          </p:nvPr>
        </p:nvPicPr>
        <p:blipFill>
          <a:blip xmlns:r="http://schemas.openxmlformats.org/officeDocument/2006/relationships" r:embed="rId1"/>
          <a:stretch>
            <a:fillRect/>
          </a:stretch>
        </p:blipFill>
        <p:spPr>
          <a:xfrm>
            <a:off x="1162072" y="96949"/>
            <a:ext cx="6819856" cy="6664102"/>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7" name=""/>
        <p:cNvGrpSpPr/>
        <p:nvPr/>
      </p:nvGrpSpPr>
      <p:grpSpPr>
        <a:xfrm>
          <a:off x="0" y="0"/>
          <a:ext cx="0" cy="0"/>
          <a:chOff x="0" y="0"/>
          <a:chExt cx="0" cy="0"/>
        </a:xfrm>
      </p:grpSpPr>
      <p:sp>
        <p:nvSpPr>
          <p:cNvPr id="1048603" name="Content Placeholder 2"/>
          <p:cNvSpPr>
            <a:spLocks noGrp="1"/>
          </p:cNvSpPr>
          <p:nvPr>
            <p:ph idx="1"/>
          </p:nvPr>
        </p:nvSpPr>
        <p:spPr>
          <a:xfrm>
            <a:off x="81971" y="91787"/>
            <a:ext cx="8958119" cy="6662304"/>
          </a:xfrm>
        </p:spPr>
        <p:txBody>
          <a:bodyPr>
            <a:normAutofit/>
          </a:bodyPr>
          <a:p>
            <a:pPr>
              <a:buFont typeface="Wingdings" panose="05000000000000000000" pitchFamily="2" charset="2"/>
              <a:buChar char="v"/>
            </a:pPr>
            <a:r>
              <a:rPr b="1" dirty="0" sz="2000" lang="en-US">
                <a:solidFill>
                  <a:srgbClr val="7030A0"/>
                </a:solidFill>
              </a:rPr>
              <a:t>Programmable Differential Pressure Valves</a:t>
            </a:r>
          </a:p>
          <a:p>
            <a:pPr>
              <a:buFont typeface="Wingdings" pitchFamily="2" charset="2"/>
              <a:buChar char="§"/>
            </a:pPr>
            <a:r>
              <a:rPr dirty="0" sz="2000" lang="en-US"/>
              <a:t>Identical in function to standard differential pressure valves, except that the </a:t>
            </a:r>
            <a:r>
              <a:rPr dirty="0" sz="2000" lang="en-US">
                <a:solidFill>
                  <a:srgbClr val="C00000"/>
                </a:solidFill>
              </a:rPr>
              <a:t>opening pressure of the valve is not fixed but can be adjusted externally.</a:t>
            </a:r>
          </a:p>
          <a:p>
            <a:pPr>
              <a:buFont typeface="Wingdings" pitchFamily="2" charset="2"/>
              <a:buChar char="§"/>
            </a:pPr>
            <a:r>
              <a:rPr dirty="0" sz="2000" lang="en-US"/>
              <a:t>Operate by a ball-in-cone and spring mechanism</a:t>
            </a:r>
          </a:p>
          <a:p>
            <a:pPr>
              <a:buFont typeface="Wingdings" pitchFamily="2" charset="2"/>
              <a:buChar char="§"/>
            </a:pPr>
            <a:r>
              <a:rPr dirty="0" sz="2000" lang="en-US"/>
              <a:t>A transcutaneous electromagnetic programmer is used to actuate a magnetic rotor in order to adjust the tension on the spring, and thereby alter the opening pressure of the valve.</a:t>
            </a:r>
          </a:p>
          <a:p>
            <a:pPr>
              <a:buFont typeface="Wingdings" pitchFamily="2" charset="2"/>
              <a:buChar char="§"/>
            </a:pPr>
            <a:endParaRPr dirty="0" sz="2000" lang="en-US"/>
          </a:p>
          <a:p>
            <a:pPr>
              <a:buFont typeface="Wingdings" panose="05000000000000000000" pitchFamily="2" charset="2"/>
              <a:buChar char="Ø"/>
            </a:pPr>
            <a:r>
              <a:rPr b="1" dirty="0" sz="2000" lang="en-US"/>
              <a:t>INDICATIONS</a:t>
            </a:r>
            <a:endParaRPr dirty="0" sz="2000" lang="en-US"/>
          </a:p>
          <a:p>
            <a:pPr lvl="1">
              <a:buFont typeface="Wingdings" pitchFamily="2" charset="2"/>
              <a:buChar char="ü"/>
            </a:pPr>
            <a:r>
              <a:rPr dirty="0" sz="2000" lang="en-US"/>
              <a:t>Patients prone to under- or over drainage </a:t>
            </a:r>
          </a:p>
          <a:p>
            <a:pPr lvl="1">
              <a:buFont typeface="Wingdings" pitchFamily="2" charset="2"/>
              <a:buChar char="ü"/>
            </a:pPr>
            <a:r>
              <a:rPr dirty="0" sz="2000" lang="en-US"/>
              <a:t>Patients with normal-pressure hydrocephalus</a:t>
            </a:r>
          </a:p>
          <a:p>
            <a:pPr lvl="1">
              <a:buFont typeface="Wingdings" pitchFamily="2" charset="2"/>
              <a:buChar char="ü"/>
            </a:pPr>
            <a:r>
              <a:rPr dirty="0" sz="2000" lang="en-US"/>
              <a:t>Gradually decreasing the size of arachnoid cysts</a:t>
            </a:r>
          </a:p>
          <a:p>
            <a:pPr>
              <a:buFont typeface="Wingdings" panose="05000000000000000000" pitchFamily="2" charset="2"/>
              <a:buChar char="Ø"/>
            </a:pPr>
            <a:endParaRPr dirty="0" sz="2000" lang="en-US"/>
          </a:p>
          <a:p>
            <a:pPr>
              <a:buFont typeface="Wingdings" panose="05000000000000000000" pitchFamily="2" charset="2"/>
              <a:buChar char="Ø"/>
            </a:pPr>
            <a:r>
              <a:rPr b="1" dirty="0" sz="2000" lang="en-US"/>
              <a:t>Drawbacks of programmable valves</a:t>
            </a:r>
          </a:p>
          <a:p>
            <a:pPr lvl="1">
              <a:buFont typeface="Arial" panose="020B0604020202020204" pitchFamily="34" charset="0"/>
              <a:buChar char="•"/>
            </a:pPr>
            <a:r>
              <a:rPr dirty="0" sz="2000" lang="en-US"/>
              <a:t>Cost </a:t>
            </a:r>
          </a:p>
          <a:p>
            <a:pPr lvl="1">
              <a:buFont typeface="Arial" panose="020B0604020202020204" pitchFamily="34" charset="0"/>
              <a:buChar char="•"/>
            </a:pPr>
            <a:r>
              <a:rPr dirty="0" sz="2000" lang="en-US"/>
              <a:t>Magnetic resonance compatibility, because large external magnetic fields may engage the valve and thereby alter the pressure setting.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8" name=""/>
        <p:cNvGrpSpPr/>
        <p:nvPr/>
      </p:nvGrpSpPr>
      <p:grpSpPr>
        <a:xfrm>
          <a:off x="0" y="0"/>
          <a:ext cx="0" cy="0"/>
          <a:chOff x="0" y="0"/>
          <a:chExt cx="0" cy="0"/>
        </a:xfrm>
      </p:grpSpPr>
      <p:pic>
        <p:nvPicPr>
          <p:cNvPr id="2097159" name="Picture 4"/>
          <p:cNvPicPr>
            <a:picLocks noChangeAspect="1" noGrp="1"/>
          </p:cNvPicPr>
          <p:nvPr>
            <p:ph idx="1"/>
          </p:nvPr>
        </p:nvPicPr>
        <p:blipFill>
          <a:blip xmlns:r="http://schemas.openxmlformats.org/officeDocument/2006/relationships" r:embed="rId1"/>
          <a:stretch>
            <a:fillRect/>
          </a:stretch>
        </p:blipFill>
        <p:spPr>
          <a:xfrm>
            <a:off x="153517" y="647267"/>
            <a:ext cx="8836966" cy="5563466"/>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9" name=""/>
        <p:cNvGrpSpPr/>
        <p:nvPr/>
      </p:nvGrpSpPr>
      <p:grpSpPr>
        <a:xfrm>
          <a:off x="0" y="0"/>
          <a:ext cx="0" cy="0"/>
          <a:chOff x="0" y="0"/>
          <a:chExt cx="0" cy="0"/>
        </a:xfrm>
      </p:grpSpPr>
      <p:pic>
        <p:nvPicPr>
          <p:cNvPr id="2097160" name="Picture 4"/>
          <p:cNvPicPr>
            <a:picLocks noChangeAspect="1" noGrp="1"/>
          </p:cNvPicPr>
          <p:nvPr>
            <p:ph idx="1"/>
          </p:nvPr>
        </p:nvPicPr>
        <p:blipFill>
          <a:blip xmlns:r="http://schemas.openxmlformats.org/officeDocument/2006/relationships" r:embed="rId1"/>
          <a:stretch>
            <a:fillRect/>
          </a:stretch>
        </p:blipFill>
        <p:spPr>
          <a:xfrm>
            <a:off x="170049" y="785090"/>
            <a:ext cx="8803901" cy="506845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604" name="TextBox 6"/>
          <p:cNvSpPr txBox="1"/>
          <p:nvPr/>
        </p:nvSpPr>
        <p:spPr>
          <a:xfrm>
            <a:off x="3174999" y="230970"/>
            <a:ext cx="2794000" cy="701040"/>
          </a:xfrm>
          <a:prstGeom prst="rect"/>
          <a:noFill/>
        </p:spPr>
        <p:txBody>
          <a:bodyPr wrap="square">
            <a:spAutoFit/>
          </a:bodyPr>
          <a:p>
            <a:r>
              <a:rPr b="1" dirty="0" sz="2000" lang="en-US"/>
              <a:t>Programming Hardware</a:t>
            </a:r>
            <a:endParaRPr b="1" dirty="0" sz="2000" lang="en-IQ"/>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0" name=""/>
        <p:cNvGrpSpPr/>
        <p:nvPr/>
      </p:nvGrpSpPr>
      <p:grpSpPr>
        <a:xfrm>
          <a:off x="0" y="0"/>
          <a:ext cx="0" cy="0"/>
          <a:chOff x="0" y="0"/>
          <a:chExt cx="0" cy="0"/>
        </a:xfrm>
      </p:grpSpPr>
      <p:sp>
        <p:nvSpPr>
          <p:cNvPr id="1048605" name="Title 1"/>
          <p:cNvSpPr>
            <a:spLocks noGrp="1"/>
          </p:cNvSpPr>
          <p:nvPr>
            <p:ph type="title"/>
          </p:nvPr>
        </p:nvSpPr>
        <p:spPr>
          <a:xfrm>
            <a:off x="628650" y="1473490"/>
            <a:ext cx="7886700" cy="1325563"/>
          </a:xfrm>
        </p:spPr>
        <p:txBody>
          <a:bodyPr>
            <a:normAutofit/>
          </a:bodyPr>
          <a:p>
            <a:pPr algn="ctr"/>
            <a:r>
              <a:rPr b="1" dirty="0" sz="8000" lang="en-US">
                <a:solidFill>
                  <a:srgbClr val="002060"/>
                </a:solidFill>
                <a:latin typeface="Baskerville" panose="02020502070401020303" pitchFamily="18" charset="0"/>
                <a:ea typeface="Baskerville" panose="02020502070401020303" pitchFamily="18" charset="0"/>
              </a:rPr>
              <a:t>Shunt Surgery</a:t>
            </a:r>
            <a:endParaRPr b="1" dirty="0" sz="8000" lang="ar-IQ">
              <a:solidFill>
                <a:srgbClr val="002060"/>
              </a:solidFill>
              <a:latin typeface="Baskerville" panose="02020502070401020303" pitchFamily="18" charset="0"/>
              <a:ea typeface="Baskerville" panose="02020502070401020303"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1" name=""/>
        <p:cNvGrpSpPr/>
        <p:nvPr/>
      </p:nvGrpSpPr>
      <p:grpSpPr>
        <a:xfrm>
          <a:off x="0" y="0"/>
          <a:ext cx="0" cy="0"/>
          <a:chOff x="0" y="0"/>
          <a:chExt cx="0" cy="0"/>
        </a:xfrm>
      </p:grpSpPr>
      <p:sp>
        <p:nvSpPr>
          <p:cNvPr id="1048606" name="Content Placeholder 2"/>
          <p:cNvSpPr>
            <a:spLocks noGrp="1"/>
          </p:cNvSpPr>
          <p:nvPr>
            <p:ph idx="1"/>
          </p:nvPr>
        </p:nvSpPr>
        <p:spPr>
          <a:xfrm>
            <a:off x="80819" y="86446"/>
            <a:ext cx="8959272" cy="6667645"/>
          </a:xfrm>
        </p:spPr>
        <p:txBody>
          <a:bodyPr>
            <a:noAutofit/>
          </a:bodyPr>
          <a:p>
            <a:pPr>
              <a:buFont typeface="Wingdings" pitchFamily="2" charset="2"/>
              <a:buChar char="q"/>
            </a:pPr>
            <a:r>
              <a:rPr b="1" dirty="0" sz="2000" lang="en-US">
                <a:solidFill>
                  <a:srgbClr val="C00000"/>
                </a:solidFill>
              </a:rPr>
              <a:t>Infection Avoidance</a:t>
            </a:r>
          </a:p>
          <a:p>
            <a:pPr indent="-342900" marL="342900">
              <a:buFont typeface="+mj-lt"/>
              <a:buAutoNum type="arabicParenR"/>
            </a:pPr>
            <a:r>
              <a:rPr dirty="0" sz="2000" lang="en-US">
                <a:solidFill>
                  <a:schemeClr val="tx1"/>
                </a:solidFill>
              </a:rPr>
              <a:t>A sign is placed on the OR door to restrict traffic.</a:t>
            </a:r>
          </a:p>
          <a:p>
            <a:pPr indent="-342900" marL="342900">
              <a:buFont typeface="+mj-lt"/>
              <a:buAutoNum type="arabicParenR"/>
            </a:pPr>
            <a:r>
              <a:rPr dirty="0" sz="2000" lang="en-US">
                <a:solidFill>
                  <a:schemeClr val="tx1"/>
                </a:solidFill>
              </a:rPr>
              <a:t>Intravenous antibiotic prophylaxis is administered at most 30 minutes before the first incision is made, 30 mg/ kg of cefazolin, or 15 mg/kg of vancomycin in patients with cephalosporin allergy. </a:t>
            </a:r>
          </a:p>
          <a:p>
            <a:pPr indent="-342900" marL="342900">
              <a:buFont typeface="+mj-lt"/>
              <a:buAutoNum type="arabicParenR"/>
            </a:pPr>
            <a:r>
              <a:rPr dirty="0" sz="2000" lang="en-US">
                <a:solidFill>
                  <a:schemeClr val="tx1"/>
                </a:solidFill>
              </a:rPr>
              <a:t>The hair is clipped, rather than shaved. </a:t>
            </a:r>
          </a:p>
          <a:p>
            <a:pPr indent="-342900" marL="342900">
              <a:buFont typeface="+mj-lt"/>
              <a:buAutoNum type="arabicParenR"/>
            </a:pPr>
            <a:r>
              <a:rPr dirty="0" sz="2000" lang="en-US">
                <a:solidFill>
                  <a:schemeClr val="tx1"/>
                </a:solidFill>
              </a:rPr>
              <a:t>The hair is washed with chlorhexidine shampoo before the patient enters the or.</a:t>
            </a:r>
          </a:p>
          <a:p>
            <a:pPr indent="-342900" marL="342900">
              <a:buFont typeface="+mj-lt"/>
              <a:buAutoNum type="arabicParenR"/>
            </a:pPr>
            <a:r>
              <a:rPr dirty="0" sz="2000" lang="en-US">
                <a:solidFill>
                  <a:schemeClr val="tx1"/>
                </a:solidFill>
              </a:rPr>
              <a:t>The skin is prepared with chlorhexidine solution, and left to dry for at least </a:t>
            </a:r>
            <a:r>
              <a:rPr b="1" dirty="0" sz="2000" lang="en-US">
                <a:solidFill>
                  <a:srgbClr val="C00000"/>
                </a:solidFill>
              </a:rPr>
              <a:t>3 minutes</a:t>
            </a:r>
            <a:r>
              <a:rPr dirty="0" sz="2000" lang="en-US">
                <a:solidFill>
                  <a:schemeClr val="tx1"/>
                </a:solidFill>
              </a:rPr>
              <a:t> for maximal antimicrobial effect. </a:t>
            </a:r>
          </a:p>
          <a:p>
            <a:pPr indent="-342900" marL="342900">
              <a:buFont typeface="+mj-lt"/>
              <a:buAutoNum type="arabicParenR"/>
            </a:pPr>
            <a:r>
              <a:rPr dirty="0" sz="2000" lang="en-US">
                <a:solidFill>
                  <a:schemeClr val="tx1"/>
                </a:solidFill>
              </a:rPr>
              <a:t>Gloves should be changed prior to handling shunt catheters. </a:t>
            </a:r>
          </a:p>
          <a:p>
            <a:pPr indent="-342900" marL="342900">
              <a:buFont typeface="+mj-lt"/>
              <a:buAutoNum type="arabicParenR"/>
            </a:pPr>
            <a:r>
              <a:rPr dirty="0" sz="2000" lang="en-US">
                <a:solidFill>
                  <a:schemeClr val="tx1"/>
                </a:solidFill>
              </a:rPr>
              <a:t>All non–antibiotic-impregnated catheters should be soaked in bacitracin solution immediately on opening, because these carry a static electrical charge and may otherwise attract airborne dust particles carrying microorganisms, thereby increasing the risk of infection. </a:t>
            </a:r>
          </a:p>
          <a:p>
            <a:pPr indent="-342900" marL="342900">
              <a:buFont typeface="+mj-lt"/>
              <a:buAutoNum type="arabicParenR"/>
            </a:pPr>
            <a:r>
              <a:rPr dirty="0" sz="2000" lang="en-US">
                <a:solidFill>
                  <a:schemeClr val="tx1"/>
                </a:solidFill>
              </a:rPr>
              <a:t>“No-touch” technique wherein all shunt equipment is handled using sterile instruments </a:t>
            </a:r>
          </a:p>
          <a:p>
            <a:pPr indent="-342900" marL="342900">
              <a:buFont typeface="+mj-lt"/>
              <a:buAutoNum type="arabicParenR"/>
            </a:pPr>
            <a:r>
              <a:rPr dirty="0" sz="2000" lang="en-US">
                <a:solidFill>
                  <a:schemeClr val="tx1"/>
                </a:solidFill>
              </a:rPr>
              <a:t>A mixture of 1 ml (10 mg/ml) of vancomycin and 2 ml (2 mg/ml) of gentamicin, both preservative free, is injected into the shunt reservoir.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2" name=""/>
        <p:cNvGrpSpPr/>
        <p:nvPr/>
      </p:nvGrpSpPr>
      <p:grpSpPr>
        <a:xfrm>
          <a:off x="0" y="0"/>
          <a:ext cx="0" cy="0"/>
          <a:chOff x="0" y="0"/>
          <a:chExt cx="0" cy="0"/>
        </a:xfrm>
      </p:grpSpPr>
      <p:sp>
        <p:nvSpPr>
          <p:cNvPr id="1048607" name="Content Placeholder 2"/>
          <p:cNvSpPr>
            <a:spLocks noGrp="1"/>
          </p:cNvSpPr>
          <p:nvPr>
            <p:ph idx="1"/>
          </p:nvPr>
        </p:nvSpPr>
        <p:spPr>
          <a:xfrm>
            <a:off x="97558" y="82262"/>
            <a:ext cx="8965623" cy="6694920"/>
          </a:xfrm>
        </p:spPr>
        <p:txBody>
          <a:bodyPr>
            <a:noAutofit/>
          </a:bodyPr>
          <a:p>
            <a:pPr>
              <a:buFont typeface="Wingdings" pitchFamily="2" charset="2"/>
              <a:buChar char="q"/>
            </a:pPr>
            <a:r>
              <a:rPr b="1" dirty="0" sz="2000" lang="en-US" u="sng">
                <a:solidFill>
                  <a:srgbClr val="C00000"/>
                </a:solidFill>
              </a:rPr>
              <a:t>Indications</a:t>
            </a:r>
          </a:p>
          <a:p>
            <a:pPr indent="-457200" lvl="1" marL="914400">
              <a:buFont typeface="+mj-lt"/>
              <a:buAutoNum type="arabicPeriod"/>
            </a:pPr>
            <a:r>
              <a:rPr dirty="0" sz="2000" lang="en-US"/>
              <a:t>Acute hydrocephalus.</a:t>
            </a:r>
          </a:p>
          <a:p>
            <a:pPr indent="-457200" lvl="1" marL="914400">
              <a:buFont typeface="+mj-lt"/>
              <a:buAutoNum type="arabicPeriod"/>
            </a:pPr>
            <a:r>
              <a:rPr dirty="0" sz="2000" lang="en-US"/>
              <a:t>Intracranial hypertension: </a:t>
            </a:r>
          </a:p>
          <a:p>
            <a:pPr lvl="2">
              <a:buFont typeface="Wingdings" pitchFamily="2" charset="2"/>
              <a:buChar char="§"/>
            </a:pPr>
            <a:r>
              <a:rPr dirty="0" lang="en-US"/>
              <a:t>Cerebrospinal fluid (CSF) drainage.</a:t>
            </a:r>
          </a:p>
          <a:p>
            <a:pPr lvl="2">
              <a:buFont typeface="Wingdings" pitchFamily="2" charset="2"/>
              <a:buChar char="§"/>
            </a:pPr>
            <a:r>
              <a:rPr dirty="0" lang="en-US"/>
              <a:t>Direct measurement of intracranial pressure.</a:t>
            </a:r>
          </a:p>
          <a:p>
            <a:pPr indent="-457200" lvl="1" marL="914400">
              <a:buFont typeface="+mj-lt"/>
              <a:buAutoNum type="arabicPeriod"/>
            </a:pPr>
            <a:r>
              <a:rPr dirty="0" sz="2000" lang="en-US"/>
              <a:t>Subarachnoid/</a:t>
            </a:r>
            <a:r>
              <a:rPr dirty="0" sz="2000" lang="en-US" err="1"/>
              <a:t>intraventricular</a:t>
            </a:r>
            <a:r>
              <a:rPr dirty="0" sz="2000" lang="en-US"/>
              <a:t> hemorrhage.</a:t>
            </a:r>
          </a:p>
          <a:p>
            <a:pPr indent="-457200" lvl="1" marL="914400">
              <a:buFont typeface="+mj-lt"/>
              <a:buAutoNum type="arabicPeriod"/>
            </a:pPr>
            <a:r>
              <a:rPr dirty="0" sz="2000" lang="en-US" err="1"/>
              <a:t>Intraoperative</a:t>
            </a:r>
            <a:r>
              <a:rPr dirty="0" sz="2000" lang="en-US"/>
              <a:t> brain relaxation.</a:t>
            </a:r>
          </a:p>
          <a:p>
            <a:pPr indent="-457200" lvl="1" marL="914400">
              <a:buFont typeface="+mj-lt"/>
              <a:buAutoNum type="arabicPeriod"/>
            </a:pPr>
            <a:r>
              <a:rPr dirty="0" sz="2000" lang="en-US"/>
              <a:t>CSF infection.</a:t>
            </a:r>
          </a:p>
          <a:p>
            <a:pPr indent="-457200" lvl="1" marL="914400">
              <a:buFont typeface="+mj-lt"/>
              <a:buAutoNum type="arabicPeriod"/>
            </a:pPr>
            <a:endParaRPr dirty="0" sz="2000" lang="en-US"/>
          </a:p>
          <a:p>
            <a:pPr>
              <a:buFont typeface="Wingdings" pitchFamily="2" charset="2"/>
              <a:buChar char="q"/>
            </a:pPr>
            <a:r>
              <a:rPr b="1" dirty="0" sz="2000" lang="en-US" u="sng">
                <a:solidFill>
                  <a:srgbClr val="C00000"/>
                </a:solidFill>
              </a:rPr>
              <a:t>Paine’s Point</a:t>
            </a:r>
          </a:p>
          <a:p>
            <a:pPr>
              <a:buFont typeface="Wingdings" pitchFamily="2" charset="2"/>
              <a:buChar char="§"/>
            </a:pPr>
            <a:r>
              <a:rPr b="1" dirty="0" sz="2000" lang="en-US"/>
              <a:t>Entry point</a:t>
            </a:r>
            <a:r>
              <a:rPr dirty="0" sz="2000" lang="en-US"/>
              <a:t>: Catheter entry point is inserted at the right angle formed by the intersection of the lines measuring 2.5 cm superior from the floor of the anterior cranial fossa (lateral orbital roof) and 2.5 cm anterior to the </a:t>
            </a:r>
            <a:r>
              <a:rPr dirty="0" sz="2000" lang="en-US" err="1"/>
              <a:t>Sylvian</a:t>
            </a:r>
            <a:r>
              <a:rPr dirty="0" sz="2000" lang="en-US"/>
              <a:t> fissure (marked by the </a:t>
            </a:r>
            <a:r>
              <a:rPr dirty="0" sz="2000" lang="en-US" err="1"/>
              <a:t>Sylvian</a:t>
            </a:r>
            <a:r>
              <a:rPr dirty="0" sz="2000" lang="en-US"/>
              <a:t> veins).</a:t>
            </a:r>
          </a:p>
          <a:p>
            <a:pPr>
              <a:buFont typeface="Wingdings" pitchFamily="2" charset="2"/>
              <a:buChar char="§"/>
            </a:pPr>
            <a:r>
              <a:rPr b="1" dirty="0" sz="2000" lang="en-US"/>
              <a:t>Direction</a:t>
            </a:r>
            <a:r>
              <a:rPr dirty="0" sz="2000" lang="en-US"/>
              <a:t>: The stylet is directed perpendicular to the cortex.</a:t>
            </a:r>
          </a:p>
          <a:p>
            <a:pPr>
              <a:buFont typeface="Wingdings" pitchFamily="2" charset="2"/>
              <a:buChar char="§"/>
            </a:pPr>
            <a:r>
              <a:rPr b="1" dirty="0" sz="2000" lang="en-US"/>
              <a:t>Depth</a:t>
            </a:r>
            <a:r>
              <a:rPr dirty="0" sz="2000" lang="en-US"/>
              <a:t>: The stylet must be advanced 4–5 cm.</a:t>
            </a:r>
          </a:p>
          <a:p>
            <a:pPr>
              <a:buFont typeface="Wingdings" pitchFamily="2" charset="2"/>
              <a:buChar char="§"/>
            </a:pPr>
            <a:r>
              <a:rPr b="1" dirty="0" sz="2000" lang="en-US"/>
              <a:t>Critical issues:</a:t>
            </a:r>
          </a:p>
          <a:p>
            <a:pPr lvl="1">
              <a:buFont typeface="Wingdings" pitchFamily="2" charset="2"/>
              <a:buChar char="ü"/>
            </a:pPr>
            <a:r>
              <a:rPr dirty="0" sz="2000" lang="en-US"/>
              <a:t>Proximity to the Broca's area in the dominant hemisphere. </a:t>
            </a:r>
          </a:p>
          <a:p>
            <a:pPr lvl="1">
              <a:buFont typeface="Wingdings" pitchFamily="2" charset="2"/>
              <a:buChar char="ü"/>
            </a:pPr>
            <a:r>
              <a:rPr dirty="0" sz="2000" lang="en-US"/>
              <a:t>Violation of the head of the caudate nucleus.</a:t>
            </a:r>
            <a:endParaRPr dirty="0" sz="2000" lang="en-IQ"/>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3" name=""/>
        <p:cNvGrpSpPr/>
        <p:nvPr/>
      </p:nvGrpSpPr>
      <p:grpSpPr>
        <a:xfrm>
          <a:off x="0" y="0"/>
          <a:ext cx="0" cy="0"/>
          <a:chOff x="0" y="0"/>
          <a:chExt cx="0" cy="0"/>
        </a:xfrm>
      </p:grpSpPr>
      <p:sp>
        <p:nvSpPr>
          <p:cNvPr id="1048592" name="Content Placeholder 2"/>
          <p:cNvSpPr>
            <a:spLocks noGrp="1"/>
          </p:cNvSpPr>
          <p:nvPr>
            <p:ph idx="1"/>
          </p:nvPr>
        </p:nvSpPr>
        <p:spPr>
          <a:xfrm>
            <a:off x="81972" y="86013"/>
            <a:ext cx="8969664" cy="6656532"/>
          </a:xfrm>
        </p:spPr>
        <p:txBody>
          <a:bodyPr>
            <a:normAutofit/>
          </a:bodyPr>
          <a:p>
            <a:pPr>
              <a:buFont typeface="Wingdings" pitchFamily="2" charset="2"/>
              <a:buChar char="q"/>
            </a:pPr>
            <a:r>
              <a:rPr b="1" dirty="0" sz="2000" lang="en-US">
                <a:solidFill>
                  <a:srgbClr val="C00000"/>
                </a:solidFill>
              </a:rPr>
              <a:t>COMPONENTS OF SHUNT SYSTEMS </a:t>
            </a:r>
            <a:endParaRPr b="1" dirty="0" sz="2000" lang="ar-IQ">
              <a:solidFill>
                <a:srgbClr val="C00000"/>
              </a:solidFill>
            </a:endParaRPr>
          </a:p>
          <a:p>
            <a:pPr>
              <a:buFont typeface="Wingdings" pitchFamily="2" charset="2"/>
              <a:buChar char="v"/>
            </a:pPr>
            <a:r>
              <a:rPr dirty="0" sz="2000" lang="en-US"/>
              <a:t>The three essential components of any CSF shunt system </a:t>
            </a:r>
          </a:p>
          <a:p>
            <a:pPr lvl="1">
              <a:buFont typeface="Wingdings" pitchFamily="2" charset="2"/>
              <a:buChar char="§"/>
            </a:pPr>
            <a:r>
              <a:rPr dirty="0" sz="2000" lang="en-US"/>
              <a:t>Ventricular catheter</a:t>
            </a:r>
          </a:p>
          <a:p>
            <a:pPr lvl="1">
              <a:buFont typeface="Wingdings" pitchFamily="2" charset="2"/>
              <a:buChar char="§"/>
            </a:pPr>
            <a:r>
              <a:rPr dirty="0" sz="2000" lang="en-US"/>
              <a:t>Valve</a:t>
            </a:r>
          </a:p>
          <a:p>
            <a:pPr lvl="1">
              <a:buFont typeface="Wingdings" pitchFamily="2" charset="2"/>
              <a:buChar char="§"/>
            </a:pPr>
            <a:r>
              <a:rPr dirty="0" sz="2000" lang="en-US"/>
              <a:t>Distal catheter</a:t>
            </a:r>
          </a:p>
          <a:p>
            <a:pPr lvl="1">
              <a:buFont typeface="Wingdings" pitchFamily="2" charset="2"/>
              <a:buChar char="§"/>
            </a:pPr>
            <a:endParaRPr dirty="0" sz="2000" lang="en-US"/>
          </a:p>
          <a:p>
            <a:r>
              <a:rPr dirty="0" sz="2000" lang="en-US"/>
              <a:t>Distal anatomic sites are : the peritoneum and, to a lesser degree, (right) cardiac atrium and pleura are currently the most commonly used.</a:t>
            </a:r>
          </a:p>
          <a:p>
            <a:r>
              <a:rPr dirty="0" sz="2000" lang="en-US"/>
              <a:t>In loculated hydrocephalus, multiple ventricular catheters may be necessary, one for each isolated CSF collection, joined in various combinations, for example, using </a:t>
            </a:r>
            <a:r>
              <a:rPr b="1" dirty="0" sz="2000" lang="en-US">
                <a:solidFill>
                  <a:srgbClr val="002060"/>
                </a:solidFill>
              </a:rPr>
              <a:t>straight, right-angled T, Y, or X connectors.</a:t>
            </a:r>
          </a:p>
          <a:p>
            <a:endParaRPr b="1" dirty="0" sz="2000" lang="en-US">
              <a:solidFill>
                <a:srgbClr val="002060"/>
              </a:solidFill>
            </a:endParaRPr>
          </a:p>
          <a:p>
            <a:pPr>
              <a:buFont typeface="Wingdings" pitchFamily="2" charset="2"/>
              <a:buChar char="v"/>
            </a:pPr>
            <a:r>
              <a:rPr b="1" dirty="0" sz="2000" lang="en-US"/>
              <a:t>The Uni-Shunt ( </a:t>
            </a:r>
            <a:r>
              <a:rPr b="1" dirty="0" sz="2000" lang="en-US" err="1"/>
              <a:t>Codman</a:t>
            </a:r>
            <a:r>
              <a:rPr b="1" dirty="0" sz="2000" lang="en-US"/>
              <a:t> ): one-piece system</a:t>
            </a:r>
          </a:p>
          <a:p>
            <a:pPr lvl="1">
              <a:buFont typeface="Wingdings" pitchFamily="2" charset="2"/>
              <a:buChar char="§"/>
            </a:pPr>
            <a:r>
              <a:rPr dirty="0" sz="2000" lang="en-US"/>
              <a:t>The advantage is to prevent shunt malfunction secondary to disconnection. </a:t>
            </a:r>
          </a:p>
          <a:p>
            <a:pPr lvl="1">
              <a:buFont typeface="Wingdings" pitchFamily="2" charset="2"/>
              <a:buChar char="§"/>
            </a:pPr>
            <a:r>
              <a:rPr dirty="0" sz="2000" lang="en-US"/>
              <a:t>The disadvantage is some loss of freedom in customizing the shunt system by selecting individual components or using add-on devices.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3" name=""/>
        <p:cNvGrpSpPr/>
        <p:nvPr/>
      </p:nvGrpSpPr>
      <p:grpSpPr>
        <a:xfrm>
          <a:off x="0" y="0"/>
          <a:ext cx="0" cy="0"/>
          <a:chOff x="0" y="0"/>
          <a:chExt cx="0" cy="0"/>
        </a:xfrm>
      </p:grpSpPr>
      <p:pic>
        <p:nvPicPr>
          <p:cNvPr id="2097161" name="Picture 4"/>
          <p:cNvPicPr>
            <a:picLocks noChangeAspect="1" noGrp="1"/>
          </p:cNvPicPr>
          <p:nvPr>
            <p:ph idx="1"/>
          </p:nvPr>
        </p:nvPicPr>
        <p:blipFill>
          <a:blip xmlns:r="http://schemas.openxmlformats.org/officeDocument/2006/relationships" r:embed="rId1"/>
          <a:stretch>
            <a:fillRect/>
          </a:stretch>
        </p:blipFill>
        <p:spPr>
          <a:xfrm>
            <a:off x="846848" y="122473"/>
            <a:ext cx="7450303" cy="6613054"/>
          </a:xfrm>
          <a:prstGeom prst="rect"/>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4" name=""/>
        <p:cNvGrpSpPr/>
        <p:nvPr/>
      </p:nvGrpSpPr>
      <p:grpSpPr>
        <a:xfrm>
          <a:off x="0" y="0"/>
          <a:ext cx="0" cy="0"/>
          <a:chOff x="0" y="0"/>
          <a:chExt cx="0" cy="0"/>
        </a:xfrm>
      </p:grpSpPr>
      <p:sp>
        <p:nvSpPr>
          <p:cNvPr id="1048608" name="Content Placeholder 2"/>
          <p:cNvSpPr>
            <a:spLocks noGrp="1"/>
          </p:cNvSpPr>
          <p:nvPr>
            <p:ph idx="1"/>
          </p:nvPr>
        </p:nvSpPr>
        <p:spPr>
          <a:xfrm>
            <a:off x="81972" y="85437"/>
            <a:ext cx="8969663" cy="6668654"/>
          </a:xfrm>
        </p:spPr>
        <p:txBody>
          <a:bodyPr>
            <a:normAutofit/>
          </a:bodyPr>
          <a:p>
            <a:pPr>
              <a:buNone/>
            </a:pPr>
            <a:r>
              <a:rPr b="1" dirty="0" sz="2000" lang="en-US" u="sng">
                <a:solidFill>
                  <a:schemeClr val="tx1"/>
                </a:solidFill>
              </a:rPr>
              <a:t>Ventricular Access:</a:t>
            </a:r>
          </a:p>
          <a:p>
            <a:pPr indent="-457200" marL="457200">
              <a:buFont typeface="+mj-lt"/>
              <a:buAutoNum type="arabicPeriod"/>
            </a:pPr>
            <a:r>
              <a:rPr b="1" dirty="0" sz="2000" lang="en-US" u="sng">
                <a:solidFill>
                  <a:schemeClr val="accent5">
                    <a:lumMod val="50000"/>
                  </a:schemeClr>
                </a:solidFill>
              </a:rPr>
              <a:t>Frontal (</a:t>
            </a:r>
            <a:r>
              <a:rPr b="1" dirty="0" sz="2000" lang="en-US" u="sng">
                <a:solidFill>
                  <a:srgbClr val="C00000"/>
                </a:solidFill>
              </a:rPr>
              <a:t>Kocher’s point</a:t>
            </a:r>
            <a:r>
              <a:rPr b="1" dirty="0" sz="2000" lang="en-US" u="sng">
                <a:solidFill>
                  <a:schemeClr val="accent5">
                    <a:lumMod val="50000"/>
                  </a:schemeClr>
                </a:solidFill>
              </a:rPr>
              <a:t>):</a:t>
            </a:r>
            <a:endParaRPr dirty="0" sz="2000" lang="en-US">
              <a:solidFill>
                <a:schemeClr val="tx1"/>
              </a:solidFill>
            </a:endParaRPr>
          </a:p>
          <a:p>
            <a:pPr lvl="1">
              <a:buFont typeface="Wingdings" pitchFamily="2" charset="2"/>
              <a:buChar char="§"/>
            </a:pPr>
            <a:r>
              <a:rPr dirty="0" sz="2000" i="0" lang="en-US">
                <a:solidFill>
                  <a:schemeClr val="tx1"/>
                </a:solidFill>
              </a:rPr>
              <a:t>From </a:t>
            </a:r>
            <a:r>
              <a:rPr dirty="0" sz="2000" i="0" lang="en-US" err="1">
                <a:solidFill>
                  <a:schemeClr val="tx1"/>
                </a:solidFill>
              </a:rPr>
              <a:t>nasion</a:t>
            </a:r>
            <a:r>
              <a:rPr dirty="0" sz="2000" i="0" lang="en-US">
                <a:solidFill>
                  <a:schemeClr val="tx1"/>
                </a:solidFill>
              </a:rPr>
              <a:t> 11 cm </a:t>
            </a:r>
            <a:r>
              <a:rPr b="1" dirty="0" sz="2000" i="0" lang="en-US">
                <a:solidFill>
                  <a:srgbClr val="C00000"/>
                </a:solidFill>
              </a:rPr>
              <a:t>—&gt;</a:t>
            </a:r>
            <a:r>
              <a:rPr dirty="0" sz="2000" i="0" lang="en-US">
                <a:solidFill>
                  <a:schemeClr val="tx1"/>
                </a:solidFill>
              </a:rPr>
              <a:t> 2-3 c.m from midline </a:t>
            </a:r>
            <a:r>
              <a:rPr b="1" dirty="0" sz="2000" i="0" lang="en-US">
                <a:solidFill>
                  <a:srgbClr val="C00000"/>
                </a:solidFill>
              </a:rPr>
              <a:t>—&gt;</a:t>
            </a:r>
            <a:r>
              <a:rPr dirty="0" sz="2000" i="0" lang="en-US">
                <a:solidFill>
                  <a:schemeClr val="tx1"/>
                </a:solidFill>
              </a:rPr>
              <a:t> 1 c.m anterior to the coronal suture (approximately along the midpupillary line)</a:t>
            </a:r>
          </a:p>
          <a:p>
            <a:pPr lvl="1">
              <a:buFont typeface="Wingdings" pitchFamily="2" charset="2"/>
              <a:buChar char="§"/>
            </a:pPr>
            <a:r>
              <a:rPr dirty="0" sz="2000" i="0" lang="en-US">
                <a:solidFill>
                  <a:schemeClr val="tx1"/>
                </a:solidFill>
              </a:rPr>
              <a:t>The catheter is advanced 4 to 5 cm</a:t>
            </a:r>
            <a:r>
              <a:rPr dirty="0" sz="2000" lang="en-US"/>
              <a:t> </a:t>
            </a:r>
            <a:r>
              <a:rPr dirty="0" sz="2000" i="0" lang="en-US">
                <a:solidFill>
                  <a:schemeClr val="tx1"/>
                </a:solidFill>
              </a:rPr>
              <a:t>to a maximum depth of 6 cm.</a:t>
            </a:r>
          </a:p>
          <a:p>
            <a:pPr indent="-457200" marL="457200">
              <a:buFont typeface="+mj-lt"/>
              <a:buAutoNum type="arabicPeriod"/>
            </a:pPr>
            <a:r>
              <a:rPr b="1" dirty="0" sz="2000" lang="en-US" u="sng">
                <a:solidFill>
                  <a:schemeClr val="accent5">
                    <a:lumMod val="50000"/>
                  </a:schemeClr>
                </a:solidFill>
              </a:rPr>
              <a:t>Supraorbital (</a:t>
            </a:r>
            <a:r>
              <a:rPr b="1" dirty="0" sz="2000" lang="en-US" u="sng">
                <a:solidFill>
                  <a:srgbClr val="C00000"/>
                </a:solidFill>
              </a:rPr>
              <a:t>Kaufman’s Point</a:t>
            </a:r>
            <a:r>
              <a:rPr b="1" dirty="0" sz="2000" lang="en-US" u="sng">
                <a:solidFill>
                  <a:schemeClr val="accent5">
                    <a:lumMod val="50000"/>
                  </a:schemeClr>
                </a:solidFill>
              </a:rPr>
              <a:t>)</a:t>
            </a:r>
          </a:p>
          <a:p>
            <a:pPr lvl="1">
              <a:buFont typeface="Wingdings" pitchFamily="2" charset="2"/>
              <a:buChar char="§"/>
            </a:pPr>
            <a:r>
              <a:rPr dirty="0" sz="2000" lang="en-US"/>
              <a:t>4 cm above the orbital rim and 3 cm lateral to the midline.</a:t>
            </a:r>
          </a:p>
          <a:p>
            <a:pPr lvl="1">
              <a:buFont typeface="Wingdings" pitchFamily="2" charset="2"/>
              <a:buChar char="§"/>
            </a:pPr>
            <a:r>
              <a:rPr dirty="0" sz="2000" lang="en-US"/>
              <a:t>Catheter advanced 6 c.m.</a:t>
            </a:r>
          </a:p>
          <a:p>
            <a:pPr lvl="1">
              <a:buFont typeface="Wingdings" pitchFamily="2" charset="2"/>
              <a:buChar char="§"/>
            </a:pPr>
            <a:endParaRPr dirty="0" sz="2000" lang="en-US"/>
          </a:p>
          <a:p>
            <a:pPr indent="-457200" marL="457200">
              <a:buFont typeface="+mj-lt"/>
              <a:buAutoNum type="arabicPeriod"/>
            </a:pPr>
            <a:r>
              <a:rPr b="1" dirty="0" sz="2000" lang="en-US" err="1" u="sng">
                <a:solidFill>
                  <a:schemeClr val="accent5">
                    <a:lumMod val="50000"/>
                  </a:schemeClr>
                </a:solidFill>
              </a:rPr>
              <a:t>Transorbital</a:t>
            </a:r>
            <a:r>
              <a:rPr b="1" dirty="0" sz="2000" lang="en-US" u="sng">
                <a:solidFill>
                  <a:schemeClr val="accent5">
                    <a:lumMod val="50000"/>
                  </a:schemeClr>
                </a:solidFill>
              </a:rPr>
              <a:t> (</a:t>
            </a:r>
            <a:r>
              <a:rPr b="1" dirty="0" sz="2000" lang="en-US" err="1" u="sng">
                <a:solidFill>
                  <a:srgbClr val="C00000"/>
                </a:solidFill>
              </a:rPr>
              <a:t>Tubbs</a:t>
            </a:r>
            <a:r>
              <a:rPr b="1" dirty="0" sz="2000" lang="en-US" u="sng">
                <a:solidFill>
                  <a:srgbClr val="C00000"/>
                </a:solidFill>
              </a:rPr>
              <a:t> </a:t>
            </a:r>
            <a:r>
              <a:rPr b="1" dirty="0" sz="2000" lang="en-US" err="1" u="sng">
                <a:solidFill>
                  <a:srgbClr val="C00000"/>
                </a:solidFill>
              </a:rPr>
              <a:t>piont</a:t>
            </a:r>
            <a:r>
              <a:rPr b="1" dirty="0" sz="2000" lang="en-US" u="sng">
                <a:solidFill>
                  <a:schemeClr val="accent5">
                    <a:lumMod val="50000"/>
                  </a:schemeClr>
                </a:solidFill>
              </a:rPr>
              <a:t>)</a:t>
            </a:r>
          </a:p>
          <a:p>
            <a:pPr lvl="1">
              <a:buFont typeface="Wingdings" pitchFamily="2" charset="2"/>
              <a:buChar char="§"/>
            </a:pPr>
            <a:r>
              <a:rPr dirty="0" sz="2000" lang="en-US"/>
              <a:t>Superior eyelid has to be retracted forward and upward. </a:t>
            </a:r>
          </a:p>
          <a:p>
            <a:pPr lvl="1">
              <a:buFont typeface="Wingdings" pitchFamily="2" charset="2"/>
              <a:buChar char="§"/>
            </a:pPr>
            <a:r>
              <a:rPr dirty="0" sz="2000" lang="en-US"/>
              <a:t>Ocular globe is displaced downward.</a:t>
            </a:r>
          </a:p>
          <a:p>
            <a:pPr lvl="1">
              <a:buFont typeface="Wingdings" pitchFamily="2" charset="2"/>
              <a:buChar char="§"/>
            </a:pPr>
            <a:r>
              <a:rPr b="1" dirty="0" sz="2000" lang="en-US"/>
              <a:t>Entry point</a:t>
            </a:r>
            <a:r>
              <a:rPr dirty="0" sz="2000" lang="en-US"/>
              <a:t>: A 18-gauge spinal needle is placed 1 cm behind the </a:t>
            </a:r>
            <a:r>
              <a:rPr dirty="0" sz="2000" lang="en-US" err="1"/>
              <a:t>supra-ciliar</a:t>
            </a:r>
            <a:r>
              <a:rPr dirty="0" sz="2000" lang="en-US"/>
              <a:t> arch, just medial to the mid-pupillary line.</a:t>
            </a:r>
          </a:p>
          <a:p>
            <a:pPr lvl="1">
              <a:buFont typeface="Wingdings" pitchFamily="2" charset="2"/>
              <a:buChar char="§"/>
            </a:pPr>
            <a:r>
              <a:rPr b="1" dirty="0" sz="2000" lang="en-US"/>
              <a:t>Direction</a:t>
            </a:r>
            <a:r>
              <a:rPr dirty="0" sz="2000" lang="en-US"/>
              <a:t>: The stylet is directed 45° according to the axial plane (</a:t>
            </a:r>
            <a:r>
              <a:rPr dirty="0" sz="2000" lang="en-US" err="1"/>
              <a:t>orbito-meatal</a:t>
            </a:r>
            <a:r>
              <a:rPr dirty="0" sz="2000" lang="en-US"/>
              <a:t> line) and 15–20° medial to a vertical line (</a:t>
            </a:r>
            <a:r>
              <a:rPr dirty="0" sz="2000" lang="en-US" err="1"/>
              <a:t>cranio-caudal</a:t>
            </a:r>
            <a:r>
              <a:rPr dirty="0" sz="2000" lang="en-US"/>
              <a:t> line).</a:t>
            </a:r>
          </a:p>
          <a:p>
            <a:pPr lvl="1">
              <a:buFont typeface="Wingdings" pitchFamily="2" charset="2"/>
              <a:buChar char="§"/>
            </a:pPr>
            <a:r>
              <a:rPr b="1" dirty="0" sz="2000" lang="en-US"/>
              <a:t>Depth</a:t>
            </a:r>
            <a:r>
              <a:rPr dirty="0" sz="2000" lang="en-US"/>
              <a:t>: The stylet must be advanced from 3 to 8 cm, according to the ventricular size.</a:t>
            </a:r>
            <a:endParaRPr dirty="0" sz="2000" i="0" lang="en-US">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5" name=""/>
        <p:cNvGrpSpPr/>
        <p:nvPr/>
      </p:nvGrpSpPr>
      <p:grpSpPr>
        <a:xfrm>
          <a:off x="0" y="0"/>
          <a:ext cx="0" cy="0"/>
          <a:chOff x="0" y="0"/>
          <a:chExt cx="0" cy="0"/>
        </a:xfrm>
      </p:grpSpPr>
      <p:pic>
        <p:nvPicPr>
          <p:cNvPr id="2097162" name="Picture 4"/>
          <p:cNvPicPr>
            <a:picLocks noChangeAspect="1" noGrp="1"/>
          </p:cNvPicPr>
          <p:nvPr>
            <p:ph idx="1"/>
          </p:nvPr>
        </p:nvPicPr>
        <p:blipFill rotWithShape="1">
          <a:blip xmlns:r="http://schemas.openxmlformats.org/officeDocument/2006/relationships" r:embed="rId1" cstate="print"/>
          <a:srcRect b="8622"/>
          <a:stretch>
            <a:fillRect/>
          </a:stretch>
        </p:blipFill>
        <p:spPr>
          <a:xfrm>
            <a:off x="628650" y="1"/>
            <a:ext cx="7886700" cy="3429000"/>
          </a:xfrm>
          <a:prstGeom prst="rect"/>
          <a:ln>
            <a:noFill/>
          </a:ln>
          <a:effectLst>
            <a:softEdge rad="112500"/>
          </a:effectLst>
        </p:spPr>
      </p:pic>
      <p:pic>
        <p:nvPicPr>
          <p:cNvPr id="2097163" name="Picture 6"/>
          <p:cNvPicPr>
            <a:picLocks noChangeAspect="1"/>
          </p:cNvPicPr>
          <p:nvPr/>
        </p:nvPicPr>
        <p:blipFill>
          <a:blip xmlns:r="http://schemas.openxmlformats.org/officeDocument/2006/relationships" r:embed="rId2"/>
          <a:stretch>
            <a:fillRect/>
          </a:stretch>
        </p:blipFill>
        <p:spPr>
          <a:xfrm>
            <a:off x="628650" y="3428999"/>
            <a:ext cx="7886700" cy="3428999"/>
          </a:xfrm>
          <a:prstGeom prst="rect"/>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6" name=""/>
        <p:cNvGrpSpPr/>
        <p:nvPr/>
      </p:nvGrpSpPr>
      <p:grpSpPr>
        <a:xfrm>
          <a:off x="0" y="0"/>
          <a:ext cx="0" cy="0"/>
          <a:chOff x="0" y="0"/>
          <a:chExt cx="0" cy="0"/>
        </a:xfrm>
      </p:grpSpPr>
      <p:pic>
        <p:nvPicPr>
          <p:cNvPr id="2097164" name="Picture 4"/>
          <p:cNvPicPr>
            <a:picLocks noChangeAspect="1" noGrp="1"/>
          </p:cNvPicPr>
          <p:nvPr>
            <p:ph idx="1"/>
          </p:nvPr>
        </p:nvPicPr>
        <p:blipFill>
          <a:blip xmlns:r="http://schemas.openxmlformats.org/officeDocument/2006/relationships" r:embed="rId1"/>
          <a:stretch>
            <a:fillRect/>
          </a:stretch>
        </p:blipFill>
        <p:spPr>
          <a:xfrm>
            <a:off x="1887682" y="0"/>
            <a:ext cx="5368636" cy="685800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7" name=""/>
        <p:cNvGrpSpPr/>
        <p:nvPr/>
      </p:nvGrpSpPr>
      <p:grpSpPr>
        <a:xfrm>
          <a:off x="0" y="0"/>
          <a:ext cx="0" cy="0"/>
          <a:chOff x="0" y="0"/>
          <a:chExt cx="0" cy="0"/>
        </a:xfrm>
      </p:grpSpPr>
      <p:pic>
        <p:nvPicPr>
          <p:cNvPr id="2097165" name="Picture 4"/>
          <p:cNvPicPr>
            <a:picLocks noChangeAspect="1" noGrp="1"/>
          </p:cNvPicPr>
          <p:nvPr>
            <p:ph idx="1"/>
          </p:nvPr>
        </p:nvPicPr>
        <p:blipFill>
          <a:blip xmlns:r="http://schemas.openxmlformats.org/officeDocument/2006/relationships" r:embed="rId1"/>
          <a:stretch>
            <a:fillRect/>
          </a:stretch>
        </p:blipFill>
        <p:spPr>
          <a:xfrm>
            <a:off x="89373" y="1023339"/>
            <a:ext cx="8965254" cy="4811321"/>
          </a:xfrm>
          <a:prstGeom prst="rect"/>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18" name=""/>
        <p:cNvGrpSpPr/>
        <p:nvPr/>
      </p:nvGrpSpPr>
      <p:grpSpPr>
        <a:xfrm>
          <a:off x="0" y="0"/>
          <a:ext cx="0" cy="0"/>
          <a:chOff x="0" y="0"/>
          <a:chExt cx="0" cy="0"/>
        </a:xfrm>
      </p:grpSpPr>
      <p:sp>
        <p:nvSpPr>
          <p:cNvPr id="1048609" name="Content Placeholder 2"/>
          <p:cNvSpPr>
            <a:spLocks noGrp="1"/>
          </p:cNvSpPr>
          <p:nvPr>
            <p:ph idx="1"/>
          </p:nvPr>
        </p:nvSpPr>
        <p:spPr>
          <a:xfrm>
            <a:off x="86014" y="82262"/>
            <a:ext cx="8977168" cy="6694920"/>
          </a:xfrm>
        </p:spPr>
        <p:txBody>
          <a:bodyPr>
            <a:normAutofit/>
          </a:bodyPr>
          <a:p>
            <a:pPr indent="-457200" marL="457200">
              <a:buAutoNum type="arabicPeriod" startAt="4"/>
            </a:pPr>
            <a:r>
              <a:rPr b="1" dirty="0" sz="2000" lang="en-US" err="1" u="sng">
                <a:solidFill>
                  <a:schemeClr val="accent5">
                    <a:lumMod val="50000"/>
                  </a:schemeClr>
                </a:solidFill>
              </a:rPr>
              <a:t>Occipitoparietal</a:t>
            </a:r>
            <a:r>
              <a:rPr b="1" dirty="0" sz="2000" lang="en-US" u="sng">
                <a:solidFill>
                  <a:schemeClr val="accent5">
                    <a:lumMod val="50000"/>
                  </a:schemeClr>
                </a:solidFill>
              </a:rPr>
              <a:t> (</a:t>
            </a:r>
            <a:r>
              <a:rPr b="1" dirty="0" sz="2000" lang="en-US" u="sng">
                <a:solidFill>
                  <a:srgbClr val="C00000"/>
                </a:solidFill>
              </a:rPr>
              <a:t>Frazier’s point</a:t>
            </a:r>
            <a:r>
              <a:rPr b="1" dirty="0" sz="2000" lang="en-US" u="sng">
                <a:solidFill>
                  <a:schemeClr val="accent5">
                    <a:lumMod val="50000"/>
                  </a:schemeClr>
                </a:solidFill>
              </a:rPr>
              <a:t>):</a:t>
            </a:r>
            <a:endParaRPr dirty="0" sz="2000" lang="en-US">
              <a:solidFill>
                <a:schemeClr val="tx1"/>
              </a:solidFill>
            </a:endParaRPr>
          </a:p>
          <a:p>
            <a:pPr lvl="1">
              <a:buFont typeface="Wingdings" pitchFamily="2" charset="2"/>
              <a:buChar char="§"/>
            </a:pPr>
            <a:r>
              <a:rPr dirty="0" sz="2000" i="0" lang="en-US">
                <a:solidFill>
                  <a:schemeClr val="tx1"/>
                </a:solidFill>
              </a:rPr>
              <a:t>5 to 7 cm superior to the inion and 3 to 4 cm off the midline, the optimal catheter trajectory targets a point just above the </a:t>
            </a:r>
            <a:r>
              <a:rPr dirty="0" sz="2000" i="0" lang="en-US" err="1">
                <a:solidFill>
                  <a:schemeClr val="tx1"/>
                </a:solidFill>
              </a:rPr>
              <a:t>nasion</a:t>
            </a:r>
            <a:r>
              <a:rPr dirty="0" sz="2000" i="0" lang="en-US">
                <a:solidFill>
                  <a:schemeClr val="tx1"/>
                </a:solidFill>
              </a:rPr>
              <a:t>. </a:t>
            </a:r>
          </a:p>
          <a:p>
            <a:pPr lvl="1">
              <a:buFont typeface="Wingdings" pitchFamily="2" charset="2"/>
              <a:buChar char="§"/>
            </a:pPr>
            <a:r>
              <a:rPr dirty="0" sz="2000" i="0" lang="en-US">
                <a:solidFill>
                  <a:schemeClr val="tx1"/>
                </a:solidFill>
              </a:rPr>
              <a:t>The catheter is advanced 4 to 5 cm.</a:t>
            </a:r>
          </a:p>
          <a:p>
            <a:pPr lvl="1">
              <a:buFont typeface="Wingdings" pitchFamily="2" charset="2"/>
              <a:buChar char="§"/>
            </a:pPr>
            <a:r>
              <a:rPr dirty="0" sz="2000" i="0" lang="en-US">
                <a:solidFill>
                  <a:schemeClr val="tx1"/>
                </a:solidFill>
              </a:rPr>
              <a:t>Perpendicular to the cortex, toward the </a:t>
            </a:r>
            <a:r>
              <a:rPr dirty="0" sz="2000" i="0" lang="en-US" err="1">
                <a:solidFill>
                  <a:schemeClr val="tx1"/>
                </a:solidFill>
              </a:rPr>
              <a:t>homolateral</a:t>
            </a:r>
            <a:r>
              <a:rPr dirty="0" sz="2000" i="0" lang="en-US">
                <a:solidFill>
                  <a:schemeClr val="tx1"/>
                </a:solidFill>
              </a:rPr>
              <a:t> medial </a:t>
            </a:r>
            <a:r>
              <a:rPr dirty="0" sz="2000" i="0" lang="en-US" err="1">
                <a:solidFill>
                  <a:schemeClr val="tx1"/>
                </a:solidFill>
              </a:rPr>
              <a:t>canthus</a:t>
            </a:r>
            <a:r>
              <a:rPr dirty="0" sz="2000" i="0" lang="en-US">
                <a:solidFill>
                  <a:schemeClr val="tx1"/>
                </a:solidFill>
              </a:rPr>
              <a:t>.</a:t>
            </a:r>
          </a:p>
          <a:p>
            <a:pPr lvl="1">
              <a:buFont typeface="Wingdings" panose="05000000000000000000" pitchFamily="2" charset="2"/>
              <a:buChar char="Ø"/>
            </a:pPr>
            <a:endParaRPr dirty="0" sz="2000" i="0" lang="en-US">
              <a:solidFill>
                <a:schemeClr val="tx1"/>
              </a:solidFill>
            </a:endParaRPr>
          </a:p>
          <a:p>
            <a:pPr indent="-457200" marL="457200">
              <a:buAutoNum type="arabicPeriod" startAt="5"/>
            </a:pPr>
            <a:r>
              <a:rPr b="1" dirty="0" sz="2000" i="0" lang="en-US" u="sng">
                <a:solidFill>
                  <a:schemeClr val="accent5">
                    <a:lumMod val="50000"/>
                  </a:schemeClr>
                </a:solidFill>
              </a:rPr>
              <a:t>Posterior parietal (</a:t>
            </a:r>
            <a:r>
              <a:rPr b="1" dirty="0" sz="2000" i="0" lang="en-US" u="sng">
                <a:solidFill>
                  <a:srgbClr val="C00000"/>
                </a:solidFill>
              </a:rPr>
              <a:t>Keen point</a:t>
            </a:r>
            <a:r>
              <a:rPr b="1" dirty="0" sz="2000" i="0" lang="en-US" u="sng">
                <a:solidFill>
                  <a:schemeClr val="accent5">
                    <a:lumMod val="50000"/>
                  </a:schemeClr>
                </a:solidFill>
              </a:rPr>
              <a:t> ):</a:t>
            </a:r>
          </a:p>
          <a:p>
            <a:pPr lvl="1">
              <a:buFont typeface="Wingdings" pitchFamily="2" charset="2"/>
              <a:buChar char="§"/>
            </a:pPr>
            <a:r>
              <a:rPr dirty="0" sz="2000" lang="en-US"/>
              <a:t>3 cm posterior and 3 cm superior to the top of the pinna.</a:t>
            </a:r>
          </a:p>
          <a:p>
            <a:pPr lvl="1">
              <a:buFont typeface="Wingdings" pitchFamily="2" charset="2"/>
              <a:buChar char="§"/>
            </a:pPr>
            <a:r>
              <a:rPr dirty="0" sz="2000" i="0" lang="en-US"/>
              <a:t>Directed perpendicular to the cerebral cortex.</a:t>
            </a:r>
          </a:p>
          <a:p>
            <a:pPr lvl="1">
              <a:buFont typeface="Wingdings" pitchFamily="2" charset="2"/>
              <a:buChar char="§"/>
            </a:pPr>
            <a:r>
              <a:rPr dirty="0" sz="2000" lang="en-US"/>
              <a:t>Advanced 4-5 c.m.</a:t>
            </a:r>
          </a:p>
          <a:p>
            <a:pPr lvl="1">
              <a:buFont typeface="Wingdings" pitchFamily="2" charset="2"/>
              <a:buChar char="§"/>
            </a:pPr>
            <a:endParaRPr dirty="0" sz="2400" i="0" lang="en-US"/>
          </a:p>
          <a:p>
            <a:pPr indent="-457200" marL="457200">
              <a:buAutoNum type="arabicPeriod" startAt="6"/>
            </a:pPr>
            <a:r>
              <a:rPr b="1" dirty="0" sz="2000" i="0" lang="en-US" u="sng">
                <a:solidFill>
                  <a:schemeClr val="accent5">
                    <a:lumMod val="50000"/>
                  </a:schemeClr>
                </a:solidFill>
              </a:rPr>
              <a:t>Occipital (</a:t>
            </a:r>
            <a:r>
              <a:rPr b="1" dirty="0" sz="2000" i="0" lang="en-US" u="sng">
                <a:solidFill>
                  <a:srgbClr val="C00000"/>
                </a:solidFill>
              </a:rPr>
              <a:t>Dandy’s point</a:t>
            </a:r>
            <a:r>
              <a:rPr b="1" dirty="0" sz="2000" i="0" lang="en-US" u="sng">
                <a:solidFill>
                  <a:schemeClr val="accent5">
                    <a:lumMod val="50000"/>
                  </a:schemeClr>
                </a:solidFill>
              </a:rPr>
              <a:t>):</a:t>
            </a:r>
            <a:r>
              <a:rPr dirty="0" sz="2000" i="0" lang="en-US">
                <a:solidFill>
                  <a:schemeClr val="accent5">
                    <a:lumMod val="50000"/>
                  </a:schemeClr>
                </a:solidFill>
              </a:rPr>
              <a:t> </a:t>
            </a:r>
          </a:p>
          <a:p>
            <a:pPr lvl="1">
              <a:buFont typeface="Wingdings" pitchFamily="2" charset="2"/>
              <a:buChar char="§"/>
            </a:pPr>
            <a:r>
              <a:rPr dirty="0" sz="2000" i="0" lang="en-US"/>
              <a:t>3 cm above the inion and 2 cm lateral to the midline (may be more prone to damage visual pathways than above)</a:t>
            </a:r>
          </a:p>
          <a:p>
            <a:pPr lvl="1">
              <a:buFont typeface="Wingdings" pitchFamily="2" charset="2"/>
              <a:buChar char="§"/>
            </a:pPr>
            <a:r>
              <a:rPr b="1" dirty="0" sz="2000" i="0" lang="en-US"/>
              <a:t>Direction</a:t>
            </a:r>
            <a:r>
              <a:rPr dirty="0" sz="2000" i="0" lang="en-US"/>
              <a:t>: The stylet is directed perpendicular to the cortex.</a:t>
            </a:r>
          </a:p>
          <a:p>
            <a:pPr lvl="1">
              <a:buFont typeface="Wingdings" pitchFamily="2" charset="2"/>
              <a:buChar char="§"/>
            </a:pPr>
            <a:r>
              <a:rPr b="1" dirty="0" sz="2000" i="0" lang="en-US"/>
              <a:t>Depth</a:t>
            </a:r>
            <a:r>
              <a:rPr dirty="0" sz="2000" i="0" lang="en-US"/>
              <a:t>: The stylet must be advanced 4-5 cm.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19" name=""/>
        <p:cNvGrpSpPr/>
        <p:nvPr/>
      </p:nvGrpSpPr>
      <p:grpSpPr>
        <a:xfrm>
          <a:off x="0" y="0"/>
          <a:ext cx="0" cy="0"/>
          <a:chOff x="0" y="0"/>
          <a:chExt cx="0" cy="0"/>
        </a:xfrm>
      </p:grpSpPr>
      <p:pic>
        <p:nvPicPr>
          <p:cNvPr id="2097166" name="Picture 6"/>
          <p:cNvPicPr>
            <a:picLocks noChangeAspect="1"/>
          </p:cNvPicPr>
          <p:nvPr/>
        </p:nvPicPr>
        <p:blipFill>
          <a:blip xmlns:r="http://schemas.openxmlformats.org/officeDocument/2006/relationships" r:embed="rId1"/>
          <a:stretch>
            <a:fillRect/>
          </a:stretch>
        </p:blipFill>
        <p:spPr>
          <a:xfrm>
            <a:off x="4572000" y="746125"/>
            <a:ext cx="4572000" cy="5365749"/>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67" name="Picture 8"/>
          <p:cNvPicPr>
            <a:picLocks noChangeAspect="1"/>
          </p:cNvPicPr>
          <p:nvPr/>
        </p:nvPicPr>
        <p:blipFill>
          <a:blip xmlns:r="http://schemas.openxmlformats.org/officeDocument/2006/relationships" r:embed="rId2"/>
          <a:stretch>
            <a:fillRect/>
          </a:stretch>
        </p:blipFill>
        <p:spPr>
          <a:xfrm>
            <a:off x="0" y="746125"/>
            <a:ext cx="4572000" cy="536575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0" name=""/>
        <p:cNvGrpSpPr/>
        <p:nvPr/>
      </p:nvGrpSpPr>
      <p:grpSpPr>
        <a:xfrm>
          <a:off x="0" y="0"/>
          <a:ext cx="0" cy="0"/>
          <a:chOff x="0" y="0"/>
          <a:chExt cx="0" cy="0"/>
        </a:xfrm>
      </p:grpSpPr>
      <p:sp>
        <p:nvSpPr>
          <p:cNvPr id="1048610" name="Title 1"/>
          <p:cNvSpPr>
            <a:spLocks noGrp="1"/>
          </p:cNvSpPr>
          <p:nvPr>
            <p:ph type="title"/>
          </p:nvPr>
        </p:nvSpPr>
        <p:spPr/>
        <p:txBody>
          <a:bodyPr/>
          <a:p>
            <a:endParaRPr lang="en-IQ"/>
          </a:p>
        </p:txBody>
      </p:sp>
      <p:pic>
        <p:nvPicPr>
          <p:cNvPr id="2097168" name="Picture 4"/>
          <p:cNvPicPr>
            <a:picLocks noChangeAspect="1"/>
          </p:cNvPicPr>
          <p:nvPr/>
        </p:nvPicPr>
        <p:blipFill>
          <a:blip xmlns:r="http://schemas.openxmlformats.org/officeDocument/2006/relationships" r:embed="rId1"/>
          <a:stretch>
            <a:fillRect/>
          </a:stretch>
        </p:blipFill>
        <p:spPr>
          <a:xfrm>
            <a:off x="262369" y="-1"/>
            <a:ext cx="8619259" cy="3429001"/>
          </a:xfrm>
          <a:prstGeom prst="rect"/>
          <a:ln>
            <a:noFill/>
          </a:ln>
          <a:effectLst>
            <a:softEdge rad="112500"/>
          </a:effectLst>
        </p:spPr>
      </p:pic>
      <p:pic>
        <p:nvPicPr>
          <p:cNvPr id="2097169" name="Picture 8"/>
          <p:cNvPicPr>
            <a:picLocks noChangeAspect="1" noGrp="1"/>
          </p:cNvPicPr>
          <p:nvPr>
            <p:ph idx="1"/>
          </p:nvPr>
        </p:nvPicPr>
        <p:blipFill>
          <a:blip xmlns:r="http://schemas.openxmlformats.org/officeDocument/2006/relationships" r:embed="rId2"/>
          <a:stretch>
            <a:fillRect/>
          </a:stretch>
        </p:blipFill>
        <p:spPr>
          <a:xfrm>
            <a:off x="262368" y="3428998"/>
            <a:ext cx="8619259" cy="3429001"/>
          </a:xfrm>
          <a:prstGeom prst="rect"/>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1" name=""/>
        <p:cNvGrpSpPr/>
        <p:nvPr/>
      </p:nvGrpSpPr>
      <p:grpSpPr>
        <a:xfrm>
          <a:off x="0" y="0"/>
          <a:ext cx="0" cy="0"/>
          <a:chOff x="0" y="0"/>
          <a:chExt cx="0" cy="0"/>
        </a:xfrm>
      </p:grpSpPr>
      <p:pic>
        <p:nvPicPr>
          <p:cNvPr id="2097170" name="Content Placeholder 4"/>
          <p:cNvPicPr>
            <a:picLocks noChangeAspect="1" noGrp="1"/>
          </p:cNvPicPr>
          <p:nvPr>
            <p:ph idx="1"/>
          </p:nvPr>
        </p:nvPicPr>
        <p:blipFill rotWithShape="1">
          <a:blip xmlns:r="http://schemas.openxmlformats.org/officeDocument/2006/relationships" r:embed="rId1"/>
          <a:srcRect b="7500"/>
          <a:stretch>
            <a:fillRect/>
          </a:stretch>
        </p:blipFill>
        <p:spPr>
          <a:xfrm>
            <a:off x="111822" y="1140279"/>
            <a:ext cx="8920355" cy="4147539"/>
          </a:xfrm>
          <a:prstGeom prst="rect"/>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2" name=""/>
        <p:cNvGrpSpPr/>
        <p:nvPr/>
      </p:nvGrpSpPr>
      <p:grpSpPr>
        <a:xfrm>
          <a:off x="0" y="0"/>
          <a:ext cx="0" cy="0"/>
          <a:chOff x="0" y="0"/>
          <a:chExt cx="0" cy="0"/>
        </a:xfrm>
      </p:grpSpPr>
      <p:sp>
        <p:nvSpPr>
          <p:cNvPr id="1048611" name="Content Placeholder 2"/>
          <p:cNvSpPr>
            <a:spLocks noGrp="1"/>
          </p:cNvSpPr>
          <p:nvPr>
            <p:ph idx="1"/>
          </p:nvPr>
        </p:nvSpPr>
        <p:spPr>
          <a:xfrm>
            <a:off x="80818" y="82262"/>
            <a:ext cx="8970818" cy="6694920"/>
          </a:xfrm>
        </p:spPr>
        <p:txBody>
          <a:bodyPr>
            <a:normAutofit/>
          </a:bodyPr>
          <a:p>
            <a:pPr>
              <a:buFont typeface="Wingdings" pitchFamily="2" charset="2"/>
              <a:buChar char="q"/>
            </a:pPr>
            <a:r>
              <a:rPr b="1" sz="2000" lang="en-US" u="sng">
                <a:solidFill>
                  <a:srgbClr val="C00000"/>
                </a:solidFill>
              </a:rPr>
              <a:t>Distal catheter placement options </a:t>
            </a:r>
          </a:p>
          <a:p>
            <a:pPr indent="-457200" marL="457200">
              <a:buFont typeface="+mj-lt"/>
              <a:buAutoNum type="arabicPeriod"/>
            </a:pPr>
            <a:r>
              <a:rPr sz="2000" lang="en-US"/>
              <a:t>Peritoneal cavity</a:t>
            </a:r>
          </a:p>
          <a:p>
            <a:pPr indent="-457200" marL="457200">
              <a:buFont typeface="+mj-lt"/>
              <a:buAutoNum type="arabicPeriod"/>
            </a:pPr>
            <a:r>
              <a:rPr sz="2000" lang="en-US"/>
              <a:t>Pleural space: not for age ≤ 7 years</a:t>
            </a:r>
          </a:p>
          <a:p>
            <a:pPr indent="-457200" marL="457200">
              <a:buFont typeface="+mj-lt"/>
              <a:buAutoNum type="arabicPeriod"/>
            </a:pPr>
            <a:r>
              <a:rPr sz="2000" lang="en-US"/>
              <a:t>Right atrium or superior vena cava</a:t>
            </a:r>
          </a:p>
          <a:p>
            <a:pPr indent="-457200" marL="457200">
              <a:buFont typeface="+mj-lt"/>
              <a:buAutoNum type="arabicPeriod"/>
            </a:pPr>
            <a:r>
              <a:rPr sz="2000" lang="en-US"/>
              <a:t>Infrequently used distal shunt sites</a:t>
            </a:r>
          </a:p>
          <a:p>
            <a:pPr lvl="1">
              <a:buFont typeface="Wingdings" pitchFamily="2" charset="2"/>
              <a:buChar char="§"/>
            </a:pPr>
            <a:r>
              <a:rPr sz="2000" lang="en-US"/>
              <a:t>Gallbladder</a:t>
            </a:r>
          </a:p>
          <a:p>
            <a:pPr lvl="1">
              <a:buFont typeface="Wingdings" pitchFamily="2" charset="2"/>
              <a:buChar char="§"/>
            </a:pPr>
            <a:r>
              <a:rPr sz="2000" lang="en-US"/>
              <a:t>Internal jugular vein (with the catheter pointing “upstream”)</a:t>
            </a:r>
          </a:p>
          <a:p>
            <a:pPr lvl="1">
              <a:buFont typeface="Wingdings" pitchFamily="2" charset="2"/>
              <a:buChar char="§"/>
            </a:pPr>
            <a:r>
              <a:rPr sz="2000" lang="en-US"/>
              <a:t>Superior sagittal sinus</a:t>
            </a:r>
          </a:p>
          <a:p>
            <a:pPr lvl="1">
              <a:buFont typeface="Wingdings" pitchFamily="2" charset="2"/>
              <a:buChar char="§"/>
            </a:pPr>
            <a:r>
              <a:rPr sz="2000" lang="en-US"/>
              <a:t>Urinary bladder</a:t>
            </a:r>
            <a:endParaRPr sz="2000" lang="en-IQ"/>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4" name=""/>
        <p:cNvGrpSpPr/>
        <p:nvPr/>
      </p:nvGrpSpPr>
      <p:grpSpPr>
        <a:xfrm>
          <a:off x="0" y="0"/>
          <a:ext cx="0" cy="0"/>
          <a:chOff x="0" y="0"/>
          <a:chExt cx="0" cy="0"/>
        </a:xfrm>
      </p:grpSpPr>
      <p:sp>
        <p:nvSpPr>
          <p:cNvPr id="1048593" name="Content Placeholder 2"/>
          <p:cNvSpPr>
            <a:spLocks noGrp="1"/>
          </p:cNvSpPr>
          <p:nvPr>
            <p:ph idx="1"/>
          </p:nvPr>
        </p:nvSpPr>
        <p:spPr>
          <a:xfrm>
            <a:off x="80818" y="94672"/>
            <a:ext cx="8982364" cy="6670963"/>
          </a:xfrm>
        </p:spPr>
        <p:txBody>
          <a:bodyPr>
            <a:noAutofit/>
          </a:bodyPr>
          <a:p>
            <a:pPr>
              <a:buFont typeface="Wingdings" pitchFamily="2" charset="2"/>
              <a:buChar char="q"/>
            </a:pPr>
            <a:r>
              <a:rPr b="1" dirty="0" sz="2000" lang="en-US" u="sng">
                <a:solidFill>
                  <a:srgbClr val="C00000"/>
                </a:solidFill>
              </a:rPr>
              <a:t>Ventricular and Distal Catheter Choices </a:t>
            </a:r>
            <a:endParaRPr b="1" dirty="0" sz="2000" lang="ar-IQ" u="sng">
              <a:solidFill>
                <a:srgbClr val="C00000"/>
              </a:solidFill>
            </a:endParaRPr>
          </a:p>
          <a:p>
            <a:pPr>
              <a:buFont typeface="Wingdings" pitchFamily="2" charset="2"/>
              <a:buChar char="§"/>
            </a:pPr>
            <a:r>
              <a:rPr dirty="0" sz="2000" lang="en-US"/>
              <a:t>All modern CSF shunt catheters are made from silicone elastomer or polyurethane. </a:t>
            </a:r>
          </a:p>
          <a:p>
            <a:pPr>
              <a:buFont typeface="Wingdings" pitchFamily="2" charset="2"/>
              <a:buChar char="§"/>
            </a:pPr>
            <a:r>
              <a:rPr dirty="0" sz="2000" lang="en-US"/>
              <a:t>Most are impregnated with </a:t>
            </a:r>
            <a:r>
              <a:rPr b="1" dirty="0" sz="2000" lang="en-US"/>
              <a:t>barium or tantalum</a:t>
            </a:r>
            <a:r>
              <a:rPr dirty="0" sz="2000" lang="en-US"/>
              <a:t> to permit radiographic identification, barium overtime lead to </a:t>
            </a:r>
          </a:p>
          <a:p>
            <a:pPr lvl="1">
              <a:buFont typeface="Wingdings" pitchFamily="2" charset="2"/>
              <a:buChar char="ü"/>
            </a:pPr>
            <a:r>
              <a:rPr b="1" dirty="0" sz="2000" lang="en-US">
                <a:solidFill>
                  <a:srgbClr val="0070C0"/>
                </a:solidFill>
              </a:rPr>
              <a:t>Local tissue reaction </a:t>
            </a:r>
          </a:p>
          <a:p>
            <a:pPr lvl="1">
              <a:buFont typeface="Wingdings" pitchFamily="2" charset="2"/>
              <a:buChar char="ü"/>
            </a:pPr>
            <a:r>
              <a:rPr b="1" dirty="0" sz="2000" lang="en-US">
                <a:solidFill>
                  <a:srgbClr val="0070C0"/>
                </a:solidFill>
              </a:rPr>
              <a:t>Calcification</a:t>
            </a:r>
          </a:p>
          <a:p>
            <a:pPr lvl="1">
              <a:buFont typeface="Wingdings" pitchFamily="2" charset="2"/>
              <a:buChar char="ü"/>
            </a:pPr>
            <a:r>
              <a:rPr b="1" dirty="0" sz="2000" lang="en-US">
                <a:solidFill>
                  <a:srgbClr val="0070C0"/>
                </a:solidFill>
              </a:rPr>
              <a:t>Loss of elasticity and strength of the distal catheter tubing</a:t>
            </a:r>
          </a:p>
          <a:p>
            <a:pPr lvl="1">
              <a:buFont typeface="Wingdings" pitchFamily="2" charset="2"/>
              <a:buChar char="ü"/>
            </a:pPr>
            <a:r>
              <a:rPr b="1" dirty="0" sz="2000" lang="en-US">
                <a:solidFill>
                  <a:srgbClr val="0070C0"/>
                </a:solidFill>
              </a:rPr>
              <a:t>Increase the risk of focal tethering and catheter fracture</a:t>
            </a:r>
          </a:p>
          <a:p>
            <a:pPr>
              <a:buFont typeface="Wingdings" pitchFamily="2" charset="2"/>
              <a:buChar char="§"/>
            </a:pPr>
            <a:r>
              <a:rPr dirty="0" sz="2000" lang="en-US"/>
              <a:t>Catheters are available in a range of internal and external diameters; those with smaller internal diameters are used in neonates</a:t>
            </a:r>
          </a:p>
          <a:p>
            <a:pPr>
              <a:buFont typeface="Wingdings" pitchFamily="2" charset="2"/>
              <a:buChar char="§"/>
            </a:pPr>
            <a:r>
              <a:rPr dirty="0" sz="2000" lang="en-US"/>
              <a:t>The most frequent cause of mechanical shunt failure is </a:t>
            </a:r>
            <a:r>
              <a:rPr b="1" dirty="0" sz="2000" lang="en-US"/>
              <a:t>proximal catheter obstruction</a:t>
            </a:r>
            <a:r>
              <a:rPr dirty="0" sz="2000" lang="en-US"/>
              <a:t> </a:t>
            </a:r>
            <a:r>
              <a:rPr dirty="0" sz="2000" lang="en-US">
                <a:solidFill>
                  <a:srgbClr val="C00000"/>
                </a:solidFill>
              </a:rPr>
              <a:t>secondary to ingrowth of choroid plexus and reactive (inflammatory) glial tissue</a:t>
            </a:r>
            <a:r>
              <a:rPr dirty="0" sz="2000" lang="en-US"/>
              <a:t>.</a:t>
            </a:r>
          </a:p>
          <a:p>
            <a:pPr>
              <a:buFont typeface="Wingdings" pitchFamily="2" charset="2"/>
              <a:buChar char="§"/>
            </a:pPr>
            <a:r>
              <a:rPr dirty="0" sz="2000" lang="en-US"/>
              <a:t>Distal catheters may be open-ended or they may have a closed tip with distal slit valves that function by a differential pressure mechanism. </a:t>
            </a:r>
          </a:p>
          <a:p>
            <a:pPr>
              <a:buFont typeface="Wingdings" pitchFamily="2" charset="2"/>
              <a:buChar char="§"/>
            </a:pPr>
            <a:r>
              <a:rPr dirty="0" sz="2000" lang="en-US"/>
              <a:t>Catheters with an open distal end are associated with a lower rate of distal catheter occlusion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3" name=""/>
        <p:cNvGrpSpPr/>
        <p:nvPr/>
      </p:nvGrpSpPr>
      <p:grpSpPr>
        <a:xfrm>
          <a:off x="0" y="0"/>
          <a:ext cx="0" cy="0"/>
          <a:chOff x="0" y="0"/>
          <a:chExt cx="0" cy="0"/>
        </a:xfrm>
      </p:grpSpPr>
      <p:sp>
        <p:nvSpPr>
          <p:cNvPr id="1048612" name="Content Placeholder 2"/>
          <p:cNvSpPr>
            <a:spLocks noGrp="1"/>
          </p:cNvSpPr>
          <p:nvPr>
            <p:ph idx="1"/>
          </p:nvPr>
        </p:nvSpPr>
        <p:spPr>
          <a:xfrm>
            <a:off x="83126" y="92364"/>
            <a:ext cx="8980055" cy="6673272"/>
          </a:xfrm>
        </p:spPr>
        <p:txBody>
          <a:bodyPr>
            <a:noAutofit/>
          </a:bodyPr>
          <a:p>
            <a:pPr indent="0" marL="0">
              <a:buNone/>
            </a:pPr>
            <a:r>
              <a:rPr b="1" dirty="0" sz="2000" lang="en-US"/>
              <a:t>Abdominal Access:</a:t>
            </a:r>
          </a:p>
          <a:p>
            <a:pPr indent="-342900" marL="342900">
              <a:buFont typeface="+mj-lt"/>
              <a:buAutoNum type="arabicParenR"/>
            </a:pPr>
            <a:r>
              <a:rPr b="1" dirty="0" sz="2000" lang="en-US" err="1">
                <a:solidFill>
                  <a:srgbClr val="0070C0"/>
                </a:solidFill>
              </a:rPr>
              <a:t>Minilaparotomy</a:t>
            </a:r>
            <a:endParaRPr b="1" dirty="0" sz="2000" lang="en-US">
              <a:solidFill>
                <a:srgbClr val="0070C0"/>
              </a:solidFill>
            </a:endParaRPr>
          </a:p>
          <a:p>
            <a:pPr lvl="1">
              <a:buFont typeface="Wingdings" pitchFamily="2" charset="2"/>
              <a:buChar char="§"/>
            </a:pPr>
            <a:r>
              <a:rPr dirty="0" sz="2000" lang="en-US"/>
              <a:t>For small children, use at least 30 cm length of </a:t>
            </a:r>
            <a:r>
              <a:rPr dirty="0" sz="2000" lang="en-US" err="1"/>
              <a:t>intraperitoneal</a:t>
            </a:r>
            <a:r>
              <a:rPr dirty="0" sz="2000" lang="en-US"/>
              <a:t> tubing to allow for continued growth</a:t>
            </a:r>
          </a:p>
          <a:p>
            <a:pPr lvl="1">
              <a:buFont typeface="Wingdings" pitchFamily="2" charset="2"/>
              <a:buChar char="§"/>
            </a:pPr>
            <a:r>
              <a:rPr dirty="0" sz="2000" lang="en-US" u="sng">
                <a:solidFill>
                  <a:srgbClr val="7030A0"/>
                </a:solidFill>
              </a:rPr>
              <a:t>Layers of abdomen encountered:</a:t>
            </a:r>
          </a:p>
          <a:p>
            <a:pPr lvl="2">
              <a:buFont typeface="Wingdings" pitchFamily="2" charset="2"/>
              <a:buChar char="ü"/>
            </a:pPr>
            <a:r>
              <a:rPr dirty="0" lang="en-US"/>
              <a:t>Subcutaneous fat</a:t>
            </a:r>
          </a:p>
          <a:p>
            <a:pPr lvl="2">
              <a:buFont typeface="Wingdings" pitchFamily="2" charset="2"/>
              <a:buChar char="ü"/>
            </a:pPr>
            <a:r>
              <a:rPr dirty="0" lang="en-US"/>
              <a:t>Anterior rectus sheath</a:t>
            </a:r>
          </a:p>
          <a:p>
            <a:pPr lvl="2">
              <a:buFont typeface="Wingdings" pitchFamily="2" charset="2"/>
              <a:buChar char="ü"/>
            </a:pPr>
            <a:r>
              <a:rPr dirty="0" lang="en-US" err="1"/>
              <a:t>Abdominis</a:t>
            </a:r>
            <a:r>
              <a:rPr dirty="0" lang="en-US"/>
              <a:t> rectus muscle fibers: should be split longitudinally</a:t>
            </a:r>
          </a:p>
          <a:p>
            <a:pPr lvl="2">
              <a:buFont typeface="Wingdings" pitchFamily="2" charset="2"/>
              <a:buChar char="ü"/>
            </a:pPr>
            <a:r>
              <a:rPr dirty="0" lang="en-US"/>
              <a:t>Posterior rectus sheath</a:t>
            </a:r>
          </a:p>
          <a:p>
            <a:pPr lvl="2">
              <a:buFont typeface="Wingdings" pitchFamily="2" charset="2"/>
              <a:buChar char="ü"/>
            </a:pPr>
            <a:r>
              <a:rPr dirty="0" lang="en-US" err="1"/>
              <a:t>Preperitoneal</a:t>
            </a:r>
            <a:r>
              <a:rPr dirty="0" lang="en-US"/>
              <a:t> fat</a:t>
            </a:r>
          </a:p>
          <a:p>
            <a:pPr lvl="2">
              <a:buFont typeface="Wingdings" pitchFamily="2" charset="2"/>
              <a:buChar char="ü"/>
            </a:pPr>
            <a:r>
              <a:rPr dirty="0" lang="en-US"/>
              <a:t>Peritoneum (usually closely adherent to the posterior rectus sheath)</a:t>
            </a:r>
          </a:p>
          <a:p>
            <a:pPr indent="-342900" marL="342900">
              <a:buFont typeface="+mj-lt"/>
              <a:buAutoNum type="arabicParenR"/>
            </a:pPr>
            <a:r>
              <a:rPr b="1" dirty="0" sz="2000" lang="en-US">
                <a:solidFill>
                  <a:srgbClr val="0070C0"/>
                </a:solidFill>
              </a:rPr>
              <a:t>Laparoscopic assisted method : </a:t>
            </a:r>
          </a:p>
          <a:p>
            <a:pPr lvl="1">
              <a:buFont typeface="Wingdings" panose="05000000000000000000" pitchFamily="2" charset="2"/>
              <a:buChar char="§"/>
            </a:pPr>
            <a:r>
              <a:rPr dirty="0" sz="2000" lang="en-US"/>
              <a:t>2 small incision ( one for laparoscope  , one for shunt insertion )</a:t>
            </a:r>
          </a:p>
          <a:p>
            <a:pPr lvl="1">
              <a:buFont typeface="Wingdings" panose="05000000000000000000" pitchFamily="2" charset="2"/>
              <a:buChar char="§"/>
            </a:pPr>
            <a:r>
              <a:rPr dirty="0" sz="2000" lang="en-US"/>
              <a:t>Small periumbilical incision for abdominal inflation with CO2 to pressure 12-15 mm Hg</a:t>
            </a:r>
          </a:p>
          <a:p>
            <a:pPr lvl="1">
              <a:buFont typeface="Wingdings" panose="05000000000000000000" pitchFamily="2" charset="2"/>
              <a:buChar char="Ø"/>
            </a:pPr>
            <a:r>
              <a:rPr b="1" dirty="0" sz="2000" lang="en-US"/>
              <a:t>Advantage </a:t>
            </a:r>
          </a:p>
          <a:p>
            <a:pPr lvl="2">
              <a:buFont typeface="Wingdings" panose="05000000000000000000" pitchFamily="2" charset="2"/>
              <a:buChar char="§"/>
            </a:pPr>
            <a:r>
              <a:rPr dirty="0" lang="en-US"/>
              <a:t>More safe than minilaparotomy </a:t>
            </a:r>
          </a:p>
          <a:p>
            <a:pPr lvl="2">
              <a:buFont typeface="Wingdings" panose="05000000000000000000" pitchFamily="2" charset="2"/>
              <a:buChar char="§"/>
            </a:pPr>
            <a:r>
              <a:rPr dirty="0" lang="en-US"/>
              <a:t>Reduce (operative time , hospital stay , blood loss)</a:t>
            </a:r>
          </a:p>
          <a:p>
            <a:pPr lvl="2">
              <a:buFont typeface="Wingdings" panose="05000000000000000000" pitchFamily="2" charset="2"/>
              <a:buChar char="§"/>
            </a:pPr>
            <a:r>
              <a:rPr dirty="0" lang="en-US"/>
              <a:t>Ensure optimal distal cath. Position within the periton , retrieve old cath. , confirm patency of shunt system</a:t>
            </a:r>
          </a:p>
          <a:p>
            <a:pPr indent="-342900" marL="342900">
              <a:buFont typeface="+mj-lt"/>
              <a:buAutoNum type="arabicParenR"/>
            </a:pPr>
            <a:endParaRPr dirty="0" sz="2000"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4" name=""/>
        <p:cNvGrpSpPr/>
        <p:nvPr/>
      </p:nvGrpSpPr>
      <p:grpSpPr>
        <a:xfrm>
          <a:off x="0" y="0"/>
          <a:ext cx="0" cy="0"/>
          <a:chOff x="0" y="0"/>
          <a:chExt cx="0" cy="0"/>
        </a:xfrm>
      </p:grpSpPr>
      <p:sp>
        <p:nvSpPr>
          <p:cNvPr id="1048613" name="Content Placeholder 2"/>
          <p:cNvSpPr>
            <a:spLocks noGrp="1"/>
          </p:cNvSpPr>
          <p:nvPr>
            <p:ph idx="1"/>
          </p:nvPr>
        </p:nvSpPr>
        <p:spPr>
          <a:xfrm>
            <a:off x="97558" y="82262"/>
            <a:ext cx="8965623" cy="6694920"/>
          </a:xfrm>
        </p:spPr>
        <p:txBody>
          <a:bodyPr>
            <a:normAutofit/>
          </a:bodyPr>
          <a:p>
            <a:pPr indent="-457200" marL="457200">
              <a:buAutoNum type="arabicParenR" startAt="3"/>
            </a:pPr>
            <a:r>
              <a:rPr b="1" dirty="0" sz="2000" lang="en-US" err="1">
                <a:solidFill>
                  <a:srgbClr val="0070C0"/>
                </a:solidFill>
              </a:rPr>
              <a:t>Trocar</a:t>
            </a:r>
            <a:r>
              <a:rPr b="1" dirty="0" sz="2000" lang="en-US">
                <a:solidFill>
                  <a:srgbClr val="0070C0"/>
                </a:solidFill>
              </a:rPr>
              <a:t> Method:</a:t>
            </a:r>
          </a:p>
          <a:p>
            <a:pPr lvl="1">
              <a:buFont typeface="Wingdings" panose="05000000000000000000" pitchFamily="2" charset="2"/>
              <a:buChar char="Ø"/>
            </a:pPr>
            <a:r>
              <a:rPr dirty="0" sz="2000" lang="en-US" err="1"/>
              <a:t>Trocar</a:t>
            </a:r>
            <a:r>
              <a:rPr dirty="0" sz="2000" lang="en-US"/>
              <a:t> advanced parallel to floor toward the ipsilateral iliac crest </a:t>
            </a:r>
          </a:p>
          <a:p>
            <a:pPr lvl="1">
              <a:buFont typeface="Wingdings" panose="05000000000000000000" pitchFamily="2" charset="2"/>
              <a:buChar char="Ø"/>
            </a:pPr>
            <a:r>
              <a:rPr dirty="0" sz="2000" lang="en-US"/>
              <a:t>Two “pops” should be felt ( penetration of Anterior and Posterior Sheath )</a:t>
            </a:r>
          </a:p>
          <a:p>
            <a:pPr lvl="2">
              <a:buFont typeface="Wingdings" panose="05000000000000000000" pitchFamily="2" charset="2"/>
              <a:buChar char="§"/>
            </a:pPr>
            <a:r>
              <a:rPr b="1" dirty="0" lang="en-US"/>
              <a:t>Advantage : </a:t>
            </a:r>
          </a:p>
          <a:p>
            <a:pPr lvl="3">
              <a:buFont typeface="Wingdings" pitchFamily="2" charset="2"/>
              <a:buChar char="ü"/>
            </a:pPr>
            <a:r>
              <a:rPr dirty="0" sz="2000" lang="en-US"/>
              <a:t>Minimal invasive , low risk for incisional hernia </a:t>
            </a:r>
          </a:p>
          <a:p>
            <a:pPr lvl="2">
              <a:buFont typeface="Wingdings" panose="05000000000000000000" pitchFamily="2" charset="2"/>
              <a:buChar char="§"/>
            </a:pPr>
            <a:r>
              <a:rPr b="1" dirty="0" lang="en-US"/>
              <a:t>Disadvantage : </a:t>
            </a:r>
          </a:p>
          <a:p>
            <a:pPr lvl="3">
              <a:buFont typeface="Wingdings" pitchFamily="2" charset="2"/>
              <a:buChar char="ü"/>
            </a:pPr>
            <a:r>
              <a:rPr dirty="0" sz="2000" lang="en-US"/>
              <a:t>serious vascular or visceral injury </a:t>
            </a:r>
          </a:p>
          <a:p>
            <a:pPr lvl="3">
              <a:buFont typeface="Wingdings" pitchFamily="2" charset="2"/>
              <a:buChar char="ü"/>
            </a:pPr>
            <a:endParaRPr dirty="0" sz="2000" lang="en-US"/>
          </a:p>
          <a:p>
            <a:pPr>
              <a:buFont typeface="Wingdings" pitchFamily="2" charset="2"/>
              <a:buChar char="q"/>
            </a:pPr>
            <a:endParaRPr dirty="0" sz="2000" lang="en-IQ"/>
          </a:p>
        </p:txBody>
      </p:sp>
      <p:pic>
        <p:nvPicPr>
          <p:cNvPr id="2097171" name="Picture 3"/>
          <p:cNvPicPr>
            <a:picLocks noChangeAspect="1"/>
          </p:cNvPicPr>
          <p:nvPr/>
        </p:nvPicPr>
        <p:blipFill>
          <a:blip xmlns:r="http://schemas.openxmlformats.org/officeDocument/2006/relationships" r:embed="rId1"/>
          <a:stretch>
            <a:fillRect/>
          </a:stretch>
        </p:blipFill>
        <p:spPr>
          <a:xfrm>
            <a:off x="1581150" y="2656608"/>
            <a:ext cx="5981700" cy="3905407"/>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5" name=""/>
        <p:cNvGrpSpPr/>
        <p:nvPr/>
      </p:nvGrpSpPr>
      <p:grpSpPr>
        <a:xfrm>
          <a:off x="0" y="0"/>
          <a:ext cx="0" cy="0"/>
          <a:chOff x="0" y="0"/>
          <a:chExt cx="0" cy="0"/>
        </a:xfrm>
      </p:grpSpPr>
      <p:sp>
        <p:nvSpPr>
          <p:cNvPr id="1048614" name="Content Placeholder 2"/>
          <p:cNvSpPr>
            <a:spLocks noGrp="1"/>
          </p:cNvSpPr>
          <p:nvPr>
            <p:ph idx="1"/>
          </p:nvPr>
        </p:nvSpPr>
        <p:spPr>
          <a:xfrm>
            <a:off x="80818" y="88322"/>
            <a:ext cx="8982363" cy="6677313"/>
          </a:xfrm>
        </p:spPr>
        <p:txBody>
          <a:bodyPr>
            <a:normAutofit/>
          </a:bodyPr>
          <a:p>
            <a:pPr>
              <a:buFont typeface="Wingdings" pitchFamily="2" charset="2"/>
              <a:buChar char="q"/>
            </a:pPr>
            <a:r>
              <a:rPr b="1" dirty="0" sz="2000" lang="en-US" err="1" u="sng">
                <a:solidFill>
                  <a:srgbClr val="C00000"/>
                </a:solidFill>
              </a:rPr>
              <a:t>Ventriculoperitoneal</a:t>
            </a:r>
            <a:r>
              <a:rPr b="1" dirty="0" sz="2000" lang="en-US" u="sng">
                <a:solidFill>
                  <a:srgbClr val="C00000"/>
                </a:solidFill>
              </a:rPr>
              <a:t> Shunts</a:t>
            </a:r>
            <a:endParaRPr b="1" dirty="0" sz="2000" lang="ar-IQ" u="sng">
              <a:solidFill>
                <a:srgbClr val="C00000"/>
              </a:solidFill>
            </a:endParaRPr>
          </a:p>
          <a:p>
            <a:pPr>
              <a:buFont typeface="Wingdings" pitchFamily="2" charset="2"/>
              <a:buChar char="v"/>
            </a:pPr>
            <a:r>
              <a:rPr b="1" dirty="0" sz="2000" lang="en-US" u="sng">
                <a:solidFill>
                  <a:srgbClr val="002060"/>
                </a:solidFill>
              </a:rPr>
              <a:t>Indication</a:t>
            </a:r>
            <a:endParaRPr b="1" dirty="0" sz="2000" lang="en-US" u="sng">
              <a:solidFill>
                <a:srgbClr val="C00000"/>
              </a:solidFill>
            </a:endParaRPr>
          </a:p>
          <a:p>
            <a:r>
              <a:rPr dirty="0" sz="2000" lang="en-US">
                <a:solidFill>
                  <a:schemeClr val="tx1"/>
                </a:solidFill>
              </a:rPr>
              <a:t>Hydrocephalus that is not amenable to endoscopic third </a:t>
            </a:r>
            <a:r>
              <a:rPr dirty="0" sz="2000" lang="en-US" err="1">
                <a:solidFill>
                  <a:schemeClr val="tx1"/>
                </a:solidFill>
              </a:rPr>
              <a:t>ventriculostomy</a:t>
            </a:r>
            <a:r>
              <a:rPr dirty="0" sz="2000" lang="en-US">
                <a:solidFill>
                  <a:schemeClr val="tx1"/>
                </a:solidFill>
              </a:rPr>
              <a:t> (ETV)</a:t>
            </a:r>
          </a:p>
          <a:p>
            <a:endParaRPr dirty="0" sz="2000" lang="en-US">
              <a:solidFill>
                <a:schemeClr val="tx1"/>
              </a:solidFill>
            </a:endParaRPr>
          </a:p>
          <a:p>
            <a:pPr>
              <a:buFont typeface="Wingdings" pitchFamily="2" charset="2"/>
              <a:buChar char="v"/>
            </a:pPr>
            <a:r>
              <a:rPr b="1" dirty="0" sz="2000" lang="en-US" u="sng">
                <a:solidFill>
                  <a:srgbClr val="002060"/>
                </a:solidFill>
              </a:rPr>
              <a:t>Specific Complications</a:t>
            </a:r>
          </a:p>
          <a:p>
            <a:pPr indent="-342900" lvl="1" marL="740664">
              <a:buFont typeface="+mj-lt"/>
              <a:buAutoNum type="alphaUcPeriod"/>
            </a:pPr>
            <a:r>
              <a:rPr dirty="0" sz="2000" i="0" lang="en-US">
                <a:solidFill>
                  <a:schemeClr val="tx1"/>
                </a:solidFill>
              </a:rPr>
              <a:t>Tract hematoma or IVH during ventricular catheterization </a:t>
            </a:r>
          </a:p>
          <a:p>
            <a:pPr indent="-342900" lvl="1" marL="740664">
              <a:buFont typeface="+mj-lt"/>
              <a:buAutoNum type="alphaUcPeriod"/>
            </a:pPr>
            <a:r>
              <a:rPr dirty="0" sz="2000" i="0" lang="en-US">
                <a:solidFill>
                  <a:schemeClr val="tx1"/>
                </a:solidFill>
              </a:rPr>
              <a:t>Placing the catheter in the preperitoneal fat rather than within the peritoneal space. </a:t>
            </a:r>
          </a:p>
          <a:p>
            <a:pPr indent="-342900" lvl="1" marL="740664">
              <a:buFont typeface="+mj-lt"/>
              <a:buAutoNum type="alphaUcPeriod"/>
            </a:pPr>
            <a:r>
              <a:rPr dirty="0" sz="2000" i="0" lang="en-US">
                <a:solidFill>
                  <a:schemeClr val="tx1"/>
                </a:solidFill>
              </a:rPr>
              <a:t>Vascular or visceral injury .</a:t>
            </a:r>
          </a:p>
          <a:p>
            <a:pPr indent="-342900" lvl="1" marL="740664">
              <a:buFont typeface="+mj-lt"/>
              <a:buAutoNum type="alphaUcPeriod"/>
            </a:pPr>
            <a:r>
              <a:rPr dirty="0" sz="2000" i="0" lang="en-US">
                <a:solidFill>
                  <a:schemeClr val="tx1"/>
                </a:solidFill>
              </a:rPr>
              <a:t>Over time the distal catheter may erode through any of the abdominal viscera migrating into the gallbladder, oral cavity, anus, scrotum, umbilicus, heart, thorax, pulmonary artery, and bladder .</a:t>
            </a:r>
          </a:p>
          <a:p>
            <a:pPr indent="-342900" lvl="1" marL="740664">
              <a:buFont typeface="+mj-lt"/>
              <a:buAutoNum type="alphaUcPeriod"/>
            </a:pPr>
            <a:r>
              <a:rPr dirty="0" sz="2000" i="0" lang="en-US">
                <a:solidFill>
                  <a:schemeClr val="tx1"/>
                </a:solidFill>
              </a:rPr>
              <a:t>Abdominal CSF pseudocyst formation, many factors predisposing to abdominal pseudocyst formation, the most important one being infection. Other risk factors include previous abdominal surgery (multiple shunt revisions) and allergic reaction to silicone. </a:t>
            </a:r>
          </a:p>
          <a:p>
            <a:pPr indent="-342900" lvl="1" marL="740664">
              <a:buFont typeface="+mj-lt"/>
              <a:buAutoNum type="alphaUcPeriod"/>
            </a:pPr>
            <a:r>
              <a:rPr dirty="0" sz="2000" i="0" lang="en-US">
                <a:solidFill>
                  <a:schemeClr val="tx1"/>
                </a:solidFill>
              </a:rPr>
              <a:t>Rarer abdominal complications include volvulus, CSF ascites, inguinal hernia, and hydrocele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6" name=""/>
        <p:cNvGrpSpPr/>
        <p:nvPr/>
      </p:nvGrpSpPr>
      <p:grpSpPr>
        <a:xfrm>
          <a:off x="0" y="0"/>
          <a:ext cx="0" cy="0"/>
          <a:chOff x="0" y="0"/>
          <a:chExt cx="0" cy="0"/>
        </a:xfrm>
      </p:grpSpPr>
      <p:sp>
        <p:nvSpPr>
          <p:cNvPr id="1048615" name="Content Placeholder 2"/>
          <p:cNvSpPr>
            <a:spLocks noGrp="1"/>
          </p:cNvSpPr>
          <p:nvPr>
            <p:ph idx="1"/>
          </p:nvPr>
        </p:nvSpPr>
        <p:spPr>
          <a:xfrm>
            <a:off x="94096" y="89476"/>
            <a:ext cx="8969086" cy="6676159"/>
          </a:xfrm>
        </p:spPr>
        <p:txBody>
          <a:bodyPr>
            <a:noAutofit/>
          </a:bodyPr>
          <a:p>
            <a:pPr>
              <a:buFont typeface="Wingdings" pitchFamily="2" charset="2"/>
              <a:buChar char="q"/>
            </a:pPr>
            <a:r>
              <a:rPr b="1" dirty="0" sz="2000" lang="en-US" err="1" u="sng">
                <a:solidFill>
                  <a:srgbClr val="C00000"/>
                </a:solidFill>
              </a:rPr>
              <a:t>Ventriculoatrial</a:t>
            </a:r>
            <a:r>
              <a:rPr b="1" dirty="0" sz="2000" lang="en-US" u="sng">
                <a:solidFill>
                  <a:srgbClr val="C00000"/>
                </a:solidFill>
              </a:rPr>
              <a:t> Shunts</a:t>
            </a:r>
            <a:endParaRPr b="1" dirty="0" sz="2000" lang="ar-IQ" u="sng">
              <a:solidFill>
                <a:srgbClr val="C00000"/>
              </a:solidFill>
            </a:endParaRPr>
          </a:p>
          <a:p>
            <a:pPr>
              <a:buFont typeface="Wingdings" pitchFamily="2" charset="2"/>
              <a:buChar char="v"/>
            </a:pPr>
            <a:r>
              <a:rPr b="1" dirty="0" sz="2000" lang="en-US">
                <a:solidFill>
                  <a:srgbClr val="002060"/>
                </a:solidFill>
              </a:rPr>
              <a:t>Indication</a:t>
            </a:r>
          </a:p>
          <a:p>
            <a:pPr lvl="1"/>
            <a:r>
              <a:rPr dirty="0" sz="2000" i="0" lang="en-US">
                <a:solidFill>
                  <a:schemeClr val="tx1"/>
                </a:solidFill>
              </a:rPr>
              <a:t>Not candidates for ETV</a:t>
            </a:r>
          </a:p>
          <a:p>
            <a:pPr lvl="1"/>
            <a:r>
              <a:rPr dirty="0" sz="2000" i="0" lang="en-US">
                <a:solidFill>
                  <a:schemeClr val="tx1"/>
                </a:solidFill>
              </a:rPr>
              <a:t>Not candidates for a VP shunt because of peritoneal insufficiency</a:t>
            </a:r>
            <a:r>
              <a:rPr dirty="0" sz="2000" lang="en-US"/>
              <a:t>.</a:t>
            </a:r>
            <a:endParaRPr dirty="0" sz="2000" i="0" lang="en-US">
              <a:solidFill>
                <a:schemeClr val="tx1"/>
              </a:solidFill>
            </a:endParaRPr>
          </a:p>
          <a:p>
            <a:pPr>
              <a:buFont typeface="Wingdings" pitchFamily="2" charset="2"/>
              <a:buChar char="v"/>
            </a:pPr>
            <a:endParaRPr b="1" dirty="0" sz="2000" lang="en-US" u="sng">
              <a:solidFill>
                <a:srgbClr val="002060"/>
              </a:solidFill>
            </a:endParaRPr>
          </a:p>
          <a:p>
            <a:pPr>
              <a:buFont typeface="Wingdings" pitchFamily="2" charset="2"/>
              <a:buChar char="v"/>
            </a:pPr>
            <a:r>
              <a:rPr b="1" dirty="0" sz="2000" lang="en-US" u="sng">
                <a:solidFill>
                  <a:srgbClr val="002060"/>
                </a:solidFill>
              </a:rPr>
              <a:t>Contraindications</a:t>
            </a:r>
          </a:p>
          <a:p>
            <a:pPr lvl="1"/>
            <a:r>
              <a:rPr dirty="0" sz="2000" lang="en-US"/>
              <a:t>Bacteremia or infection of the CSF.</a:t>
            </a:r>
          </a:p>
          <a:p>
            <a:pPr lvl="1"/>
            <a:r>
              <a:rPr dirty="0" sz="2000" lang="en-US"/>
              <a:t>Congestive heart failure and pulmonary hypertension.</a:t>
            </a:r>
          </a:p>
          <a:p>
            <a:pPr lvl="1"/>
            <a:r>
              <a:rPr dirty="0" sz="2000" lang="en-US"/>
              <a:t>Abnormal venous anatomy and previous jugular or subclavian vein thrombosis.</a:t>
            </a:r>
          </a:p>
          <a:p>
            <a:pPr lvl="1"/>
            <a:endParaRPr dirty="0" sz="2000" lang="en-US"/>
          </a:p>
          <a:p>
            <a:pPr>
              <a:buFont typeface="Wingdings" pitchFamily="2" charset="2"/>
              <a:buChar char="v"/>
            </a:pPr>
            <a:r>
              <a:rPr b="1" dirty="0" sz="2000" lang="en-US" u="sng">
                <a:solidFill>
                  <a:srgbClr val="002060"/>
                </a:solidFill>
              </a:rPr>
              <a:t>Specific Complications</a:t>
            </a:r>
          </a:p>
          <a:p>
            <a:pPr lvl="1">
              <a:buFont typeface="Wingdings" pitchFamily="2" charset="2"/>
              <a:buChar char="Ø"/>
            </a:pPr>
            <a:r>
              <a:rPr dirty="0" sz="2000" i="0" lang="en-US">
                <a:solidFill>
                  <a:schemeClr val="tx1"/>
                </a:solidFill>
              </a:rPr>
              <a:t>The perioperative risks of VA shunt placement :pneumothorax, hemothorax, arterial puncture, hematoma, and catheter </a:t>
            </a:r>
            <a:r>
              <a:rPr dirty="0" sz="2000" i="0" lang="en-US" err="1">
                <a:solidFill>
                  <a:schemeClr val="tx1"/>
                </a:solidFill>
              </a:rPr>
              <a:t>malposition</a:t>
            </a:r>
            <a:r>
              <a:rPr dirty="0" sz="2000" i="0" lang="en-US">
                <a:solidFill>
                  <a:schemeClr val="tx1"/>
                </a:solidFill>
              </a:rPr>
              <a:t>.</a:t>
            </a:r>
            <a:endParaRPr dirty="0" sz="2400" i="0" lang="en-US">
              <a:solidFill>
                <a:schemeClr val="tx1"/>
              </a:solidFill>
            </a:endParaRPr>
          </a:p>
          <a:p>
            <a:pPr lvl="1">
              <a:buFont typeface="Wingdings" pitchFamily="2" charset="2"/>
              <a:buChar char="Ø"/>
            </a:pPr>
            <a:r>
              <a:rPr dirty="0" sz="2000" i="0" lang="en-US">
                <a:solidFill>
                  <a:schemeClr val="tx1"/>
                </a:solidFill>
              </a:rPr>
              <a:t>Thromboembolism </a:t>
            </a:r>
            <a:r>
              <a:rPr b="1" dirty="0" sz="2000" i="0" lang="en-US">
                <a:solidFill>
                  <a:srgbClr val="C00000"/>
                </a:solidFill>
              </a:rPr>
              <a:t>—&gt;</a:t>
            </a:r>
            <a:r>
              <a:rPr dirty="0" sz="2000" i="0" lang="en-US">
                <a:solidFill>
                  <a:schemeClr val="tx1"/>
                </a:solidFill>
              </a:rPr>
              <a:t> pulmonary hypertension </a:t>
            </a:r>
            <a:r>
              <a:rPr b="1" dirty="0" sz="2000" i="0" lang="en-US">
                <a:solidFill>
                  <a:srgbClr val="C00000"/>
                </a:solidFill>
              </a:rPr>
              <a:t>—&gt;</a:t>
            </a:r>
            <a:r>
              <a:rPr dirty="0" sz="2000" i="0" lang="en-US">
                <a:solidFill>
                  <a:schemeClr val="tx1"/>
                </a:solidFill>
              </a:rPr>
              <a:t> </a:t>
            </a:r>
            <a:r>
              <a:rPr dirty="0" sz="2000" i="0" lang="en-US" err="1">
                <a:solidFill>
                  <a:schemeClr val="tx1"/>
                </a:solidFill>
              </a:rPr>
              <a:t>cor</a:t>
            </a:r>
            <a:r>
              <a:rPr dirty="0" sz="2000" i="0" lang="en-US">
                <a:solidFill>
                  <a:schemeClr val="tx1"/>
                </a:solidFill>
              </a:rPr>
              <a:t> </a:t>
            </a:r>
            <a:r>
              <a:rPr dirty="0" sz="2000" i="0" lang="en-US" err="1">
                <a:solidFill>
                  <a:schemeClr val="tx1"/>
                </a:solidFill>
              </a:rPr>
              <a:t>pulmonale</a:t>
            </a:r>
            <a:r>
              <a:rPr dirty="0" sz="2000" i="0" lang="en-US">
                <a:solidFill>
                  <a:schemeClr val="tx1"/>
                </a:solidFill>
              </a:rPr>
              <a:t>.</a:t>
            </a:r>
          </a:p>
          <a:p>
            <a:pPr lvl="1">
              <a:buFont typeface="Wingdings" pitchFamily="2" charset="2"/>
              <a:buChar char="Ø"/>
            </a:pPr>
            <a:r>
              <a:rPr dirty="0" sz="2000" i="0" lang="en-US">
                <a:solidFill>
                  <a:schemeClr val="tx1"/>
                </a:solidFill>
              </a:rPr>
              <a:t>Shunt nephritis.</a:t>
            </a:r>
          </a:p>
          <a:p>
            <a:pPr lvl="1">
              <a:buFont typeface="Wingdings" pitchFamily="2" charset="2"/>
              <a:buChar char="Ø"/>
            </a:pPr>
            <a:r>
              <a:rPr dirty="0" sz="2000" i="0" lang="en-US">
                <a:solidFill>
                  <a:schemeClr val="tx1"/>
                </a:solidFill>
              </a:rPr>
              <a:t>Endocarditis, myocardial injury, arrhythmia</a:t>
            </a:r>
          </a:p>
          <a:p>
            <a:pPr>
              <a:buFont typeface="Wingdings" pitchFamily="2" charset="2"/>
              <a:buChar char="v"/>
            </a:pPr>
            <a:endParaRPr b="1" dirty="0" sz="2000" lang="en-US" u="sng">
              <a:solidFill>
                <a:srgbClr val="002060"/>
              </a:solidFill>
            </a:endParaRPr>
          </a:p>
          <a:p>
            <a:pPr>
              <a:buFont typeface="Wingdings" pitchFamily="2" charset="2"/>
              <a:buChar char="v"/>
            </a:pPr>
            <a:endParaRPr dirty="0" sz="2000"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7" name=""/>
        <p:cNvGrpSpPr/>
        <p:nvPr/>
      </p:nvGrpSpPr>
      <p:grpSpPr>
        <a:xfrm>
          <a:off x="0" y="0"/>
          <a:ext cx="0" cy="0"/>
          <a:chOff x="0" y="0"/>
          <a:chExt cx="0" cy="0"/>
        </a:xfrm>
      </p:grpSpPr>
      <p:sp>
        <p:nvSpPr>
          <p:cNvPr id="1048616" name="Content Placeholder 2"/>
          <p:cNvSpPr>
            <a:spLocks noGrp="1"/>
          </p:cNvSpPr>
          <p:nvPr>
            <p:ph idx="1"/>
          </p:nvPr>
        </p:nvSpPr>
        <p:spPr>
          <a:xfrm>
            <a:off x="86014" y="82262"/>
            <a:ext cx="8977168" cy="6694920"/>
          </a:xfrm>
        </p:spPr>
        <p:txBody>
          <a:bodyPr>
            <a:normAutofit/>
          </a:bodyPr>
          <a:p>
            <a:pPr>
              <a:buFont typeface="Wingdings" pitchFamily="2" charset="2"/>
              <a:buChar char="v"/>
            </a:pPr>
            <a:r>
              <a:rPr b="1" dirty="0" sz="2000" lang="en-US" u="sng">
                <a:solidFill>
                  <a:srgbClr val="002060"/>
                </a:solidFill>
              </a:rPr>
              <a:t>Operative Technique</a:t>
            </a:r>
            <a:endParaRPr b="1" dirty="0" sz="2000" lang="en-US">
              <a:solidFill>
                <a:srgbClr val="002060"/>
              </a:solidFill>
            </a:endParaRPr>
          </a:p>
          <a:p>
            <a:pPr lvl="1">
              <a:buFont typeface="Courier New" panose="02070309020205020404" pitchFamily="49" charset="0"/>
              <a:buChar char="o"/>
            </a:pPr>
            <a:r>
              <a:rPr dirty="0" sz="2000" lang="en-US"/>
              <a:t>The right internal jugular vein (IJV) is the first choice for a cannulation site because it provides a more direct route to the superior vena cava. </a:t>
            </a:r>
          </a:p>
          <a:p>
            <a:pPr>
              <a:buFont typeface="Wingdings" pitchFamily="2" charset="2"/>
              <a:buChar char="Ø"/>
            </a:pPr>
            <a:r>
              <a:rPr b="1" dirty="0" sz="2000" lang="en-US">
                <a:solidFill>
                  <a:srgbClr val="7030A0"/>
                </a:solidFill>
              </a:rPr>
              <a:t>Open method</a:t>
            </a:r>
          </a:p>
          <a:p>
            <a:pPr lvl="1"/>
            <a:r>
              <a:rPr dirty="0" sz="2000" lang="en-US"/>
              <a:t>A 2-cm transverse neck incision is made </a:t>
            </a:r>
            <a:r>
              <a:rPr dirty="0" sz="2000" lang="en-US">
                <a:solidFill>
                  <a:schemeClr val="tx1"/>
                </a:solidFill>
              </a:rPr>
              <a:t>2 to 3 cm below </a:t>
            </a:r>
            <a:r>
              <a:rPr dirty="0" sz="2000" lang="en-US"/>
              <a:t>the </a:t>
            </a:r>
            <a:r>
              <a:rPr dirty="0" sz="2000" lang="en-US" err="1"/>
              <a:t>ramus</a:t>
            </a:r>
            <a:r>
              <a:rPr dirty="0" sz="2000" lang="en-US"/>
              <a:t> of the mandible in an adult (</a:t>
            </a:r>
            <a:r>
              <a:rPr dirty="0" sz="2000" lang="en-US">
                <a:solidFill>
                  <a:srgbClr val="C00000"/>
                </a:solidFill>
              </a:rPr>
              <a:t>medial to the medial border of the sternocleidomastoid muscle</a:t>
            </a:r>
            <a:r>
              <a:rPr dirty="0" sz="2000" lang="en-US"/>
              <a:t>).</a:t>
            </a:r>
          </a:p>
          <a:p>
            <a:pPr lvl="1"/>
            <a:r>
              <a:rPr dirty="0" sz="2000" lang="en-US"/>
              <a:t>The platysma is split in the direction of its fibers, then the common facial vein is identified. </a:t>
            </a:r>
          </a:p>
          <a:p>
            <a:pPr lvl="1"/>
            <a:r>
              <a:rPr dirty="0" sz="2000" lang="en-US"/>
              <a:t>The vein is isolated for about 1 cm of its length.</a:t>
            </a:r>
          </a:p>
          <a:p>
            <a:pPr lvl="1"/>
            <a:r>
              <a:rPr dirty="0" sz="2000" lang="en-US"/>
              <a:t>The vein is then ligated using the most </a:t>
            </a:r>
            <a:r>
              <a:rPr dirty="0" sz="2000" lang="en-US" err="1"/>
              <a:t>cephalad</a:t>
            </a:r>
            <a:r>
              <a:rPr dirty="0" sz="2000" lang="en-US"/>
              <a:t> tie.</a:t>
            </a:r>
          </a:p>
          <a:p>
            <a:pPr lvl="1"/>
            <a:r>
              <a:rPr dirty="0" sz="2000" lang="en-US"/>
              <a:t>A small </a:t>
            </a:r>
            <a:r>
              <a:rPr dirty="0" sz="2000" lang="en-US" err="1"/>
              <a:t>venotomy</a:t>
            </a:r>
            <a:r>
              <a:rPr dirty="0" sz="2000" lang="en-US"/>
              <a:t> is made in the common facial vein, and the atrial catheter is introduced through it into the jugular vein.</a:t>
            </a:r>
          </a:p>
          <a:p>
            <a:pPr lvl="1"/>
            <a:r>
              <a:rPr dirty="0" sz="2000" lang="en-US"/>
              <a:t>The catheter has been filled with an isotonic heparinized saline solution.</a:t>
            </a:r>
          </a:p>
          <a:p>
            <a:pPr lvl="1"/>
            <a:endParaRPr dirty="0" sz="2000" lang="en-US"/>
          </a:p>
          <a:p>
            <a:pPr>
              <a:buFont typeface="Wingdings" pitchFamily="2" charset="2"/>
              <a:buChar char="§"/>
            </a:pPr>
            <a:r>
              <a:rPr b="1" dirty="0" sz="2000" lang="en-US"/>
              <a:t>Catheter Position:</a:t>
            </a:r>
            <a:r>
              <a:rPr dirty="0" sz="2000" lang="en-US"/>
              <a:t> verified by </a:t>
            </a:r>
            <a:r>
              <a:rPr dirty="0" sz="2000" lang="en-US" err="1"/>
              <a:t>intraoperative</a:t>
            </a:r>
            <a:r>
              <a:rPr dirty="0" sz="2000" lang="en-US"/>
              <a:t> fluoroscopy; the preferred position of the tip is </a:t>
            </a:r>
            <a:r>
              <a:rPr dirty="0" sz="2000" lang="en-US" err="1"/>
              <a:t>midatrium</a:t>
            </a:r>
            <a:r>
              <a:rPr dirty="0" sz="2000" lang="en-US"/>
              <a:t> (</a:t>
            </a:r>
            <a:r>
              <a:rPr b="1" dirty="0" sz="2000" lang="en-US">
                <a:solidFill>
                  <a:srgbClr val="0070C0"/>
                </a:solidFill>
              </a:rPr>
              <a:t>T6 to T8 vertebral level</a:t>
            </a:r>
            <a:r>
              <a:rPr dirty="0" sz="2000" lang="en-US"/>
              <a:t>)</a:t>
            </a:r>
            <a:endParaRPr dirty="0" sz="2000" lang="en-IQ"/>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8" name=""/>
        <p:cNvGrpSpPr/>
        <p:nvPr/>
      </p:nvGrpSpPr>
      <p:grpSpPr>
        <a:xfrm>
          <a:off x="0" y="0"/>
          <a:ext cx="0" cy="0"/>
          <a:chOff x="0" y="0"/>
          <a:chExt cx="0" cy="0"/>
        </a:xfrm>
      </p:grpSpPr>
      <p:pic>
        <p:nvPicPr>
          <p:cNvPr id="2097172" name="Picture 5"/>
          <p:cNvPicPr>
            <a:picLocks noChangeAspect="1" noGrp="1"/>
          </p:cNvPicPr>
          <p:nvPr>
            <p:ph idx="1"/>
          </p:nvPr>
        </p:nvPicPr>
        <p:blipFill>
          <a:blip xmlns:r="http://schemas.openxmlformats.org/officeDocument/2006/relationships" r:embed="rId1"/>
          <a:stretch>
            <a:fillRect/>
          </a:stretch>
        </p:blipFill>
        <p:spPr>
          <a:xfrm>
            <a:off x="1881946" y="333431"/>
            <a:ext cx="5380108" cy="6191137"/>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29" name=""/>
        <p:cNvGrpSpPr/>
        <p:nvPr/>
      </p:nvGrpSpPr>
      <p:grpSpPr>
        <a:xfrm>
          <a:off x="0" y="0"/>
          <a:ext cx="0" cy="0"/>
          <a:chOff x="0" y="0"/>
          <a:chExt cx="0" cy="0"/>
        </a:xfrm>
      </p:grpSpPr>
      <p:sp>
        <p:nvSpPr>
          <p:cNvPr id="1048617" name="Content Placeholder 2"/>
          <p:cNvSpPr>
            <a:spLocks noGrp="1"/>
          </p:cNvSpPr>
          <p:nvPr>
            <p:ph idx="1"/>
          </p:nvPr>
        </p:nvSpPr>
        <p:spPr>
          <a:xfrm>
            <a:off x="82550" y="87746"/>
            <a:ext cx="8980632" cy="6677890"/>
          </a:xfrm>
        </p:spPr>
        <p:txBody>
          <a:bodyPr>
            <a:normAutofit/>
          </a:bodyPr>
          <a:p>
            <a:pPr>
              <a:buFont typeface="Wingdings" pitchFamily="2" charset="2"/>
              <a:buChar char="q"/>
            </a:pPr>
            <a:r>
              <a:rPr b="1" dirty="0" sz="2000" lang="en-US" err="1" u="sng">
                <a:solidFill>
                  <a:srgbClr val="C00000"/>
                </a:solidFill>
              </a:rPr>
              <a:t>Ventriculopleural</a:t>
            </a:r>
            <a:r>
              <a:rPr b="1" dirty="0" sz="2000" lang="en-US" u="sng">
                <a:solidFill>
                  <a:srgbClr val="C00000"/>
                </a:solidFill>
              </a:rPr>
              <a:t> Shunts VP1</a:t>
            </a:r>
            <a:endParaRPr b="1" dirty="0" sz="2000" lang="ar-IQ" u="sng">
              <a:solidFill>
                <a:srgbClr val="C00000"/>
              </a:solidFill>
            </a:endParaRPr>
          </a:p>
          <a:p>
            <a:pPr>
              <a:buFont typeface="Wingdings" pitchFamily="2" charset="2"/>
              <a:buChar char="§"/>
            </a:pPr>
            <a:r>
              <a:rPr dirty="0" sz="2000" lang="en-US"/>
              <a:t>Do not Use under age ≤ 7 years due to reduced surface area for resorption of CSF which may result in high pleural fluid levels.</a:t>
            </a:r>
          </a:p>
          <a:p>
            <a:pPr>
              <a:buFont typeface="Wingdings" pitchFamily="2" charset="2"/>
              <a:buChar char="v"/>
            </a:pPr>
            <a:r>
              <a:rPr b="1" dirty="0" sz="2000" lang="en-US" u="sng">
                <a:solidFill>
                  <a:srgbClr val="002060"/>
                </a:solidFill>
              </a:rPr>
              <a:t>Indications</a:t>
            </a:r>
          </a:p>
          <a:p>
            <a:pPr lvl="1">
              <a:buFont typeface="Wingdings" pitchFamily="2" charset="2"/>
              <a:buChar char="ü"/>
            </a:pPr>
            <a:r>
              <a:rPr dirty="0" sz="2000" i="0" lang="en-US">
                <a:solidFill>
                  <a:schemeClr val="tx1"/>
                </a:solidFill>
              </a:rPr>
              <a:t>Not candidates for ETV </a:t>
            </a:r>
          </a:p>
          <a:p>
            <a:pPr lvl="1">
              <a:buFont typeface="Wingdings" pitchFamily="2" charset="2"/>
              <a:buChar char="ü"/>
            </a:pPr>
            <a:r>
              <a:rPr dirty="0" sz="2000" i="0" lang="en-US">
                <a:solidFill>
                  <a:schemeClr val="tx1"/>
                </a:solidFill>
              </a:rPr>
              <a:t>In whom the peritoneal cavity and heart are not suitable sites for CSF diversion.</a:t>
            </a:r>
          </a:p>
          <a:p>
            <a:pPr>
              <a:buFont typeface="Wingdings" pitchFamily="2" charset="2"/>
              <a:buChar char="v"/>
            </a:pPr>
            <a:r>
              <a:rPr b="1" dirty="0" sz="2000" lang="en-US" u="sng">
                <a:solidFill>
                  <a:srgbClr val="002060"/>
                </a:solidFill>
              </a:rPr>
              <a:t>Specific Complications :</a:t>
            </a:r>
            <a:r>
              <a:rPr b="1" dirty="0" sz="2000" lang="en-US">
                <a:solidFill>
                  <a:srgbClr val="002060"/>
                </a:solidFill>
              </a:rPr>
              <a:t>     10 - 20%</a:t>
            </a:r>
          </a:p>
          <a:p>
            <a:pPr lvl="1">
              <a:buFont typeface="Wingdings" panose="05000000000000000000" pitchFamily="2" charset="2"/>
              <a:buChar char="Ø"/>
            </a:pPr>
            <a:r>
              <a:rPr dirty="0" sz="2000" i="0" lang="en-US">
                <a:solidFill>
                  <a:schemeClr val="tx1"/>
                </a:solidFill>
              </a:rPr>
              <a:t>The most common complication is Pleural Effusion.</a:t>
            </a:r>
          </a:p>
          <a:p>
            <a:pPr lvl="1">
              <a:buFont typeface="Wingdings" panose="05000000000000000000" pitchFamily="2" charset="2"/>
              <a:buChar char="Ø"/>
            </a:pPr>
            <a:r>
              <a:rPr dirty="0" sz="2000" i="0" lang="en-US">
                <a:solidFill>
                  <a:schemeClr val="tx1"/>
                </a:solidFill>
              </a:rPr>
              <a:t>Pneumothorax.</a:t>
            </a:r>
          </a:p>
          <a:p>
            <a:pPr lvl="1">
              <a:buFont typeface="Wingdings" panose="05000000000000000000" pitchFamily="2" charset="2"/>
              <a:buChar char="Ø"/>
            </a:pPr>
            <a:endParaRPr dirty="0" sz="2000" i="0" lang="en-US">
              <a:solidFill>
                <a:schemeClr val="tx1"/>
              </a:solidFill>
            </a:endParaRPr>
          </a:p>
          <a:p>
            <a:r>
              <a:rPr dirty="0" sz="2000" lang="en-US" u="sng">
                <a:solidFill>
                  <a:srgbClr val="C00000"/>
                </a:solidFill>
              </a:rPr>
              <a:t>Operative Technique : </a:t>
            </a:r>
          </a:p>
          <a:p>
            <a:pPr lvl="1">
              <a:buFont typeface="Wingdings" panose="05000000000000000000" pitchFamily="2" charset="2"/>
              <a:buChar char="Ø"/>
            </a:pPr>
            <a:r>
              <a:rPr dirty="0" sz="2000" i="0" lang="en-US">
                <a:solidFill>
                  <a:schemeClr val="tx1"/>
                </a:solidFill>
              </a:rPr>
              <a:t>A small (1.5 - 2-cm) transverse incision is made in the 3</a:t>
            </a:r>
            <a:r>
              <a:rPr baseline="30000" dirty="0" sz="2000" i="0" lang="en-US">
                <a:solidFill>
                  <a:schemeClr val="tx1"/>
                </a:solidFill>
              </a:rPr>
              <a:t>rd</a:t>
            </a:r>
            <a:r>
              <a:rPr dirty="0" sz="2000" i="0" lang="en-US">
                <a:solidFill>
                  <a:schemeClr val="tx1"/>
                </a:solidFill>
              </a:rPr>
              <a:t> – 5</a:t>
            </a:r>
            <a:r>
              <a:rPr baseline="30000" dirty="0" sz="2000" i="0" lang="en-US">
                <a:solidFill>
                  <a:schemeClr val="tx1"/>
                </a:solidFill>
              </a:rPr>
              <a:t>th</a:t>
            </a:r>
            <a:r>
              <a:rPr dirty="0" sz="2000" i="0" lang="en-US">
                <a:solidFill>
                  <a:schemeClr val="tx1"/>
                </a:solidFill>
              </a:rPr>
              <a:t>  intercostal space in the anterior axillary or </a:t>
            </a:r>
            <a:r>
              <a:rPr dirty="0" sz="2000" i="0" lang="en-US" err="1">
                <a:solidFill>
                  <a:schemeClr val="tx1"/>
                </a:solidFill>
              </a:rPr>
              <a:t>midaxillary</a:t>
            </a:r>
            <a:r>
              <a:rPr dirty="0" sz="2000" i="0" lang="en-US">
                <a:solidFill>
                  <a:schemeClr val="tx1"/>
                </a:solidFill>
              </a:rPr>
              <a:t> line.</a:t>
            </a:r>
          </a:p>
          <a:p>
            <a:pPr lvl="1">
              <a:buFont typeface="Wingdings" panose="05000000000000000000" pitchFamily="2" charset="2"/>
              <a:buChar char="Ø"/>
            </a:pPr>
            <a:r>
              <a:rPr dirty="0" sz="2000" i="0" lang="en-US">
                <a:solidFill>
                  <a:schemeClr val="tx1"/>
                </a:solidFill>
              </a:rPr>
              <a:t>The catheter is introduced 20 to 40 cm of </a:t>
            </a:r>
            <a:r>
              <a:rPr dirty="0" sz="2000" i="0" lang="en-US" err="1">
                <a:solidFill>
                  <a:schemeClr val="tx1"/>
                </a:solidFill>
              </a:rPr>
              <a:t>intrathoracic</a:t>
            </a:r>
            <a:r>
              <a:rPr dirty="0" sz="2000" i="0" lang="en-US">
                <a:solidFill>
                  <a:schemeClr val="tx1"/>
                </a:solidFill>
              </a:rPr>
              <a:t> length.</a:t>
            </a:r>
          </a:p>
          <a:p>
            <a:pPr lvl="1">
              <a:buFont typeface="Wingdings" panose="05000000000000000000" pitchFamily="2" charset="2"/>
              <a:buChar char="Ø"/>
            </a:pPr>
            <a:r>
              <a:rPr dirty="0" sz="2000" lang="en-US"/>
              <a:t>The parietal pleura is visualized with the visceral pleura sliding underneath with each respiration.</a:t>
            </a:r>
          </a:p>
          <a:p>
            <a:pPr lvl="1">
              <a:buFont typeface="Wingdings" panose="05000000000000000000" pitchFamily="2" charset="2"/>
              <a:buChar char="Ø"/>
            </a:pPr>
            <a:r>
              <a:rPr dirty="0" sz="2000" i="0" lang="en-US">
                <a:solidFill>
                  <a:schemeClr val="tx1"/>
                </a:solidFill>
              </a:rPr>
              <a:t>Instruct the </a:t>
            </a:r>
            <a:r>
              <a:rPr dirty="0" sz="2000" i="0" lang="en-US" err="1">
                <a:solidFill>
                  <a:schemeClr val="tx1"/>
                </a:solidFill>
              </a:rPr>
              <a:t>ansethiologist</a:t>
            </a:r>
            <a:r>
              <a:rPr dirty="0" sz="2000" i="0" lang="en-US">
                <a:solidFill>
                  <a:schemeClr val="tx1"/>
                </a:solidFill>
              </a:rPr>
              <a:t> to do maximum expiration before introducing the catheter</a:t>
            </a:r>
          </a:p>
          <a:p>
            <a:pPr lvl="1">
              <a:buFont typeface="Wingdings" panose="05000000000000000000" pitchFamily="2" charset="2"/>
              <a:buChar char="Ø"/>
            </a:pPr>
            <a:endParaRPr dirty="0" sz="2000" lang="en-US"/>
          </a:p>
          <a:p>
            <a:pPr>
              <a:buFont typeface="Wingdings" pitchFamily="2" charset="2"/>
              <a:buChar char="§"/>
            </a:pPr>
            <a:endParaRPr dirty="0" sz="2000" i="0" lang="ar-IQ">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0" name=""/>
        <p:cNvGrpSpPr/>
        <p:nvPr/>
      </p:nvGrpSpPr>
      <p:grpSpPr>
        <a:xfrm>
          <a:off x="0" y="0"/>
          <a:ext cx="0" cy="0"/>
          <a:chOff x="0" y="0"/>
          <a:chExt cx="0" cy="0"/>
        </a:xfrm>
      </p:grpSpPr>
      <p:sp>
        <p:nvSpPr>
          <p:cNvPr id="1048618" name="Content Placeholder 2"/>
          <p:cNvSpPr>
            <a:spLocks noGrp="1"/>
          </p:cNvSpPr>
          <p:nvPr>
            <p:ph idx="1"/>
          </p:nvPr>
        </p:nvSpPr>
        <p:spPr>
          <a:xfrm>
            <a:off x="97558" y="93806"/>
            <a:ext cx="8954077" cy="6671830"/>
          </a:xfrm>
        </p:spPr>
        <p:txBody>
          <a:bodyPr>
            <a:normAutofit/>
          </a:bodyPr>
          <a:p>
            <a:pPr>
              <a:buFont typeface="Wingdings" pitchFamily="2" charset="2"/>
              <a:buChar char="§"/>
            </a:pPr>
            <a:r>
              <a:rPr b="1" dirty="0" sz="2000" i="0" lang="en-US">
                <a:solidFill>
                  <a:schemeClr val="tx1"/>
                </a:solidFill>
              </a:rPr>
              <a:t>Pleural access can be achieved by</a:t>
            </a:r>
          </a:p>
          <a:p>
            <a:pPr indent="-342900" lvl="1" marL="800100">
              <a:buFont typeface="+mj-lt"/>
              <a:buAutoNum type="arabicPeriod"/>
            </a:pPr>
            <a:r>
              <a:rPr dirty="0" sz="2000" i="0" lang="en-US">
                <a:solidFill>
                  <a:schemeClr val="tx1"/>
                </a:solidFill>
              </a:rPr>
              <a:t>Thoracotomy (open technique)</a:t>
            </a:r>
          </a:p>
          <a:p>
            <a:pPr indent="-342900" lvl="1" marL="800100">
              <a:buFont typeface="+mj-lt"/>
              <a:buAutoNum type="arabicPeriod"/>
            </a:pPr>
            <a:r>
              <a:rPr dirty="0" sz="2000" lang="en-US" err="1"/>
              <a:t>T</a:t>
            </a:r>
            <a:r>
              <a:rPr dirty="0" sz="2000" i="0" lang="en-US" err="1">
                <a:solidFill>
                  <a:schemeClr val="tx1"/>
                </a:solidFill>
              </a:rPr>
              <a:t>horacoscopic-assisted</a:t>
            </a:r>
            <a:r>
              <a:rPr dirty="0" sz="2000" i="0" lang="en-US">
                <a:solidFill>
                  <a:schemeClr val="tx1"/>
                </a:solidFill>
              </a:rPr>
              <a:t> method</a:t>
            </a:r>
          </a:p>
          <a:p>
            <a:pPr indent="-342900" lvl="1" marL="800100">
              <a:buFont typeface="+mj-lt"/>
              <a:buAutoNum type="arabicPeriod"/>
            </a:pPr>
            <a:r>
              <a:rPr dirty="0" sz="2000" i="0" lang="en-US" err="1">
                <a:solidFill>
                  <a:schemeClr val="tx1"/>
                </a:solidFill>
              </a:rPr>
              <a:t>Trocar</a:t>
            </a:r>
            <a:r>
              <a:rPr dirty="0" sz="2000" i="0" lang="en-US">
                <a:solidFill>
                  <a:schemeClr val="tx1"/>
                </a:solidFill>
              </a:rPr>
              <a:t> method.</a:t>
            </a:r>
          </a:p>
          <a:p>
            <a:pPr indent="-342900" lvl="1" marL="800100">
              <a:buFont typeface="+mj-lt"/>
              <a:buAutoNum type="arabicPeriod"/>
            </a:pPr>
            <a:endParaRPr dirty="0" sz="2000" lang="en-US"/>
          </a:p>
          <a:p>
            <a:pPr>
              <a:buFont typeface="Wingdings" pitchFamily="2" charset="2"/>
              <a:buChar char="Ø"/>
            </a:pPr>
            <a:r>
              <a:rPr dirty="0" sz="2000" lang="en-US"/>
              <a:t>After the anesthesiologist provides a maximal expiration, the </a:t>
            </a:r>
            <a:r>
              <a:rPr dirty="0" sz="2000" lang="en-US" err="1"/>
              <a:t>trocar</a:t>
            </a:r>
            <a:r>
              <a:rPr dirty="0" sz="2000" lang="en-US"/>
              <a:t> is advanced along a trajectory parallel to the floor through the intercostal muscles and parietal pleura. A “pop” may be felt as the </a:t>
            </a:r>
            <a:r>
              <a:rPr dirty="0" sz="2000" lang="en-US" err="1"/>
              <a:t>trocar</a:t>
            </a:r>
            <a:r>
              <a:rPr dirty="0" sz="2000" lang="en-US"/>
              <a:t> penetrates into the pleural space.</a:t>
            </a:r>
            <a:endParaRPr dirty="0" sz="2000" lang="en-IQ"/>
          </a:p>
        </p:txBody>
      </p:sp>
      <p:pic>
        <p:nvPicPr>
          <p:cNvPr id="2097173" name="Picture 4"/>
          <p:cNvPicPr>
            <a:picLocks noChangeAspect="1"/>
          </p:cNvPicPr>
          <p:nvPr/>
        </p:nvPicPr>
        <p:blipFill>
          <a:blip xmlns:r="http://schemas.openxmlformats.org/officeDocument/2006/relationships" r:embed="rId1"/>
          <a:stretch>
            <a:fillRect/>
          </a:stretch>
        </p:blipFill>
        <p:spPr>
          <a:xfrm>
            <a:off x="374581" y="3119870"/>
            <a:ext cx="8394838" cy="297613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1" name=""/>
        <p:cNvGrpSpPr/>
        <p:nvPr/>
      </p:nvGrpSpPr>
      <p:grpSpPr>
        <a:xfrm>
          <a:off x="0" y="0"/>
          <a:ext cx="0" cy="0"/>
          <a:chOff x="0" y="0"/>
          <a:chExt cx="0" cy="0"/>
        </a:xfrm>
      </p:grpSpPr>
      <p:sp>
        <p:nvSpPr>
          <p:cNvPr id="1048619" name="Content Placeholder 2"/>
          <p:cNvSpPr>
            <a:spLocks noGrp="1"/>
          </p:cNvSpPr>
          <p:nvPr>
            <p:ph idx="1"/>
          </p:nvPr>
        </p:nvSpPr>
        <p:spPr>
          <a:xfrm>
            <a:off x="81394" y="84858"/>
            <a:ext cx="8981788" cy="6680778"/>
          </a:xfrm>
        </p:spPr>
        <p:txBody>
          <a:bodyPr>
            <a:normAutofit/>
          </a:bodyPr>
          <a:p>
            <a:pPr>
              <a:buFont typeface="Wingdings" pitchFamily="2" charset="2"/>
              <a:buChar char="q"/>
            </a:pPr>
            <a:r>
              <a:rPr b="1" dirty="0" sz="2000" lang="en-US" err="1" u="sng">
                <a:solidFill>
                  <a:srgbClr val="C00000"/>
                </a:solidFill>
              </a:rPr>
              <a:t>Ventriculosubgaleal</a:t>
            </a:r>
            <a:r>
              <a:rPr b="1" dirty="0" sz="2000" lang="en-US" u="sng">
                <a:solidFill>
                  <a:srgbClr val="C00000"/>
                </a:solidFill>
              </a:rPr>
              <a:t> Shunts</a:t>
            </a:r>
            <a:endParaRPr b="1" dirty="0" sz="2000" lang="ar-IQ" u="sng">
              <a:solidFill>
                <a:srgbClr val="C00000"/>
              </a:solidFill>
            </a:endParaRPr>
          </a:p>
          <a:p>
            <a:r>
              <a:rPr dirty="0" sz="2000" lang="en-US">
                <a:solidFill>
                  <a:schemeClr val="tx1"/>
                </a:solidFill>
              </a:rPr>
              <a:t>Reabsorption of CSF from the subgaleal pocket through the cervical lymphatics obviates the need for serial tapping.</a:t>
            </a:r>
          </a:p>
          <a:p>
            <a:r>
              <a:rPr dirty="0" sz="2000" lang="en-US">
                <a:solidFill>
                  <a:schemeClr val="tx1"/>
                </a:solidFill>
              </a:rPr>
              <a:t>A VSG shunt will ordinarily function for 2-3 months.</a:t>
            </a:r>
          </a:p>
          <a:p>
            <a:endParaRPr dirty="0" sz="2000" lang="en-US">
              <a:solidFill>
                <a:schemeClr val="tx1"/>
              </a:solidFill>
            </a:endParaRPr>
          </a:p>
          <a:p>
            <a:pPr>
              <a:buFont typeface="Wingdings" pitchFamily="2" charset="2"/>
              <a:buChar char="v"/>
            </a:pPr>
            <a:r>
              <a:rPr b="1" dirty="0" sz="2000" lang="en-US" u="sng">
                <a:solidFill>
                  <a:srgbClr val="002060"/>
                </a:solidFill>
              </a:rPr>
              <a:t>Indications</a:t>
            </a:r>
            <a:endParaRPr dirty="0" sz="2000" lang="en-US" u="sng">
              <a:solidFill>
                <a:srgbClr val="C00000"/>
              </a:solidFill>
            </a:endParaRPr>
          </a:p>
          <a:p>
            <a:pPr indent="-342900" lvl="1" marL="740664">
              <a:buFont typeface="+mj-lt"/>
              <a:buAutoNum type="arabicParenR"/>
            </a:pPr>
            <a:r>
              <a:rPr dirty="0" sz="2000" i="0" lang="en-US">
                <a:solidFill>
                  <a:schemeClr val="tx1"/>
                </a:solidFill>
              </a:rPr>
              <a:t>Preterm neonates with IVH and Post-Hemorrhagic Ventricular Dilation (PHVD).</a:t>
            </a:r>
          </a:p>
          <a:p>
            <a:pPr indent="-342900" lvl="1" marL="740664">
              <a:buFont typeface="+mj-lt"/>
              <a:buAutoNum type="arabicParenR"/>
            </a:pPr>
            <a:r>
              <a:rPr dirty="0" sz="2000" i="0" lang="en-US">
                <a:solidFill>
                  <a:schemeClr val="tx1"/>
                </a:solidFill>
              </a:rPr>
              <a:t>Hydrocephalus in some of these infants will arrest while being temporized, subverting the need for permanent CSF diversion.</a:t>
            </a:r>
          </a:p>
          <a:p>
            <a:pPr indent="-342900" lvl="1" marL="740664">
              <a:buFont typeface="+mj-lt"/>
              <a:buAutoNum type="arabicParenR"/>
            </a:pPr>
            <a:r>
              <a:rPr dirty="0" sz="2000" i="0" lang="en-US">
                <a:solidFill>
                  <a:schemeClr val="tx1"/>
                </a:solidFill>
              </a:rPr>
              <a:t>Abdominal pathologies ( Necrotizing enterocolitis, omphalocele) and intraperitoneal or systemic infection may further prevent distal catheter implantation into the peritoneal cavity in preterm infants with PHVD.</a:t>
            </a:r>
          </a:p>
          <a:p>
            <a:pPr>
              <a:buNone/>
            </a:pPr>
            <a:endParaRPr dirty="0" sz="2000" lang="ar-IQ"/>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2" name=""/>
        <p:cNvGrpSpPr/>
        <p:nvPr/>
      </p:nvGrpSpPr>
      <p:grpSpPr>
        <a:xfrm>
          <a:off x="0" y="0"/>
          <a:ext cx="0" cy="0"/>
          <a:chOff x="0" y="0"/>
          <a:chExt cx="0" cy="0"/>
        </a:xfrm>
      </p:grpSpPr>
      <p:sp>
        <p:nvSpPr>
          <p:cNvPr id="1048620" name="Content Placeholder 2"/>
          <p:cNvSpPr>
            <a:spLocks noGrp="1"/>
          </p:cNvSpPr>
          <p:nvPr>
            <p:ph idx="1"/>
          </p:nvPr>
        </p:nvSpPr>
        <p:spPr>
          <a:xfrm>
            <a:off x="82550" y="88900"/>
            <a:ext cx="8969086" cy="6688282"/>
          </a:xfrm>
        </p:spPr>
        <p:txBody>
          <a:bodyPr>
            <a:normAutofit/>
          </a:bodyPr>
          <a:p>
            <a:pPr>
              <a:buFont typeface="Wingdings" pitchFamily="2" charset="2"/>
              <a:buChar char="q"/>
            </a:pPr>
            <a:r>
              <a:rPr b="1" dirty="0" sz="2000" lang="en-US" u="sng">
                <a:solidFill>
                  <a:srgbClr val="C00000"/>
                </a:solidFill>
              </a:rPr>
              <a:t>Ventricular Reservoirs</a:t>
            </a:r>
            <a:endParaRPr b="1" dirty="0" sz="2000" lang="ar-IQ" u="sng">
              <a:solidFill>
                <a:srgbClr val="C00000"/>
              </a:solidFill>
            </a:endParaRPr>
          </a:p>
          <a:p>
            <a:pPr>
              <a:buFont typeface="Wingdings" pitchFamily="2" charset="2"/>
              <a:buChar char="v"/>
            </a:pPr>
            <a:r>
              <a:rPr b="1" dirty="0" sz="2000" lang="en-US" u="sng">
                <a:solidFill>
                  <a:srgbClr val="002060"/>
                </a:solidFill>
              </a:rPr>
              <a:t>Indications</a:t>
            </a:r>
          </a:p>
          <a:p>
            <a:pPr indent="-342900" marL="342900">
              <a:buAutoNum type="arabicPeriod"/>
            </a:pPr>
            <a:r>
              <a:rPr dirty="0" sz="2000" lang="en-US">
                <a:solidFill>
                  <a:schemeClr val="tx1"/>
                </a:solidFill>
              </a:rPr>
              <a:t>Prematurity-related IVH and PHVD, where hydrocephalus is temporarily controlled by serial reservoir tapping.</a:t>
            </a:r>
          </a:p>
          <a:p>
            <a:pPr indent="-342900" marL="342900">
              <a:buAutoNum type="arabicPeriod"/>
            </a:pPr>
            <a:r>
              <a:rPr dirty="0" sz="2000" lang="en-US">
                <a:solidFill>
                  <a:schemeClr val="tx1"/>
                </a:solidFill>
              </a:rPr>
              <a:t>Malignancy : </a:t>
            </a:r>
          </a:p>
          <a:p>
            <a:pPr indent="0" lvl="1" marL="397764">
              <a:buNone/>
            </a:pPr>
            <a:r>
              <a:rPr dirty="0" sz="2000" i="0" lang="en-US">
                <a:solidFill>
                  <a:schemeClr val="tx1"/>
                </a:solidFill>
              </a:rPr>
              <a:t>ventricular reservoirs used for administration of Intrathecal chemotherapy either for </a:t>
            </a:r>
          </a:p>
          <a:p>
            <a:pPr lvl="1">
              <a:buFont typeface="Wingdings" panose="05000000000000000000" pitchFamily="2" charset="2"/>
              <a:buChar char="§"/>
            </a:pPr>
            <a:r>
              <a:rPr dirty="0" sz="2000" i="0" lang="en-US">
                <a:solidFill>
                  <a:schemeClr val="tx1"/>
                </a:solidFill>
              </a:rPr>
              <a:t>Treatment of leptomeningeal metastases or</a:t>
            </a:r>
          </a:p>
          <a:p>
            <a:pPr lvl="1">
              <a:buFont typeface="Wingdings" panose="05000000000000000000" pitchFamily="2" charset="2"/>
              <a:buChar char="§"/>
            </a:pPr>
            <a:r>
              <a:rPr dirty="0" sz="2000" i="0" lang="en-US">
                <a:solidFill>
                  <a:schemeClr val="tx1"/>
                </a:solidFill>
              </a:rPr>
              <a:t>Prophylactic therapy in patients at high risk for central nervous system relapse( acute lymphoblastic leukemia)</a:t>
            </a:r>
            <a:endParaRPr dirty="0" sz="2000" i="0" lang="ar-IQ">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5" name=""/>
        <p:cNvGrpSpPr/>
        <p:nvPr/>
      </p:nvGrpSpPr>
      <p:grpSpPr>
        <a:xfrm>
          <a:off x="0" y="0"/>
          <a:ext cx="0" cy="0"/>
          <a:chOff x="0" y="0"/>
          <a:chExt cx="0" cy="0"/>
        </a:xfrm>
      </p:grpSpPr>
      <p:sp>
        <p:nvSpPr>
          <p:cNvPr id="1048594" name="Title 1"/>
          <p:cNvSpPr>
            <a:spLocks noGrp="1"/>
          </p:cNvSpPr>
          <p:nvPr>
            <p:ph idx="1"/>
          </p:nvPr>
        </p:nvSpPr>
        <p:spPr>
          <a:xfrm>
            <a:off x="81973" y="98714"/>
            <a:ext cx="8969664" cy="6632286"/>
          </a:xfrm>
        </p:spPr>
        <p:txBody>
          <a:bodyPr>
            <a:normAutofit/>
          </a:bodyPr>
          <a:p>
            <a:pPr>
              <a:buFont typeface="Wingdings" panose="05000000000000000000" pitchFamily="2" charset="2"/>
              <a:buChar char="Ø"/>
            </a:pPr>
            <a:r>
              <a:rPr b="1" dirty="0" sz="2000" lang="en-US">
                <a:solidFill>
                  <a:schemeClr val="tx1"/>
                </a:solidFill>
              </a:rPr>
              <a:t>CSF Shunt Antibiotic Impregnation. </a:t>
            </a:r>
          </a:p>
          <a:p>
            <a:pPr lvl="1">
              <a:buFont typeface="Wingdings" panose="05000000000000000000" pitchFamily="2" charset="2"/>
              <a:buChar char="§"/>
            </a:pPr>
            <a:r>
              <a:rPr b="1" dirty="0" sz="2000" i="0" lang="en-US">
                <a:solidFill>
                  <a:schemeClr val="accent1">
                    <a:lumMod val="50000"/>
                  </a:schemeClr>
                </a:solidFill>
              </a:rPr>
              <a:t>Codman and Medtronic</a:t>
            </a:r>
            <a:r>
              <a:rPr dirty="0" sz="2000" i="0" lang="en-US">
                <a:solidFill>
                  <a:schemeClr val="tx1"/>
                </a:solidFill>
              </a:rPr>
              <a:t>, catheters are impregnated with </a:t>
            </a:r>
            <a:r>
              <a:rPr b="1" dirty="0" sz="2000" i="0" lang="en-US">
                <a:solidFill>
                  <a:srgbClr val="C00000"/>
                </a:solidFill>
              </a:rPr>
              <a:t>rifampicin</a:t>
            </a:r>
            <a:r>
              <a:rPr dirty="0" sz="2000" i="0" lang="en-US">
                <a:solidFill>
                  <a:schemeClr val="tx1"/>
                </a:solidFill>
              </a:rPr>
              <a:t> and </a:t>
            </a:r>
            <a:r>
              <a:rPr b="1" dirty="0" sz="2000" i="0" lang="en-US">
                <a:solidFill>
                  <a:srgbClr val="C00000"/>
                </a:solidFill>
              </a:rPr>
              <a:t>clindamycin</a:t>
            </a:r>
            <a:r>
              <a:rPr dirty="0" sz="2000" lang="en-US"/>
              <a:t>.</a:t>
            </a:r>
            <a:endParaRPr dirty="0" sz="2000" i="0" lang="en-US">
              <a:solidFill>
                <a:schemeClr val="tx1"/>
              </a:solidFill>
            </a:endParaRPr>
          </a:p>
          <a:p>
            <a:pPr lvl="1">
              <a:buFont typeface="Wingdings" panose="05000000000000000000" pitchFamily="2" charset="2"/>
              <a:buChar char="§"/>
            </a:pPr>
            <a:r>
              <a:rPr b="1" dirty="0" sz="2000" i="0" lang="en-US">
                <a:solidFill>
                  <a:schemeClr val="accent1">
                    <a:lumMod val="50000"/>
                  </a:schemeClr>
                </a:solidFill>
              </a:rPr>
              <a:t>The Silverline shunt catheter system</a:t>
            </a:r>
            <a:r>
              <a:rPr dirty="0" sz="2000" i="0" lang="en-US">
                <a:solidFill>
                  <a:schemeClr val="accent1">
                    <a:lumMod val="50000"/>
                  </a:schemeClr>
                </a:solidFill>
              </a:rPr>
              <a:t> </a:t>
            </a:r>
            <a:r>
              <a:rPr dirty="0" sz="2000" i="0" lang="en-US">
                <a:solidFill>
                  <a:schemeClr val="tx1"/>
                </a:solidFill>
              </a:rPr>
              <a:t>are impregnated with silver nanoparticles, which have antimicrobial properties. </a:t>
            </a:r>
          </a:p>
          <a:p>
            <a:pPr indent="0" marL="0">
              <a:buNone/>
            </a:pPr>
            <a:endParaRPr dirty="0" sz="2000" lang="en-US">
              <a:solidFill>
                <a:schemeClr val="tx1"/>
              </a:solidFill>
            </a:endParaRPr>
          </a:p>
          <a:p>
            <a:pPr>
              <a:buFont typeface="Wingdings" panose="05000000000000000000" pitchFamily="2" charset="2"/>
              <a:buChar char="Ø"/>
            </a:pPr>
            <a:r>
              <a:rPr dirty="0" sz="2000" lang="en-US">
                <a:solidFill>
                  <a:schemeClr val="tx1"/>
                </a:solidFill>
              </a:rPr>
              <a:t>Packaged catheters carry a static charge and, when opened, can attract airborne dust particles carrying microorganisms; accordingly, non–antibiotic-impregnated catheters should be soaked in sterile saline solution immediately on opening to reduce the risk of contamination.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3" name=""/>
        <p:cNvGrpSpPr/>
        <p:nvPr/>
      </p:nvGrpSpPr>
      <p:grpSpPr>
        <a:xfrm>
          <a:off x="0" y="0"/>
          <a:ext cx="0" cy="0"/>
          <a:chOff x="0" y="0"/>
          <a:chExt cx="0" cy="0"/>
        </a:xfrm>
      </p:grpSpPr>
      <p:pic>
        <p:nvPicPr>
          <p:cNvPr id="2097174" name="Picture 5"/>
          <p:cNvPicPr>
            <a:picLocks noChangeAspect="1" noGrp="1"/>
          </p:cNvPicPr>
          <p:nvPr>
            <p:ph idx="1"/>
          </p:nvPr>
        </p:nvPicPr>
        <p:blipFill>
          <a:blip xmlns:r="http://schemas.openxmlformats.org/officeDocument/2006/relationships" r:embed="rId1"/>
          <a:stretch>
            <a:fillRect/>
          </a:stretch>
        </p:blipFill>
        <p:spPr>
          <a:xfrm>
            <a:off x="113074" y="1003264"/>
            <a:ext cx="8917852" cy="4851472"/>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621" name="TextBox 6"/>
          <p:cNvSpPr txBox="1"/>
          <p:nvPr/>
        </p:nvSpPr>
        <p:spPr>
          <a:xfrm>
            <a:off x="3785754" y="471054"/>
            <a:ext cx="1572491" cy="701040"/>
          </a:xfrm>
          <a:prstGeom prst="rect"/>
          <a:noFill/>
        </p:spPr>
        <p:txBody>
          <a:bodyPr rtlCol="0" wrap="square">
            <a:spAutoFit/>
          </a:bodyPr>
          <a:p>
            <a:pPr algn="l"/>
            <a:r>
              <a:rPr b="1" dirty="0" sz="2000" lang="en-US"/>
              <a:t>Shunt Failure</a:t>
            </a:r>
            <a:endParaRPr b="1" dirty="0" sz="2000" lang="en-IQ"/>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4" name=""/>
        <p:cNvGrpSpPr/>
        <p:nvPr/>
      </p:nvGrpSpPr>
      <p:grpSpPr>
        <a:xfrm>
          <a:off x="0" y="0"/>
          <a:ext cx="0" cy="0"/>
          <a:chOff x="0" y="0"/>
          <a:chExt cx="0" cy="0"/>
        </a:xfrm>
      </p:grpSpPr>
      <p:sp>
        <p:nvSpPr>
          <p:cNvPr id="1048622" name="Title 1"/>
          <p:cNvSpPr>
            <a:spLocks noGrp="1"/>
          </p:cNvSpPr>
          <p:nvPr>
            <p:ph type="title"/>
          </p:nvPr>
        </p:nvSpPr>
        <p:spPr>
          <a:xfrm>
            <a:off x="1515052" y="584490"/>
            <a:ext cx="6113895" cy="4241510"/>
          </a:xfrm>
        </p:spPr>
        <p:txBody>
          <a:bodyPr>
            <a:normAutofit/>
          </a:bodyPr>
          <a:p>
            <a:pPr algn="ctr"/>
            <a:r>
              <a:rPr dirty="0" sz="4400" lang="en-US">
                <a:solidFill>
                  <a:srgbClr val="002060"/>
                </a:solidFill>
                <a:latin typeface="Algerian" pitchFamily="82" charset="77"/>
              </a:rPr>
              <a:t>Management </a:t>
            </a:r>
            <a:br>
              <a:rPr dirty="0" sz="4400" lang="en-US">
                <a:solidFill>
                  <a:srgbClr val="002060"/>
                </a:solidFill>
                <a:latin typeface="Algerian" pitchFamily="82" charset="77"/>
              </a:rPr>
            </a:br>
            <a:r>
              <a:rPr dirty="0" sz="4400" lang="en-US">
                <a:solidFill>
                  <a:srgbClr val="002060"/>
                </a:solidFill>
                <a:latin typeface="Algerian" pitchFamily="82" charset="77"/>
              </a:rPr>
              <a:t>and </a:t>
            </a:r>
            <a:br>
              <a:rPr dirty="0" sz="4400" lang="en-US">
                <a:solidFill>
                  <a:srgbClr val="002060"/>
                </a:solidFill>
                <a:latin typeface="Algerian" pitchFamily="82" charset="77"/>
              </a:rPr>
            </a:br>
            <a:r>
              <a:rPr dirty="0" sz="4400" lang="en-US">
                <a:solidFill>
                  <a:srgbClr val="002060"/>
                </a:solidFill>
                <a:latin typeface="Algerian" pitchFamily="82" charset="77"/>
              </a:rPr>
              <a:t>Prevention </a:t>
            </a:r>
            <a:br>
              <a:rPr dirty="0" sz="4400" lang="en-US">
                <a:solidFill>
                  <a:srgbClr val="002060"/>
                </a:solidFill>
                <a:latin typeface="Algerian" pitchFamily="82" charset="77"/>
              </a:rPr>
            </a:br>
            <a:r>
              <a:rPr dirty="0" sz="4400" lang="en-US">
                <a:solidFill>
                  <a:srgbClr val="002060"/>
                </a:solidFill>
                <a:latin typeface="Algerian" pitchFamily="82" charset="77"/>
              </a:rPr>
              <a:t>of </a:t>
            </a:r>
            <a:br>
              <a:rPr dirty="0" sz="4400" lang="en-US">
                <a:solidFill>
                  <a:srgbClr val="002060"/>
                </a:solidFill>
                <a:latin typeface="Algerian" pitchFamily="82" charset="77"/>
              </a:rPr>
            </a:br>
            <a:r>
              <a:rPr dirty="0" sz="4400" lang="en-US">
                <a:solidFill>
                  <a:srgbClr val="002060"/>
                </a:solidFill>
                <a:latin typeface="Algerian" pitchFamily="82" charset="77"/>
              </a:rPr>
              <a:t>Shunt Infections </a:t>
            </a:r>
            <a:endParaRPr dirty="0" sz="4400" lang="ar-IQ">
              <a:solidFill>
                <a:srgbClr val="002060"/>
              </a:solidFill>
              <a:latin typeface="Algerian" pitchFamily="82" charset="77"/>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5" name=""/>
        <p:cNvGrpSpPr/>
        <p:nvPr/>
      </p:nvGrpSpPr>
      <p:grpSpPr>
        <a:xfrm>
          <a:off x="0" y="0"/>
          <a:ext cx="0" cy="0"/>
          <a:chOff x="0" y="0"/>
          <a:chExt cx="0" cy="0"/>
        </a:xfrm>
      </p:grpSpPr>
      <p:sp>
        <p:nvSpPr>
          <p:cNvPr id="1048623" name="Content Placeholder 2"/>
          <p:cNvSpPr>
            <a:spLocks noGrp="1"/>
          </p:cNvSpPr>
          <p:nvPr>
            <p:ph idx="1"/>
          </p:nvPr>
        </p:nvSpPr>
        <p:spPr>
          <a:xfrm>
            <a:off x="80818" y="80818"/>
            <a:ext cx="8970818" cy="6696364"/>
          </a:xfrm>
        </p:spPr>
        <p:txBody>
          <a:bodyPr>
            <a:normAutofit/>
          </a:bodyPr>
          <a:p>
            <a:pPr>
              <a:buFont typeface="Wingdings" pitchFamily="2" charset="2"/>
              <a:buChar char="q"/>
            </a:pPr>
            <a:r>
              <a:rPr b="1" dirty="0" sz="2000" lang="en-US" u="sng">
                <a:solidFill>
                  <a:srgbClr val="C00000"/>
                </a:solidFill>
              </a:rPr>
              <a:t>Management and Prevention of Shunt Infections </a:t>
            </a:r>
            <a:endParaRPr b="1" dirty="0" sz="2000" lang="ar-IQ" u="sng">
              <a:solidFill>
                <a:srgbClr val="C00000"/>
              </a:solidFill>
            </a:endParaRPr>
          </a:p>
          <a:p>
            <a:r>
              <a:rPr b="1" dirty="0" sz="2000" lang="en-US">
                <a:solidFill>
                  <a:srgbClr val="002060"/>
                </a:solidFill>
              </a:rPr>
              <a:t>40%</a:t>
            </a:r>
            <a:r>
              <a:rPr dirty="0" sz="2000" lang="en-US"/>
              <a:t> of shunts will undergo revision within the first 2 years of placement</a:t>
            </a:r>
          </a:p>
          <a:p>
            <a:r>
              <a:rPr dirty="0" sz="2000" lang="en-US"/>
              <a:t>The shunt infection rate ranges from </a:t>
            </a:r>
            <a:r>
              <a:rPr b="1" dirty="0" sz="2000" lang="en-US">
                <a:solidFill>
                  <a:srgbClr val="002060"/>
                </a:solidFill>
              </a:rPr>
              <a:t>8% to 15%</a:t>
            </a:r>
            <a:r>
              <a:rPr dirty="0" sz="2000" lang="en-US"/>
              <a:t>.</a:t>
            </a:r>
          </a:p>
          <a:p>
            <a:r>
              <a:rPr dirty="0" sz="2000" lang="en-US"/>
              <a:t>More than </a:t>
            </a:r>
            <a:r>
              <a:rPr b="1" dirty="0" sz="2000" lang="en-US">
                <a:solidFill>
                  <a:srgbClr val="002060"/>
                </a:solidFill>
              </a:rPr>
              <a:t>90% </a:t>
            </a:r>
            <a:r>
              <a:rPr dirty="0" sz="2000" lang="en-US"/>
              <a:t>of shunt infections occurred </a:t>
            </a:r>
            <a:r>
              <a:rPr dirty="0" sz="2000" lang="en-US">
                <a:solidFill>
                  <a:srgbClr val="C00000"/>
                </a:solidFill>
              </a:rPr>
              <a:t>within the first 3 months of initial shunt placement</a:t>
            </a:r>
            <a:r>
              <a:rPr dirty="0" sz="2000" lang="en-US"/>
              <a:t>. </a:t>
            </a:r>
          </a:p>
          <a:p>
            <a:endParaRPr dirty="0" sz="2000" lang="en-US"/>
          </a:p>
          <a:p>
            <a:pPr>
              <a:buFont typeface="Wingdings" panose="05000000000000000000" pitchFamily="2" charset="2"/>
              <a:buChar char="v"/>
            </a:pPr>
            <a:r>
              <a:rPr b="1" dirty="0" sz="2000" lang="en-US"/>
              <a:t>Risk Factors </a:t>
            </a:r>
          </a:p>
          <a:p>
            <a:pPr indent="-342900" marL="342900">
              <a:buAutoNum type="arabicPeriod"/>
            </a:pPr>
            <a:r>
              <a:rPr b="1" dirty="0" sz="2000" lang="en-US">
                <a:solidFill>
                  <a:srgbClr val="0070C0"/>
                </a:solidFill>
              </a:rPr>
              <a:t>Age</a:t>
            </a:r>
            <a:r>
              <a:rPr dirty="0" sz="2000" lang="en-US"/>
              <a:t>: neonates and very young children are at the highest risk for CSF shunt infection.</a:t>
            </a:r>
          </a:p>
          <a:p>
            <a:pPr indent="-342900" marL="342900">
              <a:buAutoNum type="arabicPeriod"/>
            </a:pPr>
            <a:r>
              <a:rPr b="1" dirty="0" sz="2000" lang="en-US">
                <a:solidFill>
                  <a:srgbClr val="0070C0"/>
                </a:solidFill>
              </a:rPr>
              <a:t>The number of revisions</a:t>
            </a:r>
            <a:r>
              <a:rPr dirty="0" sz="2000" lang="en-US"/>
              <a:t>: </a:t>
            </a:r>
          </a:p>
          <a:p>
            <a:pPr lvl="1">
              <a:buFont typeface="Wingdings" pitchFamily="2" charset="2"/>
              <a:buChar char="ü"/>
            </a:pPr>
            <a:r>
              <a:rPr dirty="0" sz="2000" lang="en-US"/>
              <a:t>Children with single revision had </a:t>
            </a:r>
            <a:r>
              <a:rPr b="1" dirty="0" sz="2000" lang="en-US"/>
              <a:t>3-fold</a:t>
            </a:r>
            <a:r>
              <a:rPr dirty="0" sz="2000" lang="en-US"/>
              <a:t> higher rate of infection.</a:t>
            </a:r>
          </a:p>
          <a:p>
            <a:pPr lvl="1">
              <a:buFont typeface="Wingdings" pitchFamily="2" charset="2"/>
              <a:buChar char="ü"/>
            </a:pPr>
            <a:r>
              <a:rPr dirty="0" sz="2000" lang="en-US"/>
              <a:t>Those who underwent two or more revisions had </a:t>
            </a:r>
            <a:r>
              <a:rPr b="1" dirty="0" sz="2000" lang="en-US"/>
              <a:t>13-fold</a:t>
            </a:r>
            <a:r>
              <a:rPr dirty="0" sz="2000" lang="en-US"/>
              <a:t>.</a:t>
            </a:r>
          </a:p>
          <a:p>
            <a:pPr indent="-342900" marL="342900">
              <a:buAutoNum type="arabicPeriod"/>
            </a:pPr>
            <a:r>
              <a:rPr b="1" dirty="0" sz="2000" lang="en-US">
                <a:solidFill>
                  <a:srgbClr val="0070C0"/>
                </a:solidFill>
              </a:rPr>
              <a:t>Emergency abdominal surgery</a:t>
            </a:r>
            <a:r>
              <a:rPr dirty="0" sz="2000" lang="en-US"/>
              <a:t>: such as appendectomies.</a:t>
            </a:r>
          </a:p>
          <a:p>
            <a:pPr indent="-342900" marL="342900">
              <a:buAutoNum type="arabicPeriod"/>
            </a:pPr>
            <a:r>
              <a:rPr b="1" dirty="0" sz="2000" lang="en-US">
                <a:solidFill>
                  <a:srgbClr val="0070C0"/>
                </a:solidFill>
              </a:rPr>
              <a:t>Placement of gastrostomy tubes</a:t>
            </a:r>
            <a:endParaRPr dirty="0" sz="2000" lang="en-US"/>
          </a:p>
          <a:p>
            <a:pPr indent="-342900" marL="342900">
              <a:buAutoNum type="arabicPeriod"/>
            </a:pPr>
            <a:r>
              <a:rPr b="1" dirty="0" sz="2000" lang="en-US">
                <a:solidFill>
                  <a:srgbClr val="0070C0"/>
                </a:solidFill>
              </a:rPr>
              <a:t>Others</a:t>
            </a:r>
            <a:r>
              <a:rPr dirty="0" sz="2000" lang="en-US"/>
              <a:t>: timing of shunt placement, surgeon experience , length of surgery, use of preoperative antibiotics, surgical technique for shunt placement, method of distal catheter insertion, type of shunt used, and cause of hydrocephalus have been evaluated as risk factors.</a:t>
            </a:r>
            <a:endParaRPr dirty="0" sz="2000" lang="ar-IQ"/>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6" name=""/>
        <p:cNvGrpSpPr/>
        <p:nvPr/>
      </p:nvGrpSpPr>
      <p:grpSpPr>
        <a:xfrm>
          <a:off x="0" y="0"/>
          <a:ext cx="0" cy="0"/>
          <a:chOff x="0" y="0"/>
          <a:chExt cx="0" cy="0"/>
        </a:xfrm>
      </p:grpSpPr>
      <p:sp>
        <p:nvSpPr>
          <p:cNvPr id="1048624" name="Content Placeholder 2"/>
          <p:cNvSpPr>
            <a:spLocks noGrp="1"/>
          </p:cNvSpPr>
          <p:nvPr>
            <p:ph idx="1"/>
          </p:nvPr>
        </p:nvSpPr>
        <p:spPr>
          <a:xfrm>
            <a:off x="81973" y="90631"/>
            <a:ext cx="8958118" cy="6663459"/>
          </a:xfrm>
        </p:spPr>
        <p:txBody>
          <a:bodyPr>
            <a:normAutofit/>
          </a:bodyPr>
          <a:p>
            <a:pPr>
              <a:buFont typeface="Wingdings" pitchFamily="2" charset="2"/>
              <a:buChar char="§"/>
            </a:pPr>
            <a:r>
              <a:rPr dirty="0" sz="2000" lang="en-US">
                <a:solidFill>
                  <a:schemeClr val="tx1"/>
                </a:solidFill>
              </a:rPr>
              <a:t>The risk of infection increased in patients undergoing placement of CSF shunts for posthemorrhagic hydrocephalus and </a:t>
            </a:r>
            <a:r>
              <a:rPr dirty="0" sz="2000" lang="en-US" err="1">
                <a:solidFill>
                  <a:schemeClr val="tx1"/>
                </a:solidFill>
              </a:rPr>
              <a:t>postinfectious</a:t>
            </a:r>
            <a:r>
              <a:rPr dirty="0" sz="2000" lang="en-US"/>
              <a:t>.</a:t>
            </a:r>
            <a:endParaRPr dirty="0" sz="2000" lang="en-US">
              <a:solidFill>
                <a:schemeClr val="tx1"/>
              </a:solidFill>
            </a:endParaRPr>
          </a:p>
          <a:p>
            <a:pPr>
              <a:buFont typeface="Wingdings" pitchFamily="2" charset="2"/>
              <a:buChar char="Ø"/>
            </a:pPr>
            <a:r>
              <a:rPr b="1" dirty="0" sz="2000" lang="en-US" u="sng">
                <a:solidFill>
                  <a:srgbClr val="7030A0"/>
                </a:solidFill>
              </a:rPr>
              <a:t>Sources of shunt infection:</a:t>
            </a:r>
            <a:endParaRPr b="1" dirty="0" sz="2000" lang="en-US">
              <a:solidFill>
                <a:schemeClr val="tx1"/>
              </a:solidFill>
            </a:endParaRPr>
          </a:p>
          <a:p>
            <a:pPr indent="-257175" lvl="1" marL="654939">
              <a:buFont typeface="+mj-lt"/>
              <a:buAutoNum type="arabicParenR"/>
            </a:pPr>
            <a:r>
              <a:rPr dirty="0" sz="2000" i="0" lang="en-US">
                <a:solidFill>
                  <a:schemeClr val="tx1"/>
                </a:solidFill>
              </a:rPr>
              <a:t>Colonization at the time of surgery</a:t>
            </a:r>
          </a:p>
          <a:p>
            <a:pPr indent="-257175" lvl="1" marL="654939">
              <a:buFont typeface="+mj-lt"/>
              <a:buAutoNum type="arabicParenR"/>
            </a:pPr>
            <a:r>
              <a:rPr dirty="0" sz="2000" i="0" lang="en-US">
                <a:solidFill>
                  <a:schemeClr val="tx1"/>
                </a:solidFill>
              </a:rPr>
              <a:t>Wound breakdown over the shunt components</a:t>
            </a:r>
            <a:r>
              <a:rPr dirty="0" sz="2000" lang="en-US"/>
              <a:t>.</a:t>
            </a:r>
            <a:endParaRPr dirty="0" sz="2000" i="0" lang="en-US">
              <a:solidFill>
                <a:schemeClr val="tx1"/>
              </a:solidFill>
            </a:endParaRPr>
          </a:p>
          <a:p>
            <a:pPr indent="-257175" lvl="1" marL="654939">
              <a:buFont typeface="+mj-lt"/>
              <a:buAutoNum type="arabicParenR"/>
            </a:pPr>
            <a:r>
              <a:rPr dirty="0" sz="2000" i="0" lang="en-US">
                <a:solidFill>
                  <a:schemeClr val="tx1"/>
                </a:solidFill>
              </a:rPr>
              <a:t>Hematogenous spread from another source</a:t>
            </a:r>
          </a:p>
          <a:p>
            <a:pPr indent="-257175" lvl="1" marL="654939">
              <a:buFont typeface="+mj-lt"/>
              <a:buAutoNum type="arabicParenR"/>
            </a:pPr>
            <a:r>
              <a:rPr dirty="0" sz="2000" i="0" lang="en-US">
                <a:solidFill>
                  <a:schemeClr val="tx1"/>
                </a:solidFill>
              </a:rPr>
              <a:t>Retrograde extension from a perforated viscus or peritoneal infection. </a:t>
            </a:r>
          </a:p>
          <a:p>
            <a:r>
              <a:rPr dirty="0" sz="2000" lang="en-US">
                <a:solidFill>
                  <a:schemeClr val="tx1"/>
                </a:solidFill>
              </a:rPr>
              <a:t>Shunt colonization from the patient’s skin at the time of surgery is the likely cause of most infections.</a:t>
            </a:r>
          </a:p>
          <a:p>
            <a:pPr>
              <a:buNone/>
            </a:pPr>
            <a:endParaRPr dirty="0" sz="2000" lang="ar-IQ">
              <a:solidFill>
                <a:schemeClr val="tx1"/>
              </a:solidFill>
            </a:endParaRPr>
          </a:p>
        </p:txBody>
      </p:sp>
      <p:pic>
        <p:nvPicPr>
          <p:cNvPr id="2097175" name="Picture 3"/>
          <p:cNvPicPr>
            <a:picLocks noChangeAspect="1"/>
          </p:cNvPicPr>
          <p:nvPr/>
        </p:nvPicPr>
        <p:blipFill>
          <a:blip xmlns:r="http://schemas.openxmlformats.org/officeDocument/2006/relationships" r:embed="rId1"/>
          <a:stretch>
            <a:fillRect/>
          </a:stretch>
        </p:blipFill>
        <p:spPr>
          <a:xfrm>
            <a:off x="575863" y="3429000"/>
            <a:ext cx="7992273" cy="3045690"/>
          </a:xfrm>
          <a:prstGeom prst="rec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7" name=""/>
        <p:cNvGrpSpPr/>
        <p:nvPr/>
      </p:nvGrpSpPr>
      <p:grpSpPr>
        <a:xfrm>
          <a:off x="0" y="0"/>
          <a:ext cx="0" cy="0"/>
          <a:chOff x="0" y="0"/>
          <a:chExt cx="0" cy="0"/>
        </a:xfrm>
      </p:grpSpPr>
      <p:sp>
        <p:nvSpPr>
          <p:cNvPr id="1048625" name="Content Placeholder 2"/>
          <p:cNvSpPr>
            <a:spLocks noGrp="1"/>
          </p:cNvSpPr>
          <p:nvPr>
            <p:ph idx="1"/>
          </p:nvPr>
        </p:nvSpPr>
        <p:spPr>
          <a:xfrm>
            <a:off x="81972" y="87744"/>
            <a:ext cx="8969663" cy="6689437"/>
          </a:xfrm>
        </p:spPr>
        <p:txBody>
          <a:bodyPr>
            <a:normAutofit/>
          </a:bodyPr>
          <a:p>
            <a:pPr>
              <a:buFont typeface="Wingdings" pitchFamily="2" charset="2"/>
              <a:buChar char="q"/>
            </a:pPr>
            <a:r>
              <a:rPr b="1" dirty="0" sz="2000" lang="en-US" u="sng">
                <a:solidFill>
                  <a:srgbClr val="C00000"/>
                </a:solidFill>
              </a:rPr>
              <a:t>EVALUATING INFECTIONS</a:t>
            </a:r>
          </a:p>
          <a:p>
            <a:pPr>
              <a:buFont typeface="Wingdings" pitchFamily="2" charset="2"/>
              <a:buChar char="v"/>
            </a:pPr>
            <a:r>
              <a:rPr b="1" dirty="0" sz="2000" lang="en-US" u="sng">
                <a:solidFill>
                  <a:srgbClr val="7030A0"/>
                </a:solidFill>
              </a:rPr>
              <a:t>Signs and Symptoms </a:t>
            </a:r>
            <a:endParaRPr b="1" dirty="0" sz="2000" lang="ar-IQ" u="sng">
              <a:solidFill>
                <a:srgbClr val="7030A0"/>
              </a:solidFill>
            </a:endParaRPr>
          </a:p>
          <a:p>
            <a:pPr>
              <a:buFont typeface="Wingdings" pitchFamily="2" charset="2"/>
              <a:buChar char="§"/>
            </a:pPr>
            <a:r>
              <a:rPr b="1" dirty="0" sz="2000" lang="en-US">
                <a:solidFill>
                  <a:srgbClr val="0070C0"/>
                </a:solidFill>
              </a:rPr>
              <a:t>Very young children</a:t>
            </a:r>
            <a:endParaRPr dirty="0" sz="2000" lang="en-US">
              <a:solidFill>
                <a:schemeClr val="tx1"/>
              </a:solidFill>
            </a:endParaRPr>
          </a:p>
          <a:p>
            <a:pPr lvl="1">
              <a:buFont typeface="Wingdings" pitchFamily="2" charset="2"/>
              <a:buChar char="ü"/>
            </a:pPr>
            <a:r>
              <a:rPr dirty="0" sz="2000" lang="en-US">
                <a:solidFill>
                  <a:schemeClr val="tx1"/>
                </a:solidFill>
              </a:rPr>
              <a:t>fever, vomiting, and irritability, but symptoms can be as extreme as apnea and bradycardia. </a:t>
            </a:r>
          </a:p>
          <a:p>
            <a:pPr>
              <a:buFont typeface="Wingdings" pitchFamily="2" charset="2"/>
              <a:buChar char="§"/>
            </a:pPr>
            <a:r>
              <a:rPr b="1" dirty="0" sz="2000" lang="en-US">
                <a:solidFill>
                  <a:srgbClr val="0070C0"/>
                </a:solidFill>
              </a:rPr>
              <a:t>Older children</a:t>
            </a:r>
            <a:r>
              <a:rPr dirty="0" sz="2000" lang="en-US">
                <a:solidFill>
                  <a:schemeClr val="tx1"/>
                </a:solidFill>
              </a:rPr>
              <a:t> </a:t>
            </a:r>
          </a:p>
          <a:p>
            <a:pPr lvl="1">
              <a:buFont typeface="Wingdings" pitchFamily="2" charset="2"/>
              <a:buChar char="ü"/>
            </a:pPr>
            <a:r>
              <a:rPr dirty="0" sz="2000" lang="en-US">
                <a:solidFill>
                  <a:schemeClr val="tx1"/>
                </a:solidFill>
              </a:rPr>
              <a:t>Fevers, headache, nausea, localized pain, and gait disturbances. </a:t>
            </a:r>
          </a:p>
          <a:p>
            <a:pPr indent="-342900" marL="342900">
              <a:buFont typeface="+mj-lt"/>
              <a:buAutoNum type="arabicParenR"/>
            </a:pPr>
            <a:endParaRPr dirty="0" sz="2000" lang="en-US">
              <a:solidFill>
                <a:schemeClr val="tx1"/>
              </a:solidFill>
            </a:endParaRPr>
          </a:p>
          <a:p>
            <a:pPr>
              <a:buFont typeface="Wingdings" pitchFamily="2" charset="2"/>
              <a:buChar char="§"/>
            </a:pPr>
            <a:r>
              <a:rPr dirty="0" sz="2000" lang="en-US">
                <a:solidFill>
                  <a:schemeClr val="tx1"/>
                </a:solidFill>
              </a:rPr>
              <a:t>Children of all ages may also present with </a:t>
            </a:r>
            <a:r>
              <a:rPr b="1" dirty="0" sz="2000" lang="en-US">
                <a:solidFill>
                  <a:schemeClr val="tx1"/>
                </a:solidFill>
              </a:rPr>
              <a:t>seizures</a:t>
            </a:r>
          </a:p>
          <a:p>
            <a:pPr>
              <a:buFont typeface="Wingdings" pitchFamily="2" charset="2"/>
              <a:buChar char="§"/>
            </a:pPr>
            <a:r>
              <a:rPr b="1" dirty="0" sz="2000" lang="en-US">
                <a:solidFill>
                  <a:schemeClr val="tx1"/>
                </a:solidFill>
              </a:rPr>
              <a:t>Signs of ICP </a:t>
            </a:r>
            <a:r>
              <a:rPr dirty="0" sz="2000" lang="en-US">
                <a:solidFill>
                  <a:schemeClr val="tx1"/>
                </a:solidFill>
              </a:rPr>
              <a:t>(blurry vision, diplopia, </a:t>
            </a:r>
            <a:r>
              <a:rPr dirty="0" sz="2000" lang="en-US" err="1">
                <a:solidFill>
                  <a:schemeClr val="tx1"/>
                </a:solidFill>
              </a:rPr>
              <a:t>papilledema</a:t>
            </a:r>
            <a:r>
              <a:rPr dirty="0" sz="2000" lang="en-US">
                <a:solidFill>
                  <a:schemeClr val="tx1"/>
                </a:solidFill>
              </a:rPr>
              <a:t>).</a:t>
            </a:r>
          </a:p>
          <a:p>
            <a:pPr>
              <a:buFont typeface="Wingdings" pitchFamily="2" charset="2"/>
              <a:buChar char="§"/>
            </a:pPr>
            <a:r>
              <a:rPr b="1" dirty="0" sz="2000" lang="en-US">
                <a:solidFill>
                  <a:schemeClr val="tx1"/>
                </a:solidFill>
              </a:rPr>
              <a:t>Signs of Meningitis</a:t>
            </a:r>
            <a:r>
              <a:rPr dirty="0" sz="2000" lang="en-US">
                <a:solidFill>
                  <a:schemeClr val="tx1"/>
                </a:solidFill>
              </a:rPr>
              <a:t> (fevers, nuchal rigidity, and altered mental status</a:t>
            </a:r>
            <a:r>
              <a:rPr dirty="0" sz="2000" lang="en-US"/>
              <a:t>).</a:t>
            </a:r>
            <a:endParaRPr dirty="0" sz="2000" lang="en-US">
              <a:solidFill>
                <a:schemeClr val="tx1"/>
              </a:solidFill>
            </a:endParaRPr>
          </a:p>
          <a:p>
            <a:pPr>
              <a:buFont typeface="Wingdings" pitchFamily="2" charset="2"/>
              <a:buChar char="§"/>
            </a:pPr>
            <a:r>
              <a:rPr b="1" dirty="0" sz="2000" lang="en-US">
                <a:solidFill>
                  <a:schemeClr val="tx1"/>
                </a:solidFill>
              </a:rPr>
              <a:t>Peritoneal infections</a:t>
            </a:r>
            <a:r>
              <a:rPr dirty="0" sz="2000" lang="en-US">
                <a:solidFill>
                  <a:schemeClr val="tx1"/>
                </a:solidFill>
              </a:rPr>
              <a:t> often manifest with localized abdominal pain and shunt malfunction or abdominal pseudo cyst.</a:t>
            </a:r>
          </a:p>
          <a:p>
            <a:pPr>
              <a:buFont typeface="Wingdings" pitchFamily="2" charset="2"/>
              <a:buChar char="§"/>
            </a:pPr>
            <a:r>
              <a:rPr b="1" dirty="0" sz="2000" lang="en-US">
                <a:solidFill>
                  <a:schemeClr val="tx1"/>
                </a:solidFill>
              </a:rPr>
              <a:t>Superficial wound infections along the course of the shunt</a:t>
            </a:r>
            <a:r>
              <a:rPr dirty="0" sz="2000" lang="en-US">
                <a:solidFill>
                  <a:schemeClr val="tx1"/>
                </a:solidFill>
              </a:rPr>
              <a:t> manifest as erythema, warmth, or tenderness over the shunt can lead to wound breakdown, cellulitis, and exposure of the shunt components.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8" name=""/>
        <p:cNvGrpSpPr/>
        <p:nvPr/>
      </p:nvGrpSpPr>
      <p:grpSpPr>
        <a:xfrm>
          <a:off x="0" y="0"/>
          <a:ext cx="0" cy="0"/>
          <a:chOff x="0" y="0"/>
          <a:chExt cx="0" cy="0"/>
        </a:xfrm>
      </p:grpSpPr>
      <p:sp>
        <p:nvSpPr>
          <p:cNvPr id="1048626" name="Content Placeholder 2"/>
          <p:cNvSpPr>
            <a:spLocks noGrp="1"/>
          </p:cNvSpPr>
          <p:nvPr>
            <p:ph idx="1"/>
          </p:nvPr>
        </p:nvSpPr>
        <p:spPr>
          <a:xfrm>
            <a:off x="93518" y="87168"/>
            <a:ext cx="8969664" cy="6678467"/>
          </a:xfrm>
        </p:spPr>
        <p:txBody>
          <a:bodyPr>
            <a:normAutofit fontScale="95000" lnSpcReduction="20000"/>
          </a:bodyPr>
          <a:p>
            <a:pPr>
              <a:buFont typeface="Wingdings" pitchFamily="2" charset="2"/>
              <a:buChar char="q"/>
            </a:pPr>
            <a:r>
              <a:rPr b="1" dirty="0" sz="2000" lang="en-US" u="sng">
                <a:solidFill>
                  <a:srgbClr val="C00000"/>
                </a:solidFill>
              </a:rPr>
              <a:t>Diagnosis</a:t>
            </a:r>
          </a:p>
          <a:p>
            <a:pPr>
              <a:buFont typeface="Wingdings" panose="05000000000000000000" pitchFamily="2" charset="2"/>
              <a:buChar char="v"/>
            </a:pPr>
            <a:r>
              <a:rPr b="1" dirty="0" sz="2000" lang="en-US" u="sng">
                <a:solidFill>
                  <a:schemeClr val="tx1"/>
                </a:solidFill>
              </a:rPr>
              <a:t>Imaging : </a:t>
            </a:r>
          </a:p>
          <a:p>
            <a:pPr lvl="1">
              <a:buFont typeface="Wingdings" panose="05000000000000000000" pitchFamily="2" charset="2"/>
              <a:buChar char="Ø"/>
            </a:pPr>
            <a:r>
              <a:rPr b="1" dirty="0" sz="2000" i="0" lang="en-US">
                <a:solidFill>
                  <a:srgbClr val="0070C0"/>
                </a:solidFill>
              </a:rPr>
              <a:t>Plain radiographs </a:t>
            </a:r>
            <a:r>
              <a:rPr dirty="0" sz="2000" i="0" lang="en-US">
                <a:solidFill>
                  <a:schemeClr val="tx1"/>
                </a:solidFill>
              </a:rPr>
              <a:t>can be used to assess the continuity of a shunt. </a:t>
            </a:r>
          </a:p>
          <a:p>
            <a:pPr lvl="1">
              <a:buFont typeface="Wingdings" panose="05000000000000000000" pitchFamily="2" charset="2"/>
              <a:buChar char="Ø"/>
            </a:pPr>
            <a:r>
              <a:rPr b="1" dirty="0" sz="2000" i="0" lang="en-US">
                <a:solidFill>
                  <a:srgbClr val="0070C0"/>
                </a:solidFill>
              </a:rPr>
              <a:t>Brain (CT) &amp; (MRI) </a:t>
            </a:r>
            <a:r>
              <a:rPr dirty="0" sz="2000" i="0" lang="en-US">
                <a:solidFill>
                  <a:schemeClr val="tx1"/>
                </a:solidFill>
              </a:rPr>
              <a:t>: Dilated Ventricle , Ventriculitis , Abscess. </a:t>
            </a:r>
          </a:p>
          <a:p>
            <a:pPr lvl="1">
              <a:buFont typeface="Wingdings" panose="05000000000000000000" pitchFamily="2" charset="2"/>
              <a:buChar char="Ø"/>
            </a:pPr>
            <a:r>
              <a:rPr b="1" dirty="0" sz="2000" i="0" lang="en-US">
                <a:solidFill>
                  <a:srgbClr val="0070C0"/>
                </a:solidFill>
              </a:rPr>
              <a:t>Ultrasonography or CT of the abdomen</a:t>
            </a:r>
            <a:r>
              <a:rPr dirty="0" sz="2000" i="0" lang="en-US">
                <a:solidFill>
                  <a:schemeClr val="tx1"/>
                </a:solidFill>
              </a:rPr>
              <a:t> : patients may have abdominal pseudocysts </a:t>
            </a:r>
          </a:p>
          <a:p>
            <a:pPr>
              <a:buNone/>
            </a:pPr>
            <a:endParaRPr dirty="0" sz="2000" lang="en-US">
              <a:solidFill>
                <a:schemeClr val="tx1"/>
              </a:solidFill>
            </a:endParaRPr>
          </a:p>
          <a:p>
            <a:pPr>
              <a:buFont typeface="Wingdings" panose="05000000000000000000" pitchFamily="2" charset="2"/>
              <a:buChar char="v"/>
            </a:pPr>
            <a:r>
              <a:rPr b="1" dirty="0" sz="2000" lang="en-US" u="sng">
                <a:solidFill>
                  <a:schemeClr val="tx1"/>
                </a:solidFill>
              </a:rPr>
              <a:t>Laboratory :</a:t>
            </a:r>
          </a:p>
          <a:p>
            <a:pPr>
              <a:buFont typeface="Wingdings" panose="05000000000000000000" pitchFamily="2" charset="2"/>
              <a:buChar char="Ø"/>
            </a:pPr>
            <a:r>
              <a:rPr b="1" dirty="0" sz="2000" i="0" lang="en-US">
                <a:solidFill>
                  <a:srgbClr val="002060"/>
                </a:solidFill>
              </a:rPr>
              <a:t>CBC / CRP (</a:t>
            </a:r>
            <a:r>
              <a:rPr dirty="0" sz="2000" i="0" lang="en-US">
                <a:solidFill>
                  <a:schemeClr val="tx1"/>
                </a:solidFill>
              </a:rPr>
              <a:t>first-line work-up)</a:t>
            </a:r>
            <a:endParaRPr b="1" dirty="0" sz="2000" i="0" lang="en-US">
              <a:solidFill>
                <a:srgbClr val="002060"/>
              </a:solidFill>
            </a:endParaRPr>
          </a:p>
          <a:p>
            <a:pPr lvl="1">
              <a:buFont typeface="Wingdings" pitchFamily="2" charset="2"/>
              <a:buChar char="§"/>
            </a:pPr>
            <a:r>
              <a:rPr dirty="0" sz="2000" i="0" lang="en-US">
                <a:solidFill>
                  <a:schemeClr val="tx1"/>
                </a:solidFill>
              </a:rPr>
              <a:t>CRP increase within 6 hrs. (acute phase) in response to inflammatory IL-6.</a:t>
            </a:r>
          </a:p>
          <a:p>
            <a:pPr lvl="1">
              <a:buFont typeface="Wingdings" pitchFamily="2" charset="2"/>
              <a:buChar char="§"/>
            </a:pPr>
            <a:r>
              <a:rPr dirty="0" sz="2000" i="0" lang="en-US">
                <a:solidFill>
                  <a:schemeClr val="tx1"/>
                </a:solidFill>
              </a:rPr>
              <a:t>Avoiding a percutaneous shunt tap is justified </a:t>
            </a:r>
            <a:r>
              <a:rPr b="1" dirty="0" sz="2000" i="0" lang="en-US" u="sng">
                <a:solidFill>
                  <a:srgbClr val="C00000"/>
                </a:solidFill>
              </a:rPr>
              <a:t>if</a:t>
            </a:r>
            <a:r>
              <a:rPr dirty="0" sz="2000" i="0" lang="en-US">
                <a:solidFill>
                  <a:schemeClr val="tx1"/>
                </a:solidFill>
              </a:rPr>
              <a:t> </a:t>
            </a:r>
            <a:r>
              <a:rPr b="1" dirty="0" sz="2000" i="0" lang="en-US">
                <a:solidFill>
                  <a:srgbClr val="0070C0"/>
                </a:solidFill>
              </a:rPr>
              <a:t>the serum CRP levels are less than 7 mg/L</a:t>
            </a:r>
            <a:r>
              <a:rPr dirty="0" sz="2000" i="0" lang="en-US">
                <a:solidFill>
                  <a:schemeClr val="tx1"/>
                </a:solidFill>
              </a:rPr>
              <a:t>.</a:t>
            </a:r>
          </a:p>
          <a:p>
            <a:pPr>
              <a:buFont typeface="Wingdings" panose="05000000000000000000" pitchFamily="2" charset="2"/>
              <a:buChar char="Ø"/>
            </a:pPr>
            <a:r>
              <a:rPr b="1" dirty="0" sz="2000" i="0" lang="en-US">
                <a:solidFill>
                  <a:srgbClr val="002060"/>
                </a:solidFill>
              </a:rPr>
              <a:t>CSF Analysis</a:t>
            </a:r>
          </a:p>
          <a:p>
            <a:pPr lvl="1">
              <a:buFont typeface="Wingdings" pitchFamily="2" charset="2"/>
              <a:buChar char="§"/>
            </a:pPr>
            <a:r>
              <a:rPr dirty="0" sz="2000" i="0" lang="en-US">
                <a:solidFill>
                  <a:schemeClr val="tx1"/>
                </a:solidFill>
              </a:rPr>
              <a:t>CSF from a percutaneous tap should be evaluated for cell count, protein and glucose levels, and Gram stain and culture. </a:t>
            </a:r>
          </a:p>
          <a:p>
            <a:pPr lvl="1">
              <a:buFont typeface="Wingdings" pitchFamily="2" charset="2"/>
              <a:buChar char="§"/>
            </a:pPr>
            <a:r>
              <a:rPr dirty="0" sz="2000" i="0" lang="en-US">
                <a:solidFill>
                  <a:schemeClr val="tx1"/>
                </a:solidFill>
              </a:rPr>
              <a:t>Recent IVH or craniotomy may also increase CSF white blood cell counts, but the differential demonstrate a predominance of lymphocytes, which are </a:t>
            </a:r>
            <a:r>
              <a:rPr dirty="0" sz="2000" i="0" lang="en-US">
                <a:solidFill>
                  <a:srgbClr val="C00000"/>
                </a:solidFill>
              </a:rPr>
              <a:t>suggestive</a:t>
            </a:r>
            <a:r>
              <a:rPr dirty="0" sz="2000" i="0" lang="en-US">
                <a:solidFill>
                  <a:schemeClr val="tx1"/>
                </a:solidFill>
              </a:rPr>
              <a:t> </a:t>
            </a:r>
            <a:r>
              <a:rPr dirty="0" sz="2000" i="0" lang="en-US" u="sng">
                <a:solidFill>
                  <a:schemeClr val="accent5">
                    <a:lumMod val="50000"/>
                  </a:schemeClr>
                </a:solidFill>
              </a:rPr>
              <a:t>not of an infection but of a more aseptic inflammatory process. </a:t>
            </a:r>
          </a:p>
          <a:p>
            <a:pPr>
              <a:buFont typeface="Wingdings" panose="05000000000000000000" pitchFamily="2" charset="2"/>
              <a:buChar char="Ø"/>
            </a:pPr>
            <a:r>
              <a:rPr b="1" dirty="0" sz="2000" lang="en-US">
                <a:solidFill>
                  <a:srgbClr val="002060"/>
                </a:solidFill>
              </a:rPr>
              <a:t>Eosinophil counts</a:t>
            </a:r>
            <a:r>
              <a:rPr dirty="0" sz="2000" lang="en-US">
                <a:solidFill>
                  <a:srgbClr val="002060"/>
                </a:solidFill>
              </a:rPr>
              <a:t> </a:t>
            </a:r>
            <a:r>
              <a:rPr dirty="0" sz="2000" lang="en-US"/>
              <a:t>greater than </a:t>
            </a:r>
            <a:r>
              <a:rPr b="1" dirty="0" sz="2000" lang="en-US">
                <a:solidFill>
                  <a:srgbClr val="C00000"/>
                </a:solidFill>
              </a:rPr>
              <a:t>5%</a:t>
            </a:r>
            <a:r>
              <a:rPr dirty="0" sz="2000" lang="en-US"/>
              <a:t> was highly predictive of shunt infection.</a:t>
            </a:r>
            <a:endParaRPr dirty="0" sz="2000" lang="ar-IQ"/>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39" name=""/>
        <p:cNvGrpSpPr/>
        <p:nvPr/>
      </p:nvGrpSpPr>
      <p:grpSpPr>
        <a:xfrm>
          <a:off x="0" y="0"/>
          <a:ext cx="0" cy="0"/>
          <a:chOff x="0" y="0"/>
          <a:chExt cx="0" cy="0"/>
        </a:xfrm>
      </p:grpSpPr>
      <p:sp>
        <p:nvSpPr>
          <p:cNvPr id="1048627" name="Content Placeholder 2"/>
          <p:cNvSpPr>
            <a:spLocks noGrp="1"/>
          </p:cNvSpPr>
          <p:nvPr>
            <p:ph idx="1"/>
          </p:nvPr>
        </p:nvSpPr>
        <p:spPr>
          <a:xfrm>
            <a:off x="86014" y="86592"/>
            <a:ext cx="8965621" cy="6667499"/>
          </a:xfrm>
        </p:spPr>
        <p:txBody>
          <a:bodyPr>
            <a:normAutofit/>
          </a:bodyPr>
          <a:p>
            <a:pPr>
              <a:buFont typeface="Wingdings" pitchFamily="2" charset="2"/>
              <a:buChar char="q"/>
            </a:pPr>
            <a:r>
              <a:rPr b="1" dirty="0" sz="2000" lang="en-US" u="sng">
                <a:solidFill>
                  <a:srgbClr val="C00000"/>
                </a:solidFill>
              </a:rPr>
              <a:t>Causative Agents </a:t>
            </a:r>
            <a:endParaRPr b="1" dirty="0" sz="2000" lang="ar-IQ" u="sng">
              <a:solidFill>
                <a:srgbClr val="C00000"/>
              </a:solidFill>
            </a:endParaRPr>
          </a:p>
          <a:p>
            <a:pPr indent="-342900" marL="342900">
              <a:buFont typeface="+mj-lt"/>
              <a:buAutoNum type="arabicParenR"/>
            </a:pPr>
            <a:r>
              <a:rPr b="1" dirty="0" sz="2000" lang="en-US">
                <a:solidFill>
                  <a:srgbClr val="002060"/>
                </a:solidFill>
              </a:rPr>
              <a:t>Staphylococcus species are the predominant organisms isolated</a:t>
            </a:r>
          </a:p>
          <a:p>
            <a:pPr lvl="1">
              <a:buFont typeface="Wingdings" pitchFamily="2" charset="2"/>
              <a:buChar char="§"/>
            </a:pPr>
            <a:r>
              <a:rPr b="1" dirty="0" sz="2000" lang="en-US">
                <a:solidFill>
                  <a:srgbClr val="0070C0"/>
                </a:solidFill>
              </a:rPr>
              <a:t>S. </a:t>
            </a:r>
            <a:r>
              <a:rPr b="1" dirty="0" sz="2000" lang="en-US" err="1">
                <a:solidFill>
                  <a:srgbClr val="0070C0"/>
                </a:solidFill>
              </a:rPr>
              <a:t>epidermidis</a:t>
            </a:r>
            <a:r>
              <a:rPr b="1" dirty="0" sz="2000" lang="en-US"/>
              <a:t> </a:t>
            </a:r>
            <a:r>
              <a:rPr dirty="0" sz="2000" lang="en-US">
                <a:solidFill>
                  <a:schemeClr val="tx1"/>
                </a:solidFill>
              </a:rPr>
              <a:t>the most common pathogen</a:t>
            </a:r>
            <a:r>
              <a:rPr dirty="0" sz="2000" lang="en-US"/>
              <a:t> </a:t>
            </a:r>
            <a:r>
              <a:rPr dirty="0" sz="2000" lang="en-US">
                <a:solidFill>
                  <a:schemeClr val="tx1"/>
                </a:solidFill>
              </a:rPr>
              <a:t>75%.</a:t>
            </a:r>
          </a:p>
          <a:p>
            <a:pPr lvl="1">
              <a:buFont typeface="Wingdings" pitchFamily="2" charset="2"/>
              <a:buChar char="§"/>
            </a:pPr>
            <a:r>
              <a:rPr b="1" dirty="0" sz="2000" lang="en-US">
                <a:solidFill>
                  <a:srgbClr val="0070C0"/>
                </a:solidFill>
              </a:rPr>
              <a:t>S. aureus</a:t>
            </a:r>
            <a:r>
              <a:rPr dirty="0" sz="2000" lang="en-US">
                <a:solidFill>
                  <a:srgbClr val="C00000"/>
                </a:solidFill>
              </a:rPr>
              <a:t> </a:t>
            </a:r>
            <a:r>
              <a:rPr dirty="0" sz="2000" lang="en-US">
                <a:solidFill>
                  <a:schemeClr val="tx1"/>
                </a:solidFill>
              </a:rPr>
              <a:t>is the second most common pathogen.</a:t>
            </a:r>
          </a:p>
          <a:p>
            <a:pPr lvl="1">
              <a:buFont typeface="Wingdings" pitchFamily="2" charset="2"/>
              <a:buChar char="§"/>
            </a:pPr>
            <a:endParaRPr dirty="0" sz="2000" lang="en-US">
              <a:solidFill>
                <a:schemeClr val="tx1"/>
              </a:solidFill>
            </a:endParaRPr>
          </a:p>
          <a:p>
            <a:pPr indent="-342900" marL="342900">
              <a:buFont typeface="+mj-lt"/>
              <a:buAutoNum type="arabicParenR"/>
            </a:pPr>
            <a:r>
              <a:rPr b="1" dirty="0" sz="2000" lang="en-US">
                <a:solidFill>
                  <a:srgbClr val="002060"/>
                </a:solidFill>
              </a:rPr>
              <a:t>Gram-negative bacteria are the next most common pathogens</a:t>
            </a:r>
          </a:p>
          <a:p>
            <a:pPr lvl="1">
              <a:buFont typeface="Wingdings" pitchFamily="2" charset="2"/>
              <a:buChar char="§"/>
            </a:pPr>
            <a:r>
              <a:rPr b="1" dirty="0" sz="2000" lang="en-US">
                <a:solidFill>
                  <a:srgbClr val="0070C0"/>
                </a:solidFill>
              </a:rPr>
              <a:t>E. coli, Proteus species, and </a:t>
            </a:r>
            <a:r>
              <a:rPr b="1" dirty="0" sz="2000" lang="en-US" err="1">
                <a:solidFill>
                  <a:srgbClr val="0070C0"/>
                </a:solidFill>
              </a:rPr>
              <a:t>Klebsiella</a:t>
            </a:r>
            <a:r>
              <a:rPr b="1" dirty="0" sz="2000" lang="en-US">
                <a:solidFill>
                  <a:srgbClr val="0070C0"/>
                </a:solidFill>
              </a:rPr>
              <a:t> species</a:t>
            </a:r>
          </a:p>
          <a:p>
            <a:pPr lvl="1">
              <a:buFont typeface="Wingdings" pitchFamily="2" charset="2"/>
              <a:buChar char="§"/>
            </a:pPr>
            <a:endParaRPr b="1" dirty="0" sz="2000" lang="en-US">
              <a:solidFill>
                <a:srgbClr val="0070C0"/>
              </a:solidFill>
            </a:endParaRPr>
          </a:p>
          <a:p>
            <a:pPr indent="-342900" marL="342900">
              <a:buFont typeface="+mj-lt"/>
              <a:buAutoNum type="arabicParenR"/>
            </a:pPr>
            <a:r>
              <a:rPr b="1" dirty="0" sz="2000" lang="en-US">
                <a:solidFill>
                  <a:srgbClr val="002060"/>
                </a:solidFill>
              </a:rPr>
              <a:t>Skin-colonizing bacteria</a:t>
            </a:r>
          </a:p>
          <a:p>
            <a:pPr lvl="1">
              <a:buFont typeface="Wingdings" pitchFamily="2" charset="2"/>
              <a:buChar char="§"/>
            </a:pPr>
            <a:r>
              <a:rPr b="1" dirty="0" sz="2000" lang="en-US">
                <a:solidFill>
                  <a:srgbClr val="0070C0"/>
                </a:solidFill>
              </a:rPr>
              <a:t>Propionibacterium acnes </a:t>
            </a:r>
            <a:r>
              <a:rPr dirty="0" sz="2000" lang="en-US">
                <a:solidFill>
                  <a:schemeClr val="tx1"/>
                </a:solidFill>
              </a:rPr>
              <a:t>difficult to isolate in cultures, and cultures may remain negative for more than a week , higher Eosinophilia.</a:t>
            </a:r>
          </a:p>
          <a:p>
            <a:pPr lvl="1">
              <a:buFont typeface="Wingdings" pitchFamily="2" charset="2"/>
              <a:buChar char="§"/>
            </a:pPr>
            <a:endParaRPr dirty="0" sz="2000" lang="en-US">
              <a:solidFill>
                <a:schemeClr val="tx1"/>
              </a:solidFill>
            </a:endParaRPr>
          </a:p>
          <a:p>
            <a:pPr indent="-342900" marL="342900">
              <a:buFont typeface="+mj-lt"/>
              <a:buAutoNum type="arabicParenR"/>
            </a:pPr>
            <a:r>
              <a:rPr b="1" dirty="0" sz="2000" lang="en-US" err="1">
                <a:solidFill>
                  <a:srgbClr val="002060"/>
                </a:solidFill>
              </a:rPr>
              <a:t>Enterobacteriaceae</a:t>
            </a:r>
            <a:r>
              <a:rPr b="1" dirty="0" sz="2000" lang="en-US">
                <a:solidFill>
                  <a:srgbClr val="002060"/>
                </a:solidFill>
              </a:rPr>
              <a:t> and anaerobic organisms</a:t>
            </a:r>
          </a:p>
          <a:p>
            <a:pPr lvl="1">
              <a:buFont typeface="Wingdings" pitchFamily="2" charset="2"/>
              <a:buChar char="§"/>
            </a:pPr>
            <a:r>
              <a:rPr b="1" dirty="0" sz="2000" lang="en-US" err="1">
                <a:solidFill>
                  <a:srgbClr val="0070C0"/>
                </a:solidFill>
              </a:rPr>
              <a:t>Bacteroides</a:t>
            </a:r>
            <a:r>
              <a:rPr b="1" dirty="0" sz="2000" lang="en-US">
                <a:solidFill>
                  <a:srgbClr val="0070C0"/>
                </a:solidFill>
              </a:rPr>
              <a:t> </a:t>
            </a:r>
            <a:r>
              <a:rPr b="1" dirty="0" sz="2000" lang="en-US" err="1">
                <a:solidFill>
                  <a:srgbClr val="0070C0"/>
                </a:solidFill>
              </a:rPr>
              <a:t>fragilis</a:t>
            </a:r>
            <a:r>
              <a:rPr dirty="0" sz="2000" lang="en-US">
                <a:solidFill>
                  <a:srgbClr val="C00000"/>
                </a:solidFill>
              </a:rPr>
              <a:t> </a:t>
            </a:r>
            <a:r>
              <a:rPr dirty="0" sz="2000" lang="en-US"/>
              <a:t>consider an enteric source of VPS infection and thus the likelihood of perforated viscus.</a:t>
            </a:r>
            <a:endParaRPr dirty="0" sz="2000" lang="ar-IQ"/>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0" name=""/>
        <p:cNvGrpSpPr/>
        <p:nvPr/>
      </p:nvGrpSpPr>
      <p:grpSpPr>
        <a:xfrm>
          <a:off x="0" y="0"/>
          <a:ext cx="0" cy="0"/>
          <a:chOff x="0" y="0"/>
          <a:chExt cx="0" cy="0"/>
        </a:xfrm>
      </p:grpSpPr>
      <p:pic>
        <p:nvPicPr>
          <p:cNvPr id="2097176" name="Picture 5"/>
          <p:cNvPicPr>
            <a:picLocks noChangeAspect="1" noGrp="1"/>
          </p:cNvPicPr>
          <p:nvPr>
            <p:ph idx="1"/>
          </p:nvPr>
        </p:nvPicPr>
        <p:blipFill>
          <a:blip xmlns:r="http://schemas.openxmlformats.org/officeDocument/2006/relationships" r:embed="rId1"/>
          <a:stretch>
            <a:fillRect/>
          </a:stretch>
        </p:blipFill>
        <p:spPr>
          <a:xfrm>
            <a:off x="785762" y="93107"/>
            <a:ext cx="7572475" cy="667178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1" name=""/>
        <p:cNvGrpSpPr/>
        <p:nvPr/>
      </p:nvGrpSpPr>
      <p:grpSpPr>
        <a:xfrm>
          <a:off x="0" y="0"/>
          <a:ext cx="0" cy="0"/>
          <a:chOff x="0" y="0"/>
          <a:chExt cx="0" cy="0"/>
        </a:xfrm>
      </p:grpSpPr>
      <p:sp>
        <p:nvSpPr>
          <p:cNvPr id="1048628" name="Title 1"/>
          <p:cNvSpPr>
            <a:spLocks noGrp="1"/>
          </p:cNvSpPr>
          <p:nvPr>
            <p:ph type="title"/>
          </p:nvPr>
        </p:nvSpPr>
        <p:spPr>
          <a:xfrm>
            <a:off x="1028700" y="1143000"/>
            <a:ext cx="7200900" cy="400050"/>
          </a:xfrm>
        </p:spPr>
        <p:txBody>
          <a:bodyPr>
            <a:normAutofit/>
          </a:bodyPr>
          <a:p>
            <a:r>
              <a:rPr dirty="0" sz="2400" lang="en-US" u="sng">
                <a:solidFill>
                  <a:srgbClr val="7030A0"/>
                </a:solidFill>
                <a:latin typeface="Algerian" panose="04020705040A02060702" pitchFamily="82" charset="0"/>
              </a:rPr>
              <a:t> </a:t>
            </a:r>
            <a:endParaRPr dirty="0" sz="2400" lang="ar-IQ" u="sng">
              <a:solidFill>
                <a:srgbClr val="7030A0"/>
              </a:solidFill>
              <a:latin typeface="Algerian" panose="04020705040A02060702" pitchFamily="82" charset="0"/>
            </a:endParaRPr>
          </a:p>
        </p:txBody>
      </p:sp>
      <p:sp>
        <p:nvSpPr>
          <p:cNvPr id="1048629" name="Content Placeholder 2"/>
          <p:cNvSpPr>
            <a:spLocks noGrp="1"/>
          </p:cNvSpPr>
          <p:nvPr>
            <p:ph idx="1"/>
          </p:nvPr>
        </p:nvSpPr>
        <p:spPr>
          <a:xfrm>
            <a:off x="81972" y="86013"/>
            <a:ext cx="8981209" cy="6679624"/>
          </a:xfrm>
        </p:spPr>
        <p:txBody>
          <a:bodyPr>
            <a:normAutofit/>
          </a:bodyPr>
          <a:p>
            <a:pPr>
              <a:buFont typeface="Wingdings" pitchFamily="2" charset="2"/>
              <a:buChar char="q"/>
            </a:pPr>
            <a:r>
              <a:rPr b="1" dirty="0" sz="2000" lang="en-US" u="sng">
                <a:solidFill>
                  <a:srgbClr val="C00000"/>
                </a:solidFill>
              </a:rPr>
              <a:t>TREATMENT</a:t>
            </a:r>
          </a:p>
          <a:p>
            <a:pPr>
              <a:buFont typeface="Wingdings" pitchFamily="2" charset="2"/>
              <a:buChar char="v"/>
            </a:pPr>
            <a:r>
              <a:rPr b="1" dirty="0" sz="2000" lang="en-US">
                <a:solidFill>
                  <a:schemeClr val="tx1"/>
                </a:solidFill>
              </a:rPr>
              <a:t>Three mainstay treatment options are described in the following discussion: </a:t>
            </a:r>
          </a:p>
          <a:p>
            <a:pPr indent="-342900" marL="342900">
              <a:buFont typeface="+mj-lt"/>
              <a:buAutoNum type="arabicParenR"/>
            </a:pPr>
            <a:r>
              <a:rPr b="1" dirty="0" sz="2000" lang="en-US">
                <a:solidFill>
                  <a:srgbClr val="002060"/>
                </a:solidFill>
              </a:rPr>
              <a:t>Medical management with antibiotics: </a:t>
            </a:r>
            <a:r>
              <a:rPr b="1" dirty="0" sz="2000" lang="en-US">
                <a:solidFill>
                  <a:schemeClr val="tx1"/>
                </a:solidFill>
              </a:rPr>
              <a:t>(indications ) </a:t>
            </a:r>
          </a:p>
          <a:p>
            <a:pPr lvl="1">
              <a:buFont typeface="Wingdings" panose="05000000000000000000" pitchFamily="2" charset="2"/>
              <a:buChar char="§"/>
            </a:pPr>
            <a:r>
              <a:rPr dirty="0" sz="2000" i="0" lang="en-US">
                <a:solidFill>
                  <a:schemeClr val="tx1"/>
                </a:solidFill>
              </a:rPr>
              <a:t>Patients who have had multiple prior surgeries</a:t>
            </a:r>
            <a:r>
              <a:rPr dirty="0" sz="2000" lang="en-US"/>
              <a:t>.</a:t>
            </a:r>
            <a:endParaRPr dirty="0" sz="2000" i="0" lang="en-US">
              <a:solidFill>
                <a:schemeClr val="tx1"/>
              </a:solidFill>
            </a:endParaRPr>
          </a:p>
          <a:p>
            <a:pPr lvl="1">
              <a:buFont typeface="Wingdings" panose="05000000000000000000" pitchFamily="2" charset="2"/>
              <a:buChar char="§"/>
            </a:pPr>
            <a:r>
              <a:rPr dirty="0" sz="2000" i="0" lang="en-US">
                <a:solidFill>
                  <a:schemeClr val="tx1"/>
                </a:solidFill>
              </a:rPr>
              <a:t>Have complex shunts</a:t>
            </a:r>
            <a:r>
              <a:rPr dirty="0" sz="2000" lang="en-US"/>
              <a:t>.</a:t>
            </a:r>
            <a:endParaRPr dirty="0" sz="2000" i="0" lang="en-US">
              <a:solidFill>
                <a:schemeClr val="tx1"/>
              </a:solidFill>
            </a:endParaRPr>
          </a:p>
          <a:p>
            <a:pPr lvl="1">
              <a:buFont typeface="Wingdings" panose="05000000000000000000" pitchFamily="2" charset="2"/>
              <a:buChar char="§"/>
            </a:pPr>
            <a:r>
              <a:rPr dirty="0" sz="2000" i="0" lang="en-US">
                <a:solidFill>
                  <a:schemeClr val="tx1"/>
                </a:solidFill>
              </a:rPr>
              <a:t>At significantly increased risk of surgical complications, such as those undergoing intensive chemotherapy.</a:t>
            </a:r>
          </a:p>
          <a:p>
            <a:pPr lvl="1">
              <a:buFont typeface="Wingdings" panose="05000000000000000000" pitchFamily="2" charset="2"/>
              <a:buChar char="§"/>
            </a:pPr>
            <a:endParaRPr dirty="0" sz="2000" i="0" lang="en-US">
              <a:solidFill>
                <a:schemeClr val="tx1"/>
              </a:solidFill>
            </a:endParaRPr>
          </a:p>
          <a:p>
            <a:pPr indent="-342900" marL="342900">
              <a:buFont typeface="+mj-lt"/>
              <a:buAutoNum type="arabicParenR"/>
            </a:pPr>
            <a:r>
              <a:rPr b="1" dirty="0" sz="2000" lang="en-US">
                <a:solidFill>
                  <a:srgbClr val="002060"/>
                </a:solidFill>
              </a:rPr>
              <a:t>Distal shunt catheter externalization (or removal of infected shunt and immediate replacement with a new shunt) with antibiotic treatment:</a:t>
            </a:r>
            <a:r>
              <a:rPr b="1" dirty="0" sz="2000" lang="en-US">
                <a:solidFill>
                  <a:schemeClr val="tx1"/>
                </a:solidFill>
              </a:rPr>
              <a:t> </a:t>
            </a:r>
          </a:p>
          <a:p>
            <a:pPr lvl="1">
              <a:buFont typeface="Wingdings" pitchFamily="2" charset="2"/>
              <a:buChar char="§"/>
            </a:pPr>
            <a:r>
              <a:rPr dirty="0" sz="2000" lang="en-US">
                <a:solidFill>
                  <a:schemeClr val="tx1"/>
                </a:solidFill>
              </a:rPr>
              <a:t>in patients with abdominal symptoms.</a:t>
            </a:r>
          </a:p>
          <a:p>
            <a:pPr lvl="1">
              <a:buFont typeface="Wingdings" pitchFamily="2" charset="2"/>
              <a:buChar char="§"/>
            </a:pPr>
            <a:r>
              <a:rPr dirty="0" sz="2000" lang="en-US">
                <a:solidFill>
                  <a:schemeClr val="tx1"/>
                </a:solidFill>
              </a:rPr>
              <a:t>Externalization through a small incision along the course of the shunt tubing over the chest wall. </a:t>
            </a:r>
          </a:p>
          <a:p>
            <a:pPr lvl="1">
              <a:buFont typeface="Wingdings" pitchFamily="2" charset="2"/>
              <a:buChar char="§"/>
            </a:pPr>
            <a:r>
              <a:rPr dirty="0" sz="2000" lang="en-US">
                <a:solidFill>
                  <a:schemeClr val="tx1"/>
                </a:solidFill>
              </a:rPr>
              <a:t>The distal catheter is connected to an external CSF collection system.</a:t>
            </a:r>
          </a:p>
          <a:p>
            <a:pPr lvl="1">
              <a:buFont typeface="Wingdings" pitchFamily="2" charset="2"/>
              <a:buChar char="§"/>
            </a:pPr>
            <a:endParaRPr dirty="0" sz="2000" lang="en-US">
              <a:solidFill>
                <a:schemeClr val="tx1"/>
              </a:solidFill>
            </a:endParaRPr>
          </a:p>
          <a:p>
            <a:pPr indent="-342900" marL="342900">
              <a:buFont typeface="+mj-lt"/>
              <a:buAutoNum type="arabicParenR"/>
            </a:pPr>
            <a:r>
              <a:rPr b="1" dirty="0" sz="2000" lang="en-US">
                <a:solidFill>
                  <a:srgbClr val="002060"/>
                </a:solidFill>
              </a:rPr>
              <a:t>Removal of all shunt hardware, placement of a temporizing EVD with antibiotic treatment, and later new shunt placement:</a:t>
            </a:r>
            <a:r>
              <a:rPr b="1" dirty="0" sz="2000" lang="en-US">
                <a:solidFill>
                  <a:schemeClr val="tx1"/>
                </a:solidFill>
              </a:rPr>
              <a:t> </a:t>
            </a:r>
          </a:p>
          <a:p>
            <a:pPr lvl="1">
              <a:buFont typeface="Wingdings" pitchFamily="2" charset="2"/>
              <a:buChar char="§"/>
            </a:pPr>
            <a:r>
              <a:rPr dirty="0" sz="2000" lang="en-US">
                <a:solidFill>
                  <a:schemeClr val="tx1"/>
                </a:solidFill>
              </a:rPr>
              <a:t>Gives the best chance of eliminating the infection because all contaminated shunt components are removed.</a:t>
            </a:r>
          </a:p>
          <a:p>
            <a:endParaRPr dirty="0" sz="2000" lang="ar-IQ"/>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2" name=""/>
        <p:cNvGrpSpPr/>
        <p:nvPr/>
      </p:nvGrpSpPr>
      <p:grpSpPr>
        <a:xfrm>
          <a:off x="0" y="0"/>
          <a:ext cx="0" cy="0"/>
          <a:chOff x="0" y="0"/>
          <a:chExt cx="0" cy="0"/>
        </a:xfrm>
      </p:grpSpPr>
      <p:sp>
        <p:nvSpPr>
          <p:cNvPr id="1048630" name="Content Placeholder 2"/>
          <p:cNvSpPr>
            <a:spLocks noGrp="1"/>
          </p:cNvSpPr>
          <p:nvPr>
            <p:ph idx="1"/>
          </p:nvPr>
        </p:nvSpPr>
        <p:spPr>
          <a:xfrm>
            <a:off x="86012" y="82260"/>
            <a:ext cx="8977169" cy="6694921"/>
          </a:xfrm>
        </p:spPr>
        <p:txBody>
          <a:bodyPr>
            <a:normAutofit/>
          </a:bodyPr>
          <a:p>
            <a:pPr>
              <a:buFont typeface="Wingdings" pitchFamily="2" charset="2"/>
              <a:buChar char="q"/>
            </a:pPr>
            <a:r>
              <a:rPr b="1" dirty="0" sz="2000" lang="en-US" u="sng">
                <a:solidFill>
                  <a:srgbClr val="C00000"/>
                </a:solidFill>
              </a:rPr>
              <a:t>The evaluation patient with shunt </a:t>
            </a:r>
          </a:p>
          <a:p>
            <a:pPr>
              <a:buFont typeface="Wingdings" pitchFamily="2" charset="2"/>
              <a:buChar char="§"/>
            </a:pPr>
            <a:r>
              <a:rPr b="1" dirty="0" sz="2000" lang="en-US"/>
              <a:t>By Hx and Examination</a:t>
            </a:r>
          </a:p>
          <a:p>
            <a:pPr>
              <a:buFont typeface="Wingdings" pitchFamily="2" charset="2"/>
              <a:buChar char="§"/>
            </a:pPr>
            <a:r>
              <a:rPr b="1" dirty="0" sz="2000" lang="en-US"/>
              <a:t>By checking the ability of shunt to pump and refill</a:t>
            </a:r>
          </a:p>
          <a:p>
            <a:pPr lvl="1">
              <a:buFont typeface="Wingdings" pitchFamily="2" charset="2"/>
              <a:buChar char="ü"/>
            </a:pPr>
            <a:r>
              <a:rPr b="1" dirty="0" sz="2000" lang="en-US">
                <a:solidFill>
                  <a:srgbClr val="0070C0"/>
                </a:solidFill>
              </a:rPr>
              <a:t>Difficult to depress: suggests </a:t>
            </a:r>
          </a:p>
          <a:p>
            <a:pPr lvl="2"/>
            <a:r>
              <a:rPr dirty="0" lang="en-US"/>
              <a:t>Distal occlusion.</a:t>
            </a:r>
          </a:p>
          <a:p>
            <a:pPr lvl="2"/>
            <a:r>
              <a:rPr dirty="0" lang="en-US"/>
              <a:t>The composition of the reservoir are degraded and hardened over time.</a:t>
            </a:r>
          </a:p>
          <a:p>
            <a:pPr lvl="1">
              <a:buFont typeface="Wingdings" pitchFamily="2" charset="2"/>
              <a:buChar char="ü"/>
            </a:pPr>
            <a:r>
              <a:rPr b="1" dirty="0" sz="2000" lang="en-US">
                <a:solidFill>
                  <a:srgbClr val="0070C0"/>
                </a:solidFill>
              </a:rPr>
              <a:t>Slow to refill (valve should refill in 15–30 secs): suggests </a:t>
            </a:r>
          </a:p>
          <a:p>
            <a:pPr lvl="2"/>
            <a:r>
              <a:rPr dirty="0" lang="en-US"/>
              <a:t>Proximal (ventricular) occlusion.</a:t>
            </a:r>
          </a:p>
          <a:p>
            <a:pPr lvl="2"/>
            <a:r>
              <a:rPr dirty="0" lang="en-US"/>
              <a:t>Slit ventricles.</a:t>
            </a:r>
          </a:p>
          <a:p>
            <a:pPr lvl="2"/>
            <a:endParaRPr dirty="0" lang="en-US"/>
          </a:p>
          <a:p>
            <a:pPr>
              <a:buFont typeface="Wingdings" pitchFamily="2" charset="2"/>
              <a:buChar char="§"/>
            </a:pPr>
            <a:r>
              <a:rPr b="1" dirty="0" sz="2000" lang="en-US"/>
              <a:t>Radiographic evaluation</a:t>
            </a:r>
          </a:p>
          <a:p>
            <a:pPr lvl="1">
              <a:buFont typeface="Wingdings" pitchFamily="2" charset="2"/>
              <a:buChar char="ü"/>
            </a:pPr>
            <a:r>
              <a:rPr b="1" dirty="0" sz="2000" lang="en-US">
                <a:solidFill>
                  <a:srgbClr val="0070C0"/>
                </a:solidFill>
              </a:rPr>
              <a:t>Shunt series (X-ray , Brain CT &amp; MRI, </a:t>
            </a:r>
            <a:r>
              <a:rPr b="1" dirty="0" sz="2000" lang="en-US" err="1">
                <a:solidFill>
                  <a:srgbClr val="0070C0"/>
                </a:solidFill>
              </a:rPr>
              <a:t>Abd</a:t>
            </a:r>
            <a:r>
              <a:rPr b="1" dirty="0" sz="2000" lang="en-US">
                <a:solidFill>
                  <a:srgbClr val="0070C0"/>
                </a:solidFill>
              </a:rPr>
              <a:t>. U/S &amp; CT)</a:t>
            </a:r>
          </a:p>
          <a:p>
            <a:pPr lvl="1">
              <a:buFont typeface="Wingdings" pitchFamily="2" charset="2"/>
              <a:buChar char="ü"/>
            </a:pPr>
            <a:r>
              <a:rPr b="1" dirty="0" sz="2000" lang="en-US">
                <a:solidFill>
                  <a:srgbClr val="0070C0"/>
                </a:solidFill>
              </a:rPr>
              <a:t>Shunt-o-gram:</a:t>
            </a:r>
            <a:r>
              <a:rPr dirty="0" sz="2000" lang="en-US"/>
              <a:t> if it is still unclear if shunt is functioning</a:t>
            </a:r>
          </a:p>
          <a:p>
            <a:pPr lvl="2"/>
            <a:endParaRPr dirty="0" lang="en-US"/>
          </a:p>
          <a:p>
            <a:pPr lvl="1"/>
            <a:endParaRPr dirty="0" sz="2000"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6" name=""/>
        <p:cNvGrpSpPr/>
        <p:nvPr/>
      </p:nvGrpSpPr>
      <p:grpSpPr>
        <a:xfrm>
          <a:off x="0" y="0"/>
          <a:ext cx="0" cy="0"/>
          <a:chOff x="0" y="0"/>
          <a:chExt cx="0" cy="0"/>
        </a:xfrm>
      </p:grpSpPr>
      <p:sp>
        <p:nvSpPr>
          <p:cNvPr id="1048595" name="Content Placeholder 2"/>
          <p:cNvSpPr>
            <a:spLocks noGrp="1"/>
          </p:cNvSpPr>
          <p:nvPr>
            <p:ph idx="1"/>
          </p:nvPr>
        </p:nvSpPr>
        <p:spPr>
          <a:xfrm>
            <a:off x="81972" y="83704"/>
            <a:ext cx="8981209" cy="6681931"/>
          </a:xfrm>
        </p:spPr>
        <p:txBody>
          <a:bodyPr>
            <a:normAutofit/>
          </a:bodyPr>
          <a:p>
            <a:pPr>
              <a:buFont typeface="Wingdings" pitchFamily="2" charset="2"/>
              <a:buChar char="q"/>
            </a:pPr>
            <a:r>
              <a:rPr b="1" dirty="0" sz="2000" lang="en-US" u="sng">
                <a:solidFill>
                  <a:srgbClr val="C00000"/>
                </a:solidFill>
              </a:rPr>
              <a:t>Valve Choices</a:t>
            </a:r>
            <a:endParaRPr b="1" dirty="0" sz="2000" lang="ar-IQ" u="sng">
              <a:solidFill>
                <a:srgbClr val="C00000"/>
              </a:solidFill>
            </a:endParaRPr>
          </a:p>
          <a:p>
            <a:pPr>
              <a:buFont typeface="Wingdings" panose="05000000000000000000" pitchFamily="2" charset="2"/>
              <a:buChar char="Ø"/>
            </a:pPr>
            <a:r>
              <a:rPr dirty="0" sz="2000" lang="en-US"/>
              <a:t>Shunt valves can be classified into three broad categories: </a:t>
            </a:r>
          </a:p>
          <a:p>
            <a:pPr lvl="1">
              <a:buFont typeface="Wingdings" panose="05000000000000000000" pitchFamily="2" charset="2"/>
              <a:buChar char="§"/>
            </a:pPr>
            <a:r>
              <a:rPr dirty="0" sz="2000" lang="en-US"/>
              <a:t>Fixed Differential Pressure Valves</a:t>
            </a:r>
          </a:p>
          <a:p>
            <a:pPr lvl="1">
              <a:buFont typeface="Wingdings" panose="05000000000000000000" pitchFamily="2" charset="2"/>
              <a:buChar char="§"/>
            </a:pPr>
            <a:r>
              <a:rPr dirty="0" sz="2000" lang="en-US"/>
              <a:t>Flow Regulating Valves</a:t>
            </a:r>
          </a:p>
          <a:p>
            <a:pPr lvl="1">
              <a:buFont typeface="Wingdings" panose="05000000000000000000" pitchFamily="2" charset="2"/>
              <a:buChar char="§"/>
            </a:pPr>
            <a:r>
              <a:rPr dirty="0" sz="2000" lang="en-US"/>
              <a:t>Programmable Differential Pressure Valves.</a:t>
            </a:r>
          </a:p>
          <a:p>
            <a:pPr lvl="1">
              <a:buFont typeface="Wingdings" panose="05000000000000000000" pitchFamily="2" charset="2"/>
              <a:buChar char="§"/>
            </a:pPr>
            <a:endParaRPr dirty="0" sz="2000" lang="en-US"/>
          </a:p>
          <a:p>
            <a:pPr>
              <a:buFont typeface="Wingdings" panose="05000000000000000000" pitchFamily="2" charset="2"/>
              <a:buChar char="v"/>
            </a:pPr>
            <a:r>
              <a:rPr b="1" dirty="0" sz="2000" lang="en-US">
                <a:solidFill>
                  <a:srgbClr val="7030A0"/>
                </a:solidFill>
              </a:rPr>
              <a:t>Fixed Differential pressure valves : </a:t>
            </a:r>
          </a:p>
          <a:p>
            <a:pPr>
              <a:buFont typeface="Wingdings" panose="05000000000000000000" pitchFamily="2" charset="2"/>
              <a:buChar char="Ø"/>
            </a:pPr>
            <a:r>
              <a:rPr b="1" dirty="0" sz="2000" lang="en-US"/>
              <a:t>Mechanism</a:t>
            </a:r>
          </a:p>
          <a:p>
            <a:pPr lvl="1">
              <a:buFont typeface="Wingdings" pitchFamily="2" charset="2"/>
              <a:buChar char="ü"/>
            </a:pPr>
            <a:r>
              <a:rPr dirty="0" sz="2000" lang="en-US"/>
              <a:t>These valves close to prevent flow of CSF when the difference in pressure across the valve drops below a fixed threshold</a:t>
            </a:r>
          </a:p>
          <a:p>
            <a:pPr lvl="1">
              <a:buFont typeface="Wingdings" pitchFamily="2" charset="2"/>
              <a:buChar char="ü"/>
            </a:pPr>
            <a:r>
              <a:rPr dirty="0" sz="2000" lang="en-US"/>
              <a:t>Open when the pressure differential exceeds the opening pressure of the valve</a:t>
            </a:r>
          </a:p>
          <a:p>
            <a:pPr>
              <a:buFont typeface="Wingdings" panose="05000000000000000000" pitchFamily="2" charset="2"/>
              <a:buChar char="Ø"/>
            </a:pPr>
            <a:r>
              <a:rPr b="1" dirty="0" sz="2000" lang="en-US"/>
              <a:t>Operate by one of four mechanisms:</a:t>
            </a:r>
          </a:p>
          <a:p>
            <a:pPr indent="-342900" lvl="1" marL="800100">
              <a:buFont typeface="+mj-lt"/>
              <a:buAutoNum type="arabicPeriod"/>
            </a:pPr>
            <a:r>
              <a:rPr dirty="0" sz="2000" lang="en-US"/>
              <a:t>Ball-in-cone and spring</a:t>
            </a:r>
          </a:p>
          <a:p>
            <a:pPr indent="-342900" lvl="1" marL="800100">
              <a:buFont typeface="+mj-lt"/>
              <a:buAutoNum type="arabicPeriod"/>
            </a:pPr>
            <a:r>
              <a:rPr dirty="0" sz="2000" lang="en-US"/>
              <a:t>Diaphragm</a:t>
            </a:r>
          </a:p>
          <a:p>
            <a:pPr indent="-342900" lvl="1" marL="800100">
              <a:buFont typeface="+mj-lt"/>
              <a:buAutoNum type="arabicPeriod"/>
            </a:pPr>
            <a:r>
              <a:rPr dirty="0" sz="2000" lang="en-US"/>
              <a:t>Slit</a:t>
            </a:r>
          </a:p>
          <a:p>
            <a:pPr indent="-342900" lvl="1" marL="800100">
              <a:buFont typeface="+mj-lt"/>
              <a:buAutoNum type="arabicPeriod"/>
            </a:pPr>
            <a:r>
              <a:rPr dirty="0" sz="2000" lang="en-US"/>
              <a:t>Miter </a:t>
            </a:r>
          </a:p>
          <a:p>
            <a:pPr>
              <a:buFont typeface="Wingdings" panose="05000000000000000000" pitchFamily="2" charset="2"/>
              <a:buChar char="Ø"/>
            </a:pPr>
            <a:r>
              <a:rPr dirty="0" sz="2000" lang="en-US"/>
              <a:t>Fixed-pressure valves are available in low- medium-, and high-pressure settings.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3" name=""/>
        <p:cNvGrpSpPr/>
        <p:nvPr/>
      </p:nvGrpSpPr>
      <p:grpSpPr>
        <a:xfrm>
          <a:off x="0" y="0"/>
          <a:ext cx="0" cy="0"/>
          <a:chOff x="0" y="0"/>
          <a:chExt cx="0" cy="0"/>
        </a:xfrm>
      </p:grpSpPr>
      <p:sp>
        <p:nvSpPr>
          <p:cNvPr id="1048631" name="Content Placeholder 2"/>
          <p:cNvSpPr>
            <a:spLocks noGrp="1"/>
          </p:cNvSpPr>
          <p:nvPr>
            <p:ph idx="1"/>
          </p:nvPr>
        </p:nvSpPr>
        <p:spPr>
          <a:xfrm>
            <a:off x="86012" y="82260"/>
            <a:ext cx="8977169" cy="6694921"/>
          </a:xfrm>
        </p:spPr>
        <p:txBody>
          <a:bodyPr>
            <a:normAutofit/>
          </a:bodyPr>
          <a:p>
            <a:pPr>
              <a:buFont typeface="Wingdings" pitchFamily="2" charset="2"/>
              <a:buChar char="Ø"/>
            </a:pPr>
            <a:r>
              <a:rPr b="1" dirty="0" sz="2000" lang="en-US">
                <a:solidFill>
                  <a:srgbClr val="0070C0"/>
                </a:solidFill>
              </a:rPr>
              <a:t>Shunt-o-gram</a:t>
            </a:r>
          </a:p>
          <a:p>
            <a:pPr indent="-457200" marL="457200">
              <a:buFont typeface="+mj-lt"/>
              <a:buAutoNum type="arabicParenR"/>
            </a:pPr>
            <a:r>
              <a:rPr dirty="0" sz="2000" lang="en-US"/>
              <a:t>After tapping the shunt, drain 1 ml of CSF and send for C&amp;S. </a:t>
            </a:r>
          </a:p>
          <a:p>
            <a:pPr indent="-457200" marL="457200">
              <a:buFont typeface="+mj-lt"/>
              <a:buAutoNum type="arabicParenR"/>
            </a:pPr>
            <a:r>
              <a:rPr dirty="0" sz="2000" lang="en-US"/>
              <a:t>Inject either (</a:t>
            </a:r>
            <a:r>
              <a:rPr b="1" dirty="0" sz="2000" lang="en-US" err="1">
                <a:solidFill>
                  <a:srgbClr val="C00000"/>
                </a:solidFill>
              </a:rPr>
              <a:t>iohexol</a:t>
            </a:r>
            <a:r>
              <a:rPr b="1" dirty="0" sz="2000" lang="en-US">
                <a:solidFill>
                  <a:srgbClr val="C00000"/>
                </a:solidFill>
              </a:rPr>
              <a:t> </a:t>
            </a:r>
            <a:r>
              <a:rPr b="1" dirty="0" sz="2000" lang="en-US"/>
              <a:t>or</a:t>
            </a:r>
            <a:r>
              <a:rPr b="1" dirty="0" sz="2000" lang="en-US">
                <a:solidFill>
                  <a:srgbClr val="C00000"/>
                </a:solidFill>
              </a:rPr>
              <a:t> technetium</a:t>
            </a:r>
            <a:r>
              <a:rPr dirty="0" sz="2000" lang="en-US"/>
              <a:t>) while occluding the distal flow (by compressing valve or occluding ports).</a:t>
            </a:r>
          </a:p>
          <a:p>
            <a:pPr indent="-457200" marL="457200">
              <a:buFont typeface="+mj-lt"/>
              <a:buAutoNum type="arabicParenR"/>
            </a:pPr>
            <a:r>
              <a:rPr dirty="0" sz="2000" lang="en-US"/>
              <a:t>Immediately image the abdomen with the gamma camera to rule out direct injection into distal tubing. </a:t>
            </a:r>
          </a:p>
          <a:p>
            <a:pPr indent="-457200" marL="457200">
              <a:buFont typeface="+mj-lt"/>
              <a:buAutoNum type="arabicParenR"/>
            </a:pPr>
            <a:r>
              <a:rPr dirty="0" sz="2000" lang="en-US"/>
              <a:t>Image the cranium to verify flow into ventricles (proximal </a:t>
            </a:r>
            <a:r>
              <a:rPr dirty="0" sz="2000" lang="en-US" err="1"/>
              <a:t>patency</a:t>
            </a:r>
            <a:r>
              <a:rPr dirty="0" sz="2000" lang="en-US"/>
              <a:t>) for diffusion of the isotope within the abdomen to rule out pseudocyst formation around catheter.</a:t>
            </a:r>
          </a:p>
          <a:p>
            <a:endParaRPr b="1" dirty="0" sz="2000" lang="en-US"/>
          </a:p>
          <a:p>
            <a:pPr>
              <a:buFont typeface="Wingdings" pitchFamily="2" charset="2"/>
              <a:buChar char="§"/>
            </a:pPr>
            <a:r>
              <a:rPr b="1" dirty="0" sz="2000" lang="en-US"/>
              <a:t>Interpretation</a:t>
            </a:r>
            <a:r>
              <a:rPr dirty="0" sz="2000" lang="en-US"/>
              <a:t>: </a:t>
            </a:r>
          </a:p>
          <a:p>
            <a:pPr lvl="1">
              <a:buFont typeface="Wingdings" pitchFamily="2" charset="2"/>
              <a:buChar char="ü"/>
            </a:pPr>
            <a:r>
              <a:rPr dirty="0" sz="2000" lang="en-US"/>
              <a:t>If spontaneous flow into abdomen occurs within 20 minutes, the shunt is patent. </a:t>
            </a:r>
          </a:p>
          <a:p>
            <a:pPr lvl="1">
              <a:buFont typeface="Wingdings" pitchFamily="2" charset="2"/>
              <a:buChar char="ü"/>
            </a:pPr>
            <a:r>
              <a:rPr dirty="0" sz="2000" lang="en-US"/>
              <a:t>If there is no flow on delayed imaging, it is occluded. </a:t>
            </a:r>
          </a:p>
          <a:p>
            <a:pPr lvl="1">
              <a:buFont typeface="Wingdings" pitchFamily="2" charset="2"/>
              <a:buChar char="ü"/>
            </a:pPr>
            <a:r>
              <a:rPr dirty="0" sz="2000" lang="en-US"/>
              <a:t>The valve can be pumped to look for diffusion of isotope within the abdomen to rule out pseudocyst formation around the catheter tip. </a:t>
            </a:r>
            <a:endParaRPr dirty="0" sz="2000" lang="en-IQ"/>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4" name=""/>
        <p:cNvGrpSpPr/>
        <p:nvPr/>
      </p:nvGrpSpPr>
      <p:grpSpPr>
        <a:xfrm>
          <a:off x="0" y="0"/>
          <a:ext cx="0" cy="0"/>
          <a:chOff x="0" y="0"/>
          <a:chExt cx="0" cy="0"/>
        </a:xfrm>
      </p:grpSpPr>
      <p:sp>
        <p:nvSpPr>
          <p:cNvPr id="1048632" name="Content Placeholder 2"/>
          <p:cNvSpPr>
            <a:spLocks noGrp="1"/>
          </p:cNvSpPr>
          <p:nvPr>
            <p:ph idx="1"/>
          </p:nvPr>
        </p:nvSpPr>
        <p:spPr>
          <a:xfrm>
            <a:off x="86012" y="82260"/>
            <a:ext cx="8977169" cy="6694921"/>
          </a:xfrm>
        </p:spPr>
        <p:txBody>
          <a:bodyPr>
            <a:normAutofit/>
          </a:bodyPr>
          <a:p>
            <a:pPr>
              <a:buFont typeface="Wingdings" pitchFamily="2" charset="2"/>
              <a:buChar char="q"/>
            </a:pPr>
            <a:r>
              <a:rPr b="1" dirty="0" sz="2000" lang="en-US" u="sng">
                <a:solidFill>
                  <a:srgbClr val="C00000"/>
                </a:solidFill>
              </a:rPr>
              <a:t>Complication of shunt </a:t>
            </a:r>
          </a:p>
          <a:p>
            <a:pPr>
              <a:buFont typeface="Wingdings" pitchFamily="2" charset="2"/>
              <a:buChar char="v"/>
            </a:pPr>
            <a:r>
              <a:rPr b="1" dirty="0" sz="2000" lang="en-US">
                <a:solidFill>
                  <a:srgbClr val="002060"/>
                </a:solidFill>
              </a:rPr>
              <a:t>Complication mainly in the cranial region</a:t>
            </a:r>
          </a:p>
          <a:p>
            <a:pPr indent="-457200" marL="457200">
              <a:buFont typeface="+mj-lt"/>
              <a:buAutoNum type="arabicPeriod"/>
            </a:pPr>
            <a:r>
              <a:rPr dirty="0" sz="2000" lang="en-US"/>
              <a:t>Tract hematoma or IVH</a:t>
            </a:r>
          </a:p>
          <a:p>
            <a:pPr indent="-457200" marL="457200">
              <a:buFont typeface="+mj-lt"/>
              <a:buAutoNum type="arabicPeriod"/>
            </a:pPr>
            <a:r>
              <a:rPr dirty="0" sz="2000" lang="en-US"/>
              <a:t>Obstruction</a:t>
            </a:r>
          </a:p>
          <a:p>
            <a:pPr indent="-457200" marL="457200">
              <a:buFont typeface="+mj-lt"/>
              <a:buAutoNum type="arabicPeriod"/>
            </a:pPr>
            <a:r>
              <a:rPr dirty="0" sz="2000" lang="en-US"/>
              <a:t>Disconnection at a junction, or break at any point</a:t>
            </a:r>
          </a:p>
          <a:p>
            <a:pPr indent="-457200" marL="457200">
              <a:buFont typeface="+mj-lt"/>
              <a:buAutoNum type="arabicPeriod"/>
            </a:pPr>
            <a:r>
              <a:rPr dirty="0" sz="2000" lang="en-US"/>
              <a:t>Infection</a:t>
            </a:r>
          </a:p>
          <a:p>
            <a:pPr indent="-457200" marL="457200">
              <a:buFont typeface="+mj-lt"/>
              <a:buAutoNum type="arabicPeriod"/>
            </a:pPr>
            <a:r>
              <a:rPr dirty="0" sz="2000" lang="en-US"/>
              <a:t>Hardware erosion through skin, usually only in debilitated patients</a:t>
            </a:r>
          </a:p>
          <a:p>
            <a:pPr indent="-457200" marL="457200">
              <a:buFont typeface="+mj-lt"/>
              <a:buAutoNum type="arabicPeriod"/>
            </a:pPr>
            <a:r>
              <a:rPr dirty="0" sz="2000" lang="en-US"/>
              <a:t>Seizures</a:t>
            </a:r>
          </a:p>
          <a:p>
            <a:pPr indent="-457200" marL="457200">
              <a:buFont typeface="+mj-lt"/>
              <a:buAutoNum type="arabicPeriod"/>
            </a:pPr>
            <a:r>
              <a:rPr dirty="0" sz="2000" lang="en-US"/>
              <a:t>Act as a conduit for </a:t>
            </a:r>
            <a:r>
              <a:rPr dirty="0" sz="2000" lang="en-US" err="1"/>
              <a:t>extraneural</a:t>
            </a:r>
            <a:r>
              <a:rPr dirty="0" sz="2000" lang="en-US"/>
              <a:t> metastases of tumors (</a:t>
            </a:r>
            <a:r>
              <a:rPr dirty="0" sz="2000" lang="en-US" err="1"/>
              <a:t>medulloblastoma</a:t>
            </a:r>
            <a:r>
              <a:rPr dirty="0" sz="2000" lang="en-US"/>
              <a:t>). </a:t>
            </a:r>
          </a:p>
          <a:p>
            <a:pPr indent="-457200" marL="457200">
              <a:buFont typeface="+mj-lt"/>
              <a:buAutoNum type="arabicPeriod"/>
            </a:pPr>
            <a:r>
              <a:rPr dirty="0" sz="2000" lang="en-US"/>
              <a:t>Silicone allergy</a:t>
            </a:r>
            <a:endParaRPr dirty="0" sz="2000" lang="en-IQ"/>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5" name=""/>
        <p:cNvGrpSpPr/>
        <p:nvPr/>
      </p:nvGrpSpPr>
      <p:grpSpPr>
        <a:xfrm>
          <a:off x="0" y="0"/>
          <a:ext cx="0" cy="0"/>
          <a:chOff x="0" y="0"/>
          <a:chExt cx="0" cy="0"/>
        </a:xfrm>
      </p:grpSpPr>
      <p:sp>
        <p:nvSpPr>
          <p:cNvPr id="1048633" name="Content Placeholder 2"/>
          <p:cNvSpPr>
            <a:spLocks noGrp="1"/>
          </p:cNvSpPr>
          <p:nvPr>
            <p:ph idx="1"/>
          </p:nvPr>
        </p:nvSpPr>
        <p:spPr>
          <a:xfrm>
            <a:off x="86012" y="82261"/>
            <a:ext cx="8977169" cy="6694922"/>
          </a:xfrm>
        </p:spPr>
        <p:txBody>
          <a:bodyPr>
            <a:normAutofit/>
          </a:bodyPr>
          <a:p>
            <a:pPr>
              <a:buFont typeface="Wingdings" pitchFamily="2" charset="2"/>
              <a:buChar char="v"/>
            </a:pPr>
            <a:r>
              <a:rPr b="1" dirty="0" sz="2000" lang="en-US">
                <a:solidFill>
                  <a:srgbClr val="002060"/>
                </a:solidFill>
              </a:rPr>
              <a:t>Complication of distal end</a:t>
            </a:r>
          </a:p>
          <a:p>
            <a:pPr indent="-457200" marL="457200">
              <a:buFont typeface="+mj-lt"/>
              <a:buAutoNum type="arabicParenR"/>
            </a:pPr>
            <a:r>
              <a:rPr dirty="0" sz="2000" lang="en-US"/>
              <a:t>Inguinal hernia</a:t>
            </a:r>
          </a:p>
          <a:p>
            <a:pPr indent="-457200" marL="457200">
              <a:buFont typeface="+mj-lt"/>
              <a:buAutoNum type="arabicParenR"/>
            </a:pPr>
            <a:r>
              <a:rPr dirty="0" sz="2000" lang="en-US"/>
              <a:t>Obstruction of peritoneal catheter</a:t>
            </a:r>
          </a:p>
          <a:p>
            <a:pPr indent="-457200" marL="457200">
              <a:buFont typeface="+mj-lt"/>
              <a:buAutoNum type="arabicParenR"/>
            </a:pPr>
            <a:r>
              <a:rPr dirty="0" sz="2000" lang="en-US"/>
              <a:t>Peritonitis from shunt infection </a:t>
            </a:r>
          </a:p>
          <a:p>
            <a:pPr indent="-457200" marL="457200">
              <a:buFont typeface="+mj-lt"/>
              <a:buAutoNum type="arabicParenR"/>
            </a:pPr>
            <a:r>
              <a:rPr dirty="0" sz="2000" lang="en-US"/>
              <a:t>Hydrocele </a:t>
            </a:r>
          </a:p>
          <a:p>
            <a:pPr indent="-457200" marL="457200">
              <a:buFont typeface="+mj-lt"/>
              <a:buAutoNum type="arabicParenR"/>
            </a:pPr>
            <a:r>
              <a:rPr dirty="0" sz="2000" lang="en-US"/>
              <a:t>CSF ascites </a:t>
            </a:r>
          </a:p>
          <a:p>
            <a:pPr indent="-457200" marL="457200">
              <a:buFont typeface="+mj-lt"/>
              <a:buAutoNum type="arabicParenR"/>
            </a:pPr>
            <a:r>
              <a:rPr dirty="0" sz="2000" lang="en-US"/>
              <a:t>Tip migration</a:t>
            </a:r>
          </a:p>
          <a:p>
            <a:pPr lvl="1">
              <a:buFont typeface="Wingdings" pitchFamily="2" charset="2"/>
              <a:buChar char="ü"/>
            </a:pPr>
            <a:r>
              <a:rPr dirty="0" sz="2000" lang="en-US"/>
              <a:t>Into scrotum</a:t>
            </a:r>
          </a:p>
          <a:p>
            <a:pPr lvl="1">
              <a:buFont typeface="Wingdings" pitchFamily="2" charset="2"/>
              <a:buChar char="ü"/>
            </a:pPr>
            <a:r>
              <a:rPr dirty="0" sz="2000" lang="en-US"/>
              <a:t>Perforation of a viscus</a:t>
            </a:r>
          </a:p>
          <a:p>
            <a:pPr lvl="1">
              <a:buFont typeface="Wingdings" pitchFamily="2" charset="2"/>
              <a:buChar char="ü"/>
            </a:pPr>
            <a:r>
              <a:rPr dirty="0" sz="2000" lang="en-US"/>
              <a:t>Through the diaphragm</a:t>
            </a:r>
            <a:endParaRPr dirty="0" sz="2000" lang="en-IQ"/>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6" name=""/>
        <p:cNvGrpSpPr/>
        <p:nvPr/>
      </p:nvGrpSpPr>
      <p:grpSpPr>
        <a:xfrm>
          <a:off x="0" y="0"/>
          <a:ext cx="0" cy="0"/>
          <a:chOff x="0" y="0"/>
          <a:chExt cx="0" cy="0"/>
        </a:xfrm>
      </p:grpSpPr>
      <p:sp>
        <p:nvSpPr>
          <p:cNvPr id="1048634" name="Title 2"/>
          <p:cNvSpPr>
            <a:spLocks noGrp="1"/>
          </p:cNvSpPr>
          <p:nvPr>
            <p:ph type="title"/>
          </p:nvPr>
        </p:nvSpPr>
        <p:spPr>
          <a:xfrm>
            <a:off x="1157143" y="723035"/>
            <a:ext cx="6829714" cy="4345419"/>
          </a:xfrm>
        </p:spPr>
        <p:txBody>
          <a:bodyPr>
            <a:normAutofit/>
          </a:bodyPr>
          <a:p>
            <a:pPr algn="ctr"/>
            <a:r>
              <a:rPr cap="none" dirty="0" sz="5400" lang="en-US">
                <a:ln w="0"/>
                <a:solidFill>
                  <a:srgbClr val="002060"/>
                </a:solidFill>
                <a:effectLst>
                  <a:glow rad="101600">
                    <a:schemeClr val="accent5">
                      <a:satMod val="175000"/>
                      <a:alpha val="40000"/>
                    </a:schemeClr>
                  </a:glow>
                  <a:outerShdw algn="ctr" blurRad="38100" dir="5400000" dist="25400" rotWithShape="0">
                    <a:srgbClr val="6E747A">
                      <a:alpha val="43000"/>
                    </a:srgbClr>
                  </a:outerShdw>
                </a:effectLst>
                <a:latin typeface="Algerian" panose="04020705040A02060702" pitchFamily="82" charset="0"/>
              </a:rPr>
              <a:t>Endoscopic </a:t>
            </a:r>
            <a:br>
              <a:rPr cap="none" dirty="0" sz="5400" lang="en-US">
                <a:ln w="0"/>
                <a:solidFill>
                  <a:srgbClr val="002060"/>
                </a:solidFill>
                <a:effectLst>
                  <a:glow rad="101600">
                    <a:schemeClr val="accent5">
                      <a:satMod val="175000"/>
                      <a:alpha val="40000"/>
                    </a:schemeClr>
                  </a:glow>
                  <a:outerShdw algn="ctr" blurRad="38100" dir="5400000" dist="25400" rotWithShape="0">
                    <a:srgbClr val="6E747A">
                      <a:alpha val="43000"/>
                    </a:srgbClr>
                  </a:outerShdw>
                </a:effectLst>
                <a:latin typeface="Algerian" panose="04020705040A02060702" pitchFamily="82" charset="0"/>
              </a:rPr>
            </a:br>
            <a:r>
              <a:rPr cap="none" dirty="0" sz="5400" lang="en-US">
                <a:ln w="0"/>
                <a:solidFill>
                  <a:srgbClr val="002060"/>
                </a:solidFill>
                <a:effectLst>
                  <a:glow rad="101600">
                    <a:schemeClr val="accent5">
                      <a:satMod val="175000"/>
                      <a:alpha val="40000"/>
                    </a:schemeClr>
                  </a:glow>
                  <a:outerShdw algn="ctr" blurRad="38100" dir="5400000" dist="25400" rotWithShape="0">
                    <a:srgbClr val="6E747A">
                      <a:alpha val="43000"/>
                    </a:srgbClr>
                  </a:outerShdw>
                </a:effectLst>
                <a:latin typeface="Algerian" panose="04020705040A02060702" pitchFamily="82" charset="0"/>
              </a:rPr>
              <a:t>Third </a:t>
            </a:r>
            <a:br>
              <a:rPr cap="none" dirty="0" sz="5400" lang="en-US">
                <a:ln w="0"/>
                <a:solidFill>
                  <a:srgbClr val="002060"/>
                </a:solidFill>
                <a:effectLst>
                  <a:glow rad="101600">
                    <a:schemeClr val="accent5">
                      <a:satMod val="175000"/>
                      <a:alpha val="40000"/>
                    </a:schemeClr>
                  </a:glow>
                  <a:outerShdw algn="ctr" blurRad="38100" dir="5400000" dist="25400" rotWithShape="0">
                    <a:srgbClr val="6E747A">
                      <a:alpha val="43000"/>
                    </a:srgbClr>
                  </a:outerShdw>
                </a:effectLst>
                <a:latin typeface="Algerian" panose="04020705040A02060702" pitchFamily="82" charset="0"/>
              </a:rPr>
            </a:br>
            <a:r>
              <a:rPr cap="none" dirty="0" sz="5400" lang="en-US" err="1">
                <a:ln w="0"/>
                <a:solidFill>
                  <a:srgbClr val="002060"/>
                </a:solidFill>
                <a:effectLst>
                  <a:glow rad="101600">
                    <a:schemeClr val="accent5">
                      <a:satMod val="175000"/>
                      <a:alpha val="40000"/>
                    </a:schemeClr>
                  </a:glow>
                  <a:outerShdw algn="ctr" blurRad="38100" dir="5400000" dist="25400" rotWithShape="0">
                    <a:srgbClr val="6E747A">
                      <a:alpha val="43000"/>
                    </a:srgbClr>
                  </a:outerShdw>
                </a:effectLst>
                <a:latin typeface="Algerian" panose="04020705040A02060702" pitchFamily="82" charset="0"/>
              </a:rPr>
              <a:t>Ventriculostomy</a:t>
            </a:r>
            <a:br>
              <a:rPr cap="none" dirty="0" sz="5400" lang="en-US">
                <a:ln w="0"/>
                <a:solidFill>
                  <a:srgbClr val="002060"/>
                </a:solidFill>
                <a:effectLst>
                  <a:glow rad="101600">
                    <a:schemeClr val="accent5">
                      <a:satMod val="175000"/>
                      <a:alpha val="40000"/>
                    </a:schemeClr>
                  </a:glow>
                  <a:outerShdw algn="ctr" blurRad="38100" dir="5400000" dist="25400" rotWithShape="0">
                    <a:srgbClr val="6E747A">
                      <a:alpha val="43000"/>
                    </a:srgbClr>
                  </a:outerShdw>
                </a:effectLst>
                <a:latin typeface="Algerian" panose="04020705040A02060702" pitchFamily="82" charset="0"/>
              </a:rPr>
            </a:br>
            <a:r>
              <a:rPr cap="none" dirty="0" sz="5400" lang="en-US">
                <a:ln w="0"/>
                <a:solidFill>
                  <a:srgbClr val="002060"/>
                </a:solidFill>
                <a:effectLst>
                  <a:glow rad="101600">
                    <a:schemeClr val="accent5">
                      <a:satMod val="175000"/>
                      <a:alpha val="40000"/>
                    </a:schemeClr>
                  </a:glow>
                  <a:outerShdw algn="ctr" blurRad="38100" dir="5400000" dist="25400" rotWithShape="0">
                    <a:srgbClr val="6E747A">
                      <a:alpha val="43000"/>
                    </a:srgbClr>
                  </a:outerShdw>
                </a:effectLst>
                <a:latin typeface="Algerian" panose="04020705040A02060702" pitchFamily="82" charset="0"/>
              </a:rPr>
              <a:t>ETV</a:t>
            </a:r>
            <a:endParaRPr cap="none" dirty="0" sz="5400" lang="ar-IQ">
              <a:ln w="0"/>
              <a:solidFill>
                <a:srgbClr val="002060"/>
              </a:solidFill>
              <a:effectLst>
                <a:glow rad="101600">
                  <a:schemeClr val="accent5">
                    <a:satMod val="175000"/>
                    <a:alpha val="40000"/>
                  </a:schemeClr>
                </a:glow>
                <a:outerShdw algn="ctr" blurRad="38100" dir="5400000" dist="25400" rotWithShape="0">
                  <a:srgbClr val="6E747A">
                    <a:alpha val="43000"/>
                  </a:srgbClr>
                </a:outerShdw>
              </a:effectLst>
              <a:latin typeface="Algerian" panose="04020705040A02060702" pitchFamily="82"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7" name=""/>
        <p:cNvGrpSpPr/>
        <p:nvPr/>
      </p:nvGrpSpPr>
      <p:grpSpPr>
        <a:xfrm>
          <a:off x="0" y="0"/>
          <a:ext cx="0" cy="0"/>
          <a:chOff x="0" y="0"/>
          <a:chExt cx="0" cy="0"/>
        </a:xfrm>
      </p:grpSpPr>
      <p:sp>
        <p:nvSpPr>
          <p:cNvPr id="1048635" name="Content Placeholder 2"/>
          <p:cNvSpPr>
            <a:spLocks noGrp="1"/>
          </p:cNvSpPr>
          <p:nvPr>
            <p:ph idx="1"/>
          </p:nvPr>
        </p:nvSpPr>
        <p:spPr>
          <a:xfrm>
            <a:off x="86012" y="82262"/>
            <a:ext cx="8977169" cy="6683374"/>
          </a:xfrm>
        </p:spPr>
        <p:txBody>
          <a:bodyPr>
            <a:normAutofit/>
          </a:bodyPr>
          <a:p>
            <a:pPr>
              <a:buFont typeface="Wingdings" pitchFamily="2" charset="2"/>
              <a:buChar char="q"/>
            </a:pPr>
            <a:r>
              <a:rPr b="1" dirty="0" sz="2000" lang="en-US" u="sng">
                <a:solidFill>
                  <a:srgbClr val="C00000"/>
                </a:solidFill>
              </a:rPr>
              <a:t>ANATOMIC CONSIDERATIONS</a:t>
            </a:r>
          </a:p>
          <a:p>
            <a:pPr>
              <a:buFont typeface="Wingdings" pitchFamily="2" charset="2"/>
              <a:buChar char="§"/>
            </a:pPr>
            <a:r>
              <a:rPr dirty="0" sz="2000" lang="en-US"/>
              <a:t>The bur hole is placed just anterior to the coronal suture in the </a:t>
            </a:r>
            <a:r>
              <a:rPr dirty="0" sz="2000" lang="en-US" err="1"/>
              <a:t>midpupillary</a:t>
            </a:r>
            <a:r>
              <a:rPr dirty="0" sz="2000" lang="en-US"/>
              <a:t> line (</a:t>
            </a:r>
            <a:r>
              <a:rPr b="1" dirty="0" sz="2000" lang="en-US" err="1"/>
              <a:t>Kocher’s</a:t>
            </a:r>
            <a:r>
              <a:rPr b="1" dirty="0" sz="2000" lang="en-US"/>
              <a:t> point</a:t>
            </a:r>
            <a:r>
              <a:rPr dirty="0" sz="2000" lang="en-US"/>
              <a:t>).</a:t>
            </a:r>
          </a:p>
          <a:p>
            <a:pPr>
              <a:buFont typeface="Wingdings" pitchFamily="2" charset="2"/>
              <a:buChar char="v"/>
            </a:pPr>
            <a:r>
              <a:rPr b="1" dirty="0" sz="2000" lang="en-US">
                <a:solidFill>
                  <a:srgbClr val="C00000"/>
                </a:solidFill>
              </a:rPr>
              <a:t>Within lateral ventricle</a:t>
            </a:r>
          </a:p>
          <a:p>
            <a:r>
              <a:rPr dirty="0" sz="2000" lang="en-US"/>
              <a:t>The foramen of </a:t>
            </a:r>
            <a:r>
              <a:rPr dirty="0" sz="2000" lang="en-US" err="1"/>
              <a:t>Monro</a:t>
            </a:r>
            <a:r>
              <a:rPr dirty="0" sz="2000" lang="en-US"/>
              <a:t> is usually identified first. </a:t>
            </a:r>
          </a:p>
          <a:p>
            <a:r>
              <a:rPr dirty="0" sz="2000" lang="en-US"/>
              <a:t>The choroid plexus arises </a:t>
            </a:r>
            <a:r>
              <a:rPr b="1" dirty="0" sz="2000" lang="en-US"/>
              <a:t>posterior to</a:t>
            </a:r>
            <a:r>
              <a:rPr dirty="0" sz="2000" lang="en-US"/>
              <a:t> the foramen of </a:t>
            </a:r>
            <a:r>
              <a:rPr dirty="0" sz="2000" lang="en-US" err="1"/>
              <a:t>Monro</a:t>
            </a:r>
            <a:r>
              <a:rPr dirty="0" sz="2000" lang="en-US"/>
              <a:t>, through which it passes before turning posteriorly to reside underneath the </a:t>
            </a:r>
            <a:r>
              <a:rPr dirty="0" sz="2000" lang="en-US" err="1"/>
              <a:t>tela</a:t>
            </a:r>
            <a:r>
              <a:rPr dirty="0" sz="2000" lang="en-US"/>
              <a:t> </a:t>
            </a:r>
            <a:r>
              <a:rPr dirty="0" sz="2000" lang="en-US" err="1"/>
              <a:t>choroidea</a:t>
            </a:r>
            <a:r>
              <a:rPr dirty="0" sz="2000" lang="en-US"/>
              <a:t>. </a:t>
            </a:r>
          </a:p>
          <a:p>
            <a:r>
              <a:rPr b="1" dirty="0" sz="2000" lang="en-US">
                <a:solidFill>
                  <a:srgbClr val="002060"/>
                </a:solidFill>
              </a:rPr>
              <a:t>The </a:t>
            </a:r>
            <a:r>
              <a:rPr b="1" dirty="0" sz="2000" lang="en-US" err="1">
                <a:solidFill>
                  <a:srgbClr val="002060"/>
                </a:solidFill>
              </a:rPr>
              <a:t>anteromedial</a:t>
            </a:r>
            <a:r>
              <a:rPr b="1" dirty="0" sz="2000" lang="en-US">
                <a:solidFill>
                  <a:srgbClr val="002060"/>
                </a:solidFill>
              </a:rPr>
              <a:t> septal vein</a:t>
            </a:r>
            <a:r>
              <a:rPr b="1" dirty="0" sz="2000" lang="en-US">
                <a:solidFill>
                  <a:srgbClr val="0070C0"/>
                </a:solidFill>
              </a:rPr>
              <a:t> </a:t>
            </a:r>
            <a:r>
              <a:rPr b="1" dirty="0" sz="2000" lang="en-US">
                <a:solidFill>
                  <a:srgbClr val="C00000"/>
                </a:solidFill>
              </a:rPr>
              <a:t>+</a:t>
            </a:r>
            <a:r>
              <a:rPr b="1" dirty="0" sz="2000" lang="en-US">
                <a:solidFill>
                  <a:srgbClr val="0070C0"/>
                </a:solidFill>
              </a:rPr>
              <a:t> </a:t>
            </a:r>
            <a:r>
              <a:rPr b="1" dirty="0" sz="2000" lang="en-US" err="1">
                <a:solidFill>
                  <a:srgbClr val="002060"/>
                </a:solidFill>
              </a:rPr>
              <a:t>posterolateral</a:t>
            </a:r>
            <a:r>
              <a:rPr b="1" dirty="0" sz="2000" lang="en-US">
                <a:solidFill>
                  <a:srgbClr val="002060"/>
                </a:solidFill>
              </a:rPr>
              <a:t> </a:t>
            </a:r>
            <a:r>
              <a:rPr b="1" dirty="0" sz="2000" lang="en-US" err="1">
                <a:solidFill>
                  <a:srgbClr val="002060"/>
                </a:solidFill>
              </a:rPr>
              <a:t>thalamostriate</a:t>
            </a:r>
            <a:r>
              <a:rPr b="1" dirty="0" sz="2000" lang="en-US">
                <a:solidFill>
                  <a:srgbClr val="002060"/>
                </a:solidFill>
              </a:rPr>
              <a:t> vein</a:t>
            </a:r>
            <a:r>
              <a:rPr b="1" dirty="0" sz="2000" lang="en-US">
                <a:solidFill>
                  <a:srgbClr val="0070C0"/>
                </a:solidFill>
              </a:rPr>
              <a:t> </a:t>
            </a:r>
            <a:r>
              <a:rPr b="1" dirty="0" sz="2000" lang="en-US">
                <a:solidFill>
                  <a:srgbClr val="C00000"/>
                </a:solidFill>
              </a:rPr>
              <a:t>—&gt;</a:t>
            </a:r>
            <a:r>
              <a:rPr b="1" dirty="0" sz="2000" lang="en-US">
                <a:solidFill>
                  <a:srgbClr val="0070C0"/>
                </a:solidFill>
              </a:rPr>
              <a:t> the internal cerebral vein </a:t>
            </a:r>
            <a:r>
              <a:rPr dirty="0" sz="2000" lang="en-US"/>
              <a:t>(at the posterior margin of the foramen of </a:t>
            </a:r>
            <a:r>
              <a:rPr dirty="0" sz="2000" lang="en-US" err="1"/>
              <a:t>Monro</a:t>
            </a:r>
            <a:r>
              <a:rPr dirty="0" sz="2000" lang="en-US"/>
              <a:t>).</a:t>
            </a:r>
          </a:p>
          <a:p>
            <a:r>
              <a:rPr b="1" dirty="0" sz="2000" lang="en-US">
                <a:solidFill>
                  <a:srgbClr val="0070C0"/>
                </a:solidFill>
              </a:rPr>
              <a:t>The internal cerebral vein: </a:t>
            </a:r>
            <a:r>
              <a:rPr dirty="0" sz="2000" lang="en-US"/>
              <a:t>courses in the </a:t>
            </a:r>
            <a:r>
              <a:rPr dirty="0" sz="2000" lang="en-US" err="1"/>
              <a:t>tela</a:t>
            </a:r>
            <a:r>
              <a:rPr dirty="0" sz="2000" lang="en-US"/>
              <a:t> </a:t>
            </a:r>
            <a:r>
              <a:rPr dirty="0" sz="2000" lang="en-US" err="1"/>
              <a:t>choroidea</a:t>
            </a:r>
            <a:r>
              <a:rPr dirty="0" sz="2000" lang="en-US"/>
              <a:t> of the roof of the third ventricle. </a:t>
            </a:r>
          </a:p>
          <a:p>
            <a:pPr lvl="1">
              <a:buFont typeface="Wingdings" pitchFamily="2" charset="2"/>
              <a:buChar char="ü"/>
            </a:pPr>
            <a:r>
              <a:rPr b="1" dirty="0" sz="2000" lang="en-US">
                <a:solidFill>
                  <a:srgbClr val="7030A0"/>
                </a:solidFill>
              </a:rPr>
              <a:t>The left foramen</a:t>
            </a:r>
            <a:r>
              <a:rPr dirty="0" sz="2000" lang="en-US"/>
              <a:t> is defined by the choroid and the </a:t>
            </a:r>
            <a:r>
              <a:rPr dirty="0" sz="2000" lang="en-US" err="1"/>
              <a:t>thalamostriate</a:t>
            </a:r>
            <a:r>
              <a:rPr dirty="0" sz="2000" lang="en-US"/>
              <a:t> vein coursing toward the 8 o’clock position, </a:t>
            </a:r>
          </a:p>
          <a:p>
            <a:pPr lvl="1">
              <a:buFont typeface="Wingdings" pitchFamily="2" charset="2"/>
              <a:buChar char="ü"/>
            </a:pPr>
            <a:r>
              <a:rPr b="1" dirty="0" sz="2000" lang="en-US">
                <a:solidFill>
                  <a:srgbClr val="7030A0"/>
                </a:solidFill>
              </a:rPr>
              <a:t>The right foramen</a:t>
            </a:r>
            <a:r>
              <a:rPr dirty="0" sz="2000" lang="en-US"/>
              <a:t> these structures are oriented to the 4 o’clock position.</a:t>
            </a:r>
          </a:p>
          <a:p>
            <a:pPr lvl="1">
              <a:buFont typeface="Wingdings" pitchFamily="2" charset="2"/>
              <a:buChar char="ü"/>
            </a:pPr>
            <a:endParaRPr dirty="0" sz="2000" lang="en-US"/>
          </a:p>
          <a:p>
            <a:pPr>
              <a:buFont typeface="Wingdings" pitchFamily="2" charset="2"/>
              <a:buChar char="Ø"/>
            </a:pPr>
            <a:r>
              <a:rPr b="1" dirty="0" sz="2000" lang="en-US">
                <a:solidFill>
                  <a:srgbClr val="002060"/>
                </a:solidFill>
              </a:rPr>
              <a:t>Boundaries of Foramen of </a:t>
            </a:r>
            <a:r>
              <a:rPr b="1" dirty="0" sz="2000" lang="en-US" err="1">
                <a:solidFill>
                  <a:srgbClr val="002060"/>
                </a:solidFill>
              </a:rPr>
              <a:t>Monro</a:t>
            </a:r>
            <a:endParaRPr b="1" dirty="0" sz="2000" lang="en-US">
              <a:solidFill>
                <a:srgbClr val="002060"/>
              </a:solidFill>
            </a:endParaRPr>
          </a:p>
          <a:p>
            <a:pPr lvl="1">
              <a:buFont typeface="Courier New" panose="02070309020205020404" pitchFamily="49" charset="0"/>
              <a:buChar char="o"/>
            </a:pPr>
            <a:r>
              <a:rPr b="1" dirty="0" sz="2000" lang="en-US"/>
              <a:t>Anterior and medial:</a:t>
            </a:r>
            <a:r>
              <a:rPr dirty="0" sz="2000" lang="en-US"/>
              <a:t> The fornix as a curved white C-shaped structure. </a:t>
            </a:r>
          </a:p>
          <a:p>
            <a:pPr lvl="1">
              <a:buFont typeface="Courier New" panose="02070309020205020404" pitchFamily="49" charset="0"/>
              <a:buChar char="o"/>
            </a:pPr>
            <a:r>
              <a:rPr b="1" dirty="0" sz="2000" lang="en-US"/>
              <a:t>Lateral:</a:t>
            </a:r>
            <a:r>
              <a:rPr dirty="0" sz="2000" lang="en-US"/>
              <a:t> The head of the caudate.</a:t>
            </a:r>
          </a:p>
          <a:p>
            <a:pPr lvl="1">
              <a:buFont typeface="Courier New" panose="02070309020205020404" pitchFamily="49" charset="0"/>
              <a:buChar char="o"/>
            </a:pPr>
            <a:r>
              <a:rPr b="1" dirty="0" sz="2000" lang="en-US"/>
              <a:t>Medial: </a:t>
            </a:r>
            <a:r>
              <a:rPr dirty="0" sz="2000" lang="en-US"/>
              <a:t>the septum </a:t>
            </a:r>
            <a:r>
              <a:rPr dirty="0" sz="2000" lang="en-US" err="1"/>
              <a:t>pellucidum</a:t>
            </a:r>
            <a:r>
              <a:rPr dirty="0" sz="2000" lang="en-US"/>
              <a:t>.</a:t>
            </a:r>
            <a:endParaRPr dirty="0" sz="2000" lang="en-IQ"/>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8" name=""/>
        <p:cNvGrpSpPr/>
        <p:nvPr/>
      </p:nvGrpSpPr>
      <p:grpSpPr>
        <a:xfrm>
          <a:off x="0" y="0"/>
          <a:ext cx="0" cy="0"/>
          <a:chOff x="0" y="0"/>
          <a:chExt cx="0" cy="0"/>
        </a:xfrm>
      </p:grpSpPr>
      <p:sp>
        <p:nvSpPr>
          <p:cNvPr id="1048636" name="Content Placeholder 2"/>
          <p:cNvSpPr>
            <a:spLocks noGrp="1"/>
          </p:cNvSpPr>
          <p:nvPr>
            <p:ph idx="1"/>
          </p:nvPr>
        </p:nvSpPr>
        <p:spPr>
          <a:xfrm>
            <a:off x="86012" y="82260"/>
            <a:ext cx="8977169" cy="6694921"/>
          </a:xfrm>
        </p:spPr>
        <p:txBody>
          <a:bodyPr>
            <a:normAutofit/>
          </a:bodyPr>
          <a:p>
            <a:pPr>
              <a:buFont typeface="Wingdings" pitchFamily="2" charset="2"/>
              <a:buChar char="v"/>
            </a:pPr>
            <a:r>
              <a:rPr b="1" dirty="0" sz="2000" lang="en-US">
                <a:solidFill>
                  <a:srgbClr val="C00000"/>
                </a:solidFill>
              </a:rPr>
              <a:t>Within the 3</a:t>
            </a:r>
            <a:r>
              <a:rPr baseline="30000" b="1" dirty="0" sz="2000" lang="en-US">
                <a:solidFill>
                  <a:srgbClr val="C00000"/>
                </a:solidFill>
              </a:rPr>
              <a:t>rd</a:t>
            </a:r>
            <a:r>
              <a:rPr b="1" dirty="0" sz="2000" lang="en-US">
                <a:solidFill>
                  <a:srgbClr val="C00000"/>
                </a:solidFill>
              </a:rPr>
              <a:t> ventricle</a:t>
            </a:r>
          </a:p>
          <a:p>
            <a:r>
              <a:rPr dirty="0" sz="2000" lang="en-US"/>
              <a:t>After passing through the foramen of </a:t>
            </a:r>
            <a:r>
              <a:rPr dirty="0" sz="2000" lang="en-US" err="1"/>
              <a:t>Monro</a:t>
            </a:r>
            <a:r>
              <a:rPr dirty="0" sz="2000" lang="en-US"/>
              <a:t>, the floor of the third ventricle is visualized. </a:t>
            </a:r>
          </a:p>
          <a:p>
            <a:pPr lvl="1">
              <a:buFont typeface="Wingdings" pitchFamily="2" charset="2"/>
              <a:buChar char="Ø"/>
            </a:pPr>
            <a:r>
              <a:rPr b="1" dirty="0" sz="2000" lang="en-US"/>
              <a:t>Two invaginations in the anterior portion of the floor</a:t>
            </a:r>
            <a:r>
              <a:rPr dirty="0" sz="2000" lang="en-US"/>
              <a:t> represent </a:t>
            </a:r>
            <a:r>
              <a:rPr b="1" dirty="0" sz="2000" lang="en-US">
                <a:solidFill>
                  <a:srgbClr val="0070C0"/>
                </a:solidFill>
              </a:rPr>
              <a:t>the optic recess </a:t>
            </a:r>
            <a:r>
              <a:rPr dirty="0" sz="2000" lang="en-US"/>
              <a:t>and</a:t>
            </a:r>
            <a:r>
              <a:rPr b="1" dirty="0" sz="2000" lang="en-US">
                <a:solidFill>
                  <a:srgbClr val="0070C0"/>
                </a:solidFill>
              </a:rPr>
              <a:t> the infundibular recess</a:t>
            </a:r>
            <a:r>
              <a:rPr dirty="0" sz="2000" lang="en-US"/>
              <a:t>. </a:t>
            </a:r>
          </a:p>
          <a:p>
            <a:pPr lvl="1">
              <a:buFont typeface="Wingdings" pitchFamily="2" charset="2"/>
              <a:buChar char="Ø"/>
            </a:pPr>
            <a:r>
              <a:rPr b="1" dirty="0" sz="2000" lang="en-US"/>
              <a:t>Posterior to them</a:t>
            </a:r>
            <a:r>
              <a:rPr dirty="0" sz="2000" lang="en-US"/>
              <a:t>, a </a:t>
            </a:r>
            <a:r>
              <a:rPr dirty="0" sz="2000" lang="en-US" u="sng"/>
              <a:t>pair of whitish prominences</a:t>
            </a:r>
            <a:r>
              <a:rPr dirty="0" sz="2000" lang="en-US"/>
              <a:t>, the </a:t>
            </a:r>
            <a:r>
              <a:rPr b="1" dirty="0" sz="2000" lang="en-US">
                <a:solidFill>
                  <a:srgbClr val="0070C0"/>
                </a:solidFill>
              </a:rPr>
              <a:t>mammillary bodies</a:t>
            </a:r>
            <a:r>
              <a:rPr dirty="0" sz="2000" lang="en-US"/>
              <a:t>, appear in the middle of the floor. </a:t>
            </a:r>
          </a:p>
          <a:p>
            <a:pPr lvl="1">
              <a:buFont typeface="Wingdings" pitchFamily="2" charset="2"/>
              <a:buChar char="Ø"/>
            </a:pPr>
            <a:r>
              <a:rPr b="1" dirty="0" sz="2000" lang="en-US"/>
              <a:t>Between the infundibular recess and mammillary bodies</a:t>
            </a:r>
            <a:r>
              <a:rPr dirty="0" sz="2000" lang="en-US"/>
              <a:t> lies </a:t>
            </a:r>
            <a:r>
              <a:rPr b="1" dirty="0" sz="2000" lang="en-US">
                <a:solidFill>
                  <a:srgbClr val="0070C0"/>
                </a:solidFill>
              </a:rPr>
              <a:t>the tuber </a:t>
            </a:r>
            <a:r>
              <a:rPr b="1" dirty="0" sz="2000" lang="en-US" err="1">
                <a:solidFill>
                  <a:srgbClr val="0070C0"/>
                </a:solidFill>
              </a:rPr>
              <a:t>cinereum</a:t>
            </a:r>
            <a:r>
              <a:rPr b="1" dirty="0" sz="2000" lang="en-US">
                <a:solidFill>
                  <a:srgbClr val="0070C0"/>
                </a:solidFill>
              </a:rPr>
              <a:t> </a:t>
            </a:r>
            <a:r>
              <a:rPr dirty="0" sz="2000" lang="en-US"/>
              <a:t>(Latin, gray potato). </a:t>
            </a:r>
          </a:p>
          <a:p>
            <a:endParaRPr dirty="0" sz="2000" lang="en-US"/>
          </a:p>
          <a:p>
            <a:pPr>
              <a:buFont typeface="Wingdings" pitchFamily="2" charset="2"/>
              <a:buChar char="§"/>
            </a:pPr>
            <a:r>
              <a:rPr dirty="0" sz="2000" lang="en-US">
                <a:solidFill>
                  <a:srgbClr val="C00000"/>
                </a:solidFill>
              </a:rPr>
              <a:t>In the setting of hydrocephalus, the tuber </a:t>
            </a:r>
            <a:r>
              <a:rPr dirty="0" sz="2000" lang="en-US" err="1">
                <a:solidFill>
                  <a:srgbClr val="C00000"/>
                </a:solidFill>
              </a:rPr>
              <a:t>cinereum</a:t>
            </a:r>
            <a:r>
              <a:rPr dirty="0" sz="2000" lang="en-US">
                <a:solidFill>
                  <a:srgbClr val="C00000"/>
                </a:solidFill>
              </a:rPr>
              <a:t> is often thin and translucent and can provide a glimpse of the basilar apex in the </a:t>
            </a:r>
            <a:r>
              <a:rPr dirty="0" sz="2000" lang="en-US" err="1">
                <a:solidFill>
                  <a:srgbClr val="C00000"/>
                </a:solidFill>
              </a:rPr>
              <a:t>interpeduncular</a:t>
            </a:r>
            <a:r>
              <a:rPr dirty="0" sz="2000" lang="en-US">
                <a:solidFill>
                  <a:srgbClr val="C00000"/>
                </a:solidFill>
              </a:rPr>
              <a:t> cistern below.</a:t>
            </a:r>
          </a:p>
          <a:p>
            <a:pPr>
              <a:buFont typeface="Wingdings" pitchFamily="2" charset="2"/>
              <a:buChar char="§"/>
            </a:pPr>
            <a:endParaRPr dirty="0" sz="2000" lang="en-US">
              <a:solidFill>
                <a:srgbClr val="C00000"/>
              </a:solidFill>
            </a:endParaRPr>
          </a:p>
          <a:p>
            <a:pPr>
              <a:buFont typeface="Wingdings" pitchFamily="2" charset="2"/>
              <a:buChar char="§"/>
            </a:pPr>
            <a:r>
              <a:rPr dirty="0" sz="2000" lang="en-US"/>
              <a:t>Structures of the posterior 3</a:t>
            </a:r>
            <a:r>
              <a:rPr baseline="30000" dirty="0" sz="2000" lang="en-US"/>
              <a:t>rd</a:t>
            </a:r>
            <a:r>
              <a:rPr dirty="0" sz="2000" lang="en-US"/>
              <a:t> ventricle may be difficult to see because they are often </a:t>
            </a:r>
          </a:p>
          <a:p>
            <a:pPr lvl="1">
              <a:buFont typeface="Wingdings" pitchFamily="2" charset="2"/>
              <a:buChar char="ü"/>
            </a:pPr>
            <a:r>
              <a:rPr dirty="0" sz="2000" lang="en-US"/>
              <a:t>Hidden from the endoscope in a standard </a:t>
            </a:r>
            <a:r>
              <a:rPr dirty="0" sz="2000" lang="en-US" err="1"/>
              <a:t>precoronal</a:t>
            </a:r>
            <a:r>
              <a:rPr dirty="0" sz="2000" lang="en-US"/>
              <a:t> bur hole and </a:t>
            </a:r>
            <a:r>
              <a:rPr dirty="0" sz="2000" lang="en-US" err="1"/>
              <a:t>transforaminal</a:t>
            </a:r>
            <a:r>
              <a:rPr dirty="0" sz="2000" lang="en-US"/>
              <a:t> approach. </a:t>
            </a:r>
          </a:p>
          <a:p>
            <a:pPr lvl="1">
              <a:buFont typeface="Wingdings" pitchFamily="2" charset="2"/>
              <a:buChar char="ü"/>
            </a:pPr>
            <a:r>
              <a:rPr dirty="0" sz="2000" lang="en-US"/>
              <a:t>The </a:t>
            </a:r>
            <a:r>
              <a:rPr dirty="0" sz="2000" lang="en-US" err="1"/>
              <a:t>massa</a:t>
            </a:r>
            <a:r>
              <a:rPr dirty="0" sz="2000" lang="en-US"/>
              <a:t> intermedia may also obstruct the view of posterior structures. </a:t>
            </a:r>
            <a:endParaRPr dirty="0" sz="2000" lang="en-IQ"/>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49" name=""/>
        <p:cNvGrpSpPr/>
        <p:nvPr/>
      </p:nvGrpSpPr>
      <p:grpSpPr>
        <a:xfrm>
          <a:off x="0" y="0"/>
          <a:ext cx="0" cy="0"/>
          <a:chOff x="0" y="0"/>
          <a:chExt cx="0" cy="0"/>
        </a:xfrm>
      </p:grpSpPr>
      <p:pic>
        <p:nvPicPr>
          <p:cNvPr id="2097177" name="Picture 4"/>
          <p:cNvPicPr>
            <a:picLocks noChangeAspect="1" noGrp="1"/>
          </p:cNvPicPr>
          <p:nvPr>
            <p:ph idx="1"/>
          </p:nvPr>
        </p:nvPicPr>
        <p:blipFill>
          <a:blip xmlns:r="http://schemas.openxmlformats.org/officeDocument/2006/relationships" r:embed="rId1"/>
          <a:stretch>
            <a:fillRect/>
          </a:stretch>
        </p:blipFill>
        <p:spPr>
          <a:xfrm>
            <a:off x="1425259" y="80790"/>
            <a:ext cx="6293482" cy="6696419"/>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0" name=""/>
        <p:cNvGrpSpPr/>
        <p:nvPr/>
      </p:nvGrpSpPr>
      <p:grpSpPr>
        <a:xfrm>
          <a:off x="0" y="0"/>
          <a:ext cx="0" cy="0"/>
          <a:chOff x="0" y="0"/>
          <a:chExt cx="0" cy="0"/>
        </a:xfrm>
      </p:grpSpPr>
      <p:pic>
        <p:nvPicPr>
          <p:cNvPr id="2097178" name="Picture 4"/>
          <p:cNvPicPr>
            <a:picLocks noChangeAspect="1" noGrp="1"/>
          </p:cNvPicPr>
          <p:nvPr>
            <p:ph idx="1"/>
          </p:nvPr>
        </p:nvPicPr>
        <p:blipFill>
          <a:blip xmlns:r="http://schemas.openxmlformats.org/officeDocument/2006/relationships" r:embed="rId1"/>
          <a:stretch>
            <a:fillRect/>
          </a:stretch>
        </p:blipFill>
        <p:spPr>
          <a:xfrm>
            <a:off x="1166091" y="105825"/>
            <a:ext cx="6811818" cy="6646349"/>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1" name=""/>
        <p:cNvGrpSpPr/>
        <p:nvPr/>
      </p:nvGrpSpPr>
      <p:grpSpPr>
        <a:xfrm>
          <a:off x="0" y="0"/>
          <a:ext cx="0" cy="0"/>
          <a:chOff x="0" y="0"/>
          <a:chExt cx="0" cy="0"/>
        </a:xfrm>
      </p:grpSpPr>
      <p:sp>
        <p:nvSpPr>
          <p:cNvPr id="1048637" name="Content Placeholder 2"/>
          <p:cNvSpPr>
            <a:spLocks noGrp="1"/>
          </p:cNvSpPr>
          <p:nvPr>
            <p:ph idx="1"/>
          </p:nvPr>
        </p:nvSpPr>
        <p:spPr>
          <a:xfrm>
            <a:off x="86012" y="82260"/>
            <a:ext cx="8977169" cy="6694921"/>
          </a:xfrm>
        </p:spPr>
        <p:txBody>
          <a:bodyPr>
            <a:normAutofit/>
          </a:bodyPr>
          <a:p>
            <a:pPr>
              <a:buFont typeface="Wingdings" pitchFamily="2" charset="2"/>
              <a:buChar char="q"/>
            </a:pPr>
            <a:r>
              <a:rPr b="1" dirty="0" sz="2000" lang="en-US" u="sng">
                <a:solidFill>
                  <a:srgbClr val="C00000"/>
                </a:solidFill>
              </a:rPr>
              <a:t>INDICATIONS of ETV</a:t>
            </a:r>
          </a:p>
          <a:p>
            <a:pPr>
              <a:buFont typeface="Wingdings" pitchFamily="2" charset="2"/>
              <a:buChar char="Ø"/>
            </a:pPr>
            <a:r>
              <a:rPr b="1" dirty="0" sz="2000" lang="en-US">
                <a:solidFill>
                  <a:srgbClr val="002060"/>
                </a:solidFill>
              </a:rPr>
              <a:t>Common indications for </a:t>
            </a:r>
            <a:r>
              <a:rPr b="1" dirty="0" sz="2000" lang="en-US" err="1">
                <a:solidFill>
                  <a:srgbClr val="002060"/>
                </a:solidFill>
              </a:rPr>
              <a:t>neuroendoscopy</a:t>
            </a:r>
            <a:r>
              <a:rPr b="1" dirty="0" sz="2000" lang="en-US">
                <a:solidFill>
                  <a:srgbClr val="002060"/>
                </a:solidFill>
              </a:rPr>
              <a:t> include:</a:t>
            </a:r>
          </a:p>
          <a:p>
            <a:pPr indent="-457200" lvl="1" marL="914400">
              <a:buFont typeface="+mj-lt"/>
              <a:buAutoNum type="arabicParenR"/>
            </a:pPr>
            <a:r>
              <a:rPr dirty="0" sz="2000" lang="en-US"/>
              <a:t>Treatment of hydrocephalus </a:t>
            </a:r>
          </a:p>
          <a:p>
            <a:pPr indent="-457200" lvl="1" marL="914400">
              <a:buFont typeface="+mj-lt"/>
              <a:buAutoNum type="arabicParenR"/>
            </a:pPr>
            <a:r>
              <a:rPr dirty="0" sz="2000" lang="en-US"/>
              <a:t>Cyst fenestration</a:t>
            </a:r>
          </a:p>
          <a:p>
            <a:pPr indent="-457200" lvl="1" marL="914400">
              <a:buFont typeface="+mj-lt"/>
              <a:buAutoNum type="arabicParenR"/>
            </a:pPr>
            <a:r>
              <a:rPr dirty="0" sz="2000" lang="en-US"/>
              <a:t>Biopsy or resection of </a:t>
            </a:r>
            <a:r>
              <a:rPr dirty="0" sz="2000" lang="en-US" err="1"/>
              <a:t>intraventricular</a:t>
            </a:r>
            <a:r>
              <a:rPr dirty="0" sz="2000" lang="en-US"/>
              <a:t> and pineal region tumors</a:t>
            </a:r>
          </a:p>
          <a:p>
            <a:endParaRPr dirty="0" sz="2000" lang="en-US"/>
          </a:p>
          <a:p>
            <a:pPr>
              <a:buFont typeface="Wingdings" pitchFamily="2" charset="2"/>
              <a:buChar char="Ø"/>
            </a:pPr>
            <a:r>
              <a:rPr b="1" dirty="0" sz="2000" lang="en-US">
                <a:solidFill>
                  <a:srgbClr val="002060"/>
                </a:solidFill>
              </a:rPr>
              <a:t>The spectrum of noncommunicating hydrocephalus can be managed with ETV:</a:t>
            </a:r>
          </a:p>
          <a:p>
            <a:pPr indent="-342900" lvl="1" marL="800100">
              <a:buFont typeface="+mj-lt"/>
              <a:buAutoNum type="arabicPeriod"/>
            </a:pPr>
            <a:r>
              <a:rPr dirty="0" sz="2000" lang="en-US"/>
              <a:t>Cyst fenestration</a:t>
            </a:r>
          </a:p>
          <a:p>
            <a:pPr indent="-342900" lvl="1" marL="800100">
              <a:buFont typeface="+mj-lt"/>
              <a:buAutoNum type="arabicPeriod"/>
            </a:pPr>
            <a:r>
              <a:rPr dirty="0" sz="2000" lang="en-US" err="1"/>
              <a:t>Septostomy</a:t>
            </a:r>
            <a:endParaRPr dirty="0" sz="2000" lang="en-US"/>
          </a:p>
          <a:p>
            <a:pPr indent="-342900" lvl="1" marL="800100">
              <a:buFont typeface="+mj-lt"/>
              <a:buAutoNum type="arabicPeriod"/>
            </a:pPr>
            <a:r>
              <a:rPr dirty="0" sz="2000" lang="en-US" err="1"/>
              <a:t>Foraminoplasty</a:t>
            </a:r>
            <a:endParaRPr dirty="0" sz="2000" lang="en-US"/>
          </a:p>
          <a:p>
            <a:pPr indent="-342900" lvl="1" marL="800100">
              <a:buFont typeface="+mj-lt"/>
              <a:buAutoNum type="arabicPeriod"/>
            </a:pPr>
            <a:r>
              <a:rPr dirty="0" sz="2000" lang="en-US" err="1"/>
              <a:t>Aqueductoplasty</a:t>
            </a:r>
            <a:endParaRPr dirty="0" sz="2000" lang="en-US"/>
          </a:p>
          <a:p>
            <a:pPr indent="-342900" lvl="1" marL="800100">
              <a:buFont typeface="+mj-lt"/>
              <a:buAutoNum type="arabicPeriod"/>
            </a:pPr>
            <a:r>
              <a:rPr dirty="0" sz="2000" lang="en-US"/>
              <a:t>The placement or removal of recalcitrant shunt catheters.</a:t>
            </a:r>
            <a:endParaRPr dirty="0" sz="2000" lang="en-IQ"/>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2" name=""/>
        <p:cNvGrpSpPr/>
        <p:nvPr/>
      </p:nvGrpSpPr>
      <p:grpSpPr>
        <a:xfrm>
          <a:off x="0" y="0"/>
          <a:ext cx="0" cy="0"/>
          <a:chOff x="0" y="0"/>
          <a:chExt cx="0" cy="0"/>
        </a:xfrm>
      </p:grpSpPr>
      <p:sp>
        <p:nvSpPr>
          <p:cNvPr id="1048638" name="Content Placeholder 2"/>
          <p:cNvSpPr>
            <a:spLocks noGrp="1"/>
          </p:cNvSpPr>
          <p:nvPr>
            <p:ph idx="1"/>
          </p:nvPr>
        </p:nvSpPr>
        <p:spPr>
          <a:xfrm>
            <a:off x="86012" y="82260"/>
            <a:ext cx="8977169" cy="6694921"/>
          </a:xfrm>
        </p:spPr>
        <p:txBody>
          <a:bodyPr>
            <a:normAutofit/>
          </a:bodyPr>
          <a:p>
            <a:pPr>
              <a:buFont typeface="Wingdings" pitchFamily="2" charset="2"/>
              <a:buChar char="q"/>
            </a:pPr>
            <a:r>
              <a:rPr b="1" dirty="0" sz="2000" lang="en-US" u="sng">
                <a:solidFill>
                  <a:srgbClr val="C00000"/>
                </a:solidFill>
              </a:rPr>
              <a:t>ETV for Noncommunicating Hydrocephalus</a:t>
            </a:r>
          </a:p>
          <a:p>
            <a:r>
              <a:rPr dirty="0" sz="2000" lang="en-US"/>
              <a:t>Used in symptomatic non-communicating HC manifesting with (headache, ataxia, nausea or emesis, and visual perturbation).</a:t>
            </a:r>
          </a:p>
          <a:p>
            <a:r>
              <a:rPr dirty="0" sz="2000" lang="en-US"/>
              <a:t>ETV candidates must have </a:t>
            </a:r>
            <a:r>
              <a:rPr b="1" dirty="0" sz="2000" lang="en-US"/>
              <a:t>patent subarachnoid spaces and suitable anatomy</a:t>
            </a:r>
            <a:r>
              <a:rPr dirty="0" sz="2000" lang="en-US"/>
              <a:t> </a:t>
            </a:r>
            <a:r>
              <a:rPr dirty="0" sz="2000" lang="en-US">
                <a:solidFill>
                  <a:srgbClr val="002060"/>
                </a:solidFill>
              </a:rPr>
              <a:t>to permit safe fenestration of the floor of the third ventricle without excessive risk to surrounding </a:t>
            </a:r>
            <a:r>
              <a:rPr dirty="0" sz="2000" lang="en-US" err="1">
                <a:solidFill>
                  <a:srgbClr val="002060"/>
                </a:solidFill>
              </a:rPr>
              <a:t>neurovascular</a:t>
            </a:r>
            <a:r>
              <a:rPr dirty="0" sz="2000" lang="en-US">
                <a:solidFill>
                  <a:srgbClr val="002060"/>
                </a:solidFill>
              </a:rPr>
              <a:t> structures (</a:t>
            </a:r>
            <a:r>
              <a:rPr dirty="0" sz="2000" lang="en-US">
                <a:solidFill>
                  <a:srgbClr val="C00000"/>
                </a:solidFill>
              </a:rPr>
              <a:t>basilar artery complex</a:t>
            </a:r>
            <a:r>
              <a:rPr dirty="0" sz="2000" lang="en-US"/>
              <a:t>).</a:t>
            </a:r>
          </a:p>
          <a:p>
            <a:endParaRPr dirty="0" sz="2000" lang="en-US"/>
          </a:p>
          <a:p>
            <a:pPr>
              <a:buFont typeface="Wingdings" pitchFamily="2" charset="2"/>
              <a:buChar char="v"/>
            </a:pPr>
            <a:r>
              <a:rPr b="1" dirty="0" sz="2000" lang="en-US"/>
              <a:t>Preoperative assessment by (MRI)</a:t>
            </a:r>
          </a:p>
          <a:p>
            <a:pPr indent="-457200" lvl="1" marL="914400">
              <a:buFont typeface="+mj-lt"/>
              <a:buAutoNum type="arabicPeriod"/>
            </a:pPr>
            <a:r>
              <a:rPr dirty="0" sz="2000" lang="en-US"/>
              <a:t>Size of the third ventricle</a:t>
            </a:r>
          </a:p>
          <a:p>
            <a:pPr indent="-457200" lvl="1" marL="914400">
              <a:buFont typeface="+mj-lt"/>
              <a:buAutoNum type="arabicPeriod"/>
            </a:pPr>
            <a:r>
              <a:rPr dirty="0" sz="2000" lang="en-US"/>
              <a:t>Thickness of its floor</a:t>
            </a:r>
          </a:p>
          <a:p>
            <a:pPr indent="-457200" lvl="1" marL="914400">
              <a:buFont typeface="+mj-lt"/>
              <a:buAutoNum type="arabicPeriod"/>
            </a:pPr>
            <a:r>
              <a:rPr dirty="0" sz="2000" lang="en-US"/>
              <a:t>Position of the basilar artery</a:t>
            </a:r>
          </a:p>
          <a:p>
            <a:pPr indent="-457200" lvl="1" marL="914400">
              <a:buFont typeface="+mj-lt"/>
              <a:buAutoNum type="arabicPeriod"/>
            </a:pPr>
            <a:r>
              <a:rPr dirty="0" sz="2000" lang="en-US"/>
              <a:t>The </a:t>
            </a:r>
            <a:r>
              <a:rPr dirty="0" sz="2000" lang="en-US" err="1"/>
              <a:t>prepontine</a:t>
            </a:r>
            <a:r>
              <a:rPr dirty="0" sz="2000" lang="en-US"/>
              <a:t> interval between the basilar artery and </a:t>
            </a:r>
            <a:r>
              <a:rPr dirty="0" sz="2000" lang="en-US" err="1"/>
              <a:t>clivus</a:t>
            </a:r>
            <a:endParaRPr dirty="0" sz="2000" lang="en-US"/>
          </a:p>
          <a:p>
            <a:pPr indent="-457200" lvl="1" marL="914400">
              <a:buFont typeface="+mj-lt"/>
              <a:buAutoNum type="arabicPeriod"/>
            </a:pPr>
            <a:endParaRPr dirty="0" sz="2000" lang="en-US"/>
          </a:p>
          <a:p>
            <a:pPr>
              <a:buFont typeface="Wingdings" pitchFamily="2" charset="2"/>
              <a:buChar char="§"/>
            </a:pPr>
            <a:r>
              <a:rPr b="1" dirty="0" sz="2000" lang="en-US">
                <a:solidFill>
                  <a:srgbClr val="C00000"/>
                </a:solidFill>
              </a:rPr>
              <a:t>5mm</a:t>
            </a:r>
            <a:r>
              <a:rPr b="1" dirty="0" sz="2000" lang="en-US"/>
              <a:t> interval is preferred </a:t>
            </a:r>
          </a:p>
          <a:p>
            <a:r>
              <a:rPr dirty="0" sz="2000" lang="en-US" err="1"/>
              <a:t>Prepontine</a:t>
            </a:r>
            <a:r>
              <a:rPr dirty="0" sz="2000" lang="en-US"/>
              <a:t> interval of </a:t>
            </a:r>
            <a:r>
              <a:rPr b="1" dirty="0" sz="2000" lang="en-US">
                <a:solidFill>
                  <a:srgbClr val="C00000"/>
                </a:solidFill>
              </a:rPr>
              <a:t>less than 1 mm,</a:t>
            </a:r>
            <a:r>
              <a:rPr dirty="0" sz="2000" lang="en-US"/>
              <a:t> may still permit endoscopic fenestration of the floor of the third ventricle.</a:t>
            </a:r>
            <a:endParaRPr dirty="0" sz="2000" lang="en-IQ"/>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9" name=""/>
        <p:cNvGrpSpPr/>
        <p:nvPr/>
      </p:nvGrpSpPr>
      <p:grpSpPr>
        <a:xfrm>
          <a:off x="0" y="0"/>
          <a:ext cx="0" cy="0"/>
          <a:chOff x="0" y="0"/>
          <a:chExt cx="0" cy="0"/>
        </a:xfrm>
      </p:grpSpPr>
      <p:sp>
        <p:nvSpPr>
          <p:cNvPr id="1048599" name="Content Placeholder 2"/>
          <p:cNvSpPr>
            <a:spLocks noGrp="1"/>
          </p:cNvSpPr>
          <p:nvPr>
            <p:ph idx="1"/>
          </p:nvPr>
        </p:nvSpPr>
        <p:spPr>
          <a:xfrm>
            <a:off x="86012" y="82262"/>
            <a:ext cx="8965623" cy="6694920"/>
          </a:xfrm>
        </p:spPr>
        <p:txBody>
          <a:bodyPr>
            <a:normAutofit/>
          </a:bodyPr>
          <a:p>
            <a:pPr>
              <a:buFont typeface="Wingdings" panose="05000000000000000000" pitchFamily="2" charset="2"/>
              <a:buChar char="Ø"/>
            </a:pPr>
            <a:r>
              <a:rPr b="1" dirty="0" sz="2000" lang="en-US"/>
              <a:t>May cause over drainage secondary to siphoning , leading to </a:t>
            </a:r>
          </a:p>
          <a:p>
            <a:pPr lvl="1">
              <a:buFont typeface="Wingdings" panose="05000000000000000000" pitchFamily="2" charset="2"/>
              <a:buChar char="§"/>
            </a:pPr>
            <a:r>
              <a:rPr dirty="0" sz="2000" lang="en-US"/>
              <a:t>Low-pressure symptoms ( Headache, nausea, emesis, diplopia)</a:t>
            </a:r>
          </a:p>
          <a:p>
            <a:pPr lvl="1">
              <a:buFont typeface="Wingdings" panose="05000000000000000000" pitchFamily="2" charset="2"/>
              <a:buChar char="§"/>
            </a:pPr>
            <a:r>
              <a:rPr dirty="0" sz="2000" lang="en-US"/>
              <a:t>Tearing of bridging veins ( Subdural hematoma)</a:t>
            </a:r>
          </a:p>
          <a:p>
            <a:pPr lvl="1">
              <a:buFont typeface="Wingdings" panose="05000000000000000000" pitchFamily="2" charset="2"/>
              <a:buChar char="§"/>
            </a:pPr>
            <a:r>
              <a:rPr dirty="0" sz="2000" lang="en-US"/>
              <a:t>Premature closure of cranial sutures (</a:t>
            </a:r>
            <a:r>
              <a:rPr dirty="0" sz="2000" lang="en-US" err="1"/>
              <a:t>Craniosynostosis</a:t>
            </a:r>
            <a:r>
              <a:rPr dirty="0" sz="2000" lang="en-US"/>
              <a:t>)</a:t>
            </a:r>
          </a:p>
          <a:p>
            <a:pPr lvl="1">
              <a:buFont typeface="Wingdings" panose="05000000000000000000" pitchFamily="2" charset="2"/>
              <a:buChar char="§"/>
            </a:pPr>
            <a:r>
              <a:rPr dirty="0" sz="2000" lang="en-US"/>
              <a:t>Slit ventricle syndrome </a:t>
            </a:r>
          </a:p>
          <a:p>
            <a:pPr lvl="1">
              <a:buFont typeface="Wingdings" panose="05000000000000000000" pitchFamily="2" charset="2"/>
              <a:buChar char="§"/>
            </a:pPr>
            <a:endParaRPr dirty="0" sz="2000" lang="en-US"/>
          </a:p>
          <a:p>
            <a:pPr>
              <a:buFont typeface="Wingdings" pitchFamily="2" charset="2"/>
              <a:buChar char="Ø"/>
            </a:pPr>
            <a:endParaRPr dirty="0" sz="2000" lang="en-IQ"/>
          </a:p>
        </p:txBody>
      </p:sp>
      <p:pic>
        <p:nvPicPr>
          <p:cNvPr id="2097152" name="Picture 4"/>
          <p:cNvPicPr>
            <a:picLocks noChangeAspect="1"/>
          </p:cNvPicPr>
          <p:nvPr/>
        </p:nvPicPr>
        <p:blipFill>
          <a:blip xmlns:r="http://schemas.openxmlformats.org/officeDocument/2006/relationships" r:embed="rId1" cstate="print"/>
          <a:stretch>
            <a:fillRect/>
          </a:stretch>
        </p:blipFill>
        <p:spPr>
          <a:xfrm>
            <a:off x="2189218" y="1835727"/>
            <a:ext cx="4765564" cy="494001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3" name=""/>
        <p:cNvGrpSpPr/>
        <p:nvPr/>
      </p:nvGrpSpPr>
      <p:grpSpPr>
        <a:xfrm>
          <a:off x="0" y="0"/>
          <a:ext cx="0" cy="0"/>
          <a:chOff x="0" y="0"/>
          <a:chExt cx="0" cy="0"/>
        </a:xfrm>
      </p:grpSpPr>
      <p:sp>
        <p:nvSpPr>
          <p:cNvPr id="1048639" name="Content Placeholder 2"/>
          <p:cNvSpPr>
            <a:spLocks noGrp="1"/>
          </p:cNvSpPr>
          <p:nvPr>
            <p:ph idx="1"/>
          </p:nvPr>
        </p:nvSpPr>
        <p:spPr>
          <a:xfrm>
            <a:off x="86012" y="82260"/>
            <a:ext cx="8977169" cy="6694921"/>
          </a:xfrm>
        </p:spPr>
        <p:txBody>
          <a:bodyPr>
            <a:normAutofit/>
          </a:bodyPr>
          <a:p>
            <a:pPr>
              <a:buFont typeface="Wingdings" pitchFamily="2" charset="2"/>
              <a:buChar char="v"/>
            </a:pPr>
            <a:r>
              <a:rPr b="1" dirty="0" sz="2000" lang="en-US">
                <a:solidFill>
                  <a:srgbClr val="C00000"/>
                </a:solidFill>
              </a:rPr>
              <a:t>Fenestration techniques include </a:t>
            </a:r>
          </a:p>
          <a:p>
            <a:pPr lvl="1">
              <a:buFont typeface="Wingdings" pitchFamily="2" charset="2"/>
              <a:buChar char="ü"/>
            </a:pPr>
            <a:r>
              <a:rPr dirty="0" sz="2000" lang="en-US"/>
              <a:t>Passage of a </a:t>
            </a:r>
            <a:r>
              <a:rPr b="1" dirty="0" sz="2000" lang="en-US">
                <a:solidFill>
                  <a:srgbClr val="0070C0"/>
                </a:solidFill>
              </a:rPr>
              <a:t>Fogarty balloon catheter</a:t>
            </a:r>
            <a:r>
              <a:rPr dirty="0" sz="2000" lang="en-US"/>
              <a:t> with repeated inflation and deflation until satisfactory creation of a stoma is achieved </a:t>
            </a:r>
          </a:p>
          <a:p>
            <a:pPr lvl="1">
              <a:buFont typeface="Wingdings" pitchFamily="2" charset="2"/>
              <a:buChar char="ü"/>
            </a:pPr>
            <a:r>
              <a:rPr dirty="0" sz="2000" lang="en-US"/>
              <a:t>Or blunt penetration of the floor with a </a:t>
            </a:r>
            <a:r>
              <a:rPr dirty="0" sz="2000" lang="en-US" err="1">
                <a:solidFill>
                  <a:srgbClr val="0070C0"/>
                </a:solidFill>
              </a:rPr>
              <a:t>Bugbee</a:t>
            </a:r>
            <a:r>
              <a:rPr dirty="0" sz="2000" lang="en-US">
                <a:solidFill>
                  <a:srgbClr val="0070C0"/>
                </a:solidFill>
              </a:rPr>
              <a:t> wire </a:t>
            </a:r>
            <a:r>
              <a:rPr dirty="0" sz="2000" lang="en-US"/>
              <a:t>or</a:t>
            </a:r>
            <a:r>
              <a:rPr dirty="0" sz="2000" lang="en-US">
                <a:solidFill>
                  <a:srgbClr val="0070C0"/>
                </a:solidFill>
              </a:rPr>
              <a:t> rigid probe</a:t>
            </a:r>
            <a:r>
              <a:rPr dirty="0" sz="2000" lang="en-US"/>
              <a:t>,</a:t>
            </a:r>
            <a:r>
              <a:rPr dirty="0" sz="2000" lang="en-US">
                <a:solidFill>
                  <a:srgbClr val="0070C0"/>
                </a:solidFill>
              </a:rPr>
              <a:t> laser coagulation</a:t>
            </a:r>
            <a:r>
              <a:rPr dirty="0" sz="2000" lang="en-US"/>
              <a:t>,</a:t>
            </a:r>
            <a:r>
              <a:rPr dirty="0" sz="2000" lang="en-US">
                <a:solidFill>
                  <a:srgbClr val="0070C0"/>
                </a:solidFill>
              </a:rPr>
              <a:t> electrocoagulation</a:t>
            </a:r>
            <a:r>
              <a:rPr dirty="0" sz="2000" lang="en-US"/>
              <a:t>, or</a:t>
            </a:r>
            <a:r>
              <a:rPr dirty="0" sz="2000" lang="en-US">
                <a:solidFill>
                  <a:srgbClr val="0070C0"/>
                </a:solidFill>
              </a:rPr>
              <a:t> water jet fenestration</a:t>
            </a:r>
            <a:r>
              <a:rPr dirty="0" sz="2000" lang="en-US"/>
              <a:t>. </a:t>
            </a:r>
          </a:p>
          <a:p>
            <a:endParaRPr dirty="0" sz="2000" lang="en-US"/>
          </a:p>
          <a:p>
            <a:r>
              <a:rPr dirty="0" sz="2000" lang="en-US"/>
              <a:t>Both the ependyma and underlying arachnoid are opened. </a:t>
            </a:r>
          </a:p>
          <a:p>
            <a:r>
              <a:rPr dirty="0" sz="2000" lang="en-US"/>
              <a:t>Bleeding from the edges of the opening can be </a:t>
            </a:r>
            <a:r>
              <a:rPr dirty="0" sz="2000" lang="en-US" err="1"/>
              <a:t>tamponaded</a:t>
            </a:r>
            <a:r>
              <a:rPr dirty="0" sz="2000" lang="en-US"/>
              <a:t> by keeping the balloon inflated for a slightly longer period. </a:t>
            </a:r>
          </a:p>
          <a:p>
            <a:pPr>
              <a:buFont typeface="Wingdings" pitchFamily="2" charset="2"/>
              <a:buChar char="§"/>
            </a:pPr>
            <a:r>
              <a:rPr b="1" dirty="0" sz="2000" lang="en-US">
                <a:solidFill>
                  <a:srgbClr val="0070C0"/>
                </a:solidFill>
              </a:rPr>
              <a:t>Fluctuation of the margins of the fenestration indicates CSF flow. </a:t>
            </a:r>
          </a:p>
          <a:p>
            <a:r>
              <a:rPr dirty="0" sz="2000" lang="en-US"/>
              <a:t>The basilar artery complex can be visualized through the fenestration without inserting the endoscope into the basal cisterns.</a:t>
            </a:r>
          </a:p>
          <a:p>
            <a:endParaRPr dirty="0" sz="2000"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4" name=""/>
        <p:cNvGrpSpPr/>
        <p:nvPr/>
      </p:nvGrpSpPr>
      <p:grpSpPr>
        <a:xfrm>
          <a:off x="0" y="0"/>
          <a:ext cx="0" cy="0"/>
          <a:chOff x="0" y="0"/>
          <a:chExt cx="0" cy="0"/>
        </a:xfrm>
      </p:grpSpPr>
      <p:pic>
        <p:nvPicPr>
          <p:cNvPr id="2097179" name="Picture 6"/>
          <p:cNvPicPr>
            <a:picLocks noChangeAspect="1"/>
          </p:cNvPicPr>
          <p:nvPr/>
        </p:nvPicPr>
        <p:blipFill>
          <a:blip xmlns:r="http://schemas.openxmlformats.org/officeDocument/2006/relationships" r:embed="rId1"/>
          <a:stretch>
            <a:fillRect/>
          </a:stretch>
        </p:blipFill>
        <p:spPr>
          <a:xfrm>
            <a:off x="105929" y="99854"/>
            <a:ext cx="8934162" cy="6692134"/>
          </a:xfrm>
          <a:prstGeom prst="rect"/>
          <a:ln>
            <a:noFill/>
          </a:ln>
          <a:effectLst>
            <a:outerShdw algn="tl" blurRad="190500" rotWithShape="0">
              <a:srgbClr val="000000">
                <a:alpha val="7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5" name=""/>
        <p:cNvGrpSpPr/>
        <p:nvPr/>
      </p:nvGrpSpPr>
      <p:grpSpPr>
        <a:xfrm>
          <a:off x="0" y="0"/>
          <a:ext cx="0" cy="0"/>
          <a:chOff x="0" y="0"/>
          <a:chExt cx="0" cy="0"/>
        </a:xfrm>
      </p:grpSpPr>
      <p:pic>
        <p:nvPicPr>
          <p:cNvPr id="2097180" name="Content Placeholder 4"/>
          <p:cNvPicPr>
            <a:picLocks noChangeAspect="1" noGrp="1"/>
          </p:cNvPicPr>
          <p:nvPr>
            <p:ph idx="1"/>
          </p:nvPr>
        </p:nvPicPr>
        <p:blipFill>
          <a:blip xmlns:r="http://schemas.openxmlformats.org/officeDocument/2006/relationships" r:embed="rId1"/>
          <a:stretch>
            <a:fillRect/>
          </a:stretch>
        </p:blipFill>
        <p:spPr>
          <a:xfrm>
            <a:off x="110836" y="92003"/>
            <a:ext cx="6793346" cy="3336998"/>
          </a:xfrm>
          <a:prstGeom prst="roundRect">
            <a:avLst>
              <a:gd name="adj" fmla="val 4167"/>
            </a:avLst>
          </a:prstGeom>
          <a:solidFill>
            <a:srgbClr val="FFFFFF"/>
          </a:solidFill>
          <a:ln w="76200" cap="sq">
            <a:solidFill>
              <a:srgbClr val="292929"/>
            </a:solidFill>
            <a:miter lim="800000"/>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pic>
        <p:nvPicPr>
          <p:cNvPr id="2097181" name="Picture 6"/>
          <p:cNvPicPr>
            <a:picLocks noChangeAspect="1"/>
          </p:cNvPicPr>
          <p:nvPr/>
        </p:nvPicPr>
        <p:blipFill rotWithShape="1">
          <a:blip xmlns:r="http://schemas.openxmlformats.org/officeDocument/2006/relationships" r:embed="rId2"/>
          <a:srcRect b="5882"/>
          <a:stretch>
            <a:fillRect/>
          </a:stretch>
        </p:blipFill>
        <p:spPr>
          <a:xfrm>
            <a:off x="2239818" y="3428999"/>
            <a:ext cx="6793346" cy="3336998"/>
          </a:xfrm>
          <a:prstGeom prst="roundRect">
            <a:avLst>
              <a:gd name="adj" fmla="val 4167"/>
            </a:avLst>
          </a:prstGeom>
          <a:solidFill>
            <a:srgbClr val="FFFFFF"/>
          </a:solidFill>
          <a:ln w="76200" cap="sq">
            <a:solidFill>
              <a:srgbClr val="292929"/>
            </a:solidFill>
            <a:miter lim="800000"/>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6" name=""/>
        <p:cNvGrpSpPr/>
        <p:nvPr/>
      </p:nvGrpSpPr>
      <p:grpSpPr>
        <a:xfrm>
          <a:off x="0" y="0"/>
          <a:ext cx="0" cy="0"/>
          <a:chOff x="0" y="0"/>
          <a:chExt cx="0" cy="0"/>
        </a:xfrm>
      </p:grpSpPr>
      <p:sp>
        <p:nvSpPr>
          <p:cNvPr id="1048640" name="Title 1"/>
          <p:cNvSpPr>
            <a:spLocks noGrp="1"/>
          </p:cNvSpPr>
          <p:nvPr>
            <p:ph type="title"/>
          </p:nvPr>
        </p:nvSpPr>
        <p:spPr/>
        <p:txBody>
          <a:bodyPr/>
          <a:p>
            <a:endParaRPr lang="en-IQ"/>
          </a:p>
        </p:txBody>
      </p:sp>
      <p:pic>
        <p:nvPicPr>
          <p:cNvPr id="2097182" name="Picture 4"/>
          <p:cNvPicPr>
            <a:picLocks noChangeAspect="1" noGrp="1"/>
          </p:cNvPicPr>
          <p:nvPr>
            <p:ph idx="1"/>
          </p:nvPr>
        </p:nvPicPr>
        <p:blipFill>
          <a:blip xmlns:r="http://schemas.openxmlformats.org/officeDocument/2006/relationships" r:embed="rId1"/>
          <a:stretch>
            <a:fillRect/>
          </a:stretch>
        </p:blipFill>
        <p:spPr>
          <a:xfrm>
            <a:off x="190500" y="76949"/>
            <a:ext cx="8763000" cy="670410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7" name=""/>
        <p:cNvGrpSpPr/>
        <p:nvPr/>
      </p:nvGrpSpPr>
      <p:grpSpPr>
        <a:xfrm>
          <a:off x="0" y="0"/>
          <a:ext cx="0" cy="0"/>
          <a:chOff x="0" y="0"/>
          <a:chExt cx="0" cy="0"/>
        </a:xfrm>
      </p:grpSpPr>
      <p:pic>
        <p:nvPicPr>
          <p:cNvPr id="2097183" name="Content Placeholder 3"/>
          <p:cNvPicPr>
            <a:picLocks noChangeAspect="1" noGrp="1"/>
          </p:cNvPicPr>
          <p:nvPr>
            <p:ph idx="1"/>
          </p:nvPr>
        </p:nvPicPr>
        <p:blipFill>
          <a:blip xmlns:r="http://schemas.openxmlformats.org/officeDocument/2006/relationships" r:embed="rId1"/>
          <a:stretch>
            <a:fillRect/>
          </a:stretch>
        </p:blipFill>
        <p:spPr>
          <a:xfrm>
            <a:off x="134748" y="850084"/>
            <a:ext cx="8874503" cy="515783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641" name="TextBox 4"/>
          <p:cNvSpPr txBox="1"/>
          <p:nvPr/>
        </p:nvSpPr>
        <p:spPr>
          <a:xfrm>
            <a:off x="5200650" y="1085850"/>
            <a:ext cx="1543050" cy="276999"/>
          </a:xfrm>
          <a:prstGeom prst="rect"/>
          <a:noFill/>
        </p:spPr>
        <p:txBody>
          <a:bodyPr rtlCol="0" wrap="square">
            <a:spAutoFit/>
          </a:bodyPr>
          <a:p>
            <a:r>
              <a:rPr dirty="0" sz="1200" lang="en-US">
                <a:solidFill>
                  <a:schemeClr val="bg1"/>
                </a:solidFill>
              </a:rPr>
              <a:t>Infundibular Recess</a:t>
            </a:r>
          </a:p>
        </p:txBody>
      </p:sp>
      <p:sp>
        <p:nvSpPr>
          <p:cNvPr id="1048642" name="TextBox 5"/>
          <p:cNvSpPr txBox="1"/>
          <p:nvPr/>
        </p:nvSpPr>
        <p:spPr>
          <a:xfrm>
            <a:off x="7686675" y="3714750"/>
            <a:ext cx="1514475" cy="300082"/>
          </a:xfrm>
          <a:prstGeom prst="rect"/>
          <a:noFill/>
        </p:spPr>
        <p:txBody>
          <a:bodyPr rtlCol="0" wrap="square">
            <a:spAutoFit/>
          </a:bodyPr>
          <a:p>
            <a:r>
              <a:rPr dirty="0" sz="1350" lang="en-US">
                <a:solidFill>
                  <a:schemeClr val="bg1"/>
                </a:solidFill>
              </a:rPr>
              <a:t>Mamillary Body</a:t>
            </a:r>
          </a:p>
        </p:txBody>
      </p:sp>
      <p:sp>
        <p:nvSpPr>
          <p:cNvPr id="1048643" name="TextBox 6"/>
          <p:cNvSpPr txBox="1"/>
          <p:nvPr/>
        </p:nvSpPr>
        <p:spPr>
          <a:xfrm>
            <a:off x="7819159" y="1485900"/>
            <a:ext cx="1371600" cy="300082"/>
          </a:xfrm>
          <a:prstGeom prst="rect"/>
          <a:noFill/>
        </p:spPr>
        <p:txBody>
          <a:bodyPr rtlCol="0" wrap="square">
            <a:spAutoFit/>
          </a:bodyPr>
          <a:p>
            <a:r>
              <a:rPr dirty="0" sz="1350" lang="en-US">
                <a:solidFill>
                  <a:schemeClr val="bg1"/>
                </a:solidFill>
              </a:rPr>
              <a:t>Dorsum Sella</a:t>
            </a:r>
          </a:p>
        </p:txBody>
      </p:sp>
      <p:sp>
        <p:nvSpPr>
          <p:cNvPr id="1048644" name="TextBox 7"/>
          <p:cNvSpPr txBox="1"/>
          <p:nvPr/>
        </p:nvSpPr>
        <p:spPr>
          <a:xfrm>
            <a:off x="5600700" y="3261926"/>
            <a:ext cx="857250" cy="281940"/>
          </a:xfrm>
          <a:prstGeom prst="rect"/>
          <a:noFill/>
        </p:spPr>
        <p:txBody>
          <a:bodyPr rtlCol="0" wrap="square">
            <a:spAutoFit/>
          </a:bodyPr>
          <a:p>
            <a:r>
              <a:rPr dirty="0" sz="1350" lang="en-US"/>
              <a:t>Basilar A.</a:t>
            </a:r>
          </a:p>
        </p:txBody>
      </p:sp>
      <p:sp>
        <p:nvSpPr>
          <p:cNvPr id="1048645" name="TextBox 8"/>
          <p:cNvSpPr txBox="1"/>
          <p:nvPr/>
        </p:nvSpPr>
        <p:spPr>
          <a:xfrm>
            <a:off x="3257550" y="2114550"/>
            <a:ext cx="1543050" cy="300082"/>
          </a:xfrm>
          <a:prstGeom prst="rect"/>
          <a:noFill/>
        </p:spPr>
        <p:txBody>
          <a:bodyPr rtlCol="0" wrap="square">
            <a:spAutoFit/>
          </a:bodyPr>
          <a:p>
            <a:r>
              <a:rPr b="1" dirty="0" sz="1350" lang="en-US">
                <a:solidFill>
                  <a:schemeClr val="bg1"/>
                </a:solidFill>
              </a:rPr>
              <a:t>Thalamostriate V.</a:t>
            </a:r>
          </a:p>
        </p:txBody>
      </p:sp>
      <p:sp>
        <p:nvSpPr>
          <p:cNvPr id="1048646" name="TextBox 9"/>
          <p:cNvSpPr txBox="1"/>
          <p:nvPr/>
        </p:nvSpPr>
        <p:spPr>
          <a:xfrm>
            <a:off x="1200150" y="2114550"/>
            <a:ext cx="1543050" cy="300082"/>
          </a:xfrm>
          <a:prstGeom prst="rect"/>
          <a:noFill/>
        </p:spPr>
        <p:txBody>
          <a:bodyPr rtlCol="0" wrap="square">
            <a:spAutoFit/>
          </a:bodyPr>
          <a:p>
            <a:r>
              <a:rPr b="1" dirty="0" sz="1350" lang="en-US"/>
              <a:t>Ant. Septal V.</a:t>
            </a:r>
          </a:p>
        </p:txBody>
      </p:sp>
      <p:sp>
        <p:nvSpPr>
          <p:cNvPr id="1048647" name="TextBox 10"/>
          <p:cNvSpPr txBox="1"/>
          <p:nvPr/>
        </p:nvSpPr>
        <p:spPr>
          <a:xfrm>
            <a:off x="3314700" y="4057650"/>
            <a:ext cx="1428750" cy="300082"/>
          </a:xfrm>
          <a:prstGeom prst="rect"/>
          <a:noFill/>
        </p:spPr>
        <p:txBody>
          <a:bodyPr rtlCol="0" wrap="square">
            <a:spAutoFit/>
          </a:bodyPr>
          <a:p>
            <a:r>
              <a:rPr dirty="0" sz="1350" lang="en-US">
                <a:solidFill>
                  <a:schemeClr val="bg1"/>
                </a:solidFill>
              </a:rPr>
              <a:t>Sup. Choroidal V.</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8" name=""/>
        <p:cNvGrpSpPr/>
        <p:nvPr/>
      </p:nvGrpSpPr>
      <p:grpSpPr>
        <a:xfrm>
          <a:off x="0" y="0"/>
          <a:ext cx="0" cy="0"/>
          <a:chOff x="0" y="0"/>
          <a:chExt cx="0" cy="0"/>
        </a:xfrm>
      </p:grpSpPr>
      <p:sp>
        <p:nvSpPr>
          <p:cNvPr id="1048648" name="Content Placeholder 2"/>
          <p:cNvSpPr>
            <a:spLocks noGrp="1"/>
          </p:cNvSpPr>
          <p:nvPr>
            <p:ph idx="1"/>
          </p:nvPr>
        </p:nvSpPr>
        <p:spPr>
          <a:xfrm>
            <a:off x="86012" y="82260"/>
            <a:ext cx="8977169" cy="6694921"/>
          </a:xfrm>
        </p:spPr>
        <p:txBody>
          <a:bodyPr>
            <a:normAutofit/>
          </a:bodyPr>
          <a:p>
            <a:pPr>
              <a:buFont typeface="Wingdings" pitchFamily="2" charset="2"/>
              <a:buChar char="v"/>
            </a:pPr>
            <a:r>
              <a:rPr b="1" dirty="0" sz="2000" lang="en-US"/>
              <a:t>Etiologies of obstructive HC for which ETV has been performed include </a:t>
            </a:r>
          </a:p>
          <a:p>
            <a:pPr lvl="1">
              <a:buFont typeface="Wingdings" pitchFamily="2" charset="2"/>
              <a:buChar char="ü"/>
            </a:pPr>
            <a:r>
              <a:rPr dirty="0" sz="2000" lang="en-US" err="1"/>
              <a:t>Aqueductal</a:t>
            </a:r>
            <a:r>
              <a:rPr dirty="0" sz="2000" lang="en-US"/>
              <a:t> stenosis (most common cause)</a:t>
            </a:r>
          </a:p>
          <a:p>
            <a:pPr lvl="1">
              <a:buFont typeface="Wingdings" pitchFamily="2" charset="2"/>
              <a:buChar char="ü"/>
            </a:pPr>
            <a:r>
              <a:rPr dirty="0" sz="2000" lang="en-US"/>
              <a:t>Tumor  </a:t>
            </a:r>
          </a:p>
          <a:p>
            <a:pPr lvl="1">
              <a:buFont typeface="Wingdings" pitchFamily="2" charset="2"/>
              <a:buChar char="ü"/>
            </a:pPr>
            <a:r>
              <a:rPr dirty="0" sz="2000" lang="en-US"/>
              <a:t>Infection </a:t>
            </a:r>
          </a:p>
          <a:p>
            <a:pPr lvl="1">
              <a:buFont typeface="Wingdings" pitchFamily="2" charset="2"/>
              <a:buChar char="ü"/>
            </a:pPr>
            <a:r>
              <a:rPr dirty="0" sz="2000" lang="en-US" err="1"/>
              <a:t>Intracerebral</a:t>
            </a:r>
            <a:r>
              <a:rPr dirty="0" sz="2000" lang="en-US"/>
              <a:t> hemorrhage</a:t>
            </a:r>
          </a:p>
          <a:p>
            <a:pPr lvl="1">
              <a:buFont typeface="Wingdings" pitchFamily="2" charset="2"/>
              <a:buChar char="ü"/>
            </a:pPr>
            <a:endParaRPr dirty="0" sz="2000" lang="en-US"/>
          </a:p>
          <a:p>
            <a:r>
              <a:rPr dirty="0" sz="2000" lang="en-US"/>
              <a:t>Classical </a:t>
            </a:r>
            <a:r>
              <a:rPr dirty="0" sz="2000" lang="en-US" err="1"/>
              <a:t>aqueductal</a:t>
            </a:r>
            <a:r>
              <a:rPr dirty="0" sz="2000" lang="en-US"/>
              <a:t> stenosis resulting from a membranous strut produces </a:t>
            </a:r>
            <a:r>
              <a:rPr dirty="0" sz="2000" lang="en-US" err="1"/>
              <a:t>triventricular</a:t>
            </a:r>
            <a:r>
              <a:rPr dirty="0" sz="2000" lang="en-US"/>
              <a:t> hydrocephalus (lateral and third) on imaging. </a:t>
            </a:r>
          </a:p>
          <a:p>
            <a:r>
              <a:rPr dirty="0" sz="2000" lang="en-US"/>
              <a:t>Enlargement of the temporal horns may compress midline structures and mimic </a:t>
            </a:r>
            <a:r>
              <a:rPr dirty="0" sz="2000" lang="en-US" err="1"/>
              <a:t>aqueductal</a:t>
            </a:r>
            <a:r>
              <a:rPr dirty="0" sz="2000" lang="en-US"/>
              <a:t> stenosis.</a:t>
            </a:r>
          </a:p>
          <a:p>
            <a:endParaRPr dirty="0" sz="2000" lang="en-US"/>
          </a:p>
          <a:p>
            <a:pPr>
              <a:buFont typeface="Wingdings" pitchFamily="2" charset="2"/>
              <a:buChar char="v"/>
            </a:pPr>
            <a:r>
              <a:rPr b="1" dirty="0" sz="2000" lang="en-US">
                <a:solidFill>
                  <a:srgbClr val="002060"/>
                </a:solidFill>
              </a:rPr>
              <a:t>Note:</a:t>
            </a:r>
            <a:r>
              <a:rPr dirty="0" sz="2000" lang="en-US"/>
              <a:t> </a:t>
            </a:r>
            <a:r>
              <a:rPr dirty="0" sz="2000" lang="en-US" u="sng">
                <a:solidFill>
                  <a:srgbClr val="0070C0"/>
                </a:solidFill>
              </a:rPr>
              <a:t>If the 3</a:t>
            </a:r>
            <a:r>
              <a:rPr baseline="30000" dirty="0" sz="2000" lang="en-US" u="sng">
                <a:solidFill>
                  <a:srgbClr val="0070C0"/>
                </a:solidFill>
              </a:rPr>
              <a:t>rd</a:t>
            </a:r>
            <a:r>
              <a:rPr dirty="0" sz="2000" lang="en-US" u="sng">
                <a:solidFill>
                  <a:srgbClr val="0070C0"/>
                </a:solidFill>
              </a:rPr>
              <a:t> ventricular floor anatomy appears less favorable for safe </a:t>
            </a:r>
            <a:r>
              <a:rPr dirty="0" sz="2000" lang="en-US" err="1" u="sng">
                <a:solidFill>
                  <a:srgbClr val="0070C0"/>
                </a:solidFill>
              </a:rPr>
              <a:t>ventriculostomy</a:t>
            </a:r>
            <a:r>
              <a:rPr dirty="0" sz="2000" lang="en-US"/>
              <a:t>, </a:t>
            </a:r>
            <a:r>
              <a:rPr b="1" dirty="0" sz="2000" lang="en-US">
                <a:solidFill>
                  <a:srgbClr val="C00000"/>
                </a:solidFill>
              </a:rPr>
              <a:t>fenestration of the lamina </a:t>
            </a:r>
            <a:r>
              <a:rPr b="1" dirty="0" sz="2000" lang="en-US" err="1">
                <a:solidFill>
                  <a:srgbClr val="C00000"/>
                </a:solidFill>
              </a:rPr>
              <a:t>terminalis</a:t>
            </a:r>
            <a:r>
              <a:rPr dirty="0" sz="2000" lang="en-US"/>
              <a:t> occasionally provides an alternative channel.</a:t>
            </a:r>
          </a:p>
          <a:p>
            <a:pPr>
              <a:buFont typeface="Wingdings" pitchFamily="2" charset="2"/>
              <a:buChar char="v"/>
            </a:pPr>
            <a:endParaRPr dirty="0" sz="2000"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59" name=""/>
        <p:cNvGrpSpPr/>
        <p:nvPr/>
      </p:nvGrpSpPr>
      <p:grpSpPr>
        <a:xfrm>
          <a:off x="0" y="0"/>
          <a:ext cx="0" cy="0"/>
          <a:chOff x="0" y="0"/>
          <a:chExt cx="0" cy="0"/>
        </a:xfrm>
      </p:grpSpPr>
      <p:sp>
        <p:nvSpPr>
          <p:cNvPr id="1048649" name="Content Placeholder 2"/>
          <p:cNvSpPr>
            <a:spLocks noGrp="1"/>
          </p:cNvSpPr>
          <p:nvPr>
            <p:ph idx="1"/>
          </p:nvPr>
        </p:nvSpPr>
        <p:spPr>
          <a:xfrm>
            <a:off x="86012" y="82260"/>
            <a:ext cx="8977169" cy="6694921"/>
          </a:xfrm>
        </p:spPr>
        <p:txBody>
          <a:bodyPr>
            <a:normAutofit/>
          </a:bodyPr>
          <a:p>
            <a:pPr>
              <a:buFont typeface="Wingdings" pitchFamily="2" charset="2"/>
              <a:buChar char="q"/>
            </a:pPr>
            <a:r>
              <a:rPr b="1" dirty="0" sz="2000" lang="en-US" u="sng">
                <a:solidFill>
                  <a:srgbClr val="C00000"/>
                </a:solidFill>
              </a:rPr>
              <a:t>Complications</a:t>
            </a:r>
          </a:p>
          <a:p>
            <a:pPr>
              <a:buFont typeface="Wingdings" pitchFamily="2" charset="2"/>
              <a:buChar char="Ø"/>
            </a:pPr>
            <a:r>
              <a:rPr b="1" dirty="0" sz="2000" lang="en-US" err="1">
                <a:solidFill>
                  <a:srgbClr val="002060"/>
                </a:solidFill>
              </a:rPr>
              <a:t>Intraoperative</a:t>
            </a:r>
            <a:r>
              <a:rPr b="1" dirty="0" sz="2000" lang="en-US">
                <a:solidFill>
                  <a:srgbClr val="002060"/>
                </a:solidFill>
              </a:rPr>
              <a:t> complications</a:t>
            </a:r>
          </a:p>
          <a:p>
            <a:pPr indent="-457200" lvl="1" marL="914400">
              <a:buFont typeface="+mj-lt"/>
              <a:buAutoNum type="arabicPeriod"/>
            </a:pPr>
            <a:r>
              <a:rPr dirty="0" sz="2000" lang="en-US" err="1"/>
              <a:t>Neurovascular</a:t>
            </a:r>
            <a:r>
              <a:rPr dirty="0" sz="2000" lang="en-US"/>
              <a:t> injury and bradycardia with cardiac arrest. </a:t>
            </a:r>
          </a:p>
          <a:p>
            <a:pPr indent="-457200" lvl="1" marL="914400">
              <a:buFont typeface="+mj-lt"/>
              <a:buAutoNum type="arabicPeriod"/>
            </a:pPr>
            <a:r>
              <a:rPr dirty="0" sz="2000" lang="en-US"/>
              <a:t>Venous or arterial bleeding.</a:t>
            </a:r>
          </a:p>
          <a:p>
            <a:pPr indent="-457200" lvl="1" marL="914400">
              <a:buFont typeface="+mj-lt"/>
              <a:buAutoNum type="arabicPeriod"/>
            </a:pPr>
            <a:r>
              <a:rPr dirty="0" sz="2000" lang="en-US"/>
              <a:t>Massive SAH from perforation of the basilar artery or its branches.</a:t>
            </a:r>
          </a:p>
          <a:p>
            <a:pPr indent="-457200" lvl="1" marL="914400">
              <a:buFont typeface="+mj-lt"/>
              <a:buAutoNum type="arabicPeriod"/>
            </a:pPr>
            <a:r>
              <a:rPr dirty="0" sz="2000" lang="en-US"/>
              <a:t>Elevated ICP by aggressive irrigation and stimulation of the </a:t>
            </a:r>
            <a:r>
              <a:rPr dirty="0" sz="2000" lang="en-US" err="1"/>
              <a:t>preoptic</a:t>
            </a:r>
            <a:r>
              <a:rPr dirty="0" sz="2000" lang="en-US"/>
              <a:t> area or the posterior hypothalamus —&gt; </a:t>
            </a:r>
            <a:r>
              <a:rPr dirty="0" sz="2000" lang="en-US" err="1"/>
              <a:t>brady</a:t>
            </a:r>
            <a:r>
              <a:rPr dirty="0" sz="2000" lang="en-US"/>
              <a:t> or tachycardia, respectively.</a:t>
            </a:r>
          </a:p>
          <a:p>
            <a:pPr indent="-457200" lvl="1" marL="914400">
              <a:buFont typeface="+mj-lt"/>
              <a:buAutoNum type="arabicPeriod"/>
            </a:pPr>
            <a:endParaRPr dirty="0" sz="2000" lang="en-US"/>
          </a:p>
          <a:p>
            <a:pPr>
              <a:buFont typeface="Wingdings" pitchFamily="2" charset="2"/>
              <a:buChar char="Ø"/>
            </a:pPr>
            <a:r>
              <a:rPr b="1" dirty="0" sz="2000" lang="en-US">
                <a:solidFill>
                  <a:srgbClr val="002060"/>
                </a:solidFill>
              </a:rPr>
              <a:t>Early postoperative complications</a:t>
            </a:r>
          </a:p>
          <a:p>
            <a:pPr lvl="1">
              <a:buFont typeface="Wingdings" pitchFamily="2" charset="2"/>
              <a:buChar char="ü"/>
            </a:pPr>
            <a:r>
              <a:rPr dirty="0" sz="2000" lang="en-US"/>
              <a:t>Neurological and </a:t>
            </a:r>
            <a:r>
              <a:rPr dirty="0" sz="2000" lang="en-US" err="1"/>
              <a:t>endocrinologic</a:t>
            </a:r>
            <a:r>
              <a:rPr dirty="0" sz="2000" lang="en-US"/>
              <a:t> dysfunction</a:t>
            </a:r>
          </a:p>
          <a:p>
            <a:pPr lvl="1">
              <a:buFont typeface="Wingdings" pitchFamily="2" charset="2"/>
              <a:buChar char="ü"/>
            </a:pPr>
            <a:r>
              <a:rPr dirty="0" sz="2000" lang="en-US"/>
              <a:t>Subdural hematoma</a:t>
            </a:r>
          </a:p>
          <a:p>
            <a:pPr lvl="1">
              <a:buFont typeface="Wingdings" pitchFamily="2" charset="2"/>
              <a:buChar char="ü"/>
            </a:pPr>
            <a:r>
              <a:rPr dirty="0" sz="2000" lang="en-US"/>
              <a:t>CSF leak</a:t>
            </a:r>
          </a:p>
          <a:p>
            <a:pPr lvl="1">
              <a:buFont typeface="Wingdings" pitchFamily="2" charset="2"/>
              <a:buChar char="ü"/>
            </a:pPr>
            <a:r>
              <a:rPr dirty="0" sz="2000" lang="en-US"/>
              <a:t>Infection</a:t>
            </a:r>
          </a:p>
          <a:p>
            <a:pPr lvl="1">
              <a:buFont typeface="Wingdings" pitchFamily="2" charset="2"/>
              <a:buChar char="ü"/>
            </a:pPr>
            <a:r>
              <a:rPr dirty="0" sz="2000" lang="en-US">
                <a:solidFill>
                  <a:schemeClr val="tx1"/>
                </a:solidFill>
              </a:rPr>
              <a:t>Disturbance in short-term memory due to </a:t>
            </a:r>
            <a:r>
              <a:rPr dirty="0" sz="2000" lang="en-US" err="1">
                <a:solidFill>
                  <a:schemeClr val="tx1"/>
                </a:solidFill>
              </a:rPr>
              <a:t>fornical</a:t>
            </a:r>
            <a:r>
              <a:rPr dirty="0" sz="2000" lang="en-US">
                <a:solidFill>
                  <a:schemeClr val="tx1"/>
                </a:solidFill>
              </a:rPr>
              <a:t> injury</a:t>
            </a:r>
          </a:p>
          <a:p>
            <a:pPr lvl="1">
              <a:buFont typeface="Wingdings" pitchFamily="2" charset="2"/>
              <a:buChar char="ü"/>
            </a:pPr>
            <a:r>
              <a:rPr dirty="0" sz="2000" lang="en-US"/>
              <a:t>Transient 3rd and 6th nerve palsies</a:t>
            </a:r>
          </a:p>
          <a:p>
            <a:endParaRPr dirty="0" sz="2000" lang="en-US"/>
          </a:p>
          <a:p>
            <a:pPr>
              <a:buFont typeface="Wingdings" pitchFamily="2" charset="2"/>
              <a:buChar char="Ø"/>
            </a:pPr>
            <a:r>
              <a:rPr b="1" dirty="0" sz="2000" lang="en-US">
                <a:solidFill>
                  <a:srgbClr val="002060"/>
                </a:solidFill>
              </a:rPr>
              <a:t>Late postoperative complications</a:t>
            </a:r>
          </a:p>
          <a:p>
            <a:pPr lvl="1"/>
            <a:r>
              <a:rPr dirty="0" sz="2000" lang="en-US"/>
              <a:t>Delayed failure</a:t>
            </a:r>
            <a:endParaRPr dirty="0" sz="2000" lang="en-IQ"/>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0" name=""/>
        <p:cNvGrpSpPr/>
        <p:nvPr/>
      </p:nvGrpSpPr>
      <p:grpSpPr>
        <a:xfrm>
          <a:off x="0" y="0"/>
          <a:ext cx="0" cy="0"/>
          <a:chOff x="0" y="0"/>
          <a:chExt cx="0" cy="0"/>
        </a:xfrm>
      </p:grpSpPr>
      <p:sp>
        <p:nvSpPr>
          <p:cNvPr id="1048650" name="Content Placeholder 2"/>
          <p:cNvSpPr>
            <a:spLocks noGrp="1"/>
          </p:cNvSpPr>
          <p:nvPr>
            <p:ph idx="1"/>
          </p:nvPr>
        </p:nvSpPr>
        <p:spPr>
          <a:xfrm>
            <a:off x="86012" y="82260"/>
            <a:ext cx="8977169" cy="6694921"/>
          </a:xfrm>
        </p:spPr>
        <p:txBody>
          <a:bodyPr>
            <a:normAutofit/>
          </a:bodyPr>
          <a:p>
            <a:pPr>
              <a:buFont typeface="Wingdings" pitchFamily="2" charset="2"/>
              <a:buChar char="v"/>
            </a:pPr>
            <a:r>
              <a:rPr b="1" dirty="0" sz="2000" lang="en-US">
                <a:solidFill>
                  <a:srgbClr val="002060"/>
                </a:solidFill>
              </a:rPr>
              <a:t>Multiple mechanisms contribute to late ETV failure, including </a:t>
            </a:r>
          </a:p>
          <a:p>
            <a:pPr indent="-342900" lvl="1" marL="800100">
              <a:buFont typeface="+mj-lt"/>
              <a:buAutoNum type="arabicParenR"/>
            </a:pPr>
            <a:r>
              <a:rPr dirty="0" sz="2000" lang="en-US"/>
              <a:t>Inadequate size of the initial fenestration.</a:t>
            </a:r>
          </a:p>
          <a:p>
            <a:pPr indent="-342900" lvl="1" marL="800100">
              <a:buFont typeface="+mj-lt"/>
              <a:buAutoNum type="arabicParenR"/>
            </a:pPr>
            <a:r>
              <a:rPr dirty="0" sz="2000" lang="en-US" err="1"/>
              <a:t>Underappreciated</a:t>
            </a:r>
            <a:r>
              <a:rPr dirty="0" sz="2000" lang="en-US"/>
              <a:t> secondary membranes.</a:t>
            </a:r>
          </a:p>
          <a:p>
            <a:pPr indent="-342900" lvl="1" marL="800100">
              <a:buFont typeface="+mj-lt"/>
              <a:buAutoNum type="arabicParenR"/>
            </a:pPr>
            <a:r>
              <a:rPr dirty="0" sz="2000" lang="en-US"/>
              <a:t>Reduced or absent CSF flow through the fenestration.</a:t>
            </a:r>
          </a:p>
          <a:p>
            <a:pPr indent="-342900" lvl="1" marL="800100">
              <a:buFont typeface="+mj-lt"/>
              <a:buAutoNum type="arabicParenR"/>
            </a:pPr>
            <a:r>
              <a:rPr dirty="0" sz="2000" lang="en-US"/>
              <a:t>Narrowing or closure of the stoma as a result of hemorrhagic obstruction.</a:t>
            </a:r>
          </a:p>
          <a:p>
            <a:pPr indent="-342900" lvl="1" marL="800100">
              <a:buFont typeface="+mj-lt"/>
              <a:buAutoNum type="arabicParenR"/>
            </a:pPr>
            <a:r>
              <a:rPr dirty="0" sz="2000" lang="en-US"/>
              <a:t>Elevated CSF protein and fibrinogen.</a:t>
            </a:r>
          </a:p>
          <a:p>
            <a:pPr indent="-342900" lvl="1" marL="800100">
              <a:buFont typeface="+mj-lt"/>
              <a:buAutoNum type="arabicParenR"/>
            </a:pPr>
            <a:r>
              <a:rPr dirty="0" sz="2000" lang="en-US"/>
              <a:t>Inadequate CSF absorption by the arachnoid granulations.</a:t>
            </a:r>
          </a:p>
          <a:p>
            <a:pPr indent="-342900" lvl="1" marL="800100">
              <a:buFont typeface="+mj-lt"/>
              <a:buAutoNum type="arabicParenR"/>
            </a:pPr>
            <a:r>
              <a:rPr dirty="0" sz="2000" lang="en-US"/>
              <a:t>Postoperative infection with CSF obstruction at the fenestration site.</a:t>
            </a:r>
          </a:p>
          <a:p>
            <a:pPr indent="-342900" lvl="1" marL="800100">
              <a:buFont typeface="+mj-lt"/>
              <a:buAutoNum type="arabicParenR"/>
            </a:pPr>
            <a:r>
              <a:rPr sz="2000" lang="en-US"/>
              <a:t>Tumor </a:t>
            </a:r>
            <a:r>
              <a:rPr dirty="0" sz="2000" lang="en-US"/>
              <a:t>progression resulting in blockage.</a:t>
            </a:r>
            <a:endParaRPr dirty="0" sz="2000" lang="en-IQ"/>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1" name=""/>
        <p:cNvGrpSpPr/>
        <p:nvPr/>
      </p:nvGrpSpPr>
      <p:grpSpPr>
        <a:xfrm>
          <a:off x="0" y="0"/>
          <a:ext cx="0" cy="0"/>
          <a:chOff x="0" y="0"/>
          <a:chExt cx="0" cy="0"/>
        </a:xfrm>
      </p:grpSpPr>
      <p:sp>
        <p:nvSpPr>
          <p:cNvPr id="1048651" name="Content Placeholder 2"/>
          <p:cNvSpPr>
            <a:spLocks noGrp="1"/>
          </p:cNvSpPr>
          <p:nvPr>
            <p:ph idx="1"/>
          </p:nvPr>
        </p:nvSpPr>
        <p:spPr>
          <a:xfrm>
            <a:off x="86012" y="82260"/>
            <a:ext cx="8977169" cy="6694921"/>
          </a:xfrm>
        </p:spPr>
        <p:txBody>
          <a:bodyPr>
            <a:normAutofit/>
          </a:bodyPr>
          <a:p>
            <a:pPr>
              <a:buFont typeface="Wingdings" pitchFamily="2" charset="2"/>
              <a:buChar char="q"/>
            </a:pPr>
            <a:r>
              <a:rPr b="1" dirty="0" sz="2000" lang="en-US" u="sng">
                <a:solidFill>
                  <a:srgbClr val="C00000"/>
                </a:solidFill>
              </a:rPr>
              <a:t>Endoscopic </a:t>
            </a:r>
            <a:r>
              <a:rPr b="1" dirty="0" sz="2000" lang="en-US" err="1" u="sng">
                <a:solidFill>
                  <a:srgbClr val="C00000"/>
                </a:solidFill>
              </a:rPr>
              <a:t>Aqueductoplasty</a:t>
            </a:r>
            <a:endParaRPr b="1" dirty="0" sz="2000" lang="en-US" u="sng">
              <a:solidFill>
                <a:srgbClr val="C00000"/>
              </a:solidFill>
            </a:endParaRPr>
          </a:p>
          <a:p>
            <a:r>
              <a:rPr dirty="0" sz="2000" lang="en-US"/>
              <a:t>Used for CSF diversion in cases of hydrocephalus caused by membranous occlusion or short-segment stenosis of the aqueduct of </a:t>
            </a:r>
            <a:r>
              <a:rPr dirty="0" sz="2000" lang="en-US" err="1"/>
              <a:t>Sylvius</a:t>
            </a:r>
            <a:r>
              <a:rPr dirty="0" sz="2000" lang="en-US"/>
              <a:t>.</a:t>
            </a:r>
          </a:p>
          <a:p>
            <a:pPr>
              <a:buFont typeface="Wingdings" pitchFamily="2" charset="2"/>
              <a:buChar char="Ø"/>
            </a:pPr>
            <a:r>
              <a:rPr b="1" dirty="0" sz="2000" lang="en-US">
                <a:solidFill>
                  <a:srgbClr val="002060"/>
                </a:solidFill>
              </a:rPr>
              <a:t>Advantages</a:t>
            </a:r>
            <a:endParaRPr dirty="0" sz="2000" lang="en-US"/>
          </a:p>
          <a:p>
            <a:pPr lvl="1">
              <a:buFont typeface="Wingdings" pitchFamily="2" charset="2"/>
              <a:buChar char="ü"/>
            </a:pPr>
            <a:r>
              <a:rPr dirty="0" sz="2000" lang="en-US"/>
              <a:t>Restores the physiologic CSF pathway</a:t>
            </a:r>
          </a:p>
          <a:p>
            <a:pPr lvl="1">
              <a:buFont typeface="Wingdings" pitchFamily="2" charset="2"/>
              <a:buChar char="ü"/>
            </a:pPr>
            <a:r>
              <a:rPr dirty="0" sz="2000" lang="en-US"/>
              <a:t>No risk for basilar artery injury</a:t>
            </a:r>
          </a:p>
          <a:p>
            <a:pPr lvl="1">
              <a:buFont typeface="Wingdings" pitchFamily="2" charset="2"/>
              <a:buChar char="ü"/>
            </a:pPr>
            <a:r>
              <a:rPr dirty="0" sz="2000" lang="en-US"/>
              <a:t>Avoids hypothalamic injury </a:t>
            </a:r>
          </a:p>
          <a:p>
            <a:pPr lvl="1">
              <a:buFont typeface="Wingdings" pitchFamily="2" charset="2"/>
              <a:buChar char="ü"/>
            </a:pPr>
            <a:r>
              <a:rPr dirty="0" sz="2000" lang="en-US"/>
              <a:t>Negates consideration of any </a:t>
            </a:r>
            <a:r>
              <a:rPr dirty="0" sz="2000" lang="en-US" err="1"/>
              <a:t>arachnoidal</a:t>
            </a:r>
            <a:r>
              <a:rPr dirty="0" sz="2000" lang="en-US"/>
              <a:t> adhesions</a:t>
            </a:r>
          </a:p>
          <a:p>
            <a:pPr lvl="1">
              <a:buFont typeface="Wingdings" pitchFamily="2" charset="2"/>
              <a:buChar char="ü"/>
            </a:pPr>
            <a:endParaRPr dirty="0" sz="2000" lang="en-US"/>
          </a:p>
          <a:p>
            <a:pPr>
              <a:buFont typeface="Wingdings" pitchFamily="2" charset="2"/>
              <a:buChar char="Ø"/>
            </a:pPr>
            <a:r>
              <a:rPr b="1" dirty="0" sz="2000" lang="en-US">
                <a:solidFill>
                  <a:srgbClr val="002060"/>
                </a:solidFill>
              </a:rPr>
              <a:t>Disadvantages</a:t>
            </a:r>
          </a:p>
          <a:p>
            <a:pPr lvl="1">
              <a:buFont typeface="Wingdings" pitchFamily="2" charset="2"/>
              <a:buChar char="ü"/>
            </a:pPr>
            <a:r>
              <a:rPr dirty="0" sz="2000" lang="en-US"/>
              <a:t>Injury to the </a:t>
            </a:r>
            <a:r>
              <a:rPr dirty="0" sz="2000" lang="en-US" err="1"/>
              <a:t>periaqueductal</a:t>
            </a:r>
            <a:r>
              <a:rPr dirty="0" sz="2000" lang="en-US"/>
              <a:t> gray matter.</a:t>
            </a:r>
          </a:p>
          <a:p>
            <a:pPr lvl="1">
              <a:buFont typeface="Wingdings" pitchFamily="2" charset="2"/>
              <a:buChar char="ü"/>
            </a:pPr>
            <a:r>
              <a:rPr dirty="0" sz="2000" lang="en-US"/>
              <a:t>Injury to the floor of the fourth ventricle.</a:t>
            </a:r>
          </a:p>
          <a:p>
            <a:pPr lvl="1">
              <a:buFont typeface="Wingdings" pitchFamily="2" charset="2"/>
              <a:buChar char="ü"/>
            </a:pPr>
            <a:endParaRPr dirty="0" sz="2000" lang="en-US"/>
          </a:p>
          <a:p>
            <a:pPr>
              <a:buFont typeface="Wingdings" pitchFamily="2" charset="2"/>
              <a:buChar char="§"/>
            </a:pPr>
            <a:r>
              <a:rPr b="1" dirty="0" sz="2000" lang="en-US" err="1">
                <a:solidFill>
                  <a:srgbClr val="002060"/>
                </a:solidFill>
              </a:rPr>
              <a:t>Stenting</a:t>
            </a:r>
            <a:r>
              <a:rPr b="1" dirty="0" sz="2000" lang="en-US">
                <a:solidFill>
                  <a:srgbClr val="002060"/>
                </a:solidFill>
              </a:rPr>
              <a:t> of the aqueduct is considered for </a:t>
            </a:r>
          </a:p>
          <a:p>
            <a:pPr lvl="1"/>
            <a:r>
              <a:rPr dirty="0" sz="2000" lang="en-US"/>
              <a:t>Patients at high risk for </a:t>
            </a:r>
            <a:r>
              <a:rPr dirty="0" sz="2000" lang="en-US" err="1"/>
              <a:t>aqueductal</a:t>
            </a:r>
            <a:r>
              <a:rPr dirty="0" sz="2000" lang="en-US"/>
              <a:t> restenosis.</a:t>
            </a:r>
          </a:p>
          <a:p>
            <a:pPr lvl="1"/>
            <a:r>
              <a:rPr dirty="0" sz="2000" lang="en-US"/>
              <a:t>Patients with a trapped fourth ventricle.</a:t>
            </a:r>
            <a:endParaRPr dirty="0" sz="2000" lang="en-IQ"/>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2" name=""/>
        <p:cNvGrpSpPr/>
        <p:nvPr/>
      </p:nvGrpSpPr>
      <p:grpSpPr>
        <a:xfrm>
          <a:off x="0" y="0"/>
          <a:ext cx="0" cy="0"/>
          <a:chOff x="0" y="0"/>
          <a:chExt cx="0" cy="0"/>
        </a:xfrm>
      </p:grpSpPr>
      <p:sp>
        <p:nvSpPr>
          <p:cNvPr id="1048652" name="Content Placeholder 2"/>
          <p:cNvSpPr>
            <a:spLocks noGrp="1"/>
          </p:cNvSpPr>
          <p:nvPr>
            <p:ph idx="1"/>
          </p:nvPr>
        </p:nvSpPr>
        <p:spPr>
          <a:xfrm>
            <a:off x="86012" y="82260"/>
            <a:ext cx="8977169" cy="6694921"/>
          </a:xfrm>
        </p:spPr>
        <p:txBody>
          <a:bodyPr>
            <a:normAutofit/>
          </a:bodyPr>
          <a:p>
            <a:r>
              <a:rPr dirty="0" sz="2000" lang="en-US"/>
              <a:t>Shunted patients with a trapped 4</a:t>
            </a:r>
            <a:r>
              <a:rPr baseline="30000" dirty="0" sz="2000" lang="en-US"/>
              <a:t>th</a:t>
            </a:r>
            <a:r>
              <a:rPr dirty="0" sz="2000" lang="en-US"/>
              <a:t> ventricle often have </a:t>
            </a:r>
            <a:r>
              <a:rPr b="1" dirty="0" sz="2000" lang="en-US"/>
              <a:t>slit-like lateral ventricles </a:t>
            </a:r>
            <a:r>
              <a:rPr dirty="0" sz="2000" lang="en-US"/>
              <a:t>and are poor candidates for the standard endoscopic </a:t>
            </a:r>
            <a:r>
              <a:rPr dirty="0" sz="2000" lang="en-US" err="1"/>
              <a:t>aqueductoplasty</a:t>
            </a:r>
            <a:r>
              <a:rPr dirty="0" sz="2000" lang="en-US"/>
              <a:t>. </a:t>
            </a:r>
          </a:p>
          <a:p>
            <a:r>
              <a:rPr dirty="0" sz="2000" lang="en-US"/>
              <a:t>For these patients, a </a:t>
            </a:r>
            <a:r>
              <a:rPr dirty="0" sz="2000" lang="en-US" err="1"/>
              <a:t>suboccipital</a:t>
            </a:r>
            <a:r>
              <a:rPr dirty="0" sz="2000" lang="en-US"/>
              <a:t> approach for retrograde </a:t>
            </a:r>
            <a:r>
              <a:rPr dirty="0" sz="2000" lang="en-US" err="1"/>
              <a:t>aqueductoplasty</a:t>
            </a:r>
            <a:r>
              <a:rPr dirty="0" sz="2000" lang="en-US"/>
              <a:t> and </a:t>
            </a:r>
            <a:r>
              <a:rPr dirty="0" sz="2000" lang="en-US" err="1"/>
              <a:t>stenting</a:t>
            </a:r>
            <a:r>
              <a:rPr dirty="0" sz="2000" lang="en-US"/>
              <a:t>.</a:t>
            </a:r>
          </a:p>
          <a:p>
            <a:endParaRPr dirty="0" sz="2000" lang="en-US"/>
          </a:p>
          <a:p>
            <a:pPr>
              <a:buFont typeface="Wingdings" pitchFamily="2" charset="2"/>
              <a:buChar char="Ø"/>
            </a:pPr>
            <a:r>
              <a:rPr b="1" dirty="0" sz="2000" lang="en-US">
                <a:solidFill>
                  <a:srgbClr val="002060"/>
                </a:solidFill>
              </a:rPr>
              <a:t>Complications</a:t>
            </a:r>
          </a:p>
          <a:p>
            <a:pPr indent="-342900" lvl="1" marL="800100">
              <a:buFont typeface="+mj-lt"/>
              <a:buAutoNum type="arabicParenR"/>
            </a:pPr>
            <a:r>
              <a:rPr dirty="0" sz="2000" lang="en-US"/>
              <a:t>Midbrain injury</a:t>
            </a:r>
          </a:p>
          <a:p>
            <a:pPr indent="-342900" lvl="1" marL="800100">
              <a:buFont typeface="+mj-lt"/>
              <a:buAutoNum type="arabicParenR"/>
            </a:pPr>
            <a:r>
              <a:rPr dirty="0" sz="2000" lang="en-US" err="1"/>
              <a:t>Parinaud’s</a:t>
            </a:r>
            <a:r>
              <a:rPr dirty="0" sz="2000" lang="en-US"/>
              <a:t> syndrome</a:t>
            </a:r>
          </a:p>
          <a:p>
            <a:pPr indent="-342900" lvl="1" marL="800100">
              <a:buFont typeface="+mj-lt"/>
              <a:buAutoNum type="arabicParenR"/>
            </a:pPr>
            <a:r>
              <a:rPr dirty="0" sz="2000" lang="en-US"/>
              <a:t>Cranial nerve palsies.</a:t>
            </a:r>
            <a:endParaRPr dirty="0" sz="2000" lang="en-IQ"/>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0" name=""/>
        <p:cNvGrpSpPr/>
        <p:nvPr/>
      </p:nvGrpSpPr>
      <p:grpSpPr>
        <a:xfrm>
          <a:off x="0" y="0"/>
          <a:ext cx="0" cy="0"/>
          <a:chOff x="0" y="0"/>
          <a:chExt cx="0" cy="0"/>
        </a:xfrm>
      </p:grpSpPr>
      <p:pic>
        <p:nvPicPr>
          <p:cNvPr id="2097153" name="Picture 5"/>
          <p:cNvPicPr>
            <a:picLocks noChangeAspect="1" noGrp="1"/>
          </p:cNvPicPr>
          <p:nvPr>
            <p:ph idx="1"/>
          </p:nvPr>
        </p:nvPicPr>
        <p:blipFill>
          <a:blip xmlns:r="http://schemas.openxmlformats.org/officeDocument/2006/relationships" r:embed="rId1"/>
          <a:stretch>
            <a:fillRect/>
          </a:stretch>
        </p:blipFill>
        <p:spPr>
          <a:xfrm>
            <a:off x="0" y="733986"/>
            <a:ext cx="9144000" cy="4923286"/>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3" name=""/>
        <p:cNvGrpSpPr/>
        <p:nvPr/>
      </p:nvGrpSpPr>
      <p:grpSpPr>
        <a:xfrm>
          <a:off x="0" y="0"/>
          <a:ext cx="0" cy="0"/>
          <a:chOff x="0" y="0"/>
          <a:chExt cx="0" cy="0"/>
        </a:xfrm>
      </p:grpSpPr>
      <p:sp>
        <p:nvSpPr>
          <p:cNvPr id="1048653" name="Content Placeholder 2"/>
          <p:cNvSpPr>
            <a:spLocks noGrp="1"/>
          </p:cNvSpPr>
          <p:nvPr>
            <p:ph idx="1"/>
          </p:nvPr>
        </p:nvSpPr>
        <p:spPr>
          <a:xfrm>
            <a:off x="86012" y="82260"/>
            <a:ext cx="8977169" cy="6694921"/>
          </a:xfrm>
        </p:spPr>
        <p:txBody>
          <a:bodyPr>
            <a:normAutofit/>
          </a:bodyPr>
          <a:p>
            <a:pPr>
              <a:buFont typeface="Wingdings" pitchFamily="2" charset="2"/>
              <a:buChar char="q"/>
            </a:pPr>
            <a:r>
              <a:rPr b="1" dirty="0" sz="2000" lang="en-US" err="1" u="sng">
                <a:solidFill>
                  <a:srgbClr val="C00000"/>
                </a:solidFill>
              </a:rPr>
              <a:t>Septostomy</a:t>
            </a:r>
            <a:r>
              <a:rPr b="1" dirty="0" sz="2000" lang="en-US" u="sng">
                <a:solidFill>
                  <a:srgbClr val="C00000"/>
                </a:solidFill>
              </a:rPr>
              <a:t> and </a:t>
            </a:r>
            <a:r>
              <a:rPr b="1" dirty="0" sz="2000" lang="en-US" err="1" u="sng">
                <a:solidFill>
                  <a:srgbClr val="C00000"/>
                </a:solidFill>
              </a:rPr>
              <a:t>Foraminoplasty</a:t>
            </a:r>
            <a:endParaRPr b="1" dirty="0" sz="2000" lang="en-US" u="sng">
              <a:solidFill>
                <a:srgbClr val="C00000"/>
              </a:solidFill>
            </a:endParaRPr>
          </a:p>
          <a:p>
            <a:pPr>
              <a:buFont typeface="Wingdings" pitchFamily="2" charset="2"/>
              <a:buChar char="Ø"/>
            </a:pPr>
            <a:r>
              <a:rPr b="1" dirty="0" sz="2000" lang="en-US">
                <a:solidFill>
                  <a:srgbClr val="7030A0"/>
                </a:solidFill>
              </a:rPr>
              <a:t>Indication of </a:t>
            </a:r>
            <a:r>
              <a:rPr b="1" dirty="0" sz="2000" lang="en-US" err="1">
                <a:solidFill>
                  <a:srgbClr val="7030A0"/>
                </a:solidFill>
              </a:rPr>
              <a:t>septostomy</a:t>
            </a:r>
            <a:r>
              <a:rPr b="1" dirty="0" sz="2000" lang="en-US">
                <a:solidFill>
                  <a:srgbClr val="7030A0"/>
                </a:solidFill>
              </a:rPr>
              <a:t> (fenestration of the septum </a:t>
            </a:r>
            <a:r>
              <a:rPr b="1" dirty="0" sz="2000" lang="en-US" err="1">
                <a:solidFill>
                  <a:srgbClr val="7030A0"/>
                </a:solidFill>
              </a:rPr>
              <a:t>pellucidum</a:t>
            </a:r>
            <a:r>
              <a:rPr b="1" dirty="0" sz="2000" lang="en-US">
                <a:solidFill>
                  <a:srgbClr val="7030A0"/>
                </a:solidFill>
              </a:rPr>
              <a:t>) </a:t>
            </a:r>
          </a:p>
          <a:p>
            <a:pPr lvl="1">
              <a:buFont typeface="Wingdings" pitchFamily="2" charset="2"/>
              <a:buChar char="ü"/>
            </a:pPr>
            <a:r>
              <a:rPr dirty="0" sz="2000" lang="en-US"/>
              <a:t>Isolated lateral ventricular hydrocephalus, resulting from compartmentalized CSF collections or </a:t>
            </a:r>
            <a:r>
              <a:rPr dirty="0" sz="2000" lang="en-US" err="1"/>
              <a:t>loculated</a:t>
            </a:r>
            <a:r>
              <a:rPr dirty="0" sz="2000" lang="en-US"/>
              <a:t> ventricular cysts.</a:t>
            </a:r>
          </a:p>
          <a:p>
            <a:pPr lvl="1">
              <a:buFont typeface="Wingdings" pitchFamily="2" charset="2"/>
              <a:buChar char="ü"/>
            </a:pPr>
            <a:endParaRPr dirty="0" sz="2000" lang="en-US"/>
          </a:p>
          <a:p>
            <a:pPr>
              <a:buFont typeface="Wingdings" pitchFamily="2" charset="2"/>
              <a:buChar char="§"/>
            </a:pPr>
            <a:r>
              <a:rPr b="1" dirty="0" sz="2000" lang="en-US"/>
              <a:t>Fenestration can be performed mechanically, through</a:t>
            </a:r>
          </a:p>
          <a:p>
            <a:pPr indent="-342900" lvl="1" marL="800100">
              <a:buFont typeface="+mj-lt"/>
              <a:buAutoNum type="arabicParenR"/>
            </a:pPr>
            <a:r>
              <a:rPr dirty="0" sz="2000" lang="en-US"/>
              <a:t>Saline torch dissection</a:t>
            </a:r>
          </a:p>
          <a:p>
            <a:pPr indent="-342900" lvl="1" marL="800100">
              <a:buFont typeface="+mj-lt"/>
              <a:buAutoNum type="arabicParenR"/>
            </a:pPr>
            <a:r>
              <a:rPr dirty="0" sz="2000" lang="en-US"/>
              <a:t>Laser coagulation</a:t>
            </a:r>
          </a:p>
          <a:p>
            <a:pPr indent="-342900" lvl="1" marL="800100">
              <a:buFont typeface="+mj-lt"/>
              <a:buAutoNum type="arabicParenR"/>
            </a:pPr>
            <a:r>
              <a:rPr dirty="0" sz="2000" lang="en-US"/>
              <a:t>Sharp extirpation</a:t>
            </a:r>
          </a:p>
          <a:p>
            <a:endParaRPr dirty="0" sz="2000" lang="en-US"/>
          </a:p>
          <a:p>
            <a:pPr>
              <a:buFont typeface="Wingdings" pitchFamily="2" charset="2"/>
              <a:buChar char="§"/>
            </a:pPr>
            <a:r>
              <a:rPr b="1" dirty="0" sz="2000" lang="en-US">
                <a:solidFill>
                  <a:srgbClr val="002060"/>
                </a:solidFill>
              </a:rPr>
              <a:t>Anatomic consideration </a:t>
            </a:r>
          </a:p>
          <a:p>
            <a:pPr lvl="1"/>
            <a:r>
              <a:rPr dirty="0" sz="2000" lang="en-US"/>
              <a:t>Large septal veins most frequently occur in the anterior septal region, whereas the middle septal region, at the level of the foramen of </a:t>
            </a:r>
            <a:r>
              <a:rPr dirty="0" sz="2000" lang="en-US" err="1"/>
              <a:t>Monro</a:t>
            </a:r>
            <a:r>
              <a:rPr dirty="0" sz="2000" lang="en-US"/>
              <a:t>, poses a relatively safe area for </a:t>
            </a:r>
            <a:r>
              <a:rPr dirty="0" sz="2000" lang="en-US" err="1"/>
              <a:t>septostomy</a:t>
            </a:r>
            <a:r>
              <a:rPr dirty="0" sz="2000" lang="en-US"/>
              <a:t>. </a:t>
            </a:r>
          </a:p>
          <a:p>
            <a:endParaRPr dirty="0" sz="2000" lang="en-US"/>
          </a:p>
          <a:p>
            <a:pPr>
              <a:buFont typeface="Wingdings" pitchFamily="2" charset="2"/>
              <a:buChar char="Ø"/>
            </a:pPr>
            <a:r>
              <a:rPr b="1" dirty="0" sz="2000" lang="en-US">
                <a:solidFill>
                  <a:srgbClr val="7030A0"/>
                </a:solidFill>
              </a:rPr>
              <a:t>Indication of Endoscopic </a:t>
            </a:r>
            <a:r>
              <a:rPr b="1" dirty="0" sz="2000" lang="en-US" err="1">
                <a:solidFill>
                  <a:srgbClr val="7030A0"/>
                </a:solidFill>
              </a:rPr>
              <a:t>foraminoplasty</a:t>
            </a:r>
            <a:endParaRPr b="1" dirty="0" sz="2000" lang="en-US">
              <a:solidFill>
                <a:srgbClr val="7030A0"/>
              </a:solidFill>
            </a:endParaRPr>
          </a:p>
          <a:p>
            <a:r>
              <a:rPr dirty="0" sz="2000" lang="en-US"/>
              <a:t>membranous obstructions of the foramen of </a:t>
            </a:r>
            <a:r>
              <a:rPr dirty="0" sz="2000" lang="en-US" err="1"/>
              <a:t>Monro</a:t>
            </a:r>
            <a:r>
              <a:rPr dirty="0" sz="2000" lang="en-US"/>
              <a:t> causing unilateral or bilateral hydrocephalus.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4" name=""/>
        <p:cNvGrpSpPr/>
        <p:nvPr/>
      </p:nvGrpSpPr>
      <p:grpSpPr>
        <a:xfrm>
          <a:off x="0" y="0"/>
          <a:ext cx="0" cy="0"/>
          <a:chOff x="0" y="0"/>
          <a:chExt cx="0" cy="0"/>
        </a:xfrm>
      </p:grpSpPr>
      <p:sp>
        <p:nvSpPr>
          <p:cNvPr id="1048654" name="Content Placeholder 2"/>
          <p:cNvSpPr>
            <a:spLocks noGrp="1"/>
          </p:cNvSpPr>
          <p:nvPr>
            <p:ph idx="1"/>
          </p:nvPr>
        </p:nvSpPr>
        <p:spPr>
          <a:xfrm>
            <a:off x="81972" y="80818"/>
            <a:ext cx="8981210" cy="6604000"/>
          </a:xfrm>
        </p:spPr>
        <p:txBody>
          <a:bodyPr>
            <a:noAutofit/>
          </a:bodyPr>
          <a:p>
            <a:pPr>
              <a:buFont typeface="Wingdings" pitchFamily="2" charset="2"/>
              <a:buChar char="q"/>
            </a:pPr>
            <a:r>
              <a:rPr b="1" dirty="0" sz="2000" lang="en-US" u="sng">
                <a:solidFill>
                  <a:srgbClr val="C00000"/>
                </a:solidFill>
              </a:rPr>
              <a:t>ETV Success Score</a:t>
            </a:r>
          </a:p>
          <a:p>
            <a:r>
              <a:rPr dirty="0" sz="2000" lang="en-US">
                <a:solidFill>
                  <a:schemeClr val="tx1"/>
                </a:solidFill>
              </a:rPr>
              <a:t>The overall success rate of ETV is between </a:t>
            </a:r>
            <a:r>
              <a:rPr dirty="0" sz="2000" lang="en-US"/>
              <a:t>50</a:t>
            </a:r>
            <a:r>
              <a:rPr dirty="0" sz="2000" lang="en-US">
                <a:solidFill>
                  <a:schemeClr val="tx1"/>
                </a:solidFill>
              </a:rPr>
              <a:t>% and 90% at 1 year</a:t>
            </a:r>
          </a:p>
          <a:p>
            <a:r>
              <a:rPr dirty="0" sz="2000" lang="en-US">
                <a:solidFill>
                  <a:schemeClr val="tx1"/>
                </a:solidFill>
              </a:rPr>
              <a:t>Young age (less than 6 months) is associated with a lower success rate </a:t>
            </a:r>
          </a:p>
          <a:p>
            <a:r>
              <a:rPr dirty="0" sz="2000" lang="en-US">
                <a:solidFill>
                  <a:schemeClr val="tx1"/>
                </a:solidFill>
              </a:rPr>
              <a:t>The success rate for ETV is </a:t>
            </a:r>
          </a:p>
          <a:p>
            <a:pPr lvl="1">
              <a:buFont typeface="Wingdings" panose="05000000000000000000" pitchFamily="2" charset="2"/>
              <a:buChar char="v"/>
            </a:pPr>
            <a:r>
              <a:rPr b="1" dirty="0" sz="2000" i="0" lang="en-US">
                <a:solidFill>
                  <a:srgbClr val="C00000"/>
                </a:solidFill>
              </a:rPr>
              <a:t>High</a:t>
            </a:r>
            <a:r>
              <a:rPr dirty="0" sz="2000" i="0" lang="en-US">
                <a:solidFill>
                  <a:schemeClr val="tx1"/>
                </a:solidFill>
              </a:rPr>
              <a:t> in patients older than 2 years with noncommunicating hydrocephalus caused by aqueductal stenosis, tectal glioma, and posterior fossa tumors. </a:t>
            </a:r>
          </a:p>
          <a:p>
            <a:pPr lvl="1">
              <a:buFont typeface="Wingdings" panose="05000000000000000000" pitchFamily="2" charset="2"/>
              <a:buChar char="v"/>
            </a:pPr>
            <a:r>
              <a:rPr b="1" dirty="0" sz="2000" i="0" lang="en-US">
                <a:solidFill>
                  <a:srgbClr val="C00000"/>
                </a:solidFill>
              </a:rPr>
              <a:t>Low</a:t>
            </a:r>
            <a:r>
              <a:rPr dirty="0" sz="2000" i="0" lang="en-US">
                <a:solidFill>
                  <a:schemeClr val="tx1"/>
                </a:solidFill>
              </a:rPr>
              <a:t> in patients with hydrocephalus caused by intraventricular hemorrhage in association with prematurity or postinfectious hydrocephalus </a:t>
            </a:r>
          </a:p>
          <a:p>
            <a:r>
              <a:rPr dirty="0" sz="2000" lang="en-US">
                <a:solidFill>
                  <a:schemeClr val="tx1"/>
                </a:solidFill>
              </a:rPr>
              <a:t>The most important factor in selecting adult patients for ETV is the subtype of hydrocephalus itself. Treatment with ETV appears to offer the most benefit for </a:t>
            </a:r>
          </a:p>
          <a:p>
            <a:pPr indent="-342900" lvl="1" marL="740664">
              <a:buFont typeface="+mj-lt"/>
              <a:buAutoNum type="arabicParenR"/>
            </a:pPr>
            <a:r>
              <a:rPr dirty="0" sz="2000" i="0" lang="en-US">
                <a:solidFill>
                  <a:schemeClr val="tx1"/>
                </a:solidFill>
              </a:rPr>
              <a:t>late-onset idiopathic aqueductal stenosis (LIAS), </a:t>
            </a:r>
          </a:p>
          <a:p>
            <a:pPr indent="-342900" lvl="1" marL="740664">
              <a:buFont typeface="+mj-lt"/>
              <a:buAutoNum type="arabicParenR"/>
            </a:pPr>
            <a:r>
              <a:rPr dirty="0" sz="2000" i="0" lang="en-US">
                <a:solidFill>
                  <a:schemeClr val="tx1"/>
                </a:solidFill>
              </a:rPr>
              <a:t>secondary noncommunicating hydrocephalus, </a:t>
            </a:r>
          </a:p>
          <a:p>
            <a:pPr indent="-342900" lvl="1" marL="740664">
              <a:buFont typeface="+mj-lt"/>
              <a:buAutoNum type="arabicParenR"/>
            </a:pPr>
            <a:r>
              <a:rPr dirty="0" sz="2000" i="0" lang="en-US">
                <a:solidFill>
                  <a:schemeClr val="tx1"/>
                </a:solidFill>
              </a:rPr>
              <a:t>NPH,</a:t>
            </a:r>
          </a:p>
          <a:p>
            <a:pPr indent="-342900" lvl="1" marL="740664">
              <a:buFont typeface="+mj-lt"/>
              <a:buAutoNum type="arabicParenR"/>
            </a:pPr>
            <a:r>
              <a:rPr dirty="0" sz="2000" i="0" lang="en-US">
                <a:solidFill>
                  <a:schemeClr val="tx1"/>
                </a:solidFill>
              </a:rPr>
              <a:t>conversion of a shunt in a patient who was treated for hydrocephalus as a child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5" name=""/>
        <p:cNvGrpSpPr/>
        <p:nvPr/>
      </p:nvGrpSpPr>
      <p:grpSpPr>
        <a:xfrm>
          <a:off x="0" y="0"/>
          <a:ext cx="0" cy="0"/>
          <a:chOff x="0" y="0"/>
          <a:chExt cx="0" cy="0"/>
        </a:xfrm>
      </p:grpSpPr>
      <p:pic>
        <p:nvPicPr>
          <p:cNvPr id="2097184" name="Picture 5"/>
          <p:cNvPicPr>
            <a:picLocks noChangeAspect="1" noGrp="1"/>
          </p:cNvPicPr>
          <p:nvPr>
            <p:ph idx="1"/>
          </p:nvPr>
        </p:nvPicPr>
        <p:blipFill>
          <a:blip xmlns:r="http://schemas.openxmlformats.org/officeDocument/2006/relationships" r:embed="rId1"/>
          <a:stretch>
            <a:fillRect/>
          </a:stretch>
        </p:blipFill>
        <p:spPr>
          <a:xfrm>
            <a:off x="1104624" y="66545"/>
            <a:ext cx="6934751" cy="672491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6" name=""/>
        <p:cNvGrpSpPr/>
        <p:nvPr/>
      </p:nvGrpSpPr>
      <p:grpSpPr>
        <a:xfrm>
          <a:off x="0" y="0"/>
          <a:ext cx="0" cy="0"/>
          <a:chOff x="0" y="0"/>
          <a:chExt cx="0" cy="0"/>
        </a:xfrm>
      </p:grpSpPr>
      <p:pic>
        <p:nvPicPr>
          <p:cNvPr id="2097185" name="Picture 4"/>
          <p:cNvPicPr>
            <a:picLocks noChangeAspect="1" noGrp="1"/>
          </p:cNvPicPr>
          <p:nvPr>
            <p:ph idx="1"/>
          </p:nvPr>
        </p:nvPicPr>
        <p:blipFill>
          <a:blip xmlns:r="http://schemas.openxmlformats.org/officeDocument/2006/relationships" r:embed="rId1"/>
          <a:stretch>
            <a:fillRect/>
          </a:stretch>
        </p:blipFill>
        <p:spPr>
          <a:xfrm>
            <a:off x="98902" y="595312"/>
            <a:ext cx="8946195" cy="5667376"/>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7" name=""/>
        <p:cNvGrpSpPr/>
        <p:nvPr/>
      </p:nvGrpSpPr>
      <p:grpSpPr>
        <a:xfrm>
          <a:off x="0" y="0"/>
          <a:ext cx="0" cy="0"/>
          <a:chOff x="0" y="0"/>
          <a:chExt cx="0" cy="0"/>
        </a:xfrm>
      </p:grpSpPr>
      <p:sp>
        <p:nvSpPr>
          <p:cNvPr id="1048655" name="Content Placeholder 2"/>
          <p:cNvSpPr>
            <a:spLocks noGrp="1"/>
          </p:cNvSpPr>
          <p:nvPr>
            <p:ph idx="1"/>
          </p:nvPr>
        </p:nvSpPr>
        <p:spPr>
          <a:xfrm>
            <a:off x="81973" y="80819"/>
            <a:ext cx="8969664" cy="6684817"/>
          </a:xfrm>
        </p:spPr>
        <p:txBody>
          <a:bodyPr>
            <a:noAutofit/>
          </a:bodyPr>
          <a:p>
            <a:pPr>
              <a:buFont typeface="Wingdings" pitchFamily="2" charset="2"/>
              <a:buChar char="q"/>
            </a:pPr>
            <a:r>
              <a:rPr b="1" dirty="0" sz="2000" lang="en-US" u="sng">
                <a:solidFill>
                  <a:srgbClr val="C00000"/>
                </a:solidFill>
              </a:rPr>
              <a:t>Late-Onset Idiopathic </a:t>
            </a:r>
            <a:r>
              <a:rPr b="1" dirty="0" sz="2000" lang="en-US" err="1" u="sng">
                <a:solidFill>
                  <a:srgbClr val="C00000"/>
                </a:solidFill>
              </a:rPr>
              <a:t>Aqueductal</a:t>
            </a:r>
            <a:r>
              <a:rPr b="1" dirty="0" sz="2000" lang="en-US" u="sng">
                <a:solidFill>
                  <a:srgbClr val="C00000"/>
                </a:solidFill>
              </a:rPr>
              <a:t> Stenosis ( LIAS ) </a:t>
            </a:r>
            <a:endParaRPr b="1" dirty="0" sz="2000" lang="ar-IQ" u="sng">
              <a:solidFill>
                <a:srgbClr val="C00000"/>
              </a:solidFill>
            </a:endParaRPr>
          </a:p>
          <a:p>
            <a:pPr>
              <a:buFont typeface="Wingdings" pitchFamily="2" charset="2"/>
              <a:buChar char="§"/>
            </a:pPr>
            <a:r>
              <a:rPr dirty="0" sz="2000" lang="en-US">
                <a:solidFill>
                  <a:schemeClr val="tx1"/>
                </a:solidFill>
              </a:rPr>
              <a:t>“Delayed” or “Compensated” </a:t>
            </a:r>
            <a:r>
              <a:rPr dirty="0" sz="2000" lang="en-US" err="1">
                <a:solidFill>
                  <a:schemeClr val="tx1"/>
                </a:solidFill>
              </a:rPr>
              <a:t>aqueductal</a:t>
            </a:r>
            <a:r>
              <a:rPr dirty="0" sz="2000" lang="en-US">
                <a:solidFill>
                  <a:schemeClr val="tx1"/>
                </a:solidFill>
              </a:rPr>
              <a:t> stenosis</a:t>
            </a:r>
            <a:r>
              <a:rPr dirty="0" sz="2000" lang="en-US"/>
              <a:t>.</a:t>
            </a:r>
            <a:endParaRPr dirty="0" sz="2000" lang="en-US">
              <a:solidFill>
                <a:schemeClr val="tx1"/>
              </a:solidFill>
            </a:endParaRPr>
          </a:p>
          <a:p>
            <a:r>
              <a:rPr dirty="0" sz="2000" lang="en-US">
                <a:solidFill>
                  <a:schemeClr val="tx1"/>
                </a:solidFill>
              </a:rPr>
              <a:t>Is a type of triventricular hydrocephalus with little or no flow through the aqueduct of Sylvius beside “normal to small” fourth ventricle. </a:t>
            </a:r>
          </a:p>
          <a:p>
            <a:r>
              <a:rPr dirty="0" sz="2000" lang="en-US">
                <a:solidFill>
                  <a:schemeClr val="tx1"/>
                </a:solidFill>
              </a:rPr>
              <a:t>Occurs in adult patients in the absence of space-occupying lesions or previous insults to the central nervous system (previous meningitis). </a:t>
            </a:r>
          </a:p>
          <a:p>
            <a:r>
              <a:rPr dirty="0" sz="2000" lang="en-US">
                <a:solidFill>
                  <a:schemeClr val="tx1"/>
                </a:solidFill>
              </a:rPr>
              <a:t>LIAS represents approximately </a:t>
            </a:r>
            <a:r>
              <a:rPr dirty="0" sz="2000" lang="en-US">
                <a:solidFill>
                  <a:srgbClr val="C00000"/>
                </a:solidFill>
              </a:rPr>
              <a:t>3% to 10% </a:t>
            </a:r>
            <a:r>
              <a:rPr dirty="0" sz="2000" lang="en-US">
                <a:solidFill>
                  <a:schemeClr val="tx1"/>
                </a:solidFill>
              </a:rPr>
              <a:t>of all cases of hydrocephalus in adults.</a:t>
            </a:r>
          </a:p>
          <a:p>
            <a:endParaRPr dirty="0" sz="2000" lang="en-US" u="sng">
              <a:solidFill>
                <a:srgbClr val="7030A0"/>
              </a:solidFill>
            </a:endParaRPr>
          </a:p>
          <a:p>
            <a:pPr>
              <a:buFont typeface="Wingdings" pitchFamily="2" charset="2"/>
              <a:buChar char="Ø"/>
            </a:pPr>
            <a:r>
              <a:rPr b="1" dirty="0" sz="2000" lang="en-US" u="sng">
                <a:solidFill>
                  <a:srgbClr val="7030A0"/>
                </a:solidFill>
              </a:rPr>
              <a:t>Presentation : </a:t>
            </a:r>
          </a:p>
          <a:p>
            <a:pPr lvl="1">
              <a:buFont typeface="Wingdings" pitchFamily="2" charset="2"/>
              <a:buChar char="ü"/>
            </a:pPr>
            <a:r>
              <a:rPr b="1" dirty="0" sz="2000" i="0" lang="en-US">
                <a:solidFill>
                  <a:srgbClr val="002060"/>
                </a:solidFill>
              </a:rPr>
              <a:t>Young (mean age of 33 years)</a:t>
            </a:r>
            <a:r>
              <a:rPr dirty="0" sz="2000" i="0" lang="en-US">
                <a:solidFill>
                  <a:srgbClr val="002060"/>
                </a:solidFill>
              </a:rPr>
              <a:t> : </a:t>
            </a:r>
            <a:r>
              <a:rPr dirty="0" sz="2000" i="0" lang="en-US">
                <a:solidFill>
                  <a:schemeClr val="tx1"/>
                </a:solidFill>
              </a:rPr>
              <a:t>presenting primarily with headache and signs and symptoms of raised intracranial pressure</a:t>
            </a:r>
          </a:p>
          <a:p>
            <a:pPr lvl="1">
              <a:buFont typeface="Wingdings" pitchFamily="2" charset="2"/>
              <a:buChar char="ü"/>
            </a:pPr>
            <a:r>
              <a:rPr b="1" dirty="0" sz="2000" i="0" lang="en-US">
                <a:solidFill>
                  <a:srgbClr val="002060"/>
                </a:solidFill>
              </a:rPr>
              <a:t>Old (mean age of 63 years)</a:t>
            </a:r>
            <a:r>
              <a:rPr dirty="0" sz="2000" i="0" lang="en-US">
                <a:solidFill>
                  <a:srgbClr val="002060"/>
                </a:solidFill>
              </a:rPr>
              <a:t> : </a:t>
            </a:r>
            <a:r>
              <a:rPr dirty="0" sz="2000" i="0" lang="en-US">
                <a:solidFill>
                  <a:schemeClr val="tx1"/>
                </a:solidFill>
              </a:rPr>
              <a:t>with larger ventricles and NPH-like symptoms (cognitive impairment, urinary incontinence, and gait disturbance).</a:t>
            </a:r>
          </a:p>
          <a:p>
            <a:pPr>
              <a:buFont typeface="Wingdings" panose="05000000000000000000" pitchFamily="2" charset="2"/>
              <a:buChar char="v"/>
            </a:pPr>
            <a:endParaRPr dirty="0" sz="2000" lang="en-US">
              <a:solidFill>
                <a:schemeClr val="tx1"/>
              </a:solidFill>
            </a:endParaRPr>
          </a:p>
          <a:p>
            <a:pPr>
              <a:buFont typeface="Wingdings" pitchFamily="2" charset="2"/>
              <a:buChar char="Ø"/>
            </a:pPr>
            <a:r>
              <a:rPr dirty="0" sz="2000" lang="en-US">
                <a:solidFill>
                  <a:schemeClr val="tx1"/>
                </a:solidFill>
              </a:rPr>
              <a:t>Respond to ETV 50% to 86.5%</a:t>
            </a:r>
            <a:endParaRPr dirty="0" sz="2000" lang="ar-IQ">
              <a:solidFill>
                <a:schemeClr val="tx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68" name=""/>
        <p:cNvGrpSpPr/>
        <p:nvPr/>
      </p:nvGrpSpPr>
      <p:grpSpPr>
        <a:xfrm>
          <a:off x="0" y="0"/>
          <a:ext cx="0" cy="0"/>
          <a:chOff x="0" y="0"/>
          <a:chExt cx="0" cy="0"/>
        </a:xfrm>
      </p:grpSpPr>
      <p:sp>
        <p:nvSpPr>
          <p:cNvPr id="1048656" name="Content Placeholder 2"/>
          <p:cNvSpPr>
            <a:spLocks noGrp="1"/>
          </p:cNvSpPr>
          <p:nvPr>
            <p:ph idx="1"/>
          </p:nvPr>
        </p:nvSpPr>
        <p:spPr>
          <a:xfrm>
            <a:off x="81972" y="88322"/>
            <a:ext cx="8969663" cy="6677314"/>
          </a:xfrm>
        </p:spPr>
        <p:txBody>
          <a:bodyPr>
            <a:normAutofit fontScale="95000" lnSpcReduction="20000"/>
          </a:bodyPr>
          <a:p>
            <a:pPr>
              <a:buFont typeface="Wingdings" pitchFamily="2" charset="2"/>
              <a:buChar char="q"/>
            </a:pPr>
            <a:r>
              <a:rPr b="1" dirty="0" sz="2000" lang="en-US" u="sng">
                <a:solidFill>
                  <a:srgbClr val="C00000"/>
                </a:solidFill>
              </a:rPr>
              <a:t>Normal-Pressure Hydrocephalus </a:t>
            </a:r>
            <a:endParaRPr b="1" dirty="0" sz="2000" lang="ar-IQ" u="sng">
              <a:solidFill>
                <a:srgbClr val="C00000"/>
              </a:solidFill>
            </a:endParaRPr>
          </a:p>
          <a:p>
            <a:pPr>
              <a:buFont typeface="Wingdings" pitchFamily="2" charset="2"/>
              <a:buChar char="§"/>
            </a:pPr>
            <a:r>
              <a:rPr b="1" dirty="0" sz="2000" lang="en-US">
                <a:solidFill>
                  <a:srgbClr val="002060"/>
                </a:solidFill>
              </a:rPr>
              <a:t>Triad of clinical signs and symptoms: </a:t>
            </a:r>
          </a:p>
          <a:p>
            <a:pPr indent="0" lvl="1" marL="397764">
              <a:buNone/>
            </a:pPr>
            <a:r>
              <a:rPr dirty="0" sz="2000" i="0" lang="en-US">
                <a:solidFill>
                  <a:schemeClr val="tx1"/>
                </a:solidFill>
              </a:rPr>
              <a:t>(1) Gait apraxia abnormalities such as a “magnetic” or “festinating” gait</a:t>
            </a:r>
            <a:r>
              <a:rPr dirty="0" sz="2000" lang="en-US"/>
              <a:t>.</a:t>
            </a:r>
            <a:endParaRPr dirty="0" sz="2000" i="0" lang="en-US">
              <a:solidFill>
                <a:schemeClr val="tx1"/>
              </a:solidFill>
            </a:endParaRPr>
          </a:p>
          <a:p>
            <a:pPr indent="0" lvl="1" marL="397764">
              <a:buNone/>
            </a:pPr>
            <a:r>
              <a:rPr dirty="0" sz="2000" i="0" lang="en-US">
                <a:solidFill>
                  <a:schemeClr val="tx1"/>
                </a:solidFill>
              </a:rPr>
              <a:t>(2) Bladder incontinence</a:t>
            </a:r>
            <a:r>
              <a:rPr dirty="0" sz="2000" lang="en-US"/>
              <a:t>.</a:t>
            </a:r>
            <a:endParaRPr dirty="0" sz="2000" i="0" lang="en-US">
              <a:solidFill>
                <a:schemeClr val="tx1"/>
              </a:solidFill>
            </a:endParaRPr>
          </a:p>
          <a:p>
            <a:pPr indent="0" lvl="1" marL="397764">
              <a:buNone/>
            </a:pPr>
            <a:r>
              <a:rPr dirty="0" sz="2000" i="0" lang="en-US">
                <a:solidFill>
                  <a:schemeClr val="tx1"/>
                </a:solidFill>
              </a:rPr>
              <a:t>(3) Cognitive impairments or dementia. </a:t>
            </a:r>
          </a:p>
          <a:p>
            <a:pPr>
              <a:buFont typeface="Wingdings" pitchFamily="2" charset="2"/>
              <a:buChar char="§"/>
            </a:pPr>
            <a:r>
              <a:rPr b="1" dirty="0" sz="2000" lang="en-US">
                <a:solidFill>
                  <a:srgbClr val="002060"/>
                </a:solidFill>
              </a:rPr>
              <a:t>Findings on (MRI) include </a:t>
            </a:r>
          </a:p>
          <a:p>
            <a:pPr lvl="1">
              <a:buFont typeface="Arial" panose="020B0604020202020204" pitchFamily="34" charset="0"/>
              <a:buChar char="•"/>
            </a:pPr>
            <a:r>
              <a:rPr dirty="0" sz="2000" i="0" lang="en-US">
                <a:solidFill>
                  <a:schemeClr val="tx1"/>
                </a:solidFill>
              </a:rPr>
              <a:t>Ventriculomegaly, focal subarachnoid space enlargements, brain atrophy.</a:t>
            </a:r>
          </a:p>
          <a:p>
            <a:pPr lvl="1">
              <a:buFont typeface="Arial" panose="020B0604020202020204" pitchFamily="34" charset="0"/>
              <a:buChar char="•"/>
            </a:pPr>
            <a:r>
              <a:rPr dirty="0" sz="2000" i="0" lang="en-US">
                <a:solidFill>
                  <a:schemeClr val="tx1"/>
                </a:solidFill>
              </a:rPr>
              <a:t>An open aqueduct, without evidence of a macroscopic blockage of CSF flow</a:t>
            </a:r>
          </a:p>
          <a:p>
            <a:pPr>
              <a:buFont typeface="Wingdings" pitchFamily="2" charset="2"/>
              <a:buChar char="v"/>
            </a:pPr>
            <a:r>
              <a:rPr b="1" dirty="0" sz="2000" lang="en-US">
                <a:solidFill>
                  <a:srgbClr val="002060"/>
                </a:solidFill>
              </a:rPr>
              <a:t>Diagnosis of NPH can be supported by results of </a:t>
            </a:r>
          </a:p>
          <a:p>
            <a:pPr lvl="1">
              <a:buFont typeface="Wingdings" panose="05000000000000000000" pitchFamily="2" charset="2"/>
              <a:buChar char="§"/>
            </a:pPr>
            <a:r>
              <a:rPr dirty="0" sz="2000" i="0" lang="en-US">
                <a:solidFill>
                  <a:schemeClr val="tx1"/>
                </a:solidFill>
              </a:rPr>
              <a:t>Formal neuropsychological testing, results of gait testing (only gait disturbance is currently considered useful in predicting treatment response).</a:t>
            </a:r>
          </a:p>
          <a:p>
            <a:pPr lvl="1">
              <a:buFont typeface="Wingdings" panose="05000000000000000000" pitchFamily="2" charset="2"/>
              <a:buChar char="§"/>
            </a:pPr>
            <a:r>
              <a:rPr dirty="0" sz="2000" i="0" lang="en-US">
                <a:solidFill>
                  <a:schemeClr val="tx1"/>
                </a:solidFill>
              </a:rPr>
              <a:t>Clinical improvement after a lumbar CSF tap test (miller fisher) or an external CSF lumbar drainage test.</a:t>
            </a:r>
            <a:endParaRPr dirty="0" sz="2000" lang="en-US">
              <a:solidFill>
                <a:schemeClr val="tx1"/>
              </a:solidFill>
            </a:endParaRPr>
          </a:p>
          <a:p>
            <a:pPr>
              <a:buFont typeface="Wingdings" pitchFamily="2" charset="2"/>
              <a:buChar char="Ø"/>
            </a:pPr>
            <a:r>
              <a:rPr dirty="0" sz="2000" lang="en-US">
                <a:solidFill>
                  <a:schemeClr val="tx1"/>
                </a:solidFill>
              </a:rPr>
              <a:t>CSF shunts have a high success rate.</a:t>
            </a:r>
          </a:p>
          <a:p>
            <a:pPr>
              <a:buFont typeface="Wingdings" pitchFamily="2" charset="2"/>
              <a:buChar char="Ø"/>
            </a:pPr>
            <a:r>
              <a:rPr dirty="0" sz="2000" lang="en-US">
                <a:solidFill>
                  <a:schemeClr val="tx1"/>
                </a:solidFill>
              </a:rPr>
              <a:t>The use of ETV is controversial for the management of NPH.</a:t>
            </a:r>
          </a:p>
          <a:p>
            <a:r>
              <a:rPr dirty="0" sz="2000" lang="en-US">
                <a:solidFill>
                  <a:schemeClr val="tx1"/>
                </a:solidFill>
              </a:rPr>
              <a:t>Potential predictors of success for ETV included a </a:t>
            </a:r>
            <a:r>
              <a:rPr dirty="0" sz="2000" lang="en-US">
                <a:solidFill>
                  <a:srgbClr val="C00000"/>
                </a:solidFill>
              </a:rPr>
              <a:t>shorter duration of symptoms and milder symptoms</a:t>
            </a:r>
            <a:r>
              <a:rPr dirty="0" sz="2000" lang="en-US">
                <a:solidFill>
                  <a:schemeClr val="tx1"/>
                </a:solidFill>
              </a:rPr>
              <a:t>, </a:t>
            </a:r>
            <a:r>
              <a:rPr b="1" dirty="0" sz="2000" lang="en-US" u="sng">
                <a:solidFill>
                  <a:srgbClr val="002060"/>
                </a:solidFill>
              </a:rPr>
              <a:t>but</a:t>
            </a:r>
            <a:r>
              <a:rPr dirty="0" sz="2000" lang="en-US">
                <a:solidFill>
                  <a:schemeClr val="tx1"/>
                </a:solidFill>
              </a:rPr>
              <a:t> </a:t>
            </a:r>
            <a:r>
              <a:rPr dirty="0" sz="2000" lang="en-US">
                <a:solidFill>
                  <a:srgbClr val="C00000"/>
                </a:solidFill>
              </a:rPr>
              <a:t>neither patient age nor the size of the fourth ventricle was predictive of response.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69" name=""/>
        <p:cNvGrpSpPr/>
        <p:nvPr/>
      </p:nvGrpSpPr>
      <p:grpSpPr>
        <a:xfrm>
          <a:off x="0" y="0"/>
          <a:ext cx="0" cy="0"/>
          <a:chOff x="0" y="0"/>
          <a:chExt cx="0" cy="0"/>
        </a:xfrm>
      </p:grpSpPr>
      <p:sp>
        <p:nvSpPr>
          <p:cNvPr id="1048657" name="Title 1"/>
          <p:cNvSpPr>
            <a:spLocks noGrp="1"/>
          </p:cNvSpPr>
          <p:nvPr>
            <p:ph type="title"/>
          </p:nvPr>
        </p:nvSpPr>
        <p:spPr>
          <a:xfrm>
            <a:off x="2747719" y="3065504"/>
            <a:ext cx="3648562" cy="726993"/>
          </a:xfrm>
        </p:spPr>
        <p:txBody>
          <a:bodyPr>
            <a:normAutofit/>
          </a:bodyPr>
          <a:p>
            <a:pPr algn="ctr"/>
            <a:r>
              <a:rPr dirty="0" sz="4800" lang="en-US">
                <a:solidFill>
                  <a:srgbClr val="000000"/>
                </a:solidFill>
                <a:latin typeface="Algerian" pitchFamily="82" charset="77"/>
              </a:rPr>
              <a:t>Thank you</a:t>
            </a:r>
            <a:endParaRPr dirty="0" sz="4800" lang="en-US">
              <a:solidFill>
                <a:srgbClr val="000000"/>
              </a:solidFill>
              <a:latin typeface="Algerian" pitchFamily="82" charset="77"/>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1" name=""/>
        <p:cNvGrpSpPr/>
        <p:nvPr/>
      </p:nvGrpSpPr>
      <p:grpSpPr>
        <a:xfrm>
          <a:off x="0" y="0"/>
          <a:ext cx="0" cy="0"/>
          <a:chOff x="0" y="0"/>
          <a:chExt cx="0" cy="0"/>
        </a:xfrm>
      </p:grpSpPr>
      <p:pic>
        <p:nvPicPr>
          <p:cNvPr id="2097154" name="Picture 4"/>
          <p:cNvPicPr>
            <a:picLocks noChangeAspect="1" noGrp="1"/>
          </p:cNvPicPr>
          <p:nvPr>
            <p:ph idx="1"/>
          </p:nvPr>
        </p:nvPicPr>
        <p:blipFill>
          <a:blip xmlns:r="http://schemas.openxmlformats.org/officeDocument/2006/relationships" r:embed="rId1" cstate="print"/>
          <a:stretch>
            <a:fillRect/>
          </a:stretch>
        </p:blipFill>
        <p:spPr>
          <a:xfrm>
            <a:off x="2570710" y="2873867"/>
            <a:ext cx="4002579" cy="370609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600" name="TextBox 8"/>
          <p:cNvSpPr txBox="1"/>
          <p:nvPr/>
        </p:nvSpPr>
        <p:spPr>
          <a:xfrm>
            <a:off x="80817" y="11545"/>
            <a:ext cx="8959273" cy="2834641"/>
          </a:xfrm>
          <a:prstGeom prst="rect"/>
          <a:noFill/>
        </p:spPr>
        <p:txBody>
          <a:bodyPr wrap="square">
            <a:spAutoFit/>
          </a:bodyPr>
          <a:p>
            <a:pPr indent="-342900" marL="342900">
              <a:buFont typeface="Wingdings" pitchFamily="2" charset="2"/>
              <a:buChar char="§"/>
            </a:pPr>
            <a:r>
              <a:rPr b="1" dirty="0" sz="2000" lang="en-US">
                <a:solidFill>
                  <a:srgbClr val="002060"/>
                </a:solidFill>
              </a:rPr>
              <a:t>The problem of shunt over drainage spurred the development of Anti-siphon Devices and Gravitational Devices. </a:t>
            </a:r>
          </a:p>
          <a:p>
            <a:pPr indent="-342900" marL="342900">
              <a:buFont typeface="Wingdings" pitchFamily="2" charset="2"/>
              <a:buChar char="Ø"/>
            </a:pPr>
            <a:r>
              <a:rPr b="1" dirty="0" sz="2000" lang="en-US">
                <a:solidFill>
                  <a:srgbClr val="0070C0"/>
                </a:solidFill>
              </a:rPr>
              <a:t>Anti-siphon Devices</a:t>
            </a:r>
          </a:p>
          <a:p>
            <a:pPr indent="-342900" lvl="1" marL="800100">
              <a:buFont typeface="Arial" panose="020B0604020202020204" pitchFamily="34" charset="0"/>
              <a:buChar char="•"/>
            </a:pPr>
            <a:r>
              <a:rPr dirty="0" sz="2000" lang="en-US"/>
              <a:t>Depend on the pressure gradient between the internal lumen of the shunt and the surrounding atmosphere.</a:t>
            </a:r>
          </a:p>
          <a:p>
            <a:pPr indent="-342900" lvl="1" marL="800100">
              <a:buFont typeface="Arial" panose="020B0604020202020204" pitchFamily="34" charset="0"/>
              <a:buChar char="•"/>
            </a:pPr>
            <a:r>
              <a:rPr dirty="0" sz="2000" lang="en-US"/>
              <a:t>When the internal shunt pressure falls below the atmospheric pressure  (negative pressure created by postural change to an upright position), the ASD membrane is drawn inward, which increases resistance and thus decreases flow through the shunt system.</a:t>
            </a:r>
            <a:endParaRPr dirty="0" lang="en-IQ"/>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2" name=""/>
        <p:cNvGrpSpPr/>
        <p:nvPr/>
      </p:nvGrpSpPr>
      <p:grpSpPr>
        <a:xfrm>
          <a:off x="0" y="0"/>
          <a:ext cx="0" cy="0"/>
          <a:chOff x="0" y="0"/>
          <a:chExt cx="0" cy="0"/>
        </a:xfrm>
      </p:grpSpPr>
      <p:sp>
        <p:nvSpPr>
          <p:cNvPr id="1048601" name="Content Placeholder 2"/>
          <p:cNvSpPr>
            <a:spLocks noGrp="1"/>
          </p:cNvSpPr>
          <p:nvPr>
            <p:ph idx="1"/>
          </p:nvPr>
        </p:nvSpPr>
        <p:spPr>
          <a:xfrm>
            <a:off x="86014" y="82260"/>
            <a:ext cx="8977168" cy="6694921"/>
          </a:xfrm>
        </p:spPr>
        <p:txBody>
          <a:bodyPr>
            <a:normAutofit/>
          </a:bodyPr>
          <a:p>
            <a:pPr>
              <a:buFont typeface="Wingdings" pitchFamily="2" charset="2"/>
              <a:buChar char="Ø"/>
            </a:pPr>
            <a:r>
              <a:rPr b="1" dirty="0" sz="2000" lang="en-US">
                <a:solidFill>
                  <a:srgbClr val="0070C0"/>
                </a:solidFill>
              </a:rPr>
              <a:t>Gravitational Devices</a:t>
            </a:r>
          </a:p>
          <a:p>
            <a:pPr lvl="1"/>
            <a:r>
              <a:rPr dirty="0" sz="2000" lang="en-US"/>
              <a:t>Switcher designs</a:t>
            </a:r>
          </a:p>
          <a:p>
            <a:pPr lvl="1"/>
            <a:r>
              <a:rPr dirty="0" sz="2000" lang="en-US"/>
              <a:t>Gravity-dependent mechanism to change the shunt’s opening pressure based on body position, from recumbent to upright. </a:t>
            </a:r>
          </a:p>
          <a:p>
            <a:pPr lvl="1">
              <a:buFont typeface="Wingdings" pitchFamily="2" charset="2"/>
              <a:buChar char="§"/>
            </a:pPr>
            <a:r>
              <a:rPr b="1" dirty="0" sz="2000" lang="en-US"/>
              <a:t>2 types</a:t>
            </a:r>
          </a:p>
          <a:p>
            <a:pPr lvl="1">
              <a:buFont typeface="Courier New" panose="02070309020205020404" pitchFamily="49" charset="0"/>
              <a:buChar char="o"/>
            </a:pPr>
            <a:r>
              <a:rPr b="1" dirty="0" sz="2000" lang="en-US">
                <a:solidFill>
                  <a:srgbClr val="C00000"/>
                </a:solidFill>
              </a:rPr>
              <a:t>Dual-Switch valve (</a:t>
            </a:r>
            <a:r>
              <a:rPr b="1" dirty="0" sz="2000" lang="en-US" err="1">
                <a:solidFill>
                  <a:srgbClr val="C00000"/>
                </a:solidFill>
              </a:rPr>
              <a:t>Aesculap</a:t>
            </a:r>
            <a:r>
              <a:rPr b="1" dirty="0" sz="2000" lang="en-US">
                <a:solidFill>
                  <a:srgbClr val="C00000"/>
                </a:solidFill>
              </a:rPr>
              <a:t>)</a:t>
            </a:r>
          </a:p>
          <a:p>
            <a:pPr lvl="2"/>
            <a:r>
              <a:rPr dirty="0" lang="en-US"/>
              <a:t>Provide two operational opening pressures, one in the horizontal position and one in the vertical position.</a:t>
            </a:r>
          </a:p>
          <a:p>
            <a:pPr lvl="1">
              <a:buFont typeface="Courier New" panose="02070309020205020404" pitchFamily="49" charset="0"/>
              <a:buChar char="o"/>
            </a:pPr>
            <a:r>
              <a:rPr b="1" dirty="0" sz="2000" lang="en-US">
                <a:solidFill>
                  <a:srgbClr val="C00000"/>
                </a:solidFill>
              </a:rPr>
              <a:t>Counter-balancer designs (</a:t>
            </a:r>
            <a:r>
              <a:rPr b="1" dirty="0" sz="2000" lang="en-US" err="1">
                <a:solidFill>
                  <a:srgbClr val="C00000"/>
                </a:solidFill>
              </a:rPr>
              <a:t>Aesculap</a:t>
            </a:r>
            <a:r>
              <a:rPr b="1" dirty="0" sz="2000" lang="en-US">
                <a:solidFill>
                  <a:srgbClr val="C00000"/>
                </a:solidFill>
              </a:rPr>
              <a:t>)</a:t>
            </a:r>
          </a:p>
          <a:p>
            <a:pPr lvl="2"/>
            <a:r>
              <a:rPr dirty="0" lang="en-US"/>
              <a:t>Offer a gradient of opening pressures dependent on angle of elevation</a:t>
            </a:r>
          </a:p>
        </p:txBody>
      </p:sp>
      <p:pic>
        <p:nvPicPr>
          <p:cNvPr id="2097155" name="Picture 4"/>
          <p:cNvPicPr>
            <a:picLocks noChangeAspect="1"/>
          </p:cNvPicPr>
          <p:nvPr/>
        </p:nvPicPr>
        <p:blipFill>
          <a:blip xmlns:r="http://schemas.openxmlformats.org/officeDocument/2006/relationships" r:embed="rId1" cstate="print"/>
          <a:stretch>
            <a:fillRect/>
          </a:stretch>
        </p:blipFill>
        <p:spPr>
          <a:xfrm>
            <a:off x="2717078" y="3429000"/>
            <a:ext cx="3709843" cy="3346740"/>
          </a:xfrm>
          <a:prstGeom prst="rect"/>
        </p:spPr>
      </p:pic>
    </p:spTree>
  </p:cSld>
  <p:clrMapOvr>
    <a:masterClrMapping/>
  </p:clrMapOvr>
</p:sld>
</file>

<file path=ppt/theme/theme1.xml><?xml version="1.0" encoding="utf-8"?>
<a:theme xmlns:a="http://schemas.openxmlformats.org/drawingml/2006/main" name="Office Theme">
  <a:themeElements>
    <a:clrScheme name="Office Them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Ventricular Shunting Procedures</dc:title>
  <dc:creator>DAR ALNASIH</dc:creator>
  <cp:lastModifiedBy>user</cp:lastModifiedBy>
  <dcterms:created xsi:type="dcterms:W3CDTF">2006-08-15T16:00:00Z</dcterms:created>
  <dcterms:modified xsi:type="dcterms:W3CDTF">2022-11-25T20:21:59Z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2aa3bc70444847f6b543261d1ed6c1de</vt:lpwstr>
  </property>
</Properties>
</file>