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ink/ink1.xml" ContentType="application/inkml+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autoCompressPictures="0" saveSubsetFonts="1">
  <p:sldMasterIdLst>
    <p:sldMasterId id="2147483648" r:id="rId1"/>
  </p:sldMasterIdLst>
  <p:notesMasterIdLst>
    <p:notesMasterId r:id="rId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Lst>
  <p:sldSz type="screen4x3" cy="6858000" cx="9144000"/>
  <p:notesSz cx="6858000" cy="9144000"/>
  <p:defaultTextStyle>
    <a:defPPr>
      <a:defRPr lang="en-US"/>
    </a:defPPr>
    <a:lvl1pPr algn="l" defTabSz="457200" eaLnBrk="1" hangingPunct="1" latinLnBrk="0" marL="0" rtl="0">
      <a:defRPr sz="1800" kern="1200">
        <a:solidFill>
          <a:schemeClr val="tx1"/>
        </a:solidFill>
        <a:latin typeface="+mn-lt"/>
        <a:ea typeface="+mn-ea"/>
        <a:cs typeface="+mn-cs"/>
      </a:defRPr>
    </a:lvl1pPr>
    <a:lvl2pPr algn="l" defTabSz="457200" eaLnBrk="1" hangingPunct="1" latinLnBrk="0" marL="457200" rtl="0">
      <a:defRPr sz="1800" kern="1200">
        <a:solidFill>
          <a:schemeClr val="tx1"/>
        </a:solidFill>
        <a:latin typeface="+mn-lt"/>
        <a:ea typeface="+mn-ea"/>
        <a:cs typeface="+mn-cs"/>
      </a:defRPr>
    </a:lvl2pPr>
    <a:lvl3pPr algn="l" defTabSz="457200" eaLnBrk="1" hangingPunct="1" latinLnBrk="0" marL="914400" rtl="0">
      <a:defRPr sz="1800" kern="1200">
        <a:solidFill>
          <a:schemeClr val="tx1"/>
        </a:solidFill>
        <a:latin typeface="+mn-lt"/>
        <a:ea typeface="+mn-ea"/>
        <a:cs typeface="+mn-cs"/>
      </a:defRPr>
    </a:lvl3pPr>
    <a:lvl4pPr algn="l" defTabSz="457200" eaLnBrk="1" hangingPunct="1" latinLnBrk="0" marL="1371600" rtl="0">
      <a:defRPr sz="1800" kern="1200">
        <a:solidFill>
          <a:schemeClr val="tx1"/>
        </a:solidFill>
        <a:latin typeface="+mn-lt"/>
        <a:ea typeface="+mn-ea"/>
        <a:cs typeface="+mn-cs"/>
      </a:defRPr>
    </a:lvl4pPr>
    <a:lvl5pPr algn="l" defTabSz="457200" eaLnBrk="1" hangingPunct="1" latinLnBrk="0" marL="1828800" rtl="0">
      <a:defRPr sz="1800" kern="1200">
        <a:solidFill>
          <a:schemeClr val="tx1"/>
        </a:solidFill>
        <a:latin typeface="+mn-lt"/>
        <a:ea typeface="+mn-ea"/>
        <a:cs typeface="+mn-cs"/>
      </a:defRPr>
    </a:lvl5pPr>
    <a:lvl6pPr algn="l" defTabSz="457200" eaLnBrk="1" hangingPunct="1" latinLnBrk="0" marL="2286000" rtl="0">
      <a:defRPr sz="1800" kern="1200">
        <a:solidFill>
          <a:schemeClr val="tx1"/>
        </a:solidFill>
        <a:latin typeface="+mn-lt"/>
        <a:ea typeface="+mn-ea"/>
        <a:cs typeface="+mn-cs"/>
      </a:defRPr>
    </a:lvl6pPr>
    <a:lvl7pPr algn="l" defTabSz="457200" eaLnBrk="1" hangingPunct="1" latinLnBrk="0" marL="2743200" rtl="0">
      <a:defRPr sz="1800" kern="1200">
        <a:solidFill>
          <a:schemeClr val="tx1"/>
        </a:solidFill>
        <a:latin typeface="+mn-lt"/>
        <a:ea typeface="+mn-ea"/>
        <a:cs typeface="+mn-cs"/>
      </a:defRPr>
    </a:lvl7pPr>
    <a:lvl8pPr algn="l" defTabSz="457200" eaLnBrk="1" hangingPunct="1" latinLnBrk="0" marL="3200400" rtl="0">
      <a:defRPr sz="1800" kern="1200">
        <a:solidFill>
          <a:schemeClr val="tx1"/>
        </a:solidFill>
        <a:latin typeface="+mn-lt"/>
        <a:ea typeface="+mn-ea"/>
        <a:cs typeface="+mn-cs"/>
      </a:defRPr>
    </a:lvl8pPr>
    <a:lvl9pPr algn="l" defTabSz="4572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15620"/>
    <p:restoredTop sz="94660"/>
  </p:normalViewPr>
  <p:slideViewPr>
    <p:cSldViewPr snapToGrid="0">
      <p:cViewPr varScale="1">
        <p:scale>
          <a:sx n="80" d="100"/>
          <a:sy n="80" d="100"/>
        </p:scale>
        <p:origin x="1116" y="96"/>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tableStyles" Target="tableStyles.xml"/><Relationship Id="rId44" Type="http://schemas.openxmlformats.org/officeDocument/2006/relationships/presProps" Target="presProps.xml"/><Relationship Id="rId45" Type="http://schemas.openxmlformats.org/officeDocument/2006/relationships/viewProps" Target="viewProps.xml"/><Relationship Id="rId46" Type="http://schemas.openxmlformats.org/officeDocument/2006/relationships/theme" Target="theme/theme1.xml"/></Relationships>
</file>

<file path=ppt/ink/ink1.xml><?xml version="1.0" encoding="utf-8"?>
<ink xmlns="http://www.w3.org/2003/InkML">
  <definitions>
    <brush xml:id="br0">
      <brushProperty name="width" value="0.1" units="cm"/>
      <brushProperty name="height" value="0.1"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Group>
    <traceGroup>
      <traceGroup>
        <traceGroup>
          <trace timeOffset="0.0" brushRef="#br0" contextRef="#ctx0"> 0 0 24575, 0 0 24575</trace>
        </traceGroup>
        <traceGroup>
          <trace timeOffset="0.0" brushRef="#br0" contextRef="#ctx0"> 0 0 24575, 0 0 24575</trace>
        </traceGroup>
      </traceGroup>
    </traceGroup>
  </traceGroup>
</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05" name=""/>
        <p:cNvGrpSpPr/>
        <p:nvPr/>
      </p:nvGrpSpPr>
      <p:grpSpPr>
        <a:xfrm>
          <a:off x="0" y="0"/>
          <a:ext cx="0" cy="0"/>
          <a:chOff x="0" y="0"/>
          <a:chExt cx="0" cy="0"/>
        </a:xfrm>
      </p:grpSpPr>
      <p:sp>
        <p:nvSpPr>
          <p:cNvPr id="1048676"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77"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78"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79"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80"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81"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94" name=""/>
        <p:cNvGrpSpPr/>
        <p:nvPr/>
      </p:nvGrpSpPr>
      <p:grpSpPr>
        <a:xfrm>
          <a:off x="0" y="0"/>
          <a:ext cx="0" cy="0"/>
          <a:chOff x="0" y="0"/>
          <a:chExt cx="0" cy="0"/>
        </a:xfrm>
      </p:grpSpPr>
      <p:sp>
        <p:nvSpPr>
          <p:cNvPr id="1048623"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dirty="0" lang="en-US"/>
          </a:p>
        </p:txBody>
      </p:sp>
      <p:sp>
        <p:nvSpPr>
          <p:cNvPr id="1048624"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1048625"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626" name="Footer Placeholder 4"/>
          <p:cNvSpPr>
            <a:spLocks noGrp="1"/>
          </p:cNvSpPr>
          <p:nvPr>
            <p:ph type="ftr" sz="quarter" idx="11"/>
          </p:nvPr>
        </p:nvSpPr>
        <p:spPr/>
        <p:txBody>
          <a:bodyPr/>
          <a:p>
            <a:endParaRPr dirty="0" lang="en-US"/>
          </a:p>
        </p:txBody>
      </p:sp>
      <p:sp>
        <p:nvSpPr>
          <p:cNvPr id="1048627"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98" name=""/>
        <p:cNvGrpSpPr/>
        <p:nvPr/>
      </p:nvGrpSpPr>
      <p:grpSpPr>
        <a:xfrm>
          <a:off x="0" y="0"/>
          <a:ext cx="0" cy="0"/>
          <a:chOff x="0" y="0"/>
          <a:chExt cx="0" cy="0"/>
        </a:xfrm>
      </p:grpSpPr>
      <p:sp>
        <p:nvSpPr>
          <p:cNvPr id="1048643" name="Title 1"/>
          <p:cNvSpPr>
            <a:spLocks noGrp="1"/>
          </p:cNvSpPr>
          <p:nvPr>
            <p:ph type="title"/>
          </p:nvPr>
        </p:nvSpPr>
        <p:spPr/>
        <p:txBody>
          <a:bodyPr/>
          <a:p>
            <a:r>
              <a:rPr lang="en-US"/>
              <a:t>Click to edit Master title style</a:t>
            </a:r>
            <a:endParaRPr dirty="0" lang="en-US"/>
          </a:p>
        </p:txBody>
      </p:sp>
      <p:sp>
        <p:nvSpPr>
          <p:cNvPr id="1048644"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45"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646" name="Footer Placeholder 4"/>
          <p:cNvSpPr>
            <a:spLocks noGrp="1"/>
          </p:cNvSpPr>
          <p:nvPr>
            <p:ph type="ftr" sz="quarter" idx="11"/>
          </p:nvPr>
        </p:nvSpPr>
        <p:spPr/>
        <p:txBody>
          <a:bodyPr/>
          <a:p>
            <a:endParaRPr dirty="0" lang="en-US"/>
          </a:p>
        </p:txBody>
      </p:sp>
      <p:sp>
        <p:nvSpPr>
          <p:cNvPr id="1048647"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96" name=""/>
        <p:cNvGrpSpPr/>
        <p:nvPr/>
      </p:nvGrpSpPr>
      <p:grpSpPr>
        <a:xfrm>
          <a:off x="0" y="0"/>
          <a:ext cx="0" cy="0"/>
          <a:chOff x="0" y="0"/>
          <a:chExt cx="0" cy="0"/>
        </a:xfrm>
      </p:grpSpPr>
      <p:sp>
        <p:nvSpPr>
          <p:cNvPr id="1048632" name="Vertical Title 1"/>
          <p:cNvSpPr>
            <a:spLocks noGrp="1"/>
          </p:cNvSpPr>
          <p:nvPr>
            <p:ph type="title" orient="vert"/>
          </p:nvPr>
        </p:nvSpPr>
        <p:spPr>
          <a:xfrm>
            <a:off x="6543675" y="365125"/>
            <a:ext cx="1971675" cy="5811838"/>
          </a:xfrm>
        </p:spPr>
        <p:txBody>
          <a:bodyPr vert="eaVert"/>
          <a:p>
            <a:r>
              <a:rPr lang="en-US"/>
              <a:t>Click to edit Master title style</a:t>
            </a:r>
            <a:endParaRPr dirty="0" lang="en-US"/>
          </a:p>
        </p:txBody>
      </p:sp>
      <p:sp>
        <p:nvSpPr>
          <p:cNvPr id="1048633"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34"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635" name="Footer Placeholder 4"/>
          <p:cNvSpPr>
            <a:spLocks noGrp="1"/>
          </p:cNvSpPr>
          <p:nvPr>
            <p:ph type="ftr" sz="quarter" idx="11"/>
          </p:nvPr>
        </p:nvSpPr>
        <p:spPr/>
        <p:txBody>
          <a:bodyPr/>
          <a:p>
            <a:endParaRPr dirty="0" lang="en-US"/>
          </a:p>
        </p:txBody>
      </p:sp>
      <p:sp>
        <p:nvSpPr>
          <p:cNvPr id="1048636"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23" name=""/>
        <p:cNvGrpSpPr/>
        <p:nvPr/>
      </p:nvGrpSpPr>
      <p:grpSpPr>
        <a:xfrm>
          <a:off x="0" y="0"/>
          <a:ext cx="0" cy="0"/>
          <a:chOff x="0" y="0"/>
          <a:chExt cx="0" cy="0"/>
        </a:xfrm>
      </p:grpSpPr>
      <p:sp>
        <p:nvSpPr>
          <p:cNvPr id="1048581" name="Title 1"/>
          <p:cNvSpPr>
            <a:spLocks noGrp="1"/>
          </p:cNvSpPr>
          <p:nvPr>
            <p:ph type="title"/>
          </p:nvPr>
        </p:nvSpPr>
        <p:spPr/>
        <p:txBody>
          <a:bodyPr/>
          <a:p>
            <a:r>
              <a:rPr lang="en-US"/>
              <a:t>Click to edit Master title style</a:t>
            </a:r>
            <a:endParaRPr dirty="0" lang="en-US"/>
          </a:p>
        </p:txBody>
      </p:sp>
      <p:sp>
        <p:nvSpPr>
          <p:cNvPr id="1048582"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83"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584" name="Footer Placeholder 4"/>
          <p:cNvSpPr>
            <a:spLocks noGrp="1"/>
          </p:cNvSpPr>
          <p:nvPr>
            <p:ph type="ftr" sz="quarter" idx="11"/>
          </p:nvPr>
        </p:nvSpPr>
        <p:spPr/>
        <p:txBody>
          <a:bodyPr/>
          <a:p>
            <a:endParaRPr dirty="0" lang="en-US"/>
          </a:p>
        </p:txBody>
      </p:sp>
      <p:sp>
        <p:nvSpPr>
          <p:cNvPr id="1048585"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99" name=""/>
        <p:cNvGrpSpPr/>
        <p:nvPr/>
      </p:nvGrpSpPr>
      <p:grpSpPr>
        <a:xfrm>
          <a:off x="0" y="0"/>
          <a:ext cx="0" cy="0"/>
          <a:chOff x="0" y="0"/>
          <a:chExt cx="0" cy="0"/>
        </a:xfrm>
      </p:grpSpPr>
      <p:sp>
        <p:nvSpPr>
          <p:cNvPr id="1048648"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dirty="0" lang="en-US"/>
          </a:p>
        </p:txBody>
      </p:sp>
      <p:sp>
        <p:nvSpPr>
          <p:cNvPr id="1048649" name="Text Placeholder 2"/>
          <p:cNvSpPr>
            <a:spLocks noGrp="1"/>
          </p:cNvSpPr>
          <p:nvPr>
            <p:ph type="body" idx="1"/>
          </p:nvPr>
        </p:nvSpPr>
        <p:spPr>
          <a:xfrm>
            <a:off x="623888" y="4589464"/>
            <a:ext cx="7886700" cy="1500187"/>
          </a:xfrm>
        </p:spPr>
        <p:txBody>
          <a:bodyPr/>
          <a:lstStyle>
            <a:lvl1pPr indent="0" marL="0">
              <a:buNone/>
              <a:defRPr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Click to edit Master text styles</a:t>
            </a:r>
          </a:p>
        </p:txBody>
      </p:sp>
      <p:sp>
        <p:nvSpPr>
          <p:cNvPr id="1048650"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651" name="Footer Placeholder 4"/>
          <p:cNvSpPr>
            <a:spLocks noGrp="1"/>
          </p:cNvSpPr>
          <p:nvPr>
            <p:ph type="ftr" sz="quarter" idx="11"/>
          </p:nvPr>
        </p:nvSpPr>
        <p:spPr/>
        <p:txBody>
          <a:bodyPr/>
          <a:p>
            <a:endParaRPr dirty="0" lang="en-US"/>
          </a:p>
        </p:txBody>
      </p:sp>
      <p:sp>
        <p:nvSpPr>
          <p:cNvPr id="1048652"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00" name=""/>
        <p:cNvGrpSpPr/>
        <p:nvPr/>
      </p:nvGrpSpPr>
      <p:grpSpPr>
        <a:xfrm>
          <a:off x="0" y="0"/>
          <a:ext cx="0" cy="0"/>
          <a:chOff x="0" y="0"/>
          <a:chExt cx="0" cy="0"/>
        </a:xfrm>
      </p:grpSpPr>
      <p:sp>
        <p:nvSpPr>
          <p:cNvPr id="1048653" name="Title 1"/>
          <p:cNvSpPr>
            <a:spLocks noGrp="1"/>
          </p:cNvSpPr>
          <p:nvPr>
            <p:ph type="title"/>
          </p:nvPr>
        </p:nvSpPr>
        <p:spPr/>
        <p:txBody>
          <a:bodyPr/>
          <a:p>
            <a:r>
              <a:rPr lang="en-US"/>
              <a:t>Click to edit Master title style</a:t>
            </a:r>
            <a:endParaRPr dirty="0" lang="en-US"/>
          </a:p>
        </p:txBody>
      </p:sp>
      <p:sp>
        <p:nvSpPr>
          <p:cNvPr id="1048654"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5"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6" name="Date Placeholder 4"/>
          <p:cNvSpPr>
            <a:spLocks noGrp="1"/>
          </p:cNvSpPr>
          <p:nvPr>
            <p:ph type="dt" sz="half" idx="10"/>
          </p:nvPr>
        </p:nvSpPr>
        <p:spPr/>
        <p:txBody>
          <a:bodyPr/>
          <a:p>
            <a:fld id="{C764DE79-268F-4C1A-8933-263129D2AF90}" type="datetimeFigureOut">
              <a:rPr dirty="0" lang="en-US"/>
              <a:t>12/8/2020</a:t>
            </a:fld>
            <a:endParaRPr dirty="0" lang="en-US"/>
          </a:p>
        </p:txBody>
      </p:sp>
      <p:sp>
        <p:nvSpPr>
          <p:cNvPr id="1048657" name="Footer Placeholder 5"/>
          <p:cNvSpPr>
            <a:spLocks noGrp="1"/>
          </p:cNvSpPr>
          <p:nvPr>
            <p:ph type="ftr" sz="quarter" idx="11"/>
          </p:nvPr>
        </p:nvSpPr>
        <p:spPr/>
        <p:txBody>
          <a:bodyPr/>
          <a:p>
            <a:endParaRPr dirty="0" lang="en-US"/>
          </a:p>
        </p:txBody>
      </p:sp>
      <p:sp>
        <p:nvSpPr>
          <p:cNvPr id="1048658"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01" name=""/>
        <p:cNvGrpSpPr/>
        <p:nvPr/>
      </p:nvGrpSpPr>
      <p:grpSpPr>
        <a:xfrm>
          <a:off x="0" y="0"/>
          <a:ext cx="0" cy="0"/>
          <a:chOff x="0" y="0"/>
          <a:chExt cx="0" cy="0"/>
        </a:xfrm>
      </p:grpSpPr>
      <p:sp>
        <p:nvSpPr>
          <p:cNvPr id="1048659" name="Title 1"/>
          <p:cNvSpPr>
            <a:spLocks noGrp="1"/>
          </p:cNvSpPr>
          <p:nvPr>
            <p:ph type="title"/>
          </p:nvPr>
        </p:nvSpPr>
        <p:spPr>
          <a:xfrm>
            <a:off x="629841" y="365126"/>
            <a:ext cx="7886700" cy="1325563"/>
          </a:xfrm>
        </p:spPr>
        <p:txBody>
          <a:bodyPr/>
          <a:p>
            <a:r>
              <a:rPr lang="en-US"/>
              <a:t>Click to edit Master title style</a:t>
            </a:r>
            <a:endParaRPr dirty="0" lang="en-US"/>
          </a:p>
        </p:txBody>
      </p:sp>
      <p:sp>
        <p:nvSpPr>
          <p:cNvPr id="1048660" name="Text Placeholder 2"/>
          <p:cNvSpPr>
            <a:spLocks noGrp="1"/>
          </p:cNvSpPr>
          <p:nvPr>
            <p:ph type="body" idx="1"/>
          </p:nvPr>
        </p:nvSpPr>
        <p:spPr>
          <a:xfrm>
            <a:off x="629842"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8661"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2"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8663"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4" name="Date Placeholder 6"/>
          <p:cNvSpPr>
            <a:spLocks noGrp="1"/>
          </p:cNvSpPr>
          <p:nvPr>
            <p:ph type="dt" sz="half" idx="10"/>
          </p:nvPr>
        </p:nvSpPr>
        <p:spPr/>
        <p:txBody>
          <a:bodyPr/>
          <a:p>
            <a:fld id="{C764DE79-268F-4C1A-8933-263129D2AF90}" type="datetimeFigureOut">
              <a:rPr dirty="0" lang="en-US"/>
              <a:t>12/8/2020</a:t>
            </a:fld>
            <a:endParaRPr dirty="0" lang="en-US"/>
          </a:p>
        </p:txBody>
      </p:sp>
      <p:sp>
        <p:nvSpPr>
          <p:cNvPr id="1048665" name="Footer Placeholder 7"/>
          <p:cNvSpPr>
            <a:spLocks noGrp="1"/>
          </p:cNvSpPr>
          <p:nvPr>
            <p:ph type="ftr" sz="quarter" idx="11"/>
          </p:nvPr>
        </p:nvSpPr>
        <p:spPr/>
        <p:txBody>
          <a:bodyPr/>
          <a:p>
            <a:endParaRPr dirty="0" lang="en-US"/>
          </a:p>
        </p:txBody>
      </p:sp>
      <p:sp>
        <p:nvSpPr>
          <p:cNvPr id="1048666" name="Slide Number Placeholder 8"/>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95" name=""/>
        <p:cNvGrpSpPr/>
        <p:nvPr/>
      </p:nvGrpSpPr>
      <p:grpSpPr>
        <a:xfrm>
          <a:off x="0" y="0"/>
          <a:ext cx="0" cy="0"/>
          <a:chOff x="0" y="0"/>
          <a:chExt cx="0" cy="0"/>
        </a:xfrm>
      </p:grpSpPr>
      <p:sp>
        <p:nvSpPr>
          <p:cNvPr id="1048628" name="Title 1"/>
          <p:cNvSpPr>
            <a:spLocks noGrp="1"/>
          </p:cNvSpPr>
          <p:nvPr>
            <p:ph type="title"/>
          </p:nvPr>
        </p:nvSpPr>
        <p:spPr/>
        <p:txBody>
          <a:bodyPr/>
          <a:p>
            <a:r>
              <a:rPr lang="en-US"/>
              <a:t>Click to edit Master title style</a:t>
            </a:r>
            <a:endParaRPr dirty="0" lang="en-US"/>
          </a:p>
        </p:txBody>
      </p:sp>
      <p:sp>
        <p:nvSpPr>
          <p:cNvPr id="1048629" name="Date Placeholder 2"/>
          <p:cNvSpPr>
            <a:spLocks noGrp="1"/>
          </p:cNvSpPr>
          <p:nvPr>
            <p:ph type="dt" sz="half" idx="10"/>
          </p:nvPr>
        </p:nvSpPr>
        <p:spPr/>
        <p:txBody>
          <a:bodyPr/>
          <a:p>
            <a:fld id="{C764DE79-268F-4C1A-8933-263129D2AF90}" type="datetimeFigureOut">
              <a:rPr dirty="0" lang="en-US"/>
              <a:t>12/8/2020</a:t>
            </a:fld>
            <a:endParaRPr dirty="0" lang="en-US"/>
          </a:p>
        </p:txBody>
      </p:sp>
      <p:sp>
        <p:nvSpPr>
          <p:cNvPr id="1048630" name="Footer Placeholder 3"/>
          <p:cNvSpPr>
            <a:spLocks noGrp="1"/>
          </p:cNvSpPr>
          <p:nvPr>
            <p:ph type="ftr" sz="quarter" idx="11"/>
          </p:nvPr>
        </p:nvSpPr>
        <p:spPr/>
        <p:txBody>
          <a:bodyPr/>
          <a:p>
            <a:endParaRPr dirty="0" lang="en-US"/>
          </a:p>
        </p:txBody>
      </p:sp>
      <p:sp>
        <p:nvSpPr>
          <p:cNvPr id="1048631" name="Slide Number Placeholder 4"/>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02" name=""/>
        <p:cNvGrpSpPr/>
        <p:nvPr/>
      </p:nvGrpSpPr>
      <p:grpSpPr>
        <a:xfrm>
          <a:off x="0" y="0"/>
          <a:ext cx="0" cy="0"/>
          <a:chOff x="0" y="0"/>
          <a:chExt cx="0" cy="0"/>
        </a:xfrm>
      </p:grpSpPr>
      <p:sp>
        <p:nvSpPr>
          <p:cNvPr id="1048667" name="Date Placeholder 1"/>
          <p:cNvSpPr>
            <a:spLocks noGrp="1"/>
          </p:cNvSpPr>
          <p:nvPr>
            <p:ph type="dt" sz="half" idx="10"/>
          </p:nvPr>
        </p:nvSpPr>
        <p:spPr/>
        <p:txBody>
          <a:bodyPr/>
          <a:p>
            <a:fld id="{C764DE79-268F-4C1A-8933-263129D2AF90}" type="datetimeFigureOut">
              <a:rPr dirty="0" lang="en-US"/>
              <a:t>12/8/2020</a:t>
            </a:fld>
            <a:endParaRPr dirty="0" lang="en-US"/>
          </a:p>
        </p:txBody>
      </p:sp>
      <p:sp>
        <p:nvSpPr>
          <p:cNvPr id="1048668" name="Footer Placeholder 2"/>
          <p:cNvSpPr>
            <a:spLocks noGrp="1"/>
          </p:cNvSpPr>
          <p:nvPr>
            <p:ph type="ftr" sz="quarter" idx="11"/>
          </p:nvPr>
        </p:nvSpPr>
        <p:spPr/>
        <p:txBody>
          <a:bodyPr/>
          <a:p>
            <a:endParaRPr dirty="0" lang="en-US"/>
          </a:p>
        </p:txBody>
      </p:sp>
      <p:sp>
        <p:nvSpPr>
          <p:cNvPr id="1048669" name="Slide Number Placeholder 3"/>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03" name=""/>
        <p:cNvGrpSpPr/>
        <p:nvPr/>
      </p:nvGrpSpPr>
      <p:grpSpPr>
        <a:xfrm>
          <a:off x="0" y="0"/>
          <a:ext cx="0" cy="0"/>
          <a:chOff x="0" y="0"/>
          <a:chExt cx="0" cy="0"/>
        </a:xfrm>
      </p:grpSpPr>
      <p:sp>
        <p:nvSpPr>
          <p:cNvPr id="1048670"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71"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2"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8673" name="Date Placeholder 4"/>
          <p:cNvSpPr>
            <a:spLocks noGrp="1"/>
          </p:cNvSpPr>
          <p:nvPr>
            <p:ph type="dt" sz="half" idx="10"/>
          </p:nvPr>
        </p:nvSpPr>
        <p:spPr/>
        <p:txBody>
          <a:bodyPr/>
          <a:p>
            <a:fld id="{C764DE79-268F-4C1A-8933-263129D2AF90}" type="datetimeFigureOut">
              <a:rPr dirty="0" lang="en-US"/>
              <a:t>12/8/2020</a:t>
            </a:fld>
            <a:endParaRPr dirty="0" lang="en-US"/>
          </a:p>
        </p:txBody>
      </p:sp>
      <p:sp>
        <p:nvSpPr>
          <p:cNvPr id="1048674" name="Footer Placeholder 5"/>
          <p:cNvSpPr>
            <a:spLocks noGrp="1"/>
          </p:cNvSpPr>
          <p:nvPr>
            <p:ph type="ftr" sz="quarter" idx="11"/>
          </p:nvPr>
        </p:nvSpPr>
        <p:spPr/>
        <p:txBody>
          <a:bodyPr/>
          <a:p>
            <a:endParaRPr dirty="0" lang="en-US"/>
          </a:p>
        </p:txBody>
      </p:sp>
      <p:sp>
        <p:nvSpPr>
          <p:cNvPr id="1048675"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97" name=""/>
        <p:cNvGrpSpPr/>
        <p:nvPr/>
      </p:nvGrpSpPr>
      <p:grpSpPr>
        <a:xfrm>
          <a:off x="0" y="0"/>
          <a:ext cx="0" cy="0"/>
          <a:chOff x="0" y="0"/>
          <a:chExt cx="0" cy="0"/>
        </a:xfrm>
      </p:grpSpPr>
      <p:sp>
        <p:nvSpPr>
          <p:cNvPr id="1048637"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38" name="Picture Placeholder 2"/>
          <p:cNvSpPr>
            <a:spLocks noChangeAspect="1" noGrp="1"/>
          </p:cNvSpPr>
          <p:nvPr>
            <p:ph type="pic" idx="1"/>
          </p:nvPr>
        </p:nvSpPr>
        <p:spPr>
          <a:xfrm>
            <a:off x="3887391" y="987426"/>
            <a:ext cx="4629150" cy="4873625"/>
          </a:xfrm>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lang="en-US"/>
              <a:t>Click icon to add picture</a:t>
            </a:r>
            <a:endParaRPr dirty="0" lang="en-US"/>
          </a:p>
        </p:txBody>
      </p:sp>
      <p:sp>
        <p:nvSpPr>
          <p:cNvPr id="1048639"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8640" name="Date Placeholder 4"/>
          <p:cNvSpPr>
            <a:spLocks noGrp="1"/>
          </p:cNvSpPr>
          <p:nvPr>
            <p:ph type="dt" sz="half" idx="10"/>
          </p:nvPr>
        </p:nvSpPr>
        <p:spPr/>
        <p:txBody>
          <a:bodyPr/>
          <a:p>
            <a:fld id="{C764DE79-268F-4C1A-8933-263129D2AF90}" type="datetimeFigureOut">
              <a:rPr dirty="0" lang="en-US"/>
              <a:t>12/8/2020</a:t>
            </a:fld>
            <a:endParaRPr dirty="0" lang="en-US"/>
          </a:p>
        </p:txBody>
      </p:sp>
      <p:sp>
        <p:nvSpPr>
          <p:cNvPr id="1048641" name="Footer Placeholder 5"/>
          <p:cNvSpPr>
            <a:spLocks noGrp="1"/>
          </p:cNvSpPr>
          <p:nvPr>
            <p:ph type="ftr" sz="quarter" idx="11"/>
          </p:nvPr>
        </p:nvSpPr>
        <p:spPr/>
        <p:txBody>
          <a:bodyPr/>
          <a:p>
            <a:endParaRPr dirty="0" lang="en-US"/>
          </a:p>
        </p:txBody>
      </p:sp>
      <p:sp>
        <p:nvSpPr>
          <p:cNvPr id="1048642"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dirty="0" lang="en-US"/>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1200">
                <a:solidFill>
                  <a:schemeClr val="tx1">
                    <a:tint val="75000"/>
                  </a:schemeClr>
                </a:solidFill>
              </a:defRPr>
            </a:lvl1pPr>
          </a:lstStyle>
          <a:p>
            <a:fld id="{C764DE79-268F-4C1A-8933-263129D2AF90}" type="datetimeFigureOut">
              <a:rPr dirty="0" lang="en-US"/>
              <a:t>12/8/2020</a:t>
            </a:fld>
            <a:endParaRPr dirty="0"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1200">
                <a:solidFill>
                  <a:schemeClr val="tx1">
                    <a:tint val="75000"/>
                  </a:schemeClr>
                </a:solidFill>
              </a:defRPr>
            </a:lvl1pPr>
          </a:lstStyle>
          <a:p>
            <a:endParaRPr dirty="0"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1200">
                <a:solidFill>
                  <a:schemeClr val="tx1">
                    <a:tint val="75000"/>
                  </a:schemeClr>
                </a:solidFill>
              </a:defRPr>
            </a:lvl1pPr>
          </a:lstStyle>
          <a:p>
            <a:fld id="{48F63A3B-78C7-47BE-AE5E-E10140E04643}" type="slidenum">
              <a:rPr dirty="0" lang="en-US"/>
              <a:t>‹#›</a:t>
            </a:fld>
            <a:endParaRPr dirty="0" lang="en-US"/>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customXml" Target="../ink/ink1.xml"/><Relationship Id="rId3" Type="http://schemas.openxmlformats.org/officeDocument/2006/relationships/image" Target="../media/image17.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24" name=""/>
        <p:cNvGrpSpPr/>
        <p:nvPr/>
      </p:nvGrpSpPr>
      <p:grpSpPr>
        <a:xfrm>
          <a:off x="0" y="0"/>
          <a:ext cx="0" cy="0"/>
          <a:chOff x="0" y="0"/>
          <a:chExt cx="0" cy="0"/>
        </a:xfrm>
      </p:grpSpPr>
      <p:sp>
        <p:nvSpPr>
          <p:cNvPr id="1048586" name="Title 1"/>
          <p:cNvSpPr>
            <a:spLocks noGrp="1"/>
          </p:cNvSpPr>
          <p:nvPr>
            <p:ph type="title"/>
          </p:nvPr>
        </p:nvSpPr>
        <p:spPr>
          <a:xfrm>
            <a:off x="1630507" y="342036"/>
            <a:ext cx="5882985" cy="2936874"/>
          </a:xfrm>
        </p:spPr>
        <p:txBody>
          <a:bodyPr>
            <a:normAutofit/>
          </a:bodyPr>
          <a:p>
            <a:pPr algn="ctr"/>
            <a:r>
              <a:rPr dirty="0" sz="5400" lang="en-US">
                <a:solidFill>
                  <a:srgbClr val="002060"/>
                </a:solidFill>
                <a:latin typeface="Algerian" pitchFamily="82" charset="77"/>
              </a:rPr>
              <a:t>Hydrocephalus</a:t>
            </a:r>
            <a:br>
              <a:rPr dirty="0" sz="5400" lang="en-US">
                <a:solidFill>
                  <a:srgbClr val="002060"/>
                </a:solidFill>
                <a:latin typeface="Algerian" pitchFamily="82" charset="77"/>
              </a:rPr>
            </a:br>
            <a:r>
              <a:rPr dirty="0" sz="5400" lang="en-US">
                <a:solidFill>
                  <a:srgbClr val="002060"/>
                </a:solidFill>
                <a:latin typeface="Algerian" pitchFamily="82" charset="77"/>
              </a:rPr>
              <a:t>In</a:t>
            </a:r>
            <a:br>
              <a:rPr dirty="0" sz="5400" lang="en-US">
                <a:solidFill>
                  <a:srgbClr val="002060"/>
                </a:solidFill>
                <a:latin typeface="Algerian" pitchFamily="82" charset="77"/>
              </a:rPr>
            </a:br>
            <a:r>
              <a:rPr dirty="0" sz="5400" lang="en-US">
                <a:solidFill>
                  <a:srgbClr val="002060"/>
                </a:solidFill>
                <a:latin typeface="Algerian" pitchFamily="82" charset="77"/>
              </a:rPr>
              <a:t>Children</a:t>
            </a:r>
            <a:br>
              <a:rPr dirty="0" sz="5400" lang="en-US">
                <a:latin typeface="Algerian" pitchFamily="82" charset="77"/>
              </a:rPr>
            </a:br>
            <a:r>
              <a:rPr b="1" dirty="0" sz="2000" lang="en-US" err="1">
                <a:latin typeface="+mn-lt"/>
              </a:rPr>
              <a:t>Youmans</a:t>
            </a:r>
            <a:r>
              <a:rPr b="1" dirty="0" sz="2000" lang="en-US">
                <a:latin typeface="+mn-lt"/>
              </a:rPr>
              <a:t> Chap. 197</a:t>
            </a:r>
            <a:endParaRPr dirty="0" sz="5400" lang="en-US">
              <a:latin typeface="Algerian" pitchFamily="8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3" name=""/>
        <p:cNvGrpSpPr/>
        <p:nvPr/>
      </p:nvGrpSpPr>
      <p:grpSpPr>
        <a:xfrm>
          <a:off x="0" y="0"/>
          <a:ext cx="0" cy="0"/>
          <a:chOff x="0" y="0"/>
          <a:chExt cx="0" cy="0"/>
        </a:xfrm>
      </p:grpSpPr>
      <p:pic>
        <p:nvPicPr>
          <p:cNvPr id="2097154" name="Picture 4"/>
          <p:cNvPicPr>
            <a:picLocks noChangeAspect="1" noGrp="1"/>
          </p:cNvPicPr>
          <p:nvPr>
            <p:ph idx="1"/>
          </p:nvPr>
        </p:nvPicPr>
        <p:blipFill>
          <a:blip xmlns:r="http://schemas.openxmlformats.org/officeDocument/2006/relationships" r:embed="rId1"/>
          <a:stretch>
            <a:fillRect/>
          </a:stretch>
        </p:blipFill>
        <p:spPr>
          <a:xfrm>
            <a:off x="-1" y="-1"/>
            <a:ext cx="4433455" cy="685800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55" name="Picture 6"/>
          <p:cNvPicPr>
            <a:picLocks noChangeAspect="1"/>
          </p:cNvPicPr>
          <p:nvPr/>
        </p:nvPicPr>
        <p:blipFill>
          <a:blip xmlns:r="http://schemas.openxmlformats.org/officeDocument/2006/relationships" r:embed="rId2"/>
          <a:stretch>
            <a:fillRect/>
          </a:stretch>
        </p:blipFill>
        <p:spPr>
          <a:xfrm>
            <a:off x="4344770" y="785092"/>
            <a:ext cx="4799230" cy="5128388"/>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4" name=""/>
        <p:cNvGrpSpPr/>
        <p:nvPr/>
      </p:nvGrpSpPr>
      <p:grpSpPr>
        <a:xfrm>
          <a:off x="0" y="0"/>
          <a:ext cx="0" cy="0"/>
          <a:chOff x="0" y="0"/>
          <a:chExt cx="0" cy="0"/>
        </a:xfrm>
      </p:grpSpPr>
      <p:sp>
        <p:nvSpPr>
          <p:cNvPr id="1048596" name="Content Placeholder 2"/>
          <p:cNvSpPr>
            <a:spLocks noGrp="1"/>
          </p:cNvSpPr>
          <p:nvPr>
            <p:ph idx="1"/>
          </p:nvPr>
        </p:nvSpPr>
        <p:spPr>
          <a:xfrm>
            <a:off x="86762" y="92364"/>
            <a:ext cx="8964873" cy="6673272"/>
          </a:xfrm>
        </p:spPr>
        <p:txBody>
          <a:bodyPr anchor="t" numCol="1">
            <a:normAutofit fontScale="94444" lnSpcReduction="20000"/>
          </a:bodyPr>
          <a:p>
            <a:pPr>
              <a:buFont typeface="Wingdings" pitchFamily="2" charset="2"/>
              <a:buChar char="q"/>
            </a:pPr>
            <a:r>
              <a:rPr b="1" dirty="0" sz="2000" lang="en-US">
                <a:solidFill>
                  <a:srgbClr val="C00000"/>
                </a:solidFill>
              </a:rPr>
              <a:t>Classification:</a:t>
            </a:r>
          </a:p>
          <a:p>
            <a:pPr indent="-457200" marL="457200">
              <a:buFont typeface="+mj-lt"/>
              <a:buAutoNum type="arabicParenR"/>
            </a:pPr>
            <a:r>
              <a:rPr b="1" dirty="0" sz="2000" lang="en-US"/>
              <a:t>Due to functional defect:</a:t>
            </a:r>
          </a:p>
          <a:p>
            <a:pPr indent="-342900" lvl="1" marL="740664">
              <a:buFont typeface="Wingdings" pitchFamily="2" charset="2"/>
              <a:buChar char="Ø"/>
            </a:pPr>
            <a:r>
              <a:rPr b="1" dirty="0" sz="2000" lang="en-US">
                <a:solidFill>
                  <a:srgbClr val="0070C0"/>
                </a:solidFill>
              </a:rPr>
              <a:t>Over production of CSF</a:t>
            </a:r>
            <a:r>
              <a:rPr dirty="0" sz="2000" lang="en-US"/>
              <a:t> (a rare entity) </a:t>
            </a:r>
          </a:p>
          <a:p>
            <a:pPr indent="-342900" lvl="1" marL="740664">
              <a:buFont typeface="Wingdings" pitchFamily="2" charset="2"/>
              <a:buChar char="Ø"/>
            </a:pPr>
            <a:r>
              <a:rPr b="1" dirty="0" sz="2000" lang="en-US">
                <a:solidFill>
                  <a:srgbClr val="0070C0"/>
                </a:solidFill>
              </a:rPr>
              <a:t>Obstructive</a:t>
            </a:r>
            <a:r>
              <a:rPr dirty="0" sz="2000" lang="en-US"/>
              <a:t>: wherein there is obstruction to the flow of CSF in the </a:t>
            </a:r>
          </a:p>
          <a:p>
            <a:pPr indent="0" lvl="3" marL="1197864">
              <a:buNone/>
            </a:pPr>
            <a:r>
              <a:rPr dirty="0" lang="en-US"/>
              <a:t>• </a:t>
            </a:r>
            <a:r>
              <a:rPr dirty="0" sz="2000" lang="en-US"/>
              <a:t>Lateral ventricles </a:t>
            </a:r>
          </a:p>
          <a:p>
            <a:pPr indent="0" lvl="3" marL="1197864">
              <a:buNone/>
            </a:pPr>
            <a:r>
              <a:rPr dirty="0" sz="2000" lang="en-US"/>
              <a:t>• Foramen of Monroe </a:t>
            </a:r>
          </a:p>
          <a:p>
            <a:pPr indent="0" lvl="3" marL="1197864">
              <a:buNone/>
            </a:pPr>
            <a:r>
              <a:rPr dirty="0" sz="2000" lang="en-US"/>
              <a:t>• Third ventricle </a:t>
            </a:r>
          </a:p>
          <a:p>
            <a:pPr indent="0" lvl="3" marL="1197864">
              <a:buNone/>
            </a:pPr>
            <a:r>
              <a:rPr dirty="0" sz="2000" lang="en-US"/>
              <a:t>• Aqueduct of Sylvius </a:t>
            </a:r>
          </a:p>
          <a:p>
            <a:pPr indent="0" lvl="3" marL="1197864">
              <a:buNone/>
            </a:pPr>
            <a:r>
              <a:rPr dirty="0" sz="2000" lang="en-US"/>
              <a:t>• Fourth ventricle </a:t>
            </a:r>
          </a:p>
          <a:p>
            <a:pPr indent="0" lvl="3" marL="1197864">
              <a:buNone/>
            </a:pPr>
            <a:r>
              <a:rPr dirty="0" sz="2000" lang="en-US"/>
              <a:t>• Subarachnoid spaces </a:t>
            </a:r>
          </a:p>
          <a:p>
            <a:pPr indent="-342900" lvl="1" marL="740664">
              <a:buFont typeface="Wingdings" pitchFamily="2" charset="2"/>
              <a:buChar char="Ø"/>
            </a:pPr>
            <a:r>
              <a:rPr b="1" dirty="0" sz="2000" lang="en-US">
                <a:solidFill>
                  <a:srgbClr val="0070C0"/>
                </a:solidFill>
              </a:rPr>
              <a:t>Absorption defect </a:t>
            </a:r>
          </a:p>
          <a:p>
            <a:pPr indent="-457200" marL="457200">
              <a:buFont typeface="+mj-lt"/>
              <a:buAutoNum type="arabicParenR"/>
            </a:pPr>
            <a:r>
              <a:rPr b="1" dirty="0" sz="2000" lang="en-US"/>
              <a:t>Based on the site of blockage to the CSF flow:</a:t>
            </a:r>
          </a:p>
          <a:p>
            <a:pPr indent="-342900" lvl="1" marL="740664">
              <a:buFont typeface="Wingdings" pitchFamily="2" charset="2"/>
              <a:buChar char="Ø"/>
            </a:pPr>
            <a:r>
              <a:rPr dirty="0" sz="2000" lang="en-US"/>
              <a:t>Monoventricular or unilateral</a:t>
            </a:r>
          </a:p>
          <a:p>
            <a:pPr indent="-342900" lvl="1" marL="740664">
              <a:buFont typeface="Wingdings" pitchFamily="2" charset="2"/>
              <a:buChar char="Ø"/>
            </a:pPr>
            <a:r>
              <a:rPr dirty="0" sz="2000" lang="en-US"/>
              <a:t>Biventricular (both lateral ventricles) </a:t>
            </a:r>
          </a:p>
          <a:p>
            <a:pPr indent="-342900" lvl="1" marL="740664">
              <a:buFont typeface="Wingdings" pitchFamily="2" charset="2"/>
              <a:buChar char="Ø"/>
            </a:pPr>
            <a:r>
              <a:rPr dirty="0" sz="2000" lang="en-US"/>
              <a:t>Triventricular (third and both lateral ventricles)</a:t>
            </a:r>
          </a:p>
          <a:p>
            <a:pPr indent="-342900" lvl="1" marL="740664">
              <a:buFont typeface="Wingdings" pitchFamily="2" charset="2"/>
              <a:buChar char="Ø"/>
            </a:pPr>
            <a:r>
              <a:rPr dirty="0" sz="2000" lang="en-US"/>
              <a:t>Panventricular (fourth, third and both lateral ventricles) </a:t>
            </a:r>
          </a:p>
          <a:p>
            <a:pPr indent="-342900" lvl="1" marL="740664">
              <a:buFont typeface="Wingdings" pitchFamily="2" charset="2"/>
              <a:buChar char="Ø"/>
            </a:pPr>
            <a:endParaRPr dirty="0" sz="2000" lang="en-US"/>
          </a:p>
          <a:p>
            <a:pPr indent="-457200" marL="457200">
              <a:buFont typeface="+mj-lt"/>
              <a:buAutoNum type="arabicParenR"/>
            </a:pPr>
            <a:r>
              <a:rPr b="1" dirty="0" sz="2000" lang="en-US"/>
              <a:t>Depending on the exact etiology:</a:t>
            </a:r>
          </a:p>
          <a:p>
            <a:pPr indent="0" lvl="1" marL="457200">
              <a:buNone/>
            </a:pPr>
            <a:r>
              <a:rPr b="1" dirty="0" sz="2000" lang="en-US">
                <a:solidFill>
                  <a:srgbClr val="0070C0"/>
                </a:solidFill>
              </a:rPr>
              <a:t>Congenital, Traumatic, Inflammatory, Neoplastic, Degenerative.</a:t>
            </a:r>
            <a:endParaRPr dirty="0" sz="2400"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5" name=""/>
        <p:cNvGrpSpPr/>
        <p:nvPr/>
      </p:nvGrpSpPr>
      <p:grpSpPr>
        <a:xfrm>
          <a:off x="0" y="0"/>
          <a:ext cx="0" cy="0"/>
          <a:chOff x="0" y="0"/>
          <a:chExt cx="0" cy="0"/>
        </a:xfrm>
      </p:grpSpPr>
      <p:sp>
        <p:nvSpPr>
          <p:cNvPr id="1048597" name="Content Placeholder 2"/>
          <p:cNvSpPr>
            <a:spLocks noGrp="1"/>
          </p:cNvSpPr>
          <p:nvPr>
            <p:ph idx="1"/>
          </p:nvPr>
        </p:nvSpPr>
        <p:spPr>
          <a:xfrm>
            <a:off x="86014" y="82262"/>
            <a:ext cx="8977168" cy="6683374"/>
          </a:xfrm>
        </p:spPr>
        <p:txBody>
          <a:bodyPr>
            <a:normAutofit/>
          </a:bodyPr>
          <a:p>
            <a:pPr>
              <a:buFont typeface="Wingdings" pitchFamily="2" charset="2"/>
              <a:buChar char="q"/>
            </a:pPr>
            <a:r>
              <a:rPr b="1" dirty="0" sz="2000" lang="en-US" u="sng">
                <a:solidFill>
                  <a:srgbClr val="C00000"/>
                </a:solidFill>
              </a:rPr>
              <a:t>Acquired Hydrocephalus</a:t>
            </a:r>
          </a:p>
          <a:p>
            <a:pPr>
              <a:buFont typeface="Wingdings" pitchFamily="2" charset="2"/>
              <a:buChar char="v"/>
            </a:pPr>
            <a:r>
              <a:rPr b="1" dirty="0" sz="2000" lang="en-US">
                <a:solidFill>
                  <a:srgbClr val="002060"/>
                </a:solidFill>
              </a:rPr>
              <a:t>Hydrocephalus Associated with Brain Tumors</a:t>
            </a:r>
          </a:p>
          <a:p>
            <a:r>
              <a:rPr dirty="0" sz="2000" lang="en-US"/>
              <a:t>Children’s brain tumors occur in the posterior fossa and midline </a:t>
            </a:r>
            <a:r>
              <a:rPr b="1" dirty="0" sz="2000" lang="en-US">
                <a:solidFill>
                  <a:srgbClr val="C00000"/>
                </a:solidFill>
              </a:rPr>
              <a:t>—&gt;</a:t>
            </a:r>
            <a:r>
              <a:rPr dirty="0" sz="2000" lang="en-US"/>
              <a:t> HC. </a:t>
            </a:r>
          </a:p>
          <a:p>
            <a:r>
              <a:rPr dirty="0" sz="2000" lang="en-US"/>
              <a:t>Management</a:t>
            </a:r>
          </a:p>
          <a:p>
            <a:pPr lvl="1">
              <a:buFont typeface="Wingdings" pitchFamily="2" charset="2"/>
              <a:buChar char="ü"/>
            </a:pPr>
            <a:r>
              <a:rPr dirty="0" sz="2000" lang="en-US"/>
              <a:t>Preoperative shunt placement is no longer common practice.</a:t>
            </a:r>
          </a:p>
          <a:p>
            <a:pPr lvl="1">
              <a:buFont typeface="Wingdings" pitchFamily="2" charset="2"/>
              <a:buChar char="ü"/>
            </a:pPr>
            <a:r>
              <a:rPr dirty="0" sz="2000" lang="en-US"/>
              <a:t>Resect the tumor and monitor children for the development of hydrocephalus. </a:t>
            </a:r>
          </a:p>
          <a:p>
            <a:pPr lvl="1">
              <a:buFont typeface="Wingdings" pitchFamily="2" charset="2"/>
              <a:buChar char="ü"/>
            </a:pPr>
            <a:r>
              <a:rPr dirty="0" sz="2000" lang="en-US"/>
              <a:t>Endoscopic third </a:t>
            </a:r>
            <a:r>
              <a:rPr dirty="0" sz="2000" lang="en-US" err="1"/>
              <a:t>ventriculostomy</a:t>
            </a:r>
            <a:r>
              <a:rPr dirty="0" sz="2000" lang="en-US"/>
              <a:t> (ETV) performed prior to tumor removal reduce the risk of HC.</a:t>
            </a:r>
          </a:p>
          <a:p>
            <a:pPr lvl="1">
              <a:buFont typeface="Wingdings" pitchFamily="2" charset="2"/>
              <a:buChar char="ü"/>
            </a:pPr>
            <a:r>
              <a:rPr dirty="0" sz="2000" lang="en-US"/>
              <a:t>EVD insertion at the time of tumor removal has been commonly used for tumors within the fourth ventricle but may be avoided in cerebellar hemispheric tumors.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6" name=""/>
        <p:cNvGrpSpPr/>
        <p:nvPr/>
      </p:nvGrpSpPr>
      <p:grpSpPr>
        <a:xfrm>
          <a:off x="0" y="0"/>
          <a:ext cx="0" cy="0"/>
          <a:chOff x="0" y="0"/>
          <a:chExt cx="0" cy="0"/>
        </a:xfrm>
      </p:grpSpPr>
      <p:sp>
        <p:nvSpPr>
          <p:cNvPr id="1048598" name="Title 1"/>
          <p:cNvSpPr>
            <a:spLocks noGrp="1"/>
          </p:cNvSpPr>
          <p:nvPr>
            <p:ph type="title"/>
          </p:nvPr>
        </p:nvSpPr>
        <p:spPr/>
        <p:txBody>
          <a:bodyPr/>
          <a:p>
            <a:endParaRPr lang="en-IQ"/>
          </a:p>
        </p:txBody>
      </p:sp>
      <p:pic>
        <p:nvPicPr>
          <p:cNvPr id="2097156" name="Picture 4"/>
          <p:cNvPicPr>
            <a:picLocks noChangeAspect="1" noGrp="1"/>
          </p:cNvPicPr>
          <p:nvPr>
            <p:ph idx="1"/>
          </p:nvPr>
        </p:nvPicPr>
        <p:blipFill>
          <a:blip xmlns:r="http://schemas.openxmlformats.org/officeDocument/2006/relationships" r:embed="rId1"/>
          <a:stretch>
            <a:fillRect/>
          </a:stretch>
        </p:blipFill>
        <p:spPr>
          <a:xfrm>
            <a:off x="109055" y="111931"/>
            <a:ext cx="8925890" cy="4517796"/>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599" name="TextBox 4"/>
          <p:cNvSpPr txBox="1"/>
          <p:nvPr/>
        </p:nvSpPr>
        <p:spPr>
          <a:xfrm>
            <a:off x="109054" y="4738548"/>
            <a:ext cx="8925889" cy="1631216"/>
          </a:xfrm>
          <a:prstGeom prst="rect"/>
          <a:noFill/>
        </p:spPr>
        <p:txBody>
          <a:bodyPr wrap="square">
            <a:spAutoFit/>
          </a:bodyPr>
          <a:p>
            <a:pPr indent="-342900" marL="342900">
              <a:buFont typeface="Arial" panose="020B0604020202020204" pitchFamily="34" charset="0"/>
              <a:buChar char="•"/>
            </a:pPr>
            <a:r>
              <a:rPr dirty="0" sz="2000" lang="en-US">
                <a:solidFill>
                  <a:srgbClr val="000000"/>
                </a:solidFill>
              </a:rPr>
              <a:t>This predictive model will aid patient counseling and tailor the intensity of postoperative clinical and radiographic monitoring for hydrocephalus, as well as provide guidance for the use of prophylactic CSF diversion.</a:t>
            </a:r>
          </a:p>
          <a:p>
            <a:pPr indent="-342900" marL="342900">
              <a:buFont typeface="Arial" panose="020B0604020202020204" pitchFamily="34" charset="0"/>
              <a:buChar char="•"/>
            </a:pPr>
            <a:r>
              <a:rPr dirty="0" sz="2000" lang="en-US">
                <a:solidFill>
                  <a:srgbClr val="000000"/>
                </a:solidFill>
              </a:rPr>
              <a:t>The Probability of developing HC score from 0-10</a:t>
            </a:r>
          </a:p>
          <a:p>
            <a:pPr indent="-342900" marL="342900">
              <a:buFont typeface="Arial" panose="020B0604020202020204" pitchFamily="34" charset="0"/>
              <a:buChar char="•"/>
            </a:pPr>
            <a:r>
              <a:rPr dirty="0" sz="2000" lang="en-US">
                <a:solidFill>
                  <a:srgbClr val="000000"/>
                </a:solidFill>
              </a:rPr>
              <a:t>Score &gt; or = 5 suggest high risk for developing HC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7" name=""/>
        <p:cNvGrpSpPr/>
        <p:nvPr/>
      </p:nvGrpSpPr>
      <p:grpSpPr>
        <a:xfrm>
          <a:off x="0" y="0"/>
          <a:ext cx="0" cy="0"/>
          <a:chOff x="0" y="0"/>
          <a:chExt cx="0" cy="0"/>
        </a:xfrm>
      </p:grpSpPr>
      <p:sp>
        <p:nvSpPr>
          <p:cNvPr id="1048600" name="Content Placeholder 2"/>
          <p:cNvSpPr>
            <a:spLocks noGrp="1"/>
          </p:cNvSpPr>
          <p:nvPr>
            <p:ph idx="1"/>
          </p:nvPr>
        </p:nvSpPr>
        <p:spPr>
          <a:xfrm>
            <a:off x="86014" y="82262"/>
            <a:ext cx="8977168" cy="6683374"/>
          </a:xfrm>
        </p:spPr>
        <p:txBody>
          <a:bodyPr>
            <a:normAutofit/>
          </a:bodyPr>
          <a:p>
            <a:pPr>
              <a:buFont typeface="Wingdings" pitchFamily="2" charset="2"/>
              <a:buChar char="v"/>
            </a:pPr>
            <a:r>
              <a:rPr b="1" dirty="0" sz="2000" lang="en-US" err="1" u="sng">
                <a:solidFill>
                  <a:srgbClr val="002060"/>
                </a:solidFill>
              </a:rPr>
              <a:t>Posttraumatic</a:t>
            </a:r>
            <a:r>
              <a:rPr b="1" dirty="0" sz="2000" lang="en-US" u="sng">
                <a:solidFill>
                  <a:srgbClr val="002060"/>
                </a:solidFill>
              </a:rPr>
              <a:t> Hydrocephalus</a:t>
            </a:r>
          </a:p>
          <a:p>
            <a:r>
              <a:rPr dirty="0" sz="2000" lang="en-US"/>
              <a:t>Less common type in children.</a:t>
            </a:r>
          </a:p>
          <a:p>
            <a:r>
              <a:rPr dirty="0" sz="2000" lang="en-US"/>
              <a:t>The use of </a:t>
            </a:r>
            <a:r>
              <a:rPr dirty="0" sz="2000" lang="en-US" err="1"/>
              <a:t>decompressive</a:t>
            </a:r>
            <a:r>
              <a:rPr dirty="0" sz="2000" lang="en-US"/>
              <a:t> </a:t>
            </a:r>
            <a:r>
              <a:rPr dirty="0" sz="2000" lang="en-US" err="1"/>
              <a:t>craniectomy</a:t>
            </a:r>
            <a:r>
              <a:rPr dirty="0" sz="2000" lang="en-US"/>
              <a:t> to treat raised ICP after head injury has been associated with a significant incidence of HC requiring shunt placement.</a:t>
            </a:r>
          </a:p>
          <a:p>
            <a:endParaRPr dirty="0" sz="2000" lang="en-US"/>
          </a:p>
          <a:p>
            <a:pPr>
              <a:buFont typeface="Wingdings" pitchFamily="2" charset="2"/>
              <a:buChar char="v"/>
            </a:pPr>
            <a:r>
              <a:rPr b="1" dirty="0" sz="2000" lang="en-US">
                <a:solidFill>
                  <a:srgbClr val="002060"/>
                </a:solidFill>
              </a:rPr>
              <a:t>Venous Disease</a:t>
            </a:r>
          </a:p>
          <a:p>
            <a:r>
              <a:rPr dirty="0" sz="2000" lang="en-US"/>
              <a:t>Venous hypertension and/or impaired venous drainage reduces CSF absorption and can result in hydrocephalus. </a:t>
            </a:r>
          </a:p>
          <a:p>
            <a:r>
              <a:rPr b="1" dirty="0" sz="2000" lang="en-US"/>
              <a:t>This can be seen in conditions that restrict venous drainage </a:t>
            </a:r>
          </a:p>
          <a:p>
            <a:pPr lvl="1">
              <a:buFont typeface="Wingdings" pitchFamily="2" charset="2"/>
              <a:buChar char="ü"/>
            </a:pPr>
            <a:r>
              <a:rPr dirty="0" sz="2000" lang="en-US">
                <a:solidFill>
                  <a:srgbClr val="0070C0"/>
                </a:solidFill>
              </a:rPr>
              <a:t>Achondroplasia</a:t>
            </a:r>
          </a:p>
          <a:p>
            <a:pPr lvl="1">
              <a:buFont typeface="Wingdings" pitchFamily="2" charset="2"/>
              <a:buChar char="ü"/>
            </a:pPr>
            <a:r>
              <a:rPr dirty="0" sz="2000" lang="en-US">
                <a:solidFill>
                  <a:srgbClr val="0070C0"/>
                </a:solidFill>
              </a:rPr>
              <a:t>High-flow arteriovenous fistulae</a:t>
            </a:r>
          </a:p>
          <a:p>
            <a:pPr lvl="1">
              <a:buFont typeface="Wingdings" pitchFamily="2" charset="2"/>
              <a:buChar char="ü"/>
            </a:pPr>
            <a:r>
              <a:rPr dirty="0" sz="2000" lang="en-US">
                <a:solidFill>
                  <a:srgbClr val="0070C0"/>
                </a:solidFill>
              </a:rPr>
              <a:t>Severe cardiac failure</a:t>
            </a:r>
          </a:p>
          <a:p>
            <a:pPr lvl="1">
              <a:buFont typeface="Wingdings" pitchFamily="2" charset="2"/>
              <a:buChar char="ü"/>
            </a:pPr>
            <a:r>
              <a:rPr dirty="0" sz="2000" lang="en-US">
                <a:solidFill>
                  <a:srgbClr val="0070C0"/>
                </a:solidFill>
              </a:rPr>
              <a:t>Venous thrombosis.</a:t>
            </a:r>
            <a:endParaRPr dirty="0" sz="2000" lang="en-IQ">
              <a:solidFill>
                <a:srgbClr val="0070C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8" name=""/>
        <p:cNvGrpSpPr/>
        <p:nvPr/>
      </p:nvGrpSpPr>
      <p:grpSpPr>
        <a:xfrm>
          <a:off x="0" y="0"/>
          <a:ext cx="0" cy="0"/>
          <a:chOff x="0" y="0"/>
          <a:chExt cx="0" cy="0"/>
        </a:xfrm>
      </p:grpSpPr>
      <p:sp>
        <p:nvSpPr>
          <p:cNvPr id="1048601" name="Content Placeholder 2"/>
          <p:cNvSpPr>
            <a:spLocks noGrp="1"/>
          </p:cNvSpPr>
          <p:nvPr>
            <p:ph idx="1"/>
          </p:nvPr>
        </p:nvSpPr>
        <p:spPr>
          <a:xfrm>
            <a:off x="86014" y="82262"/>
            <a:ext cx="8977168" cy="6683374"/>
          </a:xfrm>
        </p:spPr>
        <p:txBody>
          <a:bodyPr>
            <a:noAutofit/>
          </a:bodyPr>
          <a:p>
            <a:pPr>
              <a:buFont typeface="Wingdings" pitchFamily="2" charset="2"/>
              <a:buChar char="q"/>
            </a:pPr>
            <a:r>
              <a:rPr b="1" dirty="0" sz="2000" lang="en-US" u="sng">
                <a:solidFill>
                  <a:srgbClr val="C00000"/>
                </a:solidFill>
              </a:rPr>
              <a:t>Presentation of young children</a:t>
            </a:r>
          </a:p>
          <a:p>
            <a:pPr>
              <a:buFont typeface="Wingdings" pitchFamily="2" charset="2"/>
              <a:buChar char="Ø"/>
            </a:pPr>
            <a:r>
              <a:rPr b="1" dirty="0" sz="2000" lang="en-US">
                <a:solidFill>
                  <a:srgbClr val="002060"/>
                </a:solidFill>
              </a:rPr>
              <a:t>By inspection</a:t>
            </a:r>
          </a:p>
          <a:p>
            <a:pPr lvl="1">
              <a:buFont typeface="Wingdings" pitchFamily="2" charset="2"/>
              <a:buChar char="ü"/>
            </a:pPr>
            <a:r>
              <a:rPr dirty="0" sz="2000" lang="en-US"/>
              <a:t>Sun setting sign (upward gaze palsy): pressure on </a:t>
            </a:r>
            <a:r>
              <a:rPr dirty="0" sz="2000" lang="en-US" err="1"/>
              <a:t>suprapineal</a:t>
            </a:r>
            <a:r>
              <a:rPr dirty="0" sz="2000" lang="en-US"/>
              <a:t> recess.</a:t>
            </a:r>
          </a:p>
          <a:p>
            <a:pPr lvl="1">
              <a:buFont typeface="Wingdings" pitchFamily="2" charset="2"/>
              <a:buChar char="ü"/>
            </a:pPr>
            <a:r>
              <a:rPr dirty="0" sz="2000" lang="en-US"/>
              <a:t>Low set ears</a:t>
            </a:r>
          </a:p>
          <a:p>
            <a:pPr lvl="1">
              <a:buFont typeface="Wingdings" pitchFamily="2" charset="2"/>
              <a:buChar char="ü"/>
            </a:pPr>
            <a:r>
              <a:rPr dirty="0" sz="2000" lang="en-US"/>
              <a:t>Frontal bossing.</a:t>
            </a:r>
          </a:p>
          <a:p>
            <a:pPr lvl="1">
              <a:buFont typeface="Wingdings" pitchFamily="2" charset="2"/>
              <a:buChar char="ü"/>
            </a:pPr>
            <a:r>
              <a:rPr dirty="0" sz="2000" lang="en-US"/>
              <a:t>Enlargement and engorgement of scalp veins.</a:t>
            </a:r>
          </a:p>
          <a:p>
            <a:pPr lvl="1">
              <a:buFont typeface="Wingdings" pitchFamily="2" charset="2"/>
              <a:buChar char="ü"/>
            </a:pPr>
            <a:r>
              <a:rPr dirty="0" sz="2000" lang="en-US"/>
              <a:t>6th nerve (abducens) palsy</a:t>
            </a:r>
            <a:endParaRPr dirty="0" sz="2400" lang="en-US"/>
          </a:p>
          <a:p>
            <a:pPr lvl="1">
              <a:buFont typeface="Wingdings" pitchFamily="2" charset="2"/>
              <a:buChar char="ü"/>
            </a:pPr>
            <a:r>
              <a:rPr dirty="0" sz="2000" lang="en-US"/>
              <a:t>Irregular respirations with </a:t>
            </a:r>
            <a:r>
              <a:rPr dirty="0" sz="2000" lang="en-US" err="1"/>
              <a:t>apneic</a:t>
            </a:r>
            <a:r>
              <a:rPr dirty="0" sz="2000" lang="en-US"/>
              <a:t> spells </a:t>
            </a:r>
          </a:p>
          <a:p>
            <a:pPr lvl="1">
              <a:buFont typeface="Wingdings" pitchFamily="2" charset="2"/>
              <a:buChar char="ü"/>
            </a:pPr>
            <a:r>
              <a:rPr dirty="0" sz="2000" lang="en-US"/>
              <a:t>Poor head control &amp; N/V </a:t>
            </a:r>
          </a:p>
          <a:p>
            <a:pPr lvl="1">
              <a:buFont typeface="Wingdings" pitchFamily="2" charset="2"/>
              <a:buChar char="ü"/>
            </a:pPr>
            <a:endParaRPr dirty="0" sz="2000" lang="en-US"/>
          </a:p>
          <a:p>
            <a:pPr>
              <a:buFont typeface="Wingdings" pitchFamily="2" charset="2"/>
              <a:buChar char="Ø"/>
            </a:pPr>
            <a:r>
              <a:rPr b="1" dirty="0" sz="2000" lang="en-US">
                <a:solidFill>
                  <a:srgbClr val="002060"/>
                </a:solidFill>
              </a:rPr>
              <a:t>By examination and radiology</a:t>
            </a:r>
          </a:p>
          <a:p>
            <a:pPr lvl="1">
              <a:buFont typeface="Wingdings" pitchFamily="2" charset="2"/>
              <a:buChar char="ü"/>
            </a:pPr>
            <a:r>
              <a:rPr dirty="0" sz="2000" lang="en-US"/>
              <a:t>Abnormalities in head circumference (OFC)</a:t>
            </a:r>
          </a:p>
          <a:p>
            <a:pPr lvl="1">
              <a:buFont typeface="Wingdings" pitchFamily="2" charset="2"/>
              <a:buChar char="ü"/>
            </a:pPr>
            <a:r>
              <a:rPr dirty="0" sz="2000" lang="en-US"/>
              <a:t>Cranium enlarges at a rate &gt; facial growth</a:t>
            </a:r>
          </a:p>
          <a:p>
            <a:pPr lvl="1">
              <a:buFont typeface="Wingdings" pitchFamily="2" charset="2"/>
              <a:buChar char="ü"/>
            </a:pPr>
            <a:r>
              <a:rPr dirty="0" sz="2000" lang="en-US"/>
              <a:t>Fontanelle full and bulging</a:t>
            </a:r>
          </a:p>
          <a:p>
            <a:pPr lvl="1">
              <a:buFont typeface="Wingdings" pitchFamily="2" charset="2"/>
              <a:buChar char="ü"/>
            </a:pPr>
            <a:r>
              <a:rPr dirty="0" sz="2000" lang="en-US" err="1"/>
              <a:t>Translumination</a:t>
            </a:r>
            <a:r>
              <a:rPr dirty="0" sz="2000" lang="en-US"/>
              <a:t> test +</a:t>
            </a:r>
            <a:r>
              <a:rPr dirty="0" sz="2000" lang="en-US" err="1"/>
              <a:t>ve</a:t>
            </a:r>
            <a:endParaRPr dirty="0" sz="2000" lang="en-US"/>
          </a:p>
          <a:p>
            <a:pPr lvl="1">
              <a:buFont typeface="Wingdings" pitchFamily="2" charset="2"/>
              <a:buChar char="ü"/>
            </a:pPr>
            <a:r>
              <a:rPr dirty="0" sz="2000" lang="en-US"/>
              <a:t>Hyperactive reflexes </a:t>
            </a:r>
          </a:p>
          <a:p>
            <a:pPr lvl="1">
              <a:buFont typeface="Wingdings" pitchFamily="2" charset="2"/>
              <a:buChar char="ü"/>
            </a:pPr>
            <a:r>
              <a:rPr dirty="0" sz="2000" lang="en-US" err="1"/>
              <a:t>Macewen’s</a:t>
            </a:r>
            <a:r>
              <a:rPr dirty="0" sz="2000" lang="en-US"/>
              <a:t> sign: cracked pot sound on percussing over-dilated ventricles </a:t>
            </a:r>
          </a:p>
          <a:p>
            <a:pPr lvl="1">
              <a:buFont typeface="Wingdings" pitchFamily="2" charset="2"/>
              <a:buChar char="ü"/>
            </a:pPr>
            <a:r>
              <a:rPr dirty="0" sz="2000" lang="en-US"/>
              <a:t>Splaying of cranial sutures (may be seen on plain skull X-ray)</a:t>
            </a:r>
            <a:endParaRPr dirty="0" sz="2000" lang="en-IQ"/>
          </a:p>
        </p:txBody>
      </p:sp>
      <p:pic>
        <p:nvPicPr>
          <p:cNvPr id="2097157" name="Picture 4"/>
          <p:cNvPicPr>
            <a:picLocks noChangeAspect="1"/>
          </p:cNvPicPr>
          <p:nvPr/>
        </p:nvPicPr>
        <p:blipFill rotWithShape="1">
          <a:blip xmlns:r="http://schemas.openxmlformats.org/officeDocument/2006/relationships" r:embed="rId1"/>
          <a:srcRect l="13583" t="16998" r="16170" b="52539"/>
          <a:stretch>
            <a:fillRect/>
          </a:stretch>
        </p:blipFill>
        <p:spPr>
          <a:xfrm>
            <a:off x="6119092" y="3913587"/>
            <a:ext cx="2597727" cy="844906"/>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9" name=""/>
        <p:cNvGrpSpPr/>
        <p:nvPr/>
      </p:nvGrpSpPr>
      <p:grpSpPr>
        <a:xfrm>
          <a:off x="0" y="0"/>
          <a:ext cx="0" cy="0"/>
          <a:chOff x="0" y="0"/>
          <a:chExt cx="0" cy="0"/>
        </a:xfrm>
      </p:grpSpPr>
      <p:sp>
        <p:nvSpPr>
          <p:cNvPr id="1048602" name="Content Placeholder 2"/>
          <p:cNvSpPr>
            <a:spLocks noGrp="1"/>
          </p:cNvSpPr>
          <p:nvPr>
            <p:ph idx="1"/>
          </p:nvPr>
        </p:nvSpPr>
        <p:spPr>
          <a:xfrm>
            <a:off x="86012" y="82262"/>
            <a:ext cx="8977169" cy="6694920"/>
          </a:xfrm>
        </p:spPr>
        <p:txBody>
          <a:bodyPr>
            <a:normAutofit/>
          </a:bodyPr>
          <a:p>
            <a:pPr>
              <a:buFont typeface="Wingdings" pitchFamily="2" charset="2"/>
              <a:buChar char="v"/>
            </a:pPr>
            <a:r>
              <a:rPr b="1" dirty="0" sz="2000" lang="en-US" u="sng">
                <a:solidFill>
                  <a:srgbClr val="002060"/>
                </a:solidFill>
              </a:rPr>
              <a:t>Blindness from hydrocephalus</a:t>
            </a:r>
          </a:p>
          <a:p>
            <a:r>
              <a:rPr dirty="0" sz="2000" lang="en-US"/>
              <a:t>Blindness is a rare complication of hydrocephalus and/or shunt malfunction. </a:t>
            </a:r>
          </a:p>
          <a:p>
            <a:r>
              <a:rPr dirty="0" sz="2000" lang="en-US"/>
              <a:t>Possible causes include:</a:t>
            </a:r>
          </a:p>
          <a:p>
            <a:pPr indent="-514350" marL="514350">
              <a:buFont typeface="+mj-lt"/>
              <a:buAutoNum type="arabicPeriod"/>
            </a:pPr>
            <a:r>
              <a:rPr dirty="0" sz="2000" lang="en-US"/>
              <a:t>Occlusion of posterior cerebral arteries (PCA caused by downward </a:t>
            </a:r>
            <a:r>
              <a:rPr dirty="0" sz="2000" lang="en-US" err="1"/>
              <a:t>transtentorial</a:t>
            </a:r>
            <a:r>
              <a:rPr dirty="0" sz="2000" lang="en-US"/>
              <a:t> herniation)</a:t>
            </a:r>
          </a:p>
          <a:p>
            <a:pPr indent="-514350" marL="514350">
              <a:buFont typeface="+mj-lt"/>
              <a:buAutoNum type="arabicPeriod"/>
            </a:pPr>
            <a:r>
              <a:rPr dirty="0" sz="2000" lang="en-US"/>
              <a:t>Chronic </a:t>
            </a:r>
            <a:r>
              <a:rPr dirty="0" sz="2000" lang="en-US" err="1"/>
              <a:t>papilledema</a:t>
            </a:r>
            <a:r>
              <a:rPr dirty="0" sz="2000" lang="en-US"/>
              <a:t> causing injury to optic nerve at the optic disc</a:t>
            </a:r>
          </a:p>
          <a:p>
            <a:pPr indent="-514350" marL="514350">
              <a:buFont typeface="+mj-lt"/>
              <a:buAutoNum type="arabicPeriod"/>
            </a:pPr>
            <a:r>
              <a:rPr dirty="0" sz="2000" lang="en-US"/>
              <a:t>Dilatation of the 3rd ventricle with compression of optic </a:t>
            </a:r>
            <a:r>
              <a:rPr dirty="0" sz="2000" lang="en-US" err="1"/>
              <a:t>chiasm</a:t>
            </a:r>
            <a:endParaRPr dirty="0" sz="2000" lang="en-IQ"/>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0" name=""/>
        <p:cNvGrpSpPr/>
        <p:nvPr/>
      </p:nvGrpSpPr>
      <p:grpSpPr>
        <a:xfrm>
          <a:off x="0" y="0"/>
          <a:ext cx="0" cy="0"/>
          <a:chOff x="0" y="0"/>
          <a:chExt cx="0" cy="0"/>
        </a:xfrm>
      </p:grpSpPr>
      <p:sp>
        <p:nvSpPr>
          <p:cNvPr id="1048603" name="Content Placeholder 2"/>
          <p:cNvSpPr>
            <a:spLocks noGrp="1"/>
          </p:cNvSpPr>
          <p:nvPr>
            <p:ph idx="1"/>
          </p:nvPr>
        </p:nvSpPr>
        <p:spPr>
          <a:xfrm>
            <a:off x="86014" y="82262"/>
            <a:ext cx="8977168" cy="6683374"/>
          </a:xfrm>
        </p:spPr>
        <p:txBody>
          <a:bodyPr>
            <a:normAutofit/>
          </a:bodyPr>
          <a:p>
            <a:pPr>
              <a:buFont typeface="Wingdings" pitchFamily="2" charset="2"/>
              <a:buChar char="q"/>
            </a:pPr>
            <a:r>
              <a:rPr b="1" dirty="0" sz="2000" lang="en-US" u="sng">
                <a:solidFill>
                  <a:srgbClr val="C00000"/>
                </a:solidFill>
              </a:rPr>
              <a:t>Diagnosis</a:t>
            </a:r>
          </a:p>
          <a:p>
            <a:pPr lvl="1">
              <a:buFont typeface="Wingdings" pitchFamily="2" charset="2"/>
              <a:buChar char="§"/>
            </a:pPr>
            <a:r>
              <a:rPr dirty="0" sz="2000" lang="en-US"/>
              <a:t>Cranial US</a:t>
            </a:r>
          </a:p>
          <a:p>
            <a:pPr lvl="1">
              <a:buFont typeface="Wingdings" pitchFamily="2" charset="2"/>
              <a:buChar char="§"/>
            </a:pPr>
            <a:r>
              <a:rPr dirty="0" sz="2000" lang="en-US"/>
              <a:t>Skull X-ray</a:t>
            </a:r>
          </a:p>
          <a:p>
            <a:pPr lvl="1">
              <a:buFont typeface="Wingdings" pitchFamily="2" charset="2"/>
              <a:buChar char="§"/>
            </a:pPr>
            <a:r>
              <a:rPr dirty="0" sz="2000" lang="en-US"/>
              <a:t>CT and MRI</a:t>
            </a:r>
          </a:p>
          <a:p>
            <a:endParaRPr dirty="0" sz="2000" lang="en-US"/>
          </a:p>
          <a:p>
            <a:pPr>
              <a:buFont typeface="Wingdings" pitchFamily="2" charset="2"/>
              <a:buChar char="Ø"/>
            </a:pPr>
            <a:r>
              <a:rPr b="1" dirty="0" sz="2000" lang="en-US"/>
              <a:t>Specific imaging criteria for hydrocephalusHCP is suggested when either:</a:t>
            </a:r>
          </a:p>
          <a:p>
            <a:pPr indent="-457200" marL="457200">
              <a:buFont typeface="+mj-lt"/>
              <a:buAutoNum type="arabicParenR"/>
            </a:pPr>
            <a:r>
              <a:rPr b="1" dirty="0" sz="2000" lang="en-US">
                <a:solidFill>
                  <a:srgbClr val="0070C0"/>
                </a:solidFill>
              </a:rPr>
              <a:t>The size of both temporal horns (TH) is ≥ 2 mm in width</a:t>
            </a:r>
            <a:r>
              <a:rPr dirty="0" sz="2000" lang="en-US"/>
              <a:t> </a:t>
            </a:r>
            <a:r>
              <a:rPr b="1" dirty="0" sz="2000" lang="en-US"/>
              <a:t>and</a:t>
            </a:r>
            <a:r>
              <a:rPr dirty="0" sz="2000" lang="en-US"/>
              <a:t> </a:t>
            </a:r>
            <a:r>
              <a:rPr b="1" dirty="0" sz="2000" lang="en-US">
                <a:solidFill>
                  <a:srgbClr val="0070C0"/>
                </a:solidFill>
              </a:rPr>
              <a:t>the </a:t>
            </a:r>
            <a:r>
              <a:rPr b="1" dirty="0" sz="2000" lang="en-US" err="1">
                <a:solidFill>
                  <a:srgbClr val="0070C0"/>
                </a:solidFill>
              </a:rPr>
              <a:t>Sylvian</a:t>
            </a:r>
            <a:r>
              <a:rPr b="1" dirty="0" sz="2000" lang="en-US">
                <a:solidFill>
                  <a:srgbClr val="0070C0"/>
                </a:solidFill>
              </a:rPr>
              <a:t> &amp; </a:t>
            </a:r>
            <a:r>
              <a:rPr b="1" dirty="0" sz="2000" lang="en-US" err="1">
                <a:solidFill>
                  <a:srgbClr val="0070C0"/>
                </a:solidFill>
              </a:rPr>
              <a:t>interhemispheric</a:t>
            </a:r>
            <a:r>
              <a:rPr b="1" dirty="0" sz="2000" lang="en-US">
                <a:solidFill>
                  <a:srgbClr val="0070C0"/>
                </a:solidFill>
              </a:rPr>
              <a:t> fissures and cerebral </a:t>
            </a:r>
            <a:r>
              <a:rPr b="1" dirty="0" sz="2000" lang="en-US" err="1">
                <a:solidFill>
                  <a:srgbClr val="0070C0"/>
                </a:solidFill>
              </a:rPr>
              <a:t>sulci</a:t>
            </a:r>
            <a:r>
              <a:rPr b="1" dirty="0" sz="2000" lang="en-US">
                <a:solidFill>
                  <a:srgbClr val="0070C0"/>
                </a:solidFill>
              </a:rPr>
              <a:t> are not visible </a:t>
            </a:r>
            <a:r>
              <a:rPr dirty="0" sz="2000" lang="en-US"/>
              <a:t>(</a:t>
            </a:r>
            <a:r>
              <a:rPr dirty="0" sz="2000" lang="en-US">
                <a:solidFill>
                  <a:srgbClr val="C00000"/>
                </a:solidFill>
              </a:rPr>
              <a:t>in the absence of HCP, the temporal horns should be barely visible</a:t>
            </a:r>
            <a:r>
              <a:rPr dirty="0" sz="2000" lang="en-US"/>
              <a:t>) OR</a:t>
            </a:r>
          </a:p>
          <a:p>
            <a:pPr indent="-457200" marL="457200">
              <a:buFont typeface="+mj-lt"/>
              <a:buAutoNum type="arabicParenR"/>
            </a:pPr>
            <a:r>
              <a:rPr b="1" dirty="0" sz="2000" lang="en-US">
                <a:solidFill>
                  <a:srgbClr val="0070C0"/>
                </a:solidFill>
              </a:rPr>
              <a:t>Both TH are ≥ 2 mm, and the ratio FH/ID &gt; 0.5</a:t>
            </a:r>
            <a:r>
              <a:rPr dirty="0" sz="2000" lang="en-US"/>
              <a:t> (where FH is the largest width of the frontal horns, and ID is the internal diameter from inner-table to inner-table at this level</a:t>
            </a:r>
          </a:p>
          <a:p>
            <a:endParaRPr dirty="0" sz="2000" lang="en-IQ"/>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1" name=""/>
        <p:cNvGrpSpPr/>
        <p:nvPr/>
      </p:nvGrpSpPr>
      <p:grpSpPr>
        <a:xfrm>
          <a:off x="0" y="0"/>
          <a:ext cx="0" cy="0"/>
          <a:chOff x="0" y="0"/>
          <a:chExt cx="0" cy="0"/>
        </a:xfrm>
      </p:grpSpPr>
      <p:sp>
        <p:nvSpPr>
          <p:cNvPr id="1048604" name="Content Placeholder 2"/>
          <p:cNvSpPr>
            <a:spLocks noGrp="1"/>
          </p:cNvSpPr>
          <p:nvPr>
            <p:ph idx="1"/>
          </p:nvPr>
        </p:nvSpPr>
        <p:spPr>
          <a:xfrm>
            <a:off x="86014" y="82262"/>
            <a:ext cx="8977168" cy="6694920"/>
          </a:xfrm>
        </p:spPr>
        <p:txBody>
          <a:bodyPr>
            <a:normAutofit/>
          </a:bodyPr>
          <a:p>
            <a:pPr>
              <a:buFont typeface="Wingdings" pitchFamily="2" charset="2"/>
              <a:buChar char="v"/>
            </a:pPr>
            <a:r>
              <a:rPr b="1" dirty="0" sz="2000" lang="en-US">
                <a:solidFill>
                  <a:srgbClr val="002060"/>
                </a:solidFill>
              </a:rPr>
              <a:t>Other features suggestive of hydrocephalus</a:t>
            </a:r>
          </a:p>
          <a:p>
            <a:pPr indent="-457200" marL="457200">
              <a:buFont typeface="+mj-lt"/>
              <a:buAutoNum type="arabicParenR"/>
            </a:pPr>
            <a:r>
              <a:rPr b="1" dirty="0" sz="2000" lang="en-US"/>
              <a:t>Ballooning of frontal horns of lateral ventricles</a:t>
            </a:r>
            <a:r>
              <a:rPr dirty="0" sz="2000" lang="en-US"/>
              <a:t> (“</a:t>
            </a:r>
            <a:r>
              <a:rPr b="1" dirty="0" sz="2000" lang="en-US">
                <a:solidFill>
                  <a:srgbClr val="C00000"/>
                </a:solidFill>
              </a:rPr>
              <a:t>Mickey Mouse</a:t>
            </a:r>
            <a:r>
              <a:rPr dirty="0" sz="2000" lang="en-US"/>
              <a:t>” ventricles) and/or </a:t>
            </a:r>
            <a:r>
              <a:rPr b="1" dirty="0" sz="2000" lang="en-US"/>
              <a:t>3rd ventricle</a:t>
            </a:r>
            <a:r>
              <a:rPr dirty="0" sz="2000" lang="en-US"/>
              <a:t> (the 3rd ventricle should normally be slit-like)</a:t>
            </a:r>
          </a:p>
          <a:p>
            <a:pPr indent="-457200" marL="457200">
              <a:buFont typeface="+mj-lt"/>
              <a:buAutoNum type="arabicParenR"/>
            </a:pPr>
            <a:r>
              <a:rPr b="1" dirty="0" sz="2000" lang="en-US"/>
              <a:t>Periventricular</a:t>
            </a:r>
            <a:r>
              <a:rPr dirty="0" sz="2000" lang="en-US"/>
              <a:t> </a:t>
            </a:r>
            <a:r>
              <a:rPr b="1" dirty="0" sz="2000" lang="en-US">
                <a:solidFill>
                  <a:srgbClr val="7030A0"/>
                </a:solidFill>
              </a:rPr>
              <a:t>low density on CT</a:t>
            </a:r>
            <a:r>
              <a:rPr dirty="0" sz="2000" lang="en-US"/>
              <a:t>, or </a:t>
            </a:r>
            <a:r>
              <a:rPr b="1" dirty="0" sz="2000" lang="en-US">
                <a:solidFill>
                  <a:srgbClr val="7030A0"/>
                </a:solidFill>
              </a:rPr>
              <a:t>high intensity signal on T2 on MRI</a:t>
            </a:r>
            <a:r>
              <a:rPr dirty="0" sz="2000" lang="en-US"/>
              <a:t> suggesting </a:t>
            </a:r>
            <a:r>
              <a:rPr b="1" dirty="0" sz="2000" lang="en-US" err="1">
                <a:solidFill>
                  <a:srgbClr val="0070C0"/>
                </a:solidFill>
              </a:rPr>
              <a:t>transependymal</a:t>
            </a:r>
            <a:r>
              <a:rPr b="1" dirty="0" sz="2000" lang="en-US">
                <a:solidFill>
                  <a:srgbClr val="0070C0"/>
                </a:solidFill>
              </a:rPr>
              <a:t> absorption of CSF</a:t>
            </a:r>
            <a:r>
              <a:rPr dirty="0" sz="2000" lang="en-US"/>
              <a:t> (</a:t>
            </a:r>
            <a:r>
              <a:rPr dirty="0" sz="2000" lang="en-US" u="sng"/>
              <a:t>CSF does not actually penetrate the ependymal lining, probably represents stasis of fluid in brain adjacent to ventricles</a:t>
            </a:r>
            <a:r>
              <a:rPr dirty="0" sz="2000" lang="en-US"/>
              <a:t>)</a:t>
            </a:r>
          </a:p>
          <a:p>
            <a:pPr indent="-457200" marL="457200">
              <a:buFont typeface="+mj-lt"/>
              <a:buAutoNum type="arabicParenR"/>
            </a:pPr>
            <a:r>
              <a:rPr dirty="0" sz="2000" lang="en-US"/>
              <a:t>Used alone, the ratio is</a:t>
            </a:r>
          </a:p>
          <a:p>
            <a:pPr indent="0" lvl="1" marL="457200">
              <a:buNone/>
            </a:pPr>
            <a:r>
              <a:rPr b="1" dirty="0" sz="2000" lang="en-US"/>
              <a:t>FH/ID </a:t>
            </a:r>
          </a:p>
          <a:p>
            <a:pPr lvl="1">
              <a:buFont typeface="Wingdings" pitchFamily="2" charset="2"/>
              <a:buChar char="§"/>
            </a:pPr>
            <a:r>
              <a:rPr b="1" dirty="0" sz="2000" lang="en-US">
                <a:solidFill>
                  <a:srgbClr val="C00000"/>
                </a:solidFill>
              </a:rPr>
              <a:t>0.4</a:t>
            </a:r>
            <a:r>
              <a:rPr dirty="0" sz="2000" lang="en-US"/>
              <a:t>            Normal </a:t>
            </a:r>
          </a:p>
          <a:p>
            <a:pPr lvl="1">
              <a:buFont typeface="Wingdings" pitchFamily="2" charset="2"/>
              <a:buChar char="§"/>
            </a:pPr>
            <a:r>
              <a:rPr b="1" dirty="0" sz="2000" lang="en-US">
                <a:solidFill>
                  <a:srgbClr val="C00000"/>
                </a:solidFill>
              </a:rPr>
              <a:t>0.4 - 0.5 </a:t>
            </a:r>
            <a:r>
              <a:rPr dirty="0" sz="2000" lang="en-US"/>
              <a:t>  Borderline </a:t>
            </a:r>
          </a:p>
          <a:p>
            <a:pPr lvl="1">
              <a:buFont typeface="Wingdings" pitchFamily="2" charset="2"/>
              <a:buChar char="§"/>
            </a:pPr>
            <a:r>
              <a:rPr b="1" dirty="0" sz="2000" lang="en-US">
                <a:solidFill>
                  <a:srgbClr val="C00000"/>
                </a:solidFill>
              </a:rPr>
              <a:t>&gt; 0.5</a:t>
            </a:r>
            <a:r>
              <a:rPr dirty="0" sz="2000" lang="en-US"/>
              <a:t>         Hydrocephalus</a:t>
            </a:r>
          </a:p>
          <a:p>
            <a:pPr lvl="1">
              <a:buFont typeface="Wingdings" pitchFamily="2" charset="2"/>
              <a:buChar char="§"/>
            </a:pPr>
            <a:endParaRPr dirty="0" sz="2000" lang="en-US"/>
          </a:p>
          <a:p>
            <a:pPr indent="-457200" marL="457200">
              <a:buFont typeface="+mj-lt"/>
              <a:buAutoNum type="arabicParenR"/>
            </a:pPr>
            <a:r>
              <a:rPr b="1" dirty="0" sz="2000" lang="en-US"/>
              <a:t>Evans ratio or index</a:t>
            </a:r>
            <a:endParaRPr dirty="0" sz="2000" lang="en-US"/>
          </a:p>
          <a:p>
            <a:pPr indent="0" lvl="1" marL="457200">
              <a:buNone/>
            </a:pPr>
            <a:r>
              <a:rPr dirty="0" sz="2000" lang="en-US"/>
              <a:t>Ratio of FH to maximal </a:t>
            </a:r>
            <a:r>
              <a:rPr dirty="0" sz="2000" lang="en-US" err="1"/>
              <a:t>biparietal</a:t>
            </a:r>
            <a:r>
              <a:rPr dirty="0" sz="2000" lang="en-US"/>
              <a:t> diameter (BPD) measured in the same CT slice: </a:t>
            </a:r>
            <a:r>
              <a:rPr b="1" dirty="0" sz="2000" lang="en-US">
                <a:solidFill>
                  <a:srgbClr val="C00000"/>
                </a:solidFill>
              </a:rPr>
              <a:t>FH/ BPD &gt; 0.3</a:t>
            </a:r>
            <a:r>
              <a:rPr dirty="0" sz="2000" lang="en-US"/>
              <a:t> </a:t>
            </a:r>
            <a:r>
              <a:rPr b="1" dirty="0" sz="2000" lang="en-US"/>
              <a:t>—&gt;</a:t>
            </a:r>
            <a:r>
              <a:rPr dirty="0" sz="2000" lang="en-US"/>
              <a:t> HC. </a:t>
            </a:r>
          </a:p>
          <a:p>
            <a:pPr indent="0" lvl="1" marL="457200">
              <a:buNone/>
            </a:pPr>
            <a:endParaRPr dirty="0" sz="2000" lang="en-US"/>
          </a:p>
          <a:p>
            <a:pPr indent="-457200" marL="457200">
              <a:buFont typeface="+mj-lt"/>
              <a:buAutoNum type="arabicParenR"/>
            </a:pPr>
            <a:r>
              <a:rPr b="1" dirty="0" sz="2000" lang="en-US"/>
              <a:t>Sagittal MRI may show thinning of the corpus </a:t>
            </a:r>
            <a:r>
              <a:rPr b="1" dirty="0" sz="2000" lang="en-US" err="1"/>
              <a:t>callosum</a:t>
            </a:r>
            <a:r>
              <a:rPr dirty="0" sz="2000" lang="en-US"/>
              <a:t> (generally present with chronic HCP) and/or </a:t>
            </a:r>
            <a:r>
              <a:rPr b="1" dirty="0" sz="2000" lang="en-US"/>
              <a:t>upward bowing of the corpus </a:t>
            </a:r>
            <a:r>
              <a:rPr b="1" dirty="0" sz="2000" lang="en-US" err="1"/>
              <a:t>callosum</a:t>
            </a:r>
            <a:endParaRPr b="1" dirty="0" sz="2000" lang="en-IQ"/>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2" name=""/>
        <p:cNvGrpSpPr/>
        <p:nvPr/>
      </p:nvGrpSpPr>
      <p:grpSpPr>
        <a:xfrm>
          <a:off x="0" y="0"/>
          <a:ext cx="0" cy="0"/>
          <a:chOff x="0" y="0"/>
          <a:chExt cx="0" cy="0"/>
        </a:xfrm>
      </p:grpSpPr>
      <p:pic>
        <p:nvPicPr>
          <p:cNvPr id="2097158" name="Picture 3"/>
          <p:cNvPicPr>
            <a:picLocks noChangeAspect="1" noGrp="1"/>
          </p:cNvPicPr>
          <p:nvPr>
            <p:ph idx="1"/>
          </p:nvPr>
        </p:nvPicPr>
        <p:blipFill>
          <a:blip xmlns:r="http://schemas.openxmlformats.org/officeDocument/2006/relationships" r:embed="rId1"/>
          <a:stretch>
            <a:fillRect/>
          </a:stretch>
        </p:blipFill>
        <p:spPr>
          <a:xfrm>
            <a:off x="178172" y="317842"/>
            <a:ext cx="8787655" cy="622231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5" name=""/>
        <p:cNvGrpSpPr/>
        <p:nvPr/>
      </p:nvGrpSpPr>
      <p:grpSpPr>
        <a:xfrm>
          <a:off x="0" y="0"/>
          <a:ext cx="0" cy="0"/>
          <a:chOff x="0" y="0"/>
          <a:chExt cx="0" cy="0"/>
        </a:xfrm>
      </p:grpSpPr>
      <p:sp>
        <p:nvSpPr>
          <p:cNvPr id="1048587" name="TextBox 2"/>
          <p:cNvSpPr txBox="1"/>
          <p:nvPr/>
        </p:nvSpPr>
        <p:spPr>
          <a:xfrm>
            <a:off x="89475" y="86883"/>
            <a:ext cx="8962161" cy="281941"/>
          </a:xfrm>
          <a:prstGeom prst="rect"/>
          <a:noFill/>
        </p:spPr>
        <p:txBody>
          <a:bodyPr wrap="square">
            <a:spAutoFit/>
          </a:bodyPr>
          <a:p>
            <a:endParaRPr dirty="0" sz="1350" lang="en-US">
              <a:latin typeface="Times New Roman" panose="02020603050405020304" pitchFamily="18" charset="0"/>
              <a:cs typeface="Times New Roman" panose="02020603050405020304" pitchFamily="18" charset="0"/>
            </a:endParaRPr>
          </a:p>
        </p:txBody>
      </p:sp>
      <p:sp>
        <p:nvSpPr>
          <p:cNvPr id="1048588" name="Subtitle 3"/>
          <p:cNvSpPr>
            <a:spLocks noGrp="1"/>
          </p:cNvSpPr>
          <p:nvPr>
            <p:ph idx="1"/>
          </p:nvPr>
        </p:nvSpPr>
        <p:spPr>
          <a:xfrm>
            <a:off x="89474" y="86883"/>
            <a:ext cx="8962161" cy="6684234"/>
          </a:xfrm>
        </p:spPr>
        <p:txBody>
          <a:bodyPr>
            <a:noAutofit/>
          </a:bodyPr>
          <a:p>
            <a:pPr>
              <a:buFont typeface="Wingdings" pitchFamily="2" charset="2"/>
              <a:buChar char="Ø"/>
            </a:pPr>
            <a:r>
              <a:rPr b="1" dirty="0" sz="2000" lang="en-US">
                <a:solidFill>
                  <a:srgbClr val="C00000"/>
                </a:solidFill>
              </a:rPr>
              <a:t>Cerebral Fluid System (CFS):</a:t>
            </a:r>
          </a:p>
          <a:p>
            <a:r>
              <a:rPr dirty="0" sz="2000" lang="en-US"/>
              <a:t>Composed of the ventricles, cisterns, subarachnoid space, </a:t>
            </a:r>
            <a:r>
              <a:rPr dirty="0" sz="2000" lang="en-US" err="1"/>
              <a:t>periarterial</a:t>
            </a:r>
            <a:r>
              <a:rPr dirty="0" sz="2000" lang="en-US"/>
              <a:t> and </a:t>
            </a:r>
            <a:r>
              <a:rPr dirty="0" sz="2000" lang="en-US" err="1"/>
              <a:t>foraminal</a:t>
            </a:r>
            <a:r>
              <a:rPr dirty="0" sz="2000" lang="en-US"/>
              <a:t> passages, interstitial fluid space, and lymphatic vessels, along with the CSF.</a:t>
            </a:r>
          </a:p>
          <a:p>
            <a:endParaRPr dirty="0" sz="2000" lang="en-US"/>
          </a:p>
          <a:p>
            <a:pPr indent="-257175" marL="257175">
              <a:buFont typeface="Wingdings" panose="05000000000000000000" pitchFamily="2" charset="2"/>
              <a:buChar char="Ø"/>
            </a:pPr>
            <a:r>
              <a:rPr b="1" dirty="0" sz="2000" lang="en-US"/>
              <a:t>CFS production</a:t>
            </a:r>
          </a:p>
          <a:p>
            <a:pPr lvl="1">
              <a:buFont typeface="Wingdings" pitchFamily="2" charset="2"/>
              <a:buChar char="ü"/>
            </a:pPr>
            <a:r>
              <a:rPr dirty="0" sz="2000" lang="en-US"/>
              <a:t>CFS production is on average </a:t>
            </a:r>
            <a:r>
              <a:rPr b="1" dirty="0" sz="2000" lang="en-US">
                <a:solidFill>
                  <a:srgbClr val="0070C0"/>
                </a:solidFill>
              </a:rPr>
              <a:t>0.3 mL/min</a:t>
            </a:r>
            <a:r>
              <a:rPr dirty="0" sz="2000" lang="en-US"/>
              <a:t>.</a:t>
            </a:r>
          </a:p>
          <a:p>
            <a:pPr lvl="1">
              <a:buFont typeface="Wingdings" pitchFamily="2" charset="2"/>
              <a:buChar char="ü"/>
            </a:pPr>
            <a:r>
              <a:rPr dirty="0" sz="2000" lang="en-US"/>
              <a:t>The production of CSF is not limited to the choroid plexus </a:t>
            </a:r>
            <a:r>
              <a:rPr b="1" dirty="0" sz="2000" lang="en-US"/>
              <a:t>but</a:t>
            </a:r>
            <a:r>
              <a:rPr dirty="0" sz="2000" lang="en-US"/>
              <a:t> includes the </a:t>
            </a:r>
            <a:r>
              <a:rPr b="1" dirty="0" sz="2000" lang="en-US">
                <a:solidFill>
                  <a:srgbClr val="0070C0"/>
                </a:solidFill>
              </a:rPr>
              <a:t>capillary fluid expressed during capillary fluid exchange</a:t>
            </a:r>
            <a:r>
              <a:rPr dirty="0" sz="2000" lang="en-US"/>
              <a:t>.</a:t>
            </a:r>
          </a:p>
          <a:p>
            <a:pPr indent="-342900" lvl="1">
              <a:buFont typeface="Wingdings" pitchFamily="2" charset="2"/>
              <a:buChar char="ü"/>
            </a:pPr>
            <a:r>
              <a:rPr dirty="0" sz="2000" lang="en-US"/>
              <a:t>Approximately </a:t>
            </a:r>
            <a:r>
              <a:rPr b="1" dirty="0" sz="2000" lang="en-US">
                <a:solidFill>
                  <a:srgbClr val="0070C0"/>
                </a:solidFill>
              </a:rPr>
              <a:t>500 mL of CSF per day</a:t>
            </a:r>
            <a:r>
              <a:rPr dirty="0" sz="2000" lang="en-US"/>
              <a:t> are produced in the ventricles.</a:t>
            </a:r>
          </a:p>
          <a:p>
            <a:pPr indent="-342900" lvl="1">
              <a:buFont typeface="Wingdings" pitchFamily="2" charset="2"/>
              <a:buChar char="ü"/>
            </a:pPr>
            <a:r>
              <a:rPr b="1" dirty="0" sz="2000" lang="en-US" u="sng">
                <a:solidFill>
                  <a:srgbClr val="002060"/>
                </a:solidFill>
              </a:rPr>
              <a:t>In fetal development</a:t>
            </a:r>
            <a:r>
              <a:rPr dirty="0" sz="2000" lang="en-US"/>
              <a:t>, </a:t>
            </a:r>
            <a:r>
              <a:rPr dirty="0" sz="2000" lang="en-US" u="sng">
                <a:solidFill>
                  <a:srgbClr val="C00000"/>
                </a:solidFill>
              </a:rPr>
              <a:t>the choroid plexus  of the </a:t>
            </a:r>
            <a:r>
              <a:rPr b="1" dirty="0" sz="2000" lang="en-US" u="sng">
                <a:solidFill>
                  <a:srgbClr val="C00000"/>
                </a:solidFill>
              </a:rPr>
              <a:t>4</a:t>
            </a:r>
            <a:r>
              <a:rPr baseline="30000" b="1" dirty="0" sz="2000" lang="en-US" u="sng">
                <a:solidFill>
                  <a:srgbClr val="C00000"/>
                </a:solidFill>
              </a:rPr>
              <a:t>th</a:t>
            </a:r>
            <a:r>
              <a:rPr b="1" dirty="0" sz="2000" lang="en-US" u="sng">
                <a:solidFill>
                  <a:srgbClr val="C00000"/>
                </a:solidFill>
              </a:rPr>
              <a:t> ventricle</a:t>
            </a:r>
            <a:r>
              <a:rPr dirty="0" sz="2000" lang="en-US" u="sng">
                <a:solidFill>
                  <a:srgbClr val="C00000"/>
                </a:solidFill>
              </a:rPr>
              <a:t>, considered the earliest source for the  fluid that filled the internal cavities and subarachnoid space</a:t>
            </a:r>
            <a:r>
              <a:rPr dirty="0" sz="2000" lang="en-US"/>
              <a:t>.</a:t>
            </a:r>
          </a:p>
          <a:p>
            <a:pPr indent="-257175" marL="257175">
              <a:buFont typeface="Wingdings" panose="05000000000000000000" pitchFamily="2" charset="2"/>
              <a:buChar char="Ø"/>
            </a:pPr>
            <a:endParaRPr dirty="0" sz="2000" lang="en-US"/>
          </a:p>
          <a:p>
            <a:pPr indent="-257175" marL="257175">
              <a:buFont typeface="Wingdings" panose="05000000000000000000" pitchFamily="2" charset="2"/>
              <a:buChar char="Ø"/>
            </a:pPr>
            <a:r>
              <a:rPr b="1" dirty="0" sz="2000" lang="en-US"/>
              <a:t>CSF Absorption </a:t>
            </a:r>
          </a:p>
          <a:p>
            <a:r>
              <a:rPr dirty="0" sz="2000" lang="en-US"/>
              <a:t>Primarily at the arachnoid villi of the venous sinuses by passive bulk flow down a pressure gradient; other Absorption Mechanisms are :</a:t>
            </a:r>
          </a:p>
          <a:p>
            <a:pPr indent="-257175" lvl="1" marL="600075">
              <a:buFont typeface="Wingdings" panose="05000000000000000000" pitchFamily="2" charset="2"/>
              <a:buChar char="v"/>
            </a:pPr>
            <a:r>
              <a:rPr b="1" dirty="0" sz="2000" lang="en-US" err="1">
                <a:solidFill>
                  <a:srgbClr val="0070C0"/>
                </a:solidFill>
              </a:rPr>
              <a:t>Perinural</a:t>
            </a:r>
            <a:r>
              <a:rPr b="1" dirty="0" sz="2000" lang="en-US">
                <a:solidFill>
                  <a:srgbClr val="0070C0"/>
                </a:solidFill>
              </a:rPr>
              <a:t>, Vascular, Dural</a:t>
            </a:r>
          </a:p>
          <a:p>
            <a:pPr indent="-257175" lvl="1" marL="600075">
              <a:buFont typeface="Wingdings" panose="05000000000000000000" pitchFamily="2" charset="2"/>
              <a:buChar char="v"/>
            </a:pPr>
            <a:r>
              <a:rPr b="1" dirty="0" sz="2000" lang="en-US">
                <a:solidFill>
                  <a:srgbClr val="0070C0"/>
                </a:solidFill>
              </a:rPr>
              <a:t>Lymphatic &amp; Capillary exchange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3" name=""/>
        <p:cNvGrpSpPr/>
        <p:nvPr/>
      </p:nvGrpSpPr>
      <p:grpSpPr>
        <a:xfrm>
          <a:off x="0" y="0"/>
          <a:ext cx="0" cy="0"/>
          <a:chOff x="0" y="0"/>
          <a:chExt cx="0" cy="0"/>
        </a:xfrm>
      </p:grpSpPr>
      <p:sp>
        <p:nvSpPr>
          <p:cNvPr id="1048605" name="Content Placeholder 2"/>
          <p:cNvSpPr>
            <a:spLocks noGrp="1"/>
          </p:cNvSpPr>
          <p:nvPr>
            <p:ph idx="1"/>
          </p:nvPr>
        </p:nvSpPr>
        <p:spPr>
          <a:xfrm>
            <a:off x="86014" y="82262"/>
            <a:ext cx="8977168" cy="6683374"/>
          </a:xfrm>
        </p:spPr>
        <p:txBody>
          <a:bodyPr>
            <a:normAutofit/>
          </a:bodyPr>
          <a:p>
            <a:pPr>
              <a:buFont typeface="Wingdings" pitchFamily="2" charset="2"/>
              <a:buChar char="q"/>
            </a:pPr>
            <a:r>
              <a:rPr b="1" dirty="0" sz="2000" lang="en-US" u="sng">
                <a:solidFill>
                  <a:srgbClr val="C00000"/>
                </a:solidFill>
              </a:rPr>
              <a:t>Other type of hydrocephalus</a:t>
            </a:r>
          </a:p>
          <a:p>
            <a:pPr>
              <a:buFont typeface="Wingdings" pitchFamily="2" charset="2"/>
              <a:buChar char="v"/>
            </a:pPr>
            <a:r>
              <a:rPr b="1" dirty="0" sz="2000" lang="en-US">
                <a:solidFill>
                  <a:srgbClr val="7030A0"/>
                </a:solidFill>
              </a:rPr>
              <a:t>Chronic HCP</a:t>
            </a:r>
          </a:p>
          <a:p>
            <a:pPr>
              <a:buFont typeface="Wingdings" pitchFamily="2" charset="2"/>
              <a:buChar char="Ø"/>
            </a:pPr>
            <a:r>
              <a:rPr b="1" dirty="0" sz="2000" lang="en-US"/>
              <a:t>Features indicative of chronic hydrocephalus </a:t>
            </a:r>
          </a:p>
          <a:p>
            <a:pPr indent="-457200" marL="457200">
              <a:buFont typeface="+mj-lt"/>
              <a:buAutoNum type="arabicPeriod"/>
            </a:pPr>
            <a:r>
              <a:rPr b="1" dirty="0" sz="2000" lang="en-US">
                <a:solidFill>
                  <a:srgbClr val="0070C0"/>
                </a:solidFill>
              </a:rPr>
              <a:t>Beaten copper cranium on plain skull X-ray</a:t>
            </a:r>
          </a:p>
          <a:p>
            <a:pPr lvl="1">
              <a:buFont typeface="Wingdings" pitchFamily="2" charset="2"/>
              <a:buChar char="§"/>
            </a:pPr>
            <a:r>
              <a:rPr dirty="0" sz="2000" lang="en-US"/>
              <a:t>Alone does not correlate with increased ICP.</a:t>
            </a:r>
          </a:p>
          <a:p>
            <a:pPr lvl="1">
              <a:buFont typeface="Wingdings" pitchFamily="2" charset="2"/>
              <a:buChar char="§"/>
            </a:pPr>
            <a:r>
              <a:rPr dirty="0" sz="2000" lang="en-US"/>
              <a:t>But when associated with #3 and #4 </a:t>
            </a:r>
            <a:r>
              <a:rPr b="1" dirty="0" sz="2000" lang="en-US"/>
              <a:t>—&gt;</a:t>
            </a:r>
            <a:r>
              <a:rPr dirty="0" sz="2000" lang="en-US"/>
              <a:t> suggest ↑ ICP. </a:t>
            </a:r>
          </a:p>
          <a:p>
            <a:pPr lvl="1">
              <a:buFont typeface="Wingdings" pitchFamily="2" charset="2"/>
              <a:buChar char="§"/>
            </a:pPr>
            <a:r>
              <a:rPr dirty="0" sz="2000" lang="en-US"/>
              <a:t>May be seen in </a:t>
            </a:r>
            <a:r>
              <a:rPr dirty="0" sz="2000" lang="en-US" err="1"/>
              <a:t>craniosynostosis</a:t>
            </a:r>
            <a:r>
              <a:rPr dirty="0" sz="2000" lang="en-US"/>
              <a:t>.</a:t>
            </a:r>
          </a:p>
          <a:p>
            <a:pPr indent="-457200" marL="457200">
              <a:buFont typeface="+mj-lt"/>
              <a:buAutoNum type="arabicPeriod"/>
            </a:pPr>
            <a:r>
              <a:rPr b="1" dirty="0" sz="2000" lang="en-US">
                <a:solidFill>
                  <a:srgbClr val="0070C0"/>
                </a:solidFill>
              </a:rPr>
              <a:t>3rd ventricle herniating into sella</a:t>
            </a:r>
            <a:r>
              <a:rPr dirty="0" sz="2000" lang="en-US"/>
              <a:t> (seen on CT or MRI)</a:t>
            </a:r>
          </a:p>
          <a:p>
            <a:pPr indent="-457200" marL="457200">
              <a:buFont typeface="+mj-lt"/>
              <a:buAutoNum type="arabicPeriod"/>
            </a:pPr>
            <a:r>
              <a:rPr b="1" dirty="0" sz="2000" lang="en-US">
                <a:solidFill>
                  <a:srgbClr val="0070C0"/>
                </a:solidFill>
              </a:rPr>
              <a:t>Erosion of sella </a:t>
            </a:r>
            <a:r>
              <a:rPr b="1" dirty="0" sz="2000" lang="en-US" err="1">
                <a:solidFill>
                  <a:srgbClr val="0070C0"/>
                </a:solidFill>
              </a:rPr>
              <a:t>turcica</a:t>
            </a:r>
            <a:r>
              <a:rPr dirty="0" sz="2000" lang="en-US"/>
              <a:t> which sometimes produces an empty sella, and erosion of the </a:t>
            </a:r>
            <a:r>
              <a:rPr dirty="0" sz="2000" lang="en-US" err="1"/>
              <a:t>dorsum</a:t>
            </a:r>
            <a:r>
              <a:rPr dirty="0" sz="2000" lang="en-US"/>
              <a:t> sella</a:t>
            </a:r>
          </a:p>
          <a:p>
            <a:pPr indent="-457200" marL="457200">
              <a:buFont typeface="+mj-lt"/>
              <a:buAutoNum type="arabicPeriod"/>
            </a:pPr>
            <a:r>
              <a:rPr b="1" dirty="0" sz="2000" lang="en-US">
                <a:solidFill>
                  <a:srgbClr val="0070C0"/>
                </a:solidFill>
              </a:rPr>
              <a:t>Temporal horns may be less prominent</a:t>
            </a:r>
            <a:r>
              <a:rPr dirty="0" sz="2000" lang="en-US"/>
              <a:t> on imaging than in acute HCP</a:t>
            </a:r>
          </a:p>
          <a:p>
            <a:pPr indent="-457200" marL="457200">
              <a:buFont typeface="+mj-lt"/>
              <a:buAutoNum type="arabicPeriod"/>
            </a:pPr>
            <a:r>
              <a:rPr b="1" dirty="0" sz="2000" lang="en-US">
                <a:solidFill>
                  <a:srgbClr val="0070C0"/>
                </a:solidFill>
              </a:rPr>
              <a:t>Atrophy of corpus </a:t>
            </a:r>
            <a:r>
              <a:rPr b="1" dirty="0" sz="2000" lang="en-US" err="1">
                <a:solidFill>
                  <a:srgbClr val="0070C0"/>
                </a:solidFill>
              </a:rPr>
              <a:t>callosum</a:t>
            </a:r>
            <a:r>
              <a:rPr dirty="0" sz="2000" lang="en-US"/>
              <a:t>: best appreciated on sagittal MRI</a:t>
            </a:r>
          </a:p>
          <a:p>
            <a:pPr indent="-457200" marL="457200">
              <a:buFont typeface="+mj-lt"/>
              <a:buAutoNum type="arabicPeriod"/>
            </a:pPr>
            <a:r>
              <a:rPr b="1" dirty="0" sz="2000" lang="en-US" err="1">
                <a:solidFill>
                  <a:srgbClr val="0070C0"/>
                </a:solidFill>
              </a:rPr>
              <a:t>Macrocrania</a:t>
            </a:r>
            <a:r>
              <a:rPr dirty="0" sz="2000" lang="en-US"/>
              <a:t>: by convention, OFC greater than 98th percentile</a:t>
            </a:r>
          </a:p>
          <a:p>
            <a:pPr indent="-457200" marL="457200">
              <a:buFont typeface="+mj-lt"/>
              <a:buAutoNum type="arabicPeriod"/>
            </a:pPr>
            <a:r>
              <a:rPr b="1" dirty="0" sz="2000" lang="en-US">
                <a:solidFill>
                  <a:srgbClr val="0070C0"/>
                </a:solidFill>
              </a:rPr>
              <a:t>In infants</a:t>
            </a:r>
          </a:p>
          <a:p>
            <a:pPr lvl="1">
              <a:buFont typeface="Wingdings" pitchFamily="2" charset="2"/>
              <a:buChar char="ü"/>
            </a:pPr>
            <a:r>
              <a:rPr dirty="0" sz="2000" lang="en-US"/>
              <a:t>sutural </a:t>
            </a:r>
            <a:r>
              <a:rPr dirty="0" sz="2000" lang="en-US" err="1"/>
              <a:t>diastasis</a:t>
            </a:r>
            <a:endParaRPr dirty="0" sz="2000" lang="en-US"/>
          </a:p>
          <a:p>
            <a:pPr lvl="1">
              <a:buFont typeface="Wingdings" pitchFamily="2" charset="2"/>
              <a:buChar char="ü"/>
            </a:pPr>
            <a:r>
              <a:rPr dirty="0" sz="2000" lang="en-US"/>
              <a:t>delayed closure of fontanelles</a:t>
            </a:r>
          </a:p>
          <a:p>
            <a:pPr lvl="1">
              <a:buFont typeface="Wingdings" pitchFamily="2" charset="2"/>
              <a:buChar char="ü"/>
            </a:pPr>
            <a:r>
              <a:rPr dirty="0" sz="2000" lang="en-US"/>
              <a:t>failure to thrive or developmental delay</a:t>
            </a:r>
            <a:endParaRPr dirty="0" sz="2000" lang="en-IQ"/>
          </a:p>
        </p:txBody>
      </p:sp>
      <p:pic>
        <p:nvPicPr>
          <p:cNvPr id="2097159" name="Picture 3"/>
          <p:cNvPicPr>
            <a:picLocks noChangeAspect="1"/>
          </p:cNvPicPr>
          <p:nvPr/>
        </p:nvPicPr>
        <p:blipFill>
          <a:blip xmlns:r="http://schemas.openxmlformats.org/officeDocument/2006/relationships" r:embed="rId1"/>
          <a:stretch>
            <a:fillRect/>
          </a:stretch>
        </p:blipFill>
        <p:spPr>
          <a:xfrm>
            <a:off x="7377545" y="92364"/>
            <a:ext cx="1702378" cy="1745152"/>
          </a:xfrm>
          <a:prstGeom prst="rect"/>
          <a:ln>
            <a:noFill/>
          </a:ln>
          <a:effectLst>
            <a:softEdge rad="112500"/>
          </a:effectLst>
        </p:spPr>
      </p:pic>
      <p:pic>
        <p:nvPicPr>
          <p:cNvPr id="2097160" name="Picture 5"/>
          <p:cNvPicPr>
            <a:picLocks noChangeAspect="1"/>
          </p:cNvPicPr>
          <p:nvPr/>
        </p:nvPicPr>
        <p:blipFill rotWithShape="1">
          <a:blip xmlns:r="http://schemas.openxmlformats.org/officeDocument/2006/relationships" r:embed="rId2"/>
          <a:srcRect l="18290" t="11826" r="19203"/>
          <a:stretch>
            <a:fillRect/>
          </a:stretch>
        </p:blipFill>
        <p:spPr>
          <a:xfrm>
            <a:off x="5772727" y="102466"/>
            <a:ext cx="1604818" cy="1745152"/>
          </a:xfrm>
          <a:prstGeom prst="rect"/>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4" name=""/>
        <p:cNvGrpSpPr/>
        <p:nvPr/>
      </p:nvGrpSpPr>
      <p:grpSpPr>
        <a:xfrm>
          <a:off x="0" y="0"/>
          <a:ext cx="0" cy="0"/>
          <a:chOff x="0" y="0"/>
          <a:chExt cx="0" cy="0"/>
        </a:xfrm>
      </p:grpSpPr>
      <p:sp>
        <p:nvSpPr>
          <p:cNvPr id="1048606" name="Content Placeholder 2"/>
          <p:cNvSpPr>
            <a:spLocks noGrp="1"/>
          </p:cNvSpPr>
          <p:nvPr>
            <p:ph idx="1"/>
          </p:nvPr>
        </p:nvSpPr>
        <p:spPr>
          <a:xfrm>
            <a:off x="86014" y="82262"/>
            <a:ext cx="8977168" cy="6683374"/>
          </a:xfrm>
        </p:spPr>
        <p:txBody>
          <a:bodyPr>
            <a:normAutofit/>
          </a:bodyPr>
          <a:p>
            <a:pPr>
              <a:buFont typeface="Wingdings" pitchFamily="2" charset="2"/>
              <a:buChar char="v"/>
            </a:pPr>
            <a:r>
              <a:rPr b="1" dirty="0" sz="2000" lang="en-US">
                <a:solidFill>
                  <a:srgbClr val="7030A0"/>
                </a:solidFill>
              </a:rPr>
              <a:t>External hydrocephalus (AKA benign external hydrocephalus)</a:t>
            </a:r>
          </a:p>
          <a:p>
            <a:pPr lvl="1">
              <a:buFont typeface="Courier New" panose="02070309020205020404" pitchFamily="49" charset="0"/>
              <a:buChar char="o"/>
            </a:pPr>
            <a:r>
              <a:rPr b="1" dirty="0" sz="2000" lang="en-US">
                <a:solidFill>
                  <a:srgbClr val="0070C0"/>
                </a:solidFill>
              </a:rPr>
              <a:t>Enlarged subarachnoid space</a:t>
            </a:r>
            <a:r>
              <a:rPr dirty="0" sz="2000" lang="en-US"/>
              <a:t> over the cortical </a:t>
            </a:r>
            <a:r>
              <a:rPr dirty="0" sz="2000" lang="en-US" err="1"/>
              <a:t>sulci</a:t>
            </a:r>
            <a:r>
              <a:rPr dirty="0" sz="2000" lang="en-US"/>
              <a:t> of </a:t>
            </a:r>
            <a:r>
              <a:rPr b="1" dirty="0" sz="2000" lang="en-US">
                <a:solidFill>
                  <a:srgbClr val="0070C0"/>
                </a:solidFill>
              </a:rPr>
              <a:t>the frontal poles</a:t>
            </a:r>
            <a:r>
              <a:rPr dirty="0" sz="2000" lang="en-US"/>
              <a:t>.</a:t>
            </a:r>
          </a:p>
          <a:p>
            <a:pPr lvl="1">
              <a:buFont typeface="Courier New" panose="02070309020205020404" pitchFamily="49" charset="0"/>
              <a:buChar char="o"/>
            </a:pPr>
            <a:r>
              <a:rPr dirty="0" sz="2000" lang="en-US"/>
              <a:t>Seen in infancy in the </a:t>
            </a:r>
            <a:r>
              <a:rPr b="1" dirty="0" sz="2000" lang="en-US">
                <a:solidFill>
                  <a:srgbClr val="0070C0"/>
                </a:solidFill>
              </a:rPr>
              <a:t>first year of life</a:t>
            </a:r>
            <a:r>
              <a:rPr dirty="0" sz="2000" lang="en-US"/>
              <a:t>.</a:t>
            </a:r>
          </a:p>
          <a:p>
            <a:pPr lvl="1">
              <a:buFont typeface="Courier New" panose="02070309020205020404" pitchFamily="49" charset="0"/>
              <a:buChar char="o"/>
            </a:pPr>
            <a:r>
              <a:rPr dirty="0" sz="2000" lang="en-US"/>
              <a:t>Abnormally </a:t>
            </a:r>
            <a:r>
              <a:rPr b="1" dirty="0" sz="2000" lang="en-US">
                <a:solidFill>
                  <a:srgbClr val="0070C0"/>
                </a:solidFill>
              </a:rPr>
              <a:t>increasing OFC</a:t>
            </a:r>
            <a:r>
              <a:rPr dirty="0" sz="2000" lang="en-US"/>
              <a:t> with </a:t>
            </a:r>
            <a:r>
              <a:rPr b="1" dirty="0" sz="2000" lang="en-US">
                <a:solidFill>
                  <a:srgbClr val="0070C0"/>
                </a:solidFill>
              </a:rPr>
              <a:t>normal or mildly dilated ventricles</a:t>
            </a:r>
            <a:r>
              <a:rPr dirty="0" sz="2000" lang="en-US"/>
              <a:t>. </a:t>
            </a:r>
          </a:p>
          <a:p>
            <a:pPr lvl="1">
              <a:buFont typeface="Courier New" panose="02070309020205020404" pitchFamily="49" charset="0"/>
              <a:buChar char="o"/>
            </a:pPr>
            <a:r>
              <a:rPr b="1" dirty="0" sz="2000" lang="en-US">
                <a:solidFill>
                  <a:srgbClr val="0070C0"/>
                </a:solidFill>
              </a:rPr>
              <a:t>Enlarged basal cisterns</a:t>
            </a:r>
          </a:p>
          <a:p>
            <a:pPr lvl="1">
              <a:buFont typeface="Courier New" panose="02070309020205020404" pitchFamily="49" charset="0"/>
              <a:buChar char="o"/>
            </a:pPr>
            <a:r>
              <a:rPr b="1" dirty="0" sz="2000" lang="en-US">
                <a:solidFill>
                  <a:srgbClr val="0070C0"/>
                </a:solidFill>
              </a:rPr>
              <a:t>Widening of the anterior </a:t>
            </a:r>
            <a:r>
              <a:rPr b="1" dirty="0" sz="2000" lang="en-US" err="1">
                <a:solidFill>
                  <a:srgbClr val="0070C0"/>
                </a:solidFill>
              </a:rPr>
              <a:t>interhemispheric</a:t>
            </a:r>
            <a:r>
              <a:rPr b="1" dirty="0" sz="2000" lang="en-US">
                <a:solidFill>
                  <a:srgbClr val="0070C0"/>
                </a:solidFill>
              </a:rPr>
              <a:t> fissure</a:t>
            </a:r>
            <a:r>
              <a:rPr dirty="0" sz="2000" lang="en-US"/>
              <a:t>. </a:t>
            </a:r>
          </a:p>
          <a:p>
            <a:pPr lvl="1">
              <a:buFont typeface="Courier New" panose="02070309020205020404" pitchFamily="49" charset="0"/>
              <a:buChar char="o"/>
            </a:pPr>
            <a:r>
              <a:rPr dirty="0" sz="2000" lang="en-US"/>
              <a:t>Associated with </a:t>
            </a:r>
            <a:r>
              <a:rPr b="1" dirty="0" sz="2000" lang="en-US" err="1">
                <a:solidFill>
                  <a:srgbClr val="0070C0"/>
                </a:solidFill>
              </a:rPr>
              <a:t>craniosynostoses</a:t>
            </a:r>
            <a:r>
              <a:rPr b="1" dirty="0" sz="2000" lang="en-US">
                <a:solidFill>
                  <a:srgbClr val="0070C0"/>
                </a:solidFill>
              </a:rPr>
              <a:t> (</a:t>
            </a:r>
            <a:r>
              <a:rPr b="1" dirty="0" sz="2000" lang="en-US" err="1">
                <a:solidFill>
                  <a:srgbClr val="0070C0"/>
                </a:solidFill>
              </a:rPr>
              <a:t>plagiocephaly</a:t>
            </a:r>
            <a:r>
              <a:rPr b="1" dirty="0" sz="2000" lang="en-US">
                <a:solidFill>
                  <a:srgbClr val="0070C0"/>
                </a:solidFill>
              </a:rPr>
              <a:t>)</a:t>
            </a:r>
            <a:r>
              <a:rPr dirty="0" sz="2000" lang="en-US"/>
              <a:t>, or it may follow </a:t>
            </a:r>
            <a:r>
              <a:rPr b="1" dirty="0" sz="2000" lang="en-US">
                <a:solidFill>
                  <a:srgbClr val="0070C0"/>
                </a:solidFill>
              </a:rPr>
              <a:t>IVH</a:t>
            </a:r>
            <a:r>
              <a:rPr dirty="0" sz="2000" lang="en-US"/>
              <a:t>.</a:t>
            </a:r>
          </a:p>
          <a:p>
            <a:pPr lvl="1">
              <a:buFont typeface="Courier New" panose="02070309020205020404" pitchFamily="49" charset="0"/>
              <a:buChar char="o"/>
            </a:pPr>
            <a:endParaRPr dirty="0" sz="2000" lang="en-US"/>
          </a:p>
          <a:p>
            <a:pPr>
              <a:buFont typeface="Wingdings" pitchFamily="2" charset="2"/>
              <a:buChar char="§"/>
            </a:pPr>
            <a:r>
              <a:rPr b="1" dirty="0" sz="2000" lang="en-US">
                <a:solidFill>
                  <a:srgbClr val="002060"/>
                </a:solidFill>
              </a:rPr>
              <a:t>EH must be distinguished from symptomatic benign subdural collections</a:t>
            </a:r>
          </a:p>
          <a:p>
            <a:pPr lvl="1"/>
            <a:r>
              <a:rPr dirty="0" sz="2000" lang="en-US"/>
              <a:t>By </a:t>
            </a:r>
            <a:r>
              <a:rPr b="1" dirty="0" sz="2000" lang="en-US">
                <a:solidFill>
                  <a:srgbClr val="C00000"/>
                </a:solidFill>
              </a:rPr>
              <a:t>cortical vein sign </a:t>
            </a:r>
            <a:r>
              <a:rPr dirty="0" sz="2000" lang="en-US" u="sng"/>
              <a:t>extending from the surface of the brain to the inner table of the skull coursing through the fluid collection</a:t>
            </a:r>
          </a:p>
          <a:p>
            <a:pPr lvl="1"/>
            <a:r>
              <a:rPr dirty="0" sz="2000" lang="en-US"/>
              <a:t>The collections in subdural </a:t>
            </a:r>
            <a:r>
              <a:rPr dirty="0" sz="2000" lang="en-US" err="1"/>
              <a:t>hematomas</a:t>
            </a:r>
            <a:r>
              <a:rPr dirty="0" sz="2000" lang="en-US"/>
              <a:t> compress the subarachnoid space, which apposes the veins to the surface to the brain.</a:t>
            </a:r>
          </a:p>
          <a:p>
            <a:pPr lvl="1"/>
            <a:endParaRPr dirty="0" sz="2000" lang="en-US"/>
          </a:p>
          <a:p>
            <a:pPr>
              <a:buFont typeface="Wingdings" pitchFamily="2" charset="2"/>
              <a:buChar char="§"/>
            </a:pPr>
            <a:r>
              <a:rPr b="1" dirty="0" sz="2000" lang="en-US">
                <a:solidFill>
                  <a:srgbClr val="002060"/>
                </a:solidFill>
              </a:rPr>
              <a:t>Treatment</a:t>
            </a:r>
          </a:p>
          <a:p>
            <a:pPr lvl="1"/>
            <a:r>
              <a:rPr dirty="0" sz="2000" lang="en-US"/>
              <a:t>usually resolves spontaneously by 2 years of age</a:t>
            </a:r>
            <a:endParaRPr dirty="0" sz="2000" lang="en-IQ"/>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5" name=""/>
        <p:cNvGrpSpPr/>
        <p:nvPr/>
      </p:nvGrpSpPr>
      <p:grpSpPr>
        <a:xfrm>
          <a:off x="0" y="0"/>
          <a:ext cx="0" cy="0"/>
          <a:chOff x="0" y="0"/>
          <a:chExt cx="0" cy="0"/>
        </a:xfrm>
      </p:grpSpPr>
      <p:pic>
        <p:nvPicPr>
          <p:cNvPr id="2097161" name="Picture 4"/>
          <p:cNvPicPr>
            <a:picLocks noChangeAspect="1" noGrp="1"/>
          </p:cNvPicPr>
          <p:nvPr>
            <p:ph idx="1"/>
          </p:nvPr>
        </p:nvPicPr>
        <p:blipFill>
          <a:blip xmlns:r="http://schemas.openxmlformats.org/officeDocument/2006/relationships" r:embed="rId1"/>
          <a:stretch>
            <a:fillRect/>
          </a:stretch>
        </p:blipFill>
        <p:spPr>
          <a:xfrm>
            <a:off x="126284" y="483394"/>
            <a:ext cx="8891432" cy="5891211"/>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6" name=""/>
        <p:cNvGrpSpPr/>
        <p:nvPr/>
      </p:nvGrpSpPr>
      <p:grpSpPr>
        <a:xfrm>
          <a:off x="0" y="0"/>
          <a:ext cx="0" cy="0"/>
          <a:chOff x="0" y="0"/>
          <a:chExt cx="0" cy="0"/>
        </a:xfrm>
      </p:grpSpPr>
      <p:pic>
        <p:nvPicPr>
          <p:cNvPr id="2097162" name="Picture 3"/>
          <p:cNvPicPr>
            <a:picLocks noChangeAspect="1"/>
          </p:cNvPicPr>
          <p:nvPr/>
        </p:nvPicPr>
        <p:blipFill>
          <a:blip xmlns:r="http://schemas.openxmlformats.org/officeDocument/2006/relationships" r:embed="rId1"/>
          <a:stretch>
            <a:fillRect/>
          </a:stretch>
        </p:blipFill>
        <p:spPr>
          <a:xfrm>
            <a:off x="5010728" y="2165493"/>
            <a:ext cx="3936998" cy="4457798"/>
          </a:xfrm>
          <a:prstGeom prst="rect"/>
        </p:spPr>
      </p:pic>
      <p:sp>
        <p:nvSpPr>
          <p:cNvPr id="1048607" name="Content Placeholder 2"/>
          <p:cNvSpPr>
            <a:spLocks noGrp="1"/>
          </p:cNvSpPr>
          <p:nvPr>
            <p:ph idx="1"/>
          </p:nvPr>
        </p:nvSpPr>
        <p:spPr>
          <a:xfrm>
            <a:off x="86014" y="82262"/>
            <a:ext cx="8977168" cy="6683374"/>
          </a:xfrm>
        </p:spPr>
        <p:txBody>
          <a:bodyPr>
            <a:normAutofit/>
          </a:bodyPr>
          <a:p>
            <a:pPr>
              <a:buFont typeface="Wingdings" pitchFamily="2" charset="2"/>
              <a:buChar char="v"/>
            </a:pPr>
            <a:r>
              <a:rPr b="1" dirty="0" sz="2000" lang="en-US">
                <a:solidFill>
                  <a:srgbClr val="7030A0"/>
                </a:solidFill>
              </a:rPr>
              <a:t>Arrested hydrocephalus</a:t>
            </a:r>
          </a:p>
          <a:p>
            <a:r>
              <a:rPr dirty="0" sz="2000" lang="en-US"/>
              <a:t>Refer to a situation where there is no progression or deleterious sequelae due to hydrocephalus that would require the presence of a CSF shunt.</a:t>
            </a:r>
          </a:p>
          <a:p>
            <a:r>
              <a:rPr dirty="0" sz="2000" lang="en-US"/>
              <a:t>Some use the term “compensated hydrocephalus” interchangeably. </a:t>
            </a:r>
          </a:p>
          <a:p>
            <a:r>
              <a:rPr dirty="0" sz="2000" lang="en-US"/>
              <a:t>Arrested hydrocephalus satisfies the following criteria in the absence of a CSF shunt:</a:t>
            </a:r>
          </a:p>
          <a:p>
            <a:pPr indent="-342900" lvl="1" marL="800100">
              <a:buFont typeface="+mj-lt"/>
              <a:buAutoNum type="arabicPeriod"/>
            </a:pPr>
            <a:r>
              <a:rPr dirty="0" sz="2000" lang="en-US"/>
              <a:t>Near normal ventricular size</a:t>
            </a:r>
          </a:p>
          <a:p>
            <a:pPr indent="-342900" lvl="1" marL="800100">
              <a:buFont typeface="+mj-lt"/>
              <a:buAutoNum type="arabicPeriod"/>
            </a:pPr>
            <a:r>
              <a:rPr dirty="0" sz="2000" lang="en-US"/>
              <a:t>Normal head growth curve</a:t>
            </a:r>
          </a:p>
          <a:p>
            <a:pPr indent="-342900" lvl="1" marL="800100">
              <a:buFont typeface="+mj-lt"/>
              <a:buAutoNum type="arabicPeriod"/>
            </a:pPr>
            <a:r>
              <a:rPr dirty="0" sz="2000" lang="en-US"/>
              <a:t>Continued psychomotor development</a:t>
            </a:r>
          </a:p>
          <a:p>
            <a:pPr indent="-342900" lvl="1" marL="800100">
              <a:buFont typeface="+mj-lt"/>
              <a:buAutoNum type="arabicPeriod"/>
            </a:pPr>
            <a:endParaRPr dirty="0" sz="2000" lang="en-US"/>
          </a:p>
          <a:p>
            <a:pPr>
              <a:buFont typeface="Wingdings" pitchFamily="2" charset="2"/>
              <a:buChar char="v"/>
            </a:pPr>
            <a:r>
              <a:rPr b="1" dirty="0" sz="2000" lang="en-US">
                <a:solidFill>
                  <a:srgbClr val="7030A0"/>
                </a:solidFill>
              </a:rPr>
              <a:t>Hydrocephalus ex vacuo </a:t>
            </a:r>
          </a:p>
          <a:p>
            <a:pPr indent="0" marL="0">
              <a:buNone/>
            </a:pPr>
            <a:r>
              <a:rPr dirty="0" sz="2000" lang="en-US"/>
              <a:t>Refers to ventricular dilation without </a:t>
            </a:r>
          </a:p>
          <a:p>
            <a:pPr indent="0" marL="0">
              <a:buNone/>
            </a:pPr>
            <a:r>
              <a:rPr dirty="0" sz="2000" lang="en-US"/>
              <a:t>increased intracranial pressure.</a:t>
            </a:r>
          </a:p>
          <a:p>
            <a:pPr indent="0" marL="0">
              <a:buNone/>
            </a:pPr>
            <a:endParaRPr dirty="0" sz="2000" lang="en-US"/>
          </a:p>
          <a:p>
            <a:pPr indent="0" marL="0">
              <a:buNone/>
            </a:pPr>
            <a:r>
              <a:rPr dirty="0" sz="2000" lang="en-US"/>
              <a:t>It reflects </a:t>
            </a:r>
            <a:r>
              <a:rPr dirty="0" sz="2000" lang="en-US" err="1"/>
              <a:t>encephalomalacia</a:t>
            </a:r>
            <a:r>
              <a:rPr dirty="0" sz="2000" lang="en-US"/>
              <a:t>, or lack of </a:t>
            </a:r>
          </a:p>
          <a:p>
            <a:pPr indent="0" marL="0">
              <a:buNone/>
            </a:pPr>
            <a:r>
              <a:rPr dirty="0" sz="2000" lang="en-US"/>
              <a:t>adequate parenchymal brain growth.</a:t>
            </a:r>
            <a:endParaRPr dirty="0" sz="2000" lang="en-IQ"/>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7" name=""/>
        <p:cNvGrpSpPr/>
        <p:nvPr/>
      </p:nvGrpSpPr>
      <p:grpSpPr>
        <a:xfrm>
          <a:off x="0" y="0"/>
          <a:ext cx="0" cy="0"/>
          <a:chOff x="0" y="0"/>
          <a:chExt cx="0" cy="0"/>
        </a:xfrm>
      </p:grpSpPr>
      <p:sp>
        <p:nvSpPr>
          <p:cNvPr id="1048608" name="Content Placeholder 2"/>
          <p:cNvSpPr>
            <a:spLocks noGrp="1"/>
          </p:cNvSpPr>
          <p:nvPr>
            <p:ph idx="1"/>
          </p:nvPr>
        </p:nvSpPr>
        <p:spPr>
          <a:xfrm>
            <a:off x="86014" y="82262"/>
            <a:ext cx="8977168" cy="6683374"/>
          </a:xfrm>
        </p:spPr>
        <p:txBody>
          <a:bodyPr>
            <a:normAutofit/>
          </a:bodyPr>
          <a:p>
            <a:pPr>
              <a:buFont typeface="Wingdings" pitchFamily="2" charset="2"/>
              <a:buChar char="q"/>
            </a:pPr>
            <a:r>
              <a:rPr b="1" dirty="0" sz="2000" lang="en-US" u="sng">
                <a:solidFill>
                  <a:srgbClr val="C00000"/>
                </a:solidFill>
              </a:rPr>
              <a:t>Infantile </a:t>
            </a:r>
            <a:r>
              <a:rPr b="1" dirty="0" sz="2000" lang="en-US" err="1" u="sng">
                <a:solidFill>
                  <a:srgbClr val="C00000"/>
                </a:solidFill>
              </a:rPr>
              <a:t>Posthemorrhagic</a:t>
            </a:r>
            <a:r>
              <a:rPr b="1" dirty="0" sz="2000" lang="en-US" u="sng">
                <a:solidFill>
                  <a:srgbClr val="C00000"/>
                </a:solidFill>
              </a:rPr>
              <a:t> Hydrocephalus</a:t>
            </a:r>
          </a:p>
          <a:p>
            <a:r>
              <a:rPr dirty="0" sz="2000" lang="en-US"/>
              <a:t>(IVH) in infants is a leading cause of infantile hydrocephalus.</a:t>
            </a:r>
          </a:p>
          <a:p>
            <a:pPr>
              <a:buFont typeface="Wingdings" pitchFamily="2" charset="2"/>
              <a:buChar char="q"/>
            </a:pPr>
            <a:r>
              <a:rPr b="1" dirty="0" sz="2000" lang="en-US">
                <a:solidFill>
                  <a:schemeClr val="accent6">
                    <a:lumMod val="50000"/>
                  </a:schemeClr>
                </a:solidFill>
              </a:rPr>
              <a:t>PRETERM INFANTS</a:t>
            </a:r>
          </a:p>
          <a:p>
            <a:pPr>
              <a:buFont typeface="Wingdings" pitchFamily="2" charset="2"/>
              <a:buChar char="§"/>
            </a:pPr>
            <a:r>
              <a:rPr dirty="0" sz="2000" lang="en-US"/>
              <a:t>The incidence of IVH increases inversely with decreasing birth weight.</a:t>
            </a:r>
          </a:p>
          <a:p>
            <a:pPr>
              <a:buFont typeface="Wingdings" pitchFamily="2" charset="2"/>
              <a:buChar char="§"/>
            </a:pPr>
            <a:r>
              <a:rPr dirty="0" sz="2000" lang="en-US"/>
              <a:t>Germinal matrix hemorrhage (GMH) continues to impact 15% to 20% of infants with birth weight less than 1500 g and nearly half of those born at 750 g.</a:t>
            </a:r>
          </a:p>
          <a:p>
            <a:pPr>
              <a:buFont typeface="Wingdings" pitchFamily="2" charset="2"/>
              <a:buChar char="§"/>
            </a:pPr>
            <a:endParaRPr dirty="0" sz="2000" lang="en-US"/>
          </a:p>
          <a:p>
            <a:pPr>
              <a:buFont typeface="Wingdings" pitchFamily="2" charset="2"/>
              <a:buChar char="§"/>
            </a:pPr>
            <a:r>
              <a:rPr b="1" dirty="0" sz="2000" lang="en-US">
                <a:solidFill>
                  <a:schemeClr val="tx1"/>
                </a:solidFill>
              </a:rPr>
              <a:t>1/3</a:t>
            </a:r>
            <a:r>
              <a:rPr baseline="30000" b="1" dirty="0" sz="2000" lang="en-US">
                <a:solidFill>
                  <a:schemeClr val="tx1"/>
                </a:solidFill>
              </a:rPr>
              <a:t>rd</a:t>
            </a:r>
            <a:r>
              <a:rPr dirty="0" sz="2000" lang="en-US">
                <a:solidFill>
                  <a:schemeClr val="tx1"/>
                </a:solidFill>
              </a:rPr>
              <a:t>  of infants with IVH will develop post hemorrhagic ventricular dilation (PHVD)</a:t>
            </a:r>
          </a:p>
          <a:p>
            <a:pPr lvl="1">
              <a:buFont typeface="Wingdings" pitchFamily="2" charset="2"/>
              <a:buChar char="§"/>
            </a:pPr>
            <a:r>
              <a:rPr b="1" dirty="0" sz="2000" i="0" lang="en-US">
                <a:solidFill>
                  <a:schemeClr val="tx1"/>
                </a:solidFill>
              </a:rPr>
              <a:t>1/3</a:t>
            </a:r>
            <a:r>
              <a:rPr baseline="30000" b="1" dirty="0" sz="2000" i="0" lang="en-US">
                <a:solidFill>
                  <a:schemeClr val="tx1"/>
                </a:solidFill>
              </a:rPr>
              <a:t>rd</a:t>
            </a:r>
            <a:r>
              <a:rPr dirty="0" sz="2000" i="0" lang="en-US">
                <a:solidFill>
                  <a:schemeClr val="tx1"/>
                </a:solidFill>
              </a:rPr>
              <a:t>  of these infants will require permanent Shunt.</a:t>
            </a:r>
          </a:p>
          <a:p>
            <a:pPr>
              <a:buFont typeface="Wingdings" pitchFamily="2" charset="2"/>
              <a:buChar char="§"/>
            </a:pPr>
            <a:endParaRPr dirty="0" sz="2000" lang="en-US">
              <a:solidFill>
                <a:schemeClr val="tx1"/>
              </a:solidFill>
            </a:endParaRPr>
          </a:p>
          <a:p>
            <a:pPr>
              <a:buFont typeface="Wingdings" pitchFamily="2" charset="2"/>
              <a:buChar char="§"/>
            </a:pPr>
            <a:r>
              <a:rPr dirty="0" sz="2000" lang="en-US">
                <a:solidFill>
                  <a:schemeClr val="tx1"/>
                </a:solidFill>
              </a:rPr>
              <a:t>The germinal matrix</a:t>
            </a:r>
          </a:p>
          <a:p>
            <a:pPr lvl="1"/>
            <a:r>
              <a:rPr dirty="0" sz="2000" lang="en-US">
                <a:solidFill>
                  <a:schemeClr val="tx1"/>
                </a:solidFill>
              </a:rPr>
              <a:t>Is transient structure in the </a:t>
            </a:r>
            <a:r>
              <a:rPr dirty="0" sz="2000" lang="en-US" err="1">
                <a:solidFill>
                  <a:schemeClr val="tx1"/>
                </a:solidFill>
              </a:rPr>
              <a:t>subependyma</a:t>
            </a:r>
            <a:r>
              <a:rPr dirty="0" sz="2000" lang="en-US">
                <a:solidFill>
                  <a:schemeClr val="tx1"/>
                </a:solidFill>
              </a:rPr>
              <a:t> of the ventricular walls that generates neural cell progenitors for the overlying cortex, primarily from 8 to 28 weeks' EGA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8" name=""/>
        <p:cNvGrpSpPr/>
        <p:nvPr/>
      </p:nvGrpSpPr>
      <p:grpSpPr>
        <a:xfrm>
          <a:off x="0" y="0"/>
          <a:ext cx="0" cy="0"/>
          <a:chOff x="0" y="0"/>
          <a:chExt cx="0" cy="0"/>
        </a:xfrm>
      </p:grpSpPr>
      <p:sp>
        <p:nvSpPr>
          <p:cNvPr id="1048609" name="Content Placeholder 2"/>
          <p:cNvSpPr>
            <a:spLocks noGrp="1"/>
          </p:cNvSpPr>
          <p:nvPr>
            <p:ph idx="1"/>
          </p:nvPr>
        </p:nvSpPr>
        <p:spPr>
          <a:xfrm>
            <a:off x="86014" y="82262"/>
            <a:ext cx="8977168" cy="6683374"/>
          </a:xfrm>
        </p:spPr>
        <p:txBody>
          <a:bodyPr>
            <a:normAutofit/>
          </a:bodyPr>
          <a:p>
            <a:pPr>
              <a:buFont typeface="Wingdings" pitchFamily="2" charset="2"/>
              <a:buChar char="q"/>
            </a:pPr>
            <a:r>
              <a:rPr b="1" dirty="0" sz="2000" lang="en-US"/>
              <a:t>Factors contribute to the high propensity of the germinal matrix to hemorrhage</a:t>
            </a:r>
          </a:p>
          <a:p>
            <a:pPr indent="-457200" marL="457200">
              <a:buFont typeface="+mj-lt"/>
              <a:buAutoNum type="arabicParenR"/>
            </a:pPr>
            <a:r>
              <a:rPr b="1" dirty="0" sz="2000" lang="en-US">
                <a:solidFill>
                  <a:srgbClr val="0070C0"/>
                </a:solidFill>
              </a:rPr>
              <a:t>Impaired cerebral </a:t>
            </a:r>
            <a:r>
              <a:rPr b="1" dirty="0" sz="2000" lang="en-US" err="1">
                <a:solidFill>
                  <a:srgbClr val="0070C0"/>
                </a:solidFill>
              </a:rPr>
              <a:t>autoregulation</a:t>
            </a:r>
            <a:r>
              <a:rPr b="1" dirty="0" sz="2000" lang="en-US">
                <a:solidFill>
                  <a:srgbClr val="0070C0"/>
                </a:solidFill>
              </a:rPr>
              <a:t>. </a:t>
            </a:r>
          </a:p>
          <a:p>
            <a:pPr indent="0" lvl="1" marL="457200">
              <a:buNone/>
            </a:pPr>
            <a:r>
              <a:rPr dirty="0" sz="2000" lang="en-US"/>
              <a:t>The sympathetic nervous system developing before the parasympathetic system </a:t>
            </a:r>
            <a:r>
              <a:rPr b="1" dirty="0" sz="2000" lang="en-US">
                <a:solidFill>
                  <a:srgbClr val="C00000"/>
                </a:solidFill>
              </a:rPr>
              <a:t>—&gt;</a:t>
            </a:r>
            <a:r>
              <a:rPr dirty="0" sz="2000" lang="en-US"/>
              <a:t> Systemic fluctuations in blood volume, flow, and pressure </a:t>
            </a:r>
            <a:r>
              <a:rPr b="1" dirty="0" sz="2000" lang="en-US">
                <a:solidFill>
                  <a:srgbClr val="C00000"/>
                </a:solidFill>
              </a:rPr>
              <a:t>—&gt;</a:t>
            </a:r>
            <a:r>
              <a:rPr dirty="0" sz="2000" lang="en-US"/>
              <a:t> transferred to the friable germinal matrix.</a:t>
            </a:r>
          </a:p>
          <a:p>
            <a:pPr indent="-457200" marL="457200">
              <a:buFont typeface="+mj-lt"/>
              <a:buAutoNum type="arabicParenR"/>
            </a:pPr>
            <a:r>
              <a:rPr b="1" dirty="0" sz="2000" lang="en-US">
                <a:solidFill>
                  <a:srgbClr val="0070C0"/>
                </a:solidFill>
              </a:rPr>
              <a:t>The germinal matrix has lower levels of </a:t>
            </a:r>
            <a:r>
              <a:rPr b="1" dirty="0" sz="2000" lang="en-US" err="1">
                <a:solidFill>
                  <a:srgbClr val="0070C0"/>
                </a:solidFill>
              </a:rPr>
              <a:t>fibronectin</a:t>
            </a:r>
            <a:endParaRPr b="1" dirty="0" sz="2000" lang="en-US">
              <a:solidFill>
                <a:srgbClr val="0070C0"/>
              </a:solidFill>
            </a:endParaRPr>
          </a:p>
          <a:p>
            <a:pPr indent="-457200" marL="457200">
              <a:buFont typeface="+mj-lt"/>
              <a:buAutoNum type="arabicParenR"/>
            </a:pPr>
            <a:endParaRPr b="1" dirty="0" sz="2000" lang="en-US">
              <a:solidFill>
                <a:srgbClr val="0070C0"/>
              </a:solidFill>
            </a:endParaRPr>
          </a:p>
          <a:p>
            <a:pPr>
              <a:buFont typeface="Wingdings" pitchFamily="2" charset="2"/>
              <a:buChar char="§"/>
            </a:pPr>
            <a:r>
              <a:rPr b="1" dirty="0" sz="2000" lang="en-US">
                <a:solidFill>
                  <a:srgbClr val="002060"/>
                </a:solidFill>
              </a:rPr>
              <a:t>Periventricular </a:t>
            </a:r>
            <a:r>
              <a:rPr b="1" dirty="0" sz="2000" lang="en-US" err="1">
                <a:solidFill>
                  <a:srgbClr val="002060"/>
                </a:solidFill>
              </a:rPr>
              <a:t>leukomalacia</a:t>
            </a:r>
            <a:r>
              <a:rPr b="1" dirty="0" sz="2000" lang="en-US">
                <a:solidFill>
                  <a:srgbClr val="002060"/>
                </a:solidFill>
              </a:rPr>
              <a:t> (PVL) </a:t>
            </a:r>
          </a:p>
          <a:p>
            <a:pPr lvl="1">
              <a:buFont typeface="Wingdings" pitchFamily="2" charset="2"/>
              <a:buChar char="ü"/>
            </a:pPr>
            <a:r>
              <a:rPr dirty="0" sz="2000" lang="en-US"/>
              <a:t>More commonly occurs as diffuse white matter </a:t>
            </a:r>
            <a:r>
              <a:rPr dirty="0" sz="2000" lang="en-US" err="1"/>
              <a:t>gliosis</a:t>
            </a:r>
            <a:r>
              <a:rPr dirty="0" sz="2000" lang="en-US"/>
              <a:t>.</a:t>
            </a:r>
          </a:p>
          <a:p>
            <a:pPr lvl="1">
              <a:buFont typeface="Wingdings" pitchFamily="2" charset="2"/>
              <a:buChar char="ü"/>
            </a:pPr>
            <a:r>
              <a:rPr dirty="0" sz="2000" lang="en-US"/>
              <a:t>PVL is about 10-fold more common than IVH among infants low birth </a:t>
            </a:r>
            <a:r>
              <a:rPr dirty="0" sz="2000" lang="en-US" err="1"/>
              <a:t>wieght</a:t>
            </a:r>
            <a:r>
              <a:rPr dirty="0" sz="2000" lang="en-US"/>
              <a:t>.</a:t>
            </a:r>
          </a:p>
          <a:p>
            <a:pPr>
              <a:buFont typeface="Wingdings" pitchFamily="2" charset="2"/>
              <a:buChar char="§"/>
            </a:pPr>
            <a:endParaRPr dirty="0" sz="2000" lang="en-IQ"/>
          </a:p>
        </p:txBody>
      </p:sp>
      <p:pic>
        <p:nvPicPr>
          <p:cNvPr id="2097163" name="Picture 3"/>
          <p:cNvPicPr>
            <a:picLocks noChangeAspect="1"/>
          </p:cNvPicPr>
          <p:nvPr/>
        </p:nvPicPr>
        <p:blipFill>
          <a:blip xmlns:r="http://schemas.openxmlformats.org/officeDocument/2006/relationships" r:embed="rId1"/>
          <a:stretch>
            <a:fillRect/>
          </a:stretch>
        </p:blipFill>
        <p:spPr>
          <a:xfrm>
            <a:off x="5548860" y="3879272"/>
            <a:ext cx="2537462" cy="2886363"/>
          </a:xfrm>
          <a:prstGeom prst="rect"/>
        </p:spPr>
      </p:pic>
      <p:pic>
        <p:nvPicPr>
          <p:cNvPr id="2097164" name="Picture 5"/>
          <p:cNvPicPr>
            <a:picLocks noChangeAspect="1"/>
          </p:cNvPicPr>
          <p:nvPr/>
        </p:nvPicPr>
        <p:blipFill rotWithShape="1">
          <a:blip xmlns:r="http://schemas.openxmlformats.org/officeDocument/2006/relationships" r:embed="rId2"/>
          <a:srcRect t="2332" b="15063"/>
          <a:stretch>
            <a:fillRect/>
          </a:stretch>
        </p:blipFill>
        <p:spPr>
          <a:xfrm>
            <a:off x="675082" y="3879273"/>
            <a:ext cx="3896918" cy="2886363"/>
          </a:xfrm>
          <a:prstGeom prst="rec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9" name=""/>
        <p:cNvGrpSpPr/>
        <p:nvPr/>
      </p:nvGrpSpPr>
      <p:grpSpPr>
        <a:xfrm>
          <a:off x="0" y="0"/>
          <a:ext cx="0" cy="0"/>
          <a:chOff x="0" y="0"/>
          <a:chExt cx="0" cy="0"/>
        </a:xfrm>
      </p:grpSpPr>
      <p:pic>
        <p:nvPicPr>
          <p:cNvPr id="2097165" name="Picture 3"/>
          <p:cNvPicPr>
            <a:picLocks noChangeAspect="1" noGrp="1"/>
          </p:cNvPicPr>
          <p:nvPr>
            <p:ph idx="1"/>
          </p:nvPr>
        </p:nvPicPr>
        <p:blipFill>
          <a:blip xmlns:r="http://schemas.openxmlformats.org/officeDocument/2006/relationships" r:embed="rId1"/>
          <a:stretch>
            <a:fillRect/>
          </a:stretch>
        </p:blipFill>
        <p:spPr>
          <a:xfrm>
            <a:off x="259646" y="2817370"/>
            <a:ext cx="8624705" cy="3888098"/>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66" name="Picture 3"/>
          <p:cNvPicPr>
            <a:picLocks noChangeAspect="1"/>
          </p:cNvPicPr>
          <p:nvPr/>
        </p:nvPicPr>
        <p:blipFill>
          <a:blip xmlns:r="http://schemas.openxmlformats.org/officeDocument/2006/relationships" r:embed="rId2"/>
          <a:stretch>
            <a:fillRect/>
          </a:stretch>
        </p:blipFill>
        <p:spPr>
          <a:xfrm>
            <a:off x="259647" y="152533"/>
            <a:ext cx="8624706" cy="2664836"/>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0" name=""/>
        <p:cNvGrpSpPr/>
        <p:nvPr/>
      </p:nvGrpSpPr>
      <p:grpSpPr>
        <a:xfrm>
          <a:off x="0" y="0"/>
          <a:ext cx="0" cy="0"/>
          <a:chOff x="0" y="0"/>
          <a:chExt cx="0" cy="0"/>
        </a:xfrm>
      </p:grpSpPr>
      <p:pic>
        <p:nvPicPr>
          <p:cNvPr id="2097167" name="Picture 4"/>
          <p:cNvPicPr>
            <a:picLocks noChangeAspect="1" noGrp="1"/>
          </p:cNvPicPr>
          <p:nvPr>
            <p:ph idx="1"/>
          </p:nvPr>
        </p:nvPicPr>
        <p:blipFill>
          <a:blip xmlns:r="http://schemas.openxmlformats.org/officeDocument/2006/relationships" r:embed="rId1"/>
          <a:stretch>
            <a:fillRect/>
          </a:stretch>
        </p:blipFill>
        <p:spPr>
          <a:xfrm>
            <a:off x="414763" y="346198"/>
            <a:ext cx="8279840" cy="6165603"/>
          </a:xfrm>
          <a:prstGeom prst="rect"/>
          <a:ln w="228600" cap="sq" cmpd="thickThin">
            <a:solidFill>
              <a:srgbClr val="000000"/>
            </a:solidFill>
            <a:prstDash val="solid"/>
            <a:miter lim="800000"/>
          </a:ln>
          <a:effectLst>
            <a:innerShdw blurRad="76200">
              <a:srgbClr val="000000"/>
            </a:innerShdw>
          </a:effectLst>
        </p:spPr>
      </p:pic>
      <mc:AlternateContent xmlns:mc="http://schemas.openxmlformats.org/markup-compatibility/2006">
        <mc:Choice xmlns:p14="http://schemas.microsoft.com/office/powerpoint/2010/main" Requires="p14">
          <p:contentPart p14:bwMode="auto" r:id="rId2">
            <p14:nvContentPartPr>
              <p14:cNvPr id="2097168" name="Ink 2"/>
              <p14:cNvContentPartPr/>
              <p14:nvPr/>
            </p14:nvContentPartPr>
            <p14:xfrm>
              <a:off x="3210858" y="3070594"/>
              <a:ext cx="1917000" cy="1465192"/>
            </p14:xfrm>
          </p:contentPart>
        </mc:Choice>
        <mc:Fallback>
          <p:pic>
            <p:nvPicPr>
              <p:cNvPr id="2097168" name="Ink 2"/>
              <p:cNvPicPr>
                <a:picLocks/>
              </p:cNvPicPr>
              <p:nvPr/>
            </p:nvPicPr>
            <p:blipFill>
              <a:blip xmlns:r="http://schemas.openxmlformats.org/officeDocument/2006/relationships" r:embed="rId3"/>
              <a:stretch>
                <a:fillRect/>
              </a:stretch>
            </p:blipFill>
            <p:spPr>
              <a:xfrm>
                <a:off x="3210858" y="3070594"/>
                <a:ext cx="1917000" cy="1465192"/>
              </a:xfrm>
              <a:prstGeom prst="rect"/>
            </p:spPr>
          </p:pic>
        </mc:Fallback>
      </mc:AlternateContent>
      <p:sp>
        <p:nvSpPr>
          <p:cNvPr id="1048610" name="TextBox 13"/>
          <p:cNvSpPr txBox="1"/>
          <p:nvPr/>
        </p:nvSpPr>
        <p:spPr>
          <a:xfrm>
            <a:off x="1648759" y="3070594"/>
            <a:ext cx="2223654" cy="323165"/>
          </a:xfrm>
          <a:prstGeom prst="rect"/>
          <a:noFill/>
        </p:spPr>
        <p:txBody>
          <a:bodyPr rtlCol="0" wrap="square">
            <a:spAutoFit/>
          </a:bodyPr>
          <a:p>
            <a:r>
              <a:rPr b="1" dirty="0" sz="1500" lang="en-US">
                <a:solidFill>
                  <a:srgbClr val="FFFF00"/>
                </a:solidFill>
                <a:effectLst>
                  <a:outerShdw algn="tl" blurRad="38100" dir="2700000" dist="38100">
                    <a:srgbClr val="000000">
                      <a:alpha val="43137"/>
                    </a:srgbClr>
                  </a:outerShdw>
                </a:effectLst>
              </a:rPr>
              <a:t>Minimal abnormalities</a:t>
            </a:r>
          </a:p>
        </p:txBody>
      </p:sp>
      <p:sp>
        <p:nvSpPr>
          <p:cNvPr id="1048611" name="TextBox 14"/>
          <p:cNvSpPr txBox="1"/>
          <p:nvPr/>
        </p:nvSpPr>
        <p:spPr>
          <a:xfrm>
            <a:off x="1974274" y="6188636"/>
            <a:ext cx="2095500" cy="323165"/>
          </a:xfrm>
          <a:prstGeom prst="rect"/>
          <a:noFill/>
        </p:spPr>
        <p:txBody>
          <a:bodyPr rtlCol="0" wrap="square">
            <a:spAutoFit/>
          </a:bodyPr>
          <a:p>
            <a:r>
              <a:rPr b="1" dirty="0" sz="1500" lang="en-US">
                <a:solidFill>
                  <a:srgbClr val="FFFF00"/>
                </a:solidFill>
                <a:effectLst>
                  <a:outerShdw algn="tl" blurRad="38100" dir="2700000" dist="38100">
                    <a:srgbClr val="000000">
                      <a:alpha val="43137"/>
                    </a:srgbClr>
                  </a:outerShdw>
                </a:effectLst>
              </a:rPr>
              <a:t>Grade IV IVH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1" name=""/>
        <p:cNvGrpSpPr/>
        <p:nvPr/>
      </p:nvGrpSpPr>
      <p:grpSpPr>
        <a:xfrm>
          <a:off x="0" y="0"/>
          <a:ext cx="0" cy="0"/>
          <a:chOff x="0" y="0"/>
          <a:chExt cx="0" cy="0"/>
        </a:xfrm>
      </p:grpSpPr>
      <p:sp>
        <p:nvSpPr>
          <p:cNvPr id="1048612" name="Content Placeholder 2"/>
          <p:cNvSpPr>
            <a:spLocks noGrp="1"/>
          </p:cNvSpPr>
          <p:nvPr>
            <p:ph idx="1"/>
          </p:nvPr>
        </p:nvSpPr>
        <p:spPr>
          <a:xfrm>
            <a:off x="86014" y="82262"/>
            <a:ext cx="8977168" cy="6683374"/>
          </a:xfrm>
        </p:spPr>
        <p:txBody>
          <a:bodyPr>
            <a:normAutofit/>
          </a:bodyPr>
          <a:p>
            <a:pPr>
              <a:buFont typeface="Wingdings" pitchFamily="2" charset="2"/>
              <a:buChar char="v"/>
            </a:pPr>
            <a:r>
              <a:rPr b="1" dirty="0" sz="2000" lang="en-US">
                <a:solidFill>
                  <a:srgbClr val="002060"/>
                </a:solidFill>
              </a:rPr>
              <a:t>Clinical features </a:t>
            </a:r>
          </a:p>
          <a:p>
            <a:pPr>
              <a:buFont typeface="Wingdings" pitchFamily="2" charset="2"/>
              <a:buChar char="§"/>
            </a:pPr>
            <a:r>
              <a:rPr dirty="0" sz="2000" lang="en-US">
                <a:solidFill>
                  <a:schemeClr val="tx1"/>
                </a:solidFill>
              </a:rPr>
              <a:t>Increase OFC of </a:t>
            </a:r>
            <a:r>
              <a:rPr dirty="0" sz="2000" lang="en-US">
                <a:solidFill>
                  <a:srgbClr val="C00000"/>
                </a:solidFill>
              </a:rPr>
              <a:t>0.5 to 1 cm/day for 2 to 3 consecutive days.</a:t>
            </a:r>
            <a:endParaRPr dirty="0" sz="2000" lang="en-US">
              <a:solidFill>
                <a:schemeClr val="tx1"/>
              </a:solidFill>
            </a:endParaRPr>
          </a:p>
          <a:p>
            <a:pPr>
              <a:buFont typeface="Wingdings" pitchFamily="2" charset="2"/>
              <a:buChar char="§"/>
            </a:pPr>
            <a:r>
              <a:rPr dirty="0" sz="2000" lang="en-US">
                <a:solidFill>
                  <a:schemeClr val="tx1"/>
                </a:solidFill>
              </a:rPr>
              <a:t>Bulging or tense fontanelle.</a:t>
            </a:r>
          </a:p>
          <a:p>
            <a:pPr>
              <a:buFont typeface="Wingdings" pitchFamily="2" charset="2"/>
              <a:buChar char="§"/>
            </a:pPr>
            <a:r>
              <a:rPr dirty="0" sz="2000" lang="en-US">
                <a:solidFill>
                  <a:schemeClr val="tx1"/>
                </a:solidFill>
              </a:rPr>
              <a:t>Splayed sutures.</a:t>
            </a:r>
          </a:p>
          <a:p>
            <a:pPr>
              <a:buFont typeface="Wingdings" pitchFamily="2" charset="2"/>
              <a:buChar char="§"/>
            </a:pPr>
            <a:r>
              <a:rPr dirty="0" sz="2000" lang="en-US">
                <a:solidFill>
                  <a:schemeClr val="tx1"/>
                </a:solidFill>
              </a:rPr>
              <a:t>Episodes of spontaneous apnea and/or bradycardia.</a:t>
            </a:r>
          </a:p>
          <a:p>
            <a:pPr>
              <a:buFont typeface="Wingdings" pitchFamily="2" charset="2"/>
              <a:buChar char="§"/>
            </a:pPr>
            <a:r>
              <a:rPr dirty="0" sz="2000" lang="en-US">
                <a:solidFill>
                  <a:schemeClr val="tx1"/>
                </a:solidFill>
              </a:rPr>
              <a:t>Other symptoms and signs of increased ICP include </a:t>
            </a:r>
          </a:p>
          <a:p>
            <a:pPr lvl="1">
              <a:buFont typeface="Wingdings" pitchFamily="2" charset="2"/>
              <a:buChar char="ü"/>
            </a:pPr>
            <a:r>
              <a:rPr dirty="0" sz="2000" lang="en-US">
                <a:solidFill>
                  <a:schemeClr val="tx1"/>
                </a:solidFill>
              </a:rPr>
              <a:t>More refractory seizures</a:t>
            </a:r>
          </a:p>
          <a:p>
            <a:pPr lvl="1">
              <a:buFont typeface="Wingdings" pitchFamily="2" charset="2"/>
              <a:buChar char="ü"/>
            </a:pPr>
            <a:r>
              <a:rPr dirty="0" sz="2000" lang="en-US">
                <a:solidFill>
                  <a:schemeClr val="tx1"/>
                </a:solidFill>
              </a:rPr>
              <a:t>Lethargy</a:t>
            </a:r>
          </a:p>
          <a:p>
            <a:pPr lvl="1">
              <a:buFont typeface="Wingdings" pitchFamily="2" charset="2"/>
              <a:buChar char="ü"/>
            </a:pPr>
            <a:r>
              <a:rPr dirty="0" sz="2000" lang="en-US">
                <a:solidFill>
                  <a:schemeClr val="tx1"/>
                </a:solidFill>
              </a:rPr>
              <a:t>Impaired upward gaze (sunset eye sign)</a:t>
            </a:r>
          </a:p>
          <a:p>
            <a:pPr>
              <a:buFont typeface="Wingdings" pitchFamily="2" charset="2"/>
              <a:buChar char="§"/>
            </a:pPr>
            <a:r>
              <a:rPr dirty="0" sz="2000" lang="en-US">
                <a:solidFill>
                  <a:schemeClr val="tx1"/>
                </a:solidFill>
              </a:rPr>
              <a:t>Rarely, preterm infants may have acute clinical deterioration as a result of a rapid onset of increased ICP this may associated with </a:t>
            </a:r>
            <a:r>
              <a:rPr dirty="0" sz="2000" lang="en-US" err="1">
                <a:solidFill>
                  <a:srgbClr val="C00000"/>
                </a:solidFill>
              </a:rPr>
              <a:t>coagulopathy</a:t>
            </a:r>
            <a:r>
              <a:rPr dirty="0" sz="2000" lang="en-US">
                <a:solidFill>
                  <a:srgbClr val="C00000"/>
                </a:solidFill>
              </a:rPr>
              <a:t> , sepsis or hemodynamically instability</a:t>
            </a:r>
            <a:r>
              <a:rPr dirty="0" sz="2000" lang="en-US">
                <a:solidFill>
                  <a:schemeClr val="tx1"/>
                </a:solidFill>
              </a:rPr>
              <a:t>.</a:t>
            </a:r>
          </a:p>
          <a:p>
            <a:endParaRPr dirty="0" sz="2000" lang="en-US">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2" name=""/>
        <p:cNvGrpSpPr/>
        <p:nvPr/>
      </p:nvGrpSpPr>
      <p:grpSpPr>
        <a:xfrm>
          <a:off x="0" y="0"/>
          <a:ext cx="0" cy="0"/>
          <a:chOff x="0" y="0"/>
          <a:chExt cx="0" cy="0"/>
        </a:xfrm>
      </p:grpSpPr>
      <p:sp>
        <p:nvSpPr>
          <p:cNvPr id="1048613" name="Content Placeholder 2"/>
          <p:cNvSpPr>
            <a:spLocks noGrp="1"/>
          </p:cNvSpPr>
          <p:nvPr>
            <p:ph idx="1"/>
          </p:nvPr>
        </p:nvSpPr>
        <p:spPr>
          <a:xfrm>
            <a:off x="86014" y="82262"/>
            <a:ext cx="8977168" cy="6683374"/>
          </a:xfrm>
        </p:spPr>
        <p:txBody>
          <a:bodyPr>
            <a:normAutofit/>
          </a:bodyPr>
          <a:p>
            <a:pPr>
              <a:buFont typeface="Wingdings" pitchFamily="2" charset="2"/>
              <a:buChar char="v"/>
            </a:pPr>
            <a:r>
              <a:rPr b="1" dirty="0" sz="2000" lang="en-US">
                <a:solidFill>
                  <a:srgbClr val="002060"/>
                </a:solidFill>
              </a:rPr>
              <a:t>Diagnosis</a:t>
            </a:r>
          </a:p>
          <a:p>
            <a:r>
              <a:rPr dirty="0" sz="2000" lang="en-US"/>
              <a:t>Most IVH occurs within the first 72 hours of life</a:t>
            </a:r>
          </a:p>
          <a:p>
            <a:r>
              <a:rPr dirty="0" sz="2000" lang="en-US"/>
              <a:t>All preterm less than 1500 g should have a cranial US examination within the first 48 hours of life, and then weekly or biweekly as needed.</a:t>
            </a:r>
          </a:p>
          <a:p>
            <a:pPr indent="-457200" marL="457200">
              <a:buFont typeface="+mj-lt"/>
              <a:buAutoNum type="arabicPeriod"/>
            </a:pPr>
            <a:r>
              <a:rPr b="1" dirty="0" sz="2000" lang="en-US"/>
              <a:t>Cranial US </a:t>
            </a:r>
          </a:p>
          <a:p>
            <a:pPr indent="0" lvl="1" marL="457200">
              <a:buNone/>
            </a:pPr>
            <a:r>
              <a:rPr dirty="0" sz="2000" lang="en-US"/>
              <a:t>Provides a reliable means of identifying ventricular dilation and IVH.</a:t>
            </a:r>
          </a:p>
          <a:p>
            <a:pPr indent="-457200" marL="457200">
              <a:buFont typeface="+mj-lt"/>
              <a:buAutoNum type="arabicPeriod"/>
            </a:pPr>
            <a:r>
              <a:rPr b="1" dirty="0" sz="2000" lang="en-US"/>
              <a:t>CT scan </a:t>
            </a:r>
          </a:p>
          <a:p>
            <a:pPr indent="0" lvl="1" marL="457200">
              <a:buNone/>
            </a:pPr>
            <a:r>
              <a:rPr dirty="0" sz="2000" lang="en-US"/>
              <a:t>Only in case of diffuse large hemorrhage (in order to avoid radiation).</a:t>
            </a:r>
          </a:p>
          <a:p>
            <a:pPr indent="-457200" marL="457200">
              <a:buFont typeface="+mj-lt"/>
              <a:buAutoNum type="arabicPeriod"/>
            </a:pPr>
            <a:r>
              <a:rPr b="1" dirty="0" sz="2000" lang="en-US"/>
              <a:t>MRI</a:t>
            </a:r>
          </a:p>
          <a:p>
            <a:pPr indent="0" lvl="1" marL="457200">
              <a:buNone/>
            </a:pPr>
            <a:r>
              <a:rPr dirty="0" sz="2000" lang="en-US"/>
              <a:t>Transport can cause additional stress and potential injury for these very fragile patients.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6" name=""/>
        <p:cNvGrpSpPr/>
        <p:nvPr/>
      </p:nvGrpSpPr>
      <p:grpSpPr>
        <a:xfrm>
          <a:off x="0" y="0"/>
          <a:ext cx="0" cy="0"/>
          <a:chOff x="0" y="0"/>
          <a:chExt cx="0" cy="0"/>
        </a:xfrm>
      </p:grpSpPr>
      <p:sp>
        <p:nvSpPr>
          <p:cNvPr id="1048589" name="Title 1"/>
          <p:cNvSpPr>
            <a:spLocks noGrp="1"/>
          </p:cNvSpPr>
          <p:nvPr>
            <p:ph idx="1"/>
          </p:nvPr>
        </p:nvSpPr>
        <p:spPr>
          <a:xfrm>
            <a:off x="80818" y="80818"/>
            <a:ext cx="8982364" cy="6684817"/>
          </a:xfrm>
        </p:spPr>
        <p:txBody>
          <a:bodyPr anchor="t">
            <a:noAutofit/>
          </a:bodyPr>
          <a:p>
            <a:r>
              <a:rPr dirty="0" sz="2000" lang="en-US">
                <a:solidFill>
                  <a:schemeClr val="tx1">
                    <a:lumMod val="95000"/>
                    <a:lumOff val="5000"/>
                  </a:schemeClr>
                </a:solidFill>
                <a:cs typeface="Calibri" panose="020F0502020204030204" pitchFamily="34" charset="0"/>
              </a:rPr>
              <a:t>Although the brain parenchyma has been previously considered devoid of a lymphatic system, it have been demonstrated a role of lymphatic drainage in absorption of CSF from : </a:t>
            </a:r>
          </a:p>
          <a:p>
            <a:pPr lvl="1">
              <a:buFont typeface="Wingdings" panose="05000000000000000000" pitchFamily="2" charset="2"/>
              <a:buChar char="Ø"/>
            </a:pPr>
            <a:r>
              <a:rPr b="1" dirty="0" sz="2000" i="0" lang="en-US" err="1">
                <a:solidFill>
                  <a:srgbClr val="0070C0"/>
                </a:solidFill>
                <a:cs typeface="Calibri" panose="020F0502020204030204" pitchFamily="34" charset="0"/>
              </a:rPr>
              <a:t>Perineural</a:t>
            </a:r>
            <a:r>
              <a:rPr b="1" dirty="0" sz="2000" i="0" lang="en-US">
                <a:solidFill>
                  <a:srgbClr val="0070C0"/>
                </a:solidFill>
                <a:cs typeface="Calibri" panose="020F0502020204030204" pitchFamily="34" charset="0"/>
              </a:rPr>
              <a:t> (</a:t>
            </a:r>
            <a:r>
              <a:rPr b="1" dirty="0" sz="2000" i="0" lang="en-US" err="1">
                <a:solidFill>
                  <a:srgbClr val="0070C0"/>
                </a:solidFill>
                <a:cs typeface="Calibri" panose="020F0502020204030204" pitchFamily="34" charset="0"/>
              </a:rPr>
              <a:t>perinural</a:t>
            </a:r>
            <a:r>
              <a:rPr b="1" dirty="0" sz="2000" i="0" lang="en-US">
                <a:solidFill>
                  <a:srgbClr val="0070C0"/>
                </a:solidFill>
                <a:cs typeface="Calibri" panose="020F0502020204030204" pitchFamily="34" charset="0"/>
              </a:rPr>
              <a:t> subarachnoid space &amp; dural spinal nerve root sleeves)</a:t>
            </a:r>
          </a:p>
          <a:p>
            <a:pPr lvl="1">
              <a:buFont typeface="Wingdings" panose="05000000000000000000" pitchFamily="2" charset="2"/>
              <a:buChar char="Ø"/>
            </a:pPr>
            <a:r>
              <a:rPr b="1" dirty="0" sz="2000" i="0" lang="en-US">
                <a:solidFill>
                  <a:srgbClr val="0070C0"/>
                </a:solidFill>
                <a:cs typeface="Calibri" panose="020F0502020204030204" pitchFamily="34" charset="0"/>
              </a:rPr>
              <a:t>Perivascular spaces</a:t>
            </a:r>
          </a:p>
          <a:p>
            <a:r>
              <a:rPr dirty="0" sz="2000" lang="en-US">
                <a:solidFill>
                  <a:schemeClr val="tx1">
                    <a:lumMod val="95000"/>
                    <a:lumOff val="5000"/>
                  </a:schemeClr>
                </a:solidFill>
                <a:cs typeface="Calibri" panose="020F0502020204030204" pitchFamily="34" charset="0"/>
              </a:rPr>
              <a:t>A significant portion of the cervical lymphatic drainage originates from the </a:t>
            </a:r>
            <a:r>
              <a:rPr dirty="0" sz="2000" lang="en-US">
                <a:solidFill>
                  <a:srgbClr val="C00000"/>
                </a:solidFill>
                <a:cs typeface="Calibri" panose="020F0502020204030204" pitchFamily="34" charset="0"/>
              </a:rPr>
              <a:t>olfactory perineural space draining into the nasal submucosa</a:t>
            </a:r>
            <a:r>
              <a:rPr dirty="0" sz="2000" lang="en-US">
                <a:solidFill>
                  <a:schemeClr val="accent5">
                    <a:lumMod val="50000"/>
                  </a:schemeClr>
                </a:solidFill>
                <a:cs typeface="Calibri" panose="020F0502020204030204" pitchFamily="34" charset="0"/>
              </a:rPr>
              <a:t>.</a:t>
            </a:r>
          </a:p>
          <a:p>
            <a:endParaRPr dirty="0" sz="2000" lang="en-US">
              <a:solidFill>
                <a:schemeClr val="accent5">
                  <a:lumMod val="50000"/>
                </a:schemeClr>
              </a:solidFill>
              <a:cs typeface="Calibri" panose="020F0502020204030204" pitchFamily="34" charset="0"/>
            </a:endParaRPr>
          </a:p>
          <a:p>
            <a:pPr>
              <a:buFont typeface="Wingdings" pitchFamily="2" charset="2"/>
              <a:buChar char="Ø"/>
            </a:pPr>
            <a:r>
              <a:rPr b="1" dirty="0" sz="2000" lang="en-US" err="1">
                <a:cs typeface="Calibri" panose="020F0502020204030204" pitchFamily="34" charset="0"/>
              </a:rPr>
              <a:t>Glymphatic</a:t>
            </a:r>
            <a:r>
              <a:rPr b="1" dirty="0" sz="2000" lang="en-US">
                <a:cs typeface="Calibri" panose="020F0502020204030204" pitchFamily="34" charset="0"/>
              </a:rPr>
              <a:t> pathway</a:t>
            </a:r>
          </a:p>
          <a:p>
            <a:pPr lvl="1">
              <a:buFont typeface="Wingdings" pitchFamily="2" charset="2"/>
              <a:buChar char="ü"/>
            </a:pPr>
            <a:r>
              <a:rPr dirty="0" sz="2000" lang="en-US">
                <a:solidFill>
                  <a:srgbClr val="002060"/>
                </a:solidFill>
                <a:cs typeface="Calibri" panose="020F0502020204030204" pitchFamily="34" charset="0"/>
              </a:rPr>
              <a:t>New system for clearance of parenchymal metabolites, in which fluid enters the parenchyma from perivascular Virchow-Robin spaces propelled by artery pulsation.</a:t>
            </a:r>
          </a:p>
          <a:p>
            <a:pPr lvl="1">
              <a:buFont typeface="Wingdings" pitchFamily="2" charset="2"/>
              <a:buChar char="ü"/>
            </a:pPr>
            <a:r>
              <a:rPr dirty="0" sz="2000" lang="en-US">
                <a:cs typeface="Calibri" panose="020F0502020204030204" pitchFamily="34" charset="0"/>
              </a:rPr>
              <a:t>Increases in function with </a:t>
            </a:r>
            <a:r>
              <a:rPr b="1" dirty="0" sz="2000" lang="en-US">
                <a:cs typeface="Calibri" panose="020F0502020204030204" pitchFamily="34" charset="0"/>
              </a:rPr>
              <a:t>sleeping.</a:t>
            </a:r>
          </a:p>
          <a:p>
            <a:pPr lvl="1">
              <a:buFont typeface="Wingdings" pitchFamily="2" charset="2"/>
              <a:buChar char="ü"/>
            </a:pPr>
            <a:r>
              <a:rPr dirty="0" sz="2000" lang="en-US">
                <a:cs typeface="Calibri" panose="020F0502020204030204" pitchFamily="34" charset="0"/>
              </a:rPr>
              <a:t>Disturbed in </a:t>
            </a:r>
            <a:r>
              <a:rPr b="1" dirty="0" sz="2000" lang="en-US">
                <a:cs typeface="Calibri" panose="020F0502020204030204" pitchFamily="34" charset="0"/>
              </a:rPr>
              <a:t>brain trauma.</a:t>
            </a:r>
            <a:endParaRPr dirty="0" sz="2000" lang="en-US">
              <a:cs typeface="Calibri" panose="020F0502020204030204" pitchFamily="34" charset="0"/>
            </a:endParaRPr>
          </a:p>
          <a:p>
            <a:pPr lvl="1">
              <a:buFont typeface="Wingdings" pitchFamily="2" charset="2"/>
              <a:buChar char="ü"/>
            </a:pPr>
            <a:r>
              <a:rPr dirty="0" sz="2000" lang="en-US">
                <a:cs typeface="Calibri" panose="020F0502020204030204" pitchFamily="34" charset="0"/>
              </a:rPr>
              <a:t>Decrease in </a:t>
            </a:r>
            <a:r>
              <a:rPr b="1" dirty="0" sz="2000" lang="en-US">
                <a:cs typeface="Calibri" panose="020F0502020204030204" pitchFamily="34" charset="0"/>
              </a:rPr>
              <a:t>dementia</a:t>
            </a:r>
            <a:r>
              <a:rPr dirty="0" sz="2000" lang="en-US">
                <a:cs typeface="Calibri" panose="020F0502020204030204" pitchFamily="34" charset="0"/>
              </a:rPr>
              <a:t> (decrease</a:t>
            </a:r>
            <a:r>
              <a:rPr b="1" dirty="0" sz="2000" lang="en-US">
                <a:cs typeface="Calibri" panose="020F0502020204030204" pitchFamily="34" charset="0"/>
              </a:rPr>
              <a:t> </a:t>
            </a:r>
            <a:r>
              <a:rPr dirty="0" sz="2000" lang="en-US">
                <a:cs typeface="Calibri" panose="020F0502020204030204" pitchFamily="34" charset="0"/>
              </a:rPr>
              <a:t>amyloid clearance)</a:t>
            </a:r>
          </a:p>
          <a:p>
            <a:r>
              <a:rPr dirty="0" sz="2000" lang="en-US">
                <a:solidFill>
                  <a:schemeClr val="tx1">
                    <a:lumMod val="95000"/>
                    <a:lumOff val="5000"/>
                  </a:schemeClr>
                </a:solidFill>
                <a:cs typeface="Calibri" panose="020F0502020204030204" pitchFamily="34" charset="0"/>
              </a:rPr>
              <a:t>The brain's lymphatic system, from periarterial CSF spaces to parenchymal interstitial fluid, ventricles, and dural lymphatics, is an integral part of the CFS absorption.</a:t>
            </a:r>
            <a:endParaRPr dirty="0" sz="2000" lang="en-US">
              <a:solidFill>
                <a:schemeClr val="accent5">
                  <a:lumMod val="50000"/>
                </a:schemeClr>
              </a:solidFill>
              <a:cs typeface="Calibri" panose="020F0502020204030204" pitchFamily="34" charset="0"/>
            </a:endParaRPr>
          </a:p>
          <a:p>
            <a:pPr indent="-257175" marL="257175">
              <a:buFont typeface="Wingdings" panose="05000000000000000000" pitchFamily="2" charset="2"/>
              <a:buChar char="Ø"/>
            </a:pPr>
            <a:endParaRPr dirty="0" sz="2000" i="0" lang="en-US">
              <a:solidFill>
                <a:schemeClr val="tx1">
                  <a:lumMod val="95000"/>
                  <a:lumOff val="5000"/>
                </a:schemeClr>
              </a:solidFill>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3" name=""/>
        <p:cNvGrpSpPr/>
        <p:nvPr/>
      </p:nvGrpSpPr>
      <p:grpSpPr>
        <a:xfrm>
          <a:off x="0" y="0"/>
          <a:ext cx="0" cy="0"/>
          <a:chOff x="0" y="0"/>
          <a:chExt cx="0" cy="0"/>
        </a:xfrm>
      </p:grpSpPr>
      <p:pic>
        <p:nvPicPr>
          <p:cNvPr id="2097169" name="Picture 3"/>
          <p:cNvPicPr>
            <a:picLocks noChangeAspect="1" noGrp="1"/>
          </p:cNvPicPr>
          <p:nvPr>
            <p:ph idx="1"/>
          </p:nvPr>
        </p:nvPicPr>
        <p:blipFill>
          <a:blip xmlns:r="http://schemas.openxmlformats.org/officeDocument/2006/relationships" r:embed="rId1"/>
          <a:stretch>
            <a:fillRect/>
          </a:stretch>
        </p:blipFill>
        <p:spPr>
          <a:xfrm>
            <a:off x="135316" y="861905"/>
            <a:ext cx="8873368" cy="4518278"/>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4" name=""/>
        <p:cNvGrpSpPr/>
        <p:nvPr/>
      </p:nvGrpSpPr>
      <p:grpSpPr>
        <a:xfrm>
          <a:off x="0" y="0"/>
          <a:ext cx="0" cy="0"/>
          <a:chOff x="0" y="0"/>
          <a:chExt cx="0" cy="0"/>
        </a:xfrm>
      </p:grpSpPr>
      <p:sp>
        <p:nvSpPr>
          <p:cNvPr id="1048614" name="Content Placeholder 2"/>
          <p:cNvSpPr>
            <a:spLocks noGrp="1"/>
          </p:cNvSpPr>
          <p:nvPr>
            <p:ph idx="1"/>
          </p:nvPr>
        </p:nvSpPr>
        <p:spPr>
          <a:xfrm>
            <a:off x="86014" y="82262"/>
            <a:ext cx="8977168" cy="6683374"/>
          </a:xfrm>
        </p:spPr>
        <p:txBody>
          <a:bodyPr>
            <a:normAutofit/>
          </a:bodyPr>
          <a:p>
            <a:pPr algn="l">
              <a:buFont typeface="Wingdings" pitchFamily="2" charset="2"/>
              <a:buChar char="v"/>
            </a:pPr>
            <a:r>
              <a:rPr b="1" dirty="0" sz="2000" lang="en-US" u="sng">
                <a:solidFill>
                  <a:srgbClr val="002060"/>
                </a:solidFill>
              </a:rPr>
              <a:t>Treatment options </a:t>
            </a:r>
          </a:p>
          <a:p>
            <a:pPr indent="-342900" marL="342900">
              <a:buFont typeface="+mj-lt"/>
              <a:buAutoNum type="alphaUcPeriod"/>
            </a:pPr>
            <a:r>
              <a:rPr dirty="0" sz="2000" lang="en-US">
                <a:solidFill>
                  <a:schemeClr val="tx1"/>
                </a:solidFill>
              </a:rPr>
              <a:t>Non-surgical treatment</a:t>
            </a:r>
          </a:p>
          <a:p>
            <a:pPr indent="-342900" marL="342900">
              <a:buFont typeface="+mj-lt"/>
              <a:buAutoNum type="alphaUcPeriod"/>
            </a:pPr>
            <a:r>
              <a:rPr dirty="0" sz="2000" lang="en-US">
                <a:solidFill>
                  <a:schemeClr val="tx1"/>
                </a:solidFill>
              </a:rPr>
              <a:t>Temporally surgical intervention </a:t>
            </a:r>
          </a:p>
          <a:p>
            <a:pPr indent="-342900" marL="342900">
              <a:buFont typeface="+mj-lt"/>
              <a:buAutoNum type="alphaUcPeriod"/>
            </a:pPr>
            <a:r>
              <a:rPr dirty="0" sz="2000" lang="en-US">
                <a:solidFill>
                  <a:schemeClr val="tx1"/>
                </a:solidFill>
              </a:rPr>
              <a:t>Permanent CSF diversion</a:t>
            </a:r>
          </a:p>
          <a:p>
            <a:pPr indent="-342900" marL="342900">
              <a:buFont typeface="+mj-lt"/>
              <a:buAutoNum type="alphaUcPeriod"/>
            </a:pPr>
            <a:r>
              <a:rPr dirty="0" sz="2000" lang="en-US">
                <a:solidFill>
                  <a:schemeClr val="tx1"/>
                </a:solidFill>
              </a:rPr>
              <a:t>Endoscopic Third </a:t>
            </a:r>
            <a:r>
              <a:rPr dirty="0" sz="2000" lang="en-US" err="1">
                <a:solidFill>
                  <a:schemeClr val="tx1"/>
                </a:solidFill>
              </a:rPr>
              <a:t>Ventriculostomy</a:t>
            </a:r>
            <a:endParaRPr dirty="0" sz="2000" lang="en-US">
              <a:solidFill>
                <a:schemeClr val="tx1"/>
              </a:solidFill>
            </a:endParaRPr>
          </a:p>
          <a:p>
            <a:pPr indent="-342900" marL="342900">
              <a:buFont typeface="+mj-lt"/>
              <a:buAutoNum type="alphaUcPeriod"/>
            </a:pPr>
            <a:endParaRPr dirty="0" sz="2000" lang="en-US"/>
          </a:p>
          <a:p>
            <a:pPr>
              <a:buFont typeface="Wingdings" pitchFamily="2" charset="2"/>
              <a:buChar char="Ø"/>
            </a:pPr>
            <a:r>
              <a:rPr b="1" dirty="0" sz="2000" lang="en-US">
                <a:solidFill>
                  <a:srgbClr val="7030A0"/>
                </a:solidFill>
              </a:rPr>
              <a:t>Non-surgical treatment</a:t>
            </a:r>
          </a:p>
          <a:p>
            <a:pPr>
              <a:buFont typeface="Wingdings" pitchFamily="2" charset="2"/>
              <a:buChar char="§"/>
            </a:pPr>
            <a:r>
              <a:rPr b="1" dirty="0" sz="2000" lang="en-US">
                <a:solidFill>
                  <a:srgbClr val="0070C0"/>
                </a:solidFill>
              </a:rPr>
              <a:t>Serial lumbar punctures</a:t>
            </a:r>
            <a:r>
              <a:rPr dirty="0" sz="2000" lang="en-US">
                <a:solidFill>
                  <a:schemeClr val="tx1"/>
                </a:solidFill>
              </a:rPr>
              <a:t> </a:t>
            </a:r>
          </a:p>
          <a:p>
            <a:pPr lvl="1"/>
            <a:r>
              <a:rPr dirty="0" sz="2000" lang="en-US">
                <a:solidFill>
                  <a:schemeClr val="tx1"/>
                </a:solidFill>
              </a:rPr>
              <a:t>Used to temporize until the infant is </a:t>
            </a:r>
            <a:r>
              <a:rPr dirty="0" sz="2000" lang="en-US" u="sng">
                <a:solidFill>
                  <a:schemeClr val="tx1"/>
                </a:solidFill>
              </a:rPr>
              <a:t>older, more medically stable, and a better surgical candidate</a:t>
            </a:r>
            <a:r>
              <a:rPr dirty="0" sz="2000" lang="en-US">
                <a:solidFill>
                  <a:schemeClr val="tx1"/>
                </a:solidFill>
              </a:rPr>
              <a:t>. </a:t>
            </a:r>
          </a:p>
          <a:p>
            <a:pPr lvl="1"/>
            <a:r>
              <a:rPr dirty="0" sz="2000" lang="en-US">
                <a:solidFill>
                  <a:schemeClr val="tx1"/>
                </a:solidFill>
              </a:rPr>
              <a:t>Should ideally initiated as soon as progressive ventricular dilation has been observed (may reduce the risk of the need for a permanent shunt).</a:t>
            </a:r>
          </a:p>
          <a:p>
            <a:pPr lvl="1"/>
            <a:endParaRPr dirty="0" sz="2000" lang="en-US"/>
          </a:p>
          <a:p>
            <a:pPr>
              <a:buFont typeface="Wingdings" pitchFamily="2" charset="2"/>
              <a:buChar char="§"/>
            </a:pPr>
            <a:r>
              <a:rPr b="1" dirty="0" sz="2000" lang="en-US">
                <a:solidFill>
                  <a:srgbClr val="0070C0"/>
                </a:solidFill>
              </a:rPr>
              <a:t>Diuretic therapy</a:t>
            </a:r>
            <a:r>
              <a:rPr dirty="0" sz="2000" lang="en-US">
                <a:solidFill>
                  <a:schemeClr val="tx1"/>
                </a:solidFill>
              </a:rPr>
              <a:t>, including </a:t>
            </a:r>
            <a:r>
              <a:rPr dirty="0" sz="2000" lang="en-US" err="1">
                <a:solidFill>
                  <a:schemeClr val="tx1"/>
                </a:solidFill>
              </a:rPr>
              <a:t>acetazolamide</a:t>
            </a:r>
            <a:r>
              <a:rPr dirty="0" sz="2000" lang="en-US">
                <a:solidFill>
                  <a:schemeClr val="tx1"/>
                </a:solidFill>
              </a:rPr>
              <a:t> and furosemide, has not been shown to be effective.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5" name=""/>
        <p:cNvGrpSpPr/>
        <p:nvPr/>
      </p:nvGrpSpPr>
      <p:grpSpPr>
        <a:xfrm>
          <a:off x="0" y="0"/>
          <a:ext cx="0" cy="0"/>
          <a:chOff x="0" y="0"/>
          <a:chExt cx="0" cy="0"/>
        </a:xfrm>
      </p:grpSpPr>
      <p:sp>
        <p:nvSpPr>
          <p:cNvPr id="1048615" name="Content Placeholder 2"/>
          <p:cNvSpPr>
            <a:spLocks noGrp="1"/>
          </p:cNvSpPr>
          <p:nvPr>
            <p:ph idx="1"/>
          </p:nvPr>
        </p:nvSpPr>
        <p:spPr>
          <a:xfrm>
            <a:off x="86014" y="82262"/>
            <a:ext cx="8977168" cy="6683374"/>
          </a:xfrm>
        </p:spPr>
        <p:txBody>
          <a:bodyPr>
            <a:normAutofit/>
          </a:bodyPr>
          <a:p>
            <a:pPr>
              <a:buFont typeface="Wingdings" pitchFamily="2" charset="2"/>
              <a:buChar char="Ø"/>
            </a:pPr>
            <a:r>
              <a:rPr b="1" dirty="0" sz="2000" lang="en-US">
                <a:solidFill>
                  <a:srgbClr val="7030A0"/>
                </a:solidFill>
              </a:rPr>
              <a:t>Temporally surgical intervention </a:t>
            </a:r>
          </a:p>
          <a:p>
            <a:r>
              <a:rPr dirty="0" sz="2000" lang="en-US">
                <a:solidFill>
                  <a:schemeClr val="tx1"/>
                </a:solidFill>
              </a:rPr>
              <a:t>Preterm infants have </a:t>
            </a:r>
            <a:r>
              <a:rPr dirty="0" sz="2000" lang="en-US">
                <a:solidFill>
                  <a:srgbClr val="C00000"/>
                </a:solidFill>
              </a:rPr>
              <a:t>immature immune systems, fragile skin, and impaired wound healing and often insufficient peritoneal absorptive capacity</a:t>
            </a:r>
            <a:r>
              <a:rPr dirty="0" sz="2000" lang="en-US">
                <a:solidFill>
                  <a:schemeClr val="tx1"/>
                </a:solidFill>
              </a:rPr>
              <a:t>.</a:t>
            </a:r>
            <a:endParaRPr dirty="0" sz="2000" lang="en-US"/>
          </a:p>
          <a:p>
            <a:pPr lvl="1">
              <a:buFont typeface="Courier New" panose="02070309020205020404" pitchFamily="49" charset="0"/>
              <a:buChar char="o"/>
            </a:pPr>
            <a:r>
              <a:rPr b="1" dirty="0" sz="2000" lang="en-US">
                <a:solidFill>
                  <a:srgbClr val="0070C0"/>
                </a:solidFill>
              </a:rPr>
              <a:t>Ventricular access device VAD</a:t>
            </a:r>
          </a:p>
          <a:p>
            <a:pPr lvl="1">
              <a:buFont typeface="Courier New" panose="02070309020205020404" pitchFamily="49" charset="0"/>
              <a:buChar char="o"/>
            </a:pPr>
            <a:r>
              <a:rPr b="1" dirty="0" sz="2000" lang="en-US" err="1">
                <a:solidFill>
                  <a:srgbClr val="0070C0"/>
                </a:solidFill>
              </a:rPr>
              <a:t>Ventriculosubgaleal</a:t>
            </a:r>
            <a:r>
              <a:rPr b="1" dirty="0" sz="2000" lang="en-US">
                <a:solidFill>
                  <a:srgbClr val="0070C0"/>
                </a:solidFill>
              </a:rPr>
              <a:t> shunt VSG</a:t>
            </a:r>
          </a:p>
          <a:p>
            <a:pPr lvl="1">
              <a:buFont typeface="Courier New" panose="02070309020205020404" pitchFamily="49" charset="0"/>
              <a:buChar char="o"/>
            </a:pPr>
            <a:r>
              <a:rPr b="1" dirty="0" sz="2000" lang="en-US">
                <a:solidFill>
                  <a:srgbClr val="0070C0"/>
                </a:solidFill>
              </a:rPr>
              <a:t>EVD:</a:t>
            </a:r>
            <a:r>
              <a:rPr dirty="0" sz="2000" lang="en-US">
                <a:solidFill>
                  <a:schemeClr val="tx1"/>
                </a:solidFill>
              </a:rPr>
              <a:t> not recommended because high infection rate &amp; poor  outcome</a:t>
            </a:r>
          </a:p>
          <a:p>
            <a:pPr lvl="1">
              <a:buFont typeface="Courier New" panose="02070309020205020404" pitchFamily="49" charset="0"/>
              <a:buChar char="o"/>
            </a:pPr>
            <a:r>
              <a:rPr b="1" dirty="0" sz="2000" lang="en-US">
                <a:solidFill>
                  <a:srgbClr val="0070C0"/>
                </a:solidFill>
              </a:rPr>
              <a:t>Direct ventricular tap:</a:t>
            </a:r>
            <a:r>
              <a:rPr dirty="0" sz="2000" lang="en-US">
                <a:solidFill>
                  <a:schemeClr val="tx1"/>
                </a:solidFill>
              </a:rPr>
              <a:t>  often reserved for life-threatening emergencies because they are associated with a markedly increased risk of neonatal infection &amp; </a:t>
            </a:r>
            <a:r>
              <a:rPr dirty="0" sz="2000" lang="en-US">
                <a:solidFill>
                  <a:srgbClr val="C00000"/>
                </a:solidFill>
              </a:rPr>
              <a:t>development of </a:t>
            </a:r>
            <a:r>
              <a:rPr dirty="0" sz="2000" lang="en-US" err="1">
                <a:solidFill>
                  <a:srgbClr val="C00000"/>
                </a:solidFill>
              </a:rPr>
              <a:t>loculated</a:t>
            </a:r>
            <a:r>
              <a:rPr dirty="0" sz="2000" lang="en-US">
                <a:solidFill>
                  <a:srgbClr val="C00000"/>
                </a:solidFill>
              </a:rPr>
              <a:t> hydrocephalus in childhood</a:t>
            </a:r>
            <a:r>
              <a:rPr dirty="0" sz="2000" lang="en-US">
                <a:solidFill>
                  <a:schemeClr val="tx1"/>
                </a:solidFill>
              </a:rPr>
              <a:t>.</a:t>
            </a:r>
          </a:p>
          <a:p>
            <a:pPr lvl="1">
              <a:buFont typeface="Courier New" panose="02070309020205020404" pitchFamily="49" charset="0"/>
              <a:buChar char="o"/>
            </a:pPr>
            <a:endParaRPr dirty="0" sz="2000" lang="en-US"/>
          </a:p>
          <a:p>
            <a:pPr>
              <a:buFont typeface="Wingdings" pitchFamily="2" charset="2"/>
              <a:buChar char="Ø"/>
            </a:pPr>
            <a:r>
              <a:rPr b="1" dirty="0" sz="2000" lang="en-US">
                <a:solidFill>
                  <a:srgbClr val="7030A0"/>
                </a:solidFill>
              </a:rPr>
              <a:t>Permanent CSF Diversion Procedures</a:t>
            </a:r>
          </a:p>
          <a:p>
            <a:r>
              <a:rPr dirty="0" sz="2000" lang="en-US"/>
              <a:t>Recommendations suggest that a permanent shunt be inserted after the infant weighs more than 2.5 kg and CSF protein has decreased to less than 1.5 g/L.</a:t>
            </a:r>
          </a:p>
          <a:p>
            <a:r>
              <a:rPr dirty="0" sz="2000" lang="en-US"/>
              <a:t>Options</a:t>
            </a:r>
          </a:p>
          <a:p>
            <a:pPr lvl="1">
              <a:buFont typeface="Wingdings" pitchFamily="2" charset="2"/>
              <a:buChar char="§"/>
            </a:pPr>
            <a:r>
              <a:rPr dirty="0" sz="2000" lang="en-US">
                <a:solidFill>
                  <a:schemeClr val="tx1"/>
                </a:solidFill>
              </a:rPr>
              <a:t>VPS </a:t>
            </a:r>
          </a:p>
          <a:p>
            <a:pPr lvl="1">
              <a:buFont typeface="Wingdings" pitchFamily="2" charset="2"/>
              <a:buChar char="§"/>
            </a:pPr>
            <a:r>
              <a:rPr dirty="0" sz="2000" lang="en-US">
                <a:solidFill>
                  <a:schemeClr val="tx1"/>
                </a:solidFill>
              </a:rPr>
              <a:t>ETV ( for non communicating HC in children over 2 years , high failure rate if less than 6 months )</a:t>
            </a:r>
          </a:p>
          <a:p>
            <a:pPr lvl="1">
              <a:buFont typeface="Wingdings" pitchFamily="2" charset="2"/>
              <a:buChar char="§"/>
            </a:pPr>
            <a:r>
              <a:rPr dirty="0" sz="2000" lang="en-US">
                <a:solidFill>
                  <a:schemeClr val="tx1"/>
                </a:solidFill>
              </a:rPr>
              <a:t>ETV plus CPC ( choroidal plexus cauterization )</a:t>
            </a:r>
            <a:endParaRPr dirty="0" sz="2000" lang="en-IQ"/>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6" name=""/>
        <p:cNvGrpSpPr/>
        <p:nvPr/>
      </p:nvGrpSpPr>
      <p:grpSpPr>
        <a:xfrm>
          <a:off x="0" y="0"/>
          <a:ext cx="0" cy="0"/>
          <a:chOff x="0" y="0"/>
          <a:chExt cx="0" cy="0"/>
        </a:xfrm>
      </p:grpSpPr>
      <p:sp>
        <p:nvSpPr>
          <p:cNvPr id="1048616" name="Content Placeholder 2"/>
          <p:cNvSpPr>
            <a:spLocks noGrp="1"/>
          </p:cNvSpPr>
          <p:nvPr>
            <p:ph idx="1"/>
          </p:nvPr>
        </p:nvSpPr>
        <p:spPr>
          <a:xfrm>
            <a:off x="86014" y="82262"/>
            <a:ext cx="8977168" cy="6683374"/>
          </a:xfrm>
        </p:spPr>
        <p:txBody>
          <a:bodyPr>
            <a:normAutofit/>
          </a:bodyPr>
          <a:p>
            <a:pPr>
              <a:buFont typeface="Wingdings" pitchFamily="2" charset="2"/>
              <a:buChar char="q"/>
            </a:pPr>
            <a:r>
              <a:rPr b="1" dirty="0" sz="2000" lang="en-US" err="1">
                <a:solidFill>
                  <a:schemeClr val="accent6">
                    <a:lumMod val="50000"/>
                  </a:schemeClr>
                </a:solidFill>
              </a:rPr>
              <a:t>INTRAVENTRICULAR</a:t>
            </a:r>
            <a:r>
              <a:rPr b="1" dirty="0" sz="2000" lang="en-US">
                <a:solidFill>
                  <a:schemeClr val="accent6">
                    <a:lumMod val="50000"/>
                  </a:schemeClr>
                </a:solidFill>
              </a:rPr>
              <a:t> HEMORRHAGE IN TERM INFANTS</a:t>
            </a:r>
          </a:p>
          <a:p>
            <a:r>
              <a:rPr dirty="0" sz="2000" lang="en-US"/>
              <a:t>IVH in term infants is rare.</a:t>
            </a:r>
            <a:endParaRPr dirty="0" sz="2000" lang="en-US">
              <a:solidFill>
                <a:schemeClr val="accent6">
                  <a:lumMod val="50000"/>
                </a:schemeClr>
              </a:solidFill>
            </a:endParaRPr>
          </a:p>
          <a:p>
            <a:r>
              <a:rPr b="1" dirty="0" sz="2000" lang="en-US"/>
              <a:t>Risk for IVH</a:t>
            </a:r>
          </a:p>
          <a:p>
            <a:pPr lvl="1">
              <a:buFont typeface="Wingdings" pitchFamily="2" charset="2"/>
              <a:buChar char="ü"/>
            </a:pPr>
            <a:r>
              <a:rPr dirty="0" sz="2000" lang="en-US"/>
              <a:t>Male gender, </a:t>
            </a:r>
          </a:p>
          <a:p>
            <a:pPr lvl="1">
              <a:buFont typeface="Wingdings" pitchFamily="2" charset="2"/>
              <a:buChar char="ü"/>
            </a:pPr>
            <a:r>
              <a:rPr dirty="0" sz="2000" lang="en-US"/>
              <a:t>Poor Apgar scores, </a:t>
            </a:r>
          </a:p>
          <a:p>
            <a:pPr lvl="1">
              <a:buFont typeface="Wingdings" pitchFamily="2" charset="2"/>
              <a:buChar char="ü"/>
            </a:pPr>
            <a:r>
              <a:rPr dirty="0" sz="2000" lang="en-US"/>
              <a:t>Respiratory distress syndrome</a:t>
            </a:r>
          </a:p>
          <a:p>
            <a:pPr lvl="1">
              <a:buFont typeface="Wingdings" pitchFamily="2" charset="2"/>
              <a:buChar char="ü"/>
            </a:pPr>
            <a:r>
              <a:rPr dirty="0" sz="2000" lang="en-US" err="1"/>
              <a:t>Hyperbilirubinemia</a:t>
            </a:r>
            <a:r>
              <a:rPr dirty="0" sz="2000" lang="en-US"/>
              <a:t> </a:t>
            </a:r>
          </a:p>
          <a:p>
            <a:pPr lvl="1">
              <a:buFont typeface="Wingdings" pitchFamily="2" charset="2"/>
              <a:buChar char="ü"/>
            </a:pPr>
            <a:r>
              <a:rPr dirty="0" sz="2000" lang="en-US">
                <a:solidFill>
                  <a:schemeClr val="tx1"/>
                </a:solidFill>
              </a:rPr>
              <a:t>The use of Forceps at Delivery </a:t>
            </a:r>
          </a:p>
          <a:p>
            <a:pPr lvl="1">
              <a:buFont typeface="Wingdings" pitchFamily="2" charset="2"/>
              <a:buChar char="ü"/>
            </a:pPr>
            <a:endParaRPr dirty="0" sz="2000" lang="en-US"/>
          </a:p>
          <a:p>
            <a:pPr lvl="1">
              <a:buFont typeface="Wingdings" pitchFamily="2" charset="2"/>
              <a:buChar char="ü"/>
            </a:pPr>
            <a:endParaRPr dirty="0" sz="2000" lang="en-US"/>
          </a:p>
          <a:p>
            <a:r>
              <a:rPr b="1" dirty="0" sz="2000" lang="en-US"/>
              <a:t>Term infants are more likely to develop IVH from </a:t>
            </a:r>
          </a:p>
          <a:p>
            <a:pPr lvl="1">
              <a:buFont typeface="Courier New" panose="02070309020205020404" pitchFamily="49" charset="0"/>
              <a:buChar char="o"/>
            </a:pPr>
            <a:r>
              <a:rPr dirty="0" sz="2000" lang="en-US"/>
              <a:t>Venous infarctions caused by </a:t>
            </a:r>
            <a:r>
              <a:rPr dirty="0" sz="2000" lang="en-US" err="1"/>
              <a:t>hypercoagulopathy</a:t>
            </a:r>
            <a:r>
              <a:rPr dirty="0" sz="2000" lang="en-US"/>
              <a:t> or </a:t>
            </a:r>
          </a:p>
          <a:p>
            <a:pPr lvl="1">
              <a:buFont typeface="Courier New" panose="02070309020205020404" pitchFamily="49" charset="0"/>
              <a:buChar char="o"/>
            </a:pPr>
            <a:r>
              <a:rPr dirty="0" sz="2000" lang="en-US"/>
              <a:t>Hemorrhage of the choroid plexus.</a:t>
            </a:r>
          </a:p>
          <a:p>
            <a:pPr lvl="1">
              <a:buFont typeface="Courier New" panose="02070309020205020404" pitchFamily="49" charset="0"/>
              <a:buChar char="o"/>
            </a:pPr>
            <a:endParaRPr dirty="0" sz="2000" lang="en-US"/>
          </a:p>
          <a:p>
            <a:endParaRPr dirty="0" sz="2000"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7" name=""/>
        <p:cNvGrpSpPr/>
        <p:nvPr/>
      </p:nvGrpSpPr>
      <p:grpSpPr>
        <a:xfrm>
          <a:off x="0" y="0"/>
          <a:ext cx="0" cy="0"/>
          <a:chOff x="0" y="0"/>
          <a:chExt cx="0" cy="0"/>
        </a:xfrm>
      </p:grpSpPr>
      <p:sp>
        <p:nvSpPr>
          <p:cNvPr id="1048617" name="Content Placeholder 2"/>
          <p:cNvSpPr>
            <a:spLocks noGrp="1"/>
          </p:cNvSpPr>
          <p:nvPr>
            <p:ph idx="1"/>
          </p:nvPr>
        </p:nvSpPr>
        <p:spPr>
          <a:xfrm>
            <a:off x="81972" y="81395"/>
            <a:ext cx="8981210" cy="6661149"/>
          </a:xfrm>
        </p:spPr>
        <p:txBody>
          <a:bodyPr anchor="t">
            <a:normAutofit/>
          </a:bodyPr>
          <a:p>
            <a:pPr>
              <a:buFont typeface="Wingdings" pitchFamily="2" charset="2"/>
              <a:buChar char="q"/>
            </a:pPr>
            <a:r>
              <a:rPr b="1" dirty="0" sz="2000" lang="en-US" err="1">
                <a:solidFill>
                  <a:srgbClr val="C00000"/>
                </a:solidFill>
              </a:rPr>
              <a:t>Multiloculated</a:t>
            </a:r>
            <a:r>
              <a:rPr b="1" dirty="0" sz="2000" lang="en-US">
                <a:solidFill>
                  <a:srgbClr val="C00000"/>
                </a:solidFill>
              </a:rPr>
              <a:t> hydrocephalus</a:t>
            </a:r>
          </a:p>
          <a:p>
            <a:pPr>
              <a:buFont typeface="Wingdings" pitchFamily="2" charset="2"/>
              <a:buChar char="§"/>
            </a:pPr>
            <a:r>
              <a:rPr b="1" dirty="0" sz="2000" lang="en-US"/>
              <a:t>It usually occurs after an </a:t>
            </a:r>
          </a:p>
          <a:p>
            <a:pPr lvl="1">
              <a:buFont typeface="Wingdings" panose="05000000000000000000" pitchFamily="2" charset="2"/>
              <a:buChar char="§"/>
            </a:pPr>
            <a:r>
              <a:rPr dirty="0" sz="2000" lang="en-US"/>
              <a:t>Initial episode of neonatal meningitis</a:t>
            </a:r>
          </a:p>
          <a:p>
            <a:pPr lvl="1">
              <a:buFont typeface="Wingdings" panose="05000000000000000000" pitchFamily="2" charset="2"/>
              <a:buChar char="§"/>
            </a:pPr>
            <a:r>
              <a:rPr dirty="0" sz="2000" lang="en-US"/>
              <a:t>Germinal matrix hemorrhage</a:t>
            </a:r>
          </a:p>
          <a:p>
            <a:pPr lvl="1">
              <a:buFont typeface="Wingdings" panose="05000000000000000000" pitchFamily="2" charset="2"/>
              <a:buChar char="§"/>
            </a:pPr>
            <a:r>
              <a:rPr dirty="0" sz="2000" lang="en-US"/>
              <a:t>Multiple fontanelle tapping</a:t>
            </a:r>
          </a:p>
          <a:p>
            <a:pPr lvl="1">
              <a:buFont typeface="Wingdings" panose="05000000000000000000" pitchFamily="2" charset="2"/>
              <a:buChar char="§"/>
            </a:pPr>
            <a:endParaRPr dirty="0" sz="2000" lang="en-US"/>
          </a:p>
          <a:p>
            <a:r>
              <a:rPr dirty="0" sz="2000" lang="en-US"/>
              <a:t>This condition needs to be differentiated from cysts associated with HC, including dorsal cyst malformations. </a:t>
            </a:r>
          </a:p>
          <a:p>
            <a:endParaRPr dirty="0" sz="2000" lang="en-US"/>
          </a:p>
          <a:p>
            <a:pPr>
              <a:buFont typeface="Wingdings" panose="05000000000000000000" pitchFamily="2" charset="2"/>
              <a:buChar char="Ø"/>
            </a:pPr>
            <a:r>
              <a:rPr b="1" dirty="0" sz="2000" lang="en-US"/>
              <a:t>Imaging</a:t>
            </a:r>
          </a:p>
          <a:p>
            <a:pPr lvl="1"/>
            <a:r>
              <a:rPr dirty="0" sz="2000" lang="en-US"/>
              <a:t>CT scan or MRI is usually diagnostic. </a:t>
            </a:r>
          </a:p>
          <a:p>
            <a:pPr lvl="1"/>
            <a:r>
              <a:rPr dirty="0" sz="2000" lang="en-US"/>
              <a:t>CT ventriculography has been advocated to delineate the communication between the cysts.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8" name=""/>
        <p:cNvGrpSpPr/>
        <p:nvPr/>
      </p:nvGrpSpPr>
      <p:grpSpPr>
        <a:xfrm>
          <a:off x="0" y="0"/>
          <a:ext cx="0" cy="0"/>
          <a:chOff x="0" y="0"/>
          <a:chExt cx="0" cy="0"/>
        </a:xfrm>
      </p:grpSpPr>
      <p:sp>
        <p:nvSpPr>
          <p:cNvPr id="1048618" name="Content Placeholder 2"/>
          <p:cNvSpPr>
            <a:spLocks noGrp="1"/>
          </p:cNvSpPr>
          <p:nvPr>
            <p:ph idx="1"/>
          </p:nvPr>
        </p:nvSpPr>
        <p:spPr>
          <a:xfrm>
            <a:off x="93519" y="83704"/>
            <a:ext cx="8946572" cy="6681932"/>
          </a:xfrm>
        </p:spPr>
        <p:txBody>
          <a:bodyPr>
            <a:normAutofit/>
          </a:bodyPr>
          <a:p>
            <a:pPr>
              <a:buFont typeface="Wingdings" pitchFamily="2" charset="2"/>
              <a:buChar char="v"/>
            </a:pPr>
            <a:r>
              <a:rPr b="1" dirty="0" sz="2000" lang="en-US">
                <a:solidFill>
                  <a:srgbClr val="002060"/>
                </a:solidFill>
              </a:rPr>
              <a:t>Treatment</a:t>
            </a:r>
          </a:p>
          <a:p>
            <a:pPr>
              <a:buFont typeface="Wingdings" pitchFamily="2" charset="2"/>
              <a:buChar char="§"/>
            </a:pPr>
            <a:r>
              <a:rPr dirty="0" sz="2000" lang="en-US"/>
              <a:t>Among the various treatment options available:</a:t>
            </a:r>
          </a:p>
          <a:p>
            <a:pPr indent="-457200" lvl="1" marL="914400">
              <a:buFont typeface="+mj-lt"/>
              <a:buAutoNum type="arabicPeriod"/>
            </a:pPr>
            <a:r>
              <a:rPr dirty="0" sz="2000" lang="en-US">
                <a:solidFill>
                  <a:schemeClr val="tx1"/>
                </a:solidFill>
              </a:rPr>
              <a:t>Placement of multiple shunts</a:t>
            </a:r>
          </a:p>
          <a:p>
            <a:pPr indent="-457200" lvl="1" marL="914400">
              <a:buFont typeface="+mj-lt"/>
              <a:buAutoNum type="arabicPeriod"/>
            </a:pPr>
            <a:r>
              <a:rPr dirty="0" sz="2000" lang="en-US">
                <a:solidFill>
                  <a:schemeClr val="tx1"/>
                </a:solidFill>
              </a:rPr>
              <a:t>Single shunt with multiple fenestrations of all the </a:t>
            </a:r>
            <a:r>
              <a:rPr dirty="0" sz="2000" lang="en-US" err="1">
                <a:solidFill>
                  <a:schemeClr val="tx1"/>
                </a:solidFill>
              </a:rPr>
              <a:t>loculations</a:t>
            </a:r>
            <a:endParaRPr dirty="0" sz="2000" lang="en-US">
              <a:solidFill>
                <a:schemeClr val="tx1"/>
              </a:solidFill>
            </a:endParaRPr>
          </a:p>
          <a:p>
            <a:pPr indent="-457200" lvl="1" marL="914400">
              <a:buFont typeface="+mj-lt"/>
              <a:buAutoNum type="arabicPeriod"/>
            </a:pPr>
            <a:r>
              <a:rPr dirty="0" sz="2000" lang="en-US">
                <a:solidFill>
                  <a:schemeClr val="tx1"/>
                </a:solidFill>
              </a:rPr>
              <a:t>Craniotomy with lysis of </a:t>
            </a:r>
            <a:r>
              <a:rPr dirty="0" sz="2000" lang="en-US" err="1">
                <a:solidFill>
                  <a:schemeClr val="tx1"/>
                </a:solidFill>
              </a:rPr>
              <a:t>intraventricular</a:t>
            </a:r>
            <a:r>
              <a:rPr dirty="0" sz="2000" lang="en-US">
                <a:solidFill>
                  <a:schemeClr val="tx1"/>
                </a:solidFill>
              </a:rPr>
              <a:t> </a:t>
            </a:r>
            <a:r>
              <a:rPr dirty="0" sz="2000" lang="en-US" err="1">
                <a:solidFill>
                  <a:schemeClr val="tx1"/>
                </a:solidFill>
              </a:rPr>
              <a:t>septations</a:t>
            </a:r>
            <a:endParaRPr dirty="0" sz="2000" lang="en-US">
              <a:solidFill>
                <a:schemeClr val="tx1"/>
              </a:solidFill>
            </a:endParaRPr>
          </a:p>
          <a:p>
            <a:pPr indent="-457200" lvl="1" marL="914400">
              <a:buFont typeface="+mj-lt"/>
              <a:buAutoNum type="arabicPeriod"/>
            </a:pPr>
            <a:r>
              <a:rPr dirty="0" sz="2000" lang="en-US">
                <a:solidFill>
                  <a:schemeClr val="tx1"/>
                </a:solidFill>
              </a:rPr>
              <a:t>Stereotactic cyst aspiration </a:t>
            </a:r>
          </a:p>
          <a:p>
            <a:pPr indent="-457200" lvl="1" marL="914400">
              <a:buFont typeface="+mj-lt"/>
              <a:buAutoNum type="arabicPeriod"/>
            </a:pPr>
            <a:r>
              <a:rPr dirty="0" sz="2000" lang="en-US">
                <a:solidFill>
                  <a:schemeClr val="tx1"/>
                </a:solidFill>
              </a:rPr>
              <a:t>Endoscopic cysts fenestration with shunt insertion</a:t>
            </a:r>
          </a:p>
          <a:p>
            <a:pPr>
              <a:buFont typeface="Wingdings" panose="05000000000000000000" pitchFamily="2" charset="2"/>
              <a:buChar char="Ø"/>
            </a:pPr>
            <a:endParaRPr dirty="0" sz="2000" lang="en-US">
              <a:solidFill>
                <a:schemeClr val="tx1"/>
              </a:solidFill>
            </a:endParaRPr>
          </a:p>
          <a:p>
            <a:r>
              <a:rPr dirty="0" sz="2000" lang="en-US">
                <a:solidFill>
                  <a:srgbClr val="C00000"/>
                </a:solidFill>
              </a:rPr>
              <a:t>The endoscopic option appears the most ideal </a:t>
            </a:r>
            <a:r>
              <a:rPr dirty="0" sz="2000" lang="en-US">
                <a:solidFill>
                  <a:schemeClr val="tx1"/>
                </a:solidFill>
              </a:rPr>
              <a:t>and can be performed through a single burr hole with the aid of a steerable endoscope. </a:t>
            </a:r>
          </a:p>
          <a:p>
            <a:pPr>
              <a:buFont typeface="Wingdings" panose="05000000000000000000" pitchFamily="2" charset="2"/>
              <a:buChar char="q"/>
            </a:pPr>
            <a:r>
              <a:rPr dirty="0" sz="2000" lang="en-US">
                <a:solidFill>
                  <a:schemeClr val="tx1"/>
                </a:solidFill>
              </a:rPr>
              <a:t>Large fenestrations are usually recommended to prevent recurrent cyst formation. After the perforations are made, the multiple cavities are communicated with each other and a single shunt can be placed into one of the major cavities.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9" name=""/>
        <p:cNvGrpSpPr/>
        <p:nvPr/>
      </p:nvGrpSpPr>
      <p:grpSpPr>
        <a:xfrm>
          <a:off x="0" y="0"/>
          <a:ext cx="0" cy="0"/>
          <a:chOff x="0" y="0"/>
          <a:chExt cx="0" cy="0"/>
        </a:xfrm>
      </p:grpSpPr>
      <p:sp>
        <p:nvSpPr>
          <p:cNvPr id="1048619" name="Content Placeholder 2"/>
          <p:cNvSpPr>
            <a:spLocks noGrp="1"/>
          </p:cNvSpPr>
          <p:nvPr>
            <p:ph idx="1"/>
          </p:nvPr>
        </p:nvSpPr>
        <p:spPr>
          <a:xfrm>
            <a:off x="87951" y="92364"/>
            <a:ext cx="8963685" cy="6650181"/>
          </a:xfrm>
        </p:spPr>
        <p:txBody>
          <a:bodyPr>
            <a:normAutofit/>
          </a:bodyPr>
          <a:p>
            <a:pPr algn="just">
              <a:buFont typeface="Wingdings" pitchFamily="2" charset="2"/>
              <a:buChar char="q"/>
            </a:pPr>
            <a:r>
              <a:rPr b="1" dirty="0" sz="2000" lang="en-US" u="sng">
                <a:solidFill>
                  <a:srgbClr val="C00000"/>
                </a:solidFill>
              </a:rPr>
              <a:t>Slit ventricles &amp; SVS (Slit Ventricle Syndrome)</a:t>
            </a:r>
          </a:p>
          <a:p>
            <a:pPr>
              <a:buFont typeface="Wingdings" pitchFamily="2" charset="2"/>
              <a:buChar char="§"/>
            </a:pPr>
            <a:r>
              <a:rPr b="1" dirty="0" sz="2000" lang="en-US">
                <a:solidFill>
                  <a:srgbClr val="002060"/>
                </a:solidFill>
              </a:rPr>
              <a:t>Slit ventricle syndrome</a:t>
            </a:r>
            <a:r>
              <a:rPr dirty="0" sz="2000" lang="en-US"/>
              <a:t>: development of intermittent headaches due to chronic, unremitting, usually lasting 10 to 30 minutes, in a shunted patient with smaller than usual ventricles.</a:t>
            </a:r>
          </a:p>
          <a:p>
            <a:pPr>
              <a:buFont typeface="Wingdings" pitchFamily="2" charset="2"/>
              <a:buChar char="§"/>
            </a:pPr>
            <a:r>
              <a:rPr b="1" dirty="0" sz="2000" lang="en-US">
                <a:solidFill>
                  <a:srgbClr val="002060"/>
                </a:solidFill>
              </a:rPr>
              <a:t>Slit ventricle triad</a:t>
            </a:r>
          </a:p>
          <a:p>
            <a:pPr indent="-457200" lvl="1" marL="914400">
              <a:buFont typeface="+mj-lt"/>
              <a:buAutoNum type="arabicPeriod"/>
            </a:pPr>
            <a:r>
              <a:rPr dirty="0" sz="2000" lang="en-US"/>
              <a:t>Intermittent headaches</a:t>
            </a:r>
          </a:p>
          <a:p>
            <a:pPr indent="-457200" lvl="1" marL="914400">
              <a:buFont typeface="+mj-lt"/>
              <a:buAutoNum type="arabicPeriod"/>
            </a:pPr>
            <a:r>
              <a:rPr dirty="0" sz="2000" lang="en-US"/>
              <a:t>Small ventricles</a:t>
            </a:r>
          </a:p>
          <a:p>
            <a:pPr indent="-457200" lvl="1" marL="914400">
              <a:buFont typeface="+mj-lt"/>
              <a:buAutoNum type="arabicPeriod"/>
            </a:pPr>
            <a:r>
              <a:rPr dirty="0" sz="2000" lang="en-US"/>
              <a:t>Slowly filling reservoir</a:t>
            </a:r>
          </a:p>
          <a:p>
            <a:pPr indent="-457200" lvl="1" marL="914400">
              <a:buFont typeface="+mj-lt"/>
              <a:buAutoNum type="arabicPeriod"/>
            </a:pPr>
            <a:endParaRPr dirty="0" sz="2000" lang="en-US"/>
          </a:p>
          <a:p>
            <a:pPr>
              <a:buFont typeface="Wingdings" pitchFamily="2" charset="2"/>
              <a:buChar char="§"/>
            </a:pPr>
            <a:r>
              <a:rPr dirty="0" sz="2000" lang="en-US"/>
              <a:t>Incidence 60% of shunted children, only 10% of whom have symptoms.</a:t>
            </a:r>
          </a:p>
          <a:p>
            <a:pPr>
              <a:buFont typeface="Wingdings" pitchFamily="2" charset="2"/>
              <a:buChar char="§"/>
            </a:pPr>
            <a:r>
              <a:rPr dirty="0" sz="2000" lang="en-US"/>
              <a:t>The tendency of ventricles to remain small in SVS </a:t>
            </a:r>
            <a:r>
              <a:rPr b="1" dirty="0" sz="2000" lang="en-US">
                <a:solidFill>
                  <a:srgbClr val="7030A0"/>
                </a:solidFill>
              </a:rPr>
              <a:t>despite elevated pressures</a:t>
            </a:r>
            <a:r>
              <a:rPr dirty="0" sz="2000" lang="en-US"/>
              <a:t> has been considered evidence of </a:t>
            </a:r>
            <a:r>
              <a:rPr b="1" dirty="0" sz="2000" lang="en-US">
                <a:solidFill>
                  <a:srgbClr val="C00000"/>
                </a:solidFill>
              </a:rPr>
              <a:t>reduced compliance </a:t>
            </a:r>
            <a:r>
              <a:rPr dirty="0" sz="2000" lang="en-US"/>
              <a:t>(ependymal or glial scarring in the setting of chronic hydrocephalus increase ventricular expansion resistance).</a:t>
            </a:r>
          </a:p>
          <a:p>
            <a:pPr>
              <a:buFont typeface="Wingdings" pitchFamily="2" charset="2"/>
              <a:buChar char="§"/>
            </a:pPr>
            <a:r>
              <a:rPr dirty="0" sz="2000" lang="en-US"/>
              <a:t> </a:t>
            </a:r>
            <a:r>
              <a:rPr b="1" dirty="0" sz="2000" lang="en-US"/>
              <a:t>Causes</a:t>
            </a:r>
          </a:p>
          <a:p>
            <a:pPr algn="just" indent="-342900" lvl="1" marL="740664">
              <a:buAutoNum type="arabicPeriod"/>
            </a:pPr>
            <a:r>
              <a:rPr dirty="0" sz="2000" lang="en-US" err="1"/>
              <a:t>Overshunting</a:t>
            </a:r>
            <a:r>
              <a:rPr dirty="0" sz="2000" lang="en-US"/>
              <a:t>.</a:t>
            </a:r>
          </a:p>
          <a:p>
            <a:pPr algn="just" indent="-342900" lvl="1" marL="740664">
              <a:buAutoNum type="arabicPeriod"/>
            </a:pPr>
            <a:r>
              <a:rPr dirty="0" sz="2000" lang="en-US"/>
              <a:t>Entrapped (isolated) fourth ventricle.</a:t>
            </a:r>
          </a:p>
          <a:p>
            <a:pPr algn="just" indent="-342900" lvl="1" marL="740664">
              <a:buAutoNum type="arabicPeriod"/>
            </a:pPr>
            <a:r>
              <a:rPr dirty="0" sz="2000" lang="en-US" err="1"/>
              <a:t>Pseudotumor</a:t>
            </a:r>
            <a:r>
              <a:rPr dirty="0" sz="2000" lang="en-US"/>
              <a:t> </a:t>
            </a:r>
            <a:r>
              <a:rPr dirty="0" sz="2000" lang="en-US" err="1"/>
              <a:t>cerebri</a:t>
            </a:r>
            <a:r>
              <a:rPr dirty="0" sz="2000" lang="en-US"/>
              <a:t> have slit-like ventricles with consistently elevated ICP.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0" name=""/>
        <p:cNvGrpSpPr/>
        <p:nvPr/>
      </p:nvGrpSpPr>
      <p:grpSpPr>
        <a:xfrm>
          <a:off x="0" y="0"/>
          <a:ext cx="0" cy="0"/>
          <a:chOff x="0" y="0"/>
          <a:chExt cx="0" cy="0"/>
        </a:xfrm>
      </p:grpSpPr>
      <p:sp>
        <p:nvSpPr>
          <p:cNvPr id="1048620" name="Content Placeholder 2"/>
          <p:cNvSpPr>
            <a:spLocks noGrp="1"/>
          </p:cNvSpPr>
          <p:nvPr>
            <p:ph idx="1"/>
          </p:nvPr>
        </p:nvSpPr>
        <p:spPr>
          <a:xfrm>
            <a:off x="86014" y="82262"/>
            <a:ext cx="8977168" cy="6683374"/>
          </a:xfrm>
        </p:spPr>
        <p:txBody>
          <a:bodyPr>
            <a:normAutofit/>
          </a:bodyPr>
          <a:p>
            <a:pPr>
              <a:buFont typeface="Wingdings" pitchFamily="2" charset="2"/>
              <a:buChar char="v"/>
            </a:pPr>
            <a:r>
              <a:rPr b="1" dirty="0" sz="2000" lang="en-US">
                <a:solidFill>
                  <a:srgbClr val="002060"/>
                </a:solidFill>
              </a:rPr>
              <a:t>Causes of headache in SVS may be differentiated by ICP monitoring</a:t>
            </a:r>
          </a:p>
          <a:p>
            <a:pPr indent="-457200" marL="457200">
              <a:buFont typeface="+mj-lt"/>
              <a:buAutoNum type="arabicPeriod"/>
            </a:pPr>
            <a:r>
              <a:rPr b="1" dirty="0" sz="2000" lang="en-US">
                <a:solidFill>
                  <a:srgbClr val="0070C0"/>
                </a:solidFill>
              </a:rPr>
              <a:t>Low pressure:</a:t>
            </a:r>
          </a:p>
          <a:p>
            <a:pPr lvl="1"/>
            <a:r>
              <a:rPr dirty="0" sz="2000" lang="en-US"/>
              <a:t>Headaches may be expected to be </a:t>
            </a:r>
            <a:r>
              <a:rPr b="1" dirty="0" sz="2000" lang="en-US"/>
              <a:t>positional</a:t>
            </a:r>
            <a:r>
              <a:rPr dirty="0" sz="2000" lang="en-US"/>
              <a:t>.</a:t>
            </a:r>
          </a:p>
          <a:p>
            <a:pPr lvl="1"/>
            <a:r>
              <a:rPr b="1" dirty="0" sz="2000" lang="en-US">
                <a:solidFill>
                  <a:srgbClr val="7030A0"/>
                </a:solidFill>
              </a:rPr>
              <a:t>Treatment of choice</a:t>
            </a:r>
            <a:r>
              <a:rPr dirty="0" sz="2000" lang="en-US"/>
              <a:t>: decreasing the drainage with a different valve, a shunt assist device, or an adjustable valve adjustment.</a:t>
            </a:r>
          </a:p>
          <a:p>
            <a:pPr indent="-457200" marL="457200">
              <a:buFont typeface="+mj-lt"/>
              <a:buAutoNum type="arabicPeriod"/>
            </a:pPr>
            <a:endParaRPr dirty="0" sz="2400" lang="en-US"/>
          </a:p>
          <a:p>
            <a:pPr indent="-457200" marL="457200">
              <a:buFont typeface="+mj-lt"/>
              <a:buAutoNum type="arabicPeriod"/>
            </a:pPr>
            <a:r>
              <a:rPr b="1" dirty="0" sz="2000" lang="en-US">
                <a:solidFill>
                  <a:srgbClr val="0070C0"/>
                </a:solidFill>
              </a:rPr>
              <a:t>Normal pressure</a:t>
            </a:r>
          </a:p>
          <a:p>
            <a:pPr lvl="1"/>
            <a:r>
              <a:rPr dirty="0" sz="2000" lang="en-US"/>
              <a:t>Headache due to </a:t>
            </a:r>
            <a:r>
              <a:rPr b="1" dirty="0" sz="2000" lang="en-US"/>
              <a:t>intermittent shunt occlusion</a:t>
            </a:r>
            <a:r>
              <a:rPr dirty="0" sz="2000" lang="en-US"/>
              <a:t>: </a:t>
            </a:r>
            <a:r>
              <a:rPr dirty="0" sz="2000" lang="en-US" err="1"/>
              <a:t>overshunting</a:t>
            </a:r>
            <a:r>
              <a:rPr dirty="0" sz="2000" lang="en-US"/>
              <a:t> leads to ventricular collapse which causes the ependymal lining to occlude the inlet ports of the ventricular catheter producing shunt obstruction </a:t>
            </a:r>
            <a:r>
              <a:rPr b="1" dirty="0" sz="2000" lang="en-US">
                <a:solidFill>
                  <a:srgbClr val="C00000"/>
                </a:solidFill>
                <a:sym typeface="Wingdings" pitchFamily="2" charset="2"/>
              </a:rPr>
              <a:t></a:t>
            </a:r>
            <a:r>
              <a:rPr dirty="0" sz="2000" lang="en-US">
                <a:sym typeface="Wingdings" pitchFamily="2" charset="2"/>
              </a:rPr>
              <a:t> raised ICP </a:t>
            </a:r>
            <a:r>
              <a:rPr b="1" dirty="0" sz="2000" lang="en-US">
                <a:solidFill>
                  <a:srgbClr val="C00000"/>
                </a:solidFill>
                <a:sym typeface="Wingdings" pitchFamily="2" charset="2"/>
              </a:rPr>
              <a:t></a:t>
            </a:r>
            <a:r>
              <a:rPr dirty="0" sz="2000" lang="en-US">
                <a:sym typeface="Wingdings" pitchFamily="2" charset="2"/>
              </a:rPr>
              <a:t> ventricular expansion </a:t>
            </a:r>
            <a:r>
              <a:rPr b="1" dirty="0" sz="2000" lang="en-US">
                <a:solidFill>
                  <a:srgbClr val="C00000"/>
                </a:solidFill>
                <a:sym typeface="Wingdings" pitchFamily="2" charset="2"/>
              </a:rPr>
              <a:t></a:t>
            </a:r>
            <a:r>
              <a:rPr dirty="0" sz="2000" lang="en-US">
                <a:sym typeface="Wingdings" pitchFamily="2" charset="2"/>
              </a:rPr>
              <a:t> shunt reopening.</a:t>
            </a:r>
          </a:p>
          <a:p>
            <a:pPr lvl="1"/>
            <a:r>
              <a:rPr b="1" dirty="0" sz="2000" lang="en-US">
                <a:solidFill>
                  <a:srgbClr val="7030A0"/>
                </a:solidFill>
                <a:sym typeface="Wingdings" pitchFamily="2" charset="2"/>
              </a:rPr>
              <a:t>Treatment</a:t>
            </a:r>
            <a:r>
              <a:rPr dirty="0" sz="2000" lang="en-US">
                <a:sym typeface="Wingdings" pitchFamily="2" charset="2"/>
              </a:rPr>
              <a:t>: Changing the position of the catheter to an area less collapsible, either within the ventricular system or </a:t>
            </a:r>
            <a:r>
              <a:rPr dirty="0" sz="2000" lang="en-US" err="1">
                <a:sym typeface="Wingdings" pitchFamily="2" charset="2"/>
              </a:rPr>
              <a:t>cisternae</a:t>
            </a:r>
            <a:r>
              <a:rPr dirty="0" sz="2000" lang="en-US">
                <a:sym typeface="Wingdings" pitchFamily="2" charset="2"/>
              </a:rPr>
              <a:t> or lumbar spaces.</a:t>
            </a:r>
          </a:p>
          <a:p>
            <a:pPr lvl="1"/>
            <a:endParaRPr dirty="0" sz="2000" lang="en-US">
              <a:sym typeface="Wingdings" pitchFamily="2" charset="2"/>
            </a:endParaRPr>
          </a:p>
          <a:p>
            <a:pPr indent="-457200" marL="457200">
              <a:buFont typeface="+mj-lt"/>
              <a:buAutoNum type="arabicPeriod"/>
            </a:pPr>
            <a:r>
              <a:rPr b="1" dirty="0" sz="2000" lang="en-US">
                <a:solidFill>
                  <a:srgbClr val="0070C0"/>
                </a:solidFill>
                <a:sym typeface="Wingdings" pitchFamily="2" charset="2"/>
              </a:rPr>
              <a:t>High pressure</a:t>
            </a:r>
          </a:p>
          <a:p>
            <a:pPr lvl="1"/>
            <a:r>
              <a:rPr dirty="0" sz="2000" lang="en-US"/>
              <a:t>Persistent high pressures may be observed, which suggests a blocked shunt, usually at the site where the catheter and tissue are adherent. </a:t>
            </a:r>
          </a:p>
          <a:p>
            <a:pPr lvl="1"/>
            <a:r>
              <a:rPr b="1" dirty="0" sz="2000" lang="en-US">
                <a:solidFill>
                  <a:srgbClr val="7030A0"/>
                </a:solidFill>
              </a:rPr>
              <a:t>Treatment</a:t>
            </a:r>
            <a:r>
              <a:rPr dirty="0" sz="2000" lang="en-US"/>
              <a:t>: Shunt exploration and revision are appropriate.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1" name=""/>
        <p:cNvGrpSpPr/>
        <p:nvPr/>
      </p:nvGrpSpPr>
      <p:grpSpPr>
        <a:xfrm>
          <a:off x="0" y="0"/>
          <a:ext cx="0" cy="0"/>
          <a:chOff x="0" y="0"/>
          <a:chExt cx="0" cy="0"/>
        </a:xfrm>
      </p:grpSpPr>
      <p:sp>
        <p:nvSpPr>
          <p:cNvPr id="1048621" name="Content Placeholder 2"/>
          <p:cNvSpPr>
            <a:spLocks noGrp="1"/>
          </p:cNvSpPr>
          <p:nvPr>
            <p:ph idx="1"/>
          </p:nvPr>
        </p:nvSpPr>
        <p:spPr>
          <a:xfrm>
            <a:off x="80818" y="86591"/>
            <a:ext cx="8970817" cy="6367318"/>
          </a:xfrm>
        </p:spPr>
        <p:txBody>
          <a:bodyPr>
            <a:normAutofit/>
          </a:bodyPr>
          <a:p>
            <a:pPr>
              <a:buFont typeface="Wingdings" pitchFamily="2" charset="2"/>
              <a:buChar char="v"/>
            </a:pPr>
            <a:r>
              <a:rPr b="1" dirty="0" sz="2000" lang="en-US">
                <a:solidFill>
                  <a:srgbClr val="002060"/>
                </a:solidFill>
              </a:rPr>
              <a:t>Treatment</a:t>
            </a:r>
          </a:p>
          <a:p>
            <a:pPr indent="-342900" marL="342900">
              <a:buFont typeface="+mj-lt"/>
              <a:buAutoNum type="arabicParenR"/>
            </a:pPr>
            <a:r>
              <a:rPr b="1" dirty="0" sz="2000" lang="en-US">
                <a:solidFill>
                  <a:srgbClr val="7030A0"/>
                </a:solidFill>
              </a:rPr>
              <a:t>Asymptomatic</a:t>
            </a:r>
            <a:r>
              <a:rPr dirty="0" sz="2000" lang="en-US"/>
              <a:t>: no need for urgent treatment.</a:t>
            </a:r>
          </a:p>
          <a:p>
            <a:pPr indent="-342900" marL="342900">
              <a:buFont typeface="+mj-lt"/>
              <a:buAutoNum type="arabicParenR"/>
            </a:pPr>
            <a:r>
              <a:rPr b="1" dirty="0" sz="2000" lang="en-US">
                <a:solidFill>
                  <a:srgbClr val="7030A0"/>
                </a:solidFill>
              </a:rPr>
              <a:t>Treatment of intracranial hypotension</a:t>
            </a:r>
            <a:r>
              <a:rPr dirty="0" sz="2000" lang="en-US"/>
              <a:t>: it is usually self limited</a:t>
            </a:r>
          </a:p>
          <a:p>
            <a:pPr indent="-457200" lvl="1" marL="914400">
              <a:buFont typeface="+mj-lt"/>
              <a:buAutoNum type="arabicPeriod"/>
            </a:pPr>
            <a:r>
              <a:rPr dirty="0" sz="2000" lang="en-US"/>
              <a:t>Bed-rest and analgesics</a:t>
            </a:r>
          </a:p>
          <a:p>
            <a:pPr indent="-457200" lvl="1" marL="914400">
              <a:buFont typeface="+mj-lt"/>
              <a:buAutoNum type="arabicPeriod"/>
            </a:pPr>
            <a:r>
              <a:rPr dirty="0" sz="2000" lang="en-US"/>
              <a:t>Trial with a tight abdominal binder</a:t>
            </a:r>
          </a:p>
          <a:p>
            <a:pPr indent="-457200" lvl="1" marL="914400">
              <a:buFont typeface="+mj-lt"/>
              <a:buAutoNum type="arabicPeriod"/>
            </a:pPr>
            <a:r>
              <a:rPr dirty="0" sz="2000" lang="en-US"/>
              <a:t>If symptoms persist after 3 days of #1-2 then shunt revision with valve replacement</a:t>
            </a:r>
          </a:p>
          <a:p>
            <a:pPr indent="-342900" lvl="1" marL="800100">
              <a:buFont typeface="+mj-lt"/>
              <a:buAutoNum type="arabicPeriod"/>
            </a:pPr>
            <a:endParaRPr dirty="0" sz="1600" lang="en-US"/>
          </a:p>
          <a:p>
            <a:pPr indent="-342900" marL="342900">
              <a:buFont typeface="+mj-lt"/>
              <a:buAutoNum type="arabicParenR"/>
            </a:pPr>
            <a:r>
              <a:rPr b="1" dirty="0" sz="2000" lang="en-US">
                <a:solidFill>
                  <a:srgbClr val="7030A0"/>
                </a:solidFill>
              </a:rPr>
              <a:t>Treatment of SVS</a:t>
            </a:r>
            <a:r>
              <a:rPr dirty="0" sz="2000" lang="en-US"/>
              <a:t>: shunt revision with </a:t>
            </a:r>
          </a:p>
          <a:p>
            <a:pPr lvl="1">
              <a:buFont typeface="Wingdings" pitchFamily="2" charset="2"/>
              <a:buChar char="§"/>
            </a:pPr>
            <a:r>
              <a:rPr dirty="0" sz="2000" lang="en-US"/>
              <a:t>High pressure device or </a:t>
            </a:r>
          </a:p>
          <a:p>
            <a:pPr lvl="1">
              <a:buFont typeface="Wingdings" pitchFamily="2" charset="2"/>
              <a:buChar char="§"/>
            </a:pPr>
            <a:r>
              <a:rPr dirty="0" sz="2000" lang="en-US"/>
              <a:t>Anti-siphon device or </a:t>
            </a:r>
          </a:p>
          <a:p>
            <a:pPr lvl="1">
              <a:buFont typeface="Wingdings" pitchFamily="2" charset="2"/>
              <a:buChar char="§"/>
            </a:pPr>
            <a:r>
              <a:rPr dirty="0" sz="2000" lang="en-US"/>
              <a:t>Conversion to programmable systems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2" name=""/>
        <p:cNvGrpSpPr/>
        <p:nvPr/>
      </p:nvGrpSpPr>
      <p:grpSpPr>
        <a:xfrm>
          <a:off x="0" y="0"/>
          <a:ext cx="0" cy="0"/>
          <a:chOff x="0" y="0"/>
          <a:chExt cx="0" cy="0"/>
        </a:xfrm>
      </p:grpSpPr>
      <p:pic>
        <p:nvPicPr>
          <p:cNvPr id="2097170" name="Picture 4"/>
          <p:cNvPicPr>
            <a:picLocks noChangeAspect="1" noGrp="1"/>
          </p:cNvPicPr>
          <p:nvPr>
            <p:ph idx="1"/>
          </p:nvPr>
        </p:nvPicPr>
        <p:blipFill>
          <a:blip xmlns:r="http://schemas.openxmlformats.org/officeDocument/2006/relationships" r:embed="rId1"/>
          <a:stretch>
            <a:fillRect/>
          </a:stretch>
        </p:blipFill>
        <p:spPr>
          <a:xfrm>
            <a:off x="136270" y="771920"/>
            <a:ext cx="8871460" cy="4862262"/>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7" name=""/>
        <p:cNvGrpSpPr/>
        <p:nvPr/>
      </p:nvGrpSpPr>
      <p:grpSpPr>
        <a:xfrm>
          <a:off x="0" y="0"/>
          <a:ext cx="0" cy="0"/>
          <a:chOff x="0" y="0"/>
          <a:chExt cx="0" cy="0"/>
        </a:xfrm>
      </p:grpSpPr>
      <p:sp>
        <p:nvSpPr>
          <p:cNvPr id="1048590" name="TextBox 2"/>
          <p:cNvSpPr txBox="1"/>
          <p:nvPr/>
        </p:nvSpPr>
        <p:spPr>
          <a:xfrm>
            <a:off x="89475" y="86883"/>
            <a:ext cx="8962161" cy="281941"/>
          </a:xfrm>
          <a:prstGeom prst="rect"/>
          <a:noFill/>
        </p:spPr>
        <p:txBody>
          <a:bodyPr wrap="square">
            <a:spAutoFit/>
          </a:bodyPr>
          <a:p>
            <a:endParaRPr dirty="0" sz="1350" lang="en-US">
              <a:latin typeface="Times New Roman" panose="02020603050405020304" pitchFamily="18" charset="0"/>
              <a:cs typeface="Times New Roman" panose="02020603050405020304" pitchFamily="18" charset="0"/>
            </a:endParaRPr>
          </a:p>
        </p:txBody>
      </p:sp>
      <p:sp>
        <p:nvSpPr>
          <p:cNvPr id="1048591" name="Subtitle 3"/>
          <p:cNvSpPr>
            <a:spLocks noGrp="1"/>
          </p:cNvSpPr>
          <p:nvPr>
            <p:ph idx="1"/>
          </p:nvPr>
        </p:nvSpPr>
        <p:spPr>
          <a:xfrm>
            <a:off x="89474" y="86883"/>
            <a:ext cx="8962161" cy="6684234"/>
          </a:xfrm>
        </p:spPr>
        <p:txBody>
          <a:bodyPr>
            <a:normAutofit/>
          </a:bodyPr>
          <a:p>
            <a:pPr>
              <a:buFont typeface="Wingdings" pitchFamily="2" charset="2"/>
              <a:buChar char="v"/>
            </a:pPr>
            <a:r>
              <a:rPr b="1" dirty="0" sz="2000" lang="en-US">
                <a:solidFill>
                  <a:srgbClr val="002060"/>
                </a:solidFill>
              </a:rPr>
              <a:t>Parenchymal Capillary Exchange</a:t>
            </a:r>
          </a:p>
          <a:p>
            <a:r>
              <a:rPr b="1" dirty="0" sz="2000" lang="en-US"/>
              <a:t>The existence of parenchymal absorption more easily explains</a:t>
            </a:r>
            <a:r>
              <a:rPr dirty="0" sz="2000" lang="en-US"/>
              <a:t> </a:t>
            </a:r>
          </a:p>
          <a:p>
            <a:pPr indent="0" lvl="1" marL="457200">
              <a:buNone/>
            </a:pPr>
            <a:r>
              <a:rPr dirty="0" sz="2000" lang="en-US"/>
              <a:t>the stable ventricle configuration in a child with </a:t>
            </a:r>
            <a:r>
              <a:rPr b="1" dirty="0" sz="2000" lang="en-US">
                <a:solidFill>
                  <a:srgbClr val="0070C0"/>
                </a:solidFill>
              </a:rPr>
              <a:t>arrested hydrocephalus</a:t>
            </a:r>
            <a:r>
              <a:rPr dirty="0" sz="2000" lang="en-US"/>
              <a:t>, even with an apparent complete aqueduct stenosis. </a:t>
            </a:r>
          </a:p>
          <a:p>
            <a:r>
              <a:rPr b="1" dirty="0" sz="2000" lang="en-US"/>
              <a:t>Changes in CSF parenchymal absorption with age may also help explain</a:t>
            </a:r>
            <a:r>
              <a:rPr dirty="0" sz="2000" lang="en-US"/>
              <a:t> </a:t>
            </a:r>
          </a:p>
          <a:p>
            <a:pPr indent="0" lvl="1" marL="457200">
              <a:buNone/>
            </a:pPr>
            <a:r>
              <a:rPr dirty="0" sz="2000" lang="en-US"/>
              <a:t>The late onset of symptoms in patients with longstanding hydrocephalus (</a:t>
            </a:r>
            <a:r>
              <a:rPr b="1" dirty="0" sz="2000" lang="en-US">
                <a:solidFill>
                  <a:srgbClr val="0070C0"/>
                </a:solidFill>
              </a:rPr>
              <a:t>adult-onset congenital hydrocephalus</a:t>
            </a:r>
            <a:r>
              <a:rPr dirty="0" sz="2000" lang="en-US"/>
              <a:t>) wherein </a:t>
            </a:r>
            <a:r>
              <a:rPr dirty="0" sz="2000" lang="en-US" err="1"/>
              <a:t>aqueductal</a:t>
            </a:r>
            <a:r>
              <a:rPr dirty="0" sz="2000" lang="en-US"/>
              <a:t> stenosis is compensated by parenchymal absorption for many years.</a:t>
            </a:r>
          </a:p>
          <a:p>
            <a:pPr indent="0" lvl="1" marL="457200">
              <a:buNone/>
            </a:pPr>
            <a:endParaRPr dirty="0" sz="2000" lang="en-US"/>
          </a:p>
          <a:p>
            <a:endParaRPr dirty="0" sz="2000"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93" name=""/>
        <p:cNvGrpSpPr/>
        <p:nvPr/>
      </p:nvGrpSpPr>
      <p:grpSpPr>
        <a:xfrm>
          <a:off x="0" y="0"/>
          <a:ext cx="0" cy="0"/>
          <a:chOff x="0" y="0"/>
          <a:chExt cx="0" cy="0"/>
        </a:xfrm>
      </p:grpSpPr>
      <p:sp>
        <p:nvSpPr>
          <p:cNvPr id="1048622" name="Title 1"/>
          <p:cNvSpPr>
            <a:spLocks noGrp="1"/>
          </p:cNvSpPr>
          <p:nvPr>
            <p:ph type="title"/>
          </p:nvPr>
        </p:nvSpPr>
        <p:spPr>
          <a:xfrm>
            <a:off x="2758930" y="3103091"/>
            <a:ext cx="3626139" cy="651817"/>
          </a:xfrm>
        </p:spPr>
        <p:txBody>
          <a:bodyPr>
            <a:noAutofit/>
          </a:bodyPr>
          <a:p>
            <a:pPr algn="ctr"/>
            <a:r>
              <a:rPr dirty="0" sz="4800" lang="en-US">
                <a:solidFill>
                  <a:srgbClr val="000000"/>
                </a:solidFill>
                <a:latin typeface="Algerian" pitchFamily="82" charset="77"/>
              </a:rPr>
              <a:t>Thank you</a:t>
            </a:r>
            <a:endParaRPr dirty="0" sz="4800" lang="en-US">
              <a:solidFill>
                <a:srgbClr val="000000"/>
              </a:solidFill>
              <a:latin typeface="Algerian" pitchFamily="82"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8" name=""/>
        <p:cNvGrpSpPr/>
        <p:nvPr/>
      </p:nvGrpSpPr>
      <p:grpSpPr>
        <a:xfrm>
          <a:off x="0" y="0"/>
          <a:ext cx="0" cy="0"/>
          <a:chOff x="0" y="0"/>
          <a:chExt cx="0" cy="0"/>
        </a:xfrm>
      </p:grpSpPr>
      <p:sp>
        <p:nvSpPr>
          <p:cNvPr id="1048592" name="TextBox 2"/>
          <p:cNvSpPr txBox="1"/>
          <p:nvPr/>
        </p:nvSpPr>
        <p:spPr>
          <a:xfrm>
            <a:off x="89475" y="86883"/>
            <a:ext cx="8962161" cy="281941"/>
          </a:xfrm>
          <a:prstGeom prst="rect"/>
          <a:noFill/>
        </p:spPr>
        <p:txBody>
          <a:bodyPr wrap="square">
            <a:spAutoFit/>
          </a:bodyPr>
          <a:p>
            <a:endParaRPr dirty="0" sz="1350" lang="en-US">
              <a:latin typeface="Times New Roman" panose="02020603050405020304" pitchFamily="18" charset="0"/>
              <a:cs typeface="Times New Roman" panose="02020603050405020304" pitchFamily="18" charset="0"/>
            </a:endParaRPr>
          </a:p>
        </p:txBody>
      </p:sp>
      <p:sp>
        <p:nvSpPr>
          <p:cNvPr id="1048593" name="Subtitle 3"/>
          <p:cNvSpPr>
            <a:spLocks noGrp="1"/>
          </p:cNvSpPr>
          <p:nvPr>
            <p:ph idx="1"/>
          </p:nvPr>
        </p:nvSpPr>
        <p:spPr>
          <a:xfrm>
            <a:off x="89474" y="86883"/>
            <a:ext cx="8962161" cy="6684234"/>
          </a:xfrm>
        </p:spPr>
        <p:txBody>
          <a:bodyPr>
            <a:normAutofit fontScale="95000" lnSpcReduction="20000"/>
          </a:bodyPr>
          <a:p>
            <a:pPr>
              <a:buFont typeface="Wingdings" pitchFamily="2" charset="2"/>
              <a:buChar char="v"/>
            </a:pPr>
            <a:r>
              <a:rPr b="1" dirty="0" sz="2000" lang="en-US">
                <a:solidFill>
                  <a:srgbClr val="002060"/>
                </a:solidFill>
              </a:rPr>
              <a:t>CSF Movement</a:t>
            </a:r>
          </a:p>
          <a:p>
            <a:r>
              <a:rPr b="1" dirty="0" sz="2000" lang="en-US"/>
              <a:t>The Classical Model Of CSF Ventricular Circulation And Movement Depend On</a:t>
            </a:r>
            <a:r>
              <a:rPr dirty="0" sz="2000" lang="en-US"/>
              <a:t> :</a:t>
            </a:r>
          </a:p>
          <a:p>
            <a:pPr indent="-342900" lvl="1" marL="740664">
              <a:buFont typeface="+mj-lt"/>
              <a:buAutoNum type="arabicParenR"/>
            </a:pPr>
            <a:r>
              <a:rPr dirty="0" sz="2000" i="0" lang="en-US">
                <a:solidFill>
                  <a:schemeClr val="tx1">
                    <a:lumMod val="95000"/>
                    <a:lumOff val="5000"/>
                  </a:schemeClr>
                </a:solidFill>
              </a:rPr>
              <a:t>The parenchymal production and absorption of fluid.</a:t>
            </a:r>
          </a:p>
          <a:p>
            <a:pPr indent="-342900" lvl="1" marL="740664">
              <a:buFont typeface="+mj-lt"/>
              <a:buAutoNum type="arabicParenR"/>
            </a:pPr>
            <a:r>
              <a:rPr dirty="0" sz="2000" i="0" lang="en-US">
                <a:solidFill>
                  <a:schemeClr val="tx1">
                    <a:lumMod val="95000"/>
                    <a:lumOff val="5000"/>
                  </a:schemeClr>
                </a:solidFill>
              </a:rPr>
              <a:t>The extent of movement of fluid across the ventricular wall boundaries into the brain.</a:t>
            </a:r>
          </a:p>
          <a:p>
            <a:pPr indent="-342900" lvl="1" marL="740664">
              <a:buFont typeface="+mj-lt"/>
              <a:buAutoNum type="arabicParenR"/>
            </a:pPr>
            <a:r>
              <a:rPr dirty="0" sz="2000" i="0" lang="en-US">
                <a:solidFill>
                  <a:schemeClr val="tx1">
                    <a:lumMod val="95000"/>
                    <a:lumOff val="5000"/>
                  </a:schemeClr>
                </a:solidFill>
              </a:rPr>
              <a:t>Cardiac-driven </a:t>
            </a:r>
            <a:r>
              <a:rPr dirty="0" sz="2000" i="0" lang="en-US" err="1">
                <a:solidFill>
                  <a:schemeClr val="tx1">
                    <a:lumMod val="95000"/>
                    <a:lumOff val="5000"/>
                  </a:schemeClr>
                </a:solidFill>
              </a:rPr>
              <a:t>pulsatility</a:t>
            </a:r>
            <a:r>
              <a:rPr dirty="0" sz="2000" i="0" lang="en-US">
                <a:solidFill>
                  <a:schemeClr val="tx1">
                    <a:lumMod val="95000"/>
                    <a:lumOff val="5000"/>
                  </a:schemeClr>
                </a:solidFill>
              </a:rPr>
              <a:t> of CSF movement.</a:t>
            </a:r>
          </a:p>
          <a:p>
            <a:pPr indent="-342900" marL="283464">
              <a:buFont typeface="Wingdings" pitchFamily="2" charset="2"/>
              <a:buChar char="Ø"/>
            </a:pPr>
            <a:endParaRPr b="1" dirty="0" sz="2000" lang="en-US" u="sng">
              <a:solidFill>
                <a:schemeClr val="tx1">
                  <a:lumMod val="95000"/>
                  <a:lumOff val="5000"/>
                </a:schemeClr>
              </a:solidFill>
              <a:effectLst>
                <a:outerShdw algn="tl" blurRad="38100" dir="2700000" dist="38100">
                  <a:srgbClr val="000000">
                    <a:alpha val="43137"/>
                  </a:srgbClr>
                </a:outerShdw>
              </a:effectLst>
            </a:endParaRPr>
          </a:p>
          <a:p>
            <a:pPr>
              <a:buFont typeface="Wingdings" pitchFamily="2" charset="2"/>
              <a:buChar char="Ø"/>
            </a:pPr>
            <a:r>
              <a:rPr dirty="0" sz="2000" lang="en-US"/>
              <a:t>The flow of CSF through the cerebral aqueduct in the </a:t>
            </a:r>
            <a:r>
              <a:rPr dirty="0" sz="2000" lang="en-US" err="1"/>
              <a:t>cranio-caudal</a:t>
            </a:r>
            <a:r>
              <a:rPr dirty="0" sz="2000" lang="en-US"/>
              <a:t> direction is of average of</a:t>
            </a:r>
            <a:r>
              <a:rPr dirty="0" sz="2000" lang="en-US">
                <a:solidFill>
                  <a:schemeClr val="tx1">
                    <a:lumMod val="95000"/>
                    <a:lumOff val="5000"/>
                  </a:schemeClr>
                </a:solidFill>
                <a:cs typeface="Calibri" panose="020F0502020204030204" pitchFamily="34" charset="0"/>
              </a:rPr>
              <a:t>  </a:t>
            </a:r>
            <a:r>
              <a:rPr b="1" dirty="0" sz="2000" lang="en-US">
                <a:solidFill>
                  <a:srgbClr val="0070C0"/>
                </a:solidFill>
                <a:cs typeface="Calibri" panose="020F0502020204030204" pitchFamily="34" charset="0"/>
              </a:rPr>
              <a:t>0.7 mL/min in adult</a:t>
            </a:r>
            <a:r>
              <a:rPr dirty="0" sz="2000" lang="en-US">
                <a:solidFill>
                  <a:schemeClr val="tx1">
                    <a:lumMod val="95000"/>
                    <a:lumOff val="5000"/>
                  </a:schemeClr>
                </a:solidFill>
                <a:cs typeface="Calibri" panose="020F0502020204030204" pitchFamily="34" charset="0"/>
              </a:rPr>
              <a:t>. (</a:t>
            </a:r>
            <a:r>
              <a:rPr b="1" dirty="0" sz="2000" lang="en-US">
                <a:solidFill>
                  <a:srgbClr val="7030A0"/>
                </a:solidFill>
                <a:cs typeface="Calibri" panose="020F0502020204030204" pitchFamily="34" charset="0"/>
              </a:rPr>
              <a:t>Length : 15 mm , </a:t>
            </a:r>
            <a:r>
              <a:rPr b="1" dirty="0" sz="2000" lang="en-US" err="1">
                <a:solidFill>
                  <a:srgbClr val="7030A0"/>
                </a:solidFill>
                <a:cs typeface="Calibri" panose="020F0502020204030204" pitchFamily="34" charset="0"/>
              </a:rPr>
              <a:t>dia</a:t>
            </a:r>
            <a:r>
              <a:rPr b="1" dirty="0" sz="2000" lang="en-US">
                <a:solidFill>
                  <a:srgbClr val="7030A0"/>
                </a:solidFill>
                <a:cs typeface="Calibri" panose="020F0502020204030204" pitchFamily="34" charset="0"/>
              </a:rPr>
              <a:t>. : 1-2 mm</a:t>
            </a:r>
            <a:r>
              <a:rPr dirty="0" sz="2000" lang="en-US">
                <a:solidFill>
                  <a:schemeClr val="tx1">
                    <a:lumMod val="95000"/>
                    <a:lumOff val="5000"/>
                  </a:schemeClr>
                </a:solidFill>
                <a:cs typeface="Calibri" panose="020F0502020204030204" pitchFamily="34" charset="0"/>
              </a:rPr>
              <a:t>)</a:t>
            </a:r>
            <a:endParaRPr dirty="0" sz="2000" i="0" lang="en-US">
              <a:solidFill>
                <a:schemeClr val="tx1">
                  <a:lumMod val="95000"/>
                  <a:lumOff val="5000"/>
                </a:schemeClr>
              </a:solidFill>
              <a:cs typeface="Calibri" panose="020F0502020204030204" pitchFamily="34" charset="0"/>
            </a:endParaRPr>
          </a:p>
          <a:p>
            <a:pPr>
              <a:buFont typeface="Wingdings" panose="05000000000000000000" pitchFamily="2" charset="2"/>
              <a:buChar char="§"/>
            </a:pPr>
            <a:r>
              <a:rPr b="1" dirty="0" sz="2000" i="0" lang="en-US">
                <a:solidFill>
                  <a:schemeClr val="tx1">
                    <a:lumMod val="95000"/>
                    <a:lumOff val="5000"/>
                  </a:schemeClr>
                </a:solidFill>
                <a:cs typeface="Calibri" panose="020F0502020204030204" pitchFamily="34" charset="0"/>
              </a:rPr>
              <a:t>The net caudal flow at the aqueduct is reversed in direction in</a:t>
            </a:r>
            <a:r>
              <a:rPr dirty="0" sz="2000" i="0" lang="en-US">
                <a:solidFill>
                  <a:schemeClr val="tx1">
                    <a:lumMod val="95000"/>
                    <a:lumOff val="5000"/>
                  </a:schemeClr>
                </a:solidFill>
                <a:cs typeface="Calibri" panose="020F0502020204030204" pitchFamily="34" charset="0"/>
              </a:rPr>
              <a:t> </a:t>
            </a:r>
          </a:p>
          <a:p>
            <a:pPr lvl="1">
              <a:buFont typeface="Wingdings" pitchFamily="2" charset="2"/>
              <a:buChar char="ü"/>
            </a:pPr>
            <a:r>
              <a:rPr dirty="0" sz="2000" i="0" lang="en-US">
                <a:solidFill>
                  <a:schemeClr val="tx1">
                    <a:lumMod val="95000"/>
                    <a:lumOff val="5000"/>
                  </a:schemeClr>
                </a:solidFill>
                <a:cs typeface="Calibri" panose="020F0502020204030204" pitchFamily="34" charset="0"/>
              </a:rPr>
              <a:t>Children less than 2 years of age.</a:t>
            </a:r>
          </a:p>
          <a:p>
            <a:pPr lvl="1">
              <a:buFont typeface="Wingdings" pitchFamily="2" charset="2"/>
              <a:buChar char="ü"/>
            </a:pPr>
            <a:r>
              <a:rPr dirty="0" sz="2000" i="0" lang="en-US">
                <a:solidFill>
                  <a:schemeClr val="tx1">
                    <a:lumMod val="95000"/>
                    <a:lumOff val="5000"/>
                  </a:schemeClr>
                </a:solidFill>
                <a:cs typeface="Calibri" panose="020F0502020204030204" pitchFamily="34" charset="0"/>
              </a:rPr>
              <a:t>Patients with normal-pressure hydrocephalus (NPH).</a:t>
            </a:r>
          </a:p>
          <a:p>
            <a:pPr>
              <a:buFont typeface="Wingdings" panose="05000000000000000000" pitchFamily="2" charset="2"/>
              <a:buChar char="§"/>
            </a:pPr>
            <a:endParaRPr dirty="0" sz="2000" i="0" lang="en-US">
              <a:solidFill>
                <a:schemeClr val="tx1">
                  <a:lumMod val="95000"/>
                  <a:lumOff val="5000"/>
                </a:schemeClr>
              </a:solidFill>
              <a:cs typeface="Calibri" panose="020F0502020204030204" pitchFamily="34" charset="0"/>
            </a:endParaRPr>
          </a:p>
          <a:p>
            <a:pPr>
              <a:buFont typeface="Wingdings" panose="05000000000000000000" pitchFamily="2" charset="2"/>
              <a:buChar char="§"/>
            </a:pPr>
            <a:r>
              <a:rPr dirty="0" sz="2000" i="0" lang="en-US">
                <a:solidFill>
                  <a:schemeClr val="tx1">
                    <a:lumMod val="95000"/>
                    <a:lumOff val="5000"/>
                  </a:schemeClr>
                </a:solidFill>
                <a:cs typeface="Calibri" panose="020F0502020204030204" pitchFamily="34" charset="0"/>
              </a:rPr>
              <a:t>Importantly, there is evidence that changes in vascular and CSF </a:t>
            </a:r>
            <a:r>
              <a:rPr dirty="0" sz="2000" i="0" lang="en-US" err="1">
                <a:solidFill>
                  <a:schemeClr val="tx1">
                    <a:lumMod val="95000"/>
                    <a:lumOff val="5000"/>
                  </a:schemeClr>
                </a:solidFill>
                <a:cs typeface="Calibri" panose="020F0502020204030204" pitchFamily="34" charset="0"/>
              </a:rPr>
              <a:t>pulsatility</a:t>
            </a:r>
            <a:r>
              <a:rPr dirty="0" sz="2000" i="0" lang="en-US">
                <a:solidFill>
                  <a:schemeClr val="tx1">
                    <a:lumMod val="95000"/>
                    <a:lumOff val="5000"/>
                  </a:schemeClr>
                </a:solidFill>
                <a:cs typeface="Calibri" panose="020F0502020204030204" pitchFamily="34" charset="0"/>
              </a:rPr>
              <a:t> play a role in communicating hydrocephalus.</a:t>
            </a:r>
          </a:p>
          <a:p>
            <a:pPr>
              <a:buFont typeface="Wingdings" pitchFamily="2" charset="2"/>
              <a:buChar char="Ø"/>
            </a:pPr>
            <a:r>
              <a:rPr b="1" dirty="0" sz="2000" i="0" lang="en-US" err="1" u="sng">
                <a:solidFill>
                  <a:srgbClr val="C00000"/>
                </a:solidFill>
                <a:cs typeface="Calibri" panose="020F0502020204030204" pitchFamily="34" charset="0"/>
              </a:rPr>
              <a:t>Windkessel</a:t>
            </a:r>
            <a:r>
              <a:rPr b="1" dirty="0" sz="2000" i="0" lang="en-US" u="sng">
                <a:solidFill>
                  <a:srgbClr val="C00000"/>
                </a:solidFill>
                <a:cs typeface="Calibri" panose="020F0502020204030204" pitchFamily="34" charset="0"/>
              </a:rPr>
              <a:t> mechanism</a:t>
            </a:r>
          </a:p>
          <a:p>
            <a:pPr>
              <a:buFont typeface="Wingdings" panose="05000000000000000000" pitchFamily="2" charset="2"/>
              <a:buChar char="§"/>
            </a:pPr>
            <a:r>
              <a:rPr dirty="0" sz="2000" i="0" lang="en-US">
                <a:solidFill>
                  <a:schemeClr val="tx1">
                    <a:lumMod val="95000"/>
                    <a:lumOff val="5000"/>
                  </a:schemeClr>
                </a:solidFill>
                <a:cs typeface="Calibri" panose="020F0502020204030204" pitchFamily="34" charset="0"/>
              </a:rPr>
              <a:t>The CSF spaces present around major arteries act as smoothing of incoming arterial pulse wave allowing arterial expansion and temporary storage of the systolic wave and releasing it during diastole.</a:t>
            </a:r>
            <a:endParaRPr dirty="0" sz="2000" lang="en-IQ"/>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9" name=""/>
        <p:cNvGrpSpPr/>
        <p:nvPr/>
      </p:nvGrpSpPr>
      <p:grpSpPr>
        <a:xfrm>
          <a:off x="0" y="0"/>
          <a:ext cx="0" cy="0"/>
          <a:chOff x="0" y="0"/>
          <a:chExt cx="0" cy="0"/>
        </a:xfrm>
      </p:grpSpPr>
      <p:pic>
        <p:nvPicPr>
          <p:cNvPr id="2097152" name="Picture 4"/>
          <p:cNvPicPr>
            <a:picLocks noChangeAspect="1" noGrp="1"/>
          </p:cNvPicPr>
          <p:nvPr>
            <p:ph idx="1"/>
          </p:nvPr>
        </p:nvPicPr>
        <p:blipFill>
          <a:blip xmlns:r="http://schemas.openxmlformats.org/officeDocument/2006/relationships" r:embed="rId1"/>
          <a:stretch>
            <a:fillRect/>
          </a:stretch>
        </p:blipFill>
        <p:spPr>
          <a:xfrm>
            <a:off x="1602820" y="0"/>
            <a:ext cx="5938359" cy="68580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0" name=""/>
        <p:cNvGrpSpPr/>
        <p:nvPr/>
      </p:nvGrpSpPr>
      <p:grpSpPr>
        <a:xfrm>
          <a:off x="0" y="0"/>
          <a:ext cx="0" cy="0"/>
          <a:chOff x="0" y="0"/>
          <a:chExt cx="0" cy="0"/>
        </a:xfrm>
      </p:grpSpPr>
      <p:sp>
        <p:nvSpPr>
          <p:cNvPr id="1048594" name="Subtitle 3"/>
          <p:cNvSpPr>
            <a:spLocks noGrp="1"/>
          </p:cNvSpPr>
          <p:nvPr>
            <p:ph idx="1"/>
          </p:nvPr>
        </p:nvSpPr>
        <p:spPr>
          <a:xfrm>
            <a:off x="80818" y="82261"/>
            <a:ext cx="8982364" cy="6671829"/>
          </a:xfrm>
        </p:spPr>
        <p:txBody>
          <a:bodyPr>
            <a:noAutofit/>
          </a:bodyPr>
          <a:p>
            <a:pPr>
              <a:buFont typeface="Wingdings" pitchFamily="2" charset="2"/>
              <a:buChar char="q"/>
            </a:pPr>
            <a:r>
              <a:rPr b="1" dirty="0" sz="2000" lang="en-US">
                <a:solidFill>
                  <a:srgbClr val="C00000"/>
                </a:solidFill>
              </a:rPr>
              <a:t>Hydrocephalus </a:t>
            </a:r>
          </a:p>
          <a:p>
            <a:r>
              <a:rPr dirty="0" sz="2000" lang="en-US" u="sng"/>
              <a:t>Definition</a:t>
            </a:r>
            <a:r>
              <a:rPr dirty="0" sz="2000" lang="en-US"/>
              <a:t> </a:t>
            </a:r>
            <a:r>
              <a:rPr cap="none" dirty="0" sz="2000" lang="en-US">
                <a:solidFill>
                  <a:schemeClr val="tx1"/>
                </a:solidFill>
              </a:rPr>
              <a:t>Is a excess of  CSF accumulate within ventricles due to imbalance between production and absorption of CSF.</a:t>
            </a:r>
          </a:p>
          <a:p>
            <a:endParaRPr dirty="0" sz="2000" lang="en-US" u="sng">
              <a:effectLst>
                <a:outerShdw algn="tl" blurRad="38100" dir="2700000" dist="38100">
                  <a:srgbClr val="000000">
                    <a:alpha val="43137"/>
                  </a:srgbClr>
                </a:outerShdw>
              </a:effectLst>
            </a:endParaRPr>
          </a:p>
          <a:p>
            <a:pPr>
              <a:buFont typeface="Wingdings" pitchFamily="2" charset="2"/>
              <a:buChar char="Ø"/>
            </a:pPr>
            <a:r>
              <a:rPr b="1" dirty="0" sz="2000" lang="en-US">
                <a:solidFill>
                  <a:srgbClr val="002060"/>
                </a:solidFill>
              </a:rPr>
              <a:t>Etiology</a:t>
            </a:r>
          </a:p>
          <a:p>
            <a:pPr>
              <a:buFont typeface="Wingdings" pitchFamily="2" charset="2"/>
              <a:buChar char="§"/>
            </a:pPr>
            <a:r>
              <a:rPr b="1" dirty="0" sz="2000" lang="en-US" err="1">
                <a:solidFill>
                  <a:srgbClr val="0070C0"/>
                </a:solidFill>
                <a:cs typeface="Calibri" panose="020F0502020204030204" pitchFamily="34" charset="0"/>
              </a:rPr>
              <a:t>Congintal</a:t>
            </a:r>
            <a:r>
              <a:rPr dirty="0" sz="2000" lang="en-US">
                <a:solidFill>
                  <a:schemeClr val="tx1"/>
                </a:solidFill>
                <a:cs typeface="Calibri" panose="020F0502020204030204" pitchFamily="34" charset="0"/>
              </a:rPr>
              <a:t> </a:t>
            </a:r>
          </a:p>
          <a:p>
            <a:pPr lvl="1">
              <a:buFont typeface="Wingdings" pitchFamily="2" charset="2"/>
              <a:buChar char="ü"/>
            </a:pPr>
            <a:r>
              <a:rPr dirty="0" sz="2000" lang="en-US">
                <a:solidFill>
                  <a:schemeClr val="tx1"/>
                </a:solidFill>
                <a:cs typeface="Calibri" panose="020F0502020204030204" pitchFamily="34" charset="0"/>
              </a:rPr>
              <a:t>Aqueduct stenosis most common</a:t>
            </a:r>
            <a:r>
              <a:rPr dirty="0" sz="2000" lang="en-US">
                <a:cs typeface="Calibri" panose="020F0502020204030204" pitchFamily="34" charset="0"/>
              </a:rPr>
              <a:t>.</a:t>
            </a:r>
          </a:p>
          <a:p>
            <a:pPr lvl="2"/>
            <a:r>
              <a:rPr b="1" dirty="0" lang="en-US">
                <a:solidFill>
                  <a:schemeClr val="tx1"/>
                </a:solidFill>
                <a:cs typeface="Calibri" panose="020F0502020204030204" pitchFamily="34" charset="0"/>
              </a:rPr>
              <a:t>1ry </a:t>
            </a:r>
            <a:r>
              <a:rPr b="1" dirty="0" lang="en-US" err="1">
                <a:solidFill>
                  <a:schemeClr val="tx1"/>
                </a:solidFill>
                <a:cs typeface="Calibri" panose="020F0502020204030204" pitchFamily="34" charset="0"/>
              </a:rPr>
              <a:t>aqueductal</a:t>
            </a:r>
            <a:r>
              <a:rPr b="1" dirty="0" lang="en-US">
                <a:solidFill>
                  <a:schemeClr val="tx1"/>
                </a:solidFill>
                <a:cs typeface="Calibri" panose="020F0502020204030204" pitchFamily="34" charset="0"/>
              </a:rPr>
              <a:t> stenosis</a:t>
            </a:r>
            <a:r>
              <a:rPr dirty="0" lang="en-US">
                <a:solidFill>
                  <a:schemeClr val="tx1"/>
                </a:solidFill>
                <a:cs typeface="Calibri" panose="020F0502020204030204" pitchFamily="34" charset="0"/>
              </a:rPr>
              <a:t> (usually presents in infancy, rarely in adulthood)</a:t>
            </a:r>
            <a:endParaRPr dirty="0" lang="en-US">
              <a:cs typeface="Calibri" panose="020F0502020204030204" pitchFamily="34" charset="0"/>
            </a:endParaRPr>
          </a:p>
          <a:p>
            <a:pPr lvl="2"/>
            <a:r>
              <a:rPr b="1" dirty="0" lang="en-US">
                <a:solidFill>
                  <a:schemeClr val="tx1"/>
                </a:solidFill>
                <a:cs typeface="Calibri" panose="020F0502020204030204" pitchFamily="34" charset="0"/>
              </a:rPr>
              <a:t>2ry </a:t>
            </a:r>
            <a:r>
              <a:rPr b="1" dirty="0" lang="en-US" err="1">
                <a:solidFill>
                  <a:schemeClr val="tx1"/>
                </a:solidFill>
                <a:cs typeface="Calibri" panose="020F0502020204030204" pitchFamily="34" charset="0"/>
              </a:rPr>
              <a:t>aqueductal</a:t>
            </a:r>
            <a:r>
              <a:rPr b="1" dirty="0" lang="en-US">
                <a:solidFill>
                  <a:schemeClr val="tx1"/>
                </a:solidFill>
                <a:cs typeface="Calibri" panose="020F0502020204030204" pitchFamily="34" charset="0"/>
              </a:rPr>
              <a:t> </a:t>
            </a:r>
            <a:r>
              <a:rPr b="1" dirty="0" lang="en-US" err="1">
                <a:solidFill>
                  <a:schemeClr val="tx1"/>
                </a:solidFill>
                <a:cs typeface="Calibri" panose="020F0502020204030204" pitchFamily="34" charset="0"/>
              </a:rPr>
              <a:t>gliosis</a:t>
            </a:r>
            <a:r>
              <a:rPr dirty="0" lang="en-US">
                <a:solidFill>
                  <a:schemeClr val="tx1"/>
                </a:solidFill>
                <a:cs typeface="Calibri" panose="020F0502020204030204" pitchFamily="34" charset="0"/>
              </a:rPr>
              <a:t>: due to intrauterine infection or germinal matrix hemorrhage</a:t>
            </a:r>
          </a:p>
          <a:p>
            <a:pPr lvl="1">
              <a:buFont typeface="Wingdings" pitchFamily="2" charset="2"/>
              <a:buChar char="ü"/>
            </a:pPr>
            <a:r>
              <a:rPr dirty="0" sz="2000" lang="en-US" err="1">
                <a:solidFill>
                  <a:schemeClr val="tx1"/>
                </a:solidFill>
                <a:cs typeface="Calibri" panose="020F0502020204030204" pitchFamily="34" charset="0"/>
              </a:rPr>
              <a:t>Myelomeningocele</a:t>
            </a:r>
            <a:r>
              <a:rPr dirty="0" sz="2000" lang="en-US">
                <a:cs typeface="Calibri" panose="020F0502020204030204" pitchFamily="34" charset="0"/>
              </a:rPr>
              <a:t> </a:t>
            </a:r>
            <a:r>
              <a:rPr dirty="0" sz="2000" lang="en-US">
                <a:solidFill>
                  <a:schemeClr val="tx1"/>
                </a:solidFill>
                <a:cs typeface="Calibri" panose="020F0502020204030204" pitchFamily="34" charset="0"/>
              </a:rPr>
              <a:t> (80% - 90%).</a:t>
            </a:r>
            <a:endParaRPr dirty="0" sz="2000" lang="en-US">
              <a:cs typeface="Calibri" panose="020F0502020204030204" pitchFamily="34" charset="0"/>
            </a:endParaRPr>
          </a:p>
          <a:p>
            <a:pPr lvl="1">
              <a:buFont typeface="Wingdings" pitchFamily="2" charset="2"/>
              <a:buChar char="ü"/>
            </a:pPr>
            <a:r>
              <a:rPr dirty="0" sz="2000" lang="en-US">
                <a:solidFill>
                  <a:schemeClr val="tx1"/>
                </a:solidFill>
                <a:cs typeface="Calibri" panose="020F0502020204030204" pitchFamily="34" charset="0"/>
              </a:rPr>
              <a:t>Dandy walker syndrome.</a:t>
            </a:r>
          </a:p>
          <a:p>
            <a:pPr lvl="1">
              <a:buFont typeface="Wingdings" pitchFamily="2" charset="2"/>
              <a:buChar char="ü"/>
            </a:pPr>
            <a:r>
              <a:rPr dirty="0" sz="2000" lang="en-US" err="1">
                <a:solidFill>
                  <a:schemeClr val="tx1"/>
                </a:solidFill>
                <a:cs typeface="Calibri" panose="020F0502020204030204" pitchFamily="34" charset="0"/>
              </a:rPr>
              <a:t>Chiari</a:t>
            </a:r>
            <a:r>
              <a:rPr dirty="0" sz="2000" lang="en-US">
                <a:solidFill>
                  <a:schemeClr val="tx1"/>
                </a:solidFill>
                <a:cs typeface="Calibri" panose="020F0502020204030204" pitchFamily="34" charset="0"/>
              </a:rPr>
              <a:t> malformation</a:t>
            </a:r>
            <a:endParaRPr dirty="0" sz="2000" lang="en-US">
              <a:cs typeface="Calibri" panose="020F0502020204030204" pitchFamily="34" charset="0"/>
            </a:endParaRPr>
          </a:p>
          <a:p>
            <a:pPr lvl="1">
              <a:buFont typeface="Wingdings" pitchFamily="2" charset="2"/>
              <a:buChar char="ü"/>
            </a:pPr>
            <a:r>
              <a:rPr dirty="0" sz="2000" lang="en-US">
                <a:solidFill>
                  <a:schemeClr val="tx1"/>
                </a:solidFill>
                <a:cs typeface="Calibri" panose="020F0502020204030204" pitchFamily="34" charset="0"/>
              </a:rPr>
              <a:t>Arachnoid cyst, Midline and posterior fossa (</a:t>
            </a:r>
            <a:r>
              <a:rPr dirty="0" sz="2000" lang="en-US" err="1">
                <a:solidFill>
                  <a:schemeClr val="tx1"/>
                </a:solidFill>
                <a:cs typeface="Calibri" panose="020F0502020204030204" pitchFamily="34" charset="0"/>
              </a:rPr>
              <a:t>supra-sellar</a:t>
            </a:r>
            <a:r>
              <a:rPr dirty="0" sz="2000" lang="en-US">
                <a:cs typeface="Calibri" panose="020F0502020204030204" pitchFamily="34" charset="0"/>
              </a:rPr>
              <a:t>, </a:t>
            </a:r>
            <a:r>
              <a:rPr dirty="0" sz="2000" lang="en-US" err="1">
                <a:solidFill>
                  <a:schemeClr val="tx1"/>
                </a:solidFill>
                <a:cs typeface="Calibri" panose="020F0502020204030204" pitchFamily="34" charset="0"/>
              </a:rPr>
              <a:t>interhemispheric</a:t>
            </a:r>
            <a:r>
              <a:rPr dirty="0" sz="2000" lang="en-US">
                <a:solidFill>
                  <a:schemeClr val="tx1"/>
                </a:solidFill>
                <a:cs typeface="Calibri" panose="020F0502020204030204" pitchFamily="34" charset="0"/>
              </a:rPr>
              <a:t>, </a:t>
            </a:r>
            <a:r>
              <a:rPr dirty="0" sz="2000" lang="en-US" err="1">
                <a:solidFill>
                  <a:schemeClr val="tx1"/>
                </a:solidFill>
                <a:cs typeface="Calibri" panose="020F0502020204030204" pitchFamily="34" charset="0"/>
              </a:rPr>
              <a:t>quadrigeminal</a:t>
            </a:r>
            <a:r>
              <a:rPr dirty="0" sz="2000" lang="en-US">
                <a:solidFill>
                  <a:schemeClr val="tx1"/>
                </a:solidFill>
                <a:cs typeface="Calibri" panose="020F0502020204030204" pitchFamily="34" charset="0"/>
              </a:rPr>
              <a:t> cistern)</a:t>
            </a:r>
          </a:p>
          <a:p>
            <a:pPr indent="0" marL="0">
              <a:buNone/>
            </a:pPr>
            <a:endParaRPr dirty="0" sz="2000" lang="en-US">
              <a:solidFill>
                <a:schemeClr val="accent5">
                  <a:lumMod val="20000"/>
                  <a:lumOff val="80000"/>
                </a:schemeClr>
              </a:solidFill>
              <a:effectLst>
                <a:outerShdw algn="tl" blurRad="38100" dir="2700000" dist="38100">
                  <a:srgbClr val="000000">
                    <a:alpha val="43137"/>
                  </a:srgb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1" name=""/>
        <p:cNvGrpSpPr/>
        <p:nvPr/>
      </p:nvGrpSpPr>
      <p:grpSpPr>
        <a:xfrm>
          <a:off x="0" y="0"/>
          <a:ext cx="0" cy="0"/>
          <a:chOff x="0" y="0"/>
          <a:chExt cx="0" cy="0"/>
        </a:xfrm>
      </p:grpSpPr>
      <p:sp>
        <p:nvSpPr>
          <p:cNvPr id="1048595" name="Content Placeholder 2"/>
          <p:cNvSpPr>
            <a:spLocks noGrp="1"/>
          </p:cNvSpPr>
          <p:nvPr>
            <p:ph idx="1"/>
          </p:nvPr>
        </p:nvSpPr>
        <p:spPr>
          <a:xfrm>
            <a:off x="86012" y="82262"/>
            <a:ext cx="8977169" cy="6694920"/>
          </a:xfrm>
        </p:spPr>
        <p:txBody>
          <a:bodyPr>
            <a:normAutofit/>
          </a:bodyPr>
          <a:p>
            <a:pPr>
              <a:buFont typeface="Wingdings" pitchFamily="2" charset="2"/>
              <a:buChar char="§"/>
            </a:pPr>
            <a:r>
              <a:rPr b="1" dirty="0" sz="2000" lang="en-US" err="1">
                <a:solidFill>
                  <a:srgbClr val="0070C0"/>
                </a:solidFill>
                <a:cs typeface="Calibri" panose="020F0502020204030204" pitchFamily="34" charset="0"/>
              </a:rPr>
              <a:t>Aquired</a:t>
            </a:r>
            <a:endParaRPr b="1" dirty="0" sz="2000" lang="en-US">
              <a:solidFill>
                <a:srgbClr val="0070C0"/>
              </a:solidFill>
              <a:cs typeface="Calibri" panose="020F0502020204030204" pitchFamily="34" charset="0"/>
            </a:endParaRPr>
          </a:p>
          <a:p>
            <a:pPr>
              <a:buFont typeface="Wingdings" pitchFamily="2" charset="2"/>
              <a:buChar char="v"/>
            </a:pPr>
            <a:r>
              <a:rPr b="1" dirty="0" sz="2000" lang="en-US">
                <a:solidFill>
                  <a:schemeClr val="tx1"/>
                </a:solidFill>
                <a:cs typeface="Calibri" panose="020F0502020204030204" pitchFamily="34" charset="0"/>
              </a:rPr>
              <a:t>Post infectious</a:t>
            </a:r>
            <a:r>
              <a:rPr dirty="0" sz="2000" lang="en-US">
                <a:solidFill>
                  <a:schemeClr val="tx1"/>
                </a:solidFill>
                <a:cs typeface="Calibri" panose="020F0502020204030204" pitchFamily="34" charset="0"/>
              </a:rPr>
              <a:t> (</a:t>
            </a:r>
            <a:r>
              <a:rPr dirty="0" sz="2000" lang="en-US" u="sng">
                <a:solidFill>
                  <a:schemeClr val="tx1"/>
                </a:solidFill>
                <a:cs typeface="Calibri" panose="020F0502020204030204" pitchFamily="34" charset="0"/>
              </a:rPr>
              <a:t>the most common cause of communicating HCP</a:t>
            </a:r>
            <a:r>
              <a:rPr dirty="0" sz="2000" lang="en-US">
                <a:solidFill>
                  <a:schemeClr val="tx1"/>
                </a:solidFill>
                <a:cs typeface="Calibri" panose="020F0502020204030204" pitchFamily="34" charset="0"/>
              </a:rPr>
              <a:t>).</a:t>
            </a:r>
            <a:endParaRPr b="1" dirty="0" sz="2000" lang="en-US">
              <a:solidFill>
                <a:srgbClr val="0070C0"/>
              </a:solidFill>
              <a:cs typeface="Calibri" panose="020F0502020204030204" pitchFamily="34" charset="0"/>
            </a:endParaRPr>
          </a:p>
          <a:p>
            <a:pPr>
              <a:buFont typeface="Wingdings" pitchFamily="2" charset="2"/>
              <a:buChar char="v"/>
            </a:pPr>
            <a:r>
              <a:rPr b="1" dirty="0" sz="2000" lang="en-US">
                <a:solidFill>
                  <a:schemeClr val="tx1"/>
                </a:solidFill>
                <a:cs typeface="Calibri" panose="020F0502020204030204" pitchFamily="34" charset="0"/>
              </a:rPr>
              <a:t>Post hemorrhagic</a:t>
            </a:r>
            <a:r>
              <a:rPr dirty="0" sz="2000" lang="en-US">
                <a:solidFill>
                  <a:schemeClr val="tx1"/>
                </a:solidFill>
                <a:cs typeface="Calibri" panose="020F0502020204030204" pitchFamily="34" charset="0"/>
              </a:rPr>
              <a:t> (</a:t>
            </a:r>
            <a:r>
              <a:rPr dirty="0" sz="2000" lang="en-US" u="sng">
                <a:solidFill>
                  <a:schemeClr val="tx1"/>
                </a:solidFill>
                <a:cs typeface="Calibri" panose="020F0502020204030204" pitchFamily="34" charset="0"/>
              </a:rPr>
              <a:t>2nd most common cause of communicating HCP</a:t>
            </a:r>
            <a:r>
              <a:rPr dirty="0" sz="2000" lang="en-US">
                <a:solidFill>
                  <a:schemeClr val="tx1"/>
                </a:solidFill>
                <a:cs typeface="Calibri" panose="020F0502020204030204" pitchFamily="34" charset="0"/>
              </a:rPr>
              <a:t>)</a:t>
            </a:r>
          </a:p>
          <a:p>
            <a:pPr lvl="1">
              <a:buFont typeface="Wingdings" pitchFamily="2" charset="2"/>
              <a:buChar char="Ø"/>
            </a:pPr>
            <a:r>
              <a:rPr b="1" dirty="0" sz="2000" lang="en-US">
                <a:solidFill>
                  <a:srgbClr val="002060"/>
                </a:solidFill>
                <a:cs typeface="Calibri" panose="020F0502020204030204" pitchFamily="34" charset="0"/>
              </a:rPr>
              <a:t>IVH</a:t>
            </a:r>
          </a:p>
          <a:p>
            <a:pPr lvl="1">
              <a:buFont typeface="Wingdings" pitchFamily="2" charset="2"/>
              <a:buChar char="Ø"/>
            </a:pPr>
            <a:r>
              <a:rPr b="1" dirty="0" sz="2000" lang="en-US">
                <a:solidFill>
                  <a:srgbClr val="002060"/>
                </a:solidFill>
                <a:cs typeface="Calibri" panose="020F0502020204030204" pitchFamily="34" charset="0"/>
              </a:rPr>
              <a:t>SAH</a:t>
            </a:r>
          </a:p>
          <a:p>
            <a:pPr>
              <a:buFont typeface="Wingdings" pitchFamily="2" charset="2"/>
              <a:buChar char="v"/>
            </a:pPr>
            <a:r>
              <a:rPr b="1" dirty="0" sz="2000" lang="en-US">
                <a:solidFill>
                  <a:srgbClr val="002060"/>
                </a:solidFill>
              </a:rPr>
              <a:t>Secondary to masses</a:t>
            </a:r>
          </a:p>
          <a:p>
            <a:pPr lvl="1">
              <a:buFont typeface="Wingdings" pitchFamily="2" charset="2"/>
              <a:buChar char="ü"/>
            </a:pPr>
            <a:r>
              <a:rPr dirty="0" sz="2000" lang="en-US">
                <a:solidFill>
                  <a:srgbClr val="C00000"/>
                </a:solidFill>
              </a:rPr>
              <a:t>Non neoplastic</a:t>
            </a:r>
            <a:r>
              <a:rPr dirty="0" sz="2000" lang="en-US"/>
              <a:t>: e.g. vascular malformation</a:t>
            </a:r>
          </a:p>
          <a:p>
            <a:pPr lvl="1">
              <a:buFont typeface="Wingdings" pitchFamily="2" charset="2"/>
              <a:buChar char="ü"/>
            </a:pPr>
            <a:r>
              <a:rPr dirty="0" sz="2000" lang="en-US">
                <a:solidFill>
                  <a:srgbClr val="C00000"/>
                </a:solidFill>
              </a:rPr>
              <a:t>Neoplastic</a:t>
            </a:r>
            <a:r>
              <a:rPr dirty="0" sz="2000" lang="en-US"/>
              <a:t>: </a:t>
            </a:r>
          </a:p>
          <a:p>
            <a:pPr lvl="2"/>
            <a:r>
              <a:rPr dirty="0" lang="en-US" err="1">
                <a:solidFill>
                  <a:srgbClr val="7030A0"/>
                </a:solidFill>
              </a:rPr>
              <a:t>Medulloblastoma</a:t>
            </a:r>
            <a:r>
              <a:rPr dirty="0" lang="en-US"/>
              <a:t> block aqueduct.</a:t>
            </a:r>
          </a:p>
          <a:p>
            <a:pPr lvl="2"/>
            <a:r>
              <a:rPr dirty="0" lang="en-US">
                <a:solidFill>
                  <a:srgbClr val="7030A0"/>
                </a:solidFill>
              </a:rPr>
              <a:t>Colloid cyst</a:t>
            </a:r>
            <a:r>
              <a:rPr dirty="0" lang="en-US"/>
              <a:t> can block foramen of </a:t>
            </a:r>
            <a:r>
              <a:rPr dirty="0" lang="en-US" err="1"/>
              <a:t>Monro</a:t>
            </a:r>
            <a:r>
              <a:rPr dirty="0" lang="en-US"/>
              <a:t>. </a:t>
            </a:r>
          </a:p>
          <a:p>
            <a:pPr lvl="2"/>
            <a:r>
              <a:rPr dirty="0" lang="en-US">
                <a:solidFill>
                  <a:srgbClr val="7030A0"/>
                </a:solidFill>
              </a:rPr>
              <a:t>Pituitary tumor</a:t>
            </a:r>
            <a:r>
              <a:rPr dirty="0" lang="en-US"/>
              <a:t>: </a:t>
            </a:r>
            <a:r>
              <a:rPr dirty="0" lang="en-US" err="1"/>
              <a:t>suprasellar</a:t>
            </a:r>
            <a:r>
              <a:rPr dirty="0" lang="en-US"/>
              <a:t> extension of tumor or expansion from pituitary apoplexy</a:t>
            </a:r>
          </a:p>
          <a:p>
            <a:pPr>
              <a:buFont typeface="Wingdings" pitchFamily="2" charset="2"/>
              <a:buChar char="v"/>
            </a:pPr>
            <a:r>
              <a:rPr b="1" dirty="0" sz="2000" lang="en-US">
                <a:solidFill>
                  <a:srgbClr val="002060"/>
                </a:solidFill>
              </a:rPr>
              <a:t>Post-op.</a:t>
            </a:r>
          </a:p>
          <a:p>
            <a:pPr>
              <a:buFont typeface="Wingdings" pitchFamily="2" charset="2"/>
              <a:buChar char="v"/>
            </a:pPr>
            <a:r>
              <a:rPr b="1" dirty="0" sz="2000" lang="en-US" err="1">
                <a:solidFill>
                  <a:srgbClr val="002060"/>
                </a:solidFill>
              </a:rPr>
              <a:t>Neurosarcoidosis</a:t>
            </a:r>
            <a:endParaRPr b="1" dirty="0" sz="2000" lang="en-US">
              <a:solidFill>
                <a:srgbClr val="002060"/>
              </a:solidFill>
            </a:endParaRPr>
          </a:p>
          <a:p>
            <a:pPr>
              <a:buFont typeface="Wingdings" pitchFamily="2" charset="2"/>
              <a:buChar char="v"/>
            </a:pPr>
            <a:r>
              <a:rPr b="1" dirty="0" sz="2000" lang="en-US">
                <a:solidFill>
                  <a:srgbClr val="002060"/>
                </a:solidFill>
              </a:rPr>
              <a:t>Constitutional </a:t>
            </a:r>
            <a:r>
              <a:rPr b="1" dirty="0" sz="2000" lang="en-US" err="1">
                <a:solidFill>
                  <a:srgbClr val="002060"/>
                </a:solidFill>
              </a:rPr>
              <a:t>ventriculomegaly</a:t>
            </a:r>
            <a:r>
              <a:rPr dirty="0" sz="2000" lang="en-US"/>
              <a:t>: asymptomatic. </a:t>
            </a:r>
          </a:p>
          <a:p>
            <a:pPr>
              <a:buFont typeface="Wingdings" pitchFamily="2" charset="2"/>
              <a:buChar char="v"/>
            </a:pPr>
            <a:r>
              <a:rPr b="1" dirty="0" sz="2000" lang="en-US">
                <a:solidFill>
                  <a:srgbClr val="002060"/>
                </a:solidFill>
              </a:rPr>
              <a:t>Associated with spinal tumors</a:t>
            </a:r>
            <a:r>
              <a:rPr dirty="0" sz="2000" lang="en-US"/>
              <a:t>: due to ↑ protein, ↑ venous pressure, previous hemorrhage in some.</a:t>
            </a:r>
            <a:endParaRPr dirty="0" sz="2000" lang="en-IQ"/>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2" name=""/>
        <p:cNvGrpSpPr/>
        <p:nvPr/>
      </p:nvGrpSpPr>
      <p:grpSpPr>
        <a:xfrm>
          <a:off x="0" y="0"/>
          <a:ext cx="0" cy="0"/>
          <a:chOff x="0" y="0"/>
          <a:chExt cx="0" cy="0"/>
        </a:xfrm>
      </p:grpSpPr>
      <p:pic>
        <p:nvPicPr>
          <p:cNvPr id="2097153" name="Picture 4"/>
          <p:cNvPicPr>
            <a:picLocks noChangeAspect="1" noGrp="1"/>
          </p:cNvPicPr>
          <p:nvPr>
            <p:ph idx="1"/>
          </p:nvPr>
        </p:nvPicPr>
        <p:blipFill>
          <a:blip xmlns:r="http://schemas.openxmlformats.org/officeDocument/2006/relationships" r:embed="rId1"/>
          <a:stretch>
            <a:fillRect/>
          </a:stretch>
        </p:blipFill>
        <p:spPr>
          <a:xfrm>
            <a:off x="0" y="778466"/>
            <a:ext cx="9144000" cy="5301068"/>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theme/theme1.xml><?xml version="1.0" encoding="utf-8"?>
<a:theme xmlns:a="http://schemas.openxmlformats.org/drawingml/2006/main" name="Office Theme">
  <a:themeElements>
    <a:clrScheme name="Office Them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Definition   Is a excess of  CSF accumulate within ventricles due to imbalance between production and absorption of CSF  @~ The incidence is decreasing   Etiology                               Myelomeningocele ( 80 %)  Congenital                            Aqueductal stenosis most common                                           Dandy walker                                             Arachnoid cyst                                                 Posthemorrhagic  (premature baby )</dc:title>
  <dc:creator>AMT1986</dc:creator>
  <cp:lastModifiedBy>user</cp:lastModifiedBy>
  <dcterms:created xsi:type="dcterms:W3CDTF">2022-11-25T20:21:16Z</dcterms:created>
  <dcterms:modified xsi:type="dcterms:W3CDTF">2022-11-25T20:21:16Z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aee1304bf9ef4c3e8d1c330f222900dd</vt:lpwstr>
  </property>
</Properties>
</file>