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756" r:id="rId1"/>
  </p:sldMasterIdLst>
  <p:notesMasterIdLst>
    <p:notesMasterId r:id="rId2"/>
  </p:notesMasterIdLst>
  <p:sldIdLst>
    <p:sldId id="625" r:id="rId3"/>
    <p:sldId id="626" r:id="rId4"/>
    <p:sldId id="627" r:id="rId5"/>
    <p:sldId id="628" r:id="rId6"/>
    <p:sldId id="629" r:id="rId7"/>
    <p:sldId id="630" r:id="rId8"/>
    <p:sldId id="631" r:id="rId9"/>
    <p:sldId id="632" r:id="rId10"/>
    <p:sldId id="633" r:id="rId11"/>
    <p:sldId id="634" r:id="rId12"/>
    <p:sldId id="635" r:id="rId13"/>
    <p:sldId id="636" r:id="rId14"/>
    <p:sldId id="637" r:id="rId15"/>
    <p:sldId id="638" r:id="rId16"/>
    <p:sldId id="639" r:id="rId17"/>
    <p:sldId id="640" r:id="rId18"/>
    <p:sldId id="641" r:id="rId19"/>
    <p:sldId id="642" r:id="rId20"/>
    <p:sldId id="643" r:id="rId21"/>
    <p:sldId id="644" r:id="rId22"/>
    <p:sldId id="645" r:id="rId23"/>
    <p:sldId id="646" r:id="rId24"/>
    <p:sldId id="647" r:id="rId25"/>
    <p:sldId id="648" r:id="rId26"/>
  </p:sldIdLst>
  <p:sldSz cy="6858000" cx="9145588"/>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00FF00"/>
    <a:srgbClr val="FF0000"/>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p:restoredLeft sz="15588" autoAdjust="0"/>
    <p:restoredTop sz="94671" autoAdjust="0"/>
  </p:normalViewPr>
  <p:slideViewPr>
    <p:cSldViewPr>
      <p:cViewPr>
        <p:scale>
          <a:sx n="76" d="100"/>
          <a:sy n="76" d="100"/>
        </p:scale>
        <p:origin x="-1206" y="162"/>
      </p:cViewPr>
      <p:guideLst>
        <p:guide orient="horz" pos="2160"/>
        <p:guide pos="2881"/>
      </p:guideLst>
    </p:cSldViewPr>
  </p:slideViewPr>
  <p:outlineViewPr>
    <p:cViewPr>
      <p:scale>
        <a:sx n="33" d="100"/>
        <a:sy n="33" d="100"/>
      </p:scale>
      <p:origin x="54" y="2932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tableStyles" Target="tableStyle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75" name=""/>
        <p:cNvGrpSpPr/>
        <p:nvPr/>
      </p:nvGrpSpPr>
      <p:grpSpPr>
        <a:xfrm>
          <a:off x="0" y="0"/>
          <a:ext cx="0" cy="0"/>
          <a:chOff x="0" y="0"/>
          <a:chExt cx="0" cy="0"/>
        </a:xfrm>
      </p:grpSpPr>
      <p:sp>
        <p:nvSpPr>
          <p:cNvPr id="1048677" name="عنصر نائب للرأس 1"/>
          <p:cNvSpPr>
            <a:spLocks noGrp="1"/>
          </p:cNvSpPr>
          <p:nvPr>
            <p:ph type="hdr" sz="quarter"/>
          </p:nvPr>
        </p:nvSpPr>
        <p:spPr>
          <a:xfrm>
            <a:off x="3886200" y="0"/>
            <a:ext cx="2971800" cy="457200"/>
          </a:xfrm>
          <a:prstGeom prst="rect"/>
        </p:spPr>
        <p:txBody>
          <a:bodyPr bIns="45720" lIns="91440" rIns="91440" rtlCol="1" tIns="45720" vert="horz"/>
          <a:lstStyle>
            <a:lvl1pPr algn="r">
              <a:defRPr sz="1200"/>
            </a:lvl1pPr>
          </a:lstStyle>
          <a:p>
            <a:endParaRPr lang="ar-IQ"/>
          </a:p>
        </p:txBody>
      </p:sp>
      <p:sp>
        <p:nvSpPr>
          <p:cNvPr id="1048678" name="عنصر نائب للتاريخ 2"/>
          <p:cNvSpPr>
            <a:spLocks noGrp="1"/>
          </p:cNvSpPr>
          <p:nvPr>
            <p:ph type="dt" idx="1"/>
          </p:nvPr>
        </p:nvSpPr>
        <p:spPr>
          <a:xfrm>
            <a:off x="1588" y="0"/>
            <a:ext cx="2971800" cy="457200"/>
          </a:xfrm>
          <a:prstGeom prst="rect"/>
        </p:spPr>
        <p:txBody>
          <a:bodyPr bIns="45720" lIns="91440" rIns="91440" rtlCol="1" tIns="45720" vert="horz"/>
          <a:lstStyle>
            <a:lvl1pPr algn="l">
              <a:defRPr sz="1200"/>
            </a:lvl1pPr>
          </a:lstStyle>
          <a:p>
            <a:fld id="{F6A89A9B-D445-4942-8C3C-387BFC729C22}" type="datetimeFigureOut">
              <a:rPr lang="ar-IQ" smtClean="0"/>
              <a:t>18‏/2‏/1442</a:t>
            </a:fld>
            <a:endParaRPr lang="ar-IQ"/>
          </a:p>
        </p:txBody>
      </p:sp>
      <p:sp>
        <p:nvSpPr>
          <p:cNvPr id="1048679" name="عنصر نائب لصورة الشريحة 3"/>
          <p:cNvSpPr>
            <a:spLocks noChangeAspect="1" noRot="1" noGrp="1"/>
          </p:cNvSpPr>
          <p:nvPr>
            <p:ph type="sldImg" idx="2"/>
          </p:nvPr>
        </p:nvSpPr>
        <p:spPr>
          <a:xfrm>
            <a:off x="1143000" y="685800"/>
            <a:ext cx="4572000" cy="3429000"/>
          </a:xfrm>
          <a:prstGeom prst="rect"/>
          <a:noFill/>
          <a:ln w="12700">
            <a:solidFill>
              <a:prstClr val="black"/>
            </a:solidFill>
          </a:ln>
        </p:spPr>
        <p:txBody>
          <a:bodyPr anchor="ctr" bIns="45720" lIns="91440" rIns="91440" rtlCol="1" tIns="45720" vert="horz"/>
          <a:p>
            <a:endParaRPr lang="ar-IQ"/>
          </a:p>
        </p:txBody>
      </p:sp>
      <p:sp>
        <p:nvSpPr>
          <p:cNvPr id="1048680" name="عنصر نائب للملاحظات 4"/>
          <p:cNvSpPr>
            <a:spLocks noGrp="1"/>
          </p:cNvSpPr>
          <p:nvPr>
            <p:ph type="body" sz="quarter" idx="3"/>
          </p:nvPr>
        </p:nvSpPr>
        <p:spPr>
          <a:xfrm>
            <a:off x="685800" y="4343400"/>
            <a:ext cx="5486400" cy="4114800"/>
          </a:xfrm>
          <a:prstGeom prst="rect"/>
        </p:spPr>
        <p:txBody>
          <a:bodyPr bIns="45720" lIns="91440" rIns="91440" rtlCol="1" tIns="45720" vert="horz"/>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1048681" name="عنصر نائب للتذييل 5"/>
          <p:cNvSpPr>
            <a:spLocks noGrp="1"/>
          </p:cNvSpPr>
          <p:nvPr>
            <p:ph type="ftr" sz="quarter" idx="4"/>
          </p:nvPr>
        </p:nvSpPr>
        <p:spPr>
          <a:xfrm>
            <a:off x="3886200" y="8685213"/>
            <a:ext cx="2971800" cy="457200"/>
          </a:xfrm>
          <a:prstGeom prst="rect"/>
        </p:spPr>
        <p:txBody>
          <a:bodyPr anchor="b" bIns="45720" lIns="91440" rIns="91440" rtlCol="1" tIns="45720" vert="horz"/>
          <a:lstStyle>
            <a:lvl1pPr algn="r">
              <a:defRPr sz="1200"/>
            </a:lvl1pPr>
          </a:lstStyle>
          <a:p>
            <a:endParaRPr lang="ar-IQ"/>
          </a:p>
        </p:txBody>
      </p:sp>
      <p:sp>
        <p:nvSpPr>
          <p:cNvPr id="1048682" name="عنصر نائب لرقم الشريحة 6"/>
          <p:cNvSpPr>
            <a:spLocks noGrp="1"/>
          </p:cNvSpPr>
          <p:nvPr>
            <p:ph type="sldNum" sz="quarter" idx="5"/>
          </p:nvPr>
        </p:nvSpPr>
        <p:spPr>
          <a:xfrm>
            <a:off x="1588" y="8685213"/>
            <a:ext cx="2971800" cy="457200"/>
          </a:xfrm>
          <a:prstGeom prst="rect"/>
        </p:spPr>
        <p:txBody>
          <a:bodyPr anchor="b" bIns="45720" lIns="91440" rIns="91440" rtlCol="1" tIns="45720" vert="horz"/>
          <a:lstStyle>
            <a:lvl1pPr algn="l">
              <a:defRPr sz="1200"/>
            </a:lvl1pPr>
          </a:lstStyle>
          <a:p>
            <a:fld id="{B5A168B0-AF46-49D4-92B2-89DF39983409}" type="slidenum">
              <a:rPr lang="ar-IQ" smtClean="0"/>
              <a:t>‹#›</a:t>
            </a:fld>
            <a:endParaRPr lang="ar-IQ"/>
          </a:p>
        </p:txBody>
      </p:sp>
    </p:spTree>
  </p:cSld>
  <p:clrMap accent1="accent1" accent2="accent2" accent3="accent3" accent4="accent4" accent5="accent5" accent6="accent6" bg1="lt1" bg2="lt2" tx1="dk1" tx2="dk2" hlink="hlink" folHlink="folHlink"/>
  <p:notesStyle>
    <a:lvl1pPr algn="r" defTabSz="914400" eaLnBrk="1" hangingPunct="1" latinLnBrk="0" marL="0" rtl="1">
      <a:defRPr sz="1200" kern="1200">
        <a:solidFill>
          <a:schemeClr val="tx1"/>
        </a:solidFill>
        <a:latin typeface="+mn-lt"/>
        <a:ea typeface="+mn-ea"/>
        <a:cs typeface="+mn-cs"/>
      </a:defRPr>
    </a:lvl1pPr>
    <a:lvl2pPr algn="r" defTabSz="914400" eaLnBrk="1" hangingPunct="1" latinLnBrk="0" marL="457200" rtl="1">
      <a:defRPr sz="1200" kern="1200">
        <a:solidFill>
          <a:schemeClr val="tx1"/>
        </a:solidFill>
        <a:latin typeface="+mn-lt"/>
        <a:ea typeface="+mn-ea"/>
        <a:cs typeface="+mn-cs"/>
      </a:defRPr>
    </a:lvl2pPr>
    <a:lvl3pPr algn="r" defTabSz="914400" eaLnBrk="1" hangingPunct="1" latinLnBrk="0" marL="914400" rtl="1">
      <a:defRPr sz="1200" kern="1200">
        <a:solidFill>
          <a:schemeClr val="tx1"/>
        </a:solidFill>
        <a:latin typeface="+mn-lt"/>
        <a:ea typeface="+mn-ea"/>
        <a:cs typeface="+mn-cs"/>
      </a:defRPr>
    </a:lvl3pPr>
    <a:lvl4pPr algn="r" defTabSz="914400" eaLnBrk="1" hangingPunct="1" latinLnBrk="0" marL="1371600" rtl="1">
      <a:defRPr sz="1200" kern="1200">
        <a:solidFill>
          <a:schemeClr val="tx1"/>
        </a:solidFill>
        <a:latin typeface="+mn-lt"/>
        <a:ea typeface="+mn-ea"/>
        <a:cs typeface="+mn-cs"/>
      </a:defRPr>
    </a:lvl4pPr>
    <a:lvl5pPr algn="r" defTabSz="914400" eaLnBrk="1" hangingPunct="1" latinLnBrk="0" marL="1828800" rtl="1">
      <a:defRPr sz="1200" kern="1200">
        <a:solidFill>
          <a:schemeClr val="tx1"/>
        </a:solidFill>
        <a:latin typeface="+mn-lt"/>
        <a:ea typeface="+mn-ea"/>
        <a:cs typeface="+mn-cs"/>
      </a:defRPr>
    </a:lvl5pPr>
    <a:lvl6pPr algn="r" defTabSz="914400" eaLnBrk="1" hangingPunct="1" latinLnBrk="0" marL="2286000" rtl="1">
      <a:defRPr sz="1200" kern="1200">
        <a:solidFill>
          <a:schemeClr val="tx1"/>
        </a:solidFill>
        <a:latin typeface="+mn-lt"/>
        <a:ea typeface="+mn-ea"/>
        <a:cs typeface="+mn-cs"/>
      </a:defRPr>
    </a:lvl6pPr>
    <a:lvl7pPr algn="r" defTabSz="914400" eaLnBrk="1" hangingPunct="1" latinLnBrk="0" marL="2743200" rtl="1">
      <a:defRPr sz="1200" kern="1200">
        <a:solidFill>
          <a:schemeClr val="tx1"/>
        </a:solidFill>
        <a:latin typeface="+mn-lt"/>
        <a:ea typeface="+mn-ea"/>
        <a:cs typeface="+mn-cs"/>
      </a:defRPr>
    </a:lvl7pPr>
    <a:lvl8pPr algn="r" defTabSz="914400" eaLnBrk="1" hangingPunct="1" latinLnBrk="0" marL="3200400" rtl="1">
      <a:defRPr sz="1200" kern="1200">
        <a:solidFill>
          <a:schemeClr val="tx1"/>
        </a:solidFill>
        <a:latin typeface="+mn-lt"/>
        <a:ea typeface="+mn-ea"/>
        <a:cs typeface="+mn-cs"/>
      </a:defRPr>
    </a:lvl8pPr>
    <a:lvl9pPr algn="r" defTabSz="914400" eaLnBrk="1" hangingPunct="1" latinLnBrk="0" marL="3657600" rtl="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4"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10/5/20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0" name=""/>
        <p:cNvGrpSpPr/>
        <p:nvPr/>
      </p:nvGrpSpPr>
      <p:grpSpPr>
        <a:xfrm>
          <a:off x="0" y="0"/>
          <a:ext cx="0" cy="0"/>
          <a:chOff x="0" y="0"/>
          <a:chExt cx="0" cy="0"/>
        </a:xfrm>
      </p:grpSpPr>
      <p:sp>
        <p:nvSpPr>
          <p:cNvPr id="1048647" name="Title 1"/>
          <p:cNvSpPr>
            <a:spLocks noGrp="1"/>
          </p:cNvSpPr>
          <p:nvPr>
            <p:ph type="title"/>
          </p:nvPr>
        </p:nvSpPr>
        <p:spPr/>
        <p:txBody>
          <a:bodyPr/>
          <a:p>
            <a:r>
              <a:rPr lang="en-US"/>
              <a:t>Click to edit Master title style</a:t>
            </a:r>
            <a:endParaRPr dirty="0" lang="en-US"/>
          </a:p>
        </p:txBody>
      </p:sp>
      <p:sp>
        <p:nvSpPr>
          <p:cNvPr id="1048648"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9" name="Date Placeholder 3"/>
          <p:cNvSpPr>
            <a:spLocks noGrp="1"/>
          </p:cNvSpPr>
          <p:nvPr>
            <p:ph type="dt" sz="half" idx="10"/>
          </p:nvPr>
        </p:nvSpPr>
        <p:spPr/>
        <p:txBody>
          <a:bodyPr/>
          <a:p>
            <a:fld id="{C764DE79-268F-4C1A-8933-263129D2AF90}" type="datetimeFigureOut">
              <a:rPr dirty="0" lang="en-US"/>
              <a:t>10/5/20</a:t>
            </a:fld>
            <a:endParaRPr dirty="0" lang="en-US"/>
          </a:p>
        </p:txBody>
      </p:sp>
      <p:sp>
        <p:nvSpPr>
          <p:cNvPr id="1048650" name="Footer Placeholder 4"/>
          <p:cNvSpPr>
            <a:spLocks noGrp="1"/>
          </p:cNvSpPr>
          <p:nvPr>
            <p:ph type="ftr" sz="quarter" idx="11"/>
          </p:nvPr>
        </p:nvSpPr>
        <p:spPr/>
        <p:txBody>
          <a:bodyPr/>
          <a:p>
            <a:endParaRPr dirty="0" lang="en-US"/>
          </a:p>
        </p:txBody>
      </p:sp>
      <p:sp>
        <p:nvSpPr>
          <p:cNvPr id="104865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68" name=""/>
        <p:cNvGrpSpPr/>
        <p:nvPr/>
      </p:nvGrpSpPr>
      <p:grpSpPr>
        <a:xfrm>
          <a:off x="0" y="0"/>
          <a:ext cx="0" cy="0"/>
          <a:chOff x="0" y="0"/>
          <a:chExt cx="0" cy="0"/>
        </a:xfrm>
      </p:grpSpPr>
      <p:sp>
        <p:nvSpPr>
          <p:cNvPr id="1048636"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37"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38" name="Date Placeholder 3"/>
          <p:cNvSpPr>
            <a:spLocks noGrp="1"/>
          </p:cNvSpPr>
          <p:nvPr>
            <p:ph type="dt" sz="half" idx="10"/>
          </p:nvPr>
        </p:nvSpPr>
        <p:spPr/>
        <p:txBody>
          <a:bodyPr/>
          <a:p>
            <a:fld id="{C764DE79-268F-4C1A-8933-263129D2AF90}" type="datetimeFigureOut">
              <a:rPr dirty="0" lang="en-US"/>
              <a:t>10/5/20</a:t>
            </a:fld>
            <a:endParaRPr dirty="0" lang="en-US"/>
          </a:p>
        </p:txBody>
      </p:sp>
      <p:sp>
        <p:nvSpPr>
          <p:cNvPr id="1048639" name="Footer Placeholder 4"/>
          <p:cNvSpPr>
            <a:spLocks noGrp="1"/>
          </p:cNvSpPr>
          <p:nvPr>
            <p:ph type="ftr" sz="quarter" idx="11"/>
          </p:nvPr>
        </p:nvSpPr>
        <p:spPr/>
        <p:txBody>
          <a:bodyPr/>
          <a:p>
            <a:endParaRPr dirty="0" lang="en-US"/>
          </a:p>
        </p:txBody>
      </p:sp>
      <p:sp>
        <p:nvSpPr>
          <p:cNvPr id="1048640"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1"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10/5/20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1" name=""/>
        <p:cNvGrpSpPr/>
        <p:nvPr/>
      </p:nvGrpSpPr>
      <p:grpSpPr>
        <a:xfrm>
          <a:off x="0" y="0"/>
          <a:ext cx="0" cy="0"/>
          <a:chOff x="0" y="0"/>
          <a:chExt cx="0" cy="0"/>
        </a:xfrm>
      </p:grpSpPr>
      <p:sp>
        <p:nvSpPr>
          <p:cNvPr id="104865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53"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Edit Master text styles</a:t>
            </a:r>
          </a:p>
        </p:txBody>
      </p:sp>
      <p:sp>
        <p:nvSpPr>
          <p:cNvPr id="1048654" name="Date Placeholder 3"/>
          <p:cNvSpPr>
            <a:spLocks noGrp="1"/>
          </p:cNvSpPr>
          <p:nvPr>
            <p:ph type="dt" sz="half" idx="10"/>
          </p:nvPr>
        </p:nvSpPr>
        <p:spPr/>
        <p:txBody>
          <a:bodyPr/>
          <a:p>
            <a:fld id="{C764DE79-268F-4C1A-8933-263129D2AF90}" type="datetimeFigureOut">
              <a:rPr dirty="0" lang="en-US"/>
              <a:t>10/5/20</a:t>
            </a:fld>
            <a:endParaRPr dirty="0" lang="en-US"/>
          </a:p>
        </p:txBody>
      </p:sp>
      <p:sp>
        <p:nvSpPr>
          <p:cNvPr id="1048655" name="Footer Placeholder 4"/>
          <p:cNvSpPr>
            <a:spLocks noGrp="1"/>
          </p:cNvSpPr>
          <p:nvPr>
            <p:ph type="ftr" sz="quarter" idx="11"/>
          </p:nvPr>
        </p:nvSpPr>
        <p:spPr/>
        <p:txBody>
          <a:bodyPr/>
          <a:p>
            <a:endParaRPr dirty="0" lang="en-US"/>
          </a:p>
        </p:txBody>
      </p:sp>
      <p:sp>
        <p:nvSpPr>
          <p:cNvPr id="104865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2" name=""/>
        <p:cNvGrpSpPr/>
        <p:nvPr/>
      </p:nvGrpSpPr>
      <p:grpSpPr>
        <a:xfrm>
          <a:off x="0" y="0"/>
          <a:ext cx="0" cy="0"/>
          <a:chOff x="0" y="0"/>
          <a:chExt cx="0" cy="0"/>
        </a:xfrm>
      </p:grpSpPr>
      <p:sp>
        <p:nvSpPr>
          <p:cNvPr id="1048657" name="Title 1"/>
          <p:cNvSpPr>
            <a:spLocks noGrp="1"/>
          </p:cNvSpPr>
          <p:nvPr>
            <p:ph type="title"/>
          </p:nvPr>
        </p:nvSpPr>
        <p:spPr/>
        <p:txBody>
          <a:bodyPr/>
          <a:p>
            <a:r>
              <a:rPr lang="en-US"/>
              <a:t>Click to edit Master title style</a:t>
            </a:r>
            <a:endParaRPr dirty="0" lang="en-US"/>
          </a:p>
        </p:txBody>
      </p:sp>
      <p:sp>
        <p:nvSpPr>
          <p:cNvPr id="1048658"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9"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0" name="Date Placeholder 4"/>
          <p:cNvSpPr>
            <a:spLocks noGrp="1"/>
          </p:cNvSpPr>
          <p:nvPr>
            <p:ph type="dt" sz="half" idx="10"/>
          </p:nvPr>
        </p:nvSpPr>
        <p:spPr/>
        <p:txBody>
          <a:bodyPr/>
          <a:p>
            <a:fld id="{C764DE79-268F-4C1A-8933-263129D2AF90}" type="datetimeFigureOut">
              <a:rPr dirty="0" lang="en-US"/>
              <a:t>10/5/20</a:t>
            </a:fld>
            <a:endParaRPr dirty="0" lang="en-US"/>
          </a:p>
        </p:txBody>
      </p:sp>
      <p:sp>
        <p:nvSpPr>
          <p:cNvPr id="1048661" name="Footer Placeholder 5"/>
          <p:cNvSpPr>
            <a:spLocks noGrp="1"/>
          </p:cNvSpPr>
          <p:nvPr>
            <p:ph type="ftr" sz="quarter" idx="11"/>
          </p:nvPr>
        </p:nvSpPr>
        <p:spPr/>
        <p:txBody>
          <a:bodyPr/>
          <a:p>
            <a:endParaRPr dirty="0" lang="en-US"/>
          </a:p>
        </p:txBody>
      </p:sp>
      <p:sp>
        <p:nvSpPr>
          <p:cNvPr id="104866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3" name=""/>
        <p:cNvGrpSpPr/>
        <p:nvPr/>
      </p:nvGrpSpPr>
      <p:grpSpPr>
        <a:xfrm>
          <a:off x="0" y="0"/>
          <a:ext cx="0" cy="0"/>
          <a:chOff x="0" y="0"/>
          <a:chExt cx="0" cy="0"/>
        </a:xfrm>
      </p:grpSpPr>
      <p:sp>
        <p:nvSpPr>
          <p:cNvPr id="1048663"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64"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65"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6"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67"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8" name="Date Placeholder 6"/>
          <p:cNvSpPr>
            <a:spLocks noGrp="1"/>
          </p:cNvSpPr>
          <p:nvPr>
            <p:ph type="dt" sz="half" idx="10"/>
          </p:nvPr>
        </p:nvSpPr>
        <p:spPr/>
        <p:txBody>
          <a:bodyPr/>
          <a:p>
            <a:fld id="{C764DE79-268F-4C1A-8933-263129D2AF90}" type="datetimeFigureOut">
              <a:rPr dirty="0" lang="en-US"/>
              <a:t>10/5/20</a:t>
            </a:fld>
            <a:endParaRPr dirty="0" lang="en-US"/>
          </a:p>
        </p:txBody>
      </p:sp>
      <p:sp>
        <p:nvSpPr>
          <p:cNvPr id="1048669" name="Footer Placeholder 7"/>
          <p:cNvSpPr>
            <a:spLocks noGrp="1"/>
          </p:cNvSpPr>
          <p:nvPr>
            <p:ph type="ftr" sz="quarter" idx="11"/>
          </p:nvPr>
        </p:nvSpPr>
        <p:spPr/>
        <p:txBody>
          <a:bodyPr/>
          <a:p>
            <a:endParaRPr dirty="0" lang="en-US"/>
          </a:p>
        </p:txBody>
      </p:sp>
      <p:sp>
        <p:nvSpPr>
          <p:cNvPr id="1048670"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67" name=""/>
        <p:cNvGrpSpPr/>
        <p:nvPr/>
      </p:nvGrpSpPr>
      <p:grpSpPr>
        <a:xfrm>
          <a:off x="0" y="0"/>
          <a:ext cx="0" cy="0"/>
          <a:chOff x="0" y="0"/>
          <a:chExt cx="0" cy="0"/>
        </a:xfrm>
      </p:grpSpPr>
      <p:sp>
        <p:nvSpPr>
          <p:cNvPr id="1048632" name="Title 1"/>
          <p:cNvSpPr>
            <a:spLocks noGrp="1"/>
          </p:cNvSpPr>
          <p:nvPr>
            <p:ph type="title"/>
          </p:nvPr>
        </p:nvSpPr>
        <p:spPr/>
        <p:txBody>
          <a:bodyPr/>
          <a:p>
            <a:r>
              <a:rPr lang="en-US"/>
              <a:t>Click to edit Master title style</a:t>
            </a:r>
            <a:endParaRPr dirty="0" lang="en-US"/>
          </a:p>
        </p:txBody>
      </p:sp>
      <p:sp>
        <p:nvSpPr>
          <p:cNvPr id="1048633" name="Date Placeholder 2"/>
          <p:cNvSpPr>
            <a:spLocks noGrp="1"/>
          </p:cNvSpPr>
          <p:nvPr>
            <p:ph type="dt" sz="half" idx="10"/>
          </p:nvPr>
        </p:nvSpPr>
        <p:spPr/>
        <p:txBody>
          <a:bodyPr/>
          <a:p>
            <a:fld id="{C764DE79-268F-4C1A-8933-263129D2AF90}" type="datetimeFigureOut">
              <a:rPr dirty="0" lang="en-US"/>
              <a:t>10/5/20</a:t>
            </a:fld>
            <a:endParaRPr dirty="0" lang="en-US"/>
          </a:p>
        </p:txBody>
      </p:sp>
      <p:sp>
        <p:nvSpPr>
          <p:cNvPr id="1048634" name="Footer Placeholder 3"/>
          <p:cNvSpPr>
            <a:spLocks noGrp="1"/>
          </p:cNvSpPr>
          <p:nvPr>
            <p:ph type="ftr" sz="quarter" idx="11"/>
          </p:nvPr>
        </p:nvSpPr>
        <p:spPr/>
        <p:txBody>
          <a:bodyPr/>
          <a:p>
            <a:endParaRPr dirty="0" lang="en-US"/>
          </a:p>
        </p:txBody>
      </p:sp>
      <p:sp>
        <p:nvSpPr>
          <p:cNvPr id="1048635"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50" name=""/>
        <p:cNvGrpSpPr/>
        <p:nvPr/>
      </p:nvGrpSpPr>
      <p:grpSpPr>
        <a:xfrm>
          <a:off x="0" y="0"/>
          <a:ext cx="0" cy="0"/>
          <a:chOff x="0" y="0"/>
          <a:chExt cx="0" cy="0"/>
        </a:xfrm>
      </p:grpSpPr>
      <p:sp>
        <p:nvSpPr>
          <p:cNvPr id="1048603" name="Date Placeholder 1"/>
          <p:cNvSpPr>
            <a:spLocks noGrp="1"/>
          </p:cNvSpPr>
          <p:nvPr>
            <p:ph type="dt" sz="half" idx="10"/>
          </p:nvPr>
        </p:nvSpPr>
        <p:spPr/>
        <p:txBody>
          <a:bodyPr/>
          <a:p>
            <a:fld id="{C764DE79-268F-4C1A-8933-263129D2AF90}" type="datetimeFigureOut">
              <a:rPr dirty="0" lang="en-US"/>
              <a:t>10/5/20</a:t>
            </a:fld>
            <a:endParaRPr dirty="0" lang="en-US"/>
          </a:p>
        </p:txBody>
      </p:sp>
      <p:sp>
        <p:nvSpPr>
          <p:cNvPr id="1048604" name="Footer Placeholder 2"/>
          <p:cNvSpPr>
            <a:spLocks noGrp="1"/>
          </p:cNvSpPr>
          <p:nvPr>
            <p:ph type="ftr" sz="quarter" idx="11"/>
          </p:nvPr>
        </p:nvSpPr>
        <p:spPr/>
        <p:txBody>
          <a:bodyPr/>
          <a:p>
            <a:endParaRPr dirty="0" lang="en-US"/>
          </a:p>
        </p:txBody>
      </p:sp>
      <p:sp>
        <p:nvSpPr>
          <p:cNvPr id="1048605"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4" name=""/>
        <p:cNvGrpSpPr/>
        <p:nvPr/>
      </p:nvGrpSpPr>
      <p:grpSpPr>
        <a:xfrm>
          <a:off x="0" y="0"/>
          <a:ext cx="0" cy="0"/>
          <a:chOff x="0" y="0"/>
          <a:chExt cx="0" cy="0"/>
        </a:xfrm>
      </p:grpSpPr>
      <p:sp>
        <p:nvSpPr>
          <p:cNvPr id="1048671"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72"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3"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74" name="Date Placeholder 4"/>
          <p:cNvSpPr>
            <a:spLocks noGrp="1"/>
          </p:cNvSpPr>
          <p:nvPr>
            <p:ph type="dt" sz="half" idx="10"/>
          </p:nvPr>
        </p:nvSpPr>
        <p:spPr/>
        <p:txBody>
          <a:bodyPr/>
          <a:p>
            <a:fld id="{C764DE79-268F-4C1A-8933-263129D2AF90}" type="datetimeFigureOut">
              <a:rPr dirty="0" lang="en-US"/>
              <a:t>10/5/20</a:t>
            </a:fld>
            <a:endParaRPr dirty="0" lang="en-US"/>
          </a:p>
        </p:txBody>
      </p:sp>
      <p:sp>
        <p:nvSpPr>
          <p:cNvPr id="1048675" name="Footer Placeholder 5"/>
          <p:cNvSpPr>
            <a:spLocks noGrp="1"/>
          </p:cNvSpPr>
          <p:nvPr>
            <p:ph type="ftr" sz="quarter" idx="11"/>
          </p:nvPr>
        </p:nvSpPr>
        <p:spPr/>
        <p:txBody>
          <a:bodyPr/>
          <a:p>
            <a:endParaRPr dirty="0" lang="en-US"/>
          </a:p>
        </p:txBody>
      </p:sp>
      <p:sp>
        <p:nvSpPr>
          <p:cNvPr id="1048676"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69"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42"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43"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44" name="Date Placeholder 4"/>
          <p:cNvSpPr>
            <a:spLocks noGrp="1"/>
          </p:cNvSpPr>
          <p:nvPr>
            <p:ph type="dt" sz="half" idx="10"/>
          </p:nvPr>
        </p:nvSpPr>
        <p:spPr/>
        <p:txBody>
          <a:bodyPr/>
          <a:p>
            <a:fld id="{C764DE79-268F-4C1A-8933-263129D2AF90}" type="datetimeFigureOut">
              <a:rPr dirty="0" lang="en-US"/>
              <a:t>10/5/20</a:t>
            </a:fld>
            <a:endParaRPr dirty="0" lang="en-US"/>
          </a:p>
        </p:txBody>
      </p:sp>
      <p:sp>
        <p:nvSpPr>
          <p:cNvPr id="1048645" name="Footer Placeholder 5"/>
          <p:cNvSpPr>
            <a:spLocks noGrp="1"/>
          </p:cNvSpPr>
          <p:nvPr>
            <p:ph type="ftr" sz="quarter" idx="11"/>
          </p:nvPr>
        </p:nvSpPr>
        <p:spPr/>
        <p:txBody>
          <a:bodyPr/>
          <a:p>
            <a:endParaRPr dirty="0" lang="en-US"/>
          </a:p>
        </p:txBody>
      </p:sp>
      <p:sp>
        <p:nvSpPr>
          <p:cNvPr id="1048646"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10/5/20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hyperlink" Target="https://radiopaedia.org/articles/flow-void" TargetMode="Externa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5" name=""/>
        <p:cNvGrpSpPr/>
        <p:nvPr/>
      </p:nvGrpSpPr>
      <p:grpSpPr>
        <a:xfrm>
          <a:off x="0" y="0"/>
          <a:ext cx="0" cy="0"/>
          <a:chOff x="0" y="0"/>
          <a:chExt cx="0" cy="0"/>
        </a:xfrm>
      </p:grpSpPr>
      <p:sp>
        <p:nvSpPr>
          <p:cNvPr id="1048586" name="Title 3"/>
          <p:cNvSpPr>
            <a:spLocks noGrp="1"/>
          </p:cNvSpPr>
          <p:nvPr>
            <p:ph type="ctrTitle"/>
          </p:nvPr>
        </p:nvSpPr>
        <p:spPr>
          <a:xfrm>
            <a:off x="342959" y="1708725"/>
            <a:ext cx="8459669" cy="1085273"/>
          </a:xfrm>
        </p:spPr>
        <p:txBody>
          <a:bodyPr>
            <a:normAutofit/>
          </a:bodyPr>
          <a:p>
            <a:pPr algn="ctr"/>
            <a:r>
              <a:rPr dirty="0" sz="5400" lang="en-US" err="1" u="sng">
                <a:solidFill>
                  <a:srgbClr val="002060"/>
                </a:solidFill>
                <a:latin typeface="Algerian" pitchFamily="82" charset="77"/>
              </a:rPr>
              <a:t>Hemangioblastomas</a:t>
            </a:r>
            <a:br>
              <a:rPr dirty="0" sz="4800" lang="en-US" u="sng">
                <a:solidFill>
                  <a:srgbClr val="002060"/>
                </a:solidFill>
                <a:latin typeface="Algerian" pitchFamily="82" charset="77"/>
              </a:rPr>
            </a:br>
            <a:r>
              <a:rPr b="1" dirty="0" sz="2000" lang="en-US" err="1">
                <a:latin typeface="+mn-lt"/>
              </a:rPr>
              <a:t>Youmans</a:t>
            </a:r>
            <a:r>
              <a:rPr b="1" dirty="0" sz="2000" lang="en-US">
                <a:latin typeface="+mn-lt"/>
              </a:rPr>
              <a:t> Chap. 144</a:t>
            </a:r>
            <a:endParaRPr b="1" dirty="0" sz="2000" lang="ar-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606" name="مستطيل 1"/>
          <p:cNvSpPr/>
          <p:nvPr/>
        </p:nvSpPr>
        <p:spPr>
          <a:xfrm>
            <a:off x="83420" y="4217020"/>
            <a:ext cx="8979761" cy="2225040"/>
          </a:xfrm>
          <a:prstGeom prst="rect"/>
        </p:spPr>
        <p:txBody>
          <a:bodyPr wrap="square">
            <a:spAutoFit/>
          </a:bodyPr>
          <a:p>
            <a:r>
              <a:rPr dirty="0" lang="en-US"/>
              <a:t>MRI of </a:t>
            </a:r>
            <a:r>
              <a:rPr dirty="0" lang="en-US" err="1"/>
              <a:t>hemangioblastomas</a:t>
            </a:r>
            <a:r>
              <a:rPr dirty="0" lang="en-US"/>
              <a:t> in the CNS of patients with von Hippel-Lindau (VHL) disease. </a:t>
            </a:r>
          </a:p>
          <a:p>
            <a:r>
              <a:rPr b="1" dirty="0" lang="en-US" u="sng">
                <a:solidFill>
                  <a:srgbClr val="C00000"/>
                </a:solidFill>
              </a:rPr>
              <a:t>A, T1-weighted, contrast-enhanced axial image</a:t>
            </a:r>
            <a:r>
              <a:rPr dirty="0" lang="en-US"/>
              <a:t> of a cerebellar </a:t>
            </a:r>
            <a:r>
              <a:rPr dirty="0" lang="en-US" err="1"/>
              <a:t>hemangioblastoma</a:t>
            </a:r>
            <a:r>
              <a:rPr dirty="0" lang="en-US"/>
              <a:t> (solidly enhancing area) with an associated cyst (homogenous associated dark region) in a 40-year-old woman with VHL disease. </a:t>
            </a:r>
          </a:p>
          <a:p>
            <a:r>
              <a:rPr b="1" dirty="0" lang="en-US" u="sng">
                <a:solidFill>
                  <a:srgbClr val="C00000"/>
                </a:solidFill>
              </a:rPr>
              <a:t>B, Midsagittal T1-weighted </a:t>
            </a:r>
            <a:r>
              <a:rPr b="1" dirty="0" lang="en-US" err="1" u="sng">
                <a:solidFill>
                  <a:srgbClr val="C00000"/>
                </a:solidFill>
              </a:rPr>
              <a:t>postcontrast</a:t>
            </a:r>
            <a:r>
              <a:rPr b="1" dirty="0" lang="en-US" u="sng">
                <a:solidFill>
                  <a:srgbClr val="C00000"/>
                </a:solidFill>
              </a:rPr>
              <a:t> image </a:t>
            </a:r>
            <a:r>
              <a:rPr dirty="0" lang="en-US"/>
              <a:t>of a medullary </a:t>
            </a:r>
            <a:r>
              <a:rPr dirty="0" lang="en-US" err="1"/>
              <a:t>hemangioblastoma</a:t>
            </a:r>
            <a:r>
              <a:rPr dirty="0" lang="en-US"/>
              <a:t> (solidly enhancing region) with associated brainstem edema (surrounding darker region) in a 12-year-old girl with VHL disease</a:t>
            </a:r>
            <a:endParaRPr dirty="0" lang="ar-IQ"/>
          </a:p>
        </p:txBody>
      </p:sp>
      <p:pic>
        <p:nvPicPr>
          <p:cNvPr id="2097155" name="Picture 6"/>
          <p:cNvPicPr>
            <a:picLocks noChangeAspect="1"/>
          </p:cNvPicPr>
          <p:nvPr/>
        </p:nvPicPr>
        <p:blipFill rotWithShape="1">
          <a:blip xmlns:r="http://schemas.openxmlformats.org/officeDocument/2006/relationships" r:embed="rId1"/>
          <a:srcRect l="-175" r="26267"/>
          <a:stretch>
            <a:fillRect/>
          </a:stretch>
        </p:blipFill>
        <p:spPr>
          <a:xfrm>
            <a:off x="1" y="0"/>
            <a:ext cx="9145588" cy="4217020"/>
          </a:xfrm>
          <a:prstGeom prst="rect"/>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2" name=""/>
        <p:cNvGrpSpPr/>
        <p:nvPr/>
      </p:nvGrpSpPr>
      <p:grpSpPr>
        <a:xfrm>
          <a:off x="0" y="0"/>
          <a:ext cx="0" cy="0"/>
          <a:chOff x="0" y="0"/>
          <a:chExt cx="0" cy="0"/>
        </a:xfrm>
      </p:grpSpPr>
      <p:pic>
        <p:nvPicPr>
          <p:cNvPr id="2097156" name="Picture 10"/>
          <p:cNvPicPr>
            <a:picLocks noChangeAspect="1"/>
          </p:cNvPicPr>
          <p:nvPr/>
        </p:nvPicPr>
        <p:blipFill>
          <a:blip xmlns:r="http://schemas.openxmlformats.org/officeDocument/2006/relationships" r:embed="rId1"/>
          <a:stretch>
            <a:fillRect/>
          </a:stretch>
        </p:blipFill>
        <p:spPr>
          <a:xfrm>
            <a:off x="2859405" y="1659613"/>
            <a:ext cx="3426768" cy="3429000"/>
          </a:xfrm>
          <a:prstGeom prst="rect"/>
          <a:ln>
            <a:noFill/>
          </a:ln>
          <a:effectLst>
            <a:softEdge rad="112500"/>
          </a:effectLst>
        </p:spPr>
      </p:pic>
      <p:pic>
        <p:nvPicPr>
          <p:cNvPr id="2097157" name="Picture 2"/>
          <p:cNvPicPr>
            <a:picLocks noChangeAspect="1"/>
          </p:cNvPicPr>
          <p:nvPr/>
        </p:nvPicPr>
        <p:blipFill>
          <a:blip xmlns:r="http://schemas.openxmlformats.org/officeDocument/2006/relationships" r:embed="rId2"/>
          <a:stretch>
            <a:fillRect/>
          </a:stretch>
        </p:blipFill>
        <p:spPr>
          <a:xfrm>
            <a:off x="-2" y="0"/>
            <a:ext cx="3898900" cy="3429000"/>
          </a:xfrm>
          <a:prstGeom prst="rect"/>
          <a:ln>
            <a:noFill/>
          </a:ln>
          <a:effectLst>
            <a:softEdge rad="112500"/>
          </a:effectLst>
        </p:spPr>
      </p:pic>
      <p:pic>
        <p:nvPicPr>
          <p:cNvPr id="2097158" name="Picture 4"/>
          <p:cNvPicPr>
            <a:picLocks noChangeAspect="1"/>
          </p:cNvPicPr>
          <p:nvPr/>
        </p:nvPicPr>
        <p:blipFill>
          <a:blip xmlns:r="http://schemas.openxmlformats.org/officeDocument/2006/relationships" r:embed="rId3"/>
          <a:stretch>
            <a:fillRect/>
          </a:stretch>
        </p:blipFill>
        <p:spPr>
          <a:xfrm>
            <a:off x="5246685" y="0"/>
            <a:ext cx="3898900" cy="3429000"/>
          </a:xfrm>
          <a:prstGeom prst="rect"/>
          <a:ln>
            <a:noFill/>
          </a:ln>
          <a:effectLst>
            <a:softEdge rad="112500"/>
          </a:effectLst>
        </p:spPr>
      </p:pic>
      <p:pic>
        <p:nvPicPr>
          <p:cNvPr id="2097159" name="Picture 6"/>
          <p:cNvPicPr>
            <a:picLocks noChangeAspect="1"/>
          </p:cNvPicPr>
          <p:nvPr/>
        </p:nvPicPr>
        <p:blipFill>
          <a:blip xmlns:r="http://schemas.openxmlformats.org/officeDocument/2006/relationships" r:embed="rId4"/>
          <a:stretch>
            <a:fillRect/>
          </a:stretch>
        </p:blipFill>
        <p:spPr>
          <a:xfrm>
            <a:off x="-5" y="3429000"/>
            <a:ext cx="3898900" cy="3429000"/>
          </a:xfrm>
          <a:prstGeom prst="rect"/>
          <a:ln>
            <a:noFill/>
          </a:ln>
          <a:effectLst>
            <a:softEdge rad="112500"/>
          </a:effectLst>
        </p:spPr>
      </p:pic>
      <p:pic>
        <p:nvPicPr>
          <p:cNvPr id="2097160" name="Picture 8"/>
          <p:cNvPicPr>
            <a:picLocks noChangeAspect="1"/>
          </p:cNvPicPr>
          <p:nvPr/>
        </p:nvPicPr>
        <p:blipFill>
          <a:blip xmlns:r="http://schemas.openxmlformats.org/officeDocument/2006/relationships" r:embed="rId5"/>
          <a:stretch>
            <a:fillRect/>
          </a:stretch>
        </p:blipFill>
        <p:spPr>
          <a:xfrm>
            <a:off x="5246688" y="3429000"/>
            <a:ext cx="3898900" cy="3429000"/>
          </a:xfrm>
          <a:prstGeom prst="rect"/>
          <a:ln>
            <a:noFill/>
          </a:ln>
          <a:effectLst>
            <a:softEdge rad="112500"/>
          </a:effectLst>
        </p:spPr>
      </p:pic>
      <p:sp>
        <p:nvSpPr>
          <p:cNvPr id="1048607" name="TextBox 11"/>
          <p:cNvSpPr txBox="1"/>
          <p:nvPr/>
        </p:nvSpPr>
        <p:spPr>
          <a:xfrm>
            <a:off x="120645" y="2967335"/>
            <a:ext cx="1828800" cy="461665"/>
          </a:xfrm>
          <a:prstGeom prst="rect"/>
          <a:noFill/>
        </p:spPr>
        <p:txBody>
          <a:bodyPr rtlCol="0" wrap="square">
            <a:spAutoFit/>
          </a:bodyPr>
          <a:p>
            <a:pPr algn="l"/>
            <a:r>
              <a:rPr b="1" dirty="0" sz="2400" lang="en-US">
                <a:solidFill>
                  <a:srgbClr val="C00000"/>
                </a:solidFill>
              </a:rPr>
              <a:t>T1</a:t>
            </a:r>
          </a:p>
        </p:txBody>
      </p:sp>
      <p:sp>
        <p:nvSpPr>
          <p:cNvPr id="1048608" name="TextBox 13"/>
          <p:cNvSpPr txBox="1"/>
          <p:nvPr/>
        </p:nvSpPr>
        <p:spPr>
          <a:xfrm>
            <a:off x="115094" y="6286561"/>
            <a:ext cx="4647044" cy="461665"/>
          </a:xfrm>
          <a:prstGeom prst="rect"/>
          <a:noFill/>
        </p:spPr>
        <p:txBody>
          <a:bodyPr wrap="square">
            <a:spAutoFit/>
          </a:bodyPr>
          <a:p>
            <a:pPr algn="l"/>
            <a:r>
              <a:rPr b="1" dirty="0" sz="2400" lang="en-US">
                <a:solidFill>
                  <a:srgbClr val="C00000"/>
                </a:solidFill>
              </a:rPr>
              <a:t>T2</a:t>
            </a:r>
          </a:p>
        </p:txBody>
      </p:sp>
      <p:sp>
        <p:nvSpPr>
          <p:cNvPr id="1048609" name="TextBox 15"/>
          <p:cNvSpPr txBox="1"/>
          <p:nvPr/>
        </p:nvSpPr>
        <p:spPr>
          <a:xfrm>
            <a:off x="5246685" y="2967334"/>
            <a:ext cx="4647044" cy="461665"/>
          </a:xfrm>
          <a:prstGeom prst="rect"/>
          <a:noFill/>
        </p:spPr>
        <p:txBody>
          <a:bodyPr wrap="square">
            <a:spAutoFit/>
          </a:bodyPr>
          <a:p>
            <a:pPr algn="l"/>
            <a:r>
              <a:rPr b="1" dirty="0" sz="2400" lang="en-US">
                <a:solidFill>
                  <a:srgbClr val="C00000"/>
                </a:solidFill>
              </a:rPr>
              <a:t>T1 contrast</a:t>
            </a:r>
          </a:p>
        </p:txBody>
      </p:sp>
      <p:sp>
        <p:nvSpPr>
          <p:cNvPr id="1048610" name="TextBox 17"/>
          <p:cNvSpPr txBox="1"/>
          <p:nvPr/>
        </p:nvSpPr>
        <p:spPr>
          <a:xfrm>
            <a:off x="5276553" y="6286561"/>
            <a:ext cx="4947226" cy="461665"/>
          </a:xfrm>
          <a:prstGeom prst="rect"/>
          <a:noFill/>
        </p:spPr>
        <p:txBody>
          <a:bodyPr wrap="square">
            <a:spAutoFit/>
          </a:bodyPr>
          <a:p>
            <a:pPr algn="l"/>
            <a:r>
              <a:rPr b="1" dirty="0" sz="2400" lang="en-US">
                <a:solidFill>
                  <a:srgbClr val="C00000"/>
                </a:solidFill>
              </a:rPr>
              <a:t>Flair</a:t>
            </a:r>
          </a:p>
        </p:txBody>
      </p:sp>
      <p:sp>
        <p:nvSpPr>
          <p:cNvPr id="1048611" name="TextBox 19"/>
          <p:cNvSpPr txBox="1"/>
          <p:nvPr/>
        </p:nvSpPr>
        <p:spPr>
          <a:xfrm>
            <a:off x="4200984" y="4552054"/>
            <a:ext cx="717380" cy="369332"/>
          </a:xfrm>
          <a:prstGeom prst="rect"/>
          <a:noFill/>
        </p:spPr>
        <p:txBody>
          <a:bodyPr wrap="square">
            <a:spAutoFit/>
          </a:bodyPr>
          <a:p>
            <a:pPr algn="l"/>
            <a:r>
              <a:rPr b="1" dirty="0" sz="1800" lang="en-US">
                <a:solidFill>
                  <a:srgbClr val="C00000"/>
                </a:solidFill>
              </a:rPr>
              <a:t>DWI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3" name=""/>
        <p:cNvGrpSpPr/>
        <p:nvPr/>
      </p:nvGrpSpPr>
      <p:grpSpPr>
        <a:xfrm>
          <a:off x="0" y="0"/>
          <a:ext cx="0" cy="0"/>
          <a:chOff x="0" y="0"/>
          <a:chExt cx="0" cy="0"/>
        </a:xfrm>
      </p:grpSpPr>
      <p:sp>
        <p:nvSpPr>
          <p:cNvPr id="1048612" name="TextBox 2"/>
          <p:cNvSpPr txBox="1"/>
          <p:nvPr/>
        </p:nvSpPr>
        <p:spPr>
          <a:xfrm>
            <a:off x="103910" y="544875"/>
            <a:ext cx="4468091" cy="5273040"/>
          </a:xfrm>
          <a:prstGeom prst="rect"/>
          <a:noFill/>
        </p:spPr>
        <p:txBody>
          <a:bodyPr wrap="square">
            <a:spAutoFit/>
          </a:bodyPr>
          <a:p>
            <a:pPr indent="-285750" marL="285750">
              <a:buFont typeface="Wingdings" pitchFamily="2" charset="2"/>
              <a:buChar char="Ø"/>
            </a:pPr>
            <a:r>
              <a:rPr b="1" dirty="0" sz="2000" lang="en-US" err="1" u="sng"/>
              <a:t>Pilocytic</a:t>
            </a:r>
            <a:r>
              <a:rPr b="1" dirty="0" sz="2000" lang="en-US" u="sng"/>
              <a:t> </a:t>
            </a:r>
            <a:r>
              <a:rPr b="1" dirty="0" sz="2000" lang="en-US" err="1" u="sng"/>
              <a:t>Astrocytoma</a:t>
            </a:r>
            <a:endParaRPr b="1" dirty="0" sz="2000" lang="en-US" u="sng"/>
          </a:p>
          <a:p>
            <a:pPr indent="-285750" lvl="1" marL="742950">
              <a:buFont typeface="Arial" panose="020B0604020202020204" pitchFamily="34" charset="0"/>
              <a:buChar char="•"/>
            </a:pPr>
            <a:r>
              <a:rPr dirty="0" lang="en-US"/>
              <a:t>Cyst and mural nodule</a:t>
            </a:r>
          </a:p>
          <a:p>
            <a:pPr indent="-285750" lvl="1" marL="742950">
              <a:buFont typeface="Arial" panose="020B0604020202020204" pitchFamily="34" charset="0"/>
              <a:buChar char="•"/>
            </a:pPr>
            <a:r>
              <a:rPr dirty="0" lang="en-US"/>
              <a:t>Imaging mimics HGBL</a:t>
            </a:r>
          </a:p>
          <a:p>
            <a:pPr indent="-285750" lvl="1" marL="742950">
              <a:buFont typeface="Arial" panose="020B0604020202020204" pitchFamily="34" charset="0"/>
              <a:buChar char="•"/>
            </a:pPr>
            <a:r>
              <a:rPr dirty="0" lang="en-US"/>
              <a:t>Child or young adult</a:t>
            </a:r>
          </a:p>
          <a:p>
            <a:pPr indent="-285750" lvl="1" marL="742950">
              <a:buFont typeface="Arial" panose="020B0604020202020204" pitchFamily="34" charset="0"/>
              <a:buChar char="•"/>
            </a:pPr>
            <a:endParaRPr dirty="0" lang="en-US"/>
          </a:p>
          <a:p>
            <a:pPr indent="-285750" marL="285750">
              <a:buFont typeface="Wingdings" pitchFamily="2" charset="2"/>
              <a:buChar char="Ø"/>
            </a:pPr>
            <a:r>
              <a:rPr b="1" dirty="0" sz="2000" lang="en-US" u="sng"/>
              <a:t>Metastasis</a:t>
            </a:r>
          </a:p>
          <a:p>
            <a:pPr indent="-285750" lvl="1" marL="742950">
              <a:buFont typeface="Arial" panose="020B0604020202020204" pitchFamily="34" charset="0"/>
              <a:buChar char="•"/>
            </a:pPr>
            <a:r>
              <a:rPr dirty="0" lang="en-US"/>
              <a:t>Solitary posterior fossa metastasis uncommon, But most common parenchymal posterior fossa mass in&gt; 40 year old is metastasis</a:t>
            </a:r>
          </a:p>
          <a:p>
            <a:pPr indent="-285750" lvl="1" marL="742950">
              <a:buFont typeface="Arial" panose="020B0604020202020204" pitchFamily="34" charset="0"/>
              <a:buChar char="•"/>
            </a:pPr>
            <a:r>
              <a:rPr dirty="0" lang="en-US"/>
              <a:t>May be very vascular</a:t>
            </a:r>
          </a:p>
          <a:p>
            <a:pPr indent="-285750" lvl="1" marL="742950">
              <a:buFont typeface="Arial" panose="020B0604020202020204" pitchFamily="34" charset="0"/>
              <a:buChar char="•"/>
            </a:pPr>
            <a:r>
              <a:rPr dirty="0" lang="en-US"/>
              <a:t>Solid &gt; cystic</a:t>
            </a:r>
          </a:p>
          <a:p>
            <a:pPr indent="-285750" lvl="1" marL="742950">
              <a:buFont typeface="Arial" panose="020B0604020202020204" pitchFamily="34" charset="0"/>
              <a:buChar char="•"/>
            </a:pPr>
            <a:r>
              <a:rPr dirty="0" lang="en-US"/>
              <a:t>Multiple &gt; single</a:t>
            </a:r>
          </a:p>
          <a:p>
            <a:pPr indent="-285750" marL="285750">
              <a:buFont typeface="Arial" panose="020B0604020202020204" pitchFamily="34" charset="0"/>
              <a:buChar char="•"/>
            </a:pPr>
            <a:endParaRPr dirty="0" lang="en-US"/>
          </a:p>
          <a:p>
            <a:pPr indent="-285750" marL="285750">
              <a:buFont typeface="Wingdings" pitchFamily="2" charset="2"/>
              <a:buChar char="Ø"/>
            </a:pPr>
            <a:r>
              <a:rPr b="1" dirty="0" sz="2000" lang="en-US" u="sng"/>
              <a:t>Glioblastoma</a:t>
            </a:r>
          </a:p>
          <a:p>
            <a:pPr indent="-285750" lvl="1" marL="742950">
              <a:buFont typeface="Arial" panose="020B0604020202020204" pitchFamily="34" charset="0"/>
              <a:buChar char="•"/>
            </a:pPr>
            <a:r>
              <a:rPr dirty="0" lang="en-US"/>
              <a:t>Adults with irregular ring-enhancing mass</a:t>
            </a:r>
          </a:p>
          <a:p>
            <a:pPr indent="-285750" lvl="1" marL="742950">
              <a:buFont typeface="Arial" panose="020B0604020202020204" pitchFamily="34" charset="0"/>
              <a:buChar char="•"/>
            </a:pPr>
            <a:r>
              <a:rPr dirty="0" lang="en-US"/>
              <a:t>Posterior fossa uncommon location</a:t>
            </a:r>
          </a:p>
        </p:txBody>
      </p:sp>
      <p:sp>
        <p:nvSpPr>
          <p:cNvPr id="1048613" name="TextBox 4"/>
          <p:cNvSpPr txBox="1"/>
          <p:nvPr/>
        </p:nvSpPr>
        <p:spPr>
          <a:xfrm>
            <a:off x="4573588" y="544875"/>
            <a:ext cx="4572000" cy="4739640"/>
          </a:xfrm>
          <a:prstGeom prst="rect"/>
          <a:noFill/>
        </p:spPr>
        <p:txBody>
          <a:bodyPr wrap="square">
            <a:spAutoFit/>
          </a:bodyPr>
          <a:p>
            <a:pPr indent="-285750" marL="285750">
              <a:buFont typeface="Wingdings" pitchFamily="2" charset="2"/>
              <a:buChar char="Ø"/>
            </a:pPr>
            <a:r>
              <a:rPr b="1" dirty="0" sz="2000" lang="en-US" u="sng"/>
              <a:t>Cavernous Malformation (CM)</a:t>
            </a:r>
          </a:p>
          <a:p>
            <a:pPr indent="-285750" lvl="1" marL="742950">
              <a:buFont typeface="Arial" panose="020B0604020202020204" pitchFamily="34" charset="0"/>
              <a:buChar char="•"/>
            </a:pPr>
            <a:r>
              <a:rPr dirty="0" lang="en-US"/>
              <a:t>Heterogeneous mass with blood products</a:t>
            </a:r>
          </a:p>
          <a:p>
            <a:pPr indent="-285750" lvl="1" marL="742950">
              <a:buFont typeface="Arial" panose="020B0604020202020204" pitchFamily="34" charset="0"/>
              <a:buChar char="•"/>
            </a:pPr>
            <a:r>
              <a:rPr dirty="0" lang="en-US" err="1"/>
              <a:t>Hemosiderin</a:t>
            </a:r>
            <a:r>
              <a:rPr dirty="0" lang="en-US"/>
              <a:t> rim common</a:t>
            </a:r>
          </a:p>
          <a:p>
            <a:pPr indent="-285750" lvl="1" marL="742950">
              <a:buFont typeface="Arial" panose="020B0604020202020204" pitchFamily="34" charset="0"/>
              <a:buChar char="•"/>
            </a:pPr>
            <a:r>
              <a:rPr dirty="0" lang="en-US"/>
              <a:t>Enhancement uncommon</a:t>
            </a:r>
          </a:p>
          <a:p>
            <a:pPr indent="-285750" lvl="1" marL="742950">
              <a:buFont typeface="Arial" panose="020B0604020202020204" pitchFamily="34" charset="0"/>
              <a:buChar char="•"/>
            </a:pPr>
            <a:r>
              <a:rPr dirty="0" lang="en-US"/>
              <a:t>May acutely hemorrhage</a:t>
            </a:r>
          </a:p>
          <a:p>
            <a:pPr indent="-285750" lvl="1" marL="742950">
              <a:buFont typeface="Arial" panose="020B0604020202020204" pitchFamily="34" charset="0"/>
              <a:buChar char="•"/>
            </a:pPr>
            <a:r>
              <a:rPr dirty="0" lang="en-US"/>
              <a:t>Complete </a:t>
            </a:r>
            <a:r>
              <a:rPr dirty="0" lang="en-US" err="1"/>
              <a:t>hemosiderin</a:t>
            </a:r>
            <a:r>
              <a:rPr dirty="0" lang="en-US"/>
              <a:t> rim typical in </a:t>
            </a:r>
            <a:r>
              <a:rPr dirty="0" lang="en-US" err="1"/>
              <a:t>CMs</a:t>
            </a:r>
            <a:endParaRPr dirty="0" lang="en-US"/>
          </a:p>
          <a:p>
            <a:pPr indent="-285750" marL="285750">
              <a:buFont typeface="Wingdings" pitchFamily="2" charset="2"/>
              <a:buChar char="Ø"/>
            </a:pPr>
            <a:endParaRPr dirty="0" lang="en-US"/>
          </a:p>
          <a:p>
            <a:pPr indent="-285750" lvl="1" marL="742950">
              <a:buFont typeface="Arial" panose="020B0604020202020204" pitchFamily="34" charset="0"/>
              <a:buChar char="•"/>
            </a:pPr>
            <a:endParaRPr dirty="0" lang="en-US"/>
          </a:p>
          <a:p>
            <a:pPr indent="-285750" marL="285750">
              <a:buFont typeface="Wingdings" pitchFamily="2" charset="2"/>
              <a:buChar char="Ø"/>
            </a:pPr>
            <a:r>
              <a:rPr b="1" dirty="0" sz="2000" lang="en-US" u="sng"/>
              <a:t>Vascular </a:t>
            </a:r>
            <a:r>
              <a:rPr b="1" dirty="0" sz="2000" lang="en-US" err="1" u="sng"/>
              <a:t>Neurocutaneous</a:t>
            </a:r>
            <a:r>
              <a:rPr b="1" dirty="0" sz="2000" lang="en-US" u="sng"/>
              <a:t> Syndromes</a:t>
            </a:r>
          </a:p>
          <a:p>
            <a:pPr indent="-285750" lvl="1" marL="742950">
              <a:buFont typeface="Arial" panose="020B0604020202020204" pitchFamily="34" charset="0"/>
              <a:buChar char="•"/>
            </a:pPr>
            <a:r>
              <a:rPr dirty="0" lang="en-US"/>
              <a:t>Hereditary hemorrhagic telangiectasia (HHT)</a:t>
            </a:r>
          </a:p>
          <a:p>
            <a:pPr indent="-285750" lvl="1" marL="742950">
              <a:buFont typeface="Arial" panose="020B0604020202020204" pitchFamily="34" charset="0"/>
              <a:buChar char="•"/>
            </a:pPr>
            <a:r>
              <a:rPr dirty="0" lang="en-US" err="1"/>
              <a:t>Wyburn-Mason</a:t>
            </a:r>
            <a:endParaRPr dirty="0" lang="en-US"/>
          </a:p>
          <a:p>
            <a:pPr indent="-285750" lvl="1" marL="742950">
              <a:buFont typeface="Arial" panose="020B0604020202020204" pitchFamily="34" charset="0"/>
              <a:buChar char="•"/>
            </a:pPr>
            <a:r>
              <a:rPr dirty="0" lang="en-US"/>
              <a:t>Multiple intracranial AVMs may mimic HGBLs</a:t>
            </a:r>
          </a:p>
        </p:txBody>
      </p:sp>
      <p:sp>
        <p:nvSpPr>
          <p:cNvPr id="1048614" name="TextBox 5"/>
          <p:cNvSpPr txBox="1"/>
          <p:nvPr/>
        </p:nvSpPr>
        <p:spPr>
          <a:xfrm>
            <a:off x="103910" y="0"/>
            <a:ext cx="7516090" cy="523220"/>
          </a:xfrm>
          <a:prstGeom prst="rect"/>
          <a:noFill/>
        </p:spPr>
        <p:txBody>
          <a:bodyPr rtlCol="0" wrap="square">
            <a:spAutoFit/>
          </a:bodyPr>
          <a:p>
            <a:pPr algn="l"/>
            <a:r>
              <a:rPr dirty="0" sz="2800" lang="en-US" u="sng">
                <a:solidFill>
                  <a:schemeClr val="accent1">
                    <a:lumMod val="75000"/>
                  </a:schemeClr>
                </a:solidFill>
                <a:latin typeface="Algerian" pitchFamily="82" charset="77"/>
              </a:rPr>
              <a:t>Differential Diagnosis.   </a:t>
            </a:r>
            <a:r>
              <a:rPr dirty="0" sz="2800" lang="en-US" u="sng">
                <a:solidFill>
                  <a:srgbClr val="7030A0"/>
                </a:solidFill>
                <a:latin typeface="Algerian" pitchFamily="82" charset="77"/>
              </a:rPr>
              <a:t>From Osborne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4" name=""/>
        <p:cNvGrpSpPr/>
        <p:nvPr/>
      </p:nvGrpSpPr>
      <p:grpSpPr>
        <a:xfrm>
          <a:off x="0" y="0"/>
          <a:ext cx="0" cy="0"/>
          <a:chOff x="0" y="0"/>
          <a:chExt cx="0" cy="0"/>
        </a:xfrm>
      </p:grpSpPr>
      <p:sp>
        <p:nvSpPr>
          <p:cNvPr id="1048615" name="Content Placeholder 2"/>
          <p:cNvSpPr>
            <a:spLocks noGrp="1"/>
          </p:cNvSpPr>
          <p:nvPr>
            <p:ph idx="1"/>
          </p:nvPr>
        </p:nvSpPr>
        <p:spPr>
          <a:xfrm>
            <a:off x="90153" y="604039"/>
            <a:ext cx="8965281" cy="6173143"/>
          </a:xfrm>
        </p:spPr>
        <p:txBody>
          <a:bodyPr>
            <a:noAutofit/>
          </a:bodyPr>
          <a:p>
            <a:pPr>
              <a:buFont typeface="Wingdings" pitchFamily="2" charset="2"/>
              <a:buChar char="§"/>
            </a:pPr>
            <a:r>
              <a:rPr dirty="0" sz="2000" lang="en-US"/>
              <a:t>Patients with VHL disease are predisposed to development of disease-specific visceral and CNS lesions.</a:t>
            </a:r>
          </a:p>
          <a:p>
            <a:pPr rtl="0">
              <a:buFont typeface="Wingdings" pitchFamily="2" charset="2"/>
              <a:buChar char="§"/>
            </a:pPr>
            <a:r>
              <a:rPr dirty="0" sz="2000" lang="en-US" err="1"/>
              <a:t>Hemangioblastomas</a:t>
            </a:r>
            <a:r>
              <a:rPr dirty="0" sz="2000" lang="en-US"/>
              <a:t> is the most common manifestation of VHL disease. </a:t>
            </a:r>
          </a:p>
          <a:p>
            <a:pPr rtl="0">
              <a:buFont typeface="Wingdings" pitchFamily="2" charset="2"/>
              <a:buChar char="§"/>
            </a:pPr>
            <a:r>
              <a:rPr dirty="0" sz="2000" lang="en-US"/>
              <a:t>The primary cause of VHL disease–related death is </a:t>
            </a:r>
            <a:r>
              <a:rPr b="1" dirty="0" sz="2000" lang="en-US">
                <a:solidFill>
                  <a:srgbClr val="0070C0"/>
                </a:solidFill>
              </a:rPr>
              <a:t>renal cell carcinoma</a:t>
            </a:r>
            <a:r>
              <a:rPr dirty="0" sz="2000" lang="en-US"/>
              <a:t> or  </a:t>
            </a:r>
            <a:r>
              <a:rPr b="1" dirty="0" sz="2000" lang="en-US">
                <a:solidFill>
                  <a:srgbClr val="0070C0"/>
                </a:solidFill>
              </a:rPr>
              <a:t>CNS </a:t>
            </a:r>
            <a:r>
              <a:rPr b="1" dirty="0" sz="2000" lang="en-US" err="1">
                <a:solidFill>
                  <a:srgbClr val="0070C0"/>
                </a:solidFill>
              </a:rPr>
              <a:t>hemangioblastoma</a:t>
            </a:r>
            <a:r>
              <a:rPr dirty="0" sz="2000" lang="en-US"/>
              <a:t>.</a:t>
            </a:r>
          </a:p>
          <a:p>
            <a:pPr rtl="0">
              <a:buFont typeface="Wingdings" pitchFamily="2" charset="2"/>
              <a:buChar char="Ø"/>
            </a:pPr>
            <a:endParaRPr b="1" dirty="0" sz="2000" lang="en-US" u="sng"/>
          </a:p>
          <a:p>
            <a:pPr rtl="0">
              <a:buFont typeface="Wingdings" pitchFamily="2" charset="2"/>
              <a:buChar char="Ø"/>
            </a:pPr>
            <a:r>
              <a:rPr b="1" dirty="0" sz="2000" lang="en-US" u="sng"/>
              <a:t>Clinical criteria or genetic testing can be used to establish the diagnosis of VHL </a:t>
            </a:r>
          </a:p>
          <a:p>
            <a:pPr indent="0" marL="0" rtl="0">
              <a:buNone/>
            </a:pPr>
            <a:r>
              <a:rPr dirty="0" sz="2000" lang="en-US"/>
              <a:t>        </a:t>
            </a:r>
            <a:r>
              <a:rPr b="1" dirty="0" sz="2000" lang="en-US">
                <a:solidFill>
                  <a:srgbClr val="7030A0"/>
                </a:solidFill>
              </a:rPr>
              <a:t>Patients with a family history of the disease plus one of  </a:t>
            </a:r>
          </a:p>
          <a:p>
            <a:pPr lvl="1">
              <a:buFont typeface="Courier New" panose="02070309020205020404" pitchFamily="49" charset="0"/>
              <a:buChar char="o"/>
            </a:pPr>
            <a:r>
              <a:rPr dirty="0" sz="2000" lang="en-US"/>
              <a:t>CNS </a:t>
            </a:r>
            <a:r>
              <a:rPr dirty="0" sz="2000" lang="en-US" err="1"/>
              <a:t>hemangioblastoma</a:t>
            </a:r>
            <a:r>
              <a:rPr dirty="0" sz="2000" lang="en-US"/>
              <a:t> (including retinal </a:t>
            </a:r>
            <a:r>
              <a:rPr dirty="0" sz="2000" lang="en-US" err="1"/>
              <a:t>hemangioblastoma</a:t>
            </a:r>
            <a:r>
              <a:rPr dirty="0" sz="2000" lang="en-US"/>
              <a:t>), </a:t>
            </a:r>
          </a:p>
          <a:p>
            <a:pPr lvl="1">
              <a:buFont typeface="Courier New" panose="02070309020205020404" pitchFamily="49" charset="0"/>
              <a:buChar char="o"/>
            </a:pPr>
            <a:r>
              <a:rPr dirty="0" sz="2000" lang="en-US"/>
              <a:t>Clear cell renal carcinoma </a:t>
            </a:r>
          </a:p>
          <a:p>
            <a:pPr lvl="1">
              <a:buFont typeface="Courier New" panose="02070309020205020404" pitchFamily="49" charset="0"/>
              <a:buChar char="o"/>
            </a:pPr>
            <a:r>
              <a:rPr dirty="0" sz="2000" lang="en-US"/>
              <a:t>Pheochromocytoma </a:t>
            </a:r>
          </a:p>
          <a:p>
            <a:pPr lvl="1">
              <a:buFont typeface="Courier New" panose="02070309020205020404" pitchFamily="49" charset="0"/>
              <a:buChar char="o"/>
            </a:pPr>
            <a:r>
              <a:rPr dirty="0" sz="2000" lang="en-US" err="1"/>
              <a:t>Endolymphatic</a:t>
            </a:r>
            <a:r>
              <a:rPr dirty="0" sz="2000" lang="en-US"/>
              <a:t>  sac  tumors  (ELSTs)</a:t>
            </a:r>
          </a:p>
          <a:p>
            <a:pPr lvl="1">
              <a:buFont typeface="Courier New" panose="02070309020205020404" pitchFamily="49" charset="0"/>
              <a:buChar char="o"/>
            </a:pPr>
            <a:endParaRPr dirty="0" sz="2000" lang="en-US"/>
          </a:p>
          <a:p>
            <a:pPr rtl="0"/>
            <a:r>
              <a:rPr dirty="0" sz="2000" lang="en-US"/>
              <a:t>In the setting of VHL disease, it is probably best to reserve treatment of </a:t>
            </a:r>
            <a:r>
              <a:rPr dirty="0" sz="2000" lang="en-US" err="1"/>
              <a:t>hemangioblastomas</a:t>
            </a:r>
            <a:r>
              <a:rPr dirty="0" sz="2000" lang="en-US"/>
              <a:t> </a:t>
            </a:r>
            <a:r>
              <a:rPr b="1" dirty="0" sz="2000" lang="en-US"/>
              <a:t>until they produce symptoms</a:t>
            </a:r>
            <a:r>
              <a:rPr dirty="0" sz="2000" lang="en-US"/>
              <a:t>.</a:t>
            </a:r>
          </a:p>
          <a:p>
            <a:pPr rtl="0"/>
            <a:r>
              <a:rPr b="1" dirty="0" sz="2000" lang="en-US">
                <a:solidFill>
                  <a:srgbClr val="7030A0"/>
                </a:solidFill>
              </a:rPr>
              <a:t>Pregnancy  </a:t>
            </a:r>
            <a:r>
              <a:rPr b="1" dirty="0" sz="2000" lang="en-US">
                <a:solidFill>
                  <a:srgbClr val="C00000"/>
                </a:solidFill>
              </a:rPr>
              <a:t>was not associated</a:t>
            </a:r>
            <a:r>
              <a:rPr b="1" dirty="0" sz="2000" lang="en-US">
                <a:solidFill>
                  <a:srgbClr val="7030A0"/>
                </a:solidFill>
              </a:rPr>
              <a:t> with </a:t>
            </a:r>
            <a:r>
              <a:rPr b="1" dirty="0" sz="2000" lang="en-US" err="1">
                <a:solidFill>
                  <a:srgbClr val="7030A0"/>
                </a:solidFill>
              </a:rPr>
              <a:t>hemangioblastoma</a:t>
            </a:r>
            <a:r>
              <a:rPr b="1" dirty="0" sz="2000" lang="en-US">
                <a:solidFill>
                  <a:srgbClr val="7030A0"/>
                </a:solidFill>
              </a:rPr>
              <a:t> and/or cyst development and progression</a:t>
            </a:r>
            <a:r>
              <a:rPr dirty="0" sz="2000" lang="en-US"/>
              <a:t>.</a:t>
            </a:r>
          </a:p>
        </p:txBody>
      </p:sp>
      <p:sp>
        <p:nvSpPr>
          <p:cNvPr id="1048616" name="TextBox 3"/>
          <p:cNvSpPr txBox="1"/>
          <p:nvPr/>
        </p:nvSpPr>
        <p:spPr>
          <a:xfrm>
            <a:off x="90153" y="80819"/>
            <a:ext cx="6871756" cy="523220"/>
          </a:xfrm>
          <a:prstGeom prst="rect"/>
          <a:solidFill>
            <a:schemeClr val="accent1">
              <a:lumMod val="75000"/>
            </a:schemeClr>
          </a:solidFill>
        </p:spPr>
        <p:txBody>
          <a:bodyPr wrap="square">
            <a:spAutoFit/>
          </a:bodyPr>
          <a:p>
            <a:pPr algn="just" indent="0" marL="109728" rtl="0">
              <a:buNone/>
            </a:pPr>
            <a:r>
              <a:rPr dirty="0" sz="2800" lang="en-US" u="sng">
                <a:solidFill>
                  <a:srgbClr val="FFC000"/>
                </a:solidFill>
                <a:latin typeface="Algerian" pitchFamily="82" charset="77"/>
              </a:rPr>
              <a:t>VON  HIPPEL-LINDAU  DISEASE</a:t>
            </a:r>
            <a:r>
              <a:rPr dirty="0" sz="2800" lang="en-US" u="sng">
                <a:solidFill>
                  <a:srgbClr val="FFC000"/>
                </a:solidFill>
              </a:rPr>
              <a:t> </a:t>
            </a:r>
            <a:r>
              <a:rPr dirty="0" sz="2800" lang="en-US" u="sng">
                <a:solidFill>
                  <a:srgbClr val="FFC000"/>
                </a:solidFill>
                <a:latin typeface="Aharoni" panose="020F0502020204030204" pitchFamily="34" charset="0"/>
              </a:rPr>
              <a:t>VHL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17" name="Title 1"/>
          <p:cNvSpPr>
            <a:spLocks noGrp="1"/>
          </p:cNvSpPr>
          <p:nvPr>
            <p:ph type="title"/>
          </p:nvPr>
        </p:nvSpPr>
        <p:spPr/>
        <p:txBody>
          <a:bodyPr/>
          <a:p>
            <a:endParaRPr lang="en-US"/>
          </a:p>
        </p:txBody>
      </p:sp>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sp>
        <p:nvSpPr>
          <p:cNvPr id="1048618" name="Content Placeholder 2"/>
          <p:cNvSpPr>
            <a:spLocks noGrp="1"/>
          </p:cNvSpPr>
          <p:nvPr>
            <p:ph idx="1"/>
          </p:nvPr>
        </p:nvSpPr>
        <p:spPr>
          <a:xfrm>
            <a:off x="46976" y="58316"/>
            <a:ext cx="9051636" cy="6741368"/>
          </a:xfrm>
        </p:spPr>
        <p:txBody>
          <a:bodyPr>
            <a:noAutofit/>
          </a:bodyPr>
          <a:p>
            <a:pPr algn="just">
              <a:buFont typeface="Wingdings" pitchFamily="2" charset="2"/>
              <a:buChar char="q"/>
            </a:pPr>
            <a:r>
              <a:rPr dirty="0" sz="2400" lang="en-US" u="sng">
                <a:solidFill>
                  <a:srgbClr val="002060"/>
                </a:solidFill>
                <a:latin typeface="Algerian" pitchFamily="82" charset="77"/>
              </a:rPr>
              <a:t>PATHOLOGIC FINDINGS</a:t>
            </a:r>
          </a:p>
          <a:p>
            <a:pPr rtl="0"/>
            <a:r>
              <a:rPr dirty="0" sz="2000" lang="en-US" err="1"/>
              <a:t>Hemangioblastomas</a:t>
            </a:r>
            <a:r>
              <a:rPr dirty="0" sz="2000" lang="en-US"/>
              <a:t> are </a:t>
            </a:r>
            <a:r>
              <a:rPr b="1" dirty="0" sz="2000" lang="en-US">
                <a:solidFill>
                  <a:srgbClr val="FF0000"/>
                </a:solidFill>
              </a:rPr>
              <a:t>bright red</a:t>
            </a:r>
            <a:r>
              <a:rPr b="1" dirty="0" sz="2000" lang="en-US"/>
              <a:t> </a:t>
            </a:r>
            <a:r>
              <a:rPr dirty="0" sz="2000" lang="en-US"/>
              <a:t>or </a:t>
            </a:r>
            <a:r>
              <a:rPr b="1" dirty="0" sz="2000" lang="en-US">
                <a:solidFill>
                  <a:srgbClr val="C00000"/>
                </a:solidFill>
              </a:rPr>
              <a:t>red</a:t>
            </a:r>
            <a:r>
              <a:rPr b="1" dirty="0" sz="2000" lang="en-US">
                <a:solidFill>
                  <a:schemeClr val="accent2">
                    <a:lumMod val="75000"/>
                  </a:schemeClr>
                </a:solidFill>
              </a:rPr>
              <a:t>-</a:t>
            </a:r>
            <a:r>
              <a:rPr b="1" dirty="0" sz="2000" lang="en-US">
                <a:solidFill>
                  <a:schemeClr val="accent2"/>
                </a:solidFill>
              </a:rPr>
              <a:t>orange</a:t>
            </a:r>
            <a:r>
              <a:rPr dirty="0" sz="2000" lang="en-US"/>
              <a:t> and are invariably associated with intense vascularity that abuts leptomeninges (</a:t>
            </a:r>
            <a:r>
              <a:rPr dirty="0" sz="2000" lang="en-US" err="1"/>
              <a:t>pial</a:t>
            </a:r>
            <a:r>
              <a:rPr dirty="0" sz="2000" lang="en-US"/>
              <a:t>).</a:t>
            </a:r>
          </a:p>
          <a:p>
            <a:pPr rtl="0"/>
            <a:r>
              <a:rPr dirty="0" sz="2000" lang="en-US"/>
              <a:t>Large abnormal veins are found at resection to be draining these tumors.</a:t>
            </a:r>
          </a:p>
          <a:p>
            <a:pPr rtl="0"/>
            <a:r>
              <a:rPr dirty="0" sz="2000" lang="en-US" err="1"/>
              <a:t>Hemangioblastomas</a:t>
            </a:r>
            <a:r>
              <a:rPr dirty="0" sz="2000" lang="en-US"/>
              <a:t> are well-circumscribed, encapsulated tumors that occasionally have </a:t>
            </a:r>
            <a:r>
              <a:rPr dirty="0" sz="2000" lang="en-US" err="1"/>
              <a:t>intratumoral</a:t>
            </a:r>
            <a:r>
              <a:rPr dirty="0" sz="2000" lang="en-US"/>
              <a:t> cysts whose walls are composed of compressed brain tissue and reactive </a:t>
            </a:r>
            <a:r>
              <a:rPr dirty="0" sz="2000" lang="en-US" err="1"/>
              <a:t>gliosis</a:t>
            </a:r>
            <a:r>
              <a:rPr dirty="0" sz="2000" lang="en-US"/>
              <a:t>.</a:t>
            </a:r>
          </a:p>
        </p:txBody>
      </p:sp>
      <p:pic>
        <p:nvPicPr>
          <p:cNvPr id="2097162" name="Picture 4"/>
          <p:cNvPicPr>
            <a:picLocks noChangeAspect="1"/>
          </p:cNvPicPr>
          <p:nvPr/>
        </p:nvPicPr>
        <p:blipFill>
          <a:blip xmlns:r="http://schemas.openxmlformats.org/officeDocument/2006/relationships" r:embed="rId1"/>
          <a:stretch>
            <a:fillRect/>
          </a:stretch>
        </p:blipFill>
        <p:spPr>
          <a:xfrm>
            <a:off x="2286397" y="2504775"/>
            <a:ext cx="4572794" cy="4294909"/>
          </a:xfrm>
          <a:prstGeom prst="rect"/>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sp>
        <p:nvSpPr>
          <p:cNvPr id="1048619" name="Content Placeholder 2"/>
          <p:cNvSpPr>
            <a:spLocks noGrp="1"/>
          </p:cNvSpPr>
          <p:nvPr>
            <p:ph idx="1"/>
          </p:nvPr>
        </p:nvSpPr>
        <p:spPr>
          <a:xfrm>
            <a:off x="87941" y="103635"/>
            <a:ext cx="8969706" cy="6627365"/>
          </a:xfrm>
        </p:spPr>
        <p:txBody>
          <a:bodyPr>
            <a:noAutofit/>
          </a:bodyPr>
          <a:p>
            <a:pPr>
              <a:buFont typeface="Wingdings" pitchFamily="2" charset="2"/>
              <a:buChar char="q"/>
            </a:pPr>
            <a:r>
              <a:rPr b="1" dirty="0" sz="2400" lang="en-US" u="sng">
                <a:solidFill>
                  <a:srgbClr val="002060"/>
                </a:solidFill>
              </a:rPr>
              <a:t>MANAGEMENT </a:t>
            </a:r>
          </a:p>
          <a:p>
            <a:pPr>
              <a:buFont typeface="Wingdings" pitchFamily="2" charset="2"/>
              <a:buChar char="v"/>
            </a:pPr>
            <a:r>
              <a:rPr b="1" dirty="0" sz="2400" lang="en-US">
                <a:solidFill>
                  <a:srgbClr val="7030A0"/>
                </a:solidFill>
              </a:rPr>
              <a:t>(VHL Disease–Related versus Sporadic </a:t>
            </a:r>
            <a:r>
              <a:rPr b="1" dirty="0" sz="2400" lang="en-US" err="1">
                <a:solidFill>
                  <a:srgbClr val="7030A0"/>
                </a:solidFill>
              </a:rPr>
              <a:t>Hemangioblastomas</a:t>
            </a:r>
            <a:r>
              <a:rPr b="1" dirty="0" sz="2400" lang="en-US">
                <a:solidFill>
                  <a:srgbClr val="7030A0"/>
                </a:solidFill>
              </a:rPr>
              <a:t>)</a:t>
            </a:r>
          </a:p>
          <a:p>
            <a:pPr rtl="0">
              <a:buFont typeface="Wingdings" pitchFamily="2" charset="2"/>
              <a:buChar char="Ø"/>
            </a:pPr>
            <a:r>
              <a:rPr b="1" dirty="0" sz="2200" lang="en-US" u="sng"/>
              <a:t>Patients with VHL disease</a:t>
            </a:r>
            <a:r>
              <a:rPr dirty="0" sz="2200" lang="en-US"/>
              <a:t> </a:t>
            </a:r>
          </a:p>
          <a:p>
            <a:pPr lvl="1"/>
            <a:r>
              <a:rPr b="1" dirty="0" sz="2000" lang="en-US">
                <a:solidFill>
                  <a:srgbClr val="0070C0"/>
                </a:solidFill>
              </a:rPr>
              <a:t>Multiple</a:t>
            </a:r>
            <a:r>
              <a:rPr dirty="0" sz="2000" lang="en-US"/>
              <a:t> CNS </a:t>
            </a:r>
            <a:r>
              <a:rPr dirty="0" sz="2000" lang="en-US" err="1"/>
              <a:t>hemangioblastomas</a:t>
            </a:r>
            <a:endParaRPr dirty="0" sz="2000" lang="en-US"/>
          </a:p>
          <a:p>
            <a:pPr lvl="1"/>
            <a:r>
              <a:rPr b="1" dirty="0" sz="2000" lang="en-US">
                <a:solidFill>
                  <a:srgbClr val="0070C0"/>
                </a:solidFill>
              </a:rPr>
              <a:t>Growth rate is unpredictable</a:t>
            </a:r>
            <a:r>
              <a:rPr dirty="0" sz="2000" lang="en-US"/>
              <a:t>.</a:t>
            </a:r>
          </a:p>
          <a:p>
            <a:pPr lvl="1"/>
            <a:r>
              <a:rPr b="1" dirty="0" sz="2000" lang="en-US">
                <a:solidFill>
                  <a:srgbClr val="0070C0"/>
                </a:solidFill>
              </a:rPr>
              <a:t>Treatment postponed</a:t>
            </a:r>
            <a:r>
              <a:rPr dirty="0" sz="2000" lang="en-US"/>
              <a:t> until they become </a:t>
            </a:r>
            <a:r>
              <a:rPr b="1" dirty="0" sz="2000" lang="en-US">
                <a:solidFill>
                  <a:srgbClr val="0070C0"/>
                </a:solidFill>
              </a:rPr>
              <a:t>symptomatic</a:t>
            </a:r>
            <a:r>
              <a:rPr dirty="0" sz="2000" lang="en-US"/>
              <a:t>.</a:t>
            </a:r>
          </a:p>
          <a:p>
            <a:pPr rtl="0"/>
            <a:endParaRPr dirty="0" sz="800" lang="en-US"/>
          </a:p>
          <a:p>
            <a:pPr rtl="0">
              <a:buFont typeface="Wingdings" pitchFamily="2" charset="2"/>
              <a:buChar char="Ø"/>
            </a:pPr>
            <a:r>
              <a:rPr b="1" dirty="0" sz="2200" lang="en-US" u="sng"/>
              <a:t>Sporadic </a:t>
            </a:r>
            <a:r>
              <a:rPr b="1" dirty="0" sz="2200" lang="en-US" err="1" u="sng"/>
              <a:t>hemangioblastomas</a:t>
            </a:r>
            <a:r>
              <a:rPr dirty="0" sz="2200" lang="en-US"/>
              <a:t> </a:t>
            </a:r>
          </a:p>
          <a:p>
            <a:pPr lvl="1"/>
            <a:r>
              <a:rPr dirty="0" sz="2000" lang="en-US"/>
              <a:t>Frequently investigated because they have symptoms.</a:t>
            </a:r>
          </a:p>
          <a:p>
            <a:pPr lvl="1"/>
            <a:r>
              <a:rPr dirty="0" sz="2000" lang="en-US"/>
              <a:t>Diagnosis cannot be confirmed until resection </a:t>
            </a:r>
            <a:r>
              <a:rPr dirty="0" sz="2000" lang="en-US">
                <a:sym typeface="Wingdings" pitchFamily="2" charset="2"/>
              </a:rPr>
              <a:t> </a:t>
            </a:r>
            <a:r>
              <a:rPr dirty="0" sz="2000" lang="en-US"/>
              <a:t>to relieve symptoms and to provide a diagnosis in sporadic cases </a:t>
            </a:r>
            <a:r>
              <a:rPr dirty="0" sz="2000" lang="en-US">
                <a:sym typeface="Wingdings" pitchFamily="2" charset="2"/>
              </a:rPr>
              <a:t> </a:t>
            </a:r>
            <a:r>
              <a:rPr dirty="0" sz="2000" lang="en-US"/>
              <a:t>surgery may be required.</a:t>
            </a:r>
            <a:endParaRPr dirty="0" sz="2000" lang="ar-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620" name="Content Placeholder 2"/>
          <p:cNvSpPr>
            <a:spLocks noGrp="1"/>
          </p:cNvSpPr>
          <p:nvPr>
            <p:ph idx="1"/>
          </p:nvPr>
        </p:nvSpPr>
        <p:spPr>
          <a:xfrm>
            <a:off x="41203" y="46182"/>
            <a:ext cx="9063182" cy="6765636"/>
          </a:xfrm>
        </p:spPr>
        <p:txBody>
          <a:bodyPr>
            <a:noAutofit/>
          </a:bodyPr>
          <a:p>
            <a:pPr>
              <a:buFont typeface="Wingdings" pitchFamily="2" charset="2"/>
              <a:buChar char="q"/>
            </a:pPr>
            <a:r>
              <a:rPr b="1" dirty="0" sz="2400" lang="en-US" u="sng">
                <a:solidFill>
                  <a:srgbClr val="002060"/>
                </a:solidFill>
              </a:rPr>
              <a:t>Surgical Resection</a:t>
            </a:r>
          </a:p>
          <a:p>
            <a:pPr rtl="0"/>
            <a:r>
              <a:rPr dirty="0" sz="2000" lang="en-US"/>
              <a:t>When the tumor is associated with a cyst , the </a:t>
            </a:r>
            <a:r>
              <a:rPr dirty="0" sz="2000" lang="en-US" err="1"/>
              <a:t>gliotic</a:t>
            </a:r>
            <a:r>
              <a:rPr dirty="0" sz="2000" lang="en-US"/>
              <a:t> cyst walls are left undisturbed, because they are </a:t>
            </a:r>
            <a:r>
              <a:rPr b="1" dirty="0" sz="2000" lang="en-US">
                <a:solidFill>
                  <a:srgbClr val="0070C0"/>
                </a:solidFill>
              </a:rPr>
              <a:t>not neoplastic</a:t>
            </a:r>
            <a:r>
              <a:rPr dirty="0" sz="2000" lang="en-US"/>
              <a:t> and simply removing the source of the cyst (the tumor) inactivates the cyst, which and will collapse. </a:t>
            </a:r>
          </a:p>
          <a:p>
            <a:pPr rtl="0"/>
            <a:endParaRPr dirty="0" sz="2000" lang="en-US"/>
          </a:p>
          <a:p>
            <a:pPr rtl="0"/>
            <a:r>
              <a:rPr dirty="0" sz="2000" lang="en-US"/>
              <a:t>When complete resection of the tumor is accomplished, recurrence is rare, and stabilization or improvement of symptoms occurs in majority (90%) of patients.</a:t>
            </a:r>
          </a:p>
          <a:p>
            <a:pPr rtl="0"/>
            <a:endParaRPr dirty="0" sz="2000" lang="en-US"/>
          </a:p>
          <a:p>
            <a:pPr algn="just">
              <a:buFont typeface="Wingdings" pitchFamily="2" charset="2"/>
              <a:buChar char="q"/>
            </a:pPr>
            <a:r>
              <a:rPr b="1" dirty="0" sz="2400" lang="en-US" u="sng">
                <a:solidFill>
                  <a:srgbClr val="002060"/>
                </a:solidFill>
                <a:latin typeface="Aharoni" panose="02010803020104030203" pitchFamily="2" charset="-79"/>
                <a:cs typeface="Aharoni" panose="02010803020104030203" pitchFamily="2" charset="-79"/>
              </a:rPr>
              <a:t>Radiation Therapy</a:t>
            </a:r>
          </a:p>
          <a:p>
            <a:pPr algn="just">
              <a:buFont typeface="Wingdings" pitchFamily="2" charset="2"/>
              <a:buChar char="Ø"/>
            </a:pPr>
            <a:r>
              <a:rPr b="1" dirty="0" sz="2000" lang="en-US" u="sng"/>
              <a:t>Indication</a:t>
            </a:r>
          </a:p>
          <a:p>
            <a:pPr lvl="1">
              <a:buFont typeface="Wingdings" pitchFamily="2" charset="2"/>
              <a:buChar char="ü"/>
            </a:pPr>
            <a:r>
              <a:rPr dirty="0" sz="2000" lang="en-US"/>
              <a:t>Small tumors that are not associated with </a:t>
            </a:r>
            <a:r>
              <a:rPr dirty="0" sz="2000" lang="en-US" err="1"/>
              <a:t>peritumoral</a:t>
            </a:r>
            <a:r>
              <a:rPr dirty="0" sz="2000" lang="en-US"/>
              <a:t> cysts.</a:t>
            </a:r>
          </a:p>
          <a:p>
            <a:pPr lvl="1">
              <a:buFont typeface="Wingdings" pitchFamily="2" charset="2"/>
              <a:buChar char="ü"/>
            </a:pPr>
            <a:endParaRPr dirty="0" sz="2000" lang="en-US"/>
          </a:p>
          <a:p>
            <a:pPr rtl="0"/>
            <a:r>
              <a:rPr dirty="0" sz="2000" lang="en-US"/>
              <a:t>Caution is necessary in interpreting the results of radiotherapy because many of the treated tumors may have been in a </a:t>
            </a:r>
            <a:r>
              <a:rPr dirty="0" sz="2000" lang="en-US" u="sng">
                <a:solidFill>
                  <a:srgbClr val="C00000"/>
                </a:solidFill>
              </a:rPr>
              <a:t>quiescent phase </a:t>
            </a:r>
            <a:r>
              <a:rPr dirty="0" sz="2000" lang="en-US"/>
              <a:t>and the absence of enlargement on serial MRI studies may not have been the result of treatment. </a:t>
            </a:r>
          </a:p>
          <a:p>
            <a:pPr rtl="0"/>
            <a:endParaRPr dirty="0" sz="2000" lang="ar-IQ"/>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621" name="Content Placeholder 2"/>
          <p:cNvSpPr>
            <a:spLocks noGrp="1"/>
          </p:cNvSpPr>
          <p:nvPr>
            <p:ph idx="1"/>
          </p:nvPr>
        </p:nvSpPr>
        <p:spPr>
          <a:xfrm>
            <a:off x="52748" y="46182"/>
            <a:ext cx="9040091" cy="6765636"/>
          </a:xfrm>
        </p:spPr>
        <p:txBody>
          <a:bodyPr/>
          <a:p>
            <a:pPr>
              <a:buFont typeface="Wingdings" pitchFamily="2" charset="2"/>
              <a:buChar char="q"/>
            </a:pPr>
            <a:r>
              <a:rPr dirty="0" sz="2400" lang="en-US" u="sng">
                <a:solidFill>
                  <a:srgbClr val="002060"/>
                </a:solidFill>
                <a:latin typeface="Algerian" pitchFamily="82" charset="77"/>
              </a:rPr>
              <a:t>Notes about SURGICAL  TECHNIQUE </a:t>
            </a:r>
          </a:p>
          <a:p>
            <a:pPr>
              <a:buFont typeface="Wingdings" pitchFamily="2" charset="2"/>
              <a:buChar char="v"/>
            </a:pPr>
            <a:r>
              <a:rPr b="1" dirty="0" sz="2400" lang="en-US" u="sng">
                <a:solidFill>
                  <a:srgbClr val="C00000"/>
                </a:solidFill>
              </a:rPr>
              <a:t>Cerebellar  </a:t>
            </a:r>
            <a:r>
              <a:rPr b="1" dirty="0" sz="2400" lang="en-US" err="1" u="sng">
                <a:solidFill>
                  <a:srgbClr val="C00000"/>
                </a:solidFill>
              </a:rPr>
              <a:t>Hemangioblastomas</a:t>
            </a:r>
            <a:endParaRPr b="1" dirty="0" sz="2400" lang="en-US" u="sng">
              <a:solidFill>
                <a:srgbClr val="C00000"/>
              </a:solidFill>
            </a:endParaRPr>
          </a:p>
          <a:p>
            <a:pPr>
              <a:buFont typeface="Wingdings" pitchFamily="2" charset="2"/>
              <a:buChar char="ü"/>
            </a:pPr>
            <a:r>
              <a:rPr dirty="0" sz="2000" lang="en-US"/>
              <a:t>Midline  </a:t>
            </a:r>
            <a:r>
              <a:rPr dirty="0" sz="2000" lang="en-US" err="1"/>
              <a:t>suboccipital</a:t>
            </a:r>
            <a:r>
              <a:rPr dirty="0" sz="2000" lang="en-US"/>
              <a:t>  approach for the  posterior  and/or  medial  cerebellar  regions</a:t>
            </a:r>
          </a:p>
          <a:p>
            <a:pPr>
              <a:buFont typeface="Wingdings" pitchFamily="2" charset="2"/>
              <a:buChar char="ü"/>
            </a:pPr>
            <a:r>
              <a:rPr dirty="0" sz="2000" lang="en-US" err="1"/>
              <a:t>Intraoperative</a:t>
            </a:r>
            <a:r>
              <a:rPr dirty="0" sz="2000" lang="en-US"/>
              <a:t>  ultrasonography,  which  is  used  to  localize  the  </a:t>
            </a:r>
            <a:r>
              <a:rPr dirty="0" sz="2000" lang="en-US" err="1"/>
              <a:t>hemangioblastoma</a:t>
            </a:r>
            <a:r>
              <a:rPr dirty="0" sz="2000" lang="en-US"/>
              <a:t>  (</a:t>
            </a:r>
            <a:r>
              <a:rPr dirty="0" sz="2000" lang="en-US" err="1"/>
              <a:t>hyperechoic</a:t>
            </a:r>
            <a:r>
              <a:rPr dirty="0" sz="2000" lang="en-US"/>
              <a:t>)  and/or  cyst  (</a:t>
            </a:r>
            <a:r>
              <a:rPr dirty="0" sz="2000" lang="en-US" err="1"/>
              <a:t>hypoechoic</a:t>
            </a:r>
            <a:r>
              <a:rPr dirty="0" sz="2000" lang="en-US"/>
              <a:t>,  if  present).</a:t>
            </a:r>
          </a:p>
          <a:p>
            <a:pPr>
              <a:buFont typeface="Wingdings" pitchFamily="2" charset="2"/>
              <a:buChar char="ü"/>
            </a:pPr>
            <a:endParaRPr dirty="0" sz="2000" lang="en-US"/>
          </a:p>
          <a:p>
            <a:pPr>
              <a:buFont typeface="Wingdings" pitchFamily="2" charset="2"/>
              <a:buChar char="Ø"/>
            </a:pPr>
            <a:r>
              <a:rPr b="1" dirty="0" sz="2000" lang="en-US" u="sng">
                <a:solidFill>
                  <a:srgbClr val="002060"/>
                </a:solidFill>
              </a:rPr>
              <a:t>Increased  posterior  fossa pressure  can  be  reduced by  :</a:t>
            </a:r>
          </a:p>
          <a:p>
            <a:pPr lvl="1"/>
            <a:r>
              <a:rPr dirty="0" sz="2000" lang="en-US"/>
              <a:t>Removal  of  CSF  from  the  </a:t>
            </a:r>
            <a:r>
              <a:rPr dirty="0" sz="2000" lang="en-US" err="1"/>
              <a:t>cisterna</a:t>
            </a:r>
            <a:r>
              <a:rPr dirty="0" sz="2000" lang="en-US"/>
              <a:t>  magna.</a:t>
            </a:r>
          </a:p>
          <a:p>
            <a:pPr lvl="1"/>
            <a:r>
              <a:rPr dirty="0" sz="2000" lang="en-US"/>
              <a:t>US guided  spinal  needle  decompression  of  </a:t>
            </a:r>
            <a:r>
              <a:rPr dirty="0" sz="2000" lang="en-US" err="1"/>
              <a:t>peritumoral</a:t>
            </a:r>
            <a:r>
              <a:rPr dirty="0" sz="2000" lang="en-US"/>
              <a:t>  or  </a:t>
            </a:r>
            <a:r>
              <a:rPr dirty="0" sz="2000" lang="en-US" err="1"/>
              <a:t>intratumoral</a:t>
            </a:r>
            <a:r>
              <a:rPr dirty="0" sz="2000" lang="en-US"/>
              <a:t>  cysts.</a:t>
            </a:r>
          </a:p>
          <a:p>
            <a:pPr lvl="1"/>
            <a:r>
              <a:rPr dirty="0" sz="2000" lang="en-US"/>
              <a:t>Mild  hyperventilation,  and/or  diuresis  (with  intravenous  furosemide  and/or  mannitol).</a:t>
            </a:r>
          </a:p>
          <a:p>
            <a:pPr>
              <a:buFont typeface="Wingdings" pitchFamily="2" charset="2"/>
              <a:buChar char="ü"/>
            </a:pPr>
            <a:r>
              <a:rPr dirty="0" sz="2000" lang="en-US"/>
              <a:t>Tumor-associated  vessels (those  entering  and  leaving  the  tumor)  are  cauterized  with self-irrigating  bipolar cautery  and  sharply  divided. </a:t>
            </a:r>
          </a:p>
          <a:p>
            <a:pPr>
              <a:buFont typeface="Wingdings" pitchFamily="2" charset="2"/>
              <a:buChar char="ü"/>
            </a:pPr>
            <a:endParaRPr dirty="0" sz="220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sp>
        <p:nvSpPr>
          <p:cNvPr id="1048622" name="Content Placeholder 2"/>
          <p:cNvSpPr>
            <a:spLocks noGrp="1"/>
          </p:cNvSpPr>
          <p:nvPr>
            <p:ph idx="1"/>
          </p:nvPr>
        </p:nvSpPr>
        <p:spPr>
          <a:xfrm>
            <a:off x="46976" y="46182"/>
            <a:ext cx="9051636" cy="6765636"/>
          </a:xfrm>
        </p:spPr>
        <p:txBody>
          <a:bodyPr>
            <a:normAutofit/>
          </a:bodyPr>
          <a:p>
            <a:pPr>
              <a:buFont typeface="Wingdings" pitchFamily="2" charset="2"/>
              <a:buChar char="ü"/>
            </a:pPr>
            <a:r>
              <a:rPr b="1" dirty="0" sz="2000" lang="en-US">
                <a:solidFill>
                  <a:srgbClr val="002060"/>
                </a:solidFill>
              </a:rPr>
              <a:t>For  large  </a:t>
            </a:r>
            <a:r>
              <a:rPr b="1" dirty="0" sz="2000" lang="en-US" err="1">
                <a:solidFill>
                  <a:srgbClr val="002060"/>
                </a:solidFill>
              </a:rPr>
              <a:t>hemangioblastomas</a:t>
            </a:r>
            <a:endParaRPr b="1" dirty="0" sz="2000" lang="en-US">
              <a:solidFill>
                <a:srgbClr val="002060"/>
              </a:solidFill>
            </a:endParaRPr>
          </a:p>
          <a:p>
            <a:r>
              <a:rPr dirty="0" sz="2000" lang="en-US"/>
              <a:t>Two  operative  maneuvers  can be  employed  to  reduce  the  tumor  mass  in  order  to  diminish manipulation/retraction  of  the  surrounding  cerebellum.</a:t>
            </a:r>
          </a:p>
          <a:p>
            <a:pPr lvl="1">
              <a:buFont typeface="Wingdings" pitchFamily="2" charset="2"/>
              <a:buChar char="Ø"/>
            </a:pPr>
            <a:r>
              <a:rPr b="1" dirty="0" sz="2000" lang="en-US">
                <a:solidFill>
                  <a:srgbClr val="C00000"/>
                </a:solidFill>
              </a:rPr>
              <a:t>First</a:t>
            </a:r>
            <a:r>
              <a:rPr dirty="0" sz="2000" lang="en-US"/>
              <a:t>,  the central  component  of  the  tumor  can  be  coagulated  with  broad bipolar  cautery  tips  and  concurrent  irrigation  and  then  removed with  </a:t>
            </a:r>
            <a:r>
              <a:rPr dirty="0" sz="2000" lang="en-US" err="1"/>
              <a:t>microscissors</a:t>
            </a:r>
            <a:r>
              <a:rPr dirty="0" sz="2000" lang="en-US"/>
              <a:t>  or  ultrasonic  aspiration  in  piecemeal  fashion.</a:t>
            </a:r>
          </a:p>
          <a:p>
            <a:pPr lvl="1">
              <a:buFont typeface="Wingdings" pitchFamily="2" charset="2"/>
              <a:buChar char="Ø"/>
            </a:pPr>
            <a:endParaRPr dirty="0" sz="2000" lang="en-US">
              <a:solidFill>
                <a:srgbClr val="C00000"/>
              </a:solidFill>
            </a:endParaRPr>
          </a:p>
          <a:p>
            <a:pPr lvl="1">
              <a:buFont typeface="Wingdings" pitchFamily="2" charset="2"/>
              <a:buChar char="Ø"/>
            </a:pPr>
            <a:r>
              <a:rPr b="1" dirty="0" sz="2000" lang="en-US">
                <a:solidFill>
                  <a:srgbClr val="C00000"/>
                </a:solidFill>
              </a:rPr>
              <a:t>Second</a:t>
            </a:r>
            <a:r>
              <a:rPr dirty="0" sz="2000" lang="en-US"/>
              <a:t>, with  the  broad  bipolar  cautery  tips  and  concurrent  irrigation,  the  tumor  can  be  shrunk  by  circumferential  capsular  coagulation.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2" name=""/>
        <p:cNvGrpSpPr/>
        <p:nvPr/>
      </p:nvGrpSpPr>
      <p:grpSpPr>
        <a:xfrm>
          <a:off x="0" y="0"/>
          <a:ext cx="0" cy="0"/>
          <a:chOff x="0" y="0"/>
          <a:chExt cx="0" cy="0"/>
        </a:xfrm>
      </p:grpSpPr>
      <p:sp>
        <p:nvSpPr>
          <p:cNvPr id="1048592" name="Content Placeholder 2"/>
          <p:cNvSpPr>
            <a:spLocks noGrp="1"/>
          </p:cNvSpPr>
          <p:nvPr>
            <p:ph idx="1"/>
          </p:nvPr>
        </p:nvSpPr>
        <p:spPr>
          <a:xfrm>
            <a:off x="127001" y="103909"/>
            <a:ext cx="8913090" cy="6637459"/>
          </a:xfrm>
          <a:solidFill>
            <a:schemeClr val="accent1">
              <a:lumMod val="20000"/>
              <a:lumOff val="80000"/>
            </a:schemeClr>
          </a:solidFill>
        </p:spPr>
        <p:txBody>
          <a:bodyPr>
            <a:noAutofit/>
          </a:bodyPr>
          <a:p>
            <a:pPr algn="l" rtl="0">
              <a:buFont typeface="Wingdings" pitchFamily="2" charset="2"/>
              <a:buChar char="q"/>
            </a:pPr>
            <a:r>
              <a:rPr b="1" dirty="0" sz="3200" lang="en-US" err="1"/>
              <a:t>Hemangioblastoma</a:t>
            </a:r>
            <a:endParaRPr b="1" dirty="0" sz="3200" lang="en-US"/>
          </a:p>
          <a:p>
            <a:pPr lvl="1"/>
            <a:r>
              <a:rPr dirty="0" sz="2200" lang="en-US"/>
              <a:t>WHO </a:t>
            </a:r>
            <a:r>
              <a:rPr b="1" dirty="0" sz="2200" lang="en-US">
                <a:solidFill>
                  <a:srgbClr val="0070C0"/>
                </a:solidFill>
              </a:rPr>
              <a:t>Grade I</a:t>
            </a:r>
          </a:p>
          <a:p>
            <a:pPr lvl="1"/>
            <a:r>
              <a:rPr b="1" dirty="0" sz="2200" lang="en-US">
                <a:solidFill>
                  <a:srgbClr val="0070C0"/>
                </a:solidFill>
              </a:rPr>
              <a:t>Intra-axial tumor.</a:t>
            </a:r>
          </a:p>
          <a:p>
            <a:pPr lvl="1"/>
            <a:r>
              <a:rPr dirty="0" sz="2200" lang="en-US"/>
              <a:t>Originate nearly exclusively from CNS tissues and are rarely found in the peripheral nervous system.</a:t>
            </a:r>
          </a:p>
          <a:p>
            <a:pPr lvl="1"/>
            <a:r>
              <a:rPr b="1" dirty="0" sz="2200" lang="en-US">
                <a:solidFill>
                  <a:srgbClr val="0070C0"/>
                </a:solidFill>
              </a:rPr>
              <a:t>Sporadic</a:t>
            </a:r>
            <a:r>
              <a:rPr dirty="0" sz="2200" lang="en-US"/>
              <a:t>  60% to 75% of cases.</a:t>
            </a:r>
          </a:p>
          <a:p>
            <a:pPr lvl="1"/>
            <a:r>
              <a:rPr b="1" dirty="0" sz="2200" lang="en-US">
                <a:solidFill>
                  <a:srgbClr val="0070C0"/>
                </a:solidFill>
              </a:rPr>
              <a:t>Autosomal dominant neoplasia syndrome</a:t>
            </a:r>
            <a:r>
              <a:rPr dirty="0" sz="2200" lang="en-US"/>
              <a:t>, </a:t>
            </a:r>
            <a:r>
              <a:rPr dirty="0" sz="2200" lang="en-US">
                <a:solidFill>
                  <a:srgbClr val="C00000"/>
                </a:solidFill>
              </a:rPr>
              <a:t>von Hippel-Lindau (VHL) disease</a:t>
            </a:r>
            <a:r>
              <a:rPr dirty="0" sz="2200" lang="en-US"/>
              <a:t> (25% to 40%).</a:t>
            </a:r>
          </a:p>
          <a:p>
            <a:pPr lvl="1"/>
            <a:r>
              <a:rPr b="1" dirty="0" sz="2200" lang="en-US">
                <a:solidFill>
                  <a:srgbClr val="C00000"/>
                </a:solidFill>
                <a:cs typeface="Arial" panose="020B0604020202020204" pitchFamily="34" charset="0"/>
              </a:rPr>
              <a:t>Most common primary posterior fossa  tumor in adult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1" name=""/>
        <p:cNvGrpSpPr/>
        <p:nvPr/>
      </p:nvGrpSpPr>
      <p:grpSpPr>
        <a:xfrm>
          <a:off x="0" y="0"/>
          <a:ext cx="0" cy="0"/>
          <a:chOff x="0" y="0"/>
          <a:chExt cx="0" cy="0"/>
        </a:xfrm>
      </p:grpSpPr>
      <p:sp>
        <p:nvSpPr>
          <p:cNvPr id="1048623" name="Content Placeholder 2"/>
          <p:cNvSpPr>
            <a:spLocks noGrp="1"/>
          </p:cNvSpPr>
          <p:nvPr>
            <p:ph idx="1"/>
          </p:nvPr>
        </p:nvSpPr>
        <p:spPr>
          <a:xfrm>
            <a:off x="92363" y="638675"/>
            <a:ext cx="8947727" cy="6103870"/>
          </a:xfrm>
        </p:spPr>
        <p:txBody>
          <a:bodyPr>
            <a:noAutofit/>
          </a:bodyPr>
          <a:p>
            <a:pPr>
              <a:buFont typeface="Wingdings" pitchFamily="2" charset="2"/>
              <a:buChar char="§"/>
            </a:pPr>
            <a:r>
              <a:rPr dirty="0" sz="2000" lang="en-US"/>
              <a:t>an </a:t>
            </a:r>
            <a:r>
              <a:rPr b="1" dirty="0" sz="2000" lang="en-US">
                <a:solidFill>
                  <a:srgbClr val="0070C0"/>
                </a:solidFill>
              </a:rPr>
              <a:t>uncommon</a:t>
            </a:r>
            <a:r>
              <a:rPr dirty="0" sz="2000" lang="en-US"/>
              <a:t> vascular neoplasm of a benign nature.</a:t>
            </a:r>
          </a:p>
          <a:p>
            <a:pPr>
              <a:buFont typeface="Wingdings" pitchFamily="2" charset="2"/>
              <a:buChar char="§"/>
            </a:pPr>
            <a:r>
              <a:rPr dirty="0" sz="2000" lang="en-US"/>
              <a:t>3/4 of these tumors occur </a:t>
            </a:r>
            <a:r>
              <a:rPr b="1" dirty="0" sz="2000" lang="en-US">
                <a:solidFill>
                  <a:srgbClr val="0070C0"/>
                </a:solidFill>
              </a:rPr>
              <a:t>sporadically</a:t>
            </a:r>
            <a:r>
              <a:rPr dirty="0" sz="2000" lang="en-US"/>
              <a:t>.</a:t>
            </a:r>
          </a:p>
          <a:p>
            <a:pPr>
              <a:buFont typeface="Wingdings" pitchFamily="2" charset="2"/>
              <a:buChar char="§"/>
            </a:pPr>
            <a:r>
              <a:rPr dirty="0" sz="2000" lang="en-US"/>
              <a:t>Locations :</a:t>
            </a:r>
          </a:p>
          <a:p>
            <a:pPr lvl="1"/>
            <a:r>
              <a:rPr dirty="0" sz="2000" lang="en-US"/>
              <a:t>50% are found in the </a:t>
            </a:r>
            <a:r>
              <a:rPr b="1" dirty="0" sz="2000" lang="en-US">
                <a:solidFill>
                  <a:srgbClr val="7030A0"/>
                </a:solidFill>
              </a:rPr>
              <a:t>thoracic.</a:t>
            </a:r>
            <a:endParaRPr dirty="0" sz="2000" lang="en-US"/>
          </a:p>
          <a:p>
            <a:pPr lvl="1"/>
            <a:r>
              <a:rPr dirty="0" sz="2000" lang="en-US"/>
              <a:t>1/3 are identified in the </a:t>
            </a:r>
            <a:r>
              <a:rPr b="1" dirty="0" sz="2000" lang="en-US">
                <a:solidFill>
                  <a:srgbClr val="7030A0"/>
                </a:solidFill>
              </a:rPr>
              <a:t>cervical</a:t>
            </a:r>
            <a:r>
              <a:rPr dirty="0" sz="2000" lang="en-US"/>
              <a:t>. </a:t>
            </a:r>
          </a:p>
          <a:p>
            <a:pPr>
              <a:buFont typeface="Wingdings" pitchFamily="2" charset="2"/>
              <a:buChar char="§"/>
            </a:pPr>
            <a:r>
              <a:rPr b="1" dirty="0" sz="2000" lang="en-US" err="1">
                <a:solidFill>
                  <a:srgbClr val="0070C0"/>
                </a:solidFill>
              </a:rPr>
              <a:t>Intramedullary</a:t>
            </a:r>
            <a:r>
              <a:rPr dirty="0" sz="2000" lang="en-US"/>
              <a:t> location is the most common.</a:t>
            </a:r>
          </a:p>
          <a:p>
            <a:pPr>
              <a:buFont typeface="Wingdings" pitchFamily="2" charset="2"/>
              <a:buChar char="§"/>
            </a:pPr>
            <a:endParaRPr dirty="0" sz="2000" lang="en-US"/>
          </a:p>
          <a:p>
            <a:pPr>
              <a:buFont typeface="Wingdings" pitchFamily="2" charset="2"/>
              <a:buChar char="Ø"/>
            </a:pPr>
            <a:r>
              <a:rPr b="1" dirty="0" sz="2000" lang="en-US" u="sng"/>
              <a:t>Differential diagnosis</a:t>
            </a:r>
            <a:r>
              <a:rPr dirty="0" sz="2000" lang="en-US"/>
              <a:t> </a:t>
            </a:r>
          </a:p>
          <a:p>
            <a:pPr indent="-457200" lvl="1" marL="914400">
              <a:buFont typeface="+mj-lt"/>
              <a:buAutoNum type="arabicParenR"/>
            </a:pPr>
            <a:r>
              <a:rPr dirty="0" sz="2000" lang="en-US"/>
              <a:t>spinal cord </a:t>
            </a:r>
            <a:r>
              <a:rPr dirty="0" sz="2000" lang="en-US" err="1"/>
              <a:t>ependymoma</a:t>
            </a:r>
            <a:r>
              <a:rPr dirty="0" sz="2000" lang="en-US"/>
              <a:t>.</a:t>
            </a:r>
          </a:p>
          <a:p>
            <a:pPr indent="-457200" lvl="1" marL="914400">
              <a:buFont typeface="+mj-lt"/>
              <a:buAutoNum type="arabicParenR"/>
            </a:pPr>
            <a:r>
              <a:rPr dirty="0" sz="2000" lang="en-US"/>
              <a:t>vascular malformation.</a:t>
            </a:r>
          </a:p>
          <a:p>
            <a:endParaRPr dirty="0" sz="2000" lang="en-US"/>
          </a:p>
        </p:txBody>
      </p:sp>
      <p:sp>
        <p:nvSpPr>
          <p:cNvPr id="1048624" name="TextBox 4"/>
          <p:cNvSpPr txBox="1"/>
          <p:nvPr/>
        </p:nvSpPr>
        <p:spPr>
          <a:xfrm>
            <a:off x="105497" y="115455"/>
            <a:ext cx="8947727" cy="461665"/>
          </a:xfrm>
          <a:prstGeom prst="rect"/>
          <a:noFill/>
        </p:spPr>
        <p:txBody>
          <a:bodyPr wrap="square">
            <a:spAutoFit/>
          </a:bodyPr>
          <a:p>
            <a:pPr indent="-342900" marL="342900">
              <a:buFont typeface="Wingdings" pitchFamily="2" charset="2"/>
              <a:buChar char="q"/>
            </a:pPr>
            <a:r>
              <a:rPr b="1" dirty="0" sz="2400" lang="en-US" u="sng">
                <a:solidFill>
                  <a:srgbClr val="002060"/>
                </a:solidFill>
                <a:latin typeface="Dante" panose="02020502050200020203" pitchFamily="18" charset="0"/>
                <a:cs typeface="Angsana New" panose="02020603050405020304" pitchFamily="18" charset="-34"/>
              </a:rPr>
              <a:t>Spinal cord </a:t>
            </a:r>
            <a:r>
              <a:rPr b="1" dirty="0" sz="2400" lang="en-US" err="1" u="sng">
                <a:solidFill>
                  <a:srgbClr val="002060"/>
                </a:solidFill>
                <a:latin typeface="Dante" panose="02020502050200020203" pitchFamily="18" charset="0"/>
                <a:cs typeface="Angsana New" panose="02020603050405020304" pitchFamily="18" charset="-34"/>
              </a:rPr>
              <a:t>hemangioblastoma</a:t>
            </a:r>
            <a:endParaRPr dirty="0" sz="2400" lang="en-US" u="sng">
              <a:solidFill>
                <a:srgbClr val="C00000"/>
              </a:solidFill>
              <a:latin typeface="Arial Rounded MT Bold" panose="020F0704030504030204" pitchFamily="34" charset="77"/>
              <a:cs typeface="Angsana New" panose="02020603050405020304" pitchFamily="18" charset="-3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sp>
        <p:nvSpPr>
          <p:cNvPr id="1048625" name="Content Placeholder 2"/>
          <p:cNvSpPr>
            <a:spLocks noGrp="1"/>
          </p:cNvSpPr>
          <p:nvPr>
            <p:ph idx="1"/>
          </p:nvPr>
        </p:nvSpPr>
        <p:spPr>
          <a:xfrm>
            <a:off x="46976" y="40409"/>
            <a:ext cx="9051636" cy="6777182"/>
          </a:xfrm>
        </p:spPr>
        <p:txBody>
          <a:bodyPr>
            <a:noAutofit/>
          </a:bodyPr>
          <a:p>
            <a:pPr>
              <a:buFont typeface="Wingdings" pitchFamily="2" charset="2"/>
              <a:buChar char="v"/>
            </a:pPr>
            <a:r>
              <a:rPr b="1" dirty="0" sz="2200" lang="en-US" u="sng">
                <a:solidFill>
                  <a:srgbClr val="C00000"/>
                </a:solidFill>
              </a:rPr>
              <a:t>Spinal Cord </a:t>
            </a:r>
            <a:r>
              <a:rPr b="1" dirty="0" sz="2200" lang="en-US" err="1" u="sng">
                <a:solidFill>
                  <a:srgbClr val="C00000"/>
                </a:solidFill>
              </a:rPr>
              <a:t>Hemangioblastomas</a:t>
            </a:r>
            <a:r>
              <a:rPr b="1" dirty="0" sz="2200" lang="en-US" u="sng">
                <a:solidFill>
                  <a:srgbClr val="C00000"/>
                </a:solidFill>
              </a:rPr>
              <a:t> surgical notes</a:t>
            </a:r>
          </a:p>
          <a:p>
            <a:r>
              <a:rPr dirty="0" sz="2000" lang="en-US"/>
              <a:t>Because most spinal cord </a:t>
            </a:r>
            <a:r>
              <a:rPr dirty="0" sz="2000" lang="en-US" err="1"/>
              <a:t>hemangioblastomas</a:t>
            </a:r>
            <a:r>
              <a:rPr dirty="0" sz="2000" lang="en-US"/>
              <a:t> are located posterior to the dentate ligament, a direct posterior approach is most often used to remove them. </a:t>
            </a:r>
          </a:p>
          <a:p>
            <a:r>
              <a:rPr dirty="0" sz="2000" lang="en-US" err="1"/>
              <a:t>Hemangioblastomas</a:t>
            </a:r>
            <a:r>
              <a:rPr dirty="0" sz="2000" lang="en-US"/>
              <a:t>  located  in  the anterior  (anterior  to  the  dentate  ligament)  or  anterolateral  region of  the  spinal  cord  may  be  accessed  with  an  anterior  or  anterolateral  approach which allow  for  minimal  manipulation  and  rotation  of  the  spinal cord  during  resection  and  can  be  associated  with  improved  postoperative  outcome.</a:t>
            </a:r>
          </a:p>
          <a:p>
            <a:endParaRPr dirty="0" sz="2000" lang="en-US"/>
          </a:p>
          <a:p>
            <a:pPr>
              <a:buFont typeface="Wingdings" pitchFamily="2" charset="2"/>
              <a:buChar char="Ø"/>
            </a:pPr>
            <a:r>
              <a:rPr b="1" dirty="0" sz="2000" lang="en-US" err="1">
                <a:solidFill>
                  <a:srgbClr val="002060"/>
                </a:solidFill>
              </a:rPr>
              <a:t>Electrophysiologic</a:t>
            </a:r>
            <a:r>
              <a:rPr b="1" dirty="0" sz="2000" lang="en-US">
                <a:solidFill>
                  <a:srgbClr val="002060"/>
                </a:solidFill>
              </a:rPr>
              <a:t> monitoring is not routinely used</a:t>
            </a:r>
            <a:endParaRPr dirty="0" sz="2000" lang="en-US"/>
          </a:p>
          <a:p>
            <a:r>
              <a:rPr dirty="0" sz="2000" lang="en-US"/>
              <a:t>Except in ventral tumors close to a medullary artery or the anterior spinal artery, a circumstance that permits monitoring during test occlusion of the artery, if needed, with temporary clips, before its potential interruption. </a:t>
            </a:r>
          </a:p>
          <a:p>
            <a:endParaRPr dirty="0" sz="2000" lang="en-US"/>
          </a:p>
          <a:p>
            <a:r>
              <a:rPr b="1" dirty="0" sz="2000" lang="en-US">
                <a:solidFill>
                  <a:srgbClr val="0070C0"/>
                </a:solidFill>
              </a:rPr>
              <a:t>Removal of the </a:t>
            </a:r>
            <a:r>
              <a:rPr b="1" dirty="0" sz="2000" lang="en-US" err="1">
                <a:solidFill>
                  <a:srgbClr val="0070C0"/>
                </a:solidFill>
              </a:rPr>
              <a:t>hemangioblastoma</a:t>
            </a:r>
            <a:r>
              <a:rPr b="1" dirty="0" sz="2000" lang="en-US">
                <a:solidFill>
                  <a:srgbClr val="0070C0"/>
                </a:solidFill>
              </a:rPr>
              <a:t> inactivates the syrinx, so syrinx drainage is not necessary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pic>
        <p:nvPicPr>
          <p:cNvPr id="2097163" name="Picture 2"/>
          <p:cNvPicPr>
            <a:picLocks noChangeAspect="1"/>
          </p:cNvPicPr>
          <p:nvPr/>
        </p:nvPicPr>
        <p:blipFill>
          <a:blip xmlns:r="http://schemas.openxmlformats.org/officeDocument/2006/relationships" r:embed="rId1"/>
          <a:stretch>
            <a:fillRect/>
          </a:stretch>
        </p:blipFill>
        <p:spPr>
          <a:xfrm>
            <a:off x="0" y="0"/>
            <a:ext cx="4572794" cy="6858000"/>
          </a:xfrm>
          <a:prstGeom prst="rect"/>
          <a:ln>
            <a:noFill/>
          </a:ln>
          <a:effectLst>
            <a:softEdge rad="112500"/>
          </a:effectLst>
        </p:spPr>
      </p:pic>
      <p:pic>
        <p:nvPicPr>
          <p:cNvPr id="2097164" name="Picture 4"/>
          <p:cNvPicPr>
            <a:picLocks noChangeAspect="1"/>
          </p:cNvPicPr>
          <p:nvPr/>
        </p:nvPicPr>
        <p:blipFill rotWithShape="1">
          <a:blip xmlns:r="http://schemas.openxmlformats.org/officeDocument/2006/relationships" r:embed="rId2"/>
          <a:srcRect b="50000"/>
          <a:stretch>
            <a:fillRect/>
          </a:stretch>
        </p:blipFill>
        <p:spPr>
          <a:xfrm>
            <a:off x="4572794" y="0"/>
            <a:ext cx="4572794" cy="3429000"/>
          </a:xfrm>
          <a:prstGeom prst="rect"/>
          <a:ln>
            <a:noFill/>
          </a:ln>
          <a:effectLst>
            <a:softEdge rad="112500"/>
          </a:effectLst>
        </p:spPr>
      </p:pic>
      <p:sp>
        <p:nvSpPr>
          <p:cNvPr id="1048626" name="TextBox 7"/>
          <p:cNvSpPr txBox="1"/>
          <p:nvPr/>
        </p:nvSpPr>
        <p:spPr>
          <a:xfrm>
            <a:off x="4572794" y="3429000"/>
            <a:ext cx="4572000" cy="3190240"/>
          </a:xfrm>
          <a:prstGeom prst="rect"/>
          <a:noFill/>
        </p:spPr>
        <p:txBody>
          <a:bodyPr wrap="square">
            <a:spAutoFit/>
          </a:bodyPr>
          <a:p>
            <a:r>
              <a:rPr dirty="0" lang="en-US"/>
              <a:t>Preoperative magnetic resonance imaging (MRI) in a patient with a symptomatic spinal cord </a:t>
            </a:r>
            <a:r>
              <a:rPr dirty="0" lang="en-US" err="1"/>
              <a:t>hemangioblastoma</a:t>
            </a:r>
            <a:r>
              <a:rPr dirty="0" lang="en-US"/>
              <a:t>  at the level of the fifth cervical vertebra (C5). </a:t>
            </a:r>
          </a:p>
          <a:p>
            <a:r>
              <a:rPr b="1" dirty="0" sz="1700" lang="en-US" err="1" u="sng"/>
              <a:t>Postcontrast</a:t>
            </a:r>
            <a:r>
              <a:rPr b="1" dirty="0" sz="1700" lang="en-US" u="sng"/>
              <a:t> sagittal (A) and axial (B) images </a:t>
            </a:r>
            <a:r>
              <a:rPr dirty="0" sz="1700" lang="en-US"/>
              <a:t>reveal an intensely enhancing </a:t>
            </a:r>
            <a:r>
              <a:rPr dirty="0" sz="1700" lang="en-US" err="1"/>
              <a:t>hemangioblastoma</a:t>
            </a:r>
            <a:r>
              <a:rPr dirty="0" sz="1700" lang="en-US"/>
              <a:t> (arrow in A, arrows in B) with an associated syrinx. </a:t>
            </a:r>
          </a:p>
          <a:p>
            <a:r>
              <a:rPr b="1" dirty="0" sz="1700" lang="en-US" u="sng"/>
              <a:t>T2-weighted sagittal (C) and axial (D) images </a:t>
            </a:r>
            <a:r>
              <a:rPr dirty="0" sz="1700" lang="en-US"/>
              <a:t>precisely define the extent of the syrinx (arrows in C and D) and the edema (arrowheads in C) associated with this tumor.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0"/>
            <a:ext cx="4572794" cy="6858000"/>
          </a:xfrm>
          <a:prstGeom prst="rect"/>
          <a:ln>
            <a:noFill/>
          </a:ln>
          <a:effectLst>
            <a:softEdge rad="112500"/>
          </a:effectLst>
        </p:spPr>
      </p:pic>
      <p:sp>
        <p:nvSpPr>
          <p:cNvPr id="1048627" name="TextBox 6"/>
          <p:cNvSpPr txBox="1"/>
          <p:nvPr/>
        </p:nvSpPr>
        <p:spPr>
          <a:xfrm>
            <a:off x="4573588" y="0"/>
            <a:ext cx="4572000" cy="7292339"/>
          </a:xfrm>
          <a:prstGeom prst="rect"/>
          <a:noFill/>
        </p:spPr>
        <p:txBody>
          <a:bodyPr wrap="square">
            <a:spAutoFit/>
          </a:bodyPr>
          <a:p>
            <a:r>
              <a:rPr b="1" dirty="0" lang="en-US" u="sng"/>
              <a:t>Microsurgical  resection  of  spinal  cord  </a:t>
            </a:r>
            <a:r>
              <a:rPr b="1" dirty="0" lang="en-US" err="1" u="sng"/>
              <a:t>hemangioblastomas</a:t>
            </a:r>
            <a:r>
              <a:rPr b="1" dirty="0" lang="en-US" u="sng"/>
              <a:t>. </a:t>
            </a:r>
            <a:r>
              <a:rPr dirty="0" lang="en-US"/>
              <a:t> </a:t>
            </a:r>
          </a:p>
          <a:p>
            <a:r>
              <a:rPr dirty="0" lang="en-US"/>
              <a:t>The  </a:t>
            </a:r>
            <a:r>
              <a:rPr dirty="0" lang="en-US" err="1"/>
              <a:t>intradural</a:t>
            </a:r>
            <a:r>
              <a:rPr dirty="0" lang="en-US"/>
              <a:t>  portion  of  the operation  for  resection  of  spinal  cord  </a:t>
            </a:r>
            <a:r>
              <a:rPr dirty="0" lang="en-US" err="1"/>
              <a:t>hemangioblastomas</a:t>
            </a:r>
            <a:r>
              <a:rPr dirty="0" lang="en-US"/>
              <a:t>  is  shown.  </a:t>
            </a:r>
          </a:p>
          <a:p>
            <a:r>
              <a:rPr dirty="0" lang="en-US"/>
              <a:t>Using  an  operating  microscope,  the surgeon  identifies  associated  vessels  and  tumor.  </a:t>
            </a:r>
          </a:p>
          <a:p>
            <a:r>
              <a:rPr dirty="0" lang="en-US"/>
              <a:t>The  surgeon  exposes  the  tumor  by  reflecting  the  overlying vessels  with  gentle  traction.  </a:t>
            </a:r>
          </a:p>
          <a:p>
            <a:r>
              <a:rPr dirty="0" lang="en-US"/>
              <a:t>Vessels  entering  and  leaving  the  tumor  are  coagulated  with  bipolar  coagulation and  sharply  divided.  </a:t>
            </a:r>
          </a:p>
          <a:p>
            <a:r>
              <a:rPr dirty="0" lang="en-US"/>
              <a:t>The  junction  between  the  </a:t>
            </a:r>
            <a:r>
              <a:rPr dirty="0" lang="en-US" err="1"/>
              <a:t>pia</a:t>
            </a:r>
            <a:r>
              <a:rPr dirty="0" lang="en-US"/>
              <a:t>  and  the  tumor  capsule  is  identified  and  incised  with  a diamond  knife  and  </a:t>
            </a:r>
            <a:r>
              <a:rPr dirty="0" lang="en-US" err="1"/>
              <a:t>microscissors</a:t>
            </a:r>
            <a:r>
              <a:rPr dirty="0" lang="en-US"/>
              <a:t>.  Dissection  of  the  tumor  is  continued  more  deeply  and  circumferentially  at the  tumor  capsule–spinal  cord  interface  with  bipolar  </a:t>
            </a:r>
            <a:r>
              <a:rPr dirty="0" lang="en-US" err="1"/>
              <a:t>microforceps</a:t>
            </a:r>
            <a:r>
              <a:rPr dirty="0" lang="en-US"/>
              <a:t>.  </a:t>
            </a:r>
          </a:p>
          <a:p>
            <a:r>
              <a:rPr dirty="0" lang="en-US"/>
              <a:t>After  circumferential  dissection  of  the tumor  margin  is  complete,  the  surgeon  reflects  the  inferior  pole  to  the  </a:t>
            </a:r>
            <a:r>
              <a:rPr dirty="0" lang="en-US" err="1"/>
              <a:t>hemangioblastoma</a:t>
            </a:r>
            <a:r>
              <a:rPr dirty="0" lang="en-US"/>
              <a:t>  with  gentle  suction on  a  </a:t>
            </a:r>
            <a:r>
              <a:rPr dirty="0" lang="en-US" err="1"/>
              <a:t>cottonoid</a:t>
            </a:r>
            <a:r>
              <a:rPr dirty="0" lang="en-US"/>
              <a:t>  to  expose  the  underlying  vessels.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628" name="Title 1"/>
          <p:cNvSpPr>
            <a:spLocks noGrp="1"/>
          </p:cNvSpPr>
          <p:nvPr>
            <p:ph type="title"/>
          </p:nvPr>
        </p:nvSpPr>
        <p:spPr/>
        <p:txBody>
          <a:bodyPr/>
          <a:p>
            <a:endParaRPr lang="en-US"/>
          </a:p>
        </p:txBody>
      </p:sp>
      <p:sp>
        <p:nvSpPr>
          <p:cNvPr id="1048629" name="Content Placeholder 2"/>
          <p:cNvSpPr>
            <a:spLocks noGrp="1"/>
          </p:cNvSpPr>
          <p:nvPr>
            <p:ph idx="1"/>
          </p:nvPr>
        </p:nvSpPr>
        <p:spPr>
          <a:xfrm>
            <a:off x="0" y="4583544"/>
            <a:ext cx="9145588" cy="2274455"/>
          </a:xfrm>
        </p:spPr>
        <p:txBody>
          <a:bodyPr>
            <a:noAutofit/>
          </a:bodyPr>
          <a:p>
            <a:r>
              <a:rPr dirty="0" sz="2300" lang="en-US"/>
              <a:t>Preoperative  (left)  and  postoperative  (right)  sagittal T2-weighted  magnetic  resonance  images  from  a  patient  with  von </a:t>
            </a:r>
            <a:r>
              <a:rPr dirty="0" sz="2300" lang="en-US" err="1"/>
              <a:t>Hippel-Lindau</a:t>
            </a:r>
            <a:r>
              <a:rPr dirty="0" sz="2300" lang="en-US"/>
              <a:t>  disease  and  a  </a:t>
            </a:r>
            <a:r>
              <a:rPr dirty="0" sz="2300" lang="en-US" err="1"/>
              <a:t>hemangioblastoma</a:t>
            </a:r>
            <a:r>
              <a:rPr dirty="0" sz="2300" lang="en-US"/>
              <a:t>  in  the  cervical segment  of  the  spinal  cord  and  surrounding  syrinx.  After  selective resection  of  the  </a:t>
            </a:r>
            <a:r>
              <a:rPr dirty="0" sz="2300" lang="en-US" err="1"/>
              <a:t>hemangioblastoma</a:t>
            </a:r>
            <a:r>
              <a:rPr dirty="0" sz="2300" lang="en-US"/>
              <a:t>,  complete  resolution  of  the associated  syrinx  and  surrounding  edema  has  occurred.</a:t>
            </a:r>
          </a:p>
        </p:txBody>
      </p:sp>
      <p:pic>
        <p:nvPicPr>
          <p:cNvPr id="2097166" name="Picture 4"/>
          <p:cNvPicPr>
            <a:picLocks noChangeAspect="1"/>
          </p:cNvPicPr>
          <p:nvPr/>
        </p:nvPicPr>
        <p:blipFill>
          <a:blip xmlns:r="http://schemas.openxmlformats.org/officeDocument/2006/relationships" r:embed="rId1"/>
          <a:stretch>
            <a:fillRect/>
          </a:stretch>
        </p:blipFill>
        <p:spPr>
          <a:xfrm>
            <a:off x="0" y="0"/>
            <a:ext cx="9145588" cy="4583545"/>
          </a:xfrm>
          <a:prstGeom prst="rect"/>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3" name=""/>
        <p:cNvGrpSpPr/>
        <p:nvPr/>
      </p:nvGrpSpPr>
      <p:grpSpPr>
        <a:xfrm>
          <a:off x="0" y="0"/>
          <a:ext cx="0" cy="0"/>
          <a:chOff x="0" y="0"/>
          <a:chExt cx="0" cy="0"/>
        </a:xfrm>
      </p:grpSpPr>
      <p:sp>
        <p:nvSpPr>
          <p:cNvPr id="1048593" name="Content Placeholder 2"/>
          <p:cNvSpPr>
            <a:spLocks noGrp="1"/>
          </p:cNvSpPr>
          <p:nvPr>
            <p:ph idx="1"/>
          </p:nvPr>
        </p:nvSpPr>
        <p:spPr>
          <a:xfrm>
            <a:off x="42301" y="46182"/>
            <a:ext cx="9060985" cy="6765636"/>
          </a:xfrm>
        </p:spPr>
        <p:txBody>
          <a:bodyPr>
            <a:noAutofit/>
          </a:bodyPr>
          <a:p>
            <a:pPr>
              <a:buFont typeface="Wingdings" pitchFamily="2" charset="2"/>
              <a:buChar char="q"/>
            </a:pPr>
            <a:r>
              <a:rPr b="1" dirty="0" lang="en-US" u="sng">
                <a:solidFill>
                  <a:srgbClr val="002060"/>
                </a:solidFill>
                <a:cs typeface="Aldhabi" pitchFamily="2" charset="-78"/>
              </a:rPr>
              <a:t>Epidemiology</a:t>
            </a:r>
            <a:endParaRPr dirty="0" lang="ar-IQ" u="sng">
              <a:solidFill>
                <a:srgbClr val="002060"/>
              </a:solidFill>
            </a:endParaRPr>
          </a:p>
          <a:p>
            <a:pPr algn="l" rtl="0">
              <a:buFont typeface="Wingdings" pitchFamily="2" charset="2"/>
              <a:buChar char="§"/>
            </a:pPr>
            <a:r>
              <a:rPr dirty="0" sz="2000" lang="en-US"/>
              <a:t>More common in male.</a:t>
            </a:r>
          </a:p>
          <a:p>
            <a:pPr algn="l" rtl="0">
              <a:buFont typeface="Wingdings" pitchFamily="2" charset="2"/>
              <a:buChar char="Ø"/>
            </a:pPr>
            <a:r>
              <a:rPr b="1" dirty="0" sz="2000" lang="en-US" u="sng">
                <a:solidFill>
                  <a:srgbClr val="C00000"/>
                </a:solidFill>
              </a:rPr>
              <a:t>Presentation</a:t>
            </a:r>
          </a:p>
          <a:p>
            <a:pPr lvl="1"/>
            <a:r>
              <a:rPr dirty="0" sz="2000" lang="en-US"/>
              <a:t>Earlier in VHL disease (30 to 40 years) </a:t>
            </a:r>
          </a:p>
          <a:p>
            <a:pPr lvl="1"/>
            <a:r>
              <a:rPr dirty="0" sz="2000" lang="en-US"/>
              <a:t>Late in sporadic tumors (40 to 50 years).</a:t>
            </a:r>
          </a:p>
          <a:p>
            <a:pPr algn="l" rtl="0">
              <a:buFont typeface="Wingdings" pitchFamily="2" charset="2"/>
              <a:buChar char="Ø"/>
            </a:pPr>
            <a:r>
              <a:rPr b="1" dirty="0" sz="2000" lang="en-US" u="sng">
                <a:solidFill>
                  <a:srgbClr val="C00000"/>
                </a:solidFill>
              </a:rPr>
              <a:t>Locations</a:t>
            </a:r>
          </a:p>
          <a:p>
            <a:pPr lvl="1"/>
            <a:r>
              <a:rPr dirty="0" sz="2000" lang="en-US"/>
              <a:t>95% in the </a:t>
            </a:r>
            <a:r>
              <a:rPr dirty="0" sz="2000" lang="en-US" err="1"/>
              <a:t>Infratentorial</a:t>
            </a:r>
            <a:r>
              <a:rPr dirty="0" sz="2000" lang="en-US"/>
              <a:t> region (</a:t>
            </a:r>
            <a:r>
              <a:rPr b="1" dirty="0" sz="2000" lang="en-US"/>
              <a:t>brainstem</a:t>
            </a:r>
            <a:r>
              <a:rPr dirty="0" sz="2000" lang="en-US"/>
              <a:t>, </a:t>
            </a:r>
            <a:r>
              <a:rPr b="1" dirty="0" sz="2000" lang="en-US"/>
              <a:t>spinal cord</a:t>
            </a:r>
            <a:r>
              <a:rPr dirty="0" sz="2000" lang="en-US"/>
              <a:t>, and </a:t>
            </a:r>
            <a:r>
              <a:rPr b="1" dirty="0" sz="2000" lang="en-US"/>
              <a:t>cerebellum</a:t>
            </a:r>
            <a:r>
              <a:rPr dirty="0" sz="2000" lang="en-US"/>
              <a:t>)</a:t>
            </a:r>
          </a:p>
          <a:p>
            <a:pPr lvl="1"/>
            <a:r>
              <a:rPr dirty="0" sz="2000" lang="en-US"/>
              <a:t>5%  in the </a:t>
            </a:r>
            <a:r>
              <a:rPr dirty="0" sz="2000" lang="en-US" err="1"/>
              <a:t>supratentorial</a:t>
            </a:r>
            <a:r>
              <a:rPr dirty="0" sz="2000" lang="en-US"/>
              <a:t> compartment (most frequently originate in the region of the </a:t>
            </a:r>
            <a:r>
              <a:rPr b="1" dirty="0" sz="2000" lang="en-US">
                <a:solidFill>
                  <a:srgbClr val="0070C0"/>
                </a:solidFill>
              </a:rPr>
              <a:t>pituitary stalk</a:t>
            </a:r>
            <a:r>
              <a:rPr dirty="0" sz="2000" lang="en-US"/>
              <a:t> and </a:t>
            </a:r>
            <a:r>
              <a:rPr b="1" dirty="0" sz="2000" lang="en-US">
                <a:solidFill>
                  <a:srgbClr val="0070C0"/>
                </a:solidFill>
              </a:rPr>
              <a:t>tuber </a:t>
            </a:r>
            <a:r>
              <a:rPr b="1" dirty="0" sz="2000" lang="en-US" err="1">
                <a:solidFill>
                  <a:srgbClr val="0070C0"/>
                </a:solidFill>
              </a:rPr>
              <a:t>cinereum</a:t>
            </a:r>
            <a:r>
              <a:rPr dirty="0" sz="2000" lang="en-US"/>
              <a:t>).</a:t>
            </a:r>
          </a:p>
          <a:p>
            <a:pPr>
              <a:buFont typeface="Wingdings" pitchFamily="2" charset="2"/>
              <a:buChar char="Ø"/>
            </a:pPr>
            <a:r>
              <a:rPr b="1" dirty="0" sz="2000" lang="en-US" u="sng">
                <a:solidFill>
                  <a:srgbClr val="C00000"/>
                </a:solidFill>
              </a:rPr>
              <a:t>Represent  about  </a:t>
            </a:r>
          </a:p>
          <a:p>
            <a:pPr lvl="1"/>
            <a:r>
              <a:rPr dirty="0" sz="2000" lang="en-US"/>
              <a:t>2%  of  all  intracranial  neoplasms,  </a:t>
            </a:r>
          </a:p>
          <a:p>
            <a:pPr lvl="1"/>
            <a:r>
              <a:rPr dirty="0" sz="2000" lang="en-US"/>
              <a:t>7%  to  12%  of  posterior  fossa  tumors.</a:t>
            </a:r>
          </a:p>
          <a:p>
            <a:pPr lvl="1"/>
            <a:r>
              <a:rPr dirty="0" sz="2000" lang="en-US"/>
              <a:t>2%  to  10%  of  all  primary  spinal  cord  tumors</a:t>
            </a:r>
            <a:br>
              <a:rPr dirty="0" sz="2000" lang="en-US"/>
            </a:br>
            <a:br>
              <a:rPr dirty="0" sz="2000" lang="en-US">
                <a:cs typeface="Arial" panose="020B0604020202020204" pitchFamily="34" charset="0"/>
              </a:rPr>
            </a:br>
            <a:endParaRPr dirty="0" sz="2000" lang="en-US">
              <a:cs typeface="Arial" panose="020B0604020202020204" pitchFamily="34" charset="0"/>
            </a:endParaRPr>
          </a:p>
          <a:p>
            <a:pPr algn="l" indent="0" marL="109728" rtl="0">
              <a:buNone/>
            </a:pPr>
            <a:br>
              <a:rPr dirty="0" sz="2000" lang="en-US">
                <a:cs typeface="Arial" panose="020B0604020202020204" pitchFamily="34" charset="0"/>
              </a:rPr>
            </a:br>
            <a:endParaRPr dirty="0" sz="2000" lang="ar-IQ"/>
          </a:p>
        </p:txBody>
      </p:sp>
      <p:sp>
        <p:nvSpPr>
          <p:cNvPr id="1048594" name="Title 1"/>
          <p:cNvSpPr txBox="1"/>
          <p:nvPr/>
        </p:nvSpPr>
        <p:spPr>
          <a:xfrm>
            <a:off x="84603" y="92364"/>
            <a:ext cx="8231029" cy="564550"/>
          </a:xfrm>
          <a:prstGeom prst="rect"/>
        </p:spPr>
        <p:txBody>
          <a:bodyPr anchor="ctr" vert="horz">
            <a:normAutofit fontScale="97500" lnSpcReduction="20000"/>
          </a:bodyPr>
          <a:lstStyle>
            <a:lvl1pPr algn="l" eaLnBrk="1" hangingPunct="1" latinLnBrk="0" rtl="1">
              <a:spcBef>
                <a:spcPct val="0"/>
              </a:spcBef>
              <a:buNone/>
              <a:defRPr sz="4000" kern="1200" kumimoji="0">
                <a:solidFill>
                  <a:schemeClr val="tx2"/>
                </a:solidFill>
                <a:latin typeface="+mj-lt"/>
                <a:ea typeface="+mj-ea"/>
                <a:cs typeface="+mj-cs"/>
              </a:defRPr>
            </a:lvl1pPr>
          </a:lstStyle>
          <a:p>
            <a:endParaRPr dirty="0" lang="ar-IQ" u="sng">
              <a:solidFill>
                <a:schemeClr val="accent1">
                  <a:lumMod val="75000"/>
                </a:schemeClr>
              </a:solidFill>
              <a:latin typeface="Footlight MT Light"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4" name=""/>
        <p:cNvGrpSpPr/>
        <p:nvPr/>
      </p:nvGrpSpPr>
      <p:grpSpPr>
        <a:xfrm>
          <a:off x="0" y="0"/>
          <a:ext cx="0" cy="0"/>
          <a:chOff x="0" y="0"/>
          <a:chExt cx="0" cy="0"/>
        </a:xfrm>
      </p:grpSpPr>
      <p:sp>
        <p:nvSpPr>
          <p:cNvPr id="1048595" name="Content Placeholder 2"/>
          <p:cNvSpPr>
            <a:spLocks noGrp="1"/>
          </p:cNvSpPr>
          <p:nvPr>
            <p:ph idx="1"/>
          </p:nvPr>
        </p:nvSpPr>
        <p:spPr>
          <a:xfrm>
            <a:off x="84603" y="683854"/>
            <a:ext cx="8976382" cy="6057513"/>
          </a:xfrm>
        </p:spPr>
        <p:txBody>
          <a:bodyPr>
            <a:noAutofit/>
          </a:bodyPr>
          <a:p>
            <a:pPr algn="l" rtl="0">
              <a:buFont typeface="Wingdings" pitchFamily="2" charset="2"/>
              <a:buChar char="v"/>
            </a:pPr>
            <a:r>
              <a:rPr b="1" dirty="0" sz="2400" lang="en-US" u="sng"/>
              <a:t>Cerebellar </a:t>
            </a:r>
            <a:r>
              <a:rPr b="1" dirty="0" sz="2400" lang="en-US" err="1" u="sng"/>
              <a:t>hemangioblastomas</a:t>
            </a:r>
            <a:endParaRPr b="1" dirty="0" sz="2400" lang="en-US" u="sng"/>
          </a:p>
          <a:p>
            <a:pPr algn="l" rtl="0"/>
            <a:r>
              <a:rPr dirty="0" sz="2000" lang="en-US"/>
              <a:t>Occur  in  the  </a:t>
            </a:r>
            <a:r>
              <a:rPr b="1" dirty="0" sz="2000" lang="en-US">
                <a:solidFill>
                  <a:srgbClr val="0070C0"/>
                </a:solidFill>
              </a:rPr>
              <a:t>posterior,  medial,  or  both portions</a:t>
            </a:r>
            <a:r>
              <a:rPr dirty="0" sz="2000" lang="en-US"/>
              <a:t> </a:t>
            </a:r>
          </a:p>
          <a:p>
            <a:pPr indent="-457200" lvl="1" marL="1024128">
              <a:buFont typeface="+mj-lt"/>
              <a:buAutoNum type="arabicPeriod"/>
            </a:pPr>
            <a:r>
              <a:rPr dirty="0" sz="2000" lang="en-US"/>
              <a:t>Headache (most common)</a:t>
            </a:r>
          </a:p>
          <a:p>
            <a:pPr indent="-457200" lvl="1" marL="1024128">
              <a:buFont typeface="+mj-lt"/>
              <a:buAutoNum type="arabicPeriod"/>
            </a:pPr>
            <a:r>
              <a:rPr dirty="0" sz="2000" lang="en-US"/>
              <a:t>Gait ataxia</a:t>
            </a:r>
          </a:p>
          <a:p>
            <a:pPr indent="-457200" lvl="1" marL="1024128">
              <a:buFont typeface="+mj-lt"/>
              <a:buAutoNum type="arabicPeriod"/>
            </a:pPr>
            <a:r>
              <a:rPr dirty="0" sz="2000" lang="en-US" err="1"/>
              <a:t>Dysmetria</a:t>
            </a:r>
            <a:r>
              <a:rPr dirty="0" sz="2000" lang="en-US"/>
              <a:t> </a:t>
            </a:r>
          </a:p>
          <a:p>
            <a:pPr indent="-457200" lvl="1" marL="1024128">
              <a:buFont typeface="+mj-lt"/>
              <a:buAutoNum type="arabicPeriod"/>
            </a:pPr>
            <a:r>
              <a:rPr dirty="0" sz="2000" lang="en-US"/>
              <a:t>Hydrocephalus </a:t>
            </a:r>
          </a:p>
          <a:p>
            <a:pPr indent="-457200" lvl="1" marL="1024128">
              <a:buFont typeface="+mj-lt"/>
              <a:buAutoNum type="arabicPeriod"/>
            </a:pPr>
            <a:r>
              <a:rPr dirty="0" sz="2000" lang="en-US"/>
              <a:t>Nausea and vomiting </a:t>
            </a:r>
          </a:p>
          <a:p>
            <a:pPr algn="l" indent="-457200" marL="566928" rtl="0">
              <a:buFont typeface="+mj-lt"/>
              <a:buAutoNum type="arabicPeriod"/>
            </a:pPr>
            <a:endParaRPr dirty="0" sz="1050" lang="en-US"/>
          </a:p>
          <a:p>
            <a:pPr algn="l" rtl="0">
              <a:buFont typeface="Wingdings" pitchFamily="2" charset="2"/>
              <a:buChar char="v"/>
            </a:pPr>
            <a:r>
              <a:rPr b="1" dirty="0" sz="2400" lang="en-US" u="sng"/>
              <a:t>Spinal cord </a:t>
            </a:r>
            <a:r>
              <a:rPr b="1" dirty="0" sz="2400" lang="en-US" err="1" u="sng"/>
              <a:t>hemangioblastomas</a:t>
            </a:r>
            <a:r>
              <a:rPr b="1" dirty="0" sz="2400" lang="en-US" u="sng"/>
              <a:t> </a:t>
            </a:r>
          </a:p>
          <a:p>
            <a:pPr algn="l" rtl="0"/>
            <a:r>
              <a:rPr dirty="0" sz="2000" lang="en-US"/>
              <a:t>Arise </a:t>
            </a:r>
            <a:r>
              <a:rPr b="1" dirty="0" sz="2000" lang="en-US">
                <a:solidFill>
                  <a:srgbClr val="0070C0"/>
                </a:solidFill>
              </a:rPr>
              <a:t>posterior to the dentate ligament at the dorsal root entry zone</a:t>
            </a:r>
            <a:r>
              <a:rPr dirty="0" sz="2000" lang="en-US"/>
              <a:t>.</a:t>
            </a:r>
          </a:p>
          <a:p>
            <a:pPr indent="-457200" lvl="1" marL="1024128">
              <a:buFont typeface="+mj-lt"/>
              <a:buAutoNum type="arabicPeriod"/>
            </a:pPr>
            <a:r>
              <a:rPr dirty="0" sz="2000" lang="en-US"/>
              <a:t>Hypesthesia (most common)</a:t>
            </a:r>
          </a:p>
          <a:p>
            <a:pPr indent="-457200" lvl="1" marL="1024128">
              <a:buFont typeface="+mj-lt"/>
              <a:buAutoNum type="arabicPeriod"/>
            </a:pPr>
            <a:r>
              <a:rPr dirty="0" sz="2000" lang="en-US"/>
              <a:t>Weakness</a:t>
            </a:r>
          </a:p>
          <a:p>
            <a:pPr indent="-457200" lvl="1" marL="1024128">
              <a:buFont typeface="+mj-lt"/>
              <a:buAutoNum type="arabicPeriod"/>
            </a:pPr>
            <a:r>
              <a:rPr dirty="0" sz="2000" lang="en-US"/>
              <a:t>Gait ataxia </a:t>
            </a:r>
          </a:p>
          <a:p>
            <a:pPr indent="-457200" lvl="1" marL="1024128">
              <a:buFont typeface="+mj-lt"/>
              <a:buAutoNum type="arabicPeriod"/>
            </a:pPr>
            <a:r>
              <a:rPr dirty="0" sz="2000" lang="en-US" err="1"/>
              <a:t>Hyperreflexia</a:t>
            </a:r>
            <a:endParaRPr dirty="0" sz="2000" lang="en-US"/>
          </a:p>
          <a:p>
            <a:pPr indent="-457200" lvl="1" marL="1024128">
              <a:buFont typeface="+mj-lt"/>
              <a:buAutoNum type="arabicPeriod"/>
            </a:pPr>
            <a:r>
              <a:rPr dirty="0" sz="2000" lang="en-US"/>
              <a:t>Pain </a:t>
            </a:r>
          </a:p>
        </p:txBody>
      </p:sp>
      <p:sp>
        <p:nvSpPr>
          <p:cNvPr id="1048596" name="Title 1"/>
          <p:cNvSpPr txBox="1"/>
          <p:nvPr/>
        </p:nvSpPr>
        <p:spPr>
          <a:xfrm>
            <a:off x="84603" y="116632"/>
            <a:ext cx="8231029" cy="567223"/>
          </a:xfrm>
          <a:prstGeom prst="rect"/>
        </p:spPr>
        <p:txBody>
          <a:bodyPr anchor="ctr" vert="horz">
            <a:normAutofit fontScale="97500" lnSpcReduction="20000"/>
          </a:bodyPr>
          <a:lstStyle>
            <a:lvl1pPr algn="l" eaLnBrk="1" hangingPunct="1" latinLnBrk="0" rtl="1">
              <a:spcBef>
                <a:spcPct val="0"/>
              </a:spcBef>
              <a:buNone/>
              <a:defRPr sz="4000" kern="1200" kumimoji="0">
                <a:solidFill>
                  <a:schemeClr val="tx2"/>
                </a:solidFill>
                <a:latin typeface="+mj-lt"/>
                <a:ea typeface="+mj-ea"/>
                <a:cs typeface="+mj-cs"/>
              </a:defRPr>
            </a:lvl1pPr>
          </a:lstStyle>
          <a:p>
            <a:r>
              <a:rPr b="1" dirty="0" lang="en-US" u="sng">
                <a:solidFill>
                  <a:srgbClr val="002060"/>
                </a:solidFill>
                <a:latin typeface="Footlight MT Light" pitchFamily="18" charset="0"/>
                <a:cs typeface="Aldhabi" pitchFamily="2" charset="-78"/>
              </a:rPr>
              <a:t>Clinical findings</a:t>
            </a:r>
            <a:endParaRPr b="1" dirty="0" lang="ar-IQ" u="sng">
              <a:solidFill>
                <a:srgbClr val="002060"/>
              </a:solidFill>
              <a:latin typeface="Footlight MT Light" pitchFamily="18" charset="0"/>
              <a:cs typeface="Aldhabi" pitchFamily="2"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5" name=""/>
        <p:cNvGrpSpPr/>
        <p:nvPr/>
      </p:nvGrpSpPr>
      <p:grpSpPr>
        <a:xfrm>
          <a:off x="0" y="0"/>
          <a:ext cx="0" cy="0"/>
          <a:chOff x="0" y="0"/>
          <a:chExt cx="0" cy="0"/>
        </a:xfrm>
      </p:grpSpPr>
      <p:sp>
        <p:nvSpPr>
          <p:cNvPr id="1048597" name="Content Placeholder 2"/>
          <p:cNvSpPr>
            <a:spLocks noGrp="1"/>
          </p:cNvSpPr>
          <p:nvPr>
            <p:ph idx="1"/>
          </p:nvPr>
        </p:nvSpPr>
        <p:spPr>
          <a:xfrm>
            <a:off x="103908" y="80818"/>
            <a:ext cx="8947727" cy="6660550"/>
          </a:xfrm>
        </p:spPr>
        <p:txBody>
          <a:bodyPr>
            <a:noAutofit/>
          </a:bodyPr>
          <a:p>
            <a:pPr algn="just" rtl="0">
              <a:buFont typeface="Wingdings" pitchFamily="2" charset="2"/>
              <a:buChar char="v"/>
            </a:pPr>
            <a:r>
              <a:rPr b="1" dirty="0" sz="2400" lang="en-US" u="sng"/>
              <a:t>Brainstem </a:t>
            </a:r>
            <a:r>
              <a:rPr b="1" dirty="0" sz="2400" lang="en-US" err="1" u="sng"/>
              <a:t>hemangioblastomas</a:t>
            </a:r>
            <a:endParaRPr b="1" dirty="0" sz="2400" lang="en-US" u="sng"/>
          </a:p>
          <a:p>
            <a:pPr algn="just" rtl="0"/>
            <a:r>
              <a:rPr dirty="0" sz="2000" lang="en-US"/>
              <a:t>occur in the </a:t>
            </a:r>
            <a:r>
              <a:rPr b="1" dirty="0" sz="2000" lang="en-US">
                <a:solidFill>
                  <a:srgbClr val="0070C0"/>
                </a:solidFill>
              </a:rPr>
              <a:t>posterior medulla at the </a:t>
            </a:r>
            <a:r>
              <a:rPr b="1" dirty="0" sz="2000" lang="en-US" err="1">
                <a:solidFill>
                  <a:srgbClr val="0070C0"/>
                </a:solidFill>
              </a:rPr>
              <a:t>obex</a:t>
            </a:r>
            <a:r>
              <a:rPr b="1" dirty="0" sz="2000" lang="en-US">
                <a:solidFill>
                  <a:srgbClr val="0070C0"/>
                </a:solidFill>
              </a:rPr>
              <a:t>.</a:t>
            </a:r>
            <a:r>
              <a:rPr dirty="0" sz="2000" lang="en-US"/>
              <a:t> </a:t>
            </a:r>
          </a:p>
          <a:p>
            <a:pPr algn="just" indent="-457200" lvl="1" marL="914400">
              <a:buFont typeface="+mj-lt"/>
              <a:buAutoNum type="arabicPeriod"/>
            </a:pPr>
            <a:r>
              <a:rPr dirty="0" sz="2000" lang="en-US"/>
              <a:t>Hypesthesia (most common)</a:t>
            </a:r>
          </a:p>
          <a:p>
            <a:pPr algn="just" indent="-457200" lvl="1" marL="914400">
              <a:buFont typeface="+mj-lt"/>
              <a:buAutoNum type="arabicPeriod"/>
            </a:pPr>
            <a:r>
              <a:rPr dirty="0" sz="2000" lang="en-US"/>
              <a:t>Gait ataxia</a:t>
            </a:r>
          </a:p>
          <a:p>
            <a:pPr algn="just" indent="-457200" lvl="1" marL="914400">
              <a:buFont typeface="+mj-lt"/>
              <a:buAutoNum type="arabicPeriod"/>
            </a:pPr>
            <a:r>
              <a:rPr dirty="0" sz="2000" lang="en-US"/>
              <a:t>Dysphagia</a:t>
            </a:r>
          </a:p>
          <a:p>
            <a:pPr algn="just" indent="-457200" lvl="1" marL="914400">
              <a:buFont typeface="+mj-lt"/>
              <a:buAutoNum type="arabicPeriod"/>
            </a:pPr>
            <a:r>
              <a:rPr dirty="0" sz="2000" lang="en-US" err="1"/>
              <a:t>Hyperreflexia</a:t>
            </a:r>
            <a:endParaRPr dirty="0" sz="2000" lang="en-US"/>
          </a:p>
          <a:p>
            <a:pPr algn="just" indent="-457200" lvl="1" marL="914400">
              <a:buFont typeface="+mj-lt"/>
              <a:buAutoNum type="arabicPeriod"/>
            </a:pPr>
            <a:r>
              <a:rPr dirty="0" sz="2000" lang="en-US"/>
              <a:t>Headache </a:t>
            </a:r>
          </a:p>
          <a:p>
            <a:pPr algn="just" indent="-457200" lvl="1" marL="914400">
              <a:buFont typeface="+mj-lt"/>
              <a:buAutoNum type="arabicPeriod"/>
            </a:pPr>
            <a:r>
              <a:rPr dirty="0" sz="2000" lang="en-US"/>
              <a:t>Disorders of appetite and feeding.</a:t>
            </a:r>
          </a:p>
          <a:p>
            <a:pPr algn="just" indent="-457200" lvl="1" marL="914400">
              <a:buFont typeface="+mj-lt"/>
              <a:buAutoNum type="arabicPeriod"/>
            </a:pPr>
            <a:endParaRPr dirty="0" sz="2000" lang="en-US"/>
          </a:p>
          <a:p>
            <a:pPr algn="just" indent="-457200" lvl="1" marL="914400">
              <a:buFont typeface="+mj-lt"/>
              <a:buAutoNum type="arabicPeriod"/>
            </a:pPr>
            <a:endParaRPr dirty="0" sz="2000" lang="en-US"/>
          </a:p>
          <a:p>
            <a:pPr algn="just" indent="-457200" lvl="1" marL="914400">
              <a:buFont typeface="+mj-lt"/>
              <a:buAutoNum type="arabicPeriod"/>
            </a:pPr>
            <a:endParaRPr dirty="0" sz="2000" lang="en-US"/>
          </a:p>
          <a:p>
            <a:pPr algn="just" indent="-457200" lvl="1" marL="914400">
              <a:buFont typeface="+mj-lt"/>
              <a:buAutoNum type="arabicPeriod"/>
            </a:pPr>
            <a:endParaRPr dirty="0" sz="2000" lang="en-US"/>
          </a:p>
          <a:p>
            <a:pPr algn="just" indent="-457200" lvl="1" marL="914400">
              <a:buFont typeface="+mj-lt"/>
              <a:buAutoNum type="arabicPeriod"/>
            </a:pPr>
            <a:endParaRPr dirty="0" sz="2000" lang="en-US"/>
          </a:p>
          <a:p>
            <a:pPr algn="just">
              <a:buFont typeface="Wingdings" pitchFamily="2" charset="2"/>
              <a:buChar char="ü"/>
            </a:pPr>
            <a:r>
              <a:rPr b="1" dirty="0" sz="2100" i="0" lang="en-US">
                <a:solidFill>
                  <a:srgbClr val="7030A0"/>
                </a:solidFill>
                <a:effectLst/>
              </a:rPr>
              <a:t>The </a:t>
            </a:r>
            <a:r>
              <a:rPr b="1" dirty="0" sz="2100" i="0" lang="en-US" err="1">
                <a:solidFill>
                  <a:srgbClr val="7030A0"/>
                </a:solidFill>
                <a:effectLst/>
              </a:rPr>
              <a:t>obex</a:t>
            </a:r>
            <a:r>
              <a:rPr b="0" dirty="0" sz="2100" i="0" lang="en-US">
                <a:effectLst/>
              </a:rPr>
              <a:t> (from the Latin for barrier) is the point at which the 4</a:t>
            </a:r>
            <a:r>
              <a:rPr baseline="30000" b="0" dirty="0" sz="2100" i="0" lang="en-US">
                <a:effectLst/>
              </a:rPr>
              <a:t>th</a:t>
            </a:r>
            <a:r>
              <a:rPr b="0" dirty="0" sz="2100" i="0" lang="en-US">
                <a:effectLst/>
              </a:rPr>
              <a:t> ventricle narrows to become the central canal of the spinal cord. </a:t>
            </a:r>
            <a:endParaRPr dirty="0" sz="2100" lang="en-US"/>
          </a:p>
        </p:txBody>
      </p:sp>
      <p:pic>
        <p:nvPicPr>
          <p:cNvPr id="2097152" name="Picture 3"/>
          <p:cNvPicPr>
            <a:picLocks noChangeAspect="1"/>
          </p:cNvPicPr>
          <p:nvPr/>
        </p:nvPicPr>
        <p:blipFill>
          <a:blip xmlns:r="http://schemas.openxmlformats.org/officeDocument/2006/relationships" r:embed="rId1"/>
          <a:stretch>
            <a:fillRect/>
          </a:stretch>
        </p:blipFill>
        <p:spPr>
          <a:xfrm>
            <a:off x="5461000" y="253999"/>
            <a:ext cx="3452091" cy="3960091"/>
          </a:xfrm>
          <a:prstGeom prst="rect"/>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6" name=""/>
        <p:cNvGrpSpPr/>
        <p:nvPr/>
      </p:nvGrpSpPr>
      <p:grpSpPr>
        <a:xfrm>
          <a:off x="0" y="0"/>
          <a:ext cx="0" cy="0"/>
          <a:chOff x="0" y="0"/>
          <a:chExt cx="0" cy="0"/>
        </a:xfrm>
      </p:grpSpPr>
      <p:sp>
        <p:nvSpPr>
          <p:cNvPr id="1048598" name="Content Placeholder 2"/>
          <p:cNvSpPr>
            <a:spLocks noGrp="1"/>
          </p:cNvSpPr>
          <p:nvPr>
            <p:ph idx="1"/>
          </p:nvPr>
        </p:nvSpPr>
        <p:spPr>
          <a:xfrm>
            <a:off x="40409" y="58316"/>
            <a:ext cx="9064770" cy="6741368"/>
          </a:xfrm>
        </p:spPr>
        <p:txBody>
          <a:bodyPr>
            <a:noAutofit/>
          </a:bodyPr>
          <a:p>
            <a:pPr>
              <a:buFont typeface="Wingdings" pitchFamily="2" charset="2"/>
              <a:buChar char="q"/>
            </a:pPr>
            <a:r>
              <a:rPr b="1" dirty="0" sz="2400" lang="en-US" err="1" u="sng">
                <a:solidFill>
                  <a:srgbClr val="002060"/>
                </a:solidFill>
                <a:cs typeface="Aldhabi" pitchFamily="2" charset="-78"/>
              </a:rPr>
              <a:t>PERITUMORAL</a:t>
            </a:r>
            <a:r>
              <a:rPr b="1" dirty="0" sz="2400" lang="en-US" u="sng">
                <a:solidFill>
                  <a:srgbClr val="002060"/>
                </a:solidFill>
                <a:cs typeface="Aldhabi" pitchFamily="2" charset="-78"/>
              </a:rPr>
              <a:t>  CYST  FORMATION</a:t>
            </a:r>
          </a:p>
          <a:p>
            <a:pPr rtl="0">
              <a:buFont typeface="Wingdings" pitchFamily="2" charset="2"/>
              <a:buChar char="§"/>
            </a:pPr>
            <a:r>
              <a:rPr dirty="0" sz="2000" lang="en-US"/>
              <a:t>80% associated with a </a:t>
            </a:r>
            <a:r>
              <a:rPr dirty="0" sz="2000" lang="en-US" err="1"/>
              <a:t>peritumoral</a:t>
            </a:r>
            <a:r>
              <a:rPr dirty="0" sz="2000" lang="en-US"/>
              <a:t> cyst.</a:t>
            </a:r>
          </a:p>
          <a:p>
            <a:pPr rtl="0">
              <a:buFont typeface="Wingdings" pitchFamily="2" charset="2"/>
              <a:buChar char="§"/>
            </a:pPr>
            <a:r>
              <a:rPr dirty="0" sz="2000" lang="en-US"/>
              <a:t>Neurological dysfunction is most frequently caused by the combined </a:t>
            </a:r>
            <a:r>
              <a:rPr b="1" dirty="0" sz="2000" lang="en-US"/>
              <a:t>mass effect</a:t>
            </a:r>
            <a:r>
              <a:rPr dirty="0" sz="2000" lang="en-US"/>
              <a:t> of the tumor and an associated </a:t>
            </a:r>
            <a:r>
              <a:rPr b="1" dirty="0" sz="2000" lang="en-US" err="1"/>
              <a:t>peritumoral</a:t>
            </a:r>
            <a:r>
              <a:rPr b="1" dirty="0" sz="2000" lang="en-US"/>
              <a:t> cyst</a:t>
            </a:r>
            <a:r>
              <a:rPr dirty="0" sz="2000" lang="en-US"/>
              <a:t>.</a:t>
            </a:r>
          </a:p>
          <a:p>
            <a:pPr rtl="0">
              <a:buFont typeface="Wingdings" pitchFamily="2" charset="2"/>
              <a:buChar char="§"/>
            </a:pPr>
            <a:r>
              <a:rPr b="1" dirty="0" sz="2000" lang="en-US">
                <a:solidFill>
                  <a:srgbClr val="002060"/>
                </a:solidFill>
              </a:rPr>
              <a:t>It initiated  by </a:t>
            </a:r>
          </a:p>
          <a:p>
            <a:pPr indent="-514350" lvl="1" marL="1081278">
              <a:buFont typeface="+mj-lt"/>
              <a:buAutoNum type="romanUcPeriod"/>
            </a:pPr>
            <a:r>
              <a:rPr dirty="0" sz="2000" lang="en-US">
                <a:solidFill>
                  <a:srgbClr val="C00000"/>
                </a:solidFill>
              </a:rPr>
              <a:t>Increased  vascular  permeability</a:t>
            </a:r>
            <a:r>
              <a:rPr dirty="0" sz="2000" lang="en-US"/>
              <a:t>  of  the </a:t>
            </a:r>
            <a:r>
              <a:rPr dirty="0" sz="2000" lang="en-US" err="1"/>
              <a:t>hemangioblastoma</a:t>
            </a:r>
            <a:r>
              <a:rPr dirty="0" sz="2000" lang="en-US"/>
              <a:t>. </a:t>
            </a:r>
          </a:p>
          <a:p>
            <a:pPr indent="-514350" lvl="1" marL="1081278">
              <a:buFont typeface="+mj-lt"/>
              <a:buAutoNum type="romanUcPeriod"/>
            </a:pPr>
            <a:r>
              <a:rPr dirty="0" sz="2000" lang="en-US">
                <a:solidFill>
                  <a:srgbClr val="C00000"/>
                </a:solidFill>
              </a:rPr>
              <a:t>Extravasation  of  a  plasma </a:t>
            </a:r>
            <a:r>
              <a:rPr dirty="0" sz="2000" lang="en-US" err="1">
                <a:solidFill>
                  <a:srgbClr val="C00000"/>
                </a:solidFill>
              </a:rPr>
              <a:t>ultrafiltrate</a:t>
            </a:r>
            <a:r>
              <a:rPr dirty="0" sz="2000" lang="en-US">
                <a:solidFill>
                  <a:srgbClr val="C00000"/>
                </a:solidFill>
              </a:rPr>
              <a:t>  into  the  tumor  interstitial  spaces</a:t>
            </a:r>
            <a:r>
              <a:rPr dirty="0" sz="2000" lang="en-US"/>
              <a:t>,  and  high  interstitial  tumor  pressure  then  drives  this  fluid  into  the  surrounding CNS  parenchyma. </a:t>
            </a:r>
          </a:p>
          <a:p>
            <a:pPr rtl="0">
              <a:buFont typeface="Wingdings" pitchFamily="2" charset="2"/>
              <a:buChar char="§"/>
            </a:pPr>
            <a:r>
              <a:rPr dirty="0" sz="2000" lang="en-US"/>
              <a:t>Because the </a:t>
            </a:r>
            <a:r>
              <a:rPr dirty="0" sz="2000" lang="en-US" err="1"/>
              <a:t>hemangioblastoma</a:t>
            </a:r>
            <a:r>
              <a:rPr dirty="0" sz="2000" lang="en-US"/>
              <a:t> is the source of extravasated plasma </a:t>
            </a:r>
            <a:r>
              <a:rPr dirty="0" sz="2000" lang="en-US" err="1"/>
              <a:t>ultrafiltrate</a:t>
            </a:r>
            <a:r>
              <a:rPr dirty="0" sz="2000" lang="en-US"/>
              <a:t>, </a:t>
            </a:r>
            <a:r>
              <a:rPr dirty="0" sz="2000" lang="en-US" err="1"/>
              <a:t>peritumoral</a:t>
            </a:r>
            <a:r>
              <a:rPr dirty="0" sz="2000" lang="en-US"/>
              <a:t> edema and cysts resolve after tumor removal, and treatment </a:t>
            </a:r>
            <a:r>
              <a:rPr b="1" dirty="0" sz="2000" lang="en-US">
                <a:solidFill>
                  <a:srgbClr val="0070C0"/>
                </a:solidFill>
              </a:rPr>
              <a:t>does not require cyst wall resection or fenestration</a:t>
            </a:r>
            <a:r>
              <a:rPr dirty="0" sz="2000" lang="en-US"/>
              <a:t>. </a:t>
            </a:r>
          </a:p>
          <a:p>
            <a:pPr rtl="0">
              <a:buFont typeface="Wingdings" pitchFamily="2" charset="2"/>
              <a:buChar char="v"/>
            </a:pPr>
            <a:r>
              <a:rPr b="1" dirty="0" sz="2000" lang="en-US">
                <a:solidFill>
                  <a:srgbClr val="002060"/>
                </a:solidFill>
              </a:rPr>
              <a:t>In VHL disease: average cyst volume is </a:t>
            </a:r>
          </a:p>
          <a:p>
            <a:pPr lvl="1">
              <a:buFont typeface="Wingdings" pitchFamily="2" charset="2"/>
              <a:buChar char="ü"/>
            </a:pPr>
            <a:r>
              <a:rPr b="1" dirty="0" sz="2000" lang="en-US">
                <a:solidFill>
                  <a:srgbClr val="7030A0"/>
                </a:solidFill>
              </a:rPr>
              <a:t>4 times</a:t>
            </a:r>
            <a:r>
              <a:rPr dirty="0" sz="2000" lang="en-US"/>
              <a:t> larger than tumor volume in cerebellar </a:t>
            </a:r>
            <a:r>
              <a:rPr dirty="0" sz="2000" lang="en-US" err="1"/>
              <a:t>hemangioblastomas</a:t>
            </a:r>
            <a:r>
              <a:rPr dirty="0" sz="2000" lang="en-US"/>
              <a:t>.</a:t>
            </a:r>
          </a:p>
          <a:p>
            <a:pPr lvl="1">
              <a:buFont typeface="Wingdings" pitchFamily="2" charset="2"/>
              <a:buChar char="ü"/>
            </a:pPr>
            <a:r>
              <a:rPr b="1" dirty="0" sz="2000" lang="en-US">
                <a:solidFill>
                  <a:srgbClr val="7030A0"/>
                </a:solidFill>
              </a:rPr>
              <a:t>12 times</a:t>
            </a:r>
            <a:r>
              <a:rPr dirty="0" sz="2000" lang="en-US"/>
              <a:t> larger in brainstem </a:t>
            </a:r>
            <a:r>
              <a:rPr dirty="0" sz="2000" lang="en-US" err="1"/>
              <a:t>hemangioblastomas</a:t>
            </a:r>
            <a:r>
              <a:rPr dirty="0" sz="2000" lang="en-US"/>
              <a:t>.</a:t>
            </a:r>
          </a:p>
          <a:p>
            <a:pPr rtl="0">
              <a:buFont typeface="Wingdings" pitchFamily="2" charset="2"/>
              <a:buChar char="§"/>
            </a:pPr>
            <a:r>
              <a:rPr dirty="0" sz="2000" lang="en-US"/>
              <a:t>Irradiation transiently increases vascular permeability, possibly leading to </a:t>
            </a:r>
            <a:r>
              <a:rPr dirty="0" sz="2000" lang="en-US" err="1"/>
              <a:t>peritumoral</a:t>
            </a:r>
            <a:r>
              <a:rPr dirty="0" sz="2000" lang="en-US"/>
              <a:t> edema and cyst formation</a:t>
            </a:r>
          </a:p>
          <a:p>
            <a:pPr rtl="0">
              <a:buFont typeface="Wingdings" pitchFamily="2" charset="2"/>
              <a:buChar char="§"/>
            </a:pPr>
            <a:r>
              <a:rPr b="1" dirty="0" sz="2000" lang="en-US" u="sng"/>
              <a:t>Anti–vascular  endothelial  growth  factor (VEGF)</a:t>
            </a:r>
            <a:r>
              <a:rPr dirty="0" sz="2000" lang="en-US" u="sng"/>
              <a:t>  tumor  treatments </a:t>
            </a:r>
            <a:r>
              <a:rPr dirty="0" sz="2000" lang="en-US"/>
              <a:t> have  been  associated  with  edema reduction  and  symptom  improvement,  despite  </a:t>
            </a:r>
            <a:r>
              <a:rPr dirty="0" sz="2000" lang="en-US">
                <a:solidFill>
                  <a:srgbClr val="C00000"/>
                </a:solidFill>
              </a:rPr>
              <a:t>having  no  effect on  tumor  size.</a:t>
            </a:r>
          </a:p>
        </p:txBody>
      </p:sp>
      <p:sp>
        <p:nvSpPr>
          <p:cNvPr id="1048599" name="Title 1"/>
          <p:cNvSpPr txBox="1"/>
          <p:nvPr/>
        </p:nvSpPr>
        <p:spPr>
          <a:xfrm>
            <a:off x="80818" y="116632"/>
            <a:ext cx="8231029" cy="669636"/>
          </a:xfrm>
          <a:prstGeom prst="rect"/>
        </p:spPr>
        <p:txBody>
          <a:bodyPr anchor="ctr" vert="horz">
            <a:normAutofit lnSpcReduction="10000"/>
          </a:bodyPr>
          <a:lstStyle>
            <a:lvl1pPr algn="l" eaLnBrk="1" hangingPunct="1" latinLnBrk="0" rtl="1">
              <a:spcBef>
                <a:spcPct val="0"/>
              </a:spcBef>
              <a:buNone/>
              <a:defRPr sz="4000" kern="1200" kumimoji="0">
                <a:solidFill>
                  <a:schemeClr val="tx2"/>
                </a:solidFill>
                <a:latin typeface="+mj-lt"/>
                <a:ea typeface="+mj-ea"/>
                <a:cs typeface="+mj-cs"/>
              </a:defRPr>
            </a:lvl1pPr>
          </a:lstStyle>
          <a:p>
            <a:endParaRPr b="1" dirty="0" lang="en-US" u="sng">
              <a:solidFill>
                <a:schemeClr val="accent1">
                  <a:lumMod val="75000"/>
                </a:schemeClr>
              </a:solidFill>
              <a:latin typeface="Footlight MT Light" pitchFamily="18" charset="0"/>
              <a:cs typeface="Aldhabi" pitchFamily="2"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7" name=""/>
        <p:cNvGrpSpPr/>
        <p:nvPr/>
      </p:nvGrpSpPr>
      <p:grpSpPr>
        <a:xfrm>
          <a:off x="0" y="0"/>
          <a:ext cx="0" cy="0"/>
          <a:chOff x="0" y="0"/>
          <a:chExt cx="0" cy="0"/>
        </a:xfrm>
      </p:grpSpPr>
      <p:sp>
        <p:nvSpPr>
          <p:cNvPr id="1048600" name="Content Placeholder 2"/>
          <p:cNvSpPr>
            <a:spLocks noGrp="1"/>
          </p:cNvSpPr>
          <p:nvPr>
            <p:ph idx="1"/>
          </p:nvPr>
        </p:nvSpPr>
        <p:spPr>
          <a:xfrm>
            <a:off x="58521" y="58316"/>
            <a:ext cx="9028545" cy="6741368"/>
          </a:xfrm>
        </p:spPr>
        <p:txBody>
          <a:bodyPr>
            <a:noAutofit/>
          </a:bodyPr>
          <a:p>
            <a:pPr>
              <a:buFont typeface="Wingdings" pitchFamily="2" charset="2"/>
              <a:buChar char="q"/>
            </a:pPr>
            <a:r>
              <a:rPr b="1" dirty="0" sz="2400" lang="en-US" u="sng">
                <a:solidFill>
                  <a:srgbClr val="002060"/>
                </a:solidFill>
                <a:latin typeface="Footlight MT Light" pitchFamily="18" charset="0"/>
                <a:cs typeface="Aldhabi" pitchFamily="2" charset="-78"/>
              </a:rPr>
              <a:t>IMAGING</a:t>
            </a:r>
            <a:endParaRPr b="1" dirty="0" sz="2400" lang="ar-IQ" u="sng">
              <a:solidFill>
                <a:srgbClr val="002060"/>
              </a:solidFill>
              <a:latin typeface="Footlight MT Light" pitchFamily="18" charset="0"/>
              <a:cs typeface="Aldhabi" pitchFamily="2" charset="-78"/>
            </a:endParaRPr>
          </a:p>
          <a:p>
            <a:pPr>
              <a:buFont typeface="Wingdings" pitchFamily="2" charset="2"/>
              <a:buChar char="Ø"/>
            </a:pPr>
            <a:r>
              <a:rPr b="1" dirty="0" sz="2000" i="0" lang="en-US" u="sng">
                <a:solidFill>
                  <a:srgbClr val="65419B"/>
                </a:solidFill>
                <a:effectLst/>
              </a:rPr>
              <a:t>CT</a:t>
            </a:r>
          </a:p>
          <a:p>
            <a:pPr lvl="1"/>
            <a:r>
              <a:rPr b="0" dirty="0" sz="2000" i="0" lang="en-US">
                <a:effectLst/>
              </a:rPr>
              <a:t>The mural nodule is </a:t>
            </a:r>
            <a:r>
              <a:rPr b="0" dirty="0" sz="2000" i="0" lang="en-US" err="1">
                <a:effectLst/>
              </a:rPr>
              <a:t>isodense</a:t>
            </a:r>
            <a:r>
              <a:rPr b="0" dirty="0" sz="2000" i="0" lang="en-US">
                <a:effectLst/>
              </a:rPr>
              <a:t> without contrast but vividly enhanced with contrast.</a:t>
            </a:r>
          </a:p>
          <a:p>
            <a:pPr lvl="1"/>
            <a:r>
              <a:rPr b="0" dirty="0" sz="2000" i="0" lang="en-US">
                <a:effectLst/>
              </a:rPr>
              <a:t>The cyst walls do not usually enhance</a:t>
            </a:r>
          </a:p>
          <a:p>
            <a:pPr>
              <a:buFont typeface="Wingdings" pitchFamily="2" charset="2"/>
              <a:buChar char="Ø"/>
            </a:pPr>
            <a:r>
              <a:rPr b="1" dirty="0" sz="2000" i="0" lang="en-US" u="sng">
                <a:solidFill>
                  <a:srgbClr val="65419B"/>
                </a:solidFill>
                <a:effectLst/>
              </a:rPr>
              <a:t>MRI</a:t>
            </a:r>
          </a:p>
          <a:p>
            <a:pPr lvl="1"/>
            <a:r>
              <a:rPr b="1" dirty="0" sz="2000" i="0" lang="en-US">
                <a:effectLst/>
              </a:rPr>
              <a:t>T1</a:t>
            </a:r>
            <a:endParaRPr b="0" dirty="0" sz="2000" i="0" lang="en-US">
              <a:effectLst/>
            </a:endParaRPr>
          </a:p>
          <a:p>
            <a:pPr lvl="2">
              <a:buFont typeface="Wingdings" pitchFamily="2" charset="2"/>
              <a:buChar char="ü"/>
            </a:pPr>
            <a:r>
              <a:rPr b="0" dirty="0" i="0" lang="en-US" err="1">
                <a:effectLst/>
              </a:rPr>
              <a:t>hypointense</a:t>
            </a:r>
            <a:r>
              <a:rPr b="0" dirty="0" i="0" lang="en-US">
                <a:effectLst/>
              </a:rPr>
              <a:t> to </a:t>
            </a:r>
            <a:r>
              <a:rPr b="0" dirty="0" i="0" lang="en-US" err="1">
                <a:effectLst/>
              </a:rPr>
              <a:t>isointense</a:t>
            </a:r>
            <a:r>
              <a:rPr b="0" dirty="0" i="0" lang="en-US">
                <a:effectLst/>
              </a:rPr>
              <a:t> mural nodule</a:t>
            </a:r>
          </a:p>
          <a:p>
            <a:pPr lvl="2">
              <a:buFont typeface="Wingdings" pitchFamily="2" charset="2"/>
              <a:buChar char="ü"/>
            </a:pPr>
            <a:r>
              <a:rPr b="0" dirty="0" i="0" lang="en-US">
                <a:effectLst/>
              </a:rPr>
              <a:t>CSF signal cyst content</a:t>
            </a:r>
          </a:p>
          <a:p>
            <a:pPr lvl="1"/>
            <a:r>
              <a:rPr b="1" dirty="0" sz="2000" i="0" lang="en-US">
                <a:effectLst/>
              </a:rPr>
              <a:t>T1 </a:t>
            </a:r>
            <a:r>
              <a:rPr b="1" dirty="0" sz="2000" lang="en-US"/>
              <a:t>Contrast</a:t>
            </a:r>
            <a:endParaRPr b="0" dirty="0" sz="2000" i="0" lang="en-US">
              <a:effectLst/>
            </a:endParaRPr>
          </a:p>
          <a:p>
            <a:pPr lvl="2">
              <a:buFont typeface="Wingdings" pitchFamily="2" charset="2"/>
              <a:buChar char="ü"/>
            </a:pPr>
            <a:r>
              <a:rPr b="0" dirty="0" i="0" lang="en-US">
                <a:effectLst/>
              </a:rPr>
              <a:t>mural nodule vividly enhances </a:t>
            </a:r>
          </a:p>
          <a:p>
            <a:pPr lvl="2">
              <a:buFont typeface="Wingdings" pitchFamily="2" charset="2"/>
              <a:buChar char="ü"/>
            </a:pPr>
            <a:r>
              <a:rPr b="0" dirty="0" i="0" lang="en-US">
                <a:effectLst/>
              </a:rPr>
              <a:t>cyst wall does not enhance </a:t>
            </a:r>
          </a:p>
          <a:p>
            <a:pPr lvl="1"/>
            <a:r>
              <a:rPr b="1" dirty="0" sz="2000" i="0" lang="en-US">
                <a:effectLst/>
              </a:rPr>
              <a:t>T2</a:t>
            </a:r>
            <a:endParaRPr b="0" dirty="0" sz="2000" i="0" lang="en-US">
              <a:effectLst/>
            </a:endParaRPr>
          </a:p>
          <a:p>
            <a:pPr lvl="2">
              <a:buFont typeface="Wingdings" pitchFamily="2" charset="2"/>
              <a:buChar char="ü"/>
            </a:pPr>
            <a:r>
              <a:rPr b="0" dirty="0" i="0" lang="en-US" err="1">
                <a:effectLst/>
              </a:rPr>
              <a:t>Hyperintense</a:t>
            </a:r>
            <a:r>
              <a:rPr b="0" dirty="0" i="0" lang="en-US">
                <a:effectLst/>
              </a:rPr>
              <a:t> mural nodule</a:t>
            </a:r>
          </a:p>
          <a:p>
            <a:pPr lvl="2">
              <a:buFont typeface="Wingdings" pitchFamily="2" charset="2"/>
              <a:buChar char="ü"/>
            </a:pPr>
            <a:r>
              <a:rPr b="0" dirty="0" i="0" lang="en-US" strike="noStrike" u="none">
                <a:solidFill>
                  <a:srgbClr val="41699B"/>
                </a:solidFill>
                <a:effectLst/>
                <a:hlinkClick r:id="rId1"/>
              </a:rPr>
              <a:t>Flow voids</a:t>
            </a:r>
            <a:r>
              <a:rPr b="0" dirty="0" i="0" lang="en-US">
                <a:solidFill>
                  <a:srgbClr val="3D3D3D"/>
                </a:solidFill>
                <a:effectLst/>
              </a:rPr>
              <a:t> </a:t>
            </a:r>
            <a:r>
              <a:rPr b="0" dirty="0" i="0" lang="en-US">
                <a:effectLst/>
              </a:rPr>
              <a:t>due to enlarged vessels may be evident especially at the periphery of the cyst</a:t>
            </a:r>
            <a:r>
              <a:rPr dirty="0" lang="en-US"/>
              <a:t>.</a:t>
            </a:r>
            <a:endParaRPr b="0" dirty="0" i="0" lang="en-US">
              <a:effectLst/>
            </a:endParaRPr>
          </a:p>
          <a:p>
            <a:pPr>
              <a:buFont typeface="Wingdings" pitchFamily="2" charset="2"/>
              <a:buChar char="Ø"/>
            </a:pPr>
            <a:r>
              <a:rPr b="1" dirty="0" sz="2000" i="0" lang="en-US" u="sng">
                <a:solidFill>
                  <a:srgbClr val="65419B"/>
                </a:solidFill>
                <a:effectLst/>
              </a:rPr>
              <a:t>Angiography (DSA)</a:t>
            </a:r>
          </a:p>
          <a:p>
            <a:pPr lvl="1"/>
            <a:r>
              <a:rPr b="0" dirty="0" sz="2000" i="0" lang="en-US">
                <a:effectLst/>
              </a:rPr>
              <a:t>Enlarged feeding arteries and often dilated draining veins are demonstrated, with a dense tumor blush centrally </a:t>
            </a:r>
            <a:r>
              <a:rPr baseline="30000" dirty="0" sz="2000" lang="en-US"/>
              <a:t>.</a:t>
            </a:r>
            <a:endParaRPr dirty="0" sz="2400" lang="en-US"/>
          </a:p>
        </p:txBody>
      </p:sp>
      <p:sp>
        <p:nvSpPr>
          <p:cNvPr id="1048601" name="Title 1"/>
          <p:cNvSpPr txBox="1"/>
          <p:nvPr/>
        </p:nvSpPr>
        <p:spPr>
          <a:xfrm>
            <a:off x="0" y="116632"/>
            <a:ext cx="8231029" cy="634427"/>
          </a:xfrm>
          <a:prstGeom prst="rect"/>
        </p:spPr>
        <p:txBody>
          <a:bodyPr anchor="ctr" vert="horz">
            <a:normAutofit fontScale="97500" lnSpcReduction="10000"/>
          </a:bodyPr>
          <a:lstStyle>
            <a:lvl1pPr algn="l" eaLnBrk="1" hangingPunct="1" latinLnBrk="0" rtl="1">
              <a:spcBef>
                <a:spcPct val="0"/>
              </a:spcBef>
              <a:buNone/>
              <a:defRPr sz="4000" kern="1200" kumimoji="0">
                <a:solidFill>
                  <a:schemeClr val="tx2"/>
                </a:solidFill>
                <a:latin typeface="+mj-lt"/>
                <a:ea typeface="+mj-ea"/>
                <a:cs typeface="+mj-cs"/>
              </a:defRPr>
            </a:lvl1pPr>
          </a:lstStyle>
          <a:p>
            <a:endParaRPr b="1" dirty="0" lang="ar-IQ" u="sng">
              <a:solidFill>
                <a:schemeClr val="accent1">
                  <a:lumMod val="75000"/>
                </a:schemeClr>
              </a:solidFill>
              <a:latin typeface="Footlight MT Light" pitchFamily="18" charset="0"/>
              <a:cs typeface="Aldhabi"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02"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9"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832066" y="0"/>
            <a:ext cx="7481455" cy="6858000"/>
          </a:xfrm>
          <a:prstGeom prst="rec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نسق Offic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1:- Primary  intradural  intramedullary  tumors  account  for  5% to  10%  of             spinal  tumors  in  adults  and  about  35%  in  children. 2:- Primary  glial  tumors  account  for  at  least  80%  of  intramedullary                tumors  and  include  astrocytomas,  ependymomas,  and  less common        neoplasms  such  as  gangliogliomas,  oligodendrogliomas,  and        subependymomas. 3:- Other intradural intramedullary  tumors  include  hemangioblastomas,         which  are histologically  benign  and  account  for  3%  to  8%  of  all         intramedullary  spinal  cord  tumors. 4:- spinal  cord  lymphomas,are  extremely  rare. 5:- In  adults, ependymomas  are  the most  common  glial  neoplasm  of  the        spinal  cord,  followed  by astrocytomas. In children astrocytomas  occur        more frequently. 6:- 90% of spinal cord gliomas are benign (WHO grade I or ll),10% are        malignant (WHO grade III or IV).</dc:title>
  <dc:creator>Admin</dc:creator>
  <cp:lastModifiedBy>Ahmed Maan</cp:lastModifiedBy>
  <dcterms:created xsi:type="dcterms:W3CDTF">2022-11-28T09:48:37Z</dcterms:created>
  <dcterms:modified xsi:type="dcterms:W3CDTF">2022-11-28T09:48:37Z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fac7157f968e43838aa4b4405cb82830</vt:lpwstr>
  </property>
</Properties>
</file>