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ink/ink1.xml" ContentType="application/inkml+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type="screen4x3" cy="6858000" cx="9144000"/>
  <p:notesSz cx="6858000" cy="9144000"/>
  <p:defaultText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lastView="sldThumbnailView">
  <p:normalViewPr>
    <p:restoredLeft sz="15620"/>
    <p:restoredTop sz="94660"/>
  </p:normalViewPr>
  <p:slideViewPr>
    <p:cSldViewPr snapToGrid="0">
      <p:cViewPr varScale="1">
        <p:scale>
          <a:sx n="68" d="100"/>
          <a:sy n="68" d="100"/>
        </p:scale>
        <p:origin x="1446" y="72"/>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tableStyles" Target="tableStyles.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s>
</file>

<file path=ppt/ink/ink1.xml><?xml version="1.0" encoding="utf-8"?>
<ink xmlns="http://www.w3.org/2003/InkML">
  <definitions>
    <brush xml:id="br0">
      <brushProperty name="inkEffects" value="lava"/>
      <brushProperty name="anchorY" value="0"/>
      <brushProperty name="color" value="#DA0C07"/>
      <brushProperty name="anchorX" value="0"/>
      <brushProperty name="scaleFactor" value="0.5"/>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59 1 24575, 118 1 24575, 180 1 24575, 248 1 24575, 323 1 24575, 396 1 24575, 470 1 24575, 547 1 24575, 625 1 24575, 704 1 24575, 780 1 24575, 853 1 24575, 927 1 24575, 1000 1 24575, 1076 1 24575, 1156 1 24575, 1240 1 24575, 1326 1 24575, 1408 1 24575, 1484 1 24575, 1555 1 24575, 1625 1 24575, 1696 1 24575, 1769 1 24575, 1846 1 24575, 1926 1 24575, 2010 1 24575, 2095 1 24575, 2179 1 24575, 2259 1 24575, 2334 1 24575, 2405 1 24575, 2469 1 24575, 2539 1 24575, 2610 1 24575, 2683 1 24575, 2762 1 24575, 2845 1 24575, 2934 1 24575, 3031 1 24575, 3127 1 24575, 3178 1 24575, 3228 1 24575, 3279 1 24575, 3330 1 24575, 3382 1 24575, 3433 1 24575, 3484 1 24575, 3535 1 24575, 3633 1 24575, 3684 1 24575, 3734 1 24575, 3786 1 24575, 3838 1 24575, 3889 1 24575, 3939 1 24575, 4036 1 24575, 4126 1 24575, 4210 1 24575, 4296 1 24575, 4383 1 24575, 4469 1 24575, 4556 1 24575, 4641 1 24575, 4716 1 24575, 4791 1 24575, 4859 1 24575, 4923 1 24575, 4994 1 24575, 5069 1 24575, 5138 1 24575, 5213 1 24575, 5290 1 24575, 5381 1 24575, 5463 1 24575, 5538 1 24575, 5612 1 24575, 5693 1 24575, 5760 1 24575, 5824 1 24575, 5885 1 24575, 5949 1 24575, 6012 1 24575, 6070 1 24575, 6127 1 24575, 6181 1 24575, 6227 1 24575, 6281 1 24575, 6325 1 24575, 6373 1 24575, 6425 1 24575, 6468 1 24575, 6516 1 24575, 6553 1 24575, 6594 1 24575, 6637 1 24575, 6681 1 24575, 6740 1 24575, 6790 1 24575, 6838 1 24575, 6892 1 24575, 6940 1 24575, 6993 1 24575, 7047 1 24575, 7097 1 24575, 7150 1 24575, 7202 1 24575, 7255 1 24575, 7305 1 24575, 7358 1 24575, 7407 1 24575, 7449 1 24575, 7508 1 24575, 7567 1 24575, 7628 1 24575, 7686 1 24575, 7745 1 24575, 7809 1 24575, 7872 1 24575, 7930 1 24575, 7989 1 24575, 8048 1 24575, 8105 1 24575, 8169 1 24575, 8237 1 24575, 8296 1 24575, 8363 1 24575, 8427 1 24575, 8492 1 24575, 8561 1 24575, 8627 1 24575, 8691 1 24575, 8755 1 24575, 8819 1 24575, 8889 1 24575, 8958 1 24575, 9028 1 24575, 9092 1 24575, 9158 1 24575, 9227 1 24575, 9301 1 24575, 9381 1 24575, 9454 1 24575, 9523 1 24575, 9593 1 24575, 9657 1 24575, 9723 1 24575, 9776 1 24575, 9835 1 24575, 9888 1 24575, 9942 1 24575, 9990 1 24575, 10038 1 24575, 10086 1 24575, 10134 1 24575, 10182 1 24575, 10229 1 24575, 10272 1 24575, 10316 1 24575, 10354 1 24575, 10396 1 24575, 10434 1 24575, 10475 1 24575, 10507 1 24575, 10546 1 24575, 10573 1 24575, 10608 1 24575, 10640 1 24575, 10667 1 24575, 10699 1 24575, 10728 1 24575, 10758 1 24575, 10785 1 24575, 10813 1 24575, 10835 1 24575, 10861 1 24575, 10883 1 24575, 10906 1 24575, 10927 1 24575, 10950 1 24575, 10977 1 24575, 11000 1 24575, 11016 1 24575, 11038 1 24575, 11059 1 24575, 11075 1 24575, 11086 1 24575, 11096 1 24575, 11105 1 24575, 11120 1 24575, 11129 1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43" name=""/>
        <p:cNvGrpSpPr/>
        <p:nvPr/>
      </p:nvGrpSpPr>
      <p:grpSpPr>
        <a:xfrm>
          <a:off x="0" y="0"/>
          <a:ext cx="0" cy="0"/>
          <a:chOff x="0" y="0"/>
          <a:chExt cx="0" cy="0"/>
        </a:xfrm>
      </p:grpSpPr>
      <p:sp>
        <p:nvSpPr>
          <p:cNvPr id="1048695"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6"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7"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8"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9"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0"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32" name=""/>
        <p:cNvGrpSpPr/>
        <p:nvPr/>
      </p:nvGrpSpPr>
      <p:grpSpPr>
        <a:xfrm>
          <a:off x="0" y="0"/>
          <a:ext cx="0" cy="0"/>
          <a:chOff x="0" y="0"/>
          <a:chExt cx="0" cy="0"/>
        </a:xfrm>
      </p:grpSpPr>
      <p:sp>
        <p:nvSpPr>
          <p:cNvPr id="104864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Q"/>
          </a:p>
        </p:txBody>
      </p:sp>
      <p:sp>
        <p:nvSpPr>
          <p:cNvPr id="1048643"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en-IQ"/>
          </a:p>
        </p:txBody>
      </p:sp>
      <p:sp>
        <p:nvSpPr>
          <p:cNvPr id="1048644" name="Date Placeholder 3"/>
          <p:cNvSpPr>
            <a:spLocks noGrp="1"/>
          </p:cNvSpPr>
          <p:nvPr>
            <p:ph type="dt" sz="half" idx="10"/>
          </p:nvPr>
        </p:nvSpPr>
        <p:spPr/>
        <p:txBody>
          <a:bodyPr/>
          <a:p>
            <a:fld id="{C789265C-3F41-B84E-BED0-632860E33532}" type="datetimeFigureOut">
              <a:rPr lang="en-IQ" smtClean="0"/>
              <a:t>09/19/2020</a:t>
            </a:fld>
            <a:endParaRPr lang="en-IQ"/>
          </a:p>
        </p:txBody>
      </p:sp>
      <p:sp>
        <p:nvSpPr>
          <p:cNvPr id="1048645" name="Footer Placeholder 4"/>
          <p:cNvSpPr>
            <a:spLocks noGrp="1"/>
          </p:cNvSpPr>
          <p:nvPr>
            <p:ph type="ftr" sz="quarter" idx="11"/>
          </p:nvPr>
        </p:nvSpPr>
        <p:spPr/>
        <p:txBody>
          <a:bodyPr/>
          <a:p>
            <a:endParaRPr lang="en-IQ"/>
          </a:p>
        </p:txBody>
      </p:sp>
      <p:sp>
        <p:nvSpPr>
          <p:cNvPr id="1048646" name="Slide Number Placeholder 5"/>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36" name=""/>
        <p:cNvGrpSpPr/>
        <p:nvPr/>
      </p:nvGrpSpPr>
      <p:grpSpPr>
        <a:xfrm>
          <a:off x="0" y="0"/>
          <a:ext cx="0" cy="0"/>
          <a:chOff x="0" y="0"/>
          <a:chExt cx="0" cy="0"/>
        </a:xfrm>
      </p:grpSpPr>
      <p:sp>
        <p:nvSpPr>
          <p:cNvPr id="1048662" name="Title 1"/>
          <p:cNvSpPr>
            <a:spLocks noGrp="1"/>
          </p:cNvSpPr>
          <p:nvPr>
            <p:ph type="title"/>
          </p:nvPr>
        </p:nvSpPr>
        <p:spPr/>
        <p:txBody>
          <a:bodyPr/>
          <a:p>
            <a:r>
              <a:rPr lang="en-US"/>
              <a:t>Click to edit Master title style</a:t>
            </a:r>
            <a:endParaRPr lang="en-IQ"/>
          </a:p>
        </p:txBody>
      </p:sp>
      <p:sp>
        <p:nvSpPr>
          <p:cNvPr id="1048663"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64" name="Date Placeholder 3"/>
          <p:cNvSpPr>
            <a:spLocks noGrp="1"/>
          </p:cNvSpPr>
          <p:nvPr>
            <p:ph type="dt" sz="half" idx="10"/>
          </p:nvPr>
        </p:nvSpPr>
        <p:spPr/>
        <p:txBody>
          <a:bodyPr/>
          <a:p>
            <a:fld id="{C789265C-3F41-B84E-BED0-632860E33532}" type="datetimeFigureOut">
              <a:rPr lang="en-IQ" smtClean="0"/>
              <a:t>09/19/2020</a:t>
            </a:fld>
            <a:endParaRPr lang="en-IQ"/>
          </a:p>
        </p:txBody>
      </p:sp>
      <p:sp>
        <p:nvSpPr>
          <p:cNvPr id="1048665" name="Footer Placeholder 4"/>
          <p:cNvSpPr>
            <a:spLocks noGrp="1"/>
          </p:cNvSpPr>
          <p:nvPr>
            <p:ph type="ftr" sz="quarter" idx="11"/>
          </p:nvPr>
        </p:nvSpPr>
        <p:spPr/>
        <p:txBody>
          <a:bodyPr/>
          <a:p>
            <a:endParaRPr lang="en-IQ"/>
          </a:p>
        </p:txBody>
      </p:sp>
      <p:sp>
        <p:nvSpPr>
          <p:cNvPr id="1048666" name="Slide Number Placeholder 5"/>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34" name=""/>
        <p:cNvGrpSpPr/>
        <p:nvPr/>
      </p:nvGrpSpPr>
      <p:grpSpPr>
        <a:xfrm>
          <a:off x="0" y="0"/>
          <a:ext cx="0" cy="0"/>
          <a:chOff x="0" y="0"/>
          <a:chExt cx="0" cy="0"/>
        </a:xfrm>
      </p:grpSpPr>
      <p:sp>
        <p:nvSpPr>
          <p:cNvPr id="1048651" name="Vertical Title 1"/>
          <p:cNvSpPr>
            <a:spLocks noGrp="1"/>
          </p:cNvSpPr>
          <p:nvPr>
            <p:ph type="title" orient="vert"/>
          </p:nvPr>
        </p:nvSpPr>
        <p:spPr>
          <a:xfrm>
            <a:off x="6543675" y="365125"/>
            <a:ext cx="1971675" cy="5811838"/>
          </a:xfrm>
        </p:spPr>
        <p:txBody>
          <a:bodyPr vert="eaVert"/>
          <a:p>
            <a:r>
              <a:rPr lang="en-US"/>
              <a:t>Click to edit Master title style</a:t>
            </a:r>
            <a:endParaRPr lang="en-IQ"/>
          </a:p>
        </p:txBody>
      </p:sp>
      <p:sp>
        <p:nvSpPr>
          <p:cNvPr id="1048652"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53" name="Date Placeholder 3"/>
          <p:cNvSpPr>
            <a:spLocks noGrp="1"/>
          </p:cNvSpPr>
          <p:nvPr>
            <p:ph type="dt" sz="half" idx="10"/>
          </p:nvPr>
        </p:nvSpPr>
        <p:spPr/>
        <p:txBody>
          <a:bodyPr/>
          <a:p>
            <a:fld id="{C789265C-3F41-B84E-BED0-632860E33532}" type="datetimeFigureOut">
              <a:rPr lang="en-IQ" smtClean="0"/>
              <a:t>09/19/2020</a:t>
            </a:fld>
            <a:endParaRPr lang="en-IQ"/>
          </a:p>
        </p:txBody>
      </p:sp>
      <p:sp>
        <p:nvSpPr>
          <p:cNvPr id="1048654" name="Footer Placeholder 4"/>
          <p:cNvSpPr>
            <a:spLocks noGrp="1"/>
          </p:cNvSpPr>
          <p:nvPr>
            <p:ph type="ftr" sz="quarter" idx="11"/>
          </p:nvPr>
        </p:nvSpPr>
        <p:spPr/>
        <p:txBody>
          <a:bodyPr/>
          <a:p>
            <a:endParaRPr lang="en-IQ"/>
          </a:p>
        </p:txBody>
      </p:sp>
      <p:sp>
        <p:nvSpPr>
          <p:cNvPr id="1048655" name="Slide Number Placeholder 5"/>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lang="en-IQ"/>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83" name="Date Placeholder 3"/>
          <p:cNvSpPr>
            <a:spLocks noGrp="1"/>
          </p:cNvSpPr>
          <p:nvPr>
            <p:ph type="dt" sz="half" idx="10"/>
          </p:nvPr>
        </p:nvSpPr>
        <p:spPr/>
        <p:txBody>
          <a:bodyPr/>
          <a:p>
            <a:fld id="{C789265C-3F41-B84E-BED0-632860E33532}" type="datetimeFigureOut">
              <a:rPr lang="en-IQ" smtClean="0"/>
              <a:t>09/19/2020</a:t>
            </a:fld>
            <a:endParaRPr lang="en-IQ"/>
          </a:p>
        </p:txBody>
      </p:sp>
      <p:sp>
        <p:nvSpPr>
          <p:cNvPr id="1048584" name="Footer Placeholder 4"/>
          <p:cNvSpPr>
            <a:spLocks noGrp="1"/>
          </p:cNvSpPr>
          <p:nvPr>
            <p:ph type="ftr" sz="quarter" idx="11"/>
          </p:nvPr>
        </p:nvSpPr>
        <p:spPr/>
        <p:txBody>
          <a:bodyPr/>
          <a:p>
            <a:endParaRPr lang="en-IQ"/>
          </a:p>
        </p:txBody>
      </p:sp>
      <p:sp>
        <p:nvSpPr>
          <p:cNvPr id="1048585" name="Slide Number Placeholder 5"/>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37" name=""/>
        <p:cNvGrpSpPr/>
        <p:nvPr/>
      </p:nvGrpSpPr>
      <p:grpSpPr>
        <a:xfrm>
          <a:off x="0" y="0"/>
          <a:ext cx="0" cy="0"/>
          <a:chOff x="0" y="0"/>
          <a:chExt cx="0" cy="0"/>
        </a:xfrm>
      </p:grpSpPr>
      <p:sp>
        <p:nvSpPr>
          <p:cNvPr id="1048667"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Q"/>
          </a:p>
        </p:txBody>
      </p:sp>
      <p:sp>
        <p:nvSpPr>
          <p:cNvPr id="1048668"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69" name="Date Placeholder 3"/>
          <p:cNvSpPr>
            <a:spLocks noGrp="1"/>
          </p:cNvSpPr>
          <p:nvPr>
            <p:ph type="dt" sz="half" idx="10"/>
          </p:nvPr>
        </p:nvSpPr>
        <p:spPr/>
        <p:txBody>
          <a:bodyPr/>
          <a:p>
            <a:fld id="{C789265C-3F41-B84E-BED0-632860E33532}" type="datetimeFigureOut">
              <a:rPr lang="en-IQ" smtClean="0"/>
              <a:t>09/19/2020</a:t>
            </a:fld>
            <a:endParaRPr lang="en-IQ"/>
          </a:p>
        </p:txBody>
      </p:sp>
      <p:sp>
        <p:nvSpPr>
          <p:cNvPr id="1048670" name="Footer Placeholder 4"/>
          <p:cNvSpPr>
            <a:spLocks noGrp="1"/>
          </p:cNvSpPr>
          <p:nvPr>
            <p:ph type="ftr" sz="quarter" idx="11"/>
          </p:nvPr>
        </p:nvSpPr>
        <p:spPr/>
        <p:txBody>
          <a:bodyPr/>
          <a:p>
            <a:endParaRPr lang="en-IQ"/>
          </a:p>
        </p:txBody>
      </p:sp>
      <p:sp>
        <p:nvSpPr>
          <p:cNvPr id="1048671" name="Slide Number Placeholder 5"/>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38" name=""/>
        <p:cNvGrpSpPr/>
        <p:nvPr/>
      </p:nvGrpSpPr>
      <p:grpSpPr>
        <a:xfrm>
          <a:off x="0" y="0"/>
          <a:ext cx="0" cy="0"/>
          <a:chOff x="0" y="0"/>
          <a:chExt cx="0" cy="0"/>
        </a:xfrm>
      </p:grpSpPr>
      <p:sp>
        <p:nvSpPr>
          <p:cNvPr id="1048672" name="Title 1"/>
          <p:cNvSpPr>
            <a:spLocks noGrp="1"/>
          </p:cNvSpPr>
          <p:nvPr>
            <p:ph type="title"/>
          </p:nvPr>
        </p:nvSpPr>
        <p:spPr/>
        <p:txBody>
          <a:bodyPr/>
          <a:p>
            <a:r>
              <a:rPr lang="en-US"/>
              <a:t>Click to edit Master title style</a:t>
            </a:r>
            <a:endParaRPr lang="en-IQ"/>
          </a:p>
        </p:txBody>
      </p:sp>
      <p:sp>
        <p:nvSpPr>
          <p:cNvPr id="1048673"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4"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5" name="Date Placeholder 4"/>
          <p:cNvSpPr>
            <a:spLocks noGrp="1"/>
          </p:cNvSpPr>
          <p:nvPr>
            <p:ph type="dt" sz="half" idx="10"/>
          </p:nvPr>
        </p:nvSpPr>
        <p:spPr/>
        <p:txBody>
          <a:bodyPr/>
          <a:p>
            <a:fld id="{C789265C-3F41-B84E-BED0-632860E33532}" type="datetimeFigureOut">
              <a:rPr lang="en-IQ" smtClean="0"/>
              <a:t>09/19/2020</a:t>
            </a:fld>
            <a:endParaRPr lang="en-IQ"/>
          </a:p>
        </p:txBody>
      </p:sp>
      <p:sp>
        <p:nvSpPr>
          <p:cNvPr id="1048676" name="Footer Placeholder 5"/>
          <p:cNvSpPr>
            <a:spLocks noGrp="1"/>
          </p:cNvSpPr>
          <p:nvPr>
            <p:ph type="ftr" sz="quarter" idx="11"/>
          </p:nvPr>
        </p:nvSpPr>
        <p:spPr/>
        <p:txBody>
          <a:bodyPr/>
          <a:p>
            <a:endParaRPr lang="en-IQ"/>
          </a:p>
        </p:txBody>
      </p:sp>
      <p:sp>
        <p:nvSpPr>
          <p:cNvPr id="1048677" name="Slide Number Placeholder 6"/>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39" name=""/>
        <p:cNvGrpSpPr/>
        <p:nvPr/>
      </p:nvGrpSpPr>
      <p:grpSpPr>
        <a:xfrm>
          <a:off x="0" y="0"/>
          <a:ext cx="0" cy="0"/>
          <a:chOff x="0" y="0"/>
          <a:chExt cx="0" cy="0"/>
        </a:xfrm>
      </p:grpSpPr>
      <p:sp>
        <p:nvSpPr>
          <p:cNvPr id="1048678" name="Title 1"/>
          <p:cNvSpPr>
            <a:spLocks noGrp="1"/>
          </p:cNvSpPr>
          <p:nvPr>
            <p:ph type="title"/>
          </p:nvPr>
        </p:nvSpPr>
        <p:spPr>
          <a:xfrm>
            <a:off x="629841" y="365126"/>
            <a:ext cx="7886700" cy="1325563"/>
          </a:xfrm>
        </p:spPr>
        <p:txBody>
          <a:bodyPr/>
          <a:p>
            <a:r>
              <a:rPr lang="en-US"/>
              <a:t>Click to edit Master title style</a:t>
            </a:r>
            <a:endParaRPr lang="en-IQ"/>
          </a:p>
        </p:txBody>
      </p:sp>
      <p:sp>
        <p:nvSpPr>
          <p:cNvPr id="1048679"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80"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81"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82"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83" name="Date Placeholder 6"/>
          <p:cNvSpPr>
            <a:spLocks noGrp="1"/>
          </p:cNvSpPr>
          <p:nvPr>
            <p:ph type="dt" sz="half" idx="10"/>
          </p:nvPr>
        </p:nvSpPr>
        <p:spPr/>
        <p:txBody>
          <a:bodyPr/>
          <a:p>
            <a:fld id="{C789265C-3F41-B84E-BED0-632860E33532}" type="datetimeFigureOut">
              <a:rPr lang="en-IQ" smtClean="0"/>
              <a:t>09/19/2020</a:t>
            </a:fld>
            <a:endParaRPr lang="en-IQ"/>
          </a:p>
        </p:txBody>
      </p:sp>
      <p:sp>
        <p:nvSpPr>
          <p:cNvPr id="1048684" name="Footer Placeholder 7"/>
          <p:cNvSpPr>
            <a:spLocks noGrp="1"/>
          </p:cNvSpPr>
          <p:nvPr>
            <p:ph type="ftr" sz="quarter" idx="11"/>
          </p:nvPr>
        </p:nvSpPr>
        <p:spPr/>
        <p:txBody>
          <a:bodyPr/>
          <a:p>
            <a:endParaRPr lang="en-IQ"/>
          </a:p>
        </p:txBody>
      </p:sp>
      <p:sp>
        <p:nvSpPr>
          <p:cNvPr id="1048685" name="Slide Number Placeholder 8"/>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33" name=""/>
        <p:cNvGrpSpPr/>
        <p:nvPr/>
      </p:nvGrpSpPr>
      <p:grpSpPr>
        <a:xfrm>
          <a:off x="0" y="0"/>
          <a:ext cx="0" cy="0"/>
          <a:chOff x="0" y="0"/>
          <a:chExt cx="0" cy="0"/>
        </a:xfrm>
      </p:grpSpPr>
      <p:sp>
        <p:nvSpPr>
          <p:cNvPr id="1048647" name="Title 1"/>
          <p:cNvSpPr>
            <a:spLocks noGrp="1"/>
          </p:cNvSpPr>
          <p:nvPr>
            <p:ph type="title"/>
          </p:nvPr>
        </p:nvSpPr>
        <p:spPr/>
        <p:txBody>
          <a:bodyPr/>
          <a:p>
            <a:r>
              <a:rPr lang="en-US"/>
              <a:t>Click to edit Master title style</a:t>
            </a:r>
            <a:endParaRPr lang="en-IQ"/>
          </a:p>
        </p:txBody>
      </p:sp>
      <p:sp>
        <p:nvSpPr>
          <p:cNvPr id="1048648" name="Date Placeholder 2"/>
          <p:cNvSpPr>
            <a:spLocks noGrp="1"/>
          </p:cNvSpPr>
          <p:nvPr>
            <p:ph type="dt" sz="half" idx="10"/>
          </p:nvPr>
        </p:nvSpPr>
        <p:spPr/>
        <p:txBody>
          <a:bodyPr/>
          <a:p>
            <a:fld id="{C789265C-3F41-B84E-BED0-632860E33532}" type="datetimeFigureOut">
              <a:rPr lang="en-IQ" smtClean="0"/>
              <a:t>09/19/2020</a:t>
            </a:fld>
            <a:endParaRPr lang="en-IQ"/>
          </a:p>
        </p:txBody>
      </p:sp>
      <p:sp>
        <p:nvSpPr>
          <p:cNvPr id="1048649" name="Footer Placeholder 3"/>
          <p:cNvSpPr>
            <a:spLocks noGrp="1"/>
          </p:cNvSpPr>
          <p:nvPr>
            <p:ph type="ftr" sz="quarter" idx="11"/>
          </p:nvPr>
        </p:nvSpPr>
        <p:spPr/>
        <p:txBody>
          <a:bodyPr/>
          <a:p>
            <a:endParaRPr lang="en-IQ"/>
          </a:p>
        </p:txBody>
      </p:sp>
      <p:sp>
        <p:nvSpPr>
          <p:cNvPr id="1048650" name="Slide Number Placeholder 4"/>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40" name=""/>
        <p:cNvGrpSpPr/>
        <p:nvPr/>
      </p:nvGrpSpPr>
      <p:grpSpPr>
        <a:xfrm>
          <a:off x="0" y="0"/>
          <a:ext cx="0" cy="0"/>
          <a:chOff x="0" y="0"/>
          <a:chExt cx="0" cy="0"/>
        </a:xfrm>
      </p:grpSpPr>
      <p:sp>
        <p:nvSpPr>
          <p:cNvPr id="1048686" name="Date Placeholder 1"/>
          <p:cNvSpPr>
            <a:spLocks noGrp="1"/>
          </p:cNvSpPr>
          <p:nvPr>
            <p:ph type="dt" sz="half" idx="10"/>
          </p:nvPr>
        </p:nvSpPr>
        <p:spPr/>
        <p:txBody>
          <a:bodyPr/>
          <a:p>
            <a:fld id="{C789265C-3F41-B84E-BED0-632860E33532}" type="datetimeFigureOut">
              <a:rPr lang="en-IQ" smtClean="0"/>
              <a:t>09/19/2020</a:t>
            </a:fld>
            <a:endParaRPr lang="en-IQ"/>
          </a:p>
        </p:txBody>
      </p:sp>
      <p:sp>
        <p:nvSpPr>
          <p:cNvPr id="1048687" name="Footer Placeholder 2"/>
          <p:cNvSpPr>
            <a:spLocks noGrp="1"/>
          </p:cNvSpPr>
          <p:nvPr>
            <p:ph type="ftr" sz="quarter" idx="11"/>
          </p:nvPr>
        </p:nvSpPr>
        <p:spPr/>
        <p:txBody>
          <a:bodyPr/>
          <a:p>
            <a:endParaRPr lang="en-IQ"/>
          </a:p>
        </p:txBody>
      </p:sp>
      <p:sp>
        <p:nvSpPr>
          <p:cNvPr id="1048688" name="Slide Number Placeholder 3"/>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41" name=""/>
        <p:cNvGrpSpPr/>
        <p:nvPr/>
      </p:nvGrpSpPr>
      <p:grpSpPr>
        <a:xfrm>
          <a:off x="0" y="0"/>
          <a:ext cx="0" cy="0"/>
          <a:chOff x="0" y="0"/>
          <a:chExt cx="0" cy="0"/>
        </a:xfrm>
      </p:grpSpPr>
      <p:sp>
        <p:nvSpPr>
          <p:cNvPr id="104868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90"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9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92" name="Date Placeholder 4"/>
          <p:cNvSpPr>
            <a:spLocks noGrp="1"/>
          </p:cNvSpPr>
          <p:nvPr>
            <p:ph type="dt" sz="half" idx="10"/>
          </p:nvPr>
        </p:nvSpPr>
        <p:spPr/>
        <p:txBody>
          <a:bodyPr/>
          <a:p>
            <a:fld id="{C789265C-3F41-B84E-BED0-632860E33532}" type="datetimeFigureOut">
              <a:rPr lang="en-IQ" smtClean="0"/>
              <a:t>09/19/2020</a:t>
            </a:fld>
            <a:endParaRPr lang="en-IQ"/>
          </a:p>
        </p:txBody>
      </p:sp>
      <p:sp>
        <p:nvSpPr>
          <p:cNvPr id="1048693" name="Footer Placeholder 5"/>
          <p:cNvSpPr>
            <a:spLocks noGrp="1"/>
          </p:cNvSpPr>
          <p:nvPr>
            <p:ph type="ftr" sz="quarter" idx="11"/>
          </p:nvPr>
        </p:nvSpPr>
        <p:spPr/>
        <p:txBody>
          <a:bodyPr/>
          <a:p>
            <a:endParaRPr lang="en-IQ"/>
          </a:p>
        </p:txBody>
      </p:sp>
      <p:sp>
        <p:nvSpPr>
          <p:cNvPr id="1048694" name="Slide Number Placeholder 6"/>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35" name=""/>
        <p:cNvGrpSpPr/>
        <p:nvPr/>
      </p:nvGrpSpPr>
      <p:grpSpPr>
        <a:xfrm>
          <a:off x="0" y="0"/>
          <a:ext cx="0" cy="0"/>
          <a:chOff x="0" y="0"/>
          <a:chExt cx="0" cy="0"/>
        </a:xfrm>
      </p:grpSpPr>
      <p:sp>
        <p:nvSpPr>
          <p:cNvPr id="1048656"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57"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IQ"/>
          </a:p>
        </p:txBody>
      </p:sp>
      <p:sp>
        <p:nvSpPr>
          <p:cNvPr id="1048658"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59" name="Date Placeholder 4"/>
          <p:cNvSpPr>
            <a:spLocks noGrp="1"/>
          </p:cNvSpPr>
          <p:nvPr>
            <p:ph type="dt" sz="half" idx="10"/>
          </p:nvPr>
        </p:nvSpPr>
        <p:spPr/>
        <p:txBody>
          <a:bodyPr/>
          <a:p>
            <a:fld id="{C789265C-3F41-B84E-BED0-632860E33532}" type="datetimeFigureOut">
              <a:rPr lang="en-IQ" smtClean="0"/>
              <a:t>09/19/2020</a:t>
            </a:fld>
            <a:endParaRPr lang="en-IQ"/>
          </a:p>
        </p:txBody>
      </p:sp>
      <p:sp>
        <p:nvSpPr>
          <p:cNvPr id="1048660" name="Footer Placeholder 5"/>
          <p:cNvSpPr>
            <a:spLocks noGrp="1"/>
          </p:cNvSpPr>
          <p:nvPr>
            <p:ph type="ftr" sz="quarter" idx="11"/>
          </p:nvPr>
        </p:nvSpPr>
        <p:spPr/>
        <p:txBody>
          <a:bodyPr/>
          <a:p>
            <a:endParaRPr lang="en-IQ"/>
          </a:p>
        </p:txBody>
      </p:sp>
      <p:sp>
        <p:nvSpPr>
          <p:cNvPr id="1048661" name="Slide Number Placeholder 6"/>
          <p:cNvSpPr>
            <a:spLocks noGrp="1"/>
          </p:cNvSpPr>
          <p:nvPr>
            <p:ph type="sldNum" sz="quarter" idx="12"/>
          </p:nvPr>
        </p:nvSpPr>
        <p:spPr/>
        <p:txBody>
          <a:bodyPr/>
          <a:p>
            <a:fld id="{B93AA47F-835A-024D-B1F5-A0C6B4C8DB33}" type="slidenum">
              <a:rPr lang="en-IQ" smtClean="0"/>
              <a:t>‹#›</a:t>
            </a:fld>
            <a:endParaRPr lang="en-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en-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C789265C-3F41-B84E-BED0-632860E33532}" type="datetimeFigureOut">
              <a:rPr lang="en-IQ" smtClean="0"/>
              <a:t>09/19/2020</a:t>
            </a:fld>
            <a:endParaRPr lang="en-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B93AA47F-835A-024D-B1F5-A0C6B4C8DB33}" type="slidenum">
              <a:rPr lang="en-IQ" smtClean="0"/>
              <a:t>‹#›</a:t>
            </a:fld>
            <a:endParaRPr lang="en-IQ"/>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customXml" Target="../ink/ink1.xml"/><Relationship Id="rId3" Type="http://schemas.openxmlformats.org/officeDocument/2006/relationships/image" Target="../media/image6.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hyperlink" Target="https://www.wikilectures.eu/w/Nystagmus" TargetMode="Externa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1463097" y="676854"/>
            <a:ext cx="6217805" cy="4091419"/>
          </a:xfrm>
        </p:spPr>
        <p:txBody>
          <a:bodyPr>
            <a:normAutofit/>
          </a:bodyPr>
          <a:p>
            <a:pPr algn="ctr"/>
            <a:r>
              <a:rPr dirty="0" sz="5400" lang="en-US">
                <a:solidFill>
                  <a:srgbClr val="002060"/>
                </a:solidFill>
                <a:latin typeface="Algerian" pitchFamily="82" charset="77"/>
                <a:cs typeface="Aldhabi" pitchFamily="2" charset="-78"/>
              </a:rPr>
              <a:t>Head Injury</a:t>
            </a:r>
            <a:br>
              <a:rPr dirty="0" sz="5400" lang="en-US">
                <a:solidFill>
                  <a:srgbClr val="002060"/>
                </a:solidFill>
                <a:latin typeface="Algerian" pitchFamily="82" charset="77"/>
                <a:cs typeface="Aldhabi" pitchFamily="2" charset="-78"/>
              </a:rPr>
            </a:br>
            <a:r>
              <a:rPr dirty="0" sz="5400" lang="en-US">
                <a:solidFill>
                  <a:srgbClr val="002060"/>
                </a:solidFill>
                <a:latin typeface="Algerian" pitchFamily="82" charset="77"/>
                <a:cs typeface="Aldhabi" pitchFamily="2" charset="-78"/>
              </a:rPr>
              <a:t>Radiology </a:t>
            </a:r>
            <a:br>
              <a:rPr dirty="0" sz="5400" lang="en-US">
                <a:solidFill>
                  <a:srgbClr val="002060"/>
                </a:solidFill>
                <a:latin typeface="Algerian" pitchFamily="82" charset="77"/>
                <a:cs typeface="Aldhabi" pitchFamily="2" charset="-78"/>
              </a:rPr>
            </a:br>
            <a:r>
              <a:rPr dirty="0" sz="5400" lang="en-US">
                <a:solidFill>
                  <a:srgbClr val="002060"/>
                </a:solidFill>
                <a:latin typeface="Algerian" pitchFamily="82" charset="77"/>
                <a:cs typeface="Aldhabi" pitchFamily="2" charset="-78"/>
              </a:rPr>
              <a:t>and </a:t>
            </a:r>
            <a:br>
              <a:rPr dirty="0" sz="5400" lang="en-US">
                <a:solidFill>
                  <a:srgbClr val="002060"/>
                </a:solidFill>
                <a:latin typeface="Algerian" pitchFamily="82" charset="77"/>
                <a:cs typeface="Aldhabi" pitchFamily="2" charset="-78"/>
              </a:rPr>
            </a:br>
            <a:r>
              <a:rPr dirty="0" sz="5400" lang="en-US">
                <a:solidFill>
                  <a:srgbClr val="002060"/>
                </a:solidFill>
                <a:latin typeface="Algerian" pitchFamily="82" charset="77"/>
                <a:cs typeface="Aldhabi" pitchFamily="2" charset="-78"/>
              </a:rPr>
              <a:t>Management</a:t>
            </a:r>
            <a:br>
              <a:rPr dirty="0" sz="5400" lang="en-US">
                <a:solidFill>
                  <a:srgbClr val="002060"/>
                </a:solidFill>
                <a:latin typeface="Algerian" pitchFamily="82" charset="77"/>
                <a:cs typeface="Aldhabi" pitchFamily="2" charset="-78"/>
              </a:rPr>
            </a:br>
            <a:r>
              <a:rPr b="1" dirty="0" sz="2000" lang="en-US" err="1">
                <a:latin typeface="+mn-lt"/>
              </a:rPr>
              <a:t>Youmans</a:t>
            </a:r>
            <a:r>
              <a:rPr b="1" dirty="0" sz="2000" lang="en-US">
                <a:latin typeface="+mn-lt"/>
              </a:rPr>
              <a:t> Chap. 344, 346, 348, 349</a:t>
            </a:r>
            <a:br>
              <a:rPr b="1" dirty="0" sz="2000" lang="en-US">
                <a:latin typeface="+mn-lt"/>
              </a:rPr>
            </a:br>
            <a:r>
              <a:rPr b="1" dirty="0" sz="2000" lang="en-US">
                <a:latin typeface="+mn-lt"/>
              </a:rPr>
              <a:t>Handbook 9</a:t>
            </a:r>
            <a:endParaRPr b="1" dirty="0" sz="2000" lang="en-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595" name="Title 1"/>
          <p:cNvSpPr>
            <a:spLocks noGrp="1"/>
          </p:cNvSpPr>
          <p:nvPr>
            <p:ph type="title"/>
          </p:nvPr>
        </p:nvSpPr>
        <p:spPr/>
        <p:txBody>
          <a:bodyPr/>
          <a:p>
            <a:endParaRPr lang="en-IQ"/>
          </a:p>
        </p:txBody>
      </p:sp>
      <p:pic>
        <p:nvPicPr>
          <p:cNvPr id="2097154" name="Picture 4"/>
          <p:cNvPicPr>
            <a:picLocks noChangeAspect="1" noGrp="1"/>
          </p:cNvPicPr>
          <p:nvPr>
            <p:ph idx="1"/>
          </p:nvPr>
        </p:nvPicPr>
        <p:blipFill>
          <a:blip xmlns:r="http://schemas.openxmlformats.org/officeDocument/2006/relationships" r:embed="rId1"/>
          <a:stretch>
            <a:fillRect/>
          </a:stretch>
        </p:blipFill>
        <p:spPr>
          <a:xfrm>
            <a:off x="236682" y="199840"/>
            <a:ext cx="8670636" cy="645831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pic>
        <p:nvPicPr>
          <p:cNvPr id="2097155" name="Picture 6"/>
          <p:cNvPicPr>
            <a:picLocks noChangeAspect="1" noGrp="1"/>
          </p:cNvPicPr>
          <p:nvPr>
            <p:ph idx="1"/>
          </p:nvPr>
        </p:nvPicPr>
        <p:blipFill>
          <a:blip xmlns:r="http://schemas.openxmlformats.org/officeDocument/2006/relationships" r:embed="rId1"/>
          <a:stretch>
            <a:fillRect/>
          </a:stretch>
        </p:blipFill>
        <p:spPr>
          <a:xfrm>
            <a:off x="161636" y="985620"/>
            <a:ext cx="8820727" cy="431911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779318" y="101191"/>
            <a:ext cx="7585364" cy="6655618"/>
          </a:xfrm>
          <a:prstGeom prst="rect"/>
          <a:ln w="38100" cap="sq">
            <a:solidFill>
              <a:srgbClr val="000000"/>
            </a:solidFill>
            <a:prstDash val="solid"/>
            <a:miter lim="800000"/>
          </a:ln>
          <a:effectLst>
            <a:outerShdw algn="tl" blurRad="50800" dir="2700000" dist="38100" rotWithShape="0">
              <a:srgbClr val="000000">
                <a:alpha val="43000"/>
              </a:srgbClr>
            </a:outerShdw>
          </a:effectLst>
        </p:spPr>
      </p:pic>
      <mc:AlternateContent xmlns:mc="http://schemas.openxmlformats.org/markup-compatibility/2006">
        <mc:Choice xmlns:p14="http://schemas.microsoft.com/office/powerpoint/2010/main" Requires="p14">
          <p:contentPart p14:bwMode="auto" r:id="rId2">
            <p14:nvContentPartPr>
              <p14:cNvPr id="2097157" name="Ink 1"/>
              <p14:cNvContentPartPr/>
              <p14:nvPr/>
            </p14:nvContentPartPr>
            <p14:xfrm>
              <a:off x="3261582" y="2490407"/>
              <a:ext cx="4006800" cy="360"/>
            </p14:xfrm>
          </p:contentPart>
        </mc:Choice>
        <mc:Fallback>
          <p:pic>
            <p:nvPicPr>
              <p:cNvPr id="2097157" name="Ink 1"/>
              <p:cNvPicPr>
                <a:picLocks/>
              </p:cNvPicPr>
              <p:nvPr/>
            </p:nvPicPr>
            <p:blipFill>
              <a:blip xmlns:r="http://schemas.openxmlformats.org/officeDocument/2006/relationships" r:embed="rId3"/>
              <a:stretch>
                <a:fillRect/>
              </a:stretch>
            </p:blipFill>
            <p:spPr>
              <a:xfrm>
                <a:off x="3261582" y="2490407"/>
                <a:ext cx="4006800" cy="360"/>
              </a:xfrm>
              <a:prstGeom prst="rect"/>
            </p:spPr>
          </p:pic>
        </mc:Fallback>
      </mc:AlternateContent>
      <p:sp>
        <p:nvSpPr>
          <p:cNvPr id="1048596" name="TextBox 4"/>
          <p:cNvSpPr txBox="1"/>
          <p:nvPr/>
        </p:nvSpPr>
        <p:spPr>
          <a:xfrm>
            <a:off x="3894282" y="2739735"/>
            <a:ext cx="4470400" cy="1158240"/>
          </a:xfrm>
          <a:prstGeom prst="rect"/>
          <a:noFill/>
        </p:spPr>
        <p:txBody>
          <a:bodyPr rtlCol="0" wrap="square">
            <a:spAutoFit/>
          </a:bodyPr>
          <a:p>
            <a:pPr algn="r"/>
            <a:r>
              <a:rPr dirty="0" lang="ar-SA">
                <a:solidFill>
                  <a:srgbClr val="7030A0"/>
                </a:solidFill>
              </a:rPr>
              <a:t>رجال چبير يأخذ اسبرين وديسوق ماطور واندعم وانشمر من الماطور وصار عنده كسر بالجمجمة ونسه الحادث وراها صار عنده اعراض ارتفاع ضغط الدماغ ( تقي والكلاسكو نزل نقطين وانشمر )</a:t>
            </a:r>
            <a:endParaRPr dirty="0" lang="en-IQ">
              <a:solidFill>
                <a:srgbClr val="7030A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597" name="Content Placeholder 2"/>
          <p:cNvSpPr>
            <a:spLocks noGrp="1"/>
          </p:cNvSpPr>
          <p:nvPr>
            <p:ph idx="1"/>
          </p:nvPr>
        </p:nvSpPr>
        <p:spPr>
          <a:xfrm>
            <a:off x="86014" y="80818"/>
            <a:ext cx="8977168" cy="6696364"/>
          </a:xfrm>
        </p:spPr>
        <p:txBody>
          <a:bodyPr>
            <a:normAutofit/>
          </a:bodyPr>
          <a:p>
            <a:pPr>
              <a:buFont typeface="Wingdings" pitchFamily="2" charset="2"/>
              <a:buChar char="Ø"/>
            </a:pPr>
            <a:r>
              <a:rPr b="1" dirty="0" sz="2000" lang="en-US">
                <a:solidFill>
                  <a:srgbClr val="7030A0"/>
                </a:solidFill>
              </a:rPr>
              <a:t>MRI </a:t>
            </a:r>
          </a:p>
          <a:p>
            <a:r>
              <a:rPr dirty="0" sz="2000" lang="en-US"/>
              <a:t>Superior sensitivity to CT for most acute </a:t>
            </a:r>
            <a:r>
              <a:rPr dirty="0" sz="2000" lang="en-US" err="1"/>
              <a:t>pathoanatomic</a:t>
            </a:r>
            <a:r>
              <a:rPr dirty="0" sz="2000" lang="en-US"/>
              <a:t> findings, including traumatic axonal injury, small brain contusions, and small extra-axial collections.</a:t>
            </a:r>
          </a:p>
          <a:p>
            <a:endParaRPr dirty="0" sz="2000" lang="en-US"/>
          </a:p>
          <a:p>
            <a:pPr>
              <a:buFont typeface="Wingdings" pitchFamily="2" charset="2"/>
              <a:buChar char="Ø"/>
            </a:pPr>
            <a:r>
              <a:rPr b="1" dirty="0" sz="2000" lang="en-US">
                <a:solidFill>
                  <a:srgbClr val="7030A0"/>
                </a:solidFill>
              </a:rPr>
              <a:t>Cerebral Angiography</a:t>
            </a:r>
          </a:p>
          <a:p>
            <a:pPr>
              <a:buFont typeface="Wingdings" pitchFamily="2" charset="2"/>
              <a:buChar char="§"/>
            </a:pPr>
            <a:r>
              <a:rPr dirty="0" sz="2000" lang="en-US"/>
              <a:t>CT angiography has largely replaced it in the initial evaluation of TBI useful for:</a:t>
            </a:r>
          </a:p>
          <a:p>
            <a:pPr lvl="1">
              <a:buFont typeface="Wingdings" pitchFamily="2" charset="2"/>
              <a:buChar char="ü"/>
            </a:pPr>
            <a:r>
              <a:rPr b="1" dirty="0" sz="2000" lang="en-US"/>
              <a:t>Detection of Intracranial vascular occlusion or dissection </a:t>
            </a:r>
            <a:r>
              <a:rPr dirty="0" sz="2000" lang="en-US"/>
              <a:t>due to blunt trauma in patients with FND not explained by CT scans. </a:t>
            </a:r>
          </a:p>
          <a:p>
            <a:pPr lvl="1">
              <a:buFont typeface="Wingdings" pitchFamily="2" charset="2"/>
              <a:buChar char="ü"/>
            </a:pPr>
            <a:r>
              <a:rPr b="1" dirty="0" sz="2000" lang="en-US"/>
              <a:t>Detection of Traumatic intracranial aneurysms </a:t>
            </a:r>
            <a:r>
              <a:rPr dirty="0" sz="2000" lang="en-US"/>
              <a:t>(symptomatic days to weeks after the trauma).</a:t>
            </a:r>
          </a:p>
          <a:p>
            <a:pPr lvl="1">
              <a:buFont typeface="Wingdings" pitchFamily="2" charset="2"/>
              <a:buChar char="ü"/>
            </a:pPr>
            <a:endParaRPr dirty="0" sz="2000" lang="en-US"/>
          </a:p>
          <a:p>
            <a:pPr>
              <a:buFont typeface="Wingdings" pitchFamily="2" charset="2"/>
              <a:buChar char="§"/>
            </a:pPr>
            <a:r>
              <a:rPr dirty="0" sz="2000" lang="en-US"/>
              <a:t>Not routinely indicated during the initial assessment of these patients except in patients with </a:t>
            </a:r>
          </a:p>
          <a:p>
            <a:pPr lvl="1">
              <a:buFont typeface="Courier New" panose="02070309020205020404" pitchFamily="49" charset="0"/>
              <a:buChar char="o"/>
            </a:pPr>
            <a:r>
              <a:rPr dirty="0" sz="2000" lang="en-US"/>
              <a:t>Brisk epistaxis.</a:t>
            </a:r>
          </a:p>
          <a:p>
            <a:pPr lvl="1">
              <a:buFont typeface="Courier New" panose="02070309020205020404" pitchFamily="49" charset="0"/>
              <a:buChar char="o"/>
            </a:pPr>
            <a:r>
              <a:rPr dirty="0" sz="2000" lang="en-US"/>
              <a:t>Mechanism of injury that implies a vascular injury.</a:t>
            </a:r>
            <a:endParaRPr dirty="0" sz="2000" lang="en-IQ"/>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sp>
        <p:nvSpPr>
          <p:cNvPr id="1048598"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Jugular venous oxygen saturation (</a:t>
            </a:r>
            <a:r>
              <a:rPr b="1" dirty="0" sz="2000" lang="en-US" err="1" u="sng">
                <a:solidFill>
                  <a:srgbClr val="C00000"/>
                </a:solidFill>
              </a:rPr>
              <a:t>SjvO2</a:t>
            </a:r>
            <a:r>
              <a:rPr b="1" dirty="0" sz="2000" lang="en-US" u="sng">
                <a:solidFill>
                  <a:srgbClr val="C00000"/>
                </a:solidFill>
              </a:rPr>
              <a:t>)</a:t>
            </a:r>
          </a:p>
          <a:p>
            <a:r>
              <a:rPr dirty="0" sz="2000" lang="en-US"/>
              <a:t>Normal jugular venous oxygen saturation (</a:t>
            </a:r>
            <a:r>
              <a:rPr dirty="0" sz="2000" lang="en-US" err="1"/>
              <a:t>SjvO2</a:t>
            </a:r>
            <a:r>
              <a:rPr dirty="0" sz="2000" lang="en-US"/>
              <a:t>) ranges from 55 to 75%.</a:t>
            </a:r>
          </a:p>
          <a:p>
            <a:endParaRPr dirty="0" sz="2000" lang="en-US"/>
          </a:p>
          <a:p>
            <a:pPr>
              <a:buFont typeface="Wingdings" pitchFamily="2" charset="2"/>
              <a:buChar char="§"/>
            </a:pPr>
            <a:r>
              <a:rPr b="1" dirty="0" sz="2000" lang="en-US"/>
              <a:t>Causes of desaturation include</a:t>
            </a:r>
          </a:p>
          <a:p>
            <a:pPr indent="-342900" lvl="1" marL="800100">
              <a:buFont typeface="+mj-lt"/>
              <a:buAutoNum type="arabicParenR"/>
            </a:pPr>
            <a:r>
              <a:rPr dirty="0" sz="2000" lang="en-US"/>
              <a:t>ICP the most common.</a:t>
            </a:r>
          </a:p>
          <a:p>
            <a:pPr indent="-342900" lvl="1" marL="800100">
              <a:buFont typeface="+mj-lt"/>
              <a:buAutoNum type="arabicParenR"/>
            </a:pPr>
            <a:r>
              <a:rPr dirty="0" sz="2000" lang="en-US" err="1"/>
              <a:t>Hypocapnia</a:t>
            </a:r>
            <a:r>
              <a:rPr dirty="0" sz="2000" lang="en-US"/>
              <a:t> the second most common.</a:t>
            </a:r>
          </a:p>
          <a:p>
            <a:pPr indent="-342900" lvl="1" marL="800100">
              <a:buFont typeface="+mj-lt"/>
              <a:buAutoNum type="arabicParenR"/>
            </a:pPr>
            <a:r>
              <a:rPr dirty="0" sz="2000" lang="en-US"/>
              <a:t>Hypotension the third most common.</a:t>
            </a:r>
            <a:endParaRPr dirty="0" sz="2000" lang="en-IQ"/>
          </a:p>
        </p:txBody>
      </p:sp>
      <p:pic>
        <p:nvPicPr>
          <p:cNvPr id="2097158" name="Picture 3"/>
          <p:cNvPicPr>
            <a:picLocks noChangeAspect="1"/>
          </p:cNvPicPr>
          <p:nvPr/>
        </p:nvPicPr>
        <p:blipFill>
          <a:blip xmlns:r="http://schemas.openxmlformats.org/officeDocument/2006/relationships" r:embed="rId1"/>
          <a:stretch>
            <a:fillRect/>
          </a:stretch>
        </p:blipFill>
        <p:spPr>
          <a:xfrm>
            <a:off x="4649066" y="3063586"/>
            <a:ext cx="4337050" cy="3349336"/>
          </a:xfrm>
          <a:prstGeom prst="rect"/>
        </p:spPr>
      </p:pic>
      <p:pic>
        <p:nvPicPr>
          <p:cNvPr id="2097159" name="Picture 5"/>
          <p:cNvPicPr>
            <a:picLocks noChangeAspect="1"/>
          </p:cNvPicPr>
          <p:nvPr/>
        </p:nvPicPr>
        <p:blipFill>
          <a:blip xmlns:r="http://schemas.openxmlformats.org/officeDocument/2006/relationships" r:embed="rId2"/>
          <a:stretch>
            <a:fillRect/>
          </a:stretch>
        </p:blipFill>
        <p:spPr>
          <a:xfrm>
            <a:off x="157885" y="3063586"/>
            <a:ext cx="4337050" cy="3390726"/>
          </a:xfrm>
          <a:prstGeom prst="rec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599" name="Content Placeholder 2"/>
          <p:cNvSpPr>
            <a:spLocks noGrp="1"/>
          </p:cNvSpPr>
          <p:nvPr>
            <p:ph idx="1"/>
          </p:nvPr>
        </p:nvSpPr>
        <p:spPr>
          <a:xfrm>
            <a:off x="86014" y="80818"/>
            <a:ext cx="8977168" cy="6696364"/>
          </a:xfrm>
        </p:spPr>
        <p:txBody>
          <a:bodyPr>
            <a:normAutofit fontScale="95000" lnSpcReduction="20000"/>
          </a:bodyPr>
          <a:p>
            <a:pPr>
              <a:buFont typeface="Wingdings" pitchFamily="2" charset="2"/>
              <a:buChar char="q"/>
            </a:pPr>
            <a:r>
              <a:rPr b="1" dirty="0" sz="2000" lang="en-US" u="sng">
                <a:solidFill>
                  <a:srgbClr val="C00000"/>
                </a:solidFill>
              </a:rPr>
              <a:t>Monitoring for Systemic Causes of Secondary Insults</a:t>
            </a:r>
          </a:p>
          <a:p>
            <a:pPr indent="-457200" marL="457200">
              <a:buFont typeface="+mj-lt"/>
              <a:buAutoNum type="arabicParenR"/>
            </a:pPr>
            <a:r>
              <a:rPr b="1" dirty="0" sz="2000" lang="en-US">
                <a:solidFill>
                  <a:srgbClr val="002060"/>
                </a:solidFill>
              </a:rPr>
              <a:t>Hypotension</a:t>
            </a:r>
          </a:p>
          <a:p>
            <a:pPr indent="-457200" marL="457200">
              <a:buFont typeface="+mj-lt"/>
              <a:buAutoNum type="arabicParenR"/>
            </a:pPr>
            <a:r>
              <a:rPr b="1" dirty="0" sz="2000" lang="en-US" err="1">
                <a:solidFill>
                  <a:srgbClr val="002060"/>
                </a:solidFill>
              </a:rPr>
              <a:t>Hypocapnia</a:t>
            </a:r>
            <a:endParaRPr b="1" dirty="0" sz="2000" lang="en-US">
              <a:solidFill>
                <a:srgbClr val="002060"/>
              </a:solidFill>
            </a:endParaRPr>
          </a:p>
          <a:p>
            <a:pPr indent="-457200" marL="457200">
              <a:buFont typeface="+mj-lt"/>
              <a:buAutoNum type="arabicParenR"/>
            </a:pPr>
            <a:r>
              <a:rPr b="1" dirty="0" sz="2000" lang="en-US">
                <a:solidFill>
                  <a:srgbClr val="002060"/>
                </a:solidFill>
              </a:rPr>
              <a:t>Hypoxia</a:t>
            </a:r>
          </a:p>
          <a:p>
            <a:pPr indent="-457200" marL="457200">
              <a:buFont typeface="+mj-lt"/>
              <a:buAutoNum type="arabicParenR"/>
            </a:pPr>
            <a:r>
              <a:rPr b="1" dirty="0" sz="2000" lang="en-US">
                <a:solidFill>
                  <a:srgbClr val="002060"/>
                </a:solidFill>
              </a:rPr>
              <a:t>Anemia</a:t>
            </a:r>
          </a:p>
          <a:p>
            <a:pPr indent="-457200" marL="457200">
              <a:buFont typeface="+mj-lt"/>
              <a:buAutoNum type="arabicParenR"/>
            </a:pPr>
            <a:r>
              <a:rPr b="1" dirty="0" sz="2000" lang="en-US">
                <a:solidFill>
                  <a:srgbClr val="002060"/>
                </a:solidFill>
              </a:rPr>
              <a:t>Fever</a:t>
            </a:r>
          </a:p>
          <a:p>
            <a:pPr>
              <a:buFont typeface="Wingdings" pitchFamily="2" charset="2"/>
              <a:buChar char="Ø"/>
            </a:pPr>
            <a:endParaRPr b="1" dirty="0" sz="2000" lang="en-US">
              <a:solidFill>
                <a:srgbClr val="002060"/>
              </a:solidFill>
            </a:endParaRPr>
          </a:p>
          <a:p>
            <a:pPr>
              <a:buFont typeface="Wingdings" pitchFamily="2" charset="2"/>
              <a:buChar char="Ø"/>
            </a:pPr>
            <a:r>
              <a:rPr b="1" dirty="0" sz="2000" lang="en-US">
                <a:solidFill>
                  <a:srgbClr val="002060"/>
                </a:solidFill>
              </a:rPr>
              <a:t>Hypotension</a:t>
            </a:r>
          </a:p>
          <a:p>
            <a:pPr>
              <a:buFont typeface="Wingdings" pitchFamily="2" charset="2"/>
              <a:buChar char="§"/>
            </a:pPr>
            <a:r>
              <a:rPr dirty="0" sz="2000" lang="en-US" err="1"/>
              <a:t>Autoregulation</a:t>
            </a:r>
            <a:r>
              <a:rPr dirty="0" sz="2000" lang="en-US"/>
              <a:t> is the ability of the brain to maintain a normal CBF over a wide range of blood pressures, normally from a mean blood pressure of </a:t>
            </a:r>
            <a:r>
              <a:rPr b="1" dirty="0" sz="2000" lang="en-US">
                <a:solidFill>
                  <a:srgbClr val="C00000"/>
                </a:solidFill>
              </a:rPr>
              <a:t>50 mm Hg to 150 mm Hg</a:t>
            </a:r>
            <a:r>
              <a:rPr dirty="0" sz="2000" lang="en-US"/>
              <a:t>.</a:t>
            </a:r>
          </a:p>
          <a:p>
            <a:pPr>
              <a:buFont typeface="Wingdings" pitchFamily="2" charset="2"/>
              <a:buChar char="§"/>
            </a:pPr>
            <a:r>
              <a:rPr dirty="0" sz="2000" lang="en-US"/>
              <a:t>It mean Systolic blood pressure </a:t>
            </a:r>
            <a:r>
              <a:rPr b="1" dirty="0" sz="2000" lang="en-US"/>
              <a:t>less than 90 mm Hg.</a:t>
            </a:r>
          </a:p>
          <a:p>
            <a:pPr>
              <a:buFont typeface="Wingdings" pitchFamily="2" charset="2"/>
              <a:buChar char="§"/>
            </a:pPr>
            <a:r>
              <a:rPr dirty="0" sz="2000" lang="en-US"/>
              <a:t>The consequence is that low Bp can result in cerebral ischemia after a TBI.</a:t>
            </a:r>
          </a:p>
          <a:p>
            <a:pPr>
              <a:buFont typeface="Wingdings" pitchFamily="2" charset="2"/>
              <a:buChar char="§"/>
            </a:pPr>
            <a:r>
              <a:rPr dirty="0" sz="2000" lang="en-US"/>
              <a:t>Hypotension is common on admission to the hospital in head injured patients. </a:t>
            </a:r>
          </a:p>
          <a:p>
            <a:pPr>
              <a:buFont typeface="Wingdings" pitchFamily="2" charset="2"/>
              <a:buChar char="§"/>
            </a:pPr>
            <a:r>
              <a:rPr dirty="0" sz="2000" lang="en-US"/>
              <a:t>Hypotension on admission increased the mortality rate by </a:t>
            </a:r>
            <a:r>
              <a:rPr b="1" dirty="0" sz="2000" lang="en-US"/>
              <a:t>150%</a:t>
            </a:r>
            <a:r>
              <a:rPr dirty="0" sz="2000" lang="en-US"/>
              <a:t>.</a:t>
            </a:r>
          </a:p>
          <a:p>
            <a:pPr>
              <a:buFont typeface="Wingdings" pitchFamily="2" charset="2"/>
              <a:buChar char="§"/>
            </a:pPr>
            <a:r>
              <a:rPr b="1" dirty="0" sz="2000" lang="en-US" u="sng">
                <a:solidFill>
                  <a:srgbClr val="0070C0"/>
                </a:solidFill>
              </a:rPr>
              <a:t>The goal should be a MAP greater than 80 to 90 mm Hg, so that CPP remains at least 60 mm Hg.</a:t>
            </a:r>
            <a:endParaRPr b="1" dirty="0" sz="2000" lang="en-IQ" u="sng">
              <a:solidFill>
                <a:srgbClr val="0070C0"/>
              </a:solidFill>
            </a:endParaRPr>
          </a:p>
        </p:txBody>
      </p:sp>
      <p:sp>
        <p:nvSpPr>
          <p:cNvPr id="1048600" name="TextBox 1"/>
          <p:cNvSpPr txBox="1"/>
          <p:nvPr/>
        </p:nvSpPr>
        <p:spPr>
          <a:xfrm>
            <a:off x="6007677" y="6407850"/>
            <a:ext cx="3050309" cy="624840"/>
          </a:xfrm>
          <a:prstGeom prst="rect"/>
          <a:noFill/>
        </p:spPr>
        <p:txBody>
          <a:bodyPr rtlCol="0" wrap="square">
            <a:spAutoFit/>
          </a:bodyPr>
          <a:p>
            <a:pPr algn="l"/>
            <a:r>
              <a:rPr b="1" dirty="0" lang="en-US">
                <a:solidFill>
                  <a:srgbClr val="7030A0"/>
                </a:solidFill>
              </a:rPr>
              <a:t>Normal CPP = 60 – 80 mm Hg</a:t>
            </a:r>
            <a:endParaRPr b="1" dirty="0" lang="en-IQ">
              <a:solidFill>
                <a:srgbClr val="7030A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8" name=""/>
        <p:cNvGrpSpPr/>
        <p:nvPr/>
      </p:nvGrpSpPr>
      <p:grpSpPr>
        <a:xfrm>
          <a:off x="0" y="0"/>
          <a:ext cx="0" cy="0"/>
          <a:chOff x="0" y="0"/>
          <a:chExt cx="0" cy="0"/>
        </a:xfrm>
      </p:grpSpPr>
      <p:sp>
        <p:nvSpPr>
          <p:cNvPr id="1048601" name="Content Placeholder 2"/>
          <p:cNvSpPr>
            <a:spLocks noGrp="1"/>
          </p:cNvSpPr>
          <p:nvPr>
            <p:ph idx="1"/>
          </p:nvPr>
        </p:nvSpPr>
        <p:spPr>
          <a:xfrm>
            <a:off x="86014" y="80818"/>
            <a:ext cx="8977168" cy="6696364"/>
          </a:xfrm>
        </p:spPr>
        <p:txBody>
          <a:bodyPr>
            <a:normAutofit/>
          </a:bodyPr>
          <a:p>
            <a:pPr>
              <a:buFont typeface="Wingdings" pitchFamily="2" charset="2"/>
              <a:buChar char="Ø"/>
            </a:pPr>
            <a:r>
              <a:rPr b="1" dirty="0" sz="2000" lang="en-US" err="1">
                <a:solidFill>
                  <a:srgbClr val="002060"/>
                </a:solidFill>
              </a:rPr>
              <a:t>Hypocapnia</a:t>
            </a:r>
            <a:endParaRPr b="1" dirty="0" sz="2000" lang="en-US">
              <a:solidFill>
                <a:srgbClr val="002060"/>
              </a:solidFill>
            </a:endParaRPr>
          </a:p>
          <a:p>
            <a:r>
              <a:rPr dirty="0" sz="2000" lang="en-US"/>
              <a:t>Induced hyperventilation constricts cerebral blood vessels, reducing global CBF and cerebral blood volume.</a:t>
            </a:r>
          </a:p>
          <a:p>
            <a:r>
              <a:rPr dirty="0" sz="2000" lang="en-US"/>
              <a:t>The effects of hyperventilation on ICP are immediate, but the duration of the effect is brief.</a:t>
            </a:r>
          </a:p>
          <a:p>
            <a:r>
              <a:rPr dirty="0" sz="2000" lang="en-US"/>
              <a:t>Hyperventilation clearly will reduce ICP, but this potentially beneficial effect is at the expense of cerebral perfusion.</a:t>
            </a:r>
          </a:p>
          <a:p>
            <a:endParaRPr dirty="0" sz="2000" lang="en-US"/>
          </a:p>
          <a:p>
            <a:pPr>
              <a:buFont typeface="Wingdings" pitchFamily="2" charset="2"/>
              <a:buChar char="Ø"/>
            </a:pPr>
            <a:r>
              <a:rPr b="1" dirty="0" sz="2000" lang="en-US">
                <a:solidFill>
                  <a:srgbClr val="002060"/>
                </a:solidFill>
              </a:rPr>
              <a:t>Hypoxia</a:t>
            </a:r>
          </a:p>
          <a:p>
            <a:r>
              <a:rPr dirty="0" sz="2000" lang="en-US"/>
              <a:t>Normally, a decrease in arterial PO 2 is compensated for by increases in CBF and does not result in a decrease in overall cerebral oxygen delivery, unless the hypoxia is very severe.</a:t>
            </a:r>
          </a:p>
          <a:p>
            <a:r>
              <a:rPr dirty="0" sz="2000" lang="en-US"/>
              <a:t>The increase in cerebral blood volume that results from the cerebral vasodilation can markedly increase ICP.</a:t>
            </a:r>
          </a:p>
          <a:p>
            <a:r>
              <a:rPr dirty="0" sz="2000" lang="en-US"/>
              <a:t>Hypoxia that persists after the initial resuscitation or develops within the first 24 to 48 hours after injury can be due to </a:t>
            </a:r>
            <a:r>
              <a:rPr b="1" dirty="0" sz="2000" lang="en-US" u="sng">
                <a:solidFill>
                  <a:srgbClr val="0070C0"/>
                </a:solidFill>
              </a:rPr>
              <a:t>lung contusion, atelectasis, fat embolus, pneumonia, or adult respiratory distress syndrome</a:t>
            </a:r>
            <a:r>
              <a:rPr dirty="0" sz="2000" lang="en-US"/>
              <a:t>.</a:t>
            </a:r>
            <a:endParaRPr dirty="0" sz="2000" lang="en-IQ"/>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602" name="Content Placeholder 2"/>
          <p:cNvSpPr>
            <a:spLocks noGrp="1"/>
          </p:cNvSpPr>
          <p:nvPr>
            <p:ph idx="1"/>
          </p:nvPr>
        </p:nvSpPr>
        <p:spPr>
          <a:xfrm>
            <a:off x="86014" y="80818"/>
            <a:ext cx="8977168" cy="6696364"/>
          </a:xfrm>
        </p:spPr>
        <p:txBody>
          <a:bodyPr>
            <a:normAutofit/>
          </a:bodyPr>
          <a:p>
            <a:pPr>
              <a:buFont typeface="Wingdings" pitchFamily="2" charset="2"/>
              <a:buChar char="Ø"/>
            </a:pPr>
            <a:r>
              <a:rPr b="1" dirty="0" sz="2000" lang="en-US">
                <a:solidFill>
                  <a:srgbClr val="002060"/>
                </a:solidFill>
              </a:rPr>
              <a:t>Fever</a:t>
            </a:r>
          </a:p>
          <a:p>
            <a:r>
              <a:rPr dirty="0" sz="2000" lang="en-US"/>
              <a:t>Methods for reducing temperature include external cooling, intravascular cooling devices, and antipyretics.</a:t>
            </a:r>
          </a:p>
          <a:p>
            <a:r>
              <a:rPr dirty="0" sz="2000" lang="en-US"/>
              <a:t>Intracranial temperature was 0.5° to 2.0°C higher than body temperature in patients with TBI.</a:t>
            </a:r>
          </a:p>
          <a:p>
            <a:endParaRPr dirty="0" sz="2000" lang="en-US"/>
          </a:p>
          <a:p>
            <a:endParaRPr dirty="0" sz="2000" lang="en-US"/>
          </a:p>
          <a:p>
            <a:pPr>
              <a:buFont typeface="Wingdings" pitchFamily="2" charset="2"/>
              <a:buChar char="q"/>
            </a:pPr>
            <a:r>
              <a:rPr b="1" dirty="0" sz="2000" lang="en-US" u="sng">
                <a:solidFill>
                  <a:srgbClr val="C00000"/>
                </a:solidFill>
              </a:rPr>
              <a:t>Intracranial hypertension (IC-HTN)</a:t>
            </a:r>
          </a:p>
          <a:p>
            <a:endParaRPr dirty="0" sz="2000" lang="en-US"/>
          </a:p>
        </p:txBody>
      </p:sp>
      <p:pic>
        <p:nvPicPr>
          <p:cNvPr id="2097160" name="Picture 3"/>
          <p:cNvPicPr>
            <a:picLocks noChangeAspect="1"/>
          </p:cNvPicPr>
          <p:nvPr/>
        </p:nvPicPr>
        <p:blipFill>
          <a:blip xmlns:r="http://schemas.openxmlformats.org/officeDocument/2006/relationships" r:embed="rId1"/>
          <a:stretch>
            <a:fillRect/>
          </a:stretch>
        </p:blipFill>
        <p:spPr>
          <a:xfrm>
            <a:off x="311727" y="3429000"/>
            <a:ext cx="8520546" cy="237950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03" name="Content Placeholder 2"/>
          <p:cNvSpPr>
            <a:spLocks noGrp="1"/>
          </p:cNvSpPr>
          <p:nvPr>
            <p:ph idx="1"/>
          </p:nvPr>
        </p:nvSpPr>
        <p:spPr>
          <a:xfrm>
            <a:off x="86014" y="80818"/>
            <a:ext cx="8977168" cy="6696364"/>
          </a:xfrm>
        </p:spPr>
        <p:txBody>
          <a:bodyPr>
            <a:noAutofit/>
          </a:bodyPr>
          <a:p>
            <a:pPr>
              <a:buFont typeface="Wingdings" pitchFamily="2" charset="2"/>
              <a:buChar char="q"/>
            </a:pPr>
            <a:r>
              <a:rPr b="1" dirty="0" sz="1900" lang="en-US" u="sng">
                <a:solidFill>
                  <a:srgbClr val="C00000"/>
                </a:solidFill>
              </a:rPr>
              <a:t>Normal Values of Intracranial Pressure</a:t>
            </a:r>
          </a:p>
          <a:p>
            <a:r>
              <a:rPr b="1" dirty="0" sz="1900" lang="en-US">
                <a:solidFill>
                  <a:srgbClr val="0070C0"/>
                </a:solidFill>
              </a:rPr>
              <a:t>Normally</a:t>
            </a:r>
            <a:r>
              <a:rPr dirty="0" sz="1900" lang="en-US"/>
              <a:t>, resting ICP in adults is less than </a:t>
            </a:r>
            <a:r>
              <a:rPr b="1" dirty="0" sz="1900" lang="en-US">
                <a:solidFill>
                  <a:srgbClr val="0070C0"/>
                </a:solidFill>
              </a:rPr>
              <a:t>10 mm Hg</a:t>
            </a:r>
            <a:r>
              <a:rPr dirty="0" sz="1900" lang="en-US"/>
              <a:t>. </a:t>
            </a:r>
          </a:p>
          <a:p>
            <a:r>
              <a:rPr dirty="0" sz="1900" lang="en-US"/>
              <a:t>ICP between </a:t>
            </a:r>
            <a:r>
              <a:rPr b="1" dirty="0" sz="1900" lang="en-US">
                <a:solidFill>
                  <a:srgbClr val="7030A0"/>
                </a:solidFill>
              </a:rPr>
              <a:t>20 and 40 mm Hg</a:t>
            </a:r>
            <a:r>
              <a:rPr dirty="0" sz="1900" lang="en-US"/>
              <a:t> is considered </a:t>
            </a:r>
            <a:r>
              <a:rPr b="1" dirty="0" sz="1900" lang="en-US">
                <a:solidFill>
                  <a:srgbClr val="7030A0"/>
                </a:solidFill>
              </a:rPr>
              <a:t>moderate</a:t>
            </a:r>
            <a:r>
              <a:rPr dirty="0" sz="1900" lang="en-US"/>
              <a:t>.</a:t>
            </a:r>
          </a:p>
          <a:p>
            <a:r>
              <a:rPr dirty="0" sz="1900" lang="en-US"/>
              <a:t>ICP greater than </a:t>
            </a:r>
            <a:r>
              <a:rPr b="1" dirty="0" sz="1900" lang="en-US">
                <a:solidFill>
                  <a:srgbClr val="002060"/>
                </a:solidFill>
              </a:rPr>
              <a:t>40 mm Hg</a:t>
            </a:r>
            <a:r>
              <a:rPr dirty="0" sz="1900" lang="en-US"/>
              <a:t> represents </a:t>
            </a:r>
            <a:r>
              <a:rPr b="1" dirty="0" sz="1900" lang="en-US">
                <a:solidFill>
                  <a:srgbClr val="002060"/>
                </a:solidFill>
              </a:rPr>
              <a:t>severe</a:t>
            </a:r>
            <a:r>
              <a:rPr dirty="0" sz="1900" lang="en-US"/>
              <a:t>, usually life-threatening.</a:t>
            </a:r>
          </a:p>
          <a:p>
            <a:endParaRPr dirty="0" sz="1900" lang="en-US"/>
          </a:p>
          <a:p>
            <a:pPr>
              <a:buFont typeface="Wingdings" pitchFamily="2" charset="2"/>
              <a:buChar char="v"/>
            </a:pPr>
            <a:r>
              <a:rPr b="1" dirty="0" sz="1900" lang="en-US"/>
              <a:t>Indications for Intracranial Pressure Monitoring:</a:t>
            </a:r>
          </a:p>
          <a:p>
            <a:pPr indent="-457200" marL="457200">
              <a:buFont typeface="+mj-lt"/>
              <a:buAutoNum type="arabicPeriod"/>
            </a:pPr>
            <a:r>
              <a:rPr dirty="0" sz="1900" lang="en-US">
                <a:solidFill>
                  <a:srgbClr val="C00000"/>
                </a:solidFill>
              </a:rPr>
              <a:t>In patients with a severe TBI</a:t>
            </a:r>
            <a:r>
              <a:rPr dirty="0" sz="1900" lang="en-US"/>
              <a:t>, a GCS score of 3-8 after resuscitation, and an </a:t>
            </a:r>
            <a:r>
              <a:rPr dirty="0" sz="1900" lang="en-US">
                <a:solidFill>
                  <a:srgbClr val="C00000"/>
                </a:solidFill>
              </a:rPr>
              <a:t>abnormal CT scan</a:t>
            </a:r>
            <a:r>
              <a:rPr dirty="0" sz="1900" lang="en-US"/>
              <a:t> (with </a:t>
            </a:r>
            <a:r>
              <a:rPr dirty="0" sz="1900" lang="en-US" err="1"/>
              <a:t>hematomas</a:t>
            </a:r>
            <a:r>
              <a:rPr dirty="0" sz="1900" lang="en-US"/>
              <a:t>, contusions, swelling, herniation, or compressed basal cisterns).</a:t>
            </a:r>
          </a:p>
          <a:p>
            <a:pPr indent="-457200" marL="457200">
              <a:buFont typeface="+mj-lt"/>
              <a:buAutoNum type="arabicPeriod"/>
            </a:pPr>
            <a:r>
              <a:rPr dirty="0" sz="1900" lang="en-US">
                <a:solidFill>
                  <a:srgbClr val="C00000"/>
                </a:solidFill>
              </a:rPr>
              <a:t>In patients with severe TBI and a normal CT scan</a:t>
            </a:r>
            <a:r>
              <a:rPr dirty="0" sz="1900" lang="en-US"/>
              <a:t> if two or more of the following features are noted at admission: </a:t>
            </a:r>
          </a:p>
          <a:p>
            <a:pPr lvl="1">
              <a:buFont typeface="Wingdings" pitchFamily="2" charset="2"/>
              <a:buChar char="ü"/>
            </a:pPr>
            <a:r>
              <a:rPr dirty="0" sz="1900" lang="en-US"/>
              <a:t>Age &gt;40 yr.</a:t>
            </a:r>
          </a:p>
          <a:p>
            <a:pPr lvl="1">
              <a:buFont typeface="Wingdings" pitchFamily="2" charset="2"/>
              <a:buChar char="ü"/>
            </a:pPr>
            <a:r>
              <a:rPr dirty="0" sz="1900" lang="en-US"/>
              <a:t>Unilateral or bilateral motor posturing.</a:t>
            </a:r>
          </a:p>
          <a:p>
            <a:pPr lvl="1">
              <a:buFont typeface="Wingdings" pitchFamily="2" charset="2"/>
              <a:buChar char="ü"/>
            </a:pPr>
            <a:r>
              <a:rPr dirty="0" sz="1900" lang="en-US"/>
              <a:t>Systolic blood pressure &lt;90 mm Hg.</a:t>
            </a:r>
          </a:p>
          <a:p>
            <a:pPr indent="-457200" marL="457200">
              <a:buFont typeface="+mj-lt"/>
              <a:buAutoNum type="arabicPeriod"/>
            </a:pPr>
            <a:r>
              <a:rPr dirty="0" sz="1900" lang="en-US">
                <a:solidFill>
                  <a:srgbClr val="C00000"/>
                </a:solidFill>
              </a:rPr>
              <a:t>Patients with a GCS score greater than 8 might be considered for ICP monitoring if they require </a:t>
            </a:r>
          </a:p>
          <a:p>
            <a:pPr lvl="1">
              <a:buFont typeface="Wingdings" pitchFamily="2" charset="2"/>
              <a:buChar char="§"/>
            </a:pPr>
            <a:r>
              <a:rPr dirty="0" sz="1900" lang="en-US"/>
              <a:t>Prolonged anesthesia for surgery of multiple injuries.</a:t>
            </a:r>
          </a:p>
          <a:p>
            <a:pPr lvl="1">
              <a:buFont typeface="Wingdings" pitchFamily="2" charset="2"/>
              <a:buChar char="§"/>
            </a:pPr>
            <a:r>
              <a:rPr dirty="0" sz="1900" lang="en-US"/>
              <a:t>Prolonged pharmacologic paralysis for ventilatory management.</a:t>
            </a:r>
          </a:p>
          <a:p>
            <a:pPr lvl="1">
              <a:buFont typeface="Wingdings" pitchFamily="2" charset="2"/>
              <a:buChar char="§"/>
            </a:pPr>
            <a:r>
              <a:rPr dirty="0" sz="1900" lang="en-US"/>
              <a:t>If they require a treatment that might raise ICP, such as positive end-expiratory pressure (PEEP).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1" name=""/>
        <p:cNvGrpSpPr/>
        <p:nvPr/>
      </p:nvGrpSpPr>
      <p:grpSpPr>
        <a:xfrm>
          <a:off x="0" y="0"/>
          <a:ext cx="0" cy="0"/>
          <a:chOff x="0" y="0"/>
          <a:chExt cx="0" cy="0"/>
        </a:xfrm>
      </p:grpSpPr>
      <p:sp>
        <p:nvSpPr>
          <p:cNvPr id="1048604"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a:t>Traumatic IC-HTN may be due to any of the following </a:t>
            </a:r>
          </a:p>
          <a:p>
            <a:pPr indent="-457200" marL="457200">
              <a:buFont typeface="+mj-lt"/>
              <a:buAutoNum type="arabicParenR"/>
            </a:pPr>
            <a:r>
              <a:rPr dirty="0" sz="2000" lang="en-US"/>
              <a:t>Cerebral edema</a:t>
            </a:r>
          </a:p>
          <a:p>
            <a:pPr indent="-457200" marL="457200">
              <a:buFont typeface="+mj-lt"/>
              <a:buAutoNum type="arabicParenR"/>
            </a:pPr>
            <a:r>
              <a:rPr dirty="0" sz="2000" lang="en-US"/>
              <a:t>Hyperemia: the normal response to head injury. Possibly due to vasomotor paralysis (loss of cerebral </a:t>
            </a:r>
            <a:r>
              <a:rPr dirty="0" sz="2000" lang="en-US" err="1"/>
              <a:t>autoregulation</a:t>
            </a:r>
            <a:r>
              <a:rPr dirty="0" sz="2000" lang="en-US"/>
              <a:t>). May be more significant than edema in raising ICP</a:t>
            </a:r>
          </a:p>
          <a:p>
            <a:pPr indent="-457200" marL="457200">
              <a:buFont typeface="+mj-lt"/>
              <a:buAutoNum type="arabicParenR"/>
            </a:pPr>
            <a:r>
              <a:rPr dirty="0" sz="2000" lang="en-US"/>
              <a:t>Traumatically induced masses (EDH, SDH, IPH, foreign body [bullet], depressed skull fracture</a:t>
            </a:r>
          </a:p>
          <a:p>
            <a:pPr indent="-457200" marL="457200">
              <a:buFont typeface="+mj-lt"/>
              <a:buAutoNum type="arabicParenR"/>
            </a:pPr>
            <a:r>
              <a:rPr dirty="0" sz="2000" lang="en-US"/>
              <a:t>Hydrocephalus due to obstruction of CSF absorption or circulation</a:t>
            </a:r>
          </a:p>
          <a:p>
            <a:pPr indent="-457200" marL="457200">
              <a:buFont typeface="+mj-lt"/>
              <a:buAutoNum type="arabicParenR"/>
            </a:pPr>
            <a:r>
              <a:rPr dirty="0" sz="2000" lang="en-US"/>
              <a:t>Hypoventilation (causing </a:t>
            </a:r>
            <a:r>
              <a:rPr dirty="0" sz="2000" lang="en-US" err="1"/>
              <a:t>hypercarbia</a:t>
            </a:r>
            <a:r>
              <a:rPr dirty="0" sz="2000" lang="en-US"/>
              <a:t> → vasodilatation)</a:t>
            </a:r>
          </a:p>
          <a:p>
            <a:pPr indent="-457200" marL="457200">
              <a:buFont typeface="+mj-lt"/>
              <a:buAutoNum type="arabicParenR"/>
            </a:pPr>
            <a:r>
              <a:rPr dirty="0" sz="2000" lang="en-US"/>
              <a:t>Systemic hypertension (HTN)</a:t>
            </a:r>
          </a:p>
          <a:p>
            <a:pPr indent="-457200" marL="457200">
              <a:buFont typeface="+mj-lt"/>
              <a:buAutoNum type="arabicParenR"/>
            </a:pPr>
            <a:r>
              <a:rPr dirty="0" sz="2000" lang="en-US"/>
              <a:t>Venous sinus thrombosis</a:t>
            </a:r>
          </a:p>
          <a:p>
            <a:pPr indent="-457200" marL="457200">
              <a:buFont typeface="+mj-lt"/>
              <a:buAutoNum type="arabicParenR"/>
            </a:pPr>
            <a:r>
              <a:rPr dirty="0" sz="2000" lang="en-US"/>
              <a:t>Increased muscle tone and </a:t>
            </a:r>
            <a:r>
              <a:rPr dirty="0" sz="2000" lang="en-US" err="1"/>
              <a:t>Valsalva</a:t>
            </a:r>
            <a:r>
              <a:rPr dirty="0" sz="2000" lang="en-US"/>
              <a:t> maneuver as a result of agitation or posturing → increased </a:t>
            </a:r>
            <a:r>
              <a:rPr dirty="0" sz="2000" lang="en-US" err="1"/>
              <a:t>intrathoracic</a:t>
            </a:r>
            <a:r>
              <a:rPr dirty="0" sz="2000" lang="en-US"/>
              <a:t> pressure → increased jugular venous pressure → reduced venous outflow from head</a:t>
            </a:r>
          </a:p>
          <a:p>
            <a:pPr indent="-457200" marL="457200">
              <a:buFont typeface="+mj-lt"/>
              <a:buAutoNum type="arabicParenR"/>
            </a:pPr>
            <a:r>
              <a:rPr dirty="0" sz="2000" lang="en-US"/>
              <a:t>Sustained </a:t>
            </a:r>
            <a:r>
              <a:rPr dirty="0" sz="2000" lang="en-US" err="1"/>
              <a:t>posttraumatic</a:t>
            </a:r>
            <a:r>
              <a:rPr dirty="0" sz="2000" lang="en-US"/>
              <a:t> seizures (status </a:t>
            </a:r>
            <a:r>
              <a:rPr dirty="0" sz="2000" lang="en-US" err="1"/>
              <a:t>epilepticus</a:t>
            </a:r>
            <a:r>
              <a:rPr dirty="0" sz="2000" lang="en-US"/>
              <a:t>)</a:t>
            </a:r>
            <a:endParaRPr dirty="0" sz="200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587" name="Content Placeholder 2"/>
          <p:cNvSpPr>
            <a:spLocks noGrp="1"/>
          </p:cNvSpPr>
          <p:nvPr>
            <p:ph idx="1"/>
          </p:nvPr>
        </p:nvSpPr>
        <p:spPr>
          <a:xfrm>
            <a:off x="86014" y="80818"/>
            <a:ext cx="8977168" cy="6696364"/>
          </a:xfrm>
        </p:spPr>
        <p:txBody>
          <a:bodyPr>
            <a:noAutofit/>
          </a:bodyPr>
          <a:p>
            <a:pPr>
              <a:buFont typeface="Wingdings" pitchFamily="2" charset="2"/>
              <a:buChar char="q"/>
            </a:pPr>
            <a:r>
              <a:rPr b="1" dirty="0" sz="2000" lang="en-US" u="sng">
                <a:solidFill>
                  <a:srgbClr val="C00000"/>
                </a:solidFill>
              </a:rPr>
              <a:t>Guidelines for Prehospital Management of Traumatic Brain Injury</a:t>
            </a:r>
          </a:p>
          <a:p>
            <a:pPr indent="-514350" marL="514350">
              <a:buFont typeface="+mj-lt"/>
              <a:buAutoNum type="romanUcPeriod"/>
            </a:pPr>
            <a:r>
              <a:rPr b="1" dirty="0" sz="2000" lang="en-US">
                <a:solidFill>
                  <a:srgbClr val="0070C0"/>
                </a:solidFill>
              </a:rPr>
              <a:t>Oxygenation and blood pressure</a:t>
            </a:r>
          </a:p>
          <a:p>
            <a:pPr indent="-514350" marL="514350">
              <a:buFont typeface="+mj-lt"/>
              <a:buAutoNum type="romanUcPeriod"/>
            </a:pPr>
            <a:r>
              <a:rPr b="1" dirty="0" sz="2000" lang="en-US">
                <a:solidFill>
                  <a:srgbClr val="0070C0"/>
                </a:solidFill>
              </a:rPr>
              <a:t>GCS score </a:t>
            </a:r>
          </a:p>
          <a:p>
            <a:pPr indent="-514350" marL="514350">
              <a:buFont typeface="+mj-lt"/>
              <a:buAutoNum type="romanUcPeriod"/>
            </a:pPr>
            <a:r>
              <a:rPr b="1" dirty="0" sz="2000" lang="en-US">
                <a:solidFill>
                  <a:srgbClr val="0070C0"/>
                </a:solidFill>
              </a:rPr>
              <a:t>Pupil examination</a:t>
            </a:r>
          </a:p>
          <a:p>
            <a:pPr indent="-514350" marL="514350">
              <a:buFont typeface="+mj-lt"/>
              <a:buAutoNum type="romanUcPeriod"/>
            </a:pPr>
            <a:r>
              <a:rPr b="1" dirty="0" sz="2000" lang="en-US">
                <a:solidFill>
                  <a:srgbClr val="0070C0"/>
                </a:solidFill>
              </a:rPr>
              <a:t>Treatment: airway, ventilation, and oxygenation </a:t>
            </a:r>
          </a:p>
          <a:p>
            <a:pPr lvl="1">
              <a:buFont typeface="Wingdings" pitchFamily="2" charset="2"/>
              <a:buChar char="ü"/>
            </a:pPr>
            <a:r>
              <a:rPr dirty="0" sz="2000" lang="en-US"/>
              <a:t>Establish airway</a:t>
            </a:r>
          </a:p>
          <a:p>
            <a:pPr lvl="1">
              <a:buFont typeface="Wingdings" pitchFamily="2" charset="2"/>
              <a:buChar char="ü"/>
            </a:pPr>
            <a:r>
              <a:rPr dirty="0" sz="2000" lang="en-US"/>
              <a:t>Avoid hypoxemia (SpO 2 &lt; 90%) </a:t>
            </a:r>
          </a:p>
          <a:p>
            <a:pPr lvl="1">
              <a:buFont typeface="Wingdings" pitchFamily="2" charset="2"/>
              <a:buChar char="ü"/>
            </a:pPr>
            <a:r>
              <a:rPr dirty="0" sz="2000" lang="en-US"/>
              <a:t>Monitor blood pressure, oxygenation, and ETCO 2 while implementing ETT</a:t>
            </a:r>
          </a:p>
          <a:p>
            <a:pPr lvl="1">
              <a:buFont typeface="Wingdings" pitchFamily="2" charset="2"/>
              <a:buChar char="ü"/>
            </a:pPr>
            <a:r>
              <a:rPr dirty="0" sz="2000" lang="en-US"/>
              <a:t>Confirm position of endotracheal tube by auscultation</a:t>
            </a:r>
          </a:p>
          <a:p>
            <a:pPr lvl="1">
              <a:buFont typeface="Wingdings" pitchFamily="2" charset="2"/>
              <a:buChar char="ü"/>
            </a:pPr>
            <a:r>
              <a:rPr dirty="0" sz="2000" lang="en-US"/>
              <a:t>Avoid hyperventilation unless patient shows evidence of cerebral herniation.</a:t>
            </a:r>
          </a:p>
          <a:p>
            <a:pPr indent="-514350" marL="514350">
              <a:buFont typeface="+mj-lt"/>
              <a:buAutoNum type="romanUcPeriod"/>
            </a:pPr>
            <a:r>
              <a:rPr b="1" dirty="0" sz="2000" lang="en-US">
                <a:solidFill>
                  <a:srgbClr val="0070C0"/>
                </a:solidFill>
              </a:rPr>
              <a:t>Fluid resuscitation</a:t>
            </a:r>
          </a:p>
          <a:p>
            <a:pPr indent="-514350" marL="514350">
              <a:buFont typeface="+mj-lt"/>
              <a:buAutoNum type="romanUcPeriod"/>
            </a:pPr>
            <a:r>
              <a:rPr b="1" dirty="0" sz="2000" lang="en-US">
                <a:solidFill>
                  <a:srgbClr val="0070C0"/>
                </a:solidFill>
              </a:rPr>
              <a:t>Treatment of cerebral herniation </a:t>
            </a:r>
          </a:p>
          <a:p>
            <a:pPr lvl="1">
              <a:buFont typeface="Wingdings" pitchFamily="2" charset="2"/>
              <a:buChar char="ü"/>
            </a:pPr>
            <a:r>
              <a:rPr dirty="0" sz="2000" lang="en-US"/>
              <a:t>Avoid mild or prophylactic hyperventilation</a:t>
            </a:r>
          </a:p>
          <a:p>
            <a:pPr lvl="1">
              <a:buFont typeface="Wingdings" pitchFamily="2" charset="2"/>
              <a:buChar char="ü"/>
            </a:pPr>
            <a:r>
              <a:rPr dirty="0" sz="2000" lang="en-US"/>
              <a:t>Assess patient frequently for clinical signs of cerebral herniation, </a:t>
            </a:r>
          </a:p>
          <a:p>
            <a:pPr lvl="1">
              <a:buFont typeface="Wingdings" pitchFamily="2" charset="2"/>
              <a:buChar char="ü"/>
            </a:pPr>
            <a:r>
              <a:rPr b="1" dirty="0" sz="2000" lang="en-US">
                <a:solidFill>
                  <a:srgbClr val="7030A0"/>
                </a:solidFill>
              </a:rPr>
              <a:t>In patients who are </a:t>
            </a:r>
            <a:r>
              <a:rPr b="1" dirty="0" sz="2000" lang="en-US" err="1">
                <a:solidFill>
                  <a:srgbClr val="7030A0"/>
                </a:solidFill>
              </a:rPr>
              <a:t>normoventilated</a:t>
            </a:r>
            <a:r>
              <a:rPr b="1" dirty="0" sz="2000" lang="en-US">
                <a:solidFill>
                  <a:srgbClr val="7030A0"/>
                </a:solidFill>
              </a:rPr>
              <a:t>, well oxygenated, and normotensive, hyperventilation can be used to keep ETCO 2 between 30 and 35 mm Hg </a:t>
            </a:r>
          </a:p>
          <a:p>
            <a:pPr lvl="1">
              <a:buFont typeface="Wingdings" pitchFamily="2" charset="2"/>
              <a:buChar char="ü"/>
            </a:pPr>
            <a:r>
              <a:rPr dirty="0" sz="2000" lang="en-US"/>
              <a:t>Administer hyperventilation as 20 breaths/min in adult, 25 in child, and 30 in infant</a:t>
            </a:r>
          </a:p>
        </p:txBody>
      </p:sp>
      <p:sp>
        <p:nvSpPr>
          <p:cNvPr id="1048588" name="TextBox 1"/>
          <p:cNvSpPr txBox="1"/>
          <p:nvPr/>
        </p:nvSpPr>
        <p:spPr>
          <a:xfrm>
            <a:off x="6815859" y="6407850"/>
            <a:ext cx="2242127" cy="624840"/>
          </a:xfrm>
          <a:prstGeom prst="rect"/>
          <a:noFill/>
        </p:spPr>
        <p:txBody>
          <a:bodyPr rtlCol="0" wrap="square">
            <a:spAutoFit/>
          </a:bodyPr>
          <a:p>
            <a:pPr algn="l"/>
            <a:r>
              <a:rPr b="1" dirty="0" lang="en-US">
                <a:solidFill>
                  <a:srgbClr val="C00000"/>
                </a:solidFill>
              </a:rPr>
              <a:t>ETCO2 = end tidal co2</a:t>
            </a:r>
            <a:endParaRPr b="1" dirty="0" lang="en-IQ">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2" name=""/>
        <p:cNvGrpSpPr/>
        <p:nvPr/>
      </p:nvGrpSpPr>
      <p:grpSpPr>
        <a:xfrm>
          <a:off x="0" y="0"/>
          <a:ext cx="0" cy="0"/>
          <a:chOff x="0" y="0"/>
          <a:chExt cx="0" cy="0"/>
        </a:xfrm>
      </p:grpSpPr>
      <p:sp>
        <p:nvSpPr>
          <p:cNvPr id="1048605"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a:solidFill>
                  <a:srgbClr val="002060"/>
                </a:solidFill>
              </a:rPr>
              <a:t>A secondary increase in ICP is sometimes observed 3–10 days following the trauma, and may be associated with a worse prognosis, causes include:</a:t>
            </a:r>
          </a:p>
          <a:p>
            <a:pPr indent="-457200" marL="457200">
              <a:buFont typeface="+mj-lt"/>
              <a:buAutoNum type="arabicPeriod"/>
            </a:pPr>
            <a:r>
              <a:rPr dirty="0" sz="2000" lang="en-US"/>
              <a:t>Delayed hematoma formation (delayed EDH, SDH, IPH)</a:t>
            </a:r>
          </a:p>
          <a:p>
            <a:pPr indent="-457200" marL="457200">
              <a:buFont typeface="+mj-lt"/>
              <a:buAutoNum type="arabicPeriod"/>
            </a:pPr>
            <a:r>
              <a:rPr dirty="0" sz="2000" lang="en-US"/>
              <a:t>Cerebral vasospasm</a:t>
            </a:r>
          </a:p>
          <a:p>
            <a:pPr indent="-457200" marL="457200">
              <a:buFont typeface="+mj-lt"/>
              <a:buAutoNum type="arabicPeriod"/>
            </a:pPr>
            <a:r>
              <a:rPr dirty="0" sz="2000" lang="en-US"/>
              <a:t>Severe adult respiratory distress syndrome (ARDS) with hypoventilation</a:t>
            </a:r>
          </a:p>
          <a:p>
            <a:pPr indent="-457200" marL="457200">
              <a:buFont typeface="+mj-lt"/>
              <a:buAutoNum type="arabicPeriod"/>
            </a:pPr>
            <a:r>
              <a:rPr dirty="0" sz="2000" lang="en-US"/>
              <a:t>Delayed edema formation: more common in pediatric patients</a:t>
            </a:r>
          </a:p>
          <a:p>
            <a:pPr indent="-457200" marL="457200">
              <a:buFont typeface="+mj-lt"/>
              <a:buAutoNum type="arabicPeriod"/>
            </a:pPr>
            <a:r>
              <a:rPr dirty="0" sz="2000" lang="en-US" err="1"/>
              <a:t>Hyponatremia</a:t>
            </a:r>
            <a:endParaRPr dirty="0" sz="2000" lang="en-US"/>
          </a:p>
          <a:p>
            <a:pPr indent="-457200" marL="457200">
              <a:buFont typeface="+mj-lt"/>
              <a:buAutoNum type="arabicPeriod"/>
            </a:pPr>
            <a:endParaRPr dirty="0" sz="2000" lang="en-US"/>
          </a:p>
          <a:p>
            <a:pPr>
              <a:buFont typeface="Wingdings" pitchFamily="2" charset="2"/>
              <a:buChar char="q"/>
            </a:pPr>
            <a:r>
              <a:rPr b="1" dirty="0" sz="2000" lang="en-US" u="sng">
                <a:solidFill>
                  <a:srgbClr val="C00000"/>
                </a:solidFill>
              </a:rPr>
              <a:t>Contraindications of ICP monitoring</a:t>
            </a:r>
          </a:p>
          <a:p>
            <a:pPr indent="-514350" marL="514350">
              <a:buFont typeface="+mj-lt"/>
              <a:buAutoNum type="romanUcPeriod"/>
            </a:pPr>
            <a:r>
              <a:rPr dirty="0" sz="2000" lang="en-US"/>
              <a:t>Awake patient: monitor usually not necessary, can follow </a:t>
            </a:r>
            <a:r>
              <a:rPr dirty="0" sz="2000" lang="en-US" err="1"/>
              <a:t>neuro</a:t>
            </a:r>
            <a:r>
              <a:rPr dirty="0" sz="2000" lang="en-US"/>
              <a:t> exam.</a:t>
            </a:r>
          </a:p>
          <a:p>
            <a:pPr indent="-514350" marL="514350">
              <a:buFont typeface="+mj-lt"/>
              <a:buAutoNum type="romanUcPeriod"/>
            </a:pPr>
            <a:r>
              <a:rPr dirty="0" sz="2000" lang="en-US" err="1"/>
              <a:t>Coagulopathy</a:t>
            </a:r>
            <a:r>
              <a:rPr dirty="0" sz="2000" lang="en-US"/>
              <a:t> (including DIC).</a:t>
            </a:r>
          </a:p>
          <a:p>
            <a:pPr indent="-514350" marL="514350">
              <a:buFont typeface="+mj-lt"/>
              <a:buAutoNum type="romanUcPeriod"/>
            </a:pPr>
            <a:endParaRPr dirty="0" sz="2000" lang="en-US"/>
          </a:p>
          <a:p>
            <a:pPr>
              <a:buFont typeface="Wingdings" pitchFamily="2" charset="2"/>
              <a:buChar char="q"/>
            </a:pPr>
            <a:r>
              <a:rPr b="1" dirty="0" sz="2000" lang="en-US" u="sng">
                <a:solidFill>
                  <a:srgbClr val="C00000"/>
                </a:solidFill>
              </a:rPr>
              <a:t>Duration of monitoring</a:t>
            </a:r>
          </a:p>
          <a:p>
            <a:r>
              <a:rPr dirty="0" sz="2000" lang="en-US"/>
              <a:t>D/C monitor when ICP is normal (2-3 days after withdrawal of ICP therapy). </a:t>
            </a:r>
          </a:p>
          <a:p>
            <a:r>
              <a:rPr b="1" dirty="0" sz="2000" lang="en-US"/>
              <a:t>Caution</a:t>
            </a:r>
            <a:r>
              <a:rPr dirty="0" sz="2000" lang="en-US"/>
              <a:t>: ICP may have delayed onset (often starts on day 2–3, and day 9–11 is a common second peak, especially in </a:t>
            </a:r>
            <a:r>
              <a:rPr dirty="0" sz="2000" lang="en-US" err="1"/>
              <a:t>peds</a:t>
            </a:r>
            <a:r>
              <a:rPr dirty="0" sz="2000" lang="en-US"/>
              <a:t>). </a:t>
            </a:r>
            <a:endParaRPr dirty="0" sz="2000" lang="en-IQ"/>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06"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Delayed deterioration</a:t>
            </a:r>
          </a:p>
          <a:p>
            <a:pPr indent="-457200" marL="457200">
              <a:buFont typeface="+mj-lt"/>
              <a:buAutoNum type="arabicParenR"/>
            </a:pPr>
            <a:r>
              <a:rPr dirty="0" sz="2000" lang="en-US"/>
              <a:t>Intracranial hematoma (delayed EDH, SDH, delayed traumatic contusions)</a:t>
            </a:r>
          </a:p>
          <a:p>
            <a:pPr indent="-457200" marL="457200">
              <a:buFont typeface="+mj-lt"/>
              <a:buAutoNum type="arabicParenR"/>
            </a:pPr>
            <a:r>
              <a:rPr dirty="0" sz="2000" lang="en-US"/>
              <a:t>Post-traumatic diffuse cerebral edema</a:t>
            </a:r>
          </a:p>
          <a:p>
            <a:pPr indent="-457200" marL="457200">
              <a:buFont typeface="+mj-lt"/>
              <a:buAutoNum type="arabicParenR"/>
            </a:pPr>
            <a:r>
              <a:rPr dirty="0" sz="2000" lang="en-US"/>
              <a:t>Hydrocephalus</a:t>
            </a:r>
          </a:p>
          <a:p>
            <a:pPr indent="-457200" marL="457200">
              <a:buFont typeface="+mj-lt"/>
              <a:buAutoNum type="arabicParenR"/>
            </a:pPr>
            <a:r>
              <a:rPr dirty="0" sz="2000" lang="en-US"/>
              <a:t>Tension </a:t>
            </a:r>
            <a:r>
              <a:rPr dirty="0" sz="2000" lang="en-US" err="1"/>
              <a:t>pneumocephalus</a:t>
            </a:r>
            <a:endParaRPr dirty="0" sz="2000" lang="en-US"/>
          </a:p>
          <a:p>
            <a:pPr indent="-457200" marL="457200">
              <a:buFont typeface="+mj-lt"/>
              <a:buAutoNum type="arabicParenR"/>
            </a:pPr>
            <a:r>
              <a:rPr dirty="0" sz="2000" lang="en-US"/>
              <a:t>Seizures</a:t>
            </a:r>
          </a:p>
          <a:p>
            <a:pPr indent="-457200" marL="457200">
              <a:buFont typeface="+mj-lt"/>
              <a:buAutoNum type="arabicParenR"/>
            </a:pPr>
            <a:r>
              <a:rPr dirty="0" sz="2000" lang="en-US"/>
              <a:t>Metabolic abnormalities, includes: </a:t>
            </a:r>
            <a:r>
              <a:rPr dirty="0" sz="2000" lang="en-US" err="1"/>
              <a:t>hyponatremia</a:t>
            </a:r>
            <a:r>
              <a:rPr dirty="0" sz="2000" lang="en-US"/>
              <a:t>, hypoxia, hypoglycemia</a:t>
            </a:r>
          </a:p>
          <a:p>
            <a:pPr indent="-457200" marL="457200">
              <a:buFont typeface="+mj-lt"/>
              <a:buAutoNum type="arabicParenR"/>
            </a:pPr>
            <a:r>
              <a:rPr dirty="0" sz="2000" lang="en-US"/>
              <a:t>Vascular events: </a:t>
            </a:r>
          </a:p>
          <a:p>
            <a:pPr lvl="1">
              <a:buFont typeface="Wingdings" pitchFamily="2" charset="2"/>
              <a:buChar char="ü"/>
            </a:pPr>
            <a:r>
              <a:rPr dirty="0" sz="2000" lang="en-US"/>
              <a:t>dural sinus thrombosis, </a:t>
            </a:r>
          </a:p>
          <a:p>
            <a:pPr lvl="1">
              <a:buFont typeface="Wingdings" pitchFamily="2" charset="2"/>
              <a:buChar char="ü"/>
            </a:pPr>
            <a:r>
              <a:rPr dirty="0" sz="2000" lang="en-US"/>
              <a:t>carotid (or rarely, vertebral) artery dissection, </a:t>
            </a:r>
          </a:p>
          <a:p>
            <a:pPr lvl="1">
              <a:buFont typeface="Wingdings" pitchFamily="2" charset="2"/>
              <a:buChar char="ü"/>
            </a:pPr>
            <a:r>
              <a:rPr dirty="0" sz="2000" lang="en-US"/>
              <a:t>SAH, </a:t>
            </a:r>
          </a:p>
          <a:p>
            <a:pPr lvl="1">
              <a:buFont typeface="Wingdings" pitchFamily="2" charset="2"/>
              <a:buChar char="ü"/>
            </a:pPr>
            <a:r>
              <a:rPr dirty="0" sz="2000" lang="en-US"/>
              <a:t>carotid-cavernous fistula (CCF), </a:t>
            </a:r>
          </a:p>
          <a:p>
            <a:pPr lvl="1">
              <a:buFont typeface="Wingdings" pitchFamily="2" charset="2"/>
              <a:buChar char="ü"/>
            </a:pPr>
            <a:r>
              <a:rPr dirty="0" sz="2000" lang="en-US"/>
              <a:t>cerebral embolism: including fat embolism syndrome</a:t>
            </a:r>
          </a:p>
          <a:p>
            <a:pPr indent="-457200" marL="457200">
              <a:buFont typeface="+mj-lt"/>
              <a:buAutoNum type="arabicParenR"/>
            </a:pPr>
            <a:r>
              <a:rPr dirty="0" sz="2000" lang="en-US"/>
              <a:t>Meningitis</a:t>
            </a:r>
          </a:p>
          <a:p>
            <a:pPr indent="-457200" marL="457200">
              <a:buFont typeface="+mj-lt"/>
              <a:buAutoNum type="arabicParenR"/>
            </a:pPr>
            <a:r>
              <a:rPr dirty="0" sz="2000" lang="en-US"/>
              <a:t>Hypotension (shock)</a:t>
            </a:r>
            <a:endParaRPr dirty="0" sz="2000" lang="en-IQ"/>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4" name=""/>
        <p:cNvGrpSpPr/>
        <p:nvPr/>
      </p:nvGrpSpPr>
      <p:grpSpPr>
        <a:xfrm>
          <a:off x="0" y="0"/>
          <a:ext cx="0" cy="0"/>
          <a:chOff x="0" y="0"/>
          <a:chExt cx="0" cy="0"/>
        </a:xfrm>
      </p:grpSpPr>
      <p:sp>
        <p:nvSpPr>
          <p:cNvPr id="1048607"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Types of monitors</a:t>
            </a:r>
          </a:p>
          <a:p>
            <a:pPr indent="-457200" marL="457200">
              <a:buFont typeface="+mj-lt"/>
              <a:buAutoNum type="arabicParenR"/>
            </a:pPr>
            <a:r>
              <a:rPr b="1" dirty="0" sz="2000" lang="en-US" err="1">
                <a:solidFill>
                  <a:srgbClr val="7030A0"/>
                </a:solidFill>
              </a:rPr>
              <a:t>Intraventricular</a:t>
            </a:r>
            <a:r>
              <a:rPr b="1" dirty="0" sz="2000" lang="en-US">
                <a:solidFill>
                  <a:srgbClr val="7030A0"/>
                </a:solidFill>
              </a:rPr>
              <a:t> catheter (IVC)</a:t>
            </a:r>
            <a:r>
              <a:rPr dirty="0" sz="2000" lang="en-US"/>
              <a:t>: AKA external ventricular drainage (EVD), connected to an external pressure transducer via fluid-filled tubing.</a:t>
            </a:r>
          </a:p>
          <a:p>
            <a:pPr lvl="1">
              <a:buFont typeface="Wingdings" pitchFamily="2" charset="2"/>
              <a:buChar char="Ø"/>
            </a:pPr>
            <a:r>
              <a:rPr b="1" dirty="0" sz="2000" lang="en-US">
                <a:solidFill>
                  <a:srgbClr val="002060"/>
                </a:solidFill>
              </a:rPr>
              <a:t>Advantages:</a:t>
            </a:r>
          </a:p>
          <a:p>
            <a:pPr lvl="2">
              <a:buFont typeface="Wingdings" pitchFamily="2" charset="2"/>
              <a:buChar char="ü"/>
            </a:pPr>
            <a:r>
              <a:rPr dirty="0" lang="en-US"/>
              <a:t>Most accurate (can be recalibrated to minimize measurement drift)</a:t>
            </a:r>
          </a:p>
          <a:p>
            <a:pPr lvl="2">
              <a:buFont typeface="Wingdings" pitchFamily="2" charset="2"/>
              <a:buChar char="ü"/>
            </a:pPr>
            <a:r>
              <a:rPr dirty="0" lang="en-US"/>
              <a:t>Lower cost</a:t>
            </a:r>
          </a:p>
          <a:p>
            <a:pPr lvl="2">
              <a:buFont typeface="Wingdings" pitchFamily="2" charset="2"/>
              <a:buChar char="ü"/>
            </a:pPr>
            <a:r>
              <a:rPr dirty="0" lang="en-US"/>
              <a:t>Allows therapeutic CSF drainage</a:t>
            </a:r>
          </a:p>
          <a:p>
            <a:pPr lvl="1">
              <a:buFont typeface="Wingdings" pitchFamily="2" charset="2"/>
              <a:buChar char="Ø"/>
            </a:pPr>
            <a:r>
              <a:rPr b="1" dirty="0" sz="2000" lang="en-US">
                <a:solidFill>
                  <a:srgbClr val="002060"/>
                </a:solidFill>
              </a:rPr>
              <a:t>Disadvantages:</a:t>
            </a:r>
          </a:p>
          <a:p>
            <a:pPr lvl="2"/>
            <a:r>
              <a:rPr dirty="0" lang="en-US"/>
              <a:t>May be difficult to insert into compressed or displaced ventricles.</a:t>
            </a:r>
          </a:p>
          <a:p>
            <a:pPr lvl="2"/>
            <a:r>
              <a:rPr dirty="0" lang="en-US"/>
              <a:t>Obstruction of the fluid column (e.g. by blood clot, or by </a:t>
            </a:r>
            <a:r>
              <a:rPr dirty="0" lang="en-US" err="1"/>
              <a:t>coaptation</a:t>
            </a:r>
            <a:r>
              <a:rPr dirty="0" lang="en-US"/>
              <a:t> of the ependymal lining on the catheter as the ventricle collapses with drainage) may cause inaccuracy</a:t>
            </a:r>
          </a:p>
          <a:p>
            <a:pPr lvl="2"/>
            <a:r>
              <a:rPr dirty="0" lang="en-US"/>
              <a:t>IVC problems and IVC trouble shooting </a:t>
            </a:r>
          </a:p>
          <a:p>
            <a:pPr lvl="2"/>
            <a:r>
              <a:rPr dirty="0" lang="en-US"/>
              <a:t>Transducer must be consistently maintained at a fixed reference point relative to patient’s head (must be moved as HOB is raised/lowered)</a:t>
            </a:r>
            <a:endParaRPr dirty="0" lang="en-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5" name=""/>
        <p:cNvGrpSpPr/>
        <p:nvPr/>
      </p:nvGrpSpPr>
      <p:grpSpPr>
        <a:xfrm>
          <a:off x="0" y="0"/>
          <a:ext cx="0" cy="0"/>
          <a:chOff x="0" y="0"/>
          <a:chExt cx="0" cy="0"/>
        </a:xfrm>
      </p:grpSpPr>
      <p:sp>
        <p:nvSpPr>
          <p:cNvPr id="1048608" name="Content Placeholder 2"/>
          <p:cNvSpPr>
            <a:spLocks noGrp="1"/>
          </p:cNvSpPr>
          <p:nvPr>
            <p:ph idx="1"/>
          </p:nvPr>
        </p:nvSpPr>
        <p:spPr>
          <a:xfrm>
            <a:off x="86014" y="80818"/>
            <a:ext cx="8977168" cy="6696364"/>
          </a:xfrm>
        </p:spPr>
        <p:txBody>
          <a:bodyPr>
            <a:normAutofit/>
          </a:bodyPr>
          <a:p>
            <a:pPr indent="-457200" marL="457200">
              <a:buAutoNum type="arabicParenR" startAt="2"/>
            </a:pPr>
            <a:r>
              <a:rPr b="1" dirty="0" sz="2000" lang="en-US" err="1">
                <a:solidFill>
                  <a:srgbClr val="7030A0"/>
                </a:solidFill>
              </a:rPr>
              <a:t>Intraparenchymal</a:t>
            </a:r>
            <a:r>
              <a:rPr b="1" dirty="0" sz="2000" lang="en-US">
                <a:solidFill>
                  <a:srgbClr val="7030A0"/>
                </a:solidFill>
              </a:rPr>
              <a:t> monitor</a:t>
            </a:r>
            <a:r>
              <a:rPr dirty="0" sz="2000" lang="en-US"/>
              <a:t> </a:t>
            </a:r>
          </a:p>
          <a:p>
            <a:pPr lvl="1"/>
            <a:r>
              <a:rPr dirty="0" sz="2000" lang="en-US"/>
              <a:t>Similar to IVC but more expensive. </a:t>
            </a:r>
          </a:p>
          <a:p>
            <a:pPr indent="-457200" marL="457200">
              <a:buAutoNum type="arabicParenR" startAt="3"/>
            </a:pPr>
            <a:r>
              <a:rPr b="1" dirty="0" sz="2000" lang="en-US">
                <a:solidFill>
                  <a:srgbClr val="7030A0"/>
                </a:solidFill>
              </a:rPr>
              <a:t>Less accurate monitors</a:t>
            </a:r>
          </a:p>
          <a:p>
            <a:pPr lvl="1">
              <a:buFont typeface="Wingdings" pitchFamily="2" charset="2"/>
              <a:buChar char="v"/>
            </a:pPr>
            <a:r>
              <a:rPr b="1" dirty="0" sz="2000" lang="en-US">
                <a:solidFill>
                  <a:srgbClr val="002060"/>
                </a:solidFill>
              </a:rPr>
              <a:t>Subarachnoid screw (bolt):</a:t>
            </a:r>
            <a:r>
              <a:rPr dirty="0" sz="2000" lang="en-US"/>
              <a:t> At high ICPs, surface of brain may occlude lumen → false readings (usually lower than actual, may still show ≈ normal waveform)</a:t>
            </a:r>
          </a:p>
          <a:p>
            <a:pPr lvl="1">
              <a:buFont typeface="Wingdings" pitchFamily="2" charset="2"/>
              <a:buChar char="v"/>
            </a:pPr>
            <a:r>
              <a:rPr b="1" dirty="0" sz="2000" lang="en-US">
                <a:solidFill>
                  <a:srgbClr val="002060"/>
                </a:solidFill>
              </a:rPr>
              <a:t>Subdural</a:t>
            </a:r>
            <a:endParaRPr dirty="0" sz="2000" lang="en-US"/>
          </a:p>
          <a:p>
            <a:pPr lvl="1">
              <a:buFont typeface="Wingdings" pitchFamily="2" charset="2"/>
              <a:buChar char="v"/>
            </a:pPr>
            <a:r>
              <a:rPr b="1" dirty="0" sz="2000" lang="en-US">
                <a:solidFill>
                  <a:srgbClr val="002060"/>
                </a:solidFill>
              </a:rPr>
              <a:t>Epidural</a:t>
            </a:r>
            <a:endParaRPr dirty="0" sz="2000" lang="en-US"/>
          </a:p>
          <a:p>
            <a:pPr lvl="1">
              <a:buFont typeface="Wingdings" pitchFamily="2" charset="2"/>
              <a:buChar char="v"/>
            </a:pPr>
            <a:r>
              <a:rPr b="1" dirty="0" sz="2000" lang="en-US">
                <a:solidFill>
                  <a:srgbClr val="002060"/>
                </a:solidFill>
              </a:rPr>
              <a:t>In infants, one can utilize an open anterior fontanelle (AF)</a:t>
            </a:r>
          </a:p>
          <a:p>
            <a:pPr lvl="1">
              <a:buFont typeface="Wingdings" pitchFamily="2" charset="2"/>
              <a:buChar char="v"/>
            </a:pPr>
            <a:endParaRPr b="1" dirty="0" sz="2000" lang="en-US">
              <a:solidFill>
                <a:srgbClr val="002060"/>
              </a:solidFill>
            </a:endParaRPr>
          </a:p>
          <a:p>
            <a:pPr lvl="1">
              <a:buFont typeface="Wingdings" pitchFamily="2" charset="2"/>
              <a:buChar char="v"/>
            </a:pPr>
            <a:endParaRPr b="1" dirty="0" sz="2000" lang="en-US">
              <a:solidFill>
                <a:srgbClr val="002060"/>
              </a:solidFill>
            </a:endParaRPr>
          </a:p>
          <a:p>
            <a:pPr>
              <a:buFont typeface="Wingdings" pitchFamily="2" charset="2"/>
              <a:buChar char="q"/>
            </a:pPr>
            <a:r>
              <a:rPr b="1" dirty="0" sz="2000" lang="en-US" u="sng">
                <a:solidFill>
                  <a:srgbClr val="C00000"/>
                </a:solidFill>
              </a:rPr>
              <a:t>Complications of ICP monitors</a:t>
            </a:r>
          </a:p>
          <a:p>
            <a:pPr indent="-457200" marL="457200">
              <a:buFont typeface="+mj-lt"/>
              <a:buAutoNum type="arabicParenR"/>
            </a:pPr>
            <a:r>
              <a:rPr dirty="0" sz="2000" lang="en-US"/>
              <a:t>Infection</a:t>
            </a:r>
          </a:p>
          <a:p>
            <a:pPr indent="-457200" marL="457200">
              <a:buFont typeface="+mj-lt"/>
              <a:buAutoNum type="arabicParenR"/>
            </a:pPr>
            <a:r>
              <a:rPr dirty="0" sz="2000" lang="en-US"/>
              <a:t>Hemorrhage</a:t>
            </a:r>
          </a:p>
          <a:p>
            <a:pPr indent="-457200" marL="457200">
              <a:buFont typeface="+mj-lt"/>
              <a:buAutoNum type="arabicParenR"/>
            </a:pPr>
            <a:r>
              <a:rPr dirty="0" sz="2000" lang="en-US"/>
              <a:t>Malfunction or obstruction: with fluid coupled devices, higher rates of obstruction occur at ICPs &gt; 50 mm Hg.</a:t>
            </a:r>
          </a:p>
          <a:p>
            <a:pPr indent="-457200" marL="457200">
              <a:buFont typeface="+mj-lt"/>
              <a:buAutoNum type="arabicParenR"/>
            </a:pPr>
            <a:r>
              <a:rPr dirty="0" sz="2000" lang="en-US" err="1"/>
              <a:t>Malposition</a:t>
            </a:r>
            <a:endParaRPr dirty="0" sz="2000" lang="en-IQ"/>
          </a:p>
          <a:p>
            <a:pPr>
              <a:buFont typeface="Wingdings" pitchFamily="2" charset="2"/>
              <a:buChar char="v"/>
            </a:pPr>
            <a:endParaRPr b="1" dirty="0" sz="2000" lang="en-US">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6" name=""/>
        <p:cNvGrpSpPr/>
        <p:nvPr/>
      </p:nvGrpSpPr>
      <p:grpSpPr>
        <a:xfrm>
          <a:off x="0" y="0"/>
          <a:ext cx="0" cy="0"/>
          <a:chOff x="0" y="0"/>
          <a:chExt cx="0" cy="0"/>
        </a:xfrm>
      </p:grpSpPr>
      <p:sp>
        <p:nvSpPr>
          <p:cNvPr id="1048609" name="Content Placeholder 2"/>
          <p:cNvSpPr>
            <a:spLocks noGrp="1"/>
          </p:cNvSpPr>
          <p:nvPr>
            <p:ph idx="1"/>
          </p:nvPr>
        </p:nvSpPr>
        <p:spPr>
          <a:xfrm>
            <a:off x="86014" y="80818"/>
            <a:ext cx="8977168" cy="6696364"/>
          </a:xfrm>
        </p:spPr>
        <p:txBody>
          <a:bodyPr>
            <a:normAutofit fontScale="95000" lnSpcReduction="20000"/>
          </a:bodyPr>
          <a:p>
            <a:pPr>
              <a:buFont typeface="Wingdings" pitchFamily="2" charset="2"/>
              <a:buChar char="q"/>
            </a:pPr>
            <a:r>
              <a:rPr b="1" dirty="0" sz="2000" lang="en-US" u="sng">
                <a:solidFill>
                  <a:srgbClr val="C00000"/>
                </a:solidFill>
              </a:rPr>
              <a:t>Normal functioning of the IVC system</a:t>
            </a:r>
          </a:p>
          <a:p>
            <a:pPr>
              <a:buFont typeface="Wingdings" pitchFamily="2" charset="2"/>
              <a:buChar char="§"/>
            </a:pPr>
            <a:r>
              <a:rPr dirty="0" sz="2000" lang="en-US"/>
              <a:t>The system should be checked for proper functioning at least every 2–4 hours.</a:t>
            </a:r>
          </a:p>
          <a:p>
            <a:pPr indent="-457200" marL="457200">
              <a:buFont typeface="+mj-lt"/>
              <a:buAutoNum type="arabicPeriod"/>
            </a:pPr>
            <a:r>
              <a:rPr b="1" dirty="0" sz="2000" lang="en-US">
                <a:solidFill>
                  <a:srgbClr val="0070C0"/>
                </a:solidFill>
              </a:rPr>
              <a:t>Check for presence of good waveform</a:t>
            </a:r>
            <a:r>
              <a:rPr dirty="0" sz="2000" lang="en-US"/>
              <a:t> with respiratory variations and transmitted pulse pressures</a:t>
            </a:r>
          </a:p>
          <a:p>
            <a:pPr indent="-457200" marL="457200">
              <a:buFont typeface="+mj-lt"/>
              <a:buAutoNum type="arabicPeriod"/>
            </a:pPr>
            <a:r>
              <a:rPr b="1" dirty="0" sz="2000" lang="en-US">
                <a:solidFill>
                  <a:srgbClr val="0070C0"/>
                </a:solidFill>
              </a:rPr>
              <a:t>Check for </a:t>
            </a:r>
            <a:r>
              <a:rPr b="1" dirty="0" sz="2000" lang="en-US" err="1">
                <a:solidFill>
                  <a:srgbClr val="0070C0"/>
                </a:solidFill>
              </a:rPr>
              <a:t>patency</a:t>
            </a:r>
            <a:r>
              <a:rPr dirty="0" sz="2000" lang="en-US"/>
              <a:t>, open the system to drain and lower the drip chamber below level of head and observe for 2–3 drops of CSF (normally do not allow more than this to drain).</a:t>
            </a:r>
          </a:p>
          <a:p>
            <a:pPr indent="-457200" marL="457200">
              <a:buFont typeface="+mj-lt"/>
              <a:buAutoNum type="arabicPeriod"/>
            </a:pPr>
            <a:r>
              <a:rPr b="1" dirty="0" sz="2000" lang="en-US">
                <a:solidFill>
                  <a:srgbClr val="0070C0"/>
                </a:solidFill>
              </a:rPr>
              <a:t>For systems open to drainage:</a:t>
            </a:r>
          </a:p>
          <a:p>
            <a:pPr lvl="1"/>
            <a:r>
              <a:rPr dirty="0" sz="2000" lang="en-US"/>
              <a:t>Volume of CSF in drip chamber should be indicated every hour with a mark on a piece of tape on the drip chamber, and the volume should increase with time unless ICP is less than the height of the drip chamber (in practice, under these circumstances the system would usually not be left open to drainage). </a:t>
            </a:r>
          </a:p>
          <a:p>
            <a:pPr lvl="1"/>
            <a:r>
              <a:rPr dirty="0" sz="2000" lang="en-US"/>
              <a:t>A typical amount of drainage would be ≈ 75 ml every 8 hrs</a:t>
            </a:r>
          </a:p>
          <a:p>
            <a:pPr lvl="1"/>
            <a:r>
              <a:rPr dirty="0" sz="2000" lang="en-US"/>
              <a:t>Drip chamber should be emptied into drainage bag regularly (4 or 8 hours) and any time the chamber begins to get full (record volume)</a:t>
            </a:r>
          </a:p>
          <a:p>
            <a:pPr indent="-457200" marL="457200">
              <a:buFont typeface="+mj-lt"/>
              <a:buAutoNum type="arabicPeriod"/>
            </a:pPr>
            <a:r>
              <a:rPr b="1" dirty="0" sz="2000" lang="en-US">
                <a:solidFill>
                  <a:srgbClr val="0070C0"/>
                </a:solidFill>
              </a:rPr>
              <a:t>Is the monitor is actually reflecting ICP</a:t>
            </a:r>
            <a:r>
              <a:rPr dirty="0" sz="2000" lang="en-US"/>
              <a:t>, lowering the HOB towards 0°should increase ICP. Gentle pressure on both jugular veins simultaneously should also cause a gradual rise in ICP over 5–15 seconds that should drop back down to baseline when the pressure is released.</a:t>
            </a:r>
            <a:endParaRPr dirty="0" sz="2000" lang="en-IQ"/>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7"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1119909" y="77552"/>
            <a:ext cx="6904182" cy="670289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10" name="TextBox 6"/>
          <p:cNvSpPr txBox="1"/>
          <p:nvPr/>
        </p:nvSpPr>
        <p:spPr>
          <a:xfrm>
            <a:off x="4906818" y="5466881"/>
            <a:ext cx="2874817" cy="1310640"/>
          </a:xfrm>
          <a:prstGeom prst="rect"/>
          <a:noFill/>
        </p:spPr>
        <p:txBody>
          <a:bodyPr wrap="square">
            <a:spAutoFit/>
          </a:bodyPr>
          <a:p>
            <a:r>
              <a:rPr b="1" dirty="0" sz="2000" lang="en-US">
                <a:solidFill>
                  <a:srgbClr val="C00000"/>
                </a:solidFill>
              </a:rPr>
              <a:t>1 mm Hg  = </a:t>
            </a:r>
            <a:r>
              <a:rPr b="1" dirty="0" sz="2000" lang="en-US">
                <a:solidFill>
                  <a:srgbClr val="002060"/>
                </a:solidFill>
              </a:rPr>
              <a:t>1:36 cm H2O</a:t>
            </a:r>
          </a:p>
          <a:p>
            <a:r>
              <a:rPr b="1" dirty="0" sz="2000" lang="en-US">
                <a:solidFill>
                  <a:srgbClr val="C00000"/>
                </a:solidFill>
              </a:rPr>
              <a:t>1 cm H2O = </a:t>
            </a:r>
            <a:r>
              <a:rPr b="1" dirty="0" sz="2000" lang="en-US">
                <a:solidFill>
                  <a:srgbClr val="002060"/>
                </a:solidFill>
              </a:rPr>
              <a:t>0:735 mmHg</a:t>
            </a:r>
            <a:endParaRPr b="1" dirty="0" sz="2000" lang="en-IQ">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8" name=""/>
        <p:cNvGrpSpPr/>
        <p:nvPr/>
      </p:nvGrpSpPr>
      <p:grpSpPr>
        <a:xfrm>
          <a:off x="0" y="0"/>
          <a:ext cx="0" cy="0"/>
          <a:chOff x="0" y="0"/>
          <a:chExt cx="0" cy="0"/>
        </a:xfrm>
      </p:grpSpPr>
      <p:sp>
        <p:nvSpPr>
          <p:cNvPr id="1048611" name="Title 1"/>
          <p:cNvSpPr>
            <a:spLocks noGrp="1"/>
          </p:cNvSpPr>
          <p:nvPr>
            <p:ph type="title"/>
          </p:nvPr>
        </p:nvSpPr>
        <p:spPr/>
        <p:txBody>
          <a:bodyPr/>
          <a:p>
            <a:endParaRPr lang="en-IQ"/>
          </a:p>
        </p:txBody>
      </p:sp>
      <p:pic>
        <p:nvPicPr>
          <p:cNvPr id="2097162" name="Picture 4"/>
          <p:cNvPicPr>
            <a:picLocks noChangeAspect="1"/>
          </p:cNvPicPr>
          <p:nvPr/>
        </p:nvPicPr>
        <p:blipFill>
          <a:blip xmlns:r="http://schemas.openxmlformats.org/officeDocument/2006/relationships" r:embed="rId1"/>
          <a:stretch>
            <a:fillRect/>
          </a:stretch>
        </p:blipFill>
        <p:spPr>
          <a:xfrm>
            <a:off x="115454" y="204503"/>
            <a:ext cx="8913091" cy="558193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12" name="Content Placeholder 2"/>
          <p:cNvSpPr>
            <a:spLocks noGrp="1"/>
          </p:cNvSpPr>
          <p:nvPr>
            <p:ph idx="1"/>
          </p:nvPr>
        </p:nvSpPr>
        <p:spPr>
          <a:xfrm>
            <a:off x="487506" y="5947061"/>
            <a:ext cx="8168986" cy="632316"/>
          </a:xfrm>
        </p:spPr>
        <p:txBody>
          <a:bodyPr>
            <a:noAutofit/>
          </a:bodyPr>
          <a:p>
            <a:pPr indent="0" marL="0">
              <a:buNone/>
            </a:pPr>
            <a:r>
              <a:rPr b="1" dirty="0" sz="2000" lang="en-US" err="1">
                <a:solidFill>
                  <a:srgbClr val="C00000"/>
                </a:solidFill>
              </a:rPr>
              <a:t>Kocher’s</a:t>
            </a:r>
            <a:r>
              <a:rPr b="1" dirty="0" sz="2000" lang="en-US">
                <a:solidFill>
                  <a:srgbClr val="C00000"/>
                </a:solidFill>
              </a:rPr>
              <a:t> point</a:t>
            </a:r>
            <a:r>
              <a:rPr b="1" dirty="0" sz="2000" lang="en-US"/>
              <a:t> from the superior axial view (10–11cm posterior to </a:t>
            </a:r>
            <a:r>
              <a:rPr b="1" dirty="0" sz="2000" lang="en-US" err="1"/>
              <a:t>nasion</a:t>
            </a:r>
            <a:r>
              <a:rPr b="1" dirty="0" sz="2000" lang="en-US"/>
              <a:t> in the midline, 1cm anterior to coronal suture, and 3cm lateral to midline)</a:t>
            </a:r>
            <a:endParaRPr b="1" dirty="0" sz="2000" lang="en-IQ"/>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9" name=""/>
        <p:cNvGrpSpPr/>
        <p:nvPr/>
      </p:nvGrpSpPr>
      <p:grpSpPr>
        <a:xfrm>
          <a:off x="0" y="0"/>
          <a:ext cx="0" cy="0"/>
          <a:chOff x="0" y="0"/>
          <a:chExt cx="0" cy="0"/>
        </a:xfrm>
      </p:grpSpPr>
      <p:sp>
        <p:nvSpPr>
          <p:cNvPr id="1048613" name="Title 1"/>
          <p:cNvSpPr>
            <a:spLocks noGrp="1"/>
          </p:cNvSpPr>
          <p:nvPr>
            <p:ph type="title"/>
          </p:nvPr>
        </p:nvSpPr>
        <p:spPr/>
        <p:txBody>
          <a:bodyPr/>
          <a:p>
            <a:endParaRPr lang="en-IQ"/>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190500" y="302239"/>
            <a:ext cx="8763000" cy="619063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0" name=""/>
        <p:cNvGrpSpPr/>
        <p:nvPr/>
      </p:nvGrpSpPr>
      <p:grpSpPr>
        <a:xfrm>
          <a:off x="0" y="0"/>
          <a:ext cx="0" cy="0"/>
          <a:chOff x="0" y="0"/>
          <a:chExt cx="0" cy="0"/>
        </a:xfrm>
      </p:grpSpPr>
      <p:sp>
        <p:nvSpPr>
          <p:cNvPr id="1048614" name="Content Placeholder 2"/>
          <p:cNvSpPr>
            <a:spLocks noGrp="1"/>
          </p:cNvSpPr>
          <p:nvPr>
            <p:ph idx="1"/>
          </p:nvPr>
        </p:nvSpPr>
        <p:spPr>
          <a:xfrm>
            <a:off x="86014" y="80818"/>
            <a:ext cx="8977168" cy="6696364"/>
          </a:xfrm>
        </p:spPr>
        <p:txBody>
          <a:bodyPr>
            <a:normAutofit fontScale="95000" lnSpcReduction="20000"/>
          </a:bodyPr>
          <a:p>
            <a:pPr>
              <a:buFont typeface="Wingdings" pitchFamily="2" charset="2"/>
              <a:buChar char="q"/>
            </a:pPr>
            <a:r>
              <a:rPr b="1" dirty="0" sz="2000" lang="en-US" u="sng">
                <a:solidFill>
                  <a:srgbClr val="C00000"/>
                </a:solidFill>
              </a:rPr>
              <a:t>IVC problems</a:t>
            </a:r>
          </a:p>
          <a:p>
            <a:pPr indent="-457200" marL="457200">
              <a:buFont typeface="+mj-lt"/>
              <a:buAutoNum type="arabicParenR"/>
            </a:pPr>
            <a:r>
              <a:rPr b="1" dirty="0" sz="2000" lang="en-US">
                <a:solidFill>
                  <a:srgbClr val="0070C0"/>
                </a:solidFill>
              </a:rPr>
              <a:t>Air filter on drip chamber gets wet (prevents air from passing through filter)</a:t>
            </a:r>
          </a:p>
          <a:p>
            <a:pPr indent="0" lvl="1" marL="457200">
              <a:buNone/>
            </a:pPr>
            <a:r>
              <a:rPr b="1" dirty="0" sz="2000" lang="en-US"/>
              <a:t>Result</a:t>
            </a:r>
            <a:r>
              <a:rPr dirty="0" sz="2000" lang="en-US"/>
              <a:t>: fluid cannot drain freely into drip chamber (the pressure is no longer regulated by the height of the drip nozzle)</a:t>
            </a:r>
          </a:p>
          <a:p>
            <a:pPr lvl="2"/>
            <a:r>
              <a:rPr dirty="0" lang="en-US"/>
              <a:t>if the outflow from the drip chamber is clamped, then no flow at all is possible</a:t>
            </a:r>
          </a:p>
          <a:p>
            <a:pPr lvl="2"/>
            <a:r>
              <a:rPr dirty="0" lang="en-US"/>
              <a:t>if the clamp on the drip chamber outlet is open, then the pressure is actually regulated by the height of the nozzle in the collection bag and not the nozzle in the drip chamber</a:t>
            </a:r>
          </a:p>
          <a:p>
            <a:pPr indent="0" lvl="1" marL="457200">
              <a:buNone/>
            </a:pPr>
            <a:r>
              <a:rPr b="1" dirty="0" sz="2000" lang="en-US"/>
              <a:t>Solution</a:t>
            </a:r>
            <a:r>
              <a:rPr dirty="0" sz="2000" lang="en-US"/>
              <a:t>: if a fresh filter is available, then replace the wet one. Otherwise one must replace the wet filter with a filter from an IV set, or with a sterile gauze taped over the opening.</a:t>
            </a:r>
          </a:p>
          <a:p>
            <a:pPr indent="-457200" marL="457200">
              <a:buFont typeface="+mj-lt"/>
              <a:buAutoNum type="arabicParenR"/>
            </a:pPr>
            <a:r>
              <a:rPr b="1" dirty="0" sz="2000" lang="en-US">
                <a:solidFill>
                  <a:srgbClr val="0070C0"/>
                </a:solidFill>
              </a:rPr>
              <a:t>Air filter on collection bag gets wet:</a:t>
            </a:r>
            <a:r>
              <a:rPr dirty="0" sz="2000" lang="en-US"/>
              <a:t> this will make it </a:t>
            </a:r>
            <a:r>
              <a:rPr dirty="0" sz="2000" lang="en-US" err="1"/>
              <a:t>di</a:t>
            </a:r>
            <a:r>
              <a:rPr dirty="0" sz="2000" lang="en-US"/>
              <a:t>ﬃcult to empty the drip chamber into the bag</a:t>
            </a:r>
            <a:r>
              <a:rPr dirty="0" sz="2400" lang="en-US"/>
              <a:t>.</a:t>
            </a:r>
          </a:p>
          <a:p>
            <a:pPr indent="-457200" marL="457200">
              <a:buAutoNum type="arabicParenR" startAt="3"/>
            </a:pPr>
            <a:r>
              <a:rPr b="1" dirty="0" sz="2000" lang="en-US">
                <a:solidFill>
                  <a:srgbClr val="0070C0"/>
                </a:solidFill>
              </a:rPr>
              <a:t>Improper connections</a:t>
            </a:r>
          </a:p>
          <a:p>
            <a:pPr indent="-457200" marL="457200">
              <a:buAutoNum type="arabicParenR" startAt="3"/>
            </a:pPr>
            <a:r>
              <a:rPr b="1" dirty="0" sz="2000" lang="en-US">
                <a:solidFill>
                  <a:srgbClr val="0070C0"/>
                </a:solidFill>
              </a:rPr>
              <a:t>Changing position of head of bed</a:t>
            </a:r>
            <a:r>
              <a:rPr dirty="0" sz="2000" lang="en-US"/>
              <a:t>: must move drip chamber up or down to keep it level with the same external landmarks (e.g. level of auditory canal).</a:t>
            </a:r>
            <a:endParaRPr dirty="0" sz="2400" lang="en-US"/>
          </a:p>
          <a:p>
            <a:pPr indent="-457200" marL="457200">
              <a:buAutoNum type="arabicParenR" startAt="5"/>
            </a:pPr>
            <a:r>
              <a:rPr b="1" dirty="0" sz="2000" lang="en-US">
                <a:solidFill>
                  <a:srgbClr val="0070C0"/>
                </a:solidFill>
              </a:rPr>
              <a:t>Drip chamber falls to floor:</a:t>
            </a:r>
          </a:p>
          <a:p>
            <a:pPr lvl="1">
              <a:buFont typeface="Wingdings" pitchFamily="2" charset="2"/>
              <a:buChar char="§"/>
            </a:pPr>
            <a:r>
              <a:rPr dirty="0" sz="2000" lang="en-US"/>
              <a:t>Over-drainage, possible seizures and/or subdural hematoma formation</a:t>
            </a:r>
          </a:p>
          <a:p>
            <a:pPr lvl="1">
              <a:buFont typeface="Wingdings" pitchFamily="2" charset="2"/>
              <a:buChar char="§"/>
            </a:pPr>
            <a:r>
              <a:rPr dirty="0" sz="2000" lang="en-US"/>
              <a:t>solution: securely tape chamber to pole, bed-rail…, check position regularly</a:t>
            </a:r>
            <a:endParaRPr dirty="0" sz="2000" lang="en-IQ"/>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1" name=""/>
        <p:cNvGrpSpPr/>
        <p:nvPr/>
      </p:nvGrpSpPr>
      <p:grpSpPr>
        <a:xfrm>
          <a:off x="0" y="0"/>
          <a:ext cx="0" cy="0"/>
          <a:chOff x="0" y="0"/>
          <a:chExt cx="0" cy="0"/>
        </a:xfrm>
      </p:grpSpPr>
      <p:sp>
        <p:nvSpPr>
          <p:cNvPr id="1048615"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Types of ICP waveforms</a:t>
            </a:r>
          </a:p>
          <a:p>
            <a:pPr>
              <a:buFont typeface="Wingdings" pitchFamily="2" charset="2"/>
              <a:buChar char="v"/>
            </a:pPr>
            <a:r>
              <a:rPr b="1" dirty="0" sz="2000" lang="en-US"/>
              <a:t>Normal waveforms</a:t>
            </a:r>
          </a:p>
          <a:p>
            <a:pPr>
              <a:buFont typeface="Wingdings" pitchFamily="2" charset="2"/>
              <a:buChar char="§"/>
            </a:pPr>
            <a:r>
              <a:rPr dirty="0" sz="2000" lang="en-US"/>
              <a:t>Flow of 3 upstrokes in one wave</a:t>
            </a:r>
          </a:p>
          <a:p>
            <a:pPr lvl="1"/>
            <a:r>
              <a:rPr dirty="0" sz="2000" lang="en-US">
                <a:solidFill>
                  <a:srgbClr val="111111"/>
                </a:solidFill>
              </a:rPr>
              <a:t>P1 (</a:t>
            </a:r>
            <a:r>
              <a:rPr b="1" dirty="0" sz="2000" lang="en-US">
                <a:solidFill>
                  <a:srgbClr val="0070C0"/>
                </a:solidFill>
              </a:rPr>
              <a:t>Percussion wave</a:t>
            </a:r>
            <a:r>
              <a:rPr dirty="0" sz="2000" lang="en-US">
                <a:solidFill>
                  <a:srgbClr val="111111"/>
                </a:solidFill>
              </a:rPr>
              <a:t>) reflects arterial pulsation.</a:t>
            </a:r>
          </a:p>
          <a:p>
            <a:pPr lvl="1"/>
            <a:r>
              <a:rPr dirty="0" sz="2000" lang="en-US">
                <a:solidFill>
                  <a:srgbClr val="111111"/>
                </a:solidFill>
              </a:rPr>
              <a:t>P2 (</a:t>
            </a:r>
            <a:r>
              <a:rPr b="1" dirty="0" sz="2000" lang="en-US">
                <a:solidFill>
                  <a:srgbClr val="0070C0"/>
                </a:solidFill>
              </a:rPr>
              <a:t>Tidal wave</a:t>
            </a:r>
            <a:r>
              <a:rPr dirty="0" sz="2000" lang="en-US">
                <a:solidFill>
                  <a:srgbClr val="111111"/>
                </a:solidFill>
              </a:rPr>
              <a:t>) reflects intracranial compliance.</a:t>
            </a:r>
          </a:p>
          <a:p>
            <a:pPr lvl="1"/>
            <a:r>
              <a:rPr dirty="0" sz="2000" lang="en-US">
                <a:solidFill>
                  <a:srgbClr val="111111"/>
                </a:solidFill>
              </a:rPr>
              <a:t>P3 (</a:t>
            </a:r>
            <a:r>
              <a:rPr b="1" dirty="0" sz="2000" lang="en-US">
                <a:solidFill>
                  <a:srgbClr val="0070C0"/>
                </a:solidFill>
              </a:rPr>
              <a:t>Dicrotic wave</a:t>
            </a:r>
            <a:r>
              <a:rPr dirty="0" sz="2000" lang="en-US">
                <a:solidFill>
                  <a:srgbClr val="111111"/>
                </a:solidFill>
              </a:rPr>
              <a:t>) reflects aortic valve closure.</a:t>
            </a:r>
          </a:p>
          <a:p>
            <a:endParaRPr dirty="0" sz="2000" lang="en-US">
              <a:solidFill>
                <a:srgbClr val="111111"/>
              </a:solidFill>
            </a:endParaRPr>
          </a:p>
          <a:p>
            <a:r>
              <a:rPr dirty="0" sz="2000" lang="en-US">
                <a:solidFill>
                  <a:srgbClr val="111111"/>
                </a:solidFill>
              </a:rPr>
              <a:t>The normal ICP = </a:t>
            </a:r>
            <a:r>
              <a:rPr b="1" dirty="0" sz="2000" lang="en-US">
                <a:solidFill>
                  <a:srgbClr val="111111"/>
                </a:solidFill>
              </a:rPr>
              <a:t>P1 &gt; P2 &gt; P3</a:t>
            </a:r>
            <a:r>
              <a:rPr dirty="0" sz="2000" lang="en-US">
                <a:solidFill>
                  <a:srgbClr val="111111"/>
                </a:solidFill>
              </a:rPr>
              <a:t>.</a:t>
            </a:r>
          </a:p>
          <a:p>
            <a:r>
              <a:rPr dirty="0" sz="2000" lang="en-US">
                <a:solidFill>
                  <a:srgbClr val="111111"/>
                </a:solidFill>
              </a:rPr>
              <a:t>Increase ICP there is reduced intracranial compliance = </a:t>
            </a:r>
            <a:r>
              <a:rPr b="1" dirty="0" sz="2000" lang="en-US">
                <a:solidFill>
                  <a:srgbClr val="111111"/>
                </a:solidFill>
              </a:rPr>
              <a:t>P1 &lt; P2 &gt; P3</a:t>
            </a:r>
            <a:r>
              <a:rPr dirty="0" sz="2000" lang="en-US">
                <a:solidFill>
                  <a:srgbClr val="111111"/>
                </a:solidFill>
              </a:rPr>
              <a:t>. </a:t>
            </a:r>
            <a:endParaRPr dirty="0" sz="2000" lang="en-US"/>
          </a:p>
          <a:p>
            <a:endParaRPr dirty="0" sz="2000" lang="en-IQ"/>
          </a:p>
        </p:txBody>
      </p:sp>
      <p:pic>
        <p:nvPicPr>
          <p:cNvPr id="2097164" name="Picture 3"/>
          <p:cNvPicPr>
            <a:picLocks noChangeAspect="1"/>
          </p:cNvPicPr>
          <p:nvPr/>
        </p:nvPicPr>
        <p:blipFill>
          <a:blip xmlns:r="http://schemas.openxmlformats.org/officeDocument/2006/relationships" r:embed="rId1"/>
          <a:stretch>
            <a:fillRect/>
          </a:stretch>
        </p:blipFill>
        <p:spPr>
          <a:xfrm>
            <a:off x="80818" y="3765942"/>
            <a:ext cx="4364182" cy="281305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5" name="Picture 5"/>
          <p:cNvPicPr>
            <a:picLocks noChangeAspect="1"/>
          </p:cNvPicPr>
          <p:nvPr/>
        </p:nvPicPr>
        <p:blipFill>
          <a:blip xmlns:r="http://schemas.openxmlformats.org/officeDocument/2006/relationships" r:embed="rId2"/>
          <a:stretch>
            <a:fillRect/>
          </a:stretch>
        </p:blipFill>
        <p:spPr>
          <a:xfrm>
            <a:off x="4572000" y="3768084"/>
            <a:ext cx="4485986" cy="281305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589"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u="sng">
                <a:solidFill>
                  <a:srgbClr val="002060"/>
                </a:solidFill>
              </a:rPr>
              <a:t>Pupillary examination in trauma</a:t>
            </a:r>
          </a:p>
          <a:p>
            <a:pPr>
              <a:buFont typeface="Wingdings" pitchFamily="2" charset="2"/>
              <a:buChar char="Ø"/>
            </a:pPr>
            <a:r>
              <a:rPr b="1" dirty="0" sz="2000" lang="en-US">
                <a:solidFill>
                  <a:srgbClr val="7030A0"/>
                </a:solidFill>
              </a:rPr>
              <a:t>Unilateral</a:t>
            </a:r>
          </a:p>
          <a:p>
            <a:r>
              <a:rPr dirty="0" sz="2000" lang="en-US"/>
              <a:t>Unilateral dilated pupil that does not react to light —&gt; </a:t>
            </a:r>
            <a:r>
              <a:rPr b="1" dirty="0" sz="2000" lang="en-US" err="1"/>
              <a:t>uncal</a:t>
            </a:r>
            <a:r>
              <a:rPr b="1" dirty="0" sz="2000" lang="en-US"/>
              <a:t> herniation</a:t>
            </a:r>
            <a:r>
              <a:rPr dirty="0" sz="2000" lang="en-US"/>
              <a:t>.</a:t>
            </a:r>
          </a:p>
          <a:p>
            <a:r>
              <a:rPr dirty="0" sz="2000" lang="en-US"/>
              <a:t>Direct trauma to the eye can also cause unilateral pupillary dilation. </a:t>
            </a:r>
          </a:p>
          <a:p>
            <a:r>
              <a:rPr dirty="0" sz="2000" lang="en-US"/>
              <a:t>Nonreactive pupil in one eye with light response in the contralateral eye (an afferent pupillary defect or Marcus Gunn pupil) —&gt; </a:t>
            </a:r>
            <a:r>
              <a:rPr b="1" dirty="0" sz="2000" lang="en-US"/>
              <a:t>optic nerve injury</a:t>
            </a:r>
            <a:r>
              <a:rPr dirty="0" sz="2000" lang="en-US"/>
              <a:t>. </a:t>
            </a:r>
          </a:p>
          <a:p>
            <a:r>
              <a:rPr dirty="0" sz="2000" lang="en-US"/>
              <a:t>Unilateral pupillary constriction is often accompanied by mild ptosis when </a:t>
            </a:r>
            <a:r>
              <a:rPr b="1" dirty="0" sz="2000" lang="en-US"/>
              <a:t>Horner’s syndrome</a:t>
            </a:r>
            <a:r>
              <a:rPr dirty="0" sz="2000" lang="en-US"/>
              <a:t> is present, suggesting </a:t>
            </a:r>
            <a:r>
              <a:rPr b="1" dirty="0" sz="2000" lang="en-US"/>
              <a:t>carotid dissection</a:t>
            </a:r>
            <a:r>
              <a:rPr dirty="0" sz="2000" lang="en-US"/>
              <a:t>.</a:t>
            </a:r>
            <a:endParaRPr dirty="0" sz="2000" lang="en-IQ"/>
          </a:p>
          <a:p>
            <a:endParaRPr dirty="0" sz="2000" lang="en-US"/>
          </a:p>
          <a:p>
            <a:pPr>
              <a:buFont typeface="Wingdings" pitchFamily="2" charset="2"/>
              <a:buChar char="Ø"/>
            </a:pPr>
            <a:r>
              <a:rPr b="1" dirty="0" sz="2000" lang="en-US">
                <a:solidFill>
                  <a:srgbClr val="7030A0"/>
                </a:solidFill>
              </a:rPr>
              <a:t>Bilateral</a:t>
            </a:r>
          </a:p>
          <a:p>
            <a:r>
              <a:rPr dirty="0" sz="2000" lang="en-US"/>
              <a:t>Bilateral dilated pupils are not easy to interpret and may result from </a:t>
            </a:r>
          </a:p>
          <a:p>
            <a:pPr lvl="1">
              <a:buFont typeface="Wingdings" pitchFamily="2" charset="2"/>
              <a:buChar char="ü"/>
            </a:pPr>
            <a:r>
              <a:rPr b="1" dirty="0" sz="2000" lang="en-US">
                <a:solidFill>
                  <a:srgbClr val="0070C0"/>
                </a:solidFill>
              </a:rPr>
              <a:t>Hypoxia.</a:t>
            </a:r>
          </a:p>
          <a:p>
            <a:pPr lvl="1">
              <a:buFont typeface="Wingdings" pitchFamily="2" charset="2"/>
              <a:buChar char="ü"/>
            </a:pPr>
            <a:r>
              <a:rPr b="1" dirty="0" sz="2000" lang="en-US">
                <a:solidFill>
                  <a:srgbClr val="0070C0"/>
                </a:solidFill>
              </a:rPr>
              <a:t>Hypotension.</a:t>
            </a:r>
          </a:p>
          <a:p>
            <a:pPr lvl="1">
              <a:buFont typeface="Wingdings" pitchFamily="2" charset="2"/>
              <a:buChar char="ü"/>
            </a:pPr>
            <a:r>
              <a:rPr b="1" dirty="0" sz="2000" lang="en-US" err="1">
                <a:solidFill>
                  <a:srgbClr val="0070C0"/>
                </a:solidFill>
              </a:rPr>
              <a:t>Mydriatic</a:t>
            </a:r>
            <a:r>
              <a:rPr b="1" dirty="0" sz="2000" lang="en-US">
                <a:solidFill>
                  <a:srgbClr val="0070C0"/>
                </a:solidFill>
              </a:rPr>
              <a:t> drugs.</a:t>
            </a:r>
          </a:p>
          <a:p>
            <a:pPr lvl="1">
              <a:buFont typeface="Wingdings" pitchFamily="2" charset="2"/>
              <a:buChar char="ü"/>
            </a:pPr>
            <a:r>
              <a:rPr b="1" dirty="0" sz="2000" lang="en-US">
                <a:solidFill>
                  <a:srgbClr val="0070C0"/>
                </a:solidFill>
              </a:rPr>
              <a:t>Bilateral third nerve dysfunction. </a:t>
            </a:r>
          </a:p>
          <a:p>
            <a:r>
              <a:rPr dirty="0" sz="2000" lang="en-US"/>
              <a:t>Bilateral pupillary constriction is commonly a drug response (especially if narcotics were given) but can also represent a pontine lesion.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graphicFrame>
        <p:nvGraphicFramePr>
          <p:cNvPr id="4194304" name="Table 3"/>
          <p:cNvGraphicFramePr>
            <a:graphicFrameLocks noGrp="1"/>
          </p:cNvGraphicFramePr>
          <p:nvPr>
            <p:ph idx="1"/>
          </p:nvPr>
        </p:nvGraphicFramePr>
        <p:xfrm>
          <a:off x="178376" y="496455"/>
          <a:ext cx="8803986" cy="6153728"/>
        </p:xfrm>
        <a:graphic>
          <a:graphicData uri="http://schemas.openxmlformats.org/drawingml/2006/table">
            <a:tbl>
              <a:tblPr firstRow="1" bandRow="1">
                <a:tableStyleId>{5C22544A-7EE6-4342-B048-85BDC9FD1C3A}</a:tableStyleId>
              </a:tblPr>
              <a:tblGrid>
                <a:gridCol w="2934662"/>
                <a:gridCol w="2934662"/>
                <a:gridCol w="2934662"/>
              </a:tblGrid>
              <a:tr h="467827">
                <a:tc>
                  <a:txBody>
                    <a:bodyPr/>
                    <a:p>
                      <a:r>
                        <a:rPr dirty="0" sz="2000" lang="en-US"/>
                        <a:t>Peak</a:t>
                      </a:r>
                      <a:endParaRPr dirty="0" sz="2000" lang="en-IQ"/>
                    </a:p>
                  </a:txBody>
                </a:tc>
                <a:tc>
                  <a:txBody>
                    <a:bodyPr/>
                    <a:p>
                      <a:r>
                        <a:rPr dirty="0" sz="2000" lang="en-US"/>
                        <a:t>Wave </a:t>
                      </a:r>
                      <a:endParaRPr dirty="0" sz="2000" lang="en-IQ"/>
                    </a:p>
                  </a:txBody>
                </a:tc>
                <a:tc>
                  <a:txBody>
                    <a:bodyPr/>
                    <a:p>
                      <a:r>
                        <a:rPr dirty="0" sz="2000" lang="en-US"/>
                        <a:t>Origin</a:t>
                      </a:r>
                      <a:endParaRPr dirty="0" sz="2000" lang="en-IQ"/>
                    </a:p>
                  </a:txBody>
                </a:tc>
              </a:tr>
              <a:tr h="1187561">
                <a:tc>
                  <a:txBody>
                    <a:bodyPr/>
                    <a:p>
                      <a:r>
                        <a:rPr dirty="0" sz="2000" lang="en-US"/>
                        <a:t>First large peak</a:t>
                      </a:r>
                    </a:p>
                  </a:txBody>
                </a:tc>
                <a:tc>
                  <a:txBody>
                    <a:bodyPr/>
                    <a:p>
                      <a:r>
                        <a:rPr dirty="0" sz="2000" lang="en-US"/>
                        <a:t>Percussion wave W1 (pulsatile)</a:t>
                      </a:r>
                      <a:endParaRPr dirty="0" sz="2000" lang="en-IQ"/>
                    </a:p>
                  </a:txBody>
                </a:tc>
                <a:tc>
                  <a:txBody>
                    <a:bodyPr/>
                    <a:p>
                      <a:r>
                        <a:rPr dirty="0" sz="2000" lang="en-US"/>
                        <a:t>Systolic pressure, large intracranial arteries and choroid plexus</a:t>
                      </a:r>
                      <a:endParaRPr dirty="0" sz="2000" lang="en-IQ"/>
                    </a:p>
                  </a:txBody>
                </a:tc>
              </a:tr>
              <a:tr h="1907296">
                <a:tc>
                  <a:txBody>
                    <a:bodyPr/>
                    <a:p>
                      <a:r>
                        <a:rPr dirty="0" sz="2000" lang="en-US"/>
                        <a:t>Second small peak</a:t>
                      </a:r>
                      <a:endParaRPr dirty="0" sz="2000" lang="en-IQ"/>
                    </a:p>
                  </a:txBody>
                </a:tc>
                <a:tc>
                  <a:txBody>
                    <a:bodyPr/>
                    <a:p>
                      <a:r>
                        <a:rPr dirty="0" sz="2000" lang="en-US"/>
                        <a:t>Tidal wave W2 (pulsatile)</a:t>
                      </a:r>
                      <a:endParaRPr dirty="0" sz="2000" lang="en-IQ"/>
                    </a:p>
                  </a:txBody>
                </a:tc>
                <a:tc>
                  <a:txBody>
                    <a:bodyPr/>
                    <a:p>
                      <a:r>
                        <a:rPr dirty="0" sz="2000" lang="en-US"/>
                        <a:t>Central venous wave from right atrium, from brain increased </a:t>
                      </a:r>
                      <a:r>
                        <a:rPr dirty="0" sz="2000" lang="en-US" err="1"/>
                        <a:t>elastance</a:t>
                      </a:r>
                      <a:r>
                        <a:rPr dirty="0" sz="2000" lang="en-US"/>
                        <a:t>/ decrease compliance </a:t>
                      </a:r>
                      <a:endParaRPr dirty="0" sz="2000" lang="en-IQ"/>
                    </a:p>
                  </a:txBody>
                </a:tc>
              </a:tr>
              <a:tr h="467827">
                <a:tc>
                  <a:txBody>
                    <a:bodyPr/>
                    <a:p>
                      <a:r>
                        <a:rPr dirty="0" sz="2000" lang="en-US"/>
                        <a:t>Inverted</a:t>
                      </a:r>
                      <a:endParaRPr dirty="0" sz="2000" lang="en-IQ"/>
                    </a:p>
                  </a:txBody>
                </a:tc>
                <a:tc>
                  <a:txBody>
                    <a:bodyPr/>
                    <a:p>
                      <a:r>
                        <a:rPr dirty="0" sz="2000" lang="en-US"/>
                        <a:t>Inverted</a:t>
                      </a:r>
                      <a:endParaRPr dirty="0" sz="2000" lang="en-IQ"/>
                    </a:p>
                  </a:txBody>
                </a:tc>
                <a:tc>
                  <a:txBody>
                    <a:bodyPr/>
                    <a:p>
                      <a:r>
                        <a:rPr dirty="0" sz="2000" lang="en-US" err="1"/>
                        <a:t>Miscalibrated</a:t>
                      </a:r>
                      <a:r>
                        <a:rPr dirty="0" sz="2000" lang="en-US"/>
                        <a:t> monitor</a:t>
                      </a:r>
                      <a:endParaRPr dirty="0" sz="2000" lang="en-IQ"/>
                    </a:p>
                  </a:txBody>
                </a:tc>
              </a:tr>
              <a:tr h="467827">
                <a:tc>
                  <a:txBody>
                    <a:bodyPr/>
                    <a:p>
                      <a:r>
                        <a:rPr dirty="0" sz="2000" lang="en-US"/>
                        <a:t>Third small peak</a:t>
                      </a:r>
                      <a:endParaRPr dirty="0" sz="2000" lang="en-IQ"/>
                    </a:p>
                  </a:txBody>
                </a:tc>
                <a:tc>
                  <a:txBody>
                    <a:bodyPr/>
                    <a:p>
                      <a:r>
                        <a:rPr dirty="0" sz="2000" lang="en-US"/>
                        <a:t>Dicrotic wave W3</a:t>
                      </a:r>
                      <a:endParaRPr dirty="0" sz="2000" lang="en-IQ"/>
                    </a:p>
                  </a:txBody>
                </a:tc>
                <a:tc>
                  <a:txBody>
                    <a:bodyPr/>
                    <a:p>
                      <a:r>
                        <a:rPr dirty="0" sz="2000" lang="en-US"/>
                        <a:t>Arterial pulse</a:t>
                      </a:r>
                      <a:endParaRPr dirty="0" sz="2000" lang="en-IQ"/>
                    </a:p>
                  </a:txBody>
                </a:tc>
              </a:tr>
              <a:tr h="827695">
                <a:tc>
                  <a:txBody>
                    <a:bodyPr/>
                    <a:p>
                      <a:r>
                        <a:rPr dirty="0" sz="2000" lang="en-US"/>
                        <a:t>Expiration </a:t>
                      </a:r>
                      <a:endParaRPr dirty="0" sz="2000" lang="en-IQ"/>
                    </a:p>
                  </a:txBody>
                </a:tc>
                <a:tc>
                  <a:txBody>
                    <a:bodyPr/>
                    <a:p>
                      <a:r>
                        <a:rPr dirty="0" sz="2000" lang="en-US"/>
                        <a:t>Increase overall wave</a:t>
                      </a:r>
                      <a:endParaRPr dirty="0" sz="2000" lang="en-IQ"/>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Increasing central venous pressure</a:t>
                      </a:r>
                      <a:endParaRPr dirty="0" sz="2000" lang="en-IQ"/>
                    </a:p>
                  </a:txBody>
                </a:tc>
              </a:tr>
              <a:tr h="827695">
                <a:tc>
                  <a:txBody>
                    <a:bodyPr/>
                    <a:p>
                      <a:r>
                        <a:rPr dirty="0" sz="2000" lang="en-US"/>
                        <a:t>Inspiration</a:t>
                      </a:r>
                      <a:endParaRPr dirty="0" sz="2000" lang="en-IQ"/>
                    </a:p>
                  </a:txBody>
                </a:tc>
                <a:tc>
                  <a:txBody>
                    <a:bodyPr/>
                    <a:p>
                      <a:r>
                        <a:rPr dirty="0" sz="2000" lang="en-US"/>
                        <a:t>Decrease overall wave</a:t>
                      </a:r>
                      <a:endParaRPr dirty="0" sz="2000" lang="en-IQ"/>
                    </a:p>
                  </a:txBody>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Decreasing central venous pressure</a:t>
                      </a:r>
                      <a:endParaRPr dirty="0" sz="2000" lang="en-IQ"/>
                    </a:p>
                  </a:txBody>
                </a:tc>
              </a:tr>
            </a:tbl>
          </a:graphicData>
        </a:graphic>
      </p:graphicFrame>
      <p:sp>
        <p:nvSpPr>
          <p:cNvPr id="1048616" name="TextBox 4"/>
          <p:cNvSpPr txBox="1"/>
          <p:nvPr/>
        </p:nvSpPr>
        <p:spPr>
          <a:xfrm>
            <a:off x="3277754" y="34635"/>
            <a:ext cx="2588492" cy="701039"/>
          </a:xfrm>
          <a:prstGeom prst="rect"/>
          <a:noFill/>
        </p:spPr>
        <p:txBody>
          <a:bodyPr rtlCol="0" wrap="square">
            <a:spAutoFit/>
          </a:bodyPr>
          <a:p>
            <a:pPr algn="l"/>
            <a:r>
              <a:rPr b="1" dirty="0" sz="2000" lang="en-US">
                <a:solidFill>
                  <a:srgbClr val="002060"/>
                </a:solidFill>
              </a:rPr>
              <a:t>Normal ICP waveform</a:t>
            </a:r>
            <a:endParaRPr b="1" dirty="0" sz="2000" lang="en-IQ">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17" name="Title 1"/>
          <p:cNvSpPr>
            <a:spLocks noGrp="1"/>
          </p:cNvSpPr>
          <p:nvPr>
            <p:ph type="title"/>
          </p:nvPr>
        </p:nvSpPr>
        <p:spPr/>
        <p:txBody>
          <a:bodyPr/>
          <a:p>
            <a:endParaRPr lang="en-IQ"/>
          </a:p>
        </p:txBody>
      </p:sp>
      <p:pic>
        <p:nvPicPr>
          <p:cNvPr id="2097166" name="Picture 4"/>
          <p:cNvPicPr>
            <a:picLocks noChangeAspect="1" noGrp="1"/>
          </p:cNvPicPr>
          <p:nvPr>
            <p:ph idx="1"/>
          </p:nvPr>
        </p:nvPicPr>
        <p:blipFill>
          <a:blip xmlns:r="http://schemas.openxmlformats.org/officeDocument/2006/relationships" r:embed="rId1"/>
          <a:stretch>
            <a:fillRect/>
          </a:stretch>
        </p:blipFill>
        <p:spPr>
          <a:xfrm>
            <a:off x="0" y="0"/>
            <a:ext cx="4572000"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7" name="Picture 6"/>
          <p:cNvPicPr>
            <a:picLocks noChangeAspect="1"/>
          </p:cNvPicPr>
          <p:nvPr/>
        </p:nvPicPr>
        <p:blipFill>
          <a:blip xmlns:r="http://schemas.openxmlformats.org/officeDocument/2006/relationships" r:embed="rId2"/>
          <a:stretch>
            <a:fillRect/>
          </a:stretch>
        </p:blipFill>
        <p:spPr>
          <a:xfrm>
            <a:off x="4572000" y="0"/>
            <a:ext cx="4572000"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8" name="Picture 10"/>
          <p:cNvPicPr>
            <a:picLocks noChangeAspect="1"/>
          </p:cNvPicPr>
          <p:nvPr/>
        </p:nvPicPr>
        <p:blipFill>
          <a:blip xmlns:r="http://schemas.openxmlformats.org/officeDocument/2006/relationships" r:embed="rId3"/>
          <a:stretch>
            <a:fillRect/>
          </a:stretch>
        </p:blipFill>
        <p:spPr>
          <a:xfrm>
            <a:off x="0" y="3429000"/>
            <a:ext cx="4572000"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69" name="Picture 21"/>
          <p:cNvPicPr>
            <a:picLocks noChangeAspect="1"/>
          </p:cNvPicPr>
          <p:nvPr/>
        </p:nvPicPr>
        <p:blipFill>
          <a:blip xmlns:r="http://schemas.openxmlformats.org/officeDocument/2006/relationships" r:embed="rId4"/>
          <a:stretch>
            <a:fillRect/>
          </a:stretch>
        </p:blipFill>
        <p:spPr>
          <a:xfrm>
            <a:off x="4572001" y="3429000"/>
            <a:ext cx="4572000"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4" name=""/>
        <p:cNvGrpSpPr/>
        <p:nvPr/>
      </p:nvGrpSpPr>
      <p:grpSpPr>
        <a:xfrm>
          <a:off x="0" y="0"/>
          <a:ext cx="0" cy="0"/>
          <a:chOff x="0" y="0"/>
          <a:chExt cx="0" cy="0"/>
        </a:xfrm>
      </p:grpSpPr>
      <p:pic>
        <p:nvPicPr>
          <p:cNvPr id="2097170" name="Picture 19"/>
          <p:cNvPicPr>
            <a:picLocks noChangeAspect="1" noGrp="1"/>
          </p:cNvPicPr>
          <p:nvPr>
            <p:ph idx="1"/>
          </p:nvPr>
        </p:nvPicPr>
        <p:blipFill>
          <a:blip xmlns:r="http://schemas.openxmlformats.org/officeDocument/2006/relationships" r:embed="rId1"/>
          <a:stretch>
            <a:fillRect/>
          </a:stretch>
        </p:blipFill>
        <p:spPr>
          <a:xfrm>
            <a:off x="4687456" y="2817556"/>
            <a:ext cx="4354377" cy="393653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71" name="Picture 8"/>
          <p:cNvPicPr>
            <a:picLocks noChangeAspect="1"/>
          </p:cNvPicPr>
          <p:nvPr/>
        </p:nvPicPr>
        <p:blipFill>
          <a:blip xmlns:r="http://schemas.openxmlformats.org/officeDocument/2006/relationships" r:embed="rId2"/>
          <a:stretch>
            <a:fillRect/>
          </a:stretch>
        </p:blipFill>
        <p:spPr>
          <a:xfrm>
            <a:off x="102169" y="103909"/>
            <a:ext cx="4354377" cy="393653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5" name=""/>
        <p:cNvGrpSpPr/>
        <p:nvPr/>
      </p:nvGrpSpPr>
      <p:grpSpPr>
        <a:xfrm>
          <a:off x="0" y="0"/>
          <a:ext cx="0" cy="0"/>
          <a:chOff x="0" y="0"/>
          <a:chExt cx="0" cy="0"/>
        </a:xfrm>
      </p:grpSpPr>
      <p:sp>
        <p:nvSpPr>
          <p:cNvPr id="1048618"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Pathological ICP waves</a:t>
            </a:r>
          </a:p>
          <a:p>
            <a:pPr>
              <a:buFont typeface="Wingdings" pitchFamily="2" charset="2"/>
              <a:buChar char="Ø"/>
            </a:pPr>
            <a:r>
              <a:rPr b="1" dirty="0" sz="2000" lang="en-US" err="1">
                <a:solidFill>
                  <a:srgbClr val="0070C0"/>
                </a:solidFill>
              </a:rPr>
              <a:t>Lundberg</a:t>
            </a:r>
            <a:r>
              <a:rPr b="1" dirty="0" sz="2000" lang="en-US">
                <a:solidFill>
                  <a:srgbClr val="0070C0"/>
                </a:solidFill>
              </a:rPr>
              <a:t> A waves (plateau waves):</a:t>
            </a:r>
            <a:r>
              <a:rPr dirty="0" sz="2000" lang="en-US"/>
              <a:t> </a:t>
            </a:r>
          </a:p>
          <a:p>
            <a:pPr>
              <a:buFont typeface="Wingdings" pitchFamily="2" charset="2"/>
              <a:buChar char="§"/>
            </a:pPr>
            <a:r>
              <a:rPr dirty="0" sz="2000" lang="en-US"/>
              <a:t>ICP elevations ≥ 50 mm Hg</a:t>
            </a:r>
          </a:p>
          <a:p>
            <a:pPr>
              <a:buFont typeface="Wingdings" pitchFamily="2" charset="2"/>
              <a:buChar char="§"/>
            </a:pPr>
            <a:r>
              <a:rPr dirty="0" sz="2000" lang="en-US"/>
              <a:t>Last 5-20 minutes then return to slightly elevated baseline</a:t>
            </a:r>
          </a:p>
          <a:p>
            <a:pPr>
              <a:buFont typeface="Wingdings" pitchFamily="2" charset="2"/>
              <a:buChar char="§"/>
            </a:pPr>
            <a:r>
              <a:rPr dirty="0" sz="2000" lang="en-US">
                <a:solidFill>
                  <a:srgbClr val="111111"/>
                </a:solidFill>
              </a:rPr>
              <a:t>Reduced intracranial compliance.</a:t>
            </a:r>
          </a:p>
          <a:p>
            <a:pPr>
              <a:buFont typeface="Wingdings" pitchFamily="2" charset="2"/>
              <a:buChar char="§"/>
            </a:pPr>
            <a:r>
              <a:rPr dirty="0" sz="2000" lang="en-US">
                <a:solidFill>
                  <a:srgbClr val="111111"/>
                </a:solidFill>
              </a:rPr>
              <a:t>The patient will likely have neurological deterioration. </a:t>
            </a:r>
          </a:p>
          <a:p>
            <a:pPr>
              <a:buFont typeface="Wingdings" pitchFamily="2" charset="2"/>
              <a:buChar char="§"/>
            </a:pPr>
            <a:r>
              <a:rPr dirty="0" sz="2000" lang="en-US"/>
              <a:t>Mechanism: </a:t>
            </a:r>
          </a:p>
          <a:p>
            <a:pPr lvl="1">
              <a:buFont typeface="Wingdings" pitchFamily="2" charset="2"/>
              <a:buChar char="ü"/>
            </a:pPr>
            <a:r>
              <a:rPr dirty="0" sz="2000" lang="en-US"/>
              <a:t>Cerebral vasodilatation can be provoked by several different situations (hypoxia, hypercapnia, hypotension or use of vasodilatory drugs).</a:t>
            </a:r>
          </a:p>
          <a:p>
            <a:pPr lvl="1">
              <a:buFont typeface="Wingdings" pitchFamily="2" charset="2"/>
              <a:buChar char="ü"/>
            </a:pPr>
            <a:r>
              <a:rPr dirty="0" sz="2000" lang="en-US" err="1"/>
              <a:t>Intracerebral</a:t>
            </a:r>
            <a:r>
              <a:rPr dirty="0" sz="2000" lang="en-US"/>
              <a:t> vasodilatation results in an increased cerebral blood volume leading to a rise in ICP and a concomitant decrease in CPP. </a:t>
            </a:r>
          </a:p>
          <a:p>
            <a:pPr>
              <a:buFont typeface="Wingdings" pitchFamily="2" charset="2"/>
              <a:buChar char="v"/>
            </a:pPr>
            <a:r>
              <a:rPr dirty="0" sz="2000" lang="en-US"/>
              <a:t>4 phases</a:t>
            </a:r>
          </a:p>
          <a:p>
            <a:pPr indent="-457200" marL="457200">
              <a:buFont typeface="+mj-lt"/>
              <a:buAutoNum type="arabicPeriod"/>
            </a:pPr>
            <a:r>
              <a:rPr b="1" dirty="0" sz="2000" lang="en-US">
                <a:solidFill>
                  <a:srgbClr val="7030A0"/>
                </a:solidFill>
              </a:rPr>
              <a:t>Drift phase: </a:t>
            </a:r>
            <a:r>
              <a:rPr dirty="0" sz="2000" lang="en-US"/>
              <a:t>    CPP —&gt; Vasodilatation </a:t>
            </a:r>
          </a:p>
          <a:p>
            <a:pPr indent="-457200" marL="457200">
              <a:buFont typeface="+mj-lt"/>
              <a:buAutoNum type="arabicPeriod"/>
            </a:pPr>
            <a:r>
              <a:rPr b="1" dirty="0" sz="2000" lang="en-US">
                <a:solidFill>
                  <a:srgbClr val="7030A0"/>
                </a:solidFill>
              </a:rPr>
              <a:t>Plateau phase: </a:t>
            </a:r>
            <a:r>
              <a:rPr dirty="0" sz="2000" lang="en-US"/>
              <a:t>Vasodilatation —&gt;     ICP</a:t>
            </a:r>
          </a:p>
          <a:p>
            <a:pPr indent="-457200" marL="457200">
              <a:buFont typeface="+mj-lt"/>
              <a:buAutoNum type="arabicPeriod"/>
            </a:pPr>
            <a:r>
              <a:rPr b="1" dirty="0" sz="2000" lang="en-US">
                <a:solidFill>
                  <a:srgbClr val="7030A0"/>
                </a:solidFill>
              </a:rPr>
              <a:t>Ischemic response phase:</a:t>
            </a:r>
            <a:r>
              <a:rPr dirty="0" sz="2000" lang="en-US"/>
              <a:t>     CPP —&gt; Cerebral ischemia —&gt; Brainstem vasomotor —&gt; Cushing response.</a:t>
            </a:r>
          </a:p>
          <a:p>
            <a:pPr indent="-457200" marL="457200">
              <a:buFont typeface="+mj-lt"/>
              <a:buAutoNum type="arabicPeriod"/>
            </a:pPr>
            <a:r>
              <a:rPr b="1" dirty="0" sz="2000" lang="en-US">
                <a:solidFill>
                  <a:srgbClr val="7030A0"/>
                </a:solidFill>
              </a:rPr>
              <a:t>Resolution phase:</a:t>
            </a:r>
            <a:r>
              <a:rPr dirty="0" sz="2000" lang="en-US"/>
              <a:t> Cushing response —&gt; Restore ICP</a:t>
            </a:r>
          </a:p>
        </p:txBody>
      </p:sp>
      <p:pic>
        <p:nvPicPr>
          <p:cNvPr id="2097172" name="Picture 4"/>
          <p:cNvPicPr>
            <a:picLocks noChangeAspect="1"/>
          </p:cNvPicPr>
          <p:nvPr/>
        </p:nvPicPr>
        <p:blipFill rotWithShape="1">
          <a:blip xmlns:r="http://schemas.openxmlformats.org/officeDocument/2006/relationships" r:embed="rId1"/>
          <a:srcRect l="23183" t="34946" r="22101" b="13323"/>
          <a:stretch>
            <a:fillRect/>
          </a:stretch>
        </p:blipFill>
        <p:spPr>
          <a:xfrm>
            <a:off x="6580467" y="80817"/>
            <a:ext cx="2477519" cy="2205183"/>
          </a:xfrm>
          <a:prstGeom prst="rect"/>
        </p:spPr>
      </p:pic>
      <p:sp>
        <p:nvSpPr>
          <p:cNvPr id="1048619" name="Arrow: Down 4"/>
          <p:cNvSpPr/>
          <p:nvPr/>
        </p:nvSpPr>
        <p:spPr>
          <a:xfrm>
            <a:off x="1951458" y="4517227"/>
            <a:ext cx="135787" cy="274136"/>
          </a:xfrm>
          <a:prstGeom prst="downArrow"/>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sz="2000" lang="en-IQ">
              <a:solidFill>
                <a:schemeClr val="bg1"/>
              </a:solidFill>
            </a:endParaRPr>
          </a:p>
        </p:txBody>
      </p:sp>
      <p:sp>
        <p:nvSpPr>
          <p:cNvPr id="1048620" name="Arrow: Down 6"/>
          <p:cNvSpPr/>
          <p:nvPr/>
        </p:nvSpPr>
        <p:spPr>
          <a:xfrm rot="10800000">
            <a:off x="4182040" y="4946718"/>
            <a:ext cx="135787" cy="274136"/>
          </a:xfrm>
          <a:prstGeom prst="downArrow"/>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IQ"/>
          </a:p>
        </p:txBody>
      </p:sp>
      <p:sp>
        <p:nvSpPr>
          <p:cNvPr id="1048621" name="Arrow: Down 8"/>
          <p:cNvSpPr/>
          <p:nvPr/>
        </p:nvSpPr>
        <p:spPr>
          <a:xfrm>
            <a:off x="3396950" y="5327717"/>
            <a:ext cx="135787" cy="274136"/>
          </a:xfrm>
          <a:prstGeom prst="downArrow"/>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IQ"/>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6" name=""/>
        <p:cNvGrpSpPr/>
        <p:nvPr/>
      </p:nvGrpSpPr>
      <p:grpSpPr>
        <a:xfrm>
          <a:off x="0" y="0"/>
          <a:ext cx="0" cy="0"/>
          <a:chOff x="0" y="0"/>
          <a:chExt cx="0" cy="0"/>
        </a:xfrm>
      </p:grpSpPr>
      <p:pic>
        <p:nvPicPr>
          <p:cNvPr id="2097173" name="Picture 3"/>
          <p:cNvPicPr>
            <a:picLocks noChangeAspect="1" noGrp="1"/>
          </p:cNvPicPr>
          <p:nvPr>
            <p:ph idx="1"/>
          </p:nvPr>
        </p:nvPicPr>
        <p:blipFill>
          <a:blip xmlns:r="http://schemas.openxmlformats.org/officeDocument/2006/relationships" r:embed="rId1"/>
          <a:stretch>
            <a:fillRect/>
          </a:stretch>
        </p:blipFill>
        <p:spPr>
          <a:xfrm>
            <a:off x="629227" y="182010"/>
            <a:ext cx="7885546" cy="6493979"/>
          </a:xfrm>
          <a:prstGeom prst="rect"/>
          <a:ln w="127000" cap="sq">
            <a:solidFill>
              <a:srgbClr val="000000"/>
            </a:solidFill>
            <a:miter lim="800000"/>
          </a:ln>
          <a:effectLst>
            <a:outerShdw algn="tl" blurRad="57150" dir="2700000" dist="50800" rotWithShape="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7" name=""/>
        <p:cNvGrpSpPr/>
        <p:nvPr/>
      </p:nvGrpSpPr>
      <p:grpSpPr>
        <a:xfrm>
          <a:off x="0" y="0"/>
          <a:ext cx="0" cy="0"/>
          <a:chOff x="0" y="0"/>
          <a:chExt cx="0" cy="0"/>
        </a:xfrm>
      </p:grpSpPr>
      <p:pic>
        <p:nvPicPr>
          <p:cNvPr id="2097174" name="Picture 6"/>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622" name="Title 1"/>
          <p:cNvSpPr>
            <a:spLocks noGrp="1"/>
          </p:cNvSpPr>
          <p:nvPr>
            <p:ph type="title"/>
          </p:nvPr>
        </p:nvSpPr>
        <p:spPr/>
        <p:txBody>
          <a:bodyPr/>
          <a:p>
            <a:endParaRPr lang="en-IQ"/>
          </a:p>
        </p:txBody>
      </p:sp>
      <p:pic>
        <p:nvPicPr>
          <p:cNvPr id="2097175" name="Content Placeholder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9" name=""/>
        <p:cNvGrpSpPr/>
        <p:nvPr/>
      </p:nvGrpSpPr>
      <p:grpSpPr>
        <a:xfrm>
          <a:off x="0" y="0"/>
          <a:ext cx="0" cy="0"/>
          <a:chOff x="0" y="0"/>
          <a:chExt cx="0" cy="0"/>
        </a:xfrm>
      </p:grpSpPr>
      <p:sp>
        <p:nvSpPr>
          <p:cNvPr id="1048623" name="Content Placeholder 2"/>
          <p:cNvSpPr>
            <a:spLocks noGrp="1"/>
          </p:cNvSpPr>
          <p:nvPr>
            <p:ph idx="1"/>
          </p:nvPr>
        </p:nvSpPr>
        <p:spPr>
          <a:xfrm>
            <a:off x="86014" y="80818"/>
            <a:ext cx="8977168" cy="6696364"/>
          </a:xfrm>
        </p:spPr>
        <p:txBody>
          <a:bodyPr>
            <a:normAutofit/>
          </a:bodyPr>
          <a:p>
            <a:pPr>
              <a:buFont typeface="Wingdings" pitchFamily="2" charset="2"/>
              <a:buChar char="Ø"/>
            </a:pPr>
            <a:r>
              <a:rPr b="1" dirty="0" sz="2000" lang="en-US" err="1">
                <a:solidFill>
                  <a:srgbClr val="0070C0"/>
                </a:solidFill>
              </a:rPr>
              <a:t>Lundberg</a:t>
            </a:r>
            <a:r>
              <a:rPr b="1" dirty="0" sz="2000" lang="en-US">
                <a:solidFill>
                  <a:srgbClr val="0070C0"/>
                </a:solidFill>
              </a:rPr>
              <a:t> B waves (pressure pulses): </a:t>
            </a:r>
          </a:p>
          <a:p>
            <a:r>
              <a:rPr dirty="0" sz="2000" lang="en-US"/>
              <a:t>Mean wave 20-50 mm Hg.</a:t>
            </a:r>
          </a:p>
          <a:p>
            <a:r>
              <a:rPr dirty="0" sz="2000" lang="en-US"/>
              <a:t>Last 30 secs–2 mins.</a:t>
            </a:r>
          </a:p>
          <a:p>
            <a:r>
              <a:rPr dirty="0" sz="2000" lang="en-US">
                <a:solidFill>
                  <a:srgbClr val="111111"/>
                </a:solidFill>
              </a:rPr>
              <a:t>Indicator of failing intracranial compensation (ICP rising in a crescendo manner to levels 20–30 mmHg higher than baseline, with a subsequent sharp decline).</a:t>
            </a:r>
          </a:p>
          <a:p>
            <a:r>
              <a:rPr dirty="0" sz="2000" lang="en-US"/>
              <a:t>May be due to variation with respiratory changes and CBF.</a:t>
            </a:r>
          </a:p>
          <a:p>
            <a:endParaRPr dirty="0" sz="2000" lang="en-US"/>
          </a:p>
          <a:p>
            <a:pPr>
              <a:buFont typeface="Wingdings" pitchFamily="2" charset="2"/>
              <a:buChar char="Ø"/>
            </a:pPr>
            <a:r>
              <a:rPr b="1" dirty="0" sz="2000" lang="en-US" err="1">
                <a:solidFill>
                  <a:srgbClr val="0070C0"/>
                </a:solidFill>
              </a:rPr>
              <a:t>Lundberg</a:t>
            </a:r>
            <a:r>
              <a:rPr b="1" dirty="0" sz="2000" lang="en-US">
                <a:solidFill>
                  <a:srgbClr val="0070C0"/>
                </a:solidFill>
              </a:rPr>
              <a:t> C wave</a:t>
            </a:r>
          </a:p>
          <a:p>
            <a:r>
              <a:rPr dirty="0" sz="2000" lang="en-US"/>
              <a:t>Mean wave &lt;20 mm Hg.</a:t>
            </a:r>
          </a:p>
          <a:p>
            <a:r>
              <a:rPr dirty="0" sz="2000" lang="en-US"/>
              <a:t>Frequency of 4–8/min</a:t>
            </a:r>
          </a:p>
          <a:p>
            <a:r>
              <a:rPr b="1" dirty="0" sz="2000" lang="en-US"/>
              <a:t>Low amplitude C waves (</a:t>
            </a:r>
            <a:r>
              <a:rPr b="1" dirty="0" sz="2000" lang="en-US" err="1"/>
              <a:t>Traube</a:t>
            </a:r>
            <a:r>
              <a:rPr b="1" dirty="0" sz="2000" lang="en-US"/>
              <a:t> </a:t>
            </a:r>
            <a:r>
              <a:rPr b="1" dirty="0" sz="2000" lang="en-US" err="1"/>
              <a:t>Hering</a:t>
            </a:r>
            <a:r>
              <a:rPr b="1" dirty="0" sz="2000" lang="en-US"/>
              <a:t> Meyer waves)</a:t>
            </a:r>
            <a:r>
              <a:rPr dirty="0" sz="2000" lang="en-US"/>
              <a:t> may be seen in the normal ICP waveform. </a:t>
            </a:r>
          </a:p>
          <a:p>
            <a:r>
              <a:rPr b="1" dirty="0" sz="2000" lang="en-US"/>
              <a:t>High amplitude C-waves</a:t>
            </a:r>
            <a:r>
              <a:rPr dirty="0" sz="2000" lang="en-US"/>
              <a:t> may be pre-terminal, and may sometimes be seen on top of </a:t>
            </a:r>
            <a:r>
              <a:rPr sz="2000" lang="en-US"/>
              <a:t>plateau waves.</a:t>
            </a:r>
            <a:endParaRPr dirty="0" sz="2000" lang="en-IQ"/>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0" name=""/>
        <p:cNvGrpSpPr/>
        <p:nvPr/>
      </p:nvGrpSpPr>
      <p:grpSpPr>
        <a:xfrm>
          <a:off x="0" y="0"/>
          <a:ext cx="0" cy="0"/>
          <a:chOff x="0" y="0"/>
          <a:chExt cx="0" cy="0"/>
        </a:xfrm>
      </p:grpSpPr>
      <p:pic>
        <p:nvPicPr>
          <p:cNvPr id="2097176" name="Picture 6"/>
          <p:cNvPicPr>
            <a:picLocks noChangeAspect="1"/>
          </p:cNvPicPr>
          <p:nvPr/>
        </p:nvPicPr>
        <p:blipFill>
          <a:blip xmlns:r="http://schemas.openxmlformats.org/officeDocument/2006/relationships" r:embed="rId1"/>
          <a:stretch>
            <a:fillRect/>
          </a:stretch>
        </p:blipFill>
        <p:spPr>
          <a:xfrm>
            <a:off x="89765" y="81279"/>
            <a:ext cx="8938779" cy="670572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1" name=""/>
        <p:cNvGrpSpPr/>
        <p:nvPr/>
      </p:nvGrpSpPr>
      <p:grpSpPr>
        <a:xfrm>
          <a:off x="0" y="0"/>
          <a:ext cx="0" cy="0"/>
          <a:chOff x="0" y="0"/>
          <a:chExt cx="0" cy="0"/>
        </a:xfrm>
      </p:grpSpPr>
      <p:sp>
        <p:nvSpPr>
          <p:cNvPr id="1048624" name="Content Placeholder 2"/>
          <p:cNvSpPr>
            <a:spLocks noGrp="1"/>
          </p:cNvSpPr>
          <p:nvPr>
            <p:ph idx="1"/>
          </p:nvPr>
        </p:nvSpPr>
        <p:spPr>
          <a:xfrm>
            <a:off x="86014" y="80818"/>
            <a:ext cx="8977168" cy="6696364"/>
          </a:xfrm>
        </p:spPr>
        <p:txBody>
          <a:bodyPr>
            <a:noAutofit/>
          </a:bodyPr>
          <a:p>
            <a:pPr>
              <a:buFont typeface="Wingdings" pitchFamily="2" charset="2"/>
              <a:buChar char="q"/>
            </a:pPr>
            <a:r>
              <a:rPr b="1" dirty="0" sz="2000" lang="en-US" u="sng">
                <a:solidFill>
                  <a:srgbClr val="C00000"/>
                </a:solidFill>
              </a:rPr>
              <a:t>Treatment measures for elevated ICP</a:t>
            </a:r>
          </a:p>
          <a:p>
            <a:r>
              <a:rPr dirty="0" sz="2000" lang="en-US">
                <a:solidFill>
                  <a:srgbClr val="111111"/>
                </a:solidFill>
              </a:rPr>
              <a:t>Treatment for IC-HTN should be initiated for ICP &gt; 22 mm Hg.</a:t>
            </a:r>
          </a:p>
          <a:p>
            <a:pPr>
              <a:buFont typeface="Wingdings" pitchFamily="2" charset="2"/>
              <a:buChar char="Ø"/>
            </a:pPr>
            <a:r>
              <a:rPr b="1" dirty="0" sz="2000" lang="en-US">
                <a:solidFill>
                  <a:srgbClr val="002060"/>
                </a:solidFill>
              </a:rPr>
              <a:t>Goals of therapy</a:t>
            </a:r>
          </a:p>
          <a:p>
            <a:pPr indent="-457200" marL="457200">
              <a:buFont typeface="+mj-lt"/>
              <a:buAutoNum type="arabicParenR"/>
            </a:pPr>
            <a:r>
              <a:rPr dirty="0" sz="2000" lang="en-US">
                <a:solidFill>
                  <a:srgbClr val="111111"/>
                </a:solidFill>
              </a:rPr>
              <a:t>keep ICP ≤ 22 mm Hg (prevents “plateau waves” from compromising cerebral blood flow (CBF) and causing cerebral ischemia and/or brain death).</a:t>
            </a:r>
          </a:p>
          <a:p>
            <a:pPr indent="-457200" marL="457200">
              <a:buFont typeface="+mj-lt"/>
              <a:buAutoNum type="arabicParenR"/>
            </a:pPr>
            <a:r>
              <a:rPr dirty="0" sz="2000" lang="en-US">
                <a:solidFill>
                  <a:srgbClr val="111111"/>
                </a:solidFill>
              </a:rPr>
              <a:t>keep CPP ≥ 50 mm Hg. The primary goal is to control ICP; simultaneously, CPP should be supported by maintaining adequate MAP.</a:t>
            </a:r>
          </a:p>
          <a:p>
            <a:pPr indent="-457200" marL="457200">
              <a:buFont typeface="+mj-lt"/>
              <a:buAutoNum type="arabicParenR"/>
            </a:pPr>
            <a:endParaRPr dirty="0" sz="2000" lang="en-US">
              <a:solidFill>
                <a:srgbClr val="111111"/>
              </a:solidFill>
            </a:endParaRPr>
          </a:p>
          <a:p>
            <a:pPr>
              <a:buFont typeface="Wingdings" pitchFamily="2" charset="2"/>
              <a:buChar char="§"/>
            </a:pPr>
            <a:endParaRPr dirty="0" sz="2000" lang="en-US">
              <a:solidFill>
                <a:srgbClr val="111111"/>
              </a:solidFill>
            </a:endParaRPr>
          </a:p>
        </p:txBody>
      </p:sp>
      <p:pic>
        <p:nvPicPr>
          <p:cNvPr id="2097177" name="Picture 3"/>
          <p:cNvPicPr>
            <a:picLocks noChangeAspect="1"/>
          </p:cNvPicPr>
          <p:nvPr/>
        </p:nvPicPr>
        <p:blipFill>
          <a:blip xmlns:r="http://schemas.openxmlformats.org/officeDocument/2006/relationships" r:embed="rId1"/>
          <a:stretch>
            <a:fillRect/>
          </a:stretch>
        </p:blipFill>
        <p:spPr>
          <a:xfrm>
            <a:off x="496061" y="2610238"/>
            <a:ext cx="8151877" cy="416694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6" name=""/>
        <p:cNvGrpSpPr/>
        <p:nvPr/>
      </p:nvGrpSpPr>
      <p:grpSpPr>
        <a:xfrm>
          <a:off x="0" y="0"/>
          <a:ext cx="0" cy="0"/>
          <a:chOff x="0" y="0"/>
          <a:chExt cx="0" cy="0"/>
        </a:xfrm>
      </p:grpSpPr>
      <p:sp>
        <p:nvSpPr>
          <p:cNvPr id="1048590" name="Content Placeholder 2"/>
          <p:cNvSpPr>
            <a:spLocks noGrp="1"/>
          </p:cNvSpPr>
          <p:nvPr>
            <p:ph idx="1"/>
          </p:nvPr>
        </p:nvSpPr>
        <p:spPr>
          <a:xfrm>
            <a:off x="86014" y="80818"/>
            <a:ext cx="8977168" cy="6696364"/>
          </a:xfrm>
        </p:spPr>
        <p:txBody>
          <a:bodyPr>
            <a:normAutofit/>
          </a:bodyPr>
          <a:p>
            <a:r>
              <a:rPr dirty="0" sz="2000" lang="en-US"/>
              <a:t>Both </a:t>
            </a:r>
            <a:r>
              <a:rPr dirty="0" sz="2000" lang="en-US" err="1"/>
              <a:t>uncal</a:t>
            </a:r>
            <a:r>
              <a:rPr dirty="0" sz="2000" lang="en-US"/>
              <a:t> and tonsillar herniation can result in brainstem hemorrhage that is </a:t>
            </a:r>
            <a:r>
              <a:rPr b="1" dirty="0" sz="2000" lang="en-US"/>
              <a:t>located in the midline </a:t>
            </a:r>
            <a:r>
              <a:rPr dirty="0" sz="2000" lang="en-US"/>
              <a:t>(</a:t>
            </a:r>
            <a:r>
              <a:rPr b="1" dirty="0" sz="2000" lang="en-US" err="1">
                <a:solidFill>
                  <a:srgbClr val="C00000"/>
                </a:solidFill>
              </a:rPr>
              <a:t>Duret’s</a:t>
            </a:r>
            <a:r>
              <a:rPr b="1" dirty="0" sz="2000" lang="en-US">
                <a:solidFill>
                  <a:srgbClr val="C00000"/>
                </a:solidFill>
              </a:rPr>
              <a:t> hemorrhage</a:t>
            </a:r>
            <a:r>
              <a:rPr dirty="0" sz="2000" lang="en-US"/>
              <a:t>), which can be differentiated from the (</a:t>
            </a:r>
            <a:r>
              <a:rPr b="1" dirty="0" sz="2000" lang="en-US">
                <a:solidFill>
                  <a:srgbClr val="C00000"/>
                </a:solidFill>
              </a:rPr>
              <a:t>punctate hemorrhage</a:t>
            </a:r>
            <a:r>
              <a:rPr dirty="0" sz="2000" lang="en-US"/>
              <a:t>) seen in diffuse axonal injury, which is usually </a:t>
            </a:r>
            <a:r>
              <a:rPr b="1" dirty="0" sz="2000" lang="en-US"/>
              <a:t>located dorsally in the corpora </a:t>
            </a:r>
            <a:r>
              <a:rPr b="1" dirty="0" sz="2000" lang="en-US" err="1"/>
              <a:t>quadrigemina</a:t>
            </a:r>
            <a:r>
              <a:rPr dirty="0" sz="2000" lang="en-US"/>
              <a:t>.</a:t>
            </a:r>
          </a:p>
          <a:p>
            <a:endParaRPr dirty="0" sz="2000" lang="en-US"/>
          </a:p>
          <a:p>
            <a:pPr>
              <a:buFont typeface="Wingdings" pitchFamily="2" charset="2"/>
              <a:buChar char="Ø"/>
            </a:pPr>
            <a:r>
              <a:rPr b="1" dirty="0" sz="2000" lang="en-US">
                <a:solidFill>
                  <a:srgbClr val="002060"/>
                </a:solidFill>
              </a:rPr>
              <a:t>Evaluation of the </a:t>
            </a:r>
            <a:r>
              <a:rPr b="1" dirty="0" sz="2000" lang="en-US" err="1">
                <a:solidFill>
                  <a:srgbClr val="002060"/>
                </a:solidFill>
              </a:rPr>
              <a:t>oculocephalic</a:t>
            </a:r>
            <a:r>
              <a:rPr b="1" dirty="0" sz="2000" lang="en-US">
                <a:solidFill>
                  <a:srgbClr val="002060"/>
                </a:solidFill>
              </a:rPr>
              <a:t> reflex</a:t>
            </a:r>
          </a:p>
          <a:p>
            <a:pPr lvl="1"/>
            <a:r>
              <a:rPr dirty="0" sz="2000" lang="en-US"/>
              <a:t>by rapidly rotating the head in the horizontal plane, the eyes moving conjugately in the direction opposite to rotation of the head (doll’s eye or </a:t>
            </a:r>
            <a:r>
              <a:rPr dirty="0" sz="2000" lang="en-US" err="1"/>
              <a:t>oculocephalic</a:t>
            </a:r>
            <a:r>
              <a:rPr dirty="0" sz="2000" lang="en-US"/>
              <a:t> reflex) suggests </a:t>
            </a:r>
            <a:r>
              <a:rPr dirty="0" sz="2000" lang="en-US" u="sng">
                <a:solidFill>
                  <a:srgbClr val="C00000"/>
                </a:solidFill>
              </a:rPr>
              <a:t>intact </a:t>
            </a:r>
            <a:r>
              <a:rPr dirty="0" sz="2000" lang="en-US" err="1" u="sng">
                <a:solidFill>
                  <a:srgbClr val="C00000"/>
                </a:solidFill>
              </a:rPr>
              <a:t>tegmental</a:t>
            </a:r>
            <a:r>
              <a:rPr dirty="0" sz="2000" lang="en-US" u="sng">
                <a:solidFill>
                  <a:srgbClr val="C00000"/>
                </a:solidFill>
              </a:rPr>
              <a:t> structures in the pons and midbrain</a:t>
            </a:r>
            <a:r>
              <a:rPr dirty="0" sz="2000" lang="en-US"/>
              <a:t>. </a:t>
            </a:r>
          </a:p>
          <a:p>
            <a:pPr>
              <a:buFont typeface="Wingdings" pitchFamily="2" charset="2"/>
              <a:buChar char="Ø"/>
            </a:pPr>
            <a:r>
              <a:rPr b="1" dirty="0" sz="2000" lang="en-US">
                <a:solidFill>
                  <a:srgbClr val="002060"/>
                </a:solidFill>
              </a:rPr>
              <a:t>The cold caloric test</a:t>
            </a:r>
          </a:p>
          <a:p>
            <a:pPr lvl="1"/>
            <a:r>
              <a:rPr dirty="0" sz="2000" lang="en-US"/>
              <a:t>In a comatose patient, the head is placed at 30 degrees, and 30 mL of ice water is used to irrigate the ear canal. </a:t>
            </a:r>
          </a:p>
          <a:p>
            <a:pPr lvl="1"/>
            <a:r>
              <a:rPr dirty="0" sz="2000" lang="en-US"/>
              <a:t>Conjugate eye deviation toward the side being stimulated (</a:t>
            </a:r>
            <a:r>
              <a:rPr dirty="0" sz="2000" lang="en-US" err="1"/>
              <a:t>vestibulo-ocular</a:t>
            </a:r>
            <a:r>
              <a:rPr dirty="0" sz="2000" lang="en-US"/>
              <a:t> reflex) indicates an intact brainstem.</a:t>
            </a:r>
          </a:p>
          <a:p>
            <a:pPr lvl="1"/>
            <a:endParaRPr dirty="0" sz="2000" lang="en-US"/>
          </a:p>
          <a:p>
            <a:r>
              <a:rPr b="1" dirty="0" sz="2000" i="0" lang="en-US" strike="noStrike" u="none">
                <a:solidFill>
                  <a:srgbClr val="C00000"/>
                </a:solidFill>
                <a:effectLst/>
              </a:rPr>
              <a:t>Cold opposite, warm same (COWS)</a:t>
            </a:r>
            <a:r>
              <a:rPr dirty="0" sz="2000" lang="en-US">
                <a:solidFill>
                  <a:srgbClr val="212529"/>
                </a:solidFill>
              </a:rPr>
              <a:t>:</a:t>
            </a:r>
            <a:r>
              <a:rPr b="0" dirty="0" sz="2000" i="0" lang="en-US" strike="noStrike" u="none">
                <a:solidFill>
                  <a:srgbClr val="212529"/>
                </a:solidFill>
                <a:effectLst/>
              </a:rPr>
              <a:t> </a:t>
            </a:r>
            <a:r>
              <a:rPr b="0" dirty="0" sz="2000" i="0" lang="en-US" strike="noStrike" u="none">
                <a:effectLst/>
              </a:rPr>
              <a:t>which means that cold water pouring into the left ear leads to eye movement to the left and a direction of the </a:t>
            </a:r>
            <a:r>
              <a:rPr b="0" dirty="0" sz="2000" i="1" lang="en-US" strike="noStrike" u="none">
                <a:effectLst/>
                <a:hlinkClick r:id="rId1" tooltip="Nystagmus"/>
              </a:rPr>
              <a:t>nystagmus</a:t>
            </a:r>
            <a:r>
              <a:rPr b="0" dirty="0" sz="2000" i="0" lang="en-US" strike="noStrike" u="none">
                <a:effectLst/>
              </a:rPr>
              <a:t> is on the right (opposite side). It is the same for the second side – pouring of warm water into the left ear leads to eye movement to the right and a direction of the </a:t>
            </a:r>
            <a:r>
              <a:rPr b="0" dirty="0" sz="2000" i="1" lang="en-US" strike="noStrike" u="none">
                <a:effectLst/>
                <a:hlinkClick r:id="rId1" tooltip="Nystagmus"/>
              </a:rPr>
              <a:t>nystagmus</a:t>
            </a:r>
            <a:r>
              <a:rPr b="0" dirty="0" sz="2000" i="0" lang="en-US" strike="noStrike" u="none">
                <a:effectLst/>
              </a:rPr>
              <a:t> is on the left (same side).</a:t>
            </a:r>
            <a:endParaRPr dirty="0" sz="2000" lang="en-IQ"/>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2" name=""/>
        <p:cNvGrpSpPr/>
        <p:nvPr/>
      </p:nvGrpSpPr>
      <p:grpSpPr>
        <a:xfrm>
          <a:off x="0" y="0"/>
          <a:ext cx="0" cy="0"/>
          <a:chOff x="0" y="0"/>
          <a:chExt cx="0" cy="0"/>
        </a:xfrm>
      </p:grpSpPr>
      <p:sp>
        <p:nvSpPr>
          <p:cNvPr id="1048625" name="Title 1"/>
          <p:cNvSpPr>
            <a:spLocks noGrp="1"/>
          </p:cNvSpPr>
          <p:nvPr>
            <p:ph type="title"/>
          </p:nvPr>
        </p:nvSpPr>
        <p:spPr/>
        <p:txBody>
          <a:bodyPr/>
          <a:p>
            <a:endParaRPr lang="en-IQ"/>
          </a:p>
        </p:txBody>
      </p:sp>
      <p:pic>
        <p:nvPicPr>
          <p:cNvPr id="2097178" name="Picture 4"/>
          <p:cNvPicPr>
            <a:picLocks noChangeAspect="1" noGrp="1"/>
          </p:cNvPicPr>
          <p:nvPr>
            <p:ph idx="1"/>
          </p:nvPr>
        </p:nvPicPr>
        <p:blipFill>
          <a:blip xmlns:r="http://schemas.openxmlformats.org/officeDocument/2006/relationships" r:embed="rId1"/>
          <a:stretch>
            <a:fillRect/>
          </a:stretch>
        </p:blipFill>
        <p:spPr>
          <a:xfrm>
            <a:off x="97440" y="365126"/>
            <a:ext cx="8949120" cy="561541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3" name=""/>
        <p:cNvGrpSpPr/>
        <p:nvPr/>
      </p:nvGrpSpPr>
      <p:grpSpPr>
        <a:xfrm>
          <a:off x="0" y="0"/>
          <a:ext cx="0" cy="0"/>
          <a:chOff x="0" y="0"/>
          <a:chExt cx="0" cy="0"/>
        </a:xfrm>
      </p:grpSpPr>
      <p:pic>
        <p:nvPicPr>
          <p:cNvPr id="2097179" name="Picture 4"/>
          <p:cNvPicPr>
            <a:picLocks noChangeAspect="1" noGrp="1"/>
          </p:cNvPicPr>
          <p:nvPr>
            <p:ph idx="1"/>
          </p:nvPr>
        </p:nvPicPr>
        <p:blipFill>
          <a:blip xmlns:r="http://schemas.openxmlformats.org/officeDocument/2006/relationships" r:embed="rId1"/>
          <a:stretch>
            <a:fillRect/>
          </a:stretch>
        </p:blipFill>
        <p:spPr>
          <a:xfrm>
            <a:off x="122782" y="647988"/>
            <a:ext cx="8898436" cy="4986193"/>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4" name=""/>
        <p:cNvGrpSpPr/>
        <p:nvPr/>
      </p:nvGrpSpPr>
      <p:grpSpPr>
        <a:xfrm>
          <a:off x="0" y="0"/>
          <a:ext cx="0" cy="0"/>
          <a:chOff x="0" y="0"/>
          <a:chExt cx="0" cy="0"/>
        </a:xfrm>
      </p:grpSpPr>
      <p:sp>
        <p:nvSpPr>
          <p:cNvPr id="1048626"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Measures to use for documented IC-HTN</a:t>
            </a:r>
          </a:p>
          <a:p>
            <a:pPr>
              <a:buFont typeface="Wingdings" pitchFamily="2" charset="2"/>
              <a:buChar char="v"/>
            </a:pPr>
            <a:r>
              <a:rPr b="1" dirty="0" sz="2000" lang="en-US">
                <a:solidFill>
                  <a:srgbClr val="002060"/>
                </a:solidFill>
              </a:rPr>
              <a:t>Heavy sedation and/or paralysis </a:t>
            </a:r>
          </a:p>
          <a:p>
            <a:pPr>
              <a:buFont typeface="Wingdings" pitchFamily="2" charset="2"/>
              <a:buChar char="§"/>
            </a:pPr>
            <a:r>
              <a:rPr b="1" dirty="0" sz="2000" lang="en-US">
                <a:solidFill>
                  <a:srgbClr val="002060"/>
                </a:solidFill>
              </a:rPr>
              <a:t>Uses</a:t>
            </a:r>
            <a:r>
              <a:rPr dirty="0" sz="2000" lang="en-US">
                <a:solidFill>
                  <a:srgbClr val="002060"/>
                </a:solidFill>
              </a:rPr>
              <a:t> </a:t>
            </a:r>
            <a:endParaRPr dirty="0" sz="2000" lang="en-US"/>
          </a:p>
          <a:p>
            <a:pPr lvl="1">
              <a:buFont typeface="Wingdings" pitchFamily="2" charset="2"/>
              <a:buChar char="ü"/>
            </a:pPr>
            <a:r>
              <a:rPr dirty="0" sz="2000" lang="en-US"/>
              <a:t>Assists treatment of HTN</a:t>
            </a:r>
          </a:p>
          <a:p>
            <a:pPr lvl="1">
              <a:buFont typeface="Wingdings" pitchFamily="2" charset="2"/>
              <a:buChar char="ü"/>
            </a:pPr>
            <a:r>
              <a:rPr dirty="0" sz="2000" lang="en-US"/>
              <a:t>When patient is agitated</a:t>
            </a:r>
          </a:p>
          <a:p>
            <a:pPr lvl="1">
              <a:buFont typeface="Wingdings" pitchFamily="2" charset="2"/>
              <a:buChar char="ü"/>
            </a:pPr>
            <a:r>
              <a:rPr dirty="0" sz="2000" lang="en-US"/>
              <a:t>To blunt the elevation of ICP that occurs when moving the patient to CT table. </a:t>
            </a:r>
          </a:p>
          <a:p>
            <a:r>
              <a:rPr b="1" dirty="0" sz="2000" lang="en-US"/>
              <a:t>Caution</a:t>
            </a:r>
            <a:r>
              <a:rPr dirty="0" sz="2000" lang="en-US"/>
              <a:t>: with heavy sedation or paralysis, the ability to follow the neurologic exam is lost (follow ICPs)</a:t>
            </a:r>
          </a:p>
          <a:p>
            <a:pPr indent="-457200" marL="457200">
              <a:buFont typeface="+mj-lt"/>
              <a:buAutoNum type="arabicParenR"/>
            </a:pPr>
            <a:r>
              <a:rPr dirty="0" sz="2000" lang="en-US"/>
              <a:t>For heavy sedation (intubation recommended to avoid respiratory depression → elevation of PaCO 2 → ↑ ICP): e.g. one of the following:</a:t>
            </a:r>
          </a:p>
          <a:p>
            <a:pPr lvl="1">
              <a:buFont typeface="Courier New" panose="02070309020205020404" pitchFamily="49" charset="0"/>
              <a:buChar char="o"/>
            </a:pPr>
            <a:r>
              <a:rPr dirty="0" sz="2000" lang="en-US"/>
              <a:t>morphine</a:t>
            </a:r>
          </a:p>
          <a:p>
            <a:pPr lvl="1">
              <a:buFont typeface="Courier New" panose="02070309020205020404" pitchFamily="49" charset="0"/>
              <a:buChar char="o"/>
            </a:pPr>
            <a:r>
              <a:rPr dirty="0" sz="2000" lang="en-US"/>
              <a:t>fentanyl</a:t>
            </a:r>
          </a:p>
          <a:p>
            <a:pPr lvl="1">
              <a:buFont typeface="Courier New" panose="02070309020205020404" pitchFamily="49" charset="0"/>
              <a:buChar char="o"/>
            </a:pPr>
            <a:r>
              <a:rPr dirty="0" sz="2000" lang="en-US" err="1"/>
              <a:t>sufentanil</a:t>
            </a:r>
            <a:endParaRPr dirty="0" sz="2000" lang="en-US"/>
          </a:p>
          <a:p>
            <a:pPr lvl="1">
              <a:buFont typeface="Courier New" panose="02070309020205020404" pitchFamily="49" charset="0"/>
              <a:buChar char="o"/>
            </a:pPr>
            <a:r>
              <a:rPr dirty="0" sz="2000" lang="en-US" err="1"/>
              <a:t>midazolam</a:t>
            </a:r>
            <a:endParaRPr dirty="0" sz="2000" lang="en-US"/>
          </a:p>
          <a:p>
            <a:pPr lvl="1">
              <a:buFont typeface="Courier New" panose="02070309020205020404" pitchFamily="49" charset="0"/>
              <a:buChar char="o"/>
            </a:pPr>
            <a:r>
              <a:rPr dirty="0" sz="2000" lang="en-US"/>
              <a:t>propofol drip</a:t>
            </a:r>
          </a:p>
          <a:p>
            <a:pPr lvl="1">
              <a:buFont typeface="Courier New" panose="02070309020205020404" pitchFamily="49" charset="0"/>
              <a:buChar char="o"/>
            </a:pPr>
            <a:r>
              <a:rPr dirty="0" sz="2000" lang="en-US"/>
              <a:t>pentobarbital</a:t>
            </a:r>
          </a:p>
          <a:p>
            <a:pPr indent="-457200" marL="457200">
              <a:buFont typeface="+mj-lt"/>
              <a:buAutoNum type="arabicParenR"/>
            </a:pPr>
            <a:r>
              <a:rPr dirty="0" sz="2000" lang="en-US"/>
              <a:t>Paralysis (intubation mandatory): e.g. </a:t>
            </a:r>
            <a:r>
              <a:rPr dirty="0" sz="2000" lang="en-US" err="1"/>
              <a:t>vecuronium</a:t>
            </a:r>
            <a:r>
              <a:rPr dirty="0" sz="2000" lang="en-US"/>
              <a:t> (</a:t>
            </a:r>
            <a:r>
              <a:rPr b="1" dirty="0" sz="2000" lang="en-US">
                <a:solidFill>
                  <a:srgbClr val="C00000"/>
                </a:solidFill>
              </a:rPr>
              <a:t>PV per vaginal lead to paralysis</a:t>
            </a:r>
            <a:r>
              <a:rPr dirty="0" sz="2000" lang="en-US"/>
              <a:t>)</a:t>
            </a:r>
            <a:endParaRPr dirty="0" sz="2000" lang="en-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5" name=""/>
        <p:cNvGrpSpPr/>
        <p:nvPr/>
      </p:nvGrpSpPr>
      <p:grpSpPr>
        <a:xfrm>
          <a:off x="0" y="0"/>
          <a:ext cx="0" cy="0"/>
          <a:chOff x="0" y="0"/>
          <a:chExt cx="0" cy="0"/>
        </a:xfrm>
      </p:grpSpPr>
      <p:sp>
        <p:nvSpPr>
          <p:cNvPr id="1048627"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a:solidFill>
                  <a:srgbClr val="002060"/>
                </a:solidFill>
              </a:rPr>
              <a:t>Osmotic therapy when there is evidence of IC-HTN:</a:t>
            </a:r>
          </a:p>
          <a:p>
            <a:pPr>
              <a:buFont typeface="Wingdings" pitchFamily="2" charset="2"/>
              <a:buChar char="v"/>
            </a:pPr>
            <a:r>
              <a:rPr b="1" dirty="0" sz="2000" lang="en-US">
                <a:solidFill>
                  <a:srgbClr val="C00000"/>
                </a:solidFill>
              </a:rPr>
              <a:t>Mannitol</a:t>
            </a:r>
            <a:r>
              <a:rPr dirty="0" sz="2000" lang="en-US"/>
              <a:t> </a:t>
            </a:r>
          </a:p>
          <a:p>
            <a:pPr>
              <a:buFont typeface="Wingdings" pitchFamily="2" charset="2"/>
              <a:buChar char="§"/>
            </a:pPr>
            <a:r>
              <a:rPr b="1" dirty="0" sz="2000" lang="en-US"/>
              <a:t>Uses</a:t>
            </a:r>
          </a:p>
          <a:p>
            <a:pPr>
              <a:buFont typeface="Wingdings" pitchFamily="2" charset="2"/>
              <a:buChar char="ü"/>
            </a:pPr>
            <a:r>
              <a:rPr dirty="0" sz="2000" lang="en-US"/>
              <a:t>Effective for control of IC-HTN after severe TBI</a:t>
            </a:r>
          </a:p>
          <a:p>
            <a:pPr>
              <a:buFont typeface="Wingdings" pitchFamily="2" charset="2"/>
              <a:buChar char="ü"/>
            </a:pPr>
            <a:r>
              <a:rPr dirty="0" sz="2000" lang="en-US"/>
              <a:t>Signs of </a:t>
            </a:r>
            <a:r>
              <a:rPr dirty="0" sz="2000" lang="en-US" err="1"/>
              <a:t>transtentorial</a:t>
            </a:r>
            <a:r>
              <a:rPr dirty="0" sz="2000" lang="en-US"/>
              <a:t> herniation or progressive neurological deterioration not attributable to systemic pathology.</a:t>
            </a:r>
          </a:p>
          <a:p>
            <a:pPr>
              <a:buFont typeface="Wingdings" pitchFamily="2" charset="2"/>
              <a:buChar char="ü"/>
            </a:pPr>
            <a:endParaRPr dirty="0" sz="2000" lang="en-US"/>
          </a:p>
          <a:p>
            <a:pPr>
              <a:buFont typeface="Wingdings" pitchFamily="2" charset="2"/>
              <a:buChar char="§"/>
            </a:pPr>
            <a:r>
              <a:rPr b="1" dirty="0" sz="2000" lang="en-US"/>
              <a:t>Mechanism</a:t>
            </a:r>
          </a:p>
          <a:p>
            <a:pPr indent="-457200" marL="457200">
              <a:buFont typeface="+mj-lt"/>
              <a:buAutoNum type="arabicPeriod"/>
            </a:pPr>
            <a:r>
              <a:rPr dirty="0" sz="2000" lang="en-US"/>
              <a:t>Lowering ICP</a:t>
            </a:r>
          </a:p>
          <a:p>
            <a:pPr indent="-457200" lvl="1" marL="914400">
              <a:buFont typeface="+mj-lt"/>
              <a:buAutoNum type="alphaLcParenR"/>
            </a:pPr>
            <a:r>
              <a:rPr dirty="0" sz="2000" lang="en-US"/>
              <a:t>Immediate plasma expansion: reduces the hematocrit and blood viscosity (improved rheology) which increases CBF and O2 delivery. This reduces ICP within a few minutes, and is most marked in patients with CPP &lt; 70 mm Hg</a:t>
            </a:r>
          </a:p>
          <a:p>
            <a:pPr indent="-457200" lvl="1" marL="914400">
              <a:buFont typeface="+mj-lt"/>
              <a:buAutoNum type="alphaLcParenR"/>
            </a:pPr>
            <a:r>
              <a:rPr dirty="0" sz="2000" lang="en-US"/>
              <a:t>Osmotic effect: increased serum tonicity draws edema fluid from cerebral parenchyma. Takes 15–30 minutes until gradients are established. Eﬀ</a:t>
            </a:r>
            <a:r>
              <a:rPr dirty="0" sz="2000" lang="en-US" err="1"/>
              <a:t>ect</a:t>
            </a:r>
            <a:r>
              <a:rPr dirty="0" sz="2000" lang="en-US"/>
              <a:t> lasts 1.5–6 hrs, depending on the clinical condition</a:t>
            </a:r>
          </a:p>
          <a:p>
            <a:pPr indent="-457200" marL="457200">
              <a:buFont typeface="+mj-lt"/>
              <a:buAutoNum type="arabicPeriod"/>
            </a:pPr>
            <a:r>
              <a:rPr dirty="0" sz="2000" lang="en-US"/>
              <a:t>Supports the microcirculation by improving blood rheology</a:t>
            </a:r>
          </a:p>
          <a:p>
            <a:pPr indent="-457200" marL="457200">
              <a:buFont typeface="+mj-lt"/>
              <a:buAutoNum type="arabicPeriod"/>
            </a:pPr>
            <a:r>
              <a:rPr dirty="0" sz="2000" lang="en-US"/>
              <a:t>Possible free radical scavenging</a:t>
            </a:r>
            <a:endParaRPr dirty="0" sz="2000" lang="en-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6" name=""/>
        <p:cNvGrpSpPr/>
        <p:nvPr/>
      </p:nvGrpSpPr>
      <p:grpSpPr>
        <a:xfrm>
          <a:off x="0" y="0"/>
          <a:ext cx="0" cy="0"/>
          <a:chOff x="0" y="0"/>
          <a:chExt cx="0" cy="0"/>
        </a:xfrm>
      </p:grpSpPr>
      <p:sp>
        <p:nvSpPr>
          <p:cNvPr id="1048628" name="Content Placeholder 2"/>
          <p:cNvSpPr>
            <a:spLocks noGrp="1"/>
          </p:cNvSpPr>
          <p:nvPr>
            <p:ph idx="1"/>
          </p:nvPr>
        </p:nvSpPr>
        <p:spPr>
          <a:xfrm>
            <a:off x="86014" y="80818"/>
            <a:ext cx="8977168" cy="6696364"/>
          </a:xfrm>
        </p:spPr>
        <p:txBody>
          <a:bodyPr>
            <a:normAutofit fontScale="95000" lnSpcReduction="20000"/>
          </a:bodyPr>
          <a:p>
            <a:pPr>
              <a:buFont typeface="Wingdings" pitchFamily="2" charset="2"/>
              <a:buChar char="§"/>
            </a:pPr>
            <a:r>
              <a:rPr b="1" dirty="0" sz="2000" lang="en-US"/>
              <a:t>Guidelines to go mannitol</a:t>
            </a:r>
          </a:p>
          <a:p>
            <a:r>
              <a:rPr b="1" dirty="0" sz="2000" lang="en-US">
                <a:solidFill>
                  <a:srgbClr val="0070C0"/>
                </a:solidFill>
              </a:rPr>
              <a:t>Intermittent boluses</a:t>
            </a:r>
            <a:r>
              <a:rPr dirty="0" sz="2000" lang="en-US"/>
              <a:t> may be more effective than continuous infusion.</a:t>
            </a:r>
          </a:p>
          <a:p>
            <a:r>
              <a:rPr dirty="0" sz="2000" lang="en-US"/>
              <a:t>Effective doses range from </a:t>
            </a:r>
            <a:r>
              <a:rPr b="1" dirty="0" sz="2000" lang="en-US">
                <a:solidFill>
                  <a:srgbClr val="0070C0"/>
                </a:solidFill>
              </a:rPr>
              <a:t>0.25–1 gm/kg</a:t>
            </a:r>
            <a:r>
              <a:rPr dirty="0" sz="2000" lang="en-US"/>
              <a:t> body weight.</a:t>
            </a:r>
          </a:p>
          <a:p>
            <a:r>
              <a:rPr b="1" dirty="0" sz="2000" lang="en-US">
                <a:solidFill>
                  <a:srgbClr val="0070C0"/>
                </a:solidFill>
              </a:rPr>
              <a:t>Avoid hypotension</a:t>
            </a:r>
            <a:r>
              <a:rPr dirty="0" sz="2000" lang="en-US"/>
              <a:t> (SBP &lt; 90 mm Hg) which can lead to ↓ circulating fluid volume.</a:t>
            </a:r>
          </a:p>
          <a:p>
            <a:r>
              <a:rPr b="1" dirty="0" sz="2000" lang="en-US" err="1">
                <a:solidFill>
                  <a:srgbClr val="0070C0"/>
                </a:solidFill>
              </a:rPr>
              <a:t>Euvolemia</a:t>
            </a:r>
            <a:r>
              <a:rPr b="1" dirty="0" sz="2000" lang="en-US">
                <a:solidFill>
                  <a:srgbClr val="0070C0"/>
                </a:solidFill>
              </a:rPr>
              <a:t> should be maintained</a:t>
            </a:r>
            <a:r>
              <a:rPr dirty="0" sz="2000" lang="en-US"/>
              <a:t> (hypovolemia should be avoided).</a:t>
            </a:r>
          </a:p>
          <a:p>
            <a:r>
              <a:rPr b="1" dirty="0" sz="2000" lang="en-US">
                <a:solidFill>
                  <a:srgbClr val="0070C0"/>
                </a:solidFill>
              </a:rPr>
              <a:t>Serum osmolarity should be kept &lt; 320 </a:t>
            </a:r>
            <a:r>
              <a:rPr b="1" dirty="0" sz="2000" lang="en-US" err="1">
                <a:solidFill>
                  <a:srgbClr val="0070C0"/>
                </a:solidFill>
              </a:rPr>
              <a:t>mOsm</a:t>
            </a:r>
            <a:r>
              <a:rPr dirty="0" sz="2000" lang="en-US"/>
              <a:t> when concern about renal failure.</a:t>
            </a:r>
          </a:p>
          <a:p>
            <a:endParaRPr dirty="0" sz="2000" lang="en-US"/>
          </a:p>
          <a:p>
            <a:pPr>
              <a:buFont typeface="Wingdings" pitchFamily="2" charset="2"/>
              <a:buChar char="§"/>
            </a:pPr>
            <a:r>
              <a:rPr b="1" dirty="0" sz="2000" lang="en-US"/>
              <a:t>Cautions with mannitol</a:t>
            </a:r>
          </a:p>
          <a:p>
            <a:pPr indent="-457200" marL="457200">
              <a:buFont typeface="+mj-lt"/>
              <a:buAutoNum type="arabicPeriod"/>
            </a:pPr>
            <a:r>
              <a:rPr dirty="0" sz="2000" lang="en-US"/>
              <a:t>Mannitol opens the BBB, and </a:t>
            </a:r>
            <a:r>
              <a:rPr dirty="0" sz="2000" lang="en-US">
                <a:solidFill>
                  <a:srgbClr val="C00000"/>
                </a:solidFill>
              </a:rPr>
              <a:t>mannitol that has crossed the BBB may draw fluid into the CNS which can aggravate </a:t>
            </a:r>
            <a:r>
              <a:rPr dirty="0" sz="2000" lang="en-US" err="1">
                <a:solidFill>
                  <a:srgbClr val="C00000"/>
                </a:solidFill>
              </a:rPr>
              <a:t>vasogenic</a:t>
            </a:r>
            <a:r>
              <a:rPr dirty="0" sz="2000" lang="en-US">
                <a:solidFill>
                  <a:srgbClr val="C00000"/>
                </a:solidFill>
              </a:rPr>
              <a:t> cerebral edema</a:t>
            </a:r>
            <a:r>
              <a:rPr dirty="0" sz="2000" lang="en-US"/>
              <a:t>. </a:t>
            </a:r>
          </a:p>
          <a:p>
            <a:pPr indent="0" lvl="1" marL="457200">
              <a:buNone/>
            </a:pPr>
            <a:r>
              <a:rPr dirty="0" sz="2000" lang="en-US"/>
              <a:t>May be minimized by repeated bolus administration vs. continuous infusion.</a:t>
            </a:r>
          </a:p>
          <a:p>
            <a:pPr indent="0" lvl="1" marL="457200">
              <a:buNone/>
            </a:pPr>
            <a:r>
              <a:rPr dirty="0" sz="2000" lang="en-US"/>
              <a:t>when it is time to D/C mannitol, it should be tapered to prevent ICP rebound.</a:t>
            </a:r>
          </a:p>
          <a:p>
            <a:pPr indent="-457200" marL="457200">
              <a:buFont typeface="+mj-lt"/>
              <a:buAutoNum type="arabicPeriod"/>
            </a:pPr>
            <a:r>
              <a:rPr b="1" dirty="0" sz="2000" lang="en-US">
                <a:solidFill>
                  <a:srgbClr val="0070C0"/>
                </a:solidFill>
              </a:rPr>
              <a:t>Corticosteroids + phenytoin + mannitol</a:t>
            </a:r>
            <a:r>
              <a:rPr dirty="0" sz="2000" lang="en-US"/>
              <a:t> may cause </a:t>
            </a:r>
            <a:r>
              <a:rPr b="1" dirty="0" sz="2000" lang="en-US" err="1">
                <a:solidFill>
                  <a:srgbClr val="C00000"/>
                </a:solidFill>
              </a:rPr>
              <a:t>hyperosmolar</a:t>
            </a:r>
            <a:r>
              <a:rPr b="1" dirty="0" sz="2000" lang="en-US">
                <a:solidFill>
                  <a:srgbClr val="C00000"/>
                </a:solidFill>
              </a:rPr>
              <a:t> </a:t>
            </a:r>
            <a:r>
              <a:rPr b="1" dirty="0" sz="2000" lang="en-US" err="1">
                <a:solidFill>
                  <a:srgbClr val="C00000"/>
                </a:solidFill>
              </a:rPr>
              <a:t>nonketotic</a:t>
            </a:r>
            <a:r>
              <a:rPr b="1" dirty="0" sz="2000" lang="en-US">
                <a:solidFill>
                  <a:srgbClr val="C00000"/>
                </a:solidFill>
              </a:rPr>
              <a:t> state with high mortality</a:t>
            </a:r>
            <a:r>
              <a:rPr dirty="0" sz="2000" lang="en-US"/>
              <a:t>.</a:t>
            </a:r>
          </a:p>
          <a:p>
            <a:pPr indent="-457200" marL="457200">
              <a:buFont typeface="+mj-lt"/>
              <a:buAutoNum type="arabicPeriod"/>
            </a:pPr>
            <a:r>
              <a:rPr dirty="0" sz="2000" lang="en-US"/>
              <a:t>High doses of mannitol carries the risk of acute renal failure (acute tubular necrosis), especially in the following : serum osmolarity &gt; 320 </a:t>
            </a:r>
            <a:r>
              <a:rPr dirty="0" sz="2000" lang="en-US" err="1"/>
              <a:t>mOsm</a:t>
            </a:r>
            <a:r>
              <a:rPr dirty="0" sz="2000" lang="en-US"/>
              <a:t>/L, use of other potentially nephrotoxic drugs, sepsis, pre-existing renal disease</a:t>
            </a:r>
            <a:endParaRPr dirty="0" sz="2000" lang="en-IQ"/>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7" name=""/>
        <p:cNvGrpSpPr/>
        <p:nvPr/>
      </p:nvGrpSpPr>
      <p:grpSpPr>
        <a:xfrm>
          <a:off x="0" y="0"/>
          <a:ext cx="0" cy="0"/>
          <a:chOff x="0" y="0"/>
          <a:chExt cx="0" cy="0"/>
        </a:xfrm>
      </p:grpSpPr>
      <p:sp>
        <p:nvSpPr>
          <p:cNvPr id="1048629"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a:solidFill>
                  <a:srgbClr val="C00000"/>
                </a:solidFill>
              </a:rPr>
              <a:t>Furosemide</a:t>
            </a:r>
          </a:p>
          <a:p>
            <a:r>
              <a:rPr dirty="0" sz="2000" lang="en-US"/>
              <a:t>Loop acting diuretics may reduce ICP by reducing cerebral edema (possibly by increasing serum tonicity) and may also slow the production of CSF. </a:t>
            </a:r>
          </a:p>
          <a:p>
            <a:r>
              <a:rPr dirty="0" sz="2000" lang="en-US"/>
              <a:t>They also act synergistically with mannitol: 10–20 mg IV every 6 hrs.</a:t>
            </a:r>
          </a:p>
          <a:p>
            <a:endParaRPr dirty="0" sz="2000" lang="en-US"/>
          </a:p>
          <a:p>
            <a:pPr>
              <a:buFont typeface="Wingdings" pitchFamily="2" charset="2"/>
              <a:buChar char="v"/>
            </a:pPr>
            <a:r>
              <a:rPr b="1" dirty="0" sz="2000" lang="en-US">
                <a:solidFill>
                  <a:srgbClr val="C00000"/>
                </a:solidFill>
              </a:rPr>
              <a:t>Hypertonic saline (HS)</a:t>
            </a:r>
          </a:p>
          <a:p>
            <a:r>
              <a:rPr dirty="0" sz="2000" lang="en-US"/>
              <a:t>May reduce ICP in patients refractory to mannitol.</a:t>
            </a:r>
          </a:p>
          <a:p>
            <a:r>
              <a:rPr dirty="0" sz="2000" lang="en-US"/>
              <a:t>℞: Continuous infusion: 3% saline at 25–50 ml/hr IV.</a:t>
            </a:r>
          </a:p>
          <a:p>
            <a:r>
              <a:rPr dirty="0" sz="2000" lang="en-US"/>
              <a:t>HS should be discontinued after ≈ 72 hours to avoid rebound edema. </a:t>
            </a:r>
          </a:p>
          <a:p>
            <a:endParaRPr dirty="0" sz="2000" lang="en-US"/>
          </a:p>
          <a:p>
            <a:endParaRPr dirty="0" sz="2000" lang="en-US"/>
          </a:p>
          <a:p>
            <a:pPr>
              <a:buFont typeface="Wingdings" pitchFamily="2" charset="2"/>
              <a:buChar char="v"/>
            </a:pPr>
            <a:r>
              <a:rPr b="1" dirty="0" sz="2000" lang="en-US">
                <a:solidFill>
                  <a:srgbClr val="C00000"/>
                </a:solidFill>
              </a:rPr>
              <a:t>Glucocorticoids</a:t>
            </a:r>
          </a:p>
          <a:p>
            <a:r>
              <a:rPr dirty="0" sz="2000" lang="en-US"/>
              <a:t>Reduce </a:t>
            </a:r>
            <a:r>
              <a:rPr dirty="0" sz="2000" lang="en-US" err="1"/>
              <a:t>vasogenic</a:t>
            </a:r>
            <a:r>
              <a:rPr dirty="0" sz="2000" lang="en-US"/>
              <a:t> cerebral edema (e.g. surrounding brain tumors) and may be effective in lowering ICP in </a:t>
            </a:r>
            <a:r>
              <a:rPr dirty="0" sz="2000" lang="en-US" err="1"/>
              <a:t>pseudotumor</a:t>
            </a:r>
            <a:r>
              <a:rPr dirty="0" sz="2000" lang="en-US"/>
              <a:t> </a:t>
            </a:r>
            <a:r>
              <a:rPr dirty="0" sz="2000" lang="en-US" err="1"/>
              <a:t>cerebri</a:t>
            </a:r>
            <a:r>
              <a:rPr dirty="0" sz="2000" lang="en-US"/>
              <a:t>.</a:t>
            </a:r>
          </a:p>
          <a:p>
            <a:r>
              <a:rPr dirty="0" sz="2000" lang="en-US"/>
              <a:t>They have little effect on </a:t>
            </a:r>
            <a:r>
              <a:rPr b="1" dirty="0" sz="2000" lang="en-US"/>
              <a:t>cytotoxic cerebral edema</a:t>
            </a:r>
            <a:r>
              <a:rPr dirty="0" sz="2000" lang="en-US"/>
              <a:t>, which is the more prevalent derangement following trauma.</a:t>
            </a:r>
            <a:endParaRPr dirty="0" sz="2000" lang="en-IQ"/>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8" name=""/>
        <p:cNvGrpSpPr/>
        <p:nvPr/>
      </p:nvGrpSpPr>
      <p:grpSpPr>
        <a:xfrm>
          <a:off x="0" y="0"/>
          <a:ext cx="0" cy="0"/>
          <a:chOff x="0" y="0"/>
          <a:chExt cx="0" cy="0"/>
        </a:xfrm>
      </p:grpSpPr>
      <p:sp>
        <p:nvSpPr>
          <p:cNvPr id="1048630"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u="sng">
                <a:solidFill>
                  <a:srgbClr val="002060"/>
                </a:solidFill>
              </a:rPr>
              <a:t>Hyperventilation</a:t>
            </a:r>
          </a:p>
          <a:p>
            <a:r>
              <a:rPr dirty="0" sz="2000" lang="en-US"/>
              <a:t>Intra-arterial carbon dioxide (PaCO2 ) is the most potent cerebrovascular vasodilator, the effect of which is probably mediated by changes in pH caused by the rapid diffusion of CO 2 across the BBB.</a:t>
            </a:r>
          </a:p>
          <a:p>
            <a:endParaRPr dirty="0" sz="2000" lang="en-US"/>
          </a:p>
          <a:p>
            <a:pPr>
              <a:buFont typeface="Wingdings" pitchFamily="2" charset="2"/>
              <a:buChar char="§"/>
            </a:pPr>
            <a:r>
              <a:rPr b="1" dirty="0" sz="2000" lang="en-US"/>
              <a:t>Hyperventilation lowers ICP by </a:t>
            </a:r>
          </a:p>
          <a:p>
            <a:r>
              <a:rPr dirty="0" sz="2000" lang="en-US"/>
              <a:t>🔻 PaCO 2 </a:t>
            </a:r>
            <a:r>
              <a:rPr b="1" dirty="0" sz="2000" lang="en-US">
                <a:solidFill>
                  <a:srgbClr val="7030A0"/>
                </a:solidFill>
              </a:rPr>
              <a:t>—&gt;</a:t>
            </a:r>
            <a:r>
              <a:rPr dirty="0" sz="2000" lang="en-US"/>
              <a:t> cerebral vasoconstriction </a:t>
            </a:r>
            <a:r>
              <a:rPr b="1" dirty="0" sz="2000" lang="en-US">
                <a:solidFill>
                  <a:srgbClr val="7030A0"/>
                </a:solidFill>
              </a:rPr>
              <a:t>—&gt;</a:t>
            </a:r>
            <a:r>
              <a:rPr dirty="0" sz="2000" lang="en-US"/>
              <a:t> 🔻cerebral blood volume (CBV)           </a:t>
            </a:r>
            <a:r>
              <a:rPr dirty="0" sz="2000" lang="en-US">
                <a:solidFill>
                  <a:srgbClr val="7030A0"/>
                </a:solidFill>
              </a:rPr>
              <a:t>—&gt;</a:t>
            </a:r>
            <a:r>
              <a:rPr dirty="0" sz="2000" lang="en-US"/>
              <a:t> 🔻 ICP.</a:t>
            </a:r>
          </a:p>
          <a:p>
            <a:endParaRPr dirty="0" sz="2000" lang="en-US"/>
          </a:p>
          <a:p>
            <a:r>
              <a:rPr dirty="0" sz="2000" lang="en-US"/>
              <a:t>Vasoconstriction also lowers cerebral blood flow (CBF) which could produce focal ischemia in areas with preserved cerebral </a:t>
            </a:r>
            <a:r>
              <a:rPr dirty="0" sz="2000" lang="en-US" err="1"/>
              <a:t>autoregulation</a:t>
            </a:r>
            <a:r>
              <a:rPr dirty="0" sz="2000" lang="en-US"/>
              <a:t> as a result of shunting.</a:t>
            </a:r>
          </a:p>
          <a:p>
            <a:endParaRPr dirty="0" sz="2000" lang="en-IQ"/>
          </a:p>
        </p:txBody>
      </p:sp>
      <p:pic>
        <p:nvPicPr>
          <p:cNvPr id="2097180" name="Picture 7"/>
          <p:cNvPicPr>
            <a:picLocks noChangeAspect="1"/>
          </p:cNvPicPr>
          <p:nvPr/>
        </p:nvPicPr>
        <p:blipFill>
          <a:blip xmlns:r="http://schemas.openxmlformats.org/officeDocument/2006/relationships" r:embed="rId1"/>
          <a:stretch>
            <a:fillRect/>
          </a:stretch>
        </p:blipFill>
        <p:spPr>
          <a:xfrm>
            <a:off x="163665" y="4104912"/>
            <a:ext cx="8816670" cy="240672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9" name=""/>
        <p:cNvGrpSpPr/>
        <p:nvPr/>
      </p:nvGrpSpPr>
      <p:grpSpPr>
        <a:xfrm>
          <a:off x="0" y="0"/>
          <a:ext cx="0" cy="0"/>
          <a:chOff x="0" y="0"/>
          <a:chExt cx="0" cy="0"/>
        </a:xfrm>
      </p:grpSpPr>
      <p:sp>
        <p:nvSpPr>
          <p:cNvPr id="1048631" name="Content Placeholder 2"/>
          <p:cNvSpPr>
            <a:spLocks noGrp="1"/>
          </p:cNvSpPr>
          <p:nvPr>
            <p:ph idx="1"/>
          </p:nvPr>
        </p:nvSpPr>
        <p:spPr>
          <a:xfrm>
            <a:off x="86014" y="80818"/>
            <a:ext cx="8977168" cy="6696364"/>
          </a:xfrm>
        </p:spPr>
        <p:txBody>
          <a:bodyPr>
            <a:noAutofit/>
          </a:bodyPr>
          <a:p>
            <a:pPr>
              <a:buFont typeface="Wingdings" pitchFamily="2" charset="2"/>
              <a:buChar char="Ø"/>
            </a:pPr>
            <a:r>
              <a:rPr b="1" dirty="0" sz="2000" lang="en-US" u="sng">
                <a:solidFill>
                  <a:srgbClr val="7030A0"/>
                </a:solidFill>
              </a:rPr>
              <a:t>Indications for hyperventilation (HPV)</a:t>
            </a:r>
          </a:p>
          <a:p>
            <a:pPr indent="-457200" marL="457200">
              <a:buFont typeface="+mj-lt"/>
              <a:buAutoNum type="arabicPeriod"/>
            </a:pPr>
            <a:r>
              <a:rPr dirty="0" sz="2000" lang="en-US"/>
              <a:t>HPV for </a:t>
            </a:r>
            <a:r>
              <a:rPr b="1" dirty="0" sz="2000" lang="en-US"/>
              <a:t>brief periods (minutes)</a:t>
            </a:r>
            <a:r>
              <a:rPr dirty="0" sz="2000" lang="en-US"/>
              <a:t> at the following times</a:t>
            </a:r>
          </a:p>
          <a:p>
            <a:pPr indent="-342900" lvl="1" marL="800100">
              <a:buFont typeface="+mj-lt"/>
              <a:buAutoNum type="alphaLcParenR"/>
            </a:pPr>
            <a:r>
              <a:rPr b="1" dirty="0" sz="2000" lang="en-US">
                <a:solidFill>
                  <a:srgbClr val="0070C0"/>
                </a:solidFill>
              </a:rPr>
              <a:t>Prior to insertion of ICP monitor</a:t>
            </a:r>
            <a:r>
              <a:rPr dirty="0" sz="2000" lang="en-US"/>
              <a:t>: if there are clinical signs of IC-HTN.</a:t>
            </a:r>
          </a:p>
          <a:p>
            <a:pPr indent="-342900" lvl="1" marL="800100">
              <a:buFont typeface="+mj-lt"/>
              <a:buAutoNum type="alphaLcParenR"/>
            </a:pPr>
            <a:r>
              <a:rPr b="1" dirty="0" sz="2000" lang="en-US">
                <a:solidFill>
                  <a:srgbClr val="0070C0"/>
                </a:solidFill>
              </a:rPr>
              <a:t>After insertion of a monitor</a:t>
            </a:r>
            <a:r>
              <a:rPr dirty="0" sz="2000" lang="en-US"/>
              <a:t>: if there is a sudden increase in ICP and/or acute neurologic deterioration, HPV may be used while evaluating patient for a treatable condition (e.g. delayed intracranial hematoma)</a:t>
            </a:r>
          </a:p>
          <a:p>
            <a:pPr indent="-457200" marL="457200">
              <a:buFont typeface="+mj-lt"/>
              <a:buAutoNum type="arabicPeriod"/>
            </a:pPr>
            <a:r>
              <a:rPr dirty="0" sz="2000" lang="en-US"/>
              <a:t>HPV for </a:t>
            </a:r>
            <a:r>
              <a:rPr b="1" dirty="0" sz="2000" lang="en-US"/>
              <a:t>longer periods</a:t>
            </a:r>
            <a:r>
              <a:rPr dirty="0" sz="2000" lang="en-US"/>
              <a:t>: when there is documented </a:t>
            </a:r>
            <a:r>
              <a:rPr b="1" dirty="0" sz="2000" lang="en-US">
                <a:solidFill>
                  <a:srgbClr val="0070C0"/>
                </a:solidFill>
              </a:rPr>
              <a:t>IC-HTN unresponsive to sedation, paralytics, CSF drainage, and osmotic diuretics</a:t>
            </a:r>
            <a:r>
              <a:rPr dirty="0" sz="2000" lang="en-US"/>
              <a:t>.</a:t>
            </a:r>
          </a:p>
          <a:p>
            <a:pPr indent="-457200" marL="457200">
              <a:buFont typeface="+mj-lt"/>
              <a:buAutoNum type="arabicPeriod"/>
            </a:pPr>
            <a:r>
              <a:rPr dirty="0" sz="2000" lang="en-US"/>
              <a:t>HPV may be appropriate for </a:t>
            </a:r>
            <a:r>
              <a:rPr b="1" dirty="0" sz="2000" lang="en-US">
                <a:solidFill>
                  <a:srgbClr val="0070C0"/>
                </a:solidFill>
              </a:rPr>
              <a:t>IC-HTN resulting primarily from hyperemia</a:t>
            </a:r>
            <a:r>
              <a:rPr dirty="0" sz="2000" lang="en-US"/>
              <a:t>.</a:t>
            </a:r>
          </a:p>
          <a:p>
            <a:endParaRPr dirty="0" sz="2000" lang="en-US"/>
          </a:p>
          <a:p>
            <a:pPr>
              <a:buFont typeface="Wingdings" pitchFamily="2" charset="2"/>
              <a:buChar char="Ø"/>
            </a:pPr>
            <a:r>
              <a:rPr b="1" dirty="0" sz="2000" lang="en-US" u="sng">
                <a:solidFill>
                  <a:srgbClr val="7030A0"/>
                </a:solidFill>
              </a:rPr>
              <a:t>Caveats for hyperventilation</a:t>
            </a:r>
          </a:p>
          <a:p>
            <a:pPr indent="-457200" marL="457200">
              <a:buFont typeface="+mj-lt"/>
              <a:buAutoNum type="arabicParenR"/>
            </a:pPr>
            <a:r>
              <a:rPr dirty="0" sz="2000" lang="en-US"/>
              <a:t>Avoid during the first 5 days after head injury if possible (especially first 24 hrs), because CBF in severe head trauma patients is already about </a:t>
            </a:r>
            <a:r>
              <a:rPr b="1" dirty="0" sz="2000" lang="en-US" u="sng">
                <a:solidFill>
                  <a:srgbClr val="0070C0"/>
                </a:solidFill>
              </a:rPr>
              <a:t>half of normal during the first 24 hrs after injury</a:t>
            </a:r>
            <a:r>
              <a:rPr dirty="0" sz="2000" lang="en-US"/>
              <a:t> (typically &lt; 30 cc/100 g/min during the first 8 hours, and may be &lt; 20 during the first 4 hours in patients with the worst injuries).</a:t>
            </a:r>
          </a:p>
          <a:p>
            <a:pPr indent="-457200" marL="457200">
              <a:buFont typeface="+mj-lt"/>
              <a:buAutoNum type="arabicParenR"/>
            </a:pPr>
            <a:r>
              <a:rPr dirty="0" sz="2000" lang="en-US"/>
              <a:t>Do not use prophylactically.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0" name=""/>
        <p:cNvGrpSpPr/>
        <p:nvPr/>
      </p:nvGrpSpPr>
      <p:grpSpPr>
        <a:xfrm>
          <a:off x="0" y="0"/>
          <a:ext cx="0" cy="0"/>
          <a:chOff x="0" y="0"/>
          <a:chExt cx="0" cy="0"/>
        </a:xfrm>
      </p:grpSpPr>
      <p:sp>
        <p:nvSpPr>
          <p:cNvPr id="1048632" name="Content Placeholder 2"/>
          <p:cNvSpPr>
            <a:spLocks noGrp="1"/>
          </p:cNvSpPr>
          <p:nvPr>
            <p:ph idx="1"/>
          </p:nvPr>
        </p:nvSpPr>
        <p:spPr>
          <a:xfrm>
            <a:off x="86014" y="80818"/>
            <a:ext cx="8977168" cy="6696364"/>
          </a:xfrm>
        </p:spPr>
        <p:txBody>
          <a:bodyPr>
            <a:normAutofit/>
          </a:bodyPr>
          <a:p>
            <a:pPr>
              <a:buFont typeface="Wingdings" pitchFamily="2" charset="2"/>
              <a:buChar char="§"/>
            </a:pPr>
            <a:r>
              <a:rPr b="1" dirty="0" sz="2000" lang="en-US"/>
              <a:t>Reducing PaCO2 from 35 to 29 mm Hg </a:t>
            </a:r>
          </a:p>
          <a:p>
            <a:pPr lvl="1">
              <a:buFont typeface="Courier New" panose="02070309020205020404" pitchFamily="49" charset="0"/>
              <a:buChar char="o"/>
            </a:pPr>
            <a:r>
              <a:rPr b="1" dirty="0" sz="2000" lang="en-US">
                <a:solidFill>
                  <a:srgbClr val="0070C0"/>
                </a:solidFill>
              </a:rPr>
              <a:t>Lowers ICP 25–30% in most patients.</a:t>
            </a:r>
          </a:p>
          <a:p>
            <a:pPr lvl="1">
              <a:buFont typeface="Courier New" panose="02070309020205020404" pitchFamily="49" charset="0"/>
              <a:buChar char="o"/>
            </a:pPr>
            <a:r>
              <a:rPr b="1" dirty="0" sz="2000" lang="en-US">
                <a:solidFill>
                  <a:srgbClr val="0070C0"/>
                </a:solidFill>
              </a:rPr>
              <a:t>Onset of action: ≤ 30 seconds. </a:t>
            </a:r>
          </a:p>
          <a:p>
            <a:pPr lvl="1">
              <a:buFont typeface="Courier New" panose="02070309020205020404" pitchFamily="49" charset="0"/>
              <a:buChar char="o"/>
            </a:pPr>
            <a:r>
              <a:rPr b="1" dirty="0" sz="2000" lang="en-US">
                <a:solidFill>
                  <a:srgbClr val="0070C0"/>
                </a:solidFill>
              </a:rPr>
              <a:t>Peak effect at ≈ 8 mins. </a:t>
            </a:r>
          </a:p>
          <a:p>
            <a:pPr lvl="1">
              <a:buFont typeface="Courier New" panose="02070309020205020404" pitchFamily="49" charset="0"/>
              <a:buChar char="o"/>
            </a:pPr>
            <a:r>
              <a:rPr b="1" dirty="0" sz="2000" lang="en-US">
                <a:solidFill>
                  <a:srgbClr val="0070C0"/>
                </a:solidFill>
              </a:rPr>
              <a:t>Duration of effect is occasionally as short as 15–20 mins. </a:t>
            </a:r>
          </a:p>
          <a:p>
            <a:endParaRPr dirty="0" sz="2000" lang="en-US"/>
          </a:p>
          <a:p>
            <a:r>
              <a:rPr dirty="0" sz="2000" lang="en-US"/>
              <a:t>HPV must be weaned slowly.</a:t>
            </a:r>
          </a:p>
          <a:p>
            <a:r>
              <a:rPr dirty="0" sz="2000" lang="en-US"/>
              <a:t>Effect may be blunted by 1 hour by which it is difficult to return to </a:t>
            </a:r>
            <a:r>
              <a:rPr dirty="0" sz="2000" lang="en-US" err="1"/>
              <a:t>normocarbia</a:t>
            </a:r>
            <a:r>
              <a:rPr dirty="0" sz="2000" lang="en-US"/>
              <a:t> without rebound elevation of ICP.</a:t>
            </a:r>
            <a:endParaRPr dirty="0" sz="2000" lang="en-IQ"/>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1" name=""/>
        <p:cNvGrpSpPr/>
        <p:nvPr/>
      </p:nvGrpSpPr>
      <p:grpSpPr>
        <a:xfrm>
          <a:off x="0" y="0"/>
          <a:ext cx="0" cy="0"/>
          <a:chOff x="0" y="0"/>
          <a:chExt cx="0" cy="0"/>
        </a:xfrm>
      </p:grpSpPr>
      <p:sp>
        <p:nvSpPr>
          <p:cNvPr id="1048633" name="Content Placeholder 2"/>
          <p:cNvSpPr>
            <a:spLocks noGrp="1"/>
          </p:cNvSpPr>
          <p:nvPr>
            <p:ph idx="1"/>
          </p:nvPr>
        </p:nvSpPr>
        <p:spPr>
          <a:xfrm>
            <a:off x="86014" y="80818"/>
            <a:ext cx="8977168" cy="6696364"/>
          </a:xfrm>
        </p:spPr>
        <p:txBody>
          <a:bodyPr>
            <a:noAutofit/>
          </a:bodyPr>
          <a:p>
            <a:pPr>
              <a:buFont typeface="Wingdings" pitchFamily="2" charset="2"/>
              <a:buChar char="q"/>
            </a:pPr>
            <a:r>
              <a:rPr b="1" dirty="0" sz="2000" lang="en-US" u="sng">
                <a:solidFill>
                  <a:srgbClr val="C00000"/>
                </a:solidFill>
              </a:rPr>
              <a:t>Second tier</a:t>
            </a:r>
            <a:r>
              <a:rPr b="1" dirty="0" sz="2000" lang="en-US">
                <a:solidFill>
                  <a:srgbClr val="C00000"/>
                </a:solidFill>
              </a:rPr>
              <a:t> therapy for persistent IC-HTN</a:t>
            </a:r>
          </a:p>
          <a:p>
            <a:pPr>
              <a:buFont typeface="Wingdings" pitchFamily="2" charset="2"/>
              <a:buChar char="§"/>
            </a:pPr>
            <a:r>
              <a:rPr dirty="0" sz="2000" lang="en-US"/>
              <a:t>If IC-HTN remains refractory to the above measures, and especially if there is loss of previously controlled ICP.</a:t>
            </a:r>
          </a:p>
          <a:p>
            <a:pPr>
              <a:buFont typeface="Wingdings" pitchFamily="2" charset="2"/>
              <a:buChar char="§"/>
            </a:pPr>
            <a:r>
              <a:rPr dirty="0" sz="2000" lang="en-US"/>
              <a:t>Repeat CT to rule out a surgical condition.</a:t>
            </a:r>
          </a:p>
          <a:p>
            <a:pPr>
              <a:buFont typeface="Wingdings" pitchFamily="2" charset="2"/>
              <a:buChar char="§"/>
            </a:pPr>
            <a:r>
              <a:rPr dirty="0" sz="2000" lang="en-US"/>
              <a:t>Consider an EEG to rule out subclinical status </a:t>
            </a:r>
            <a:r>
              <a:rPr dirty="0" sz="2000" lang="en-US" err="1"/>
              <a:t>epilepticus</a:t>
            </a:r>
            <a:r>
              <a:rPr dirty="0" sz="2000" lang="en-US"/>
              <a:t>; some medications are effective for both seizures and ICHTN, e.g. </a:t>
            </a:r>
            <a:r>
              <a:rPr b="1" dirty="0" sz="2000" lang="en-US"/>
              <a:t>pentobarbital, propofol.</a:t>
            </a:r>
          </a:p>
          <a:p>
            <a:pPr indent="-457200" marL="457200">
              <a:buFont typeface="+mj-lt"/>
              <a:buAutoNum type="arabicPeriod"/>
            </a:pPr>
            <a:r>
              <a:rPr b="1" dirty="0" sz="2000" lang="en-US">
                <a:solidFill>
                  <a:srgbClr val="0070C0"/>
                </a:solidFill>
              </a:rPr>
              <a:t>High dose barbiturate therapy</a:t>
            </a:r>
            <a:r>
              <a:rPr dirty="0" sz="2000" lang="en-US"/>
              <a:t>: initiate if ICP remains &gt; 20–25 mm Hg</a:t>
            </a:r>
          </a:p>
          <a:p>
            <a:pPr indent="-457200" marL="457200">
              <a:buFont typeface="+mj-lt"/>
              <a:buAutoNum type="arabicPeriod"/>
            </a:pPr>
            <a:r>
              <a:rPr b="1" dirty="0" sz="2000" lang="en-US">
                <a:solidFill>
                  <a:srgbClr val="0070C0"/>
                </a:solidFill>
              </a:rPr>
              <a:t>Hyperventilate to PaCO2 = 25–30 mm Hg</a:t>
            </a:r>
            <a:r>
              <a:rPr dirty="0" sz="2000" lang="en-US"/>
              <a:t>.</a:t>
            </a:r>
          </a:p>
          <a:p>
            <a:pPr indent="-457200" marL="457200">
              <a:buFont typeface="+mj-lt"/>
              <a:buAutoNum type="arabicPeriod"/>
            </a:pPr>
            <a:r>
              <a:rPr b="1" dirty="0" sz="2000" lang="en-US">
                <a:solidFill>
                  <a:srgbClr val="0070C0"/>
                </a:solidFill>
              </a:rPr>
              <a:t>Hypothermia</a:t>
            </a:r>
            <a:r>
              <a:rPr dirty="0" sz="2000" lang="en-US"/>
              <a:t>: Avoid shivering which raises ICP.</a:t>
            </a:r>
          </a:p>
          <a:p>
            <a:pPr indent="-457200" marL="457200">
              <a:buFont typeface="+mj-lt"/>
              <a:buAutoNum type="arabicPeriod"/>
            </a:pPr>
            <a:r>
              <a:rPr b="1" dirty="0" sz="2000" lang="en-US">
                <a:solidFill>
                  <a:srgbClr val="0070C0"/>
                </a:solidFill>
              </a:rPr>
              <a:t>Hypertensive therapy</a:t>
            </a:r>
            <a:r>
              <a:rPr dirty="0" sz="2000" lang="en-US"/>
              <a:t>.</a:t>
            </a:r>
          </a:p>
          <a:p>
            <a:pPr indent="-457200" marL="457200">
              <a:buFont typeface="+mj-lt"/>
              <a:buAutoNum type="arabicPeriod"/>
            </a:pPr>
            <a:r>
              <a:rPr b="1" dirty="0" sz="2000" lang="en-US">
                <a:solidFill>
                  <a:srgbClr val="0070C0"/>
                </a:solidFill>
              </a:rPr>
              <a:t>Lumbar drainage</a:t>
            </a:r>
            <a:r>
              <a:rPr dirty="0" sz="2000" lang="en-US"/>
              <a:t>: showing some promise. Watch for “cerebral sag”</a:t>
            </a:r>
          </a:p>
          <a:p>
            <a:pPr indent="-457200" marL="457200">
              <a:buFont typeface="+mj-lt"/>
              <a:buAutoNum type="arabicPeriod"/>
            </a:pPr>
            <a:r>
              <a:rPr b="1" dirty="0" sz="2000" lang="en-US" err="1">
                <a:solidFill>
                  <a:srgbClr val="0070C0"/>
                </a:solidFill>
              </a:rPr>
              <a:t>Decompressive</a:t>
            </a:r>
            <a:r>
              <a:rPr b="1" dirty="0" sz="2000" lang="en-US">
                <a:solidFill>
                  <a:srgbClr val="0070C0"/>
                </a:solidFill>
              </a:rPr>
              <a:t> surgery</a:t>
            </a:r>
            <a:r>
              <a:rPr dirty="0" sz="2000" lang="en-US"/>
              <a:t>:</a:t>
            </a:r>
          </a:p>
          <a:p>
            <a:pPr indent="-457200" lvl="1" marL="914400">
              <a:buFont typeface="+mj-lt"/>
              <a:buAutoNum type="alphaLcParenR"/>
            </a:pPr>
            <a:r>
              <a:rPr b="1" dirty="0" sz="2000" lang="en-US" err="1"/>
              <a:t>Decompressive</a:t>
            </a:r>
            <a:r>
              <a:rPr b="1" dirty="0" sz="2000" lang="en-US"/>
              <a:t> </a:t>
            </a:r>
            <a:r>
              <a:rPr b="1" dirty="0" sz="2000" lang="en-US" err="1"/>
              <a:t>craniectomy</a:t>
            </a:r>
            <a:r>
              <a:rPr b="1" dirty="0" sz="2000" lang="en-US"/>
              <a:t> removal of portion of </a:t>
            </a:r>
            <a:r>
              <a:rPr b="1" dirty="0" sz="2000" lang="en-US" err="1"/>
              <a:t>calvaria</a:t>
            </a:r>
            <a:r>
              <a:rPr dirty="0" sz="2000" lang="en-US"/>
              <a:t>.</a:t>
            </a:r>
          </a:p>
          <a:p>
            <a:pPr indent="-457200" lvl="1" marL="914400">
              <a:buFont typeface="+mj-lt"/>
              <a:buAutoNum type="alphaLcParenR"/>
            </a:pPr>
            <a:r>
              <a:rPr b="1" dirty="0" sz="2000" lang="en-US"/>
              <a:t>Removal of large areas of contused hemorrhagic brain</a:t>
            </a:r>
            <a:r>
              <a:rPr dirty="0" sz="2000" lang="en-US"/>
              <a:t> (makes room immediately; removes region of disrupted BBB),</a:t>
            </a:r>
          </a:p>
          <a:p>
            <a:pPr indent="0" lvl="2" marL="914400">
              <a:buNone/>
            </a:pPr>
            <a:r>
              <a:rPr b="1" dirty="0" lang="en-US"/>
              <a:t>Consider</a:t>
            </a:r>
            <a:r>
              <a:rPr dirty="0" lang="en-US"/>
              <a:t> </a:t>
            </a:r>
            <a:r>
              <a:rPr dirty="0" lang="en-US">
                <a:solidFill>
                  <a:srgbClr val="C00000"/>
                </a:solidFill>
              </a:rPr>
              <a:t>temporal tip lobectomy</a:t>
            </a:r>
            <a:r>
              <a:rPr dirty="0" lang="en-US"/>
              <a:t> (no more than 4–5 cm on dominant side, 6–7 cm on non-dominant) or </a:t>
            </a:r>
            <a:r>
              <a:rPr dirty="0" lang="en-US">
                <a:solidFill>
                  <a:srgbClr val="C00000"/>
                </a:solidFill>
              </a:rPr>
              <a:t>frontal lobectomy</a:t>
            </a:r>
            <a:r>
              <a:rPr dirty="0" lang="en-US"/>
              <a:t>. </a:t>
            </a:r>
            <a:endParaRPr dirty="0" lang="en-IQ"/>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7" name=""/>
        <p:cNvGrpSpPr/>
        <p:nvPr/>
      </p:nvGrpSpPr>
      <p:grpSpPr>
        <a:xfrm>
          <a:off x="0" y="0"/>
          <a:ext cx="0" cy="0"/>
          <a:chOff x="0" y="0"/>
          <a:chExt cx="0" cy="0"/>
        </a:xfrm>
      </p:grpSpPr>
      <p:sp>
        <p:nvSpPr>
          <p:cNvPr id="1048591"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Indications for intubation in trauma</a:t>
            </a:r>
          </a:p>
          <a:p>
            <a:pPr indent="-457200" marL="457200">
              <a:buFont typeface="+mj-lt"/>
              <a:buAutoNum type="arabicPeriod"/>
            </a:pPr>
            <a:r>
              <a:rPr dirty="0" sz="2000" lang="en-US"/>
              <a:t>GCS &lt; 8</a:t>
            </a:r>
          </a:p>
          <a:p>
            <a:pPr indent="-457200" marL="457200">
              <a:buFont typeface="+mj-lt"/>
              <a:buAutoNum type="arabicPeriod"/>
            </a:pPr>
            <a:r>
              <a:rPr dirty="0" sz="2000" lang="en-US"/>
              <a:t>Need for hyperventilation (HPV)</a:t>
            </a:r>
          </a:p>
          <a:p>
            <a:pPr lvl="1">
              <a:buFont typeface="Wingdings" pitchFamily="2" charset="2"/>
              <a:buChar char="§"/>
            </a:pPr>
            <a:r>
              <a:rPr dirty="0" sz="2000" lang="en-US"/>
              <a:t>Reserved as a temporizing measure for patients with signs of </a:t>
            </a:r>
            <a:r>
              <a:rPr dirty="0" sz="2000" lang="en-US" err="1"/>
              <a:t>transtentorial</a:t>
            </a:r>
            <a:r>
              <a:rPr dirty="0" sz="2000" lang="en-US"/>
              <a:t> herniation </a:t>
            </a:r>
            <a:r>
              <a:rPr b="1" dirty="0" sz="2000" lang="en-US"/>
              <a:t>or</a:t>
            </a:r>
            <a:r>
              <a:rPr dirty="0" sz="2000" lang="en-US"/>
              <a:t> progressive neurologic deterioration not attributable to </a:t>
            </a:r>
            <a:r>
              <a:rPr dirty="0" sz="2000" lang="en-US" err="1"/>
              <a:t>extracranial</a:t>
            </a:r>
            <a:r>
              <a:rPr dirty="0" sz="2000" lang="en-US"/>
              <a:t> causes.</a:t>
            </a:r>
          </a:p>
          <a:p>
            <a:pPr indent="-457200" marL="457200">
              <a:buFont typeface="+mj-lt"/>
              <a:buAutoNum type="arabicPeriod"/>
            </a:pPr>
            <a:r>
              <a:rPr dirty="0" sz="2000" lang="en-US"/>
              <a:t>Severe maxillofacial trauma</a:t>
            </a:r>
          </a:p>
          <a:p>
            <a:pPr indent="-457200" marL="457200">
              <a:buFont typeface="+mj-lt"/>
              <a:buAutoNum type="arabicPeriod"/>
            </a:pPr>
            <a:r>
              <a:rPr dirty="0" sz="2000" lang="en-US"/>
              <a:t>Need for pharmacologic paralysis for evaluation or management</a:t>
            </a:r>
            <a:endParaRPr dirty="0" sz="2000" lang="en-IQ"/>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2" name=""/>
        <p:cNvGrpSpPr/>
        <p:nvPr/>
      </p:nvGrpSpPr>
      <p:grpSpPr>
        <a:xfrm>
          <a:off x="0" y="0"/>
          <a:ext cx="0" cy="0"/>
          <a:chOff x="0" y="0"/>
          <a:chExt cx="0" cy="0"/>
        </a:xfrm>
      </p:grpSpPr>
      <p:sp>
        <p:nvSpPr>
          <p:cNvPr id="1048634"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u="sng">
                <a:solidFill>
                  <a:srgbClr val="C00000"/>
                </a:solidFill>
              </a:rPr>
              <a:t>Adjunctive measures</a:t>
            </a:r>
          </a:p>
          <a:p>
            <a:pPr>
              <a:buFont typeface="Wingdings" pitchFamily="2" charset="2"/>
              <a:buChar char="Ø"/>
            </a:pPr>
            <a:r>
              <a:rPr b="1" dirty="0" sz="2000" lang="en-US"/>
              <a:t>Lidocaine</a:t>
            </a:r>
          </a:p>
          <a:p>
            <a:r>
              <a:rPr dirty="0" sz="2000" lang="en-US"/>
              <a:t>1.5 mg/kg IVP (watch for hypotension, reduce dose if necessary) at least one minute before endotracheal intubation or suctioning. </a:t>
            </a:r>
          </a:p>
          <a:p>
            <a:r>
              <a:rPr dirty="0" sz="2000" lang="en-US"/>
              <a:t>Blunts the rise in ICP as well as tachycardia and systemic HTN.</a:t>
            </a:r>
          </a:p>
          <a:p>
            <a:endParaRPr dirty="0" sz="2000" lang="en-US"/>
          </a:p>
          <a:p>
            <a:pPr>
              <a:buFont typeface="Wingdings" pitchFamily="2" charset="2"/>
              <a:buChar char="Ø"/>
            </a:pPr>
            <a:r>
              <a:rPr b="1" dirty="0" sz="2000" lang="en-US"/>
              <a:t>High frequency (jet) ventilation</a:t>
            </a:r>
          </a:p>
          <a:p>
            <a:r>
              <a:rPr dirty="0" sz="2000" lang="en-US"/>
              <a:t>Consider if high levels of positive end-expiratory pressure (PEEP) are required.</a:t>
            </a:r>
          </a:p>
          <a:p>
            <a:r>
              <a:rPr dirty="0" sz="2000" lang="en-US"/>
              <a:t>PEEP ≤ 10 cm H2 O does not cause clinically significant increases in ICP. </a:t>
            </a:r>
          </a:p>
          <a:p>
            <a:r>
              <a:rPr dirty="0" sz="2000" lang="en-US"/>
              <a:t>Higher levels of PEEP &gt; 15–20 are not recommended.</a:t>
            </a:r>
          </a:p>
          <a:p>
            <a:r>
              <a:rPr sz="2000" lang="en-US"/>
              <a:t>Rapid </a:t>
            </a:r>
            <a:r>
              <a:rPr dirty="0" sz="2000" lang="en-US"/>
              <a:t>elimination of PEEP may cause a sudden increase in circulating blood volume which may exacerbate cerebral edema and also elevate ICP</a:t>
            </a:r>
            <a:endParaRPr dirty="0" sz="2000" lang="en-IQ"/>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3" name=""/>
        <p:cNvGrpSpPr/>
        <p:nvPr/>
      </p:nvGrpSpPr>
      <p:grpSpPr>
        <a:xfrm>
          <a:off x="0" y="0"/>
          <a:ext cx="0" cy="0"/>
          <a:chOff x="0" y="0"/>
          <a:chExt cx="0" cy="0"/>
        </a:xfrm>
      </p:grpSpPr>
      <p:sp>
        <p:nvSpPr>
          <p:cNvPr id="1048635" name="Content Placeholder 2"/>
          <p:cNvSpPr>
            <a:spLocks noGrp="1"/>
          </p:cNvSpPr>
          <p:nvPr>
            <p:ph idx="1"/>
          </p:nvPr>
        </p:nvSpPr>
        <p:spPr>
          <a:xfrm>
            <a:off x="86014" y="80818"/>
            <a:ext cx="8977168" cy="6696364"/>
          </a:xfrm>
        </p:spPr>
        <p:txBody>
          <a:bodyPr>
            <a:normAutofit fontScale="95000" lnSpcReduction="20000"/>
          </a:bodyPr>
          <a:p>
            <a:pPr>
              <a:buFont typeface="Wingdings" pitchFamily="2" charset="2"/>
              <a:buChar char="v"/>
            </a:pPr>
            <a:r>
              <a:rPr b="1" dirty="0" sz="2000" lang="en-US" u="sng">
                <a:solidFill>
                  <a:srgbClr val="C00000"/>
                </a:solidFill>
              </a:rPr>
              <a:t>High-dose barbiturate therapy</a:t>
            </a:r>
          </a:p>
          <a:p>
            <a:pPr>
              <a:buFont typeface="Wingdings" pitchFamily="2" charset="2"/>
              <a:buChar char="§"/>
            </a:pPr>
            <a:r>
              <a:rPr dirty="0" sz="2000" lang="en-US"/>
              <a:t>Recommended for IC-HTN refractory to maximal medical and surgical ICP-lowering therapy. </a:t>
            </a:r>
          </a:p>
          <a:p>
            <a:pPr>
              <a:buFont typeface="Wingdings" pitchFamily="2" charset="2"/>
              <a:buChar char="§"/>
            </a:pPr>
            <a:r>
              <a:rPr b="1" dirty="0" sz="2000" lang="en-US"/>
              <a:t>Benefits of barbiturates in head injury derive from </a:t>
            </a:r>
          </a:p>
          <a:p>
            <a:pPr lvl="1">
              <a:buFont typeface="Wingdings" pitchFamily="2" charset="2"/>
              <a:buChar char="ü"/>
            </a:pPr>
            <a:r>
              <a:rPr b="1" dirty="0" sz="2000" lang="en-US">
                <a:solidFill>
                  <a:srgbClr val="0070C0"/>
                </a:solidFill>
              </a:rPr>
              <a:t>Vasoconstriction in normal areas (shunting blood to ischemic brain tissue).</a:t>
            </a:r>
          </a:p>
          <a:p>
            <a:pPr lvl="1">
              <a:buFont typeface="Wingdings" pitchFamily="2" charset="2"/>
              <a:buChar char="ü"/>
            </a:pPr>
            <a:r>
              <a:rPr b="1" dirty="0" sz="2000" lang="en-US">
                <a:solidFill>
                  <a:srgbClr val="0070C0"/>
                </a:solidFill>
              </a:rPr>
              <a:t>Decreased metabolic demand for O2 (CMRO2 ) with accompanying reduction of CBF.</a:t>
            </a:r>
          </a:p>
          <a:p>
            <a:pPr lvl="1">
              <a:buFont typeface="Wingdings" pitchFamily="2" charset="2"/>
              <a:buChar char="ü"/>
            </a:pPr>
            <a:r>
              <a:rPr b="1" dirty="0" sz="2000" lang="en-US">
                <a:solidFill>
                  <a:srgbClr val="0070C0"/>
                </a:solidFill>
              </a:rPr>
              <a:t>Free radical scavenging.</a:t>
            </a:r>
          </a:p>
          <a:p>
            <a:pPr lvl="1">
              <a:buFont typeface="Wingdings" pitchFamily="2" charset="2"/>
              <a:buChar char="ü"/>
            </a:pPr>
            <a:r>
              <a:rPr b="1" dirty="0" sz="2000" lang="en-US">
                <a:solidFill>
                  <a:srgbClr val="0070C0"/>
                </a:solidFill>
              </a:rPr>
              <a:t>Reduced intracellular calcium, and lysosomal stabilization. </a:t>
            </a:r>
          </a:p>
          <a:p>
            <a:endParaRPr dirty="0" sz="2000" lang="en-US"/>
          </a:p>
          <a:p>
            <a:pPr>
              <a:buFont typeface="Wingdings" pitchFamily="2" charset="2"/>
              <a:buChar char="§"/>
            </a:pPr>
            <a:r>
              <a:rPr b="1" dirty="0" sz="2000" lang="en-US"/>
              <a:t>The limiting factor for therapy is usually </a:t>
            </a:r>
          </a:p>
          <a:p>
            <a:pPr lvl="1">
              <a:buFont typeface="Courier New" panose="02070309020205020404" pitchFamily="49" charset="0"/>
              <a:buChar char="o"/>
            </a:pPr>
            <a:r>
              <a:rPr dirty="0" sz="2000" lang="en-US"/>
              <a:t>Hypotension due to barbiturate-induced reduction of sympathetic tone (causing peripheral vasodilatation).</a:t>
            </a:r>
          </a:p>
          <a:p>
            <a:pPr lvl="1">
              <a:buFont typeface="Courier New" panose="02070309020205020404" pitchFamily="49" charset="0"/>
              <a:buChar char="o"/>
            </a:pPr>
            <a:r>
              <a:rPr dirty="0" sz="2000" lang="en-US"/>
              <a:t>Direct mild myocardial depression. </a:t>
            </a:r>
          </a:p>
          <a:p>
            <a:pPr lvl="1">
              <a:buFont typeface="Courier New" panose="02070309020205020404" pitchFamily="49" charset="0"/>
              <a:buChar char="o"/>
            </a:pPr>
            <a:endParaRPr dirty="0" sz="2000" lang="en-US"/>
          </a:p>
          <a:p>
            <a:pPr>
              <a:buFont typeface="Wingdings" pitchFamily="2" charset="2"/>
              <a:buChar char="§"/>
            </a:pPr>
            <a:r>
              <a:rPr b="1" dirty="0" sz="2000" lang="en-US">
                <a:solidFill>
                  <a:srgbClr val="002060"/>
                </a:solidFill>
              </a:rPr>
              <a:t>Barbiturate coma vs. high-dose therapy: </a:t>
            </a:r>
          </a:p>
          <a:p>
            <a:r>
              <a:rPr dirty="0" sz="2000" lang="en-US"/>
              <a:t>If barbiturates are given until there is </a:t>
            </a:r>
            <a:r>
              <a:rPr b="1" dirty="0" sz="2000" lang="en-US">
                <a:solidFill>
                  <a:srgbClr val="C00000"/>
                </a:solidFill>
              </a:rPr>
              <a:t>burst suppression on EEG, this is considered true “barbiturate coma.” </a:t>
            </a:r>
            <a:r>
              <a:rPr dirty="0" sz="2000" lang="en-US"/>
              <a:t>This results in near maximal reductions in CMRO2 and CBF.</a:t>
            </a:r>
            <a:endParaRPr dirty="0" sz="2000" lang="en-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4" name=""/>
        <p:cNvGrpSpPr/>
        <p:nvPr/>
      </p:nvGrpSpPr>
      <p:grpSpPr>
        <a:xfrm>
          <a:off x="0" y="0"/>
          <a:ext cx="0" cy="0"/>
          <a:chOff x="0" y="0"/>
          <a:chExt cx="0" cy="0"/>
        </a:xfrm>
      </p:grpSpPr>
      <p:sp>
        <p:nvSpPr>
          <p:cNvPr id="1048636" name="Content Placeholder 2"/>
          <p:cNvSpPr>
            <a:spLocks noGrp="1"/>
          </p:cNvSpPr>
          <p:nvPr>
            <p:ph idx="1"/>
          </p:nvPr>
        </p:nvSpPr>
        <p:spPr>
          <a:xfrm>
            <a:off x="86014" y="80818"/>
            <a:ext cx="8977168" cy="6696364"/>
          </a:xfrm>
        </p:spPr>
        <p:txBody>
          <a:bodyPr>
            <a:normAutofit/>
          </a:bodyPr>
          <a:p>
            <a:pPr>
              <a:buFont typeface="Wingdings" pitchFamily="2" charset="2"/>
              <a:buChar char="§"/>
            </a:pPr>
            <a:r>
              <a:rPr b="1" dirty="0" sz="2000" lang="en-US"/>
              <a:t>Benzodiazepines</a:t>
            </a:r>
            <a:r>
              <a:rPr dirty="0" sz="2000" lang="en-US"/>
              <a:t> cause reduction in CMRO 2 and CBF, with no effect on ICP.</a:t>
            </a:r>
          </a:p>
          <a:p>
            <a:pPr>
              <a:buFont typeface="Wingdings" pitchFamily="2" charset="2"/>
              <a:buChar char="§"/>
            </a:pPr>
            <a:r>
              <a:rPr b="1" dirty="0" sz="2000" lang="en-US"/>
              <a:t>The narcotics</a:t>
            </a:r>
            <a:r>
              <a:rPr dirty="0" sz="2000" lang="en-US"/>
              <a:t> have no effect on CMRO2 or CBF but may increase ICP.</a:t>
            </a:r>
          </a:p>
          <a:p>
            <a:pPr>
              <a:buFont typeface="Wingdings" pitchFamily="2" charset="2"/>
              <a:buChar char="§"/>
            </a:pPr>
            <a:r>
              <a:rPr b="1" dirty="0" sz="2000" lang="en-US"/>
              <a:t>Ketamine</a:t>
            </a:r>
            <a:r>
              <a:rPr dirty="0" sz="2000" lang="en-US"/>
              <a:t> not used in TBI patient with known intracranial pathology as it increase ICP.</a:t>
            </a:r>
          </a:p>
          <a:p>
            <a:endParaRPr dirty="0" sz="2000" lang="en-US"/>
          </a:p>
          <a:p>
            <a:pPr>
              <a:buFont typeface="Wingdings" pitchFamily="2" charset="2"/>
              <a:buChar char="v"/>
            </a:pPr>
            <a:r>
              <a:rPr b="1" dirty="0" sz="2000" lang="en-US">
                <a:solidFill>
                  <a:srgbClr val="C00000"/>
                </a:solidFill>
              </a:rPr>
              <a:t>Propofol</a:t>
            </a:r>
            <a:r>
              <a:rPr dirty="0" sz="2000" lang="en-US"/>
              <a:t> has the advantage of a short half-life, which allows intermittent neurological examination, but is a potent systemic vasodilator and can cause hypotension that exceeds the reduction in ICP so that CPP can be significantly reduced.</a:t>
            </a:r>
          </a:p>
          <a:p>
            <a:endParaRPr dirty="0" sz="2000" lang="en-US"/>
          </a:p>
          <a:p>
            <a:pPr>
              <a:buFont typeface="Wingdings" pitchFamily="2" charset="2"/>
              <a:buChar char="Ø"/>
            </a:pPr>
            <a:r>
              <a:rPr b="1" dirty="0" sz="2000" lang="en-US">
                <a:solidFill>
                  <a:srgbClr val="002060"/>
                </a:solidFill>
              </a:rPr>
              <a:t>Propofol infusion syndrome</a:t>
            </a:r>
          </a:p>
          <a:p>
            <a:pPr lvl="1">
              <a:buFont typeface="Wingdings" pitchFamily="2" charset="2"/>
              <a:buChar char="ü"/>
            </a:pPr>
            <a:r>
              <a:rPr dirty="0" sz="2000" lang="en-US"/>
              <a:t>Result as a consequence of the use of high doses of propofol. </a:t>
            </a:r>
          </a:p>
          <a:p>
            <a:pPr lvl="1">
              <a:buFont typeface="Wingdings" pitchFamily="2" charset="2"/>
              <a:buChar char="ü"/>
            </a:pPr>
            <a:r>
              <a:rPr dirty="0" sz="2000" lang="en-US"/>
              <a:t>Some clinical features are </a:t>
            </a:r>
            <a:r>
              <a:rPr dirty="0" sz="2000" lang="en-US" err="1"/>
              <a:t>hyperkalemia</a:t>
            </a:r>
            <a:r>
              <a:rPr dirty="0" sz="2000" lang="en-US"/>
              <a:t>, hepatomegaly, lipemia, metabolic acidosis, myocardial failure, rhabdomyolysis, and renal failure. </a:t>
            </a:r>
          </a:p>
          <a:p>
            <a:pPr lvl="1">
              <a:buFont typeface="Wingdings" pitchFamily="2" charset="2"/>
              <a:buChar char="ü"/>
            </a:pPr>
            <a:r>
              <a:rPr dirty="0" sz="2000" lang="en-US"/>
              <a:t>Extreme caution must be taken when using doses greater than 5 mg/kg per hour or when usage of any dose exceeds 48 hours in critically ill adults.</a:t>
            </a:r>
          </a:p>
          <a:p>
            <a:endParaRPr dirty="0" sz="2000" lang="en-IQ"/>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5" name=""/>
        <p:cNvGrpSpPr/>
        <p:nvPr/>
      </p:nvGrpSpPr>
      <p:grpSpPr>
        <a:xfrm>
          <a:off x="0" y="0"/>
          <a:ext cx="0" cy="0"/>
          <a:chOff x="0" y="0"/>
          <a:chExt cx="0" cy="0"/>
        </a:xfrm>
      </p:grpSpPr>
      <p:sp>
        <p:nvSpPr>
          <p:cNvPr id="1048637"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Surgical treatment</a:t>
            </a:r>
          </a:p>
          <a:p>
            <a:pPr indent="-457200" marL="457200">
              <a:buFont typeface="+mj-lt"/>
              <a:buAutoNum type="arabicPeriod"/>
            </a:pPr>
            <a:r>
              <a:rPr dirty="0" sz="2000" lang="en-US"/>
              <a:t>Traumatic intracranial masses should be treated as indicated. </a:t>
            </a:r>
          </a:p>
          <a:p>
            <a:pPr indent="-457200" marL="457200">
              <a:buFont typeface="+mj-lt"/>
              <a:buAutoNum type="arabicPeriod"/>
            </a:pPr>
            <a:r>
              <a:rPr dirty="0" sz="2000" lang="en-US"/>
              <a:t>Patients with hemorrhagic contusions (“pulped brain”) showing progressive deterioration may benefit from surgical excision of portions of the contused brain tissue, especially if not eloquent brain.</a:t>
            </a:r>
          </a:p>
          <a:p>
            <a:pPr indent="-457200" marL="457200">
              <a:buFont typeface="+mj-lt"/>
              <a:buAutoNum type="arabicPeriod"/>
            </a:pPr>
            <a:r>
              <a:rPr dirty="0" sz="2000" lang="en-US" err="1"/>
              <a:t>Decompressive</a:t>
            </a:r>
            <a:r>
              <a:rPr dirty="0" sz="2000" lang="en-US"/>
              <a:t> </a:t>
            </a:r>
            <a:r>
              <a:rPr dirty="0" sz="2000" lang="en-US" err="1"/>
              <a:t>craniectomy</a:t>
            </a:r>
            <a:r>
              <a:rPr dirty="0" sz="2000" lang="en-US"/>
              <a:t> may be considered for IC-HTN that cannot be controlled medically.</a:t>
            </a:r>
          </a:p>
          <a:p>
            <a:endParaRPr dirty="0" sz="2000" lang="en-US"/>
          </a:p>
          <a:p>
            <a:pPr>
              <a:buFont typeface="Wingdings" pitchFamily="2" charset="2"/>
              <a:buChar char="q"/>
            </a:pPr>
            <a:r>
              <a:rPr b="1" dirty="0" sz="2000" lang="en-US" u="sng">
                <a:solidFill>
                  <a:srgbClr val="C00000"/>
                </a:solidFill>
              </a:rPr>
              <a:t>Late complications from traumatic brain injury </a:t>
            </a:r>
          </a:p>
          <a:p>
            <a:pPr indent="-457200" marL="457200">
              <a:buFont typeface="+mj-lt"/>
              <a:buAutoNum type="arabicParenR"/>
            </a:pPr>
            <a:r>
              <a:rPr dirty="0" sz="2000" lang="en-US" err="1"/>
              <a:t>Posttraumatic</a:t>
            </a:r>
            <a:r>
              <a:rPr dirty="0" sz="2000" lang="en-US"/>
              <a:t> seizures.</a:t>
            </a:r>
          </a:p>
          <a:p>
            <a:pPr indent="-457200" marL="457200">
              <a:buFont typeface="+mj-lt"/>
              <a:buAutoNum type="arabicParenR"/>
            </a:pPr>
            <a:r>
              <a:rPr dirty="0" sz="2000" lang="en-US"/>
              <a:t>Communicating hydrocephalus.</a:t>
            </a:r>
          </a:p>
          <a:p>
            <a:pPr indent="-457200" marL="457200">
              <a:buFont typeface="+mj-lt"/>
              <a:buAutoNum type="arabicParenR"/>
            </a:pPr>
            <a:r>
              <a:rPr dirty="0" sz="2000" lang="en-US" err="1"/>
              <a:t>Posttraumatic</a:t>
            </a:r>
            <a:r>
              <a:rPr dirty="0" sz="2000" lang="en-US"/>
              <a:t> syndrome (or </a:t>
            </a:r>
            <a:r>
              <a:rPr dirty="0" sz="2000" lang="en-US" err="1"/>
              <a:t>postconcussive</a:t>
            </a:r>
            <a:r>
              <a:rPr dirty="0" sz="2000" lang="en-US"/>
              <a:t> syndrome): </a:t>
            </a:r>
          </a:p>
          <a:p>
            <a:pPr indent="-457200" marL="457200">
              <a:buFont typeface="+mj-lt"/>
              <a:buAutoNum type="arabicParenR"/>
            </a:pPr>
            <a:r>
              <a:rPr dirty="0" sz="2000" lang="en-US" err="1"/>
              <a:t>Hypogonadotropic</a:t>
            </a:r>
            <a:r>
              <a:rPr dirty="0" sz="2000" lang="en-US"/>
              <a:t> hypogonadism.</a:t>
            </a:r>
          </a:p>
          <a:p>
            <a:pPr indent="-457200" marL="457200">
              <a:buFont typeface="+mj-lt"/>
              <a:buAutoNum type="arabicParenR"/>
            </a:pPr>
            <a:r>
              <a:rPr dirty="0" sz="2000" lang="en-US"/>
              <a:t>Chronic traumatic encephalopathy.</a:t>
            </a:r>
          </a:p>
          <a:p>
            <a:pPr indent="-457200" marL="457200">
              <a:buFont typeface="+mj-lt"/>
              <a:buAutoNum type="arabicParenR"/>
            </a:pPr>
            <a:r>
              <a:rPr dirty="0" sz="2000" lang="en-US"/>
              <a:t>Alzheimer’s disease (AD).</a:t>
            </a:r>
            <a:endParaRPr dirty="0" sz="2000" lang="en-IQ"/>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6" name=""/>
        <p:cNvGrpSpPr/>
        <p:nvPr/>
      </p:nvGrpSpPr>
      <p:grpSpPr>
        <a:xfrm>
          <a:off x="0" y="0"/>
          <a:ext cx="0" cy="0"/>
          <a:chOff x="0" y="0"/>
          <a:chExt cx="0" cy="0"/>
        </a:xfrm>
      </p:grpSpPr>
      <p:pic>
        <p:nvPicPr>
          <p:cNvPr id="2097181" name="Picture 4"/>
          <p:cNvPicPr>
            <a:picLocks noChangeAspect="1" noGrp="1"/>
          </p:cNvPicPr>
          <p:nvPr>
            <p:ph idx="1"/>
          </p:nvPr>
        </p:nvPicPr>
        <p:blipFill>
          <a:blip xmlns:r="http://schemas.openxmlformats.org/officeDocument/2006/relationships" r:embed="rId1"/>
          <a:stretch>
            <a:fillRect/>
          </a:stretch>
        </p:blipFill>
        <p:spPr>
          <a:xfrm>
            <a:off x="1697182" y="0"/>
            <a:ext cx="5749636" cy="6858001"/>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7" name=""/>
        <p:cNvGrpSpPr/>
        <p:nvPr/>
      </p:nvGrpSpPr>
      <p:grpSpPr>
        <a:xfrm>
          <a:off x="0" y="0"/>
          <a:ext cx="0" cy="0"/>
          <a:chOff x="0" y="0"/>
          <a:chExt cx="0" cy="0"/>
        </a:xfrm>
      </p:grpSpPr>
      <p:sp>
        <p:nvSpPr>
          <p:cNvPr id="1048638"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Hypopituitarism</a:t>
            </a:r>
          </a:p>
          <a:p>
            <a:pPr>
              <a:buFont typeface="Wingdings" pitchFamily="2" charset="2"/>
              <a:buChar char="§"/>
            </a:pPr>
            <a:r>
              <a:rPr dirty="0" sz="2000" lang="en-US"/>
              <a:t>The most common pathologic findings are </a:t>
            </a:r>
          </a:p>
          <a:p>
            <a:pPr lvl="1">
              <a:buFont typeface="Wingdings" pitchFamily="2" charset="2"/>
              <a:buChar char="ü"/>
            </a:pPr>
            <a:r>
              <a:rPr dirty="0" sz="2000" lang="en-US"/>
              <a:t>Hemorrhage of the hypothalamus.</a:t>
            </a:r>
          </a:p>
          <a:p>
            <a:pPr lvl="1">
              <a:buFont typeface="Wingdings" pitchFamily="2" charset="2"/>
              <a:buChar char="ü"/>
            </a:pPr>
            <a:r>
              <a:rPr dirty="0" sz="2000" lang="en-US"/>
              <a:t>Hemorrhage of the posterior lobe.</a:t>
            </a:r>
          </a:p>
          <a:p>
            <a:pPr lvl="1">
              <a:buFont typeface="Wingdings" pitchFamily="2" charset="2"/>
              <a:buChar char="ü"/>
            </a:pPr>
            <a:r>
              <a:rPr dirty="0" sz="2000" lang="en-US"/>
              <a:t>Infarction of the anterior pituitary lobe.</a:t>
            </a:r>
          </a:p>
          <a:p>
            <a:pPr lvl="1">
              <a:buFont typeface="Wingdings" pitchFamily="2" charset="2"/>
              <a:buChar char="ü"/>
            </a:pPr>
            <a:endParaRPr dirty="0" sz="2000" lang="en-US"/>
          </a:p>
          <a:p>
            <a:pPr>
              <a:buFont typeface="Wingdings" pitchFamily="2" charset="2"/>
              <a:buChar char="§"/>
            </a:pPr>
            <a:r>
              <a:rPr b="1" dirty="0" sz="2000" lang="en-US"/>
              <a:t>The pituitary axis most commonly involved at 3 months post injury </a:t>
            </a:r>
          </a:p>
          <a:p>
            <a:pPr indent="0" lvl="1" marL="457200">
              <a:buNone/>
            </a:pPr>
            <a:r>
              <a:rPr b="1" dirty="0" sz="2000" lang="en-US" err="1">
                <a:solidFill>
                  <a:srgbClr val="0070C0"/>
                </a:solidFill>
              </a:rPr>
              <a:t>Gonadotropic</a:t>
            </a:r>
            <a:r>
              <a:rPr dirty="0" sz="2000" lang="en-US"/>
              <a:t> axis, followed by the </a:t>
            </a:r>
            <a:r>
              <a:rPr dirty="0" sz="2000" lang="en-US" err="1">
                <a:solidFill>
                  <a:srgbClr val="002060"/>
                </a:solidFill>
              </a:rPr>
              <a:t>corticotropic</a:t>
            </a:r>
            <a:r>
              <a:rPr dirty="0" sz="2000" lang="en-US"/>
              <a:t>, </a:t>
            </a:r>
            <a:r>
              <a:rPr dirty="0" sz="2000" lang="en-US" err="1">
                <a:solidFill>
                  <a:srgbClr val="002060"/>
                </a:solidFill>
              </a:rPr>
              <a:t>somatotropic</a:t>
            </a:r>
            <a:r>
              <a:rPr dirty="0" sz="2000" lang="en-US"/>
              <a:t>, and </a:t>
            </a:r>
            <a:r>
              <a:rPr dirty="0" sz="2000" lang="en-US">
                <a:solidFill>
                  <a:srgbClr val="002060"/>
                </a:solidFill>
              </a:rPr>
              <a:t>thyrotropic</a:t>
            </a:r>
            <a:r>
              <a:rPr dirty="0" sz="2000" lang="en-US"/>
              <a:t> axes.</a:t>
            </a:r>
            <a:endParaRPr dirty="0" sz="2000" lang="en-IQ"/>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8" name=""/>
        <p:cNvGrpSpPr/>
        <p:nvPr/>
      </p:nvGrpSpPr>
      <p:grpSpPr>
        <a:xfrm>
          <a:off x="0" y="0"/>
          <a:ext cx="0" cy="0"/>
          <a:chOff x="0" y="0"/>
          <a:chExt cx="0" cy="0"/>
        </a:xfrm>
      </p:grpSpPr>
      <p:sp>
        <p:nvSpPr>
          <p:cNvPr id="1048639" name="Content Placeholder 2"/>
          <p:cNvSpPr>
            <a:spLocks noGrp="1"/>
          </p:cNvSpPr>
          <p:nvPr>
            <p:ph idx="1"/>
          </p:nvPr>
        </p:nvSpPr>
        <p:spPr>
          <a:xfrm>
            <a:off x="86014" y="80818"/>
            <a:ext cx="8977168" cy="6696364"/>
          </a:xfrm>
        </p:spPr>
        <p:txBody>
          <a:bodyPr>
            <a:normAutofit/>
          </a:bodyPr>
          <a:p>
            <a:pPr>
              <a:buFont typeface="Wingdings" pitchFamily="2" charset="2"/>
              <a:buChar char="q"/>
            </a:pPr>
            <a:r>
              <a:rPr b="1" dirty="0" sz="2000" lang="en-US" u="sng">
                <a:solidFill>
                  <a:srgbClr val="C00000"/>
                </a:solidFill>
              </a:rPr>
              <a:t>Midline shift (MLS)</a:t>
            </a:r>
          </a:p>
          <a:p>
            <a:r>
              <a:rPr dirty="0" sz="2000" lang="en-US"/>
              <a:t>MLS is defined at the level of the foramen of </a:t>
            </a:r>
            <a:r>
              <a:rPr dirty="0" sz="2000" lang="en-US" err="1"/>
              <a:t>Monro</a:t>
            </a:r>
            <a:r>
              <a:rPr dirty="0" sz="2000" lang="en-US"/>
              <a:t>.</a:t>
            </a:r>
          </a:p>
          <a:p>
            <a:r>
              <a:rPr dirty="0" sz="2000" lang="en-US"/>
              <a:t>Calculated by dividing the </a:t>
            </a:r>
            <a:r>
              <a:rPr dirty="0" sz="2000" lang="en-US" err="1"/>
              <a:t>biparietal</a:t>
            </a:r>
            <a:r>
              <a:rPr dirty="0" sz="2000" lang="en-US"/>
              <a:t> diameter (BPD) (the width of intracranial compartment at this location) by 2, and subtracting SP (the distance from the inner table to the septum </a:t>
            </a:r>
            <a:r>
              <a:rPr dirty="0" sz="2000" lang="en-US" err="1"/>
              <a:t>pellucidum</a:t>
            </a:r>
            <a:r>
              <a:rPr dirty="0" sz="2000" lang="en-US"/>
              <a:t> on the side of the shift).</a:t>
            </a:r>
          </a:p>
          <a:p>
            <a:endParaRPr dirty="0" sz="2000" lang="en-US"/>
          </a:p>
          <a:p>
            <a:pPr indent="0" lvl="1" marL="457200">
              <a:buNone/>
            </a:pPr>
            <a:r>
              <a:rPr b="1" dirty="0" sz="2000" lang="en-US">
                <a:solidFill>
                  <a:srgbClr val="002060"/>
                </a:solidFill>
              </a:rPr>
              <a:t>MLS</a:t>
            </a:r>
            <a:r>
              <a:rPr b="1" dirty="0" sz="2000" lang="en-US"/>
              <a:t> = BPD/2  - SP</a:t>
            </a:r>
            <a:endParaRPr b="1" dirty="0" sz="2000" lang="en-IQ"/>
          </a:p>
        </p:txBody>
      </p:sp>
      <p:pic>
        <p:nvPicPr>
          <p:cNvPr id="2097182" name="Picture 3"/>
          <p:cNvPicPr>
            <a:picLocks noChangeAspect="1"/>
          </p:cNvPicPr>
          <p:nvPr/>
        </p:nvPicPr>
        <p:blipFill rotWithShape="1">
          <a:blip xmlns:r="http://schemas.openxmlformats.org/officeDocument/2006/relationships" r:embed="rId1"/>
          <a:srcRect r="35879"/>
          <a:stretch>
            <a:fillRect/>
          </a:stretch>
        </p:blipFill>
        <p:spPr>
          <a:xfrm>
            <a:off x="4214091" y="1869175"/>
            <a:ext cx="4398818" cy="4862435"/>
          </a:xfrm>
          <a:prstGeom prst="rec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9" name=""/>
        <p:cNvGrpSpPr/>
        <p:nvPr/>
      </p:nvGrpSpPr>
      <p:grpSpPr>
        <a:xfrm>
          <a:off x="0" y="0"/>
          <a:ext cx="0" cy="0"/>
          <a:chOff x="0" y="0"/>
          <a:chExt cx="0" cy="0"/>
        </a:xfrm>
      </p:grpSpPr>
      <p:pic>
        <p:nvPicPr>
          <p:cNvPr id="2097183" name="Picture 5"/>
          <p:cNvPicPr>
            <a:picLocks noChangeAspect="1"/>
          </p:cNvPicPr>
          <p:nvPr/>
        </p:nvPicPr>
        <p:blipFill>
          <a:blip xmlns:r="http://schemas.openxmlformats.org/officeDocument/2006/relationships" r:embed="rId1"/>
          <a:stretch>
            <a:fillRect/>
          </a:stretch>
        </p:blipFill>
        <p:spPr>
          <a:xfrm>
            <a:off x="143702" y="312954"/>
            <a:ext cx="8856595" cy="623209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0" name=""/>
        <p:cNvGrpSpPr/>
        <p:nvPr/>
      </p:nvGrpSpPr>
      <p:grpSpPr>
        <a:xfrm>
          <a:off x="0" y="0"/>
          <a:ext cx="0" cy="0"/>
          <a:chOff x="0" y="0"/>
          <a:chExt cx="0" cy="0"/>
        </a:xfrm>
      </p:grpSpPr>
      <p:sp>
        <p:nvSpPr>
          <p:cNvPr id="1048640" name="Content Placeholder 2"/>
          <p:cNvSpPr>
            <a:spLocks noGrp="1"/>
          </p:cNvSpPr>
          <p:nvPr>
            <p:ph idx="1"/>
          </p:nvPr>
        </p:nvSpPr>
        <p:spPr>
          <a:xfrm>
            <a:off x="86014" y="80818"/>
            <a:ext cx="8977168" cy="6696364"/>
          </a:xfrm>
        </p:spPr>
        <p:txBody>
          <a:bodyPr>
            <a:normAutofit fontScale="95000" lnSpcReduction="10000"/>
          </a:bodyPr>
          <a:p>
            <a:pPr>
              <a:buFont typeface="Wingdings" pitchFamily="2" charset="2"/>
              <a:buChar char="q"/>
            </a:pPr>
            <a:r>
              <a:rPr b="1" dirty="0" sz="2000" lang="en-US" u="sng">
                <a:solidFill>
                  <a:srgbClr val="C00000"/>
                </a:solidFill>
              </a:rPr>
              <a:t>Vegetative stat or </a:t>
            </a:r>
            <a:r>
              <a:rPr b="1" dirty="0" sz="2000" lang="en-US" err="1" u="sng">
                <a:solidFill>
                  <a:srgbClr val="C00000"/>
                </a:solidFill>
              </a:rPr>
              <a:t>Apallic</a:t>
            </a:r>
            <a:r>
              <a:rPr b="1" dirty="0" sz="2000" lang="en-US" u="sng">
                <a:solidFill>
                  <a:srgbClr val="C00000"/>
                </a:solidFill>
              </a:rPr>
              <a:t> syndrome</a:t>
            </a:r>
          </a:p>
          <a:p>
            <a:r>
              <a:rPr dirty="0" sz="2000" lang="en-US"/>
              <a:t>Dissociation of an apparent recovery of behavioral wakeful arousal associated with periods of eye opening that alternate with periods of eye closure in patients who show no evidence of awareness of self environment.</a:t>
            </a:r>
          </a:p>
          <a:p>
            <a:r>
              <a:rPr dirty="0" sz="2000" lang="en-US"/>
              <a:t>If lasting longer than 30 days called “</a:t>
            </a:r>
            <a:r>
              <a:rPr b="1" dirty="0" sz="2000" lang="en-US"/>
              <a:t>persistent vegetative state</a:t>
            </a:r>
            <a:r>
              <a:rPr dirty="0" sz="2000" lang="en-US"/>
              <a:t>.”</a:t>
            </a:r>
          </a:p>
          <a:p>
            <a:endParaRPr dirty="0" sz="2000" lang="en-US"/>
          </a:p>
          <a:p>
            <a:pPr>
              <a:buFont typeface="Wingdings" pitchFamily="2" charset="2"/>
              <a:buChar char="Ø"/>
            </a:pPr>
            <a:r>
              <a:rPr b="1" dirty="0" sz="2000" lang="en-US"/>
              <a:t>The two most common causes of VS are</a:t>
            </a:r>
            <a:r>
              <a:rPr dirty="0" sz="2000" lang="en-US"/>
              <a:t> </a:t>
            </a:r>
            <a:r>
              <a:rPr b="1" dirty="0" sz="2000" lang="en-US">
                <a:solidFill>
                  <a:srgbClr val="0070C0"/>
                </a:solidFill>
              </a:rPr>
              <a:t>severe TBI and cardiac arrest </a:t>
            </a:r>
            <a:r>
              <a:rPr dirty="0" sz="2000" lang="en-US"/>
              <a:t>(after both diffuse axonal injury from brain trauma and oxygen deprivation associated with cardiac arrest).</a:t>
            </a:r>
          </a:p>
          <a:p>
            <a:pPr>
              <a:buFont typeface="Wingdings" pitchFamily="2" charset="2"/>
              <a:buChar char="Ø"/>
            </a:pPr>
            <a:r>
              <a:rPr b="1" dirty="0" sz="2000" lang="en-US">
                <a:solidFill>
                  <a:srgbClr val="002060"/>
                </a:solidFill>
              </a:rPr>
              <a:t>Pathophysiology</a:t>
            </a:r>
          </a:p>
          <a:p>
            <a:r>
              <a:rPr dirty="0" sz="2000" lang="en-US"/>
              <a:t>Extensive loss of thalamic neurons, particularly within the central thalamic </a:t>
            </a:r>
            <a:r>
              <a:rPr dirty="0" sz="2000" lang="en-US" err="1"/>
              <a:t>intralaminar</a:t>
            </a:r>
            <a:r>
              <a:rPr dirty="0" sz="2000" lang="en-US"/>
              <a:t> nuclei and closely adjacent components of thalamic association nuclei. </a:t>
            </a:r>
          </a:p>
          <a:p>
            <a:endParaRPr dirty="0" sz="2000" lang="en-US"/>
          </a:p>
          <a:p>
            <a:r>
              <a:rPr dirty="0" sz="2000" lang="en-US"/>
              <a:t>The behavioral fragment more typically identified in chronic VS patients are </a:t>
            </a:r>
            <a:r>
              <a:rPr b="1" dirty="0" sz="2000" lang="en-US">
                <a:solidFill>
                  <a:srgbClr val="002060"/>
                </a:solidFill>
              </a:rPr>
              <a:t>stereotyped emotional-limbic responses such as grimaces</a:t>
            </a:r>
            <a:r>
              <a:rPr dirty="0" sz="2000" lang="en-US"/>
              <a:t>. </a:t>
            </a:r>
          </a:p>
          <a:p>
            <a:r>
              <a:rPr dirty="0" sz="2000" lang="en-US"/>
              <a:t>These emotional displays most probably reflect </a:t>
            </a:r>
            <a:r>
              <a:rPr dirty="0" sz="2000" lang="en-US" u="sng">
                <a:solidFill>
                  <a:srgbClr val="0070C0"/>
                </a:solidFill>
              </a:rPr>
              <a:t>isolated limbic networks tightly linked to brainstem and basal forebrain structures that operate without functional connection to the </a:t>
            </a:r>
            <a:r>
              <a:rPr dirty="0" sz="2000" lang="en-US" err="1" u="sng">
                <a:solidFill>
                  <a:srgbClr val="0070C0"/>
                </a:solidFill>
              </a:rPr>
              <a:t>thalamocortical</a:t>
            </a:r>
            <a:r>
              <a:rPr dirty="0" sz="2000" lang="en-US" u="sng">
                <a:solidFill>
                  <a:srgbClr val="0070C0"/>
                </a:solidFill>
              </a:rPr>
              <a:t> systems that are typically severely damaged in VS patients</a:t>
            </a:r>
            <a:r>
              <a:rPr dirty="0" sz="2000" lang="en-US">
                <a:solidFill>
                  <a:srgbClr val="0070C0"/>
                </a:solidFill>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1" name=""/>
        <p:cNvGrpSpPr/>
        <p:nvPr/>
      </p:nvGrpSpPr>
      <p:grpSpPr>
        <a:xfrm>
          <a:off x="0" y="0"/>
          <a:ext cx="0" cy="0"/>
          <a:chOff x="0" y="0"/>
          <a:chExt cx="0" cy="0"/>
        </a:xfrm>
      </p:grpSpPr>
      <p:sp>
        <p:nvSpPr>
          <p:cNvPr id="1048641" name="Title 1"/>
          <p:cNvSpPr>
            <a:spLocks noGrp="1"/>
          </p:cNvSpPr>
          <p:nvPr>
            <p:ph type="title"/>
          </p:nvPr>
        </p:nvSpPr>
        <p:spPr>
          <a:xfrm>
            <a:off x="2600325" y="2955636"/>
            <a:ext cx="3943350" cy="946727"/>
          </a:xfrm>
        </p:spPr>
        <p:txBody>
          <a:bodyPr>
            <a:normAutofit/>
          </a:bodyPr>
          <a:p>
            <a:pPr algn="ctr"/>
            <a:r>
              <a:rPr dirty="0" sz="5400" lang="en-US">
                <a:solidFill>
                  <a:srgbClr val="000000"/>
                </a:solidFill>
                <a:latin typeface="Algerian" pitchFamily="82" charset="77"/>
              </a:rPr>
              <a:t>Thank you</a:t>
            </a:r>
            <a:endParaRPr dirty="0" sz="5400" lang="en-IQ">
              <a:solidFill>
                <a:srgbClr val="000000"/>
              </a:solidFill>
              <a:latin typeface="Algerian" pitchFamily="8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8" name=""/>
        <p:cNvGrpSpPr/>
        <p:nvPr/>
      </p:nvGrpSpPr>
      <p:grpSpPr>
        <a:xfrm>
          <a:off x="0" y="0"/>
          <a:ext cx="0" cy="0"/>
          <a:chOff x="0" y="0"/>
          <a:chExt cx="0" cy="0"/>
        </a:xfrm>
      </p:grpSpPr>
      <p:sp>
        <p:nvSpPr>
          <p:cNvPr id="1048592" name="Content Placeholder 2"/>
          <p:cNvSpPr>
            <a:spLocks noGrp="1"/>
          </p:cNvSpPr>
          <p:nvPr>
            <p:ph idx="1"/>
          </p:nvPr>
        </p:nvSpPr>
        <p:spPr>
          <a:xfrm>
            <a:off x="86014" y="80818"/>
            <a:ext cx="8977168" cy="6696364"/>
          </a:xfrm>
        </p:spPr>
        <p:txBody>
          <a:bodyPr>
            <a:normAutofit/>
          </a:bodyPr>
          <a:p>
            <a:pPr algn="ctr" indent="0" marL="0">
              <a:buNone/>
            </a:pPr>
            <a:r>
              <a:rPr dirty="0" sz="2000" lang="en-US">
                <a:solidFill>
                  <a:srgbClr val="C00000"/>
                </a:solidFill>
                <a:latin typeface="Algerian" pitchFamily="82" charset="77"/>
              </a:rPr>
              <a:t>Admission criteria for TBI</a:t>
            </a:r>
          </a:p>
          <a:p>
            <a:pPr algn="ctr" indent="0" marL="0">
              <a:buNone/>
            </a:pPr>
            <a:r>
              <a:rPr b="1" dirty="0" sz="2000" lang="en-US"/>
              <a:t>Low risk for intracranial injury</a:t>
            </a:r>
            <a:endParaRPr b="1" dirty="0" sz="2000" lang="en-IQ"/>
          </a:p>
        </p:txBody>
      </p:sp>
      <p:pic>
        <p:nvPicPr>
          <p:cNvPr id="2097152" name="Picture 3"/>
          <p:cNvPicPr>
            <a:picLocks noChangeAspect="1"/>
          </p:cNvPicPr>
          <p:nvPr/>
        </p:nvPicPr>
        <p:blipFill>
          <a:blip xmlns:r="http://schemas.openxmlformats.org/officeDocument/2006/relationships" r:embed="rId1"/>
          <a:stretch>
            <a:fillRect/>
          </a:stretch>
        </p:blipFill>
        <p:spPr>
          <a:xfrm>
            <a:off x="80818" y="1196685"/>
            <a:ext cx="9008364" cy="4091133"/>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9" name=""/>
        <p:cNvGrpSpPr/>
        <p:nvPr/>
      </p:nvGrpSpPr>
      <p:grpSpPr>
        <a:xfrm>
          <a:off x="0" y="0"/>
          <a:ext cx="0" cy="0"/>
          <a:chOff x="0" y="0"/>
          <a:chExt cx="0" cy="0"/>
        </a:xfrm>
      </p:grpSpPr>
      <p:sp>
        <p:nvSpPr>
          <p:cNvPr id="1048593" name="Content Placeholder 2"/>
          <p:cNvSpPr>
            <a:spLocks noGrp="1"/>
          </p:cNvSpPr>
          <p:nvPr>
            <p:ph idx="1"/>
          </p:nvPr>
        </p:nvSpPr>
        <p:spPr>
          <a:xfrm>
            <a:off x="86014" y="80818"/>
            <a:ext cx="8977168" cy="6696364"/>
          </a:xfrm>
        </p:spPr>
        <p:txBody>
          <a:bodyPr>
            <a:normAutofit/>
          </a:bodyPr>
          <a:p>
            <a:pPr>
              <a:buFont typeface="Wingdings" pitchFamily="2" charset="2"/>
              <a:buChar char="v"/>
            </a:pPr>
            <a:r>
              <a:rPr b="1" dirty="0" sz="2000" lang="en-US">
                <a:solidFill>
                  <a:srgbClr val="002060"/>
                </a:solidFill>
              </a:rPr>
              <a:t>High-Risk Factors</a:t>
            </a:r>
          </a:p>
          <a:p>
            <a:pPr lvl="1">
              <a:buFont typeface="Wingdings" pitchFamily="2" charset="2"/>
              <a:buChar char="§"/>
            </a:pPr>
            <a:r>
              <a:rPr dirty="0" sz="2000" lang="en-US"/>
              <a:t>Failure to reach GCS score of 15 within </a:t>
            </a:r>
            <a:r>
              <a:rPr b="1" dirty="0" sz="2000" lang="en-US">
                <a:solidFill>
                  <a:srgbClr val="C00000"/>
                </a:solidFill>
              </a:rPr>
              <a:t>2 hours</a:t>
            </a:r>
          </a:p>
          <a:p>
            <a:pPr lvl="1">
              <a:buFont typeface="Wingdings" pitchFamily="2" charset="2"/>
              <a:buChar char="§"/>
            </a:pPr>
            <a:r>
              <a:rPr dirty="0" sz="2000" lang="en-US"/>
              <a:t>Suspected open skull fracture</a:t>
            </a:r>
          </a:p>
          <a:p>
            <a:pPr lvl="1">
              <a:buFont typeface="Wingdings" pitchFamily="2" charset="2"/>
              <a:buChar char="§"/>
            </a:pPr>
            <a:r>
              <a:rPr dirty="0" sz="2000" lang="en-US"/>
              <a:t>Any sign of basal skull fracture (e.g., Battle’s sign, </a:t>
            </a:r>
            <a:r>
              <a:rPr dirty="0" sz="2000" lang="en-US" err="1"/>
              <a:t>periorbital</a:t>
            </a:r>
            <a:r>
              <a:rPr dirty="0" sz="2000" lang="en-US"/>
              <a:t> ecchymosis, cranial nerve palsy, </a:t>
            </a:r>
            <a:r>
              <a:rPr dirty="0" sz="2000" lang="en-US" err="1"/>
              <a:t>hemotympanum</a:t>
            </a:r>
            <a:r>
              <a:rPr dirty="0" sz="2000" lang="en-US"/>
              <a:t>)</a:t>
            </a:r>
          </a:p>
          <a:p>
            <a:pPr lvl="1">
              <a:buFont typeface="Wingdings" pitchFamily="2" charset="2"/>
              <a:buChar char="§"/>
            </a:pPr>
            <a:r>
              <a:rPr dirty="0" sz="2000" lang="en-US"/>
              <a:t>More than </a:t>
            </a:r>
            <a:r>
              <a:rPr b="1" dirty="0" sz="2000" lang="en-US">
                <a:solidFill>
                  <a:srgbClr val="C00000"/>
                </a:solidFill>
              </a:rPr>
              <a:t>two</a:t>
            </a:r>
            <a:r>
              <a:rPr dirty="0" sz="2000" lang="en-US"/>
              <a:t> episodes of vomiting</a:t>
            </a:r>
          </a:p>
          <a:p>
            <a:pPr lvl="1">
              <a:buFont typeface="Wingdings" pitchFamily="2" charset="2"/>
              <a:buChar char="§"/>
            </a:pPr>
            <a:r>
              <a:rPr dirty="0" sz="2000" lang="en-US"/>
              <a:t>Age older than 65 years </a:t>
            </a:r>
          </a:p>
          <a:p>
            <a:endParaRPr dirty="0" sz="2000" lang="en-US"/>
          </a:p>
          <a:p>
            <a:pPr>
              <a:buFont typeface="Wingdings" pitchFamily="2" charset="2"/>
              <a:buChar char="v"/>
            </a:pPr>
            <a:r>
              <a:rPr b="1" dirty="0" sz="2000" lang="en-US">
                <a:solidFill>
                  <a:srgbClr val="002060"/>
                </a:solidFill>
              </a:rPr>
              <a:t>Medium-Risk Factors</a:t>
            </a:r>
          </a:p>
          <a:p>
            <a:pPr lvl="1">
              <a:buFont typeface="Wingdings" pitchFamily="2" charset="2"/>
              <a:buChar char="§"/>
            </a:pPr>
            <a:r>
              <a:rPr dirty="0" sz="2000" lang="en-US"/>
              <a:t>Amnesia after impact for longer than 30 minutes</a:t>
            </a:r>
          </a:p>
          <a:p>
            <a:pPr lvl="1">
              <a:buFont typeface="Wingdings" pitchFamily="2" charset="2"/>
              <a:buChar char="§"/>
            </a:pPr>
            <a:r>
              <a:rPr dirty="0" sz="2000" lang="en-US"/>
              <a:t>Dangerous mechanism of injury</a:t>
            </a:r>
            <a:endParaRPr dirty="0" sz="2000" lang="en-IQ"/>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0" name=""/>
        <p:cNvGrpSpPr/>
        <p:nvPr/>
      </p:nvGrpSpPr>
      <p:grpSpPr>
        <a:xfrm>
          <a:off x="0" y="0"/>
          <a:ext cx="0" cy="0"/>
          <a:chOff x="0" y="0"/>
          <a:chExt cx="0" cy="0"/>
        </a:xfrm>
      </p:grpSpPr>
      <p:sp>
        <p:nvSpPr>
          <p:cNvPr id="1048594" name="Content Placeholder 2"/>
          <p:cNvSpPr>
            <a:spLocks noGrp="1"/>
          </p:cNvSpPr>
          <p:nvPr>
            <p:ph idx="1"/>
          </p:nvPr>
        </p:nvSpPr>
        <p:spPr>
          <a:xfrm>
            <a:off x="86014" y="80818"/>
            <a:ext cx="8977168" cy="6696364"/>
          </a:xfrm>
        </p:spPr>
        <p:txBody>
          <a:bodyPr>
            <a:normAutofit fontScale="90000" lnSpcReduction="10000"/>
          </a:bodyPr>
          <a:p>
            <a:pPr>
              <a:buFont typeface="Wingdings" pitchFamily="2" charset="2"/>
              <a:buChar char="q"/>
            </a:pPr>
            <a:r>
              <a:rPr b="1" dirty="0" sz="2000" lang="en-US" u="sng">
                <a:solidFill>
                  <a:srgbClr val="C00000"/>
                </a:solidFill>
              </a:rPr>
              <a:t>Radiological study</a:t>
            </a:r>
          </a:p>
          <a:p>
            <a:pPr>
              <a:buFont typeface="Wingdings" pitchFamily="2" charset="2"/>
              <a:buChar char="Ø"/>
            </a:pPr>
            <a:r>
              <a:rPr b="1" dirty="0" sz="2000" lang="en-US">
                <a:solidFill>
                  <a:srgbClr val="7030A0"/>
                </a:solidFill>
              </a:rPr>
              <a:t>CT scan</a:t>
            </a:r>
          </a:p>
          <a:p>
            <a:pPr>
              <a:buFont typeface="Wingdings" pitchFamily="2" charset="2"/>
              <a:buChar char="§"/>
            </a:pPr>
            <a:r>
              <a:rPr b="1" dirty="0" sz="2000" lang="en-US"/>
              <a:t>Advantages</a:t>
            </a:r>
          </a:p>
          <a:p>
            <a:pPr indent="-457200" marL="457200">
              <a:buFont typeface="+mj-lt"/>
              <a:buAutoNum type="arabicParenR"/>
            </a:pPr>
            <a:r>
              <a:rPr dirty="0" sz="2000" lang="en-US"/>
              <a:t>Acute hemorrhage and associated mass effect.</a:t>
            </a:r>
          </a:p>
          <a:p>
            <a:pPr indent="-457200" marL="457200">
              <a:buFont typeface="+mj-lt"/>
              <a:buAutoNum type="arabicParenR"/>
            </a:pPr>
            <a:r>
              <a:rPr dirty="0" sz="2000" lang="en-US"/>
              <a:t>Brain edema with loss of the basal cisterns and attenuation of the gray-white junction is assessed. </a:t>
            </a:r>
          </a:p>
          <a:p>
            <a:pPr indent="-457200" marL="457200">
              <a:buFont typeface="+mj-lt"/>
              <a:buAutoNum type="arabicParenR"/>
            </a:pPr>
            <a:r>
              <a:rPr dirty="0" sz="2000" lang="en-US"/>
              <a:t>Skull fractures with comminuted or depressed fragments.</a:t>
            </a:r>
          </a:p>
          <a:p>
            <a:pPr indent="-457200" marL="457200">
              <a:buFont typeface="+mj-lt"/>
              <a:buAutoNum type="arabicParenR"/>
            </a:pPr>
            <a:r>
              <a:rPr dirty="0" sz="2000" lang="en-US" err="1"/>
              <a:t>Pneumocephalus</a:t>
            </a:r>
            <a:r>
              <a:rPr dirty="0" sz="2000" lang="en-US"/>
              <a:t>.</a:t>
            </a:r>
          </a:p>
          <a:p>
            <a:pPr indent="-457200" marL="457200">
              <a:buFont typeface="+mj-lt"/>
              <a:buAutoNum type="arabicParenR"/>
            </a:pPr>
            <a:r>
              <a:rPr dirty="0" sz="2000" lang="en-US"/>
              <a:t>The ventricular system is viewed for hydrocephalus.</a:t>
            </a:r>
          </a:p>
          <a:p>
            <a:pPr indent="-457200" marL="457200">
              <a:buFont typeface="+mj-lt"/>
              <a:buAutoNum type="arabicParenR"/>
            </a:pPr>
            <a:r>
              <a:rPr dirty="0" sz="2000" lang="en-US"/>
              <a:t>The occurrence of midline shift.</a:t>
            </a:r>
          </a:p>
          <a:p>
            <a:pPr indent="-457200" marL="457200">
              <a:buFont typeface="+mj-lt"/>
              <a:buAutoNum type="arabicParenR"/>
            </a:pPr>
            <a:endParaRPr dirty="0" sz="2000" lang="en-US"/>
          </a:p>
          <a:p>
            <a:pPr>
              <a:buFont typeface="Wingdings" pitchFamily="2" charset="2"/>
              <a:buChar char="v"/>
            </a:pPr>
            <a:r>
              <a:rPr b="1" dirty="0" sz="2000" lang="en-US" u="sng">
                <a:solidFill>
                  <a:srgbClr val="002060"/>
                </a:solidFill>
              </a:rPr>
              <a:t>Marshall CT classification based on a non-contrast head CT with assessments for presence or absence of:</a:t>
            </a:r>
          </a:p>
          <a:p>
            <a:pPr lvl="1">
              <a:buFont typeface="Wingdings" pitchFamily="2" charset="2"/>
              <a:buChar char="§"/>
            </a:pPr>
            <a:r>
              <a:rPr dirty="0" sz="2000" lang="en-US"/>
              <a:t>Intracranial abnormalities</a:t>
            </a:r>
          </a:p>
          <a:p>
            <a:pPr lvl="1">
              <a:buFont typeface="Wingdings" pitchFamily="2" charset="2"/>
              <a:buChar char="§"/>
            </a:pPr>
            <a:r>
              <a:rPr dirty="0" sz="2000" lang="en-US"/>
              <a:t>CT evidence of increased ICP as demonstrated by</a:t>
            </a:r>
          </a:p>
          <a:p>
            <a:pPr lvl="2">
              <a:buFont typeface="Wingdings" pitchFamily="2" charset="2"/>
              <a:buChar char="ü"/>
            </a:pPr>
            <a:r>
              <a:rPr dirty="0" lang="en-US"/>
              <a:t>Midline shift (MLS) &gt; 5 mm and/or</a:t>
            </a:r>
          </a:p>
          <a:p>
            <a:pPr lvl="2">
              <a:buFont typeface="Wingdings" pitchFamily="2" charset="2"/>
              <a:buChar char="ü"/>
            </a:pPr>
            <a:r>
              <a:rPr dirty="0" lang="en-US"/>
              <a:t>Compression of basal cisterns</a:t>
            </a:r>
          </a:p>
          <a:p>
            <a:pPr lvl="1">
              <a:buFont typeface="Wingdings" pitchFamily="2" charset="2"/>
              <a:buChar char="§"/>
            </a:pPr>
            <a:r>
              <a:rPr dirty="0" sz="2000" lang="en-US"/>
              <a:t>Presence or absence of mass lesions (contusions/hemorrhages)</a:t>
            </a:r>
          </a:p>
          <a:p>
            <a:pPr lvl="1">
              <a:buFont typeface="Wingdings" pitchFamily="2" charset="2"/>
              <a:buChar char="§"/>
            </a:pPr>
            <a:r>
              <a:rPr dirty="0" sz="2000" lang="en-US"/>
              <a:t>Planned evacuation of mass lesions</a:t>
            </a:r>
            <a:endParaRPr dirty="0" sz="2400" lang="en-US"/>
          </a:p>
          <a:p>
            <a:pPr indent="-457200" marL="457200">
              <a:buFont typeface="+mj-lt"/>
              <a:buAutoNum type="arabicParenR"/>
            </a:pPr>
            <a:endParaRPr dirty="0" sz="2000" lang="en-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1" name=""/>
        <p:cNvGrpSpPr/>
        <p:nvPr/>
      </p:nvGrpSpPr>
      <p:grpSpPr>
        <a:xfrm>
          <a:off x="0" y="0"/>
          <a:ext cx="0" cy="0"/>
          <a:chOff x="0" y="0"/>
          <a:chExt cx="0" cy="0"/>
        </a:xfrm>
      </p:grpSpPr>
      <p:pic>
        <p:nvPicPr>
          <p:cNvPr id="2097153" name="Picture 3"/>
          <p:cNvPicPr>
            <a:picLocks noChangeAspect="1" noGrp="1"/>
          </p:cNvPicPr>
          <p:nvPr>
            <p:ph idx="1"/>
          </p:nvPr>
        </p:nvPicPr>
        <p:blipFill rotWithShape="1">
          <a:blip xmlns:r="http://schemas.openxmlformats.org/officeDocument/2006/relationships" r:embed="rId1"/>
          <a:srcRect r="11289" b="15068"/>
          <a:stretch>
            <a:fillRect/>
          </a:stretch>
        </p:blipFill>
        <p:spPr>
          <a:xfrm>
            <a:off x="83343" y="537010"/>
            <a:ext cx="8979839" cy="555898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Head Injury Radiology  and  Management Youmans Chap. 344, 346, 348, 349 Handbook 9</dc:title>
  <dc:creator>Ahmed Maan</dc:creator>
  <cp:lastModifiedBy>user</cp:lastModifiedBy>
  <dcterms:created xsi:type="dcterms:W3CDTF">2020-03-23T06:25:42Z</dcterms:created>
  <dcterms:modified xsi:type="dcterms:W3CDTF">2022-11-25T19:50:21Z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7980f16bfe624ba2b5eb7c797ca696d1</vt:lpwstr>
  </property>
</Properties>
</file>