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</p:sldIdLst>
  <p:sldSz type="screen4x3" cy="6858000" cx="9144000"/>
  <p:notesSz cx="6858000" cy="9144000"/>
  <p:defaultTextStyle>
    <a:defPPr>
      <a:defRPr lang="en-IQ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0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3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3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3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4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4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64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4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6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6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21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endParaRPr lang="en-IQ"/>
          </a:p>
        </p:txBody>
      </p:sp>
      <p:sp>
        <p:nvSpPr>
          <p:cNvPr id="104862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FE7D-81F5-534D-9CBB-D595859F10E9}" type="datetimeFigureOut">
              <a:rPr lang="en-IQ" smtClean="0"/>
              <a:t>9/13/20</a:t>
            </a:fld>
            <a:endParaRPr lang="en-IQ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F6549-C973-B348-8F55-AA71AA10328A}" type="slidenum">
              <a:rPr lang="en-IQ" smtClean="0"/>
              <a:t>‹#›</a:t>
            </a:fld>
            <a:endParaRPr lang="en-IQ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1463097" y="480581"/>
            <a:ext cx="6217805" cy="4426238"/>
          </a:xfrm>
        </p:spPr>
        <p:txBody>
          <a:bodyPr>
            <a:normAutofit/>
          </a:bodyPr>
          <a:p>
            <a:pPr algn="ctr"/>
            <a:r>
              <a:rPr dirty="0" sz="6000" lang="en-US">
                <a:solidFill>
                  <a:srgbClr val="002060"/>
                </a:solidFill>
                <a:latin typeface="Algerian" pitchFamily="82" charset="77"/>
              </a:rPr>
              <a:t>Mild Traumatic Brain Injury in Adults and Concussion in Sports</a:t>
            </a:r>
            <a:br>
              <a:rPr dirty="0" lang="en-US"/>
            </a:br>
            <a:r>
              <a:rPr b="1" dirty="0" sz="2200" lang="en-US" err="1">
                <a:latin typeface="+mn-lt"/>
              </a:rPr>
              <a:t>Youmans</a:t>
            </a:r>
            <a:r>
              <a:rPr b="1" dirty="0" sz="2200" lang="en-US">
                <a:latin typeface="+mn-lt"/>
              </a:rPr>
              <a:t> Chap. 347</a:t>
            </a:r>
            <a:endParaRPr b="1" dirty="0" sz="2200" lang="en-IQ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Second impact syndrome (SIS)</a:t>
            </a:r>
          </a:p>
          <a:p>
            <a:r>
              <a:rPr dirty="0" sz="2000" lang="en-US"/>
              <a:t>A rare condition described primarily in athletes </a:t>
            </a:r>
            <a:r>
              <a:rPr b="1" dirty="0" sz="2000" lang="en-US" u="sng">
                <a:solidFill>
                  <a:srgbClr val="0070C0"/>
                </a:solidFill>
              </a:rPr>
              <a:t>who sustain a second head injury while still symptomatic from an earlier one</a:t>
            </a:r>
            <a:r>
              <a:rPr dirty="0" sz="2000" lang="en-US"/>
              <a:t>. 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 u="sng"/>
              <a:t>Classically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athlete walks oﬀ the field under their own power after the second injury,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Only to deteriorate to coma within 1–5 minutes,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Then due to vascular engorgement, develops malignant cerebral edema that is refractory to all treatment and progresses to herniation. </a:t>
            </a:r>
          </a:p>
          <a:p>
            <a:pPr>
              <a:buFont typeface="Wingdings" pitchFamily="2" charset="2"/>
              <a:buChar char="ü"/>
            </a:pPr>
            <a:endParaRPr dirty="0" sz="2400" lang="en-US"/>
          </a:p>
          <a:p>
            <a:pPr>
              <a:buFont typeface="Wingdings" pitchFamily="2" charset="2"/>
              <a:buChar char="§"/>
            </a:pPr>
            <a:r>
              <a:rPr dirty="0" sz="2000" lang="en-US"/>
              <a:t>Mortality: 50–100%.</a:t>
            </a:r>
            <a:endParaRPr dirty="0" sz="2000" lang="en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CONCUSSION MANAGEMENT</a:t>
            </a:r>
          </a:p>
          <a:p>
            <a:r>
              <a:rPr dirty="0" sz="2000" lang="en-US"/>
              <a:t>The mainstay in concussion management has been and remains both cognitive and physical rest.</a:t>
            </a:r>
          </a:p>
          <a:p>
            <a:r>
              <a:rPr dirty="0" sz="2000" lang="en-US"/>
              <a:t>Most symptoms resolve over the first several days after injury.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 u="sng">
                <a:solidFill>
                  <a:srgbClr val="0070C0"/>
                </a:solidFill>
              </a:rPr>
              <a:t>Return to play</a:t>
            </a:r>
          </a:p>
          <a:p>
            <a:r>
              <a:rPr dirty="0" sz="2000" lang="en-US"/>
              <a:t>The program can be started when the athlete is </a:t>
            </a:r>
            <a:r>
              <a:rPr b="1" dirty="0" sz="2000" lang="en-US">
                <a:solidFill>
                  <a:srgbClr val="7030A0"/>
                </a:solidFill>
              </a:rPr>
              <a:t>asymptomatic at rest</a:t>
            </a:r>
            <a:r>
              <a:rPr dirty="0" sz="2000" lang="en-US"/>
              <a:t>.</a:t>
            </a:r>
          </a:p>
          <a:p>
            <a:r>
              <a:rPr dirty="0" sz="2000" lang="en-US"/>
              <a:t>It begins with a period of no activity followed by </a:t>
            </a:r>
            <a:r>
              <a:rPr b="1" dirty="0" sz="2000" lang="en-US">
                <a:solidFill>
                  <a:srgbClr val="C00000"/>
                </a:solidFill>
              </a:rPr>
              <a:t>—&gt;</a:t>
            </a:r>
            <a:r>
              <a:rPr dirty="0" sz="2000" lang="en-US"/>
              <a:t> light aerobic exercise              </a:t>
            </a:r>
            <a:r>
              <a:rPr b="1" dirty="0" sz="2000" lang="en-US">
                <a:solidFill>
                  <a:srgbClr val="C00000"/>
                </a:solidFill>
              </a:rPr>
              <a:t>—&gt;</a:t>
            </a:r>
            <a:r>
              <a:rPr dirty="0" sz="2000" lang="en-US"/>
              <a:t>sport-specific exercise </a:t>
            </a:r>
            <a:r>
              <a:rPr b="1" dirty="0" sz="2000" lang="en-US">
                <a:solidFill>
                  <a:srgbClr val="C00000"/>
                </a:solidFill>
              </a:rPr>
              <a:t>—&gt;</a:t>
            </a:r>
            <a:r>
              <a:rPr dirty="0" sz="2000" lang="en-US"/>
              <a:t> </a:t>
            </a:r>
            <a:r>
              <a:rPr dirty="0" sz="2000" lang="en-US" err="1"/>
              <a:t>noncontact</a:t>
            </a:r>
            <a:r>
              <a:rPr dirty="0" sz="2000" lang="en-US"/>
              <a:t> training drills </a:t>
            </a:r>
            <a:r>
              <a:rPr b="1" dirty="0" sz="2000" lang="en-US">
                <a:solidFill>
                  <a:srgbClr val="C00000"/>
                </a:solidFill>
              </a:rPr>
              <a:t>—&gt;</a:t>
            </a:r>
            <a:r>
              <a:rPr dirty="0" sz="2000" lang="en-US"/>
              <a:t> full-contact practice   </a:t>
            </a:r>
            <a:r>
              <a:rPr b="1" dirty="0" sz="2000" lang="en-US">
                <a:solidFill>
                  <a:srgbClr val="C00000"/>
                </a:solidFill>
              </a:rPr>
              <a:t>—&gt;</a:t>
            </a:r>
            <a:r>
              <a:rPr dirty="0" sz="2000" lang="en-US"/>
              <a:t> finally return to play, with a period of 24 hours at each level.</a:t>
            </a:r>
          </a:p>
          <a:p>
            <a:endParaRPr dirty="0" sz="2000" lang="en-US"/>
          </a:p>
          <a:p>
            <a:endParaRPr dirty="0" sz="2000" lang="en-US"/>
          </a:p>
          <a:p>
            <a:r>
              <a:rPr dirty="0" sz="2000" lang="en-US" err="1"/>
              <a:t>Postconcussion</a:t>
            </a:r>
            <a:r>
              <a:rPr dirty="0" sz="2000" lang="en-US"/>
              <a:t> symptoms may persist beyond 10 days prompting clinicians to consider pharmacologic treatments for symptom management.</a:t>
            </a:r>
          </a:p>
          <a:p>
            <a:pPr>
              <a:buFont typeface="Wingdings" pitchFamily="2" charset="2"/>
              <a:buChar char="Ø"/>
            </a:pPr>
            <a:endParaRPr dirty="0" sz="2000" lang="en-IQ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Treatment of concussion should be specific to symptoms, which are grouped into four categories, 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70C0"/>
                </a:solidFill>
              </a:rPr>
              <a:t>Somatic complaints (headache)</a:t>
            </a:r>
          </a:p>
          <a:p>
            <a:pPr lvl="2"/>
            <a:r>
              <a:rPr dirty="0" lang="en-US"/>
              <a:t>Acetaminophen is a logical choice</a:t>
            </a:r>
          </a:p>
          <a:p>
            <a:pPr lvl="2"/>
            <a:r>
              <a:rPr dirty="0" lang="en-US"/>
              <a:t>Antidepressant amitriptyline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70C0"/>
                </a:solidFill>
              </a:rPr>
              <a:t>Sleep disturbance</a:t>
            </a:r>
          </a:p>
          <a:p>
            <a:pPr lvl="2"/>
            <a:r>
              <a:rPr dirty="0" lang="en-US"/>
              <a:t>Trazodone</a:t>
            </a:r>
          </a:p>
          <a:p>
            <a:pPr lvl="2"/>
            <a:r>
              <a:rPr dirty="0" lang="en-US"/>
              <a:t>Other agents are </a:t>
            </a:r>
            <a:r>
              <a:rPr dirty="0" lang="en-US" err="1"/>
              <a:t>prazosin</a:t>
            </a:r>
            <a:r>
              <a:rPr dirty="0" lang="en-US"/>
              <a:t>, zolpidem, and melatonin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70C0"/>
                </a:solidFill>
              </a:rPr>
              <a:t>Emotional</a:t>
            </a:r>
          </a:p>
          <a:p>
            <a:pPr lvl="2"/>
            <a:r>
              <a:rPr dirty="0" lang="en-US"/>
              <a:t>Fluoxetine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70C0"/>
                </a:solidFill>
              </a:rPr>
              <a:t>Cognitive</a:t>
            </a:r>
            <a:r>
              <a:rPr b="1" dirty="0" sz="2000" lang="en-US"/>
              <a:t> </a:t>
            </a:r>
          </a:p>
          <a:p>
            <a:pPr lvl="2"/>
            <a:r>
              <a:rPr dirty="0" lang="en-US" err="1"/>
              <a:t>Amantadine</a:t>
            </a:r>
            <a:endParaRPr dirty="0" lang="en-IQ"/>
          </a:p>
        </p:txBody>
      </p:sp>
      <p:pic>
        <p:nvPicPr>
          <p:cNvPr id="209715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0818" y="4560456"/>
            <a:ext cx="8989830" cy="2020452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Diffuse axonal injury (Traumatic axonal injury)</a:t>
            </a:r>
          </a:p>
          <a:p>
            <a:r>
              <a:rPr dirty="0" sz="2000" lang="en-US"/>
              <a:t>Microscopic axonal injury evidenced by the presence of ruptured axons lead to severe impaired in the absence of gross lacerations or </a:t>
            </a:r>
            <a:r>
              <a:rPr dirty="0" sz="2000" lang="en-US" err="1"/>
              <a:t>hematomas</a:t>
            </a:r>
            <a:r>
              <a:rPr dirty="0" sz="2000" lang="en-US"/>
              <a:t>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2060"/>
                </a:solidFill>
              </a:rPr>
              <a:t>Traumatic axonal injury</a:t>
            </a:r>
            <a:r>
              <a:rPr dirty="0" sz="2000" lang="en-US"/>
              <a:t> is reserved for </a:t>
            </a:r>
            <a:r>
              <a:rPr b="1" dirty="0" sz="2000" lang="en-US">
                <a:solidFill>
                  <a:srgbClr val="0070C0"/>
                </a:solidFill>
              </a:rPr>
              <a:t>one to three foc</a:t>
            </a:r>
            <a:r>
              <a:rPr dirty="0" sz="2000" lang="en-US"/>
              <a:t>i of axonal injury identified on brain imaging.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2060"/>
                </a:solidFill>
              </a:rPr>
              <a:t>Diffuse axonal injury</a:t>
            </a:r>
            <a:r>
              <a:rPr dirty="0" sz="2000" lang="en-US"/>
              <a:t> is reserved for identification of </a:t>
            </a:r>
            <a:r>
              <a:rPr b="1" dirty="0" sz="2000" lang="en-US">
                <a:solidFill>
                  <a:srgbClr val="0070C0"/>
                </a:solidFill>
              </a:rPr>
              <a:t>four or more</a:t>
            </a:r>
            <a:r>
              <a:rPr dirty="0" sz="2000" lang="en-US"/>
              <a:t> such foci.</a:t>
            </a:r>
          </a:p>
          <a:p>
            <a:pPr>
              <a:buFont typeface="Wingdings" pitchFamily="2" charset="2"/>
              <a:buChar char="§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7030A0"/>
                </a:solidFill>
              </a:rPr>
              <a:t>TAI occur commonly in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Lobar white matter, particularly in the frontal and temporal lobes.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Corpus </a:t>
            </a:r>
            <a:r>
              <a:rPr dirty="0" sz="2000" lang="en-US" err="1"/>
              <a:t>callosum</a:t>
            </a:r>
            <a:r>
              <a:rPr dirty="0" sz="2000" lang="en-US"/>
              <a:t> (with most lesions in the </a:t>
            </a:r>
            <a:r>
              <a:rPr dirty="0" sz="2000" lang="en-US" err="1"/>
              <a:t>splenium</a:t>
            </a:r>
            <a:r>
              <a:rPr dirty="0" sz="2000" lang="en-US"/>
              <a:t>),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Corona </a:t>
            </a:r>
            <a:r>
              <a:rPr dirty="0" sz="2000" lang="en-US" err="1"/>
              <a:t>radiata</a:t>
            </a:r>
            <a:endParaRPr dirty="0" sz="2000" lang="en-US"/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Internal capsule (mostly within the posterior limb of the internal capsule)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Dorsolateral midbrain and rostral pons</a:t>
            </a:r>
          </a:p>
          <a:p>
            <a:endParaRPr dirty="0" sz="2000" lang="en-US"/>
          </a:p>
          <a:p>
            <a:pPr>
              <a:buFont typeface="Wingdings" pitchFamily="2" charset="2"/>
              <a:buChar char="§"/>
            </a:pPr>
            <a:r>
              <a:rPr b="1" dirty="0" sz="2000" lang="en-US"/>
              <a:t>The principal mechanical loading</a:t>
            </a:r>
            <a:r>
              <a:rPr dirty="0" sz="2000" lang="en-US"/>
              <a:t> associated with TAI is </a:t>
            </a:r>
            <a:r>
              <a:rPr dirty="0" sz="2000" lang="en-US" u="sng">
                <a:solidFill>
                  <a:srgbClr val="C00000"/>
                </a:solidFill>
              </a:rPr>
              <a:t>rotational acceleration</a:t>
            </a:r>
            <a:r>
              <a:rPr dirty="0" sz="2000" lang="en-US"/>
              <a:t> of the unrestricted head.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/>
              <a:t>The propensity of TAI to occur in midline structures</a:t>
            </a:r>
            <a:r>
              <a:rPr dirty="0" sz="2000" lang="en-US"/>
              <a:t> suggests that the </a:t>
            </a:r>
            <a:r>
              <a:rPr dirty="0" sz="2000" lang="en-US" err="1"/>
              <a:t>falx</a:t>
            </a:r>
            <a:r>
              <a:rPr dirty="0" sz="2000" lang="en-US"/>
              <a:t> </a:t>
            </a:r>
            <a:r>
              <a:rPr dirty="0" sz="2000" lang="en-US" err="1"/>
              <a:t>cerebri</a:t>
            </a:r>
            <a:r>
              <a:rPr dirty="0" sz="2000" lang="en-US"/>
              <a:t> and </a:t>
            </a:r>
            <a:r>
              <a:rPr dirty="0" sz="2000" lang="en-US" err="1"/>
              <a:t>tentorium</a:t>
            </a:r>
            <a:r>
              <a:rPr dirty="0" sz="2000" lang="en-US"/>
              <a:t> </a:t>
            </a:r>
            <a:r>
              <a:rPr dirty="0" sz="2000" lang="en-US" err="1"/>
              <a:t>cerebelli</a:t>
            </a:r>
            <a:r>
              <a:rPr dirty="0" sz="2000" lang="en-US"/>
              <a:t> may impede motion of the brain in these areas and increase loading of axons.</a:t>
            </a:r>
          </a:p>
          <a:p>
            <a:pPr>
              <a:buFont typeface="Wingdings" pitchFamily="2" charset="2"/>
              <a:buChar char="§"/>
            </a:pPr>
            <a:endParaRPr dirty="0" sz="200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 fontScale="95000" lnSpcReduction="20000"/>
          </a:bodyPr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Grading of TAI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Grade 1 TAI</a:t>
            </a:r>
            <a:r>
              <a:rPr dirty="0" sz="2000" lang="en-US"/>
              <a:t>, widespread axonal damage is present in the corpus </a:t>
            </a:r>
            <a:r>
              <a:rPr dirty="0" sz="2000" lang="en-US" err="1"/>
              <a:t>callosum</a:t>
            </a:r>
            <a:r>
              <a:rPr dirty="0" sz="2000" lang="en-US"/>
              <a:t>, white matter of the cerebral hemispheres, brainstem, and cerebellum. 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Grade 2 TAI</a:t>
            </a:r>
            <a:r>
              <a:rPr dirty="0" sz="2000" lang="en-US"/>
              <a:t>, there are additional focal abnormalities (usually small hemorrhages) in the corpus </a:t>
            </a:r>
            <a:r>
              <a:rPr dirty="0" sz="2000" lang="en-US" err="1"/>
              <a:t>callosum</a:t>
            </a:r>
            <a:r>
              <a:rPr dirty="0" sz="2000" lang="en-US"/>
              <a:t>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Grade 3 TAI</a:t>
            </a:r>
            <a:r>
              <a:rPr dirty="0" sz="2000" lang="en-US"/>
              <a:t>, there are, in addition to the findings of grade 2, small focal lesions in the rostral brainstem.</a:t>
            </a:r>
          </a:p>
          <a:p>
            <a:pPr>
              <a:buFont typeface="Wingdings" pitchFamily="2" charset="2"/>
              <a:buChar char="§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7030A0"/>
                </a:solidFill>
              </a:rPr>
              <a:t>Imaging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/>
              <a:t>CT</a:t>
            </a:r>
            <a:r>
              <a:rPr dirty="0" sz="2000" lang="en-US"/>
              <a:t> has extremely poor sensitivity for TAI.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/>
              <a:t>T2 and SWI</a:t>
            </a:r>
            <a:r>
              <a:rPr dirty="0" sz="2000" lang="en-US"/>
              <a:t> have the highest sensitivity for hemorrhagic shear injury.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/>
              <a:t>DWI</a:t>
            </a:r>
            <a:r>
              <a:rPr dirty="0" sz="2000" lang="en-US"/>
              <a:t> is sensitive in the acute to early subacute stage for </a:t>
            </a:r>
            <a:r>
              <a:rPr dirty="0" sz="2000" lang="en-US" err="1"/>
              <a:t>nonhrrg</a:t>
            </a:r>
            <a:r>
              <a:rPr dirty="0" sz="2000" lang="en-US"/>
              <a:t> axonal injury.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/>
              <a:t>DTI</a:t>
            </a:r>
            <a:r>
              <a:rPr dirty="0" sz="2000" lang="en-US"/>
              <a:t> is more accurate than conventional MRI in demonstrating the extent of white matter injury following severe TBI.</a:t>
            </a:r>
          </a:p>
          <a:p>
            <a:pPr>
              <a:buFont typeface="Wingdings" pitchFamily="2" charset="2"/>
              <a:buChar char="§"/>
            </a:pPr>
            <a:endParaRPr dirty="0" sz="2000" lang="en-US"/>
          </a:p>
          <a:p>
            <a:pPr>
              <a:buFont typeface="Wingdings" pitchFamily="2" charset="2"/>
              <a:buChar char="§"/>
            </a:pPr>
            <a:r>
              <a:rPr b="1" dirty="0" sz="2000" lang="en-US" u="sng">
                <a:solidFill>
                  <a:srgbClr val="0070C0"/>
                </a:solidFill>
              </a:rPr>
              <a:t>Coronal or lateral acceleration</a:t>
            </a:r>
            <a:r>
              <a:rPr b="1" dirty="0" sz="2000" lang="en-US">
                <a:solidFill>
                  <a:srgbClr val="0070C0"/>
                </a:solidFill>
              </a:rPr>
              <a:t> injuries produce the </a:t>
            </a:r>
            <a:r>
              <a:rPr b="1" dirty="0" sz="2000" lang="en-US">
                <a:solidFill>
                  <a:srgbClr val="002060"/>
                </a:solidFill>
              </a:rPr>
              <a:t>most severe DAIs</a:t>
            </a:r>
            <a:r>
              <a:rPr b="1" dirty="0" sz="2000" lang="en-US">
                <a:solidFill>
                  <a:srgbClr val="0070C0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 u="sng">
                <a:solidFill>
                  <a:srgbClr val="0070C0"/>
                </a:solidFill>
              </a:rPr>
              <a:t>Acceleration in the oblique or sagittal plane</a:t>
            </a:r>
            <a:r>
              <a:rPr b="1" dirty="0" sz="2000" lang="en-US">
                <a:solidFill>
                  <a:srgbClr val="0070C0"/>
                </a:solidFill>
              </a:rPr>
              <a:t> results in </a:t>
            </a:r>
            <a:r>
              <a:rPr b="1" dirty="0" sz="2000" lang="en-US">
                <a:solidFill>
                  <a:srgbClr val="002060"/>
                </a:solidFill>
              </a:rPr>
              <a:t>less severe to minimal DAI</a:t>
            </a:r>
            <a:r>
              <a:rPr b="1" dirty="0" sz="2000" lang="en-US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dirty="0" sz="2000" lang="en-US"/>
          </a:p>
          <a:p>
            <a:pPr>
              <a:buFont typeface="Wingdings" pitchFamily="2" charset="2"/>
              <a:buChar char="§"/>
            </a:pPr>
            <a:endParaRPr dirty="0" sz="2000" lang="en-US"/>
          </a:p>
          <a:p>
            <a:pPr>
              <a:buFont typeface="Wingdings" pitchFamily="2" charset="2"/>
              <a:buChar char="§"/>
            </a:pPr>
            <a:endParaRPr dirty="0" sz="2000" lang="en-IQ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r>
              <a:rPr dirty="0" sz="2000" lang="en-US"/>
              <a:t>Traumatic loss of consciousness of </a:t>
            </a:r>
            <a:r>
              <a:rPr b="1" dirty="0" sz="2000" lang="en-US">
                <a:solidFill>
                  <a:srgbClr val="7030A0"/>
                </a:solidFill>
              </a:rPr>
              <a:t>less than 6 hours is considered a concussion </a:t>
            </a:r>
            <a:r>
              <a:rPr dirty="0" sz="2000" lang="en-US"/>
              <a:t>and is usually associated with amnesia for the events related to the injury. </a:t>
            </a:r>
          </a:p>
          <a:p>
            <a:r>
              <a:rPr dirty="0" sz="2000" lang="en-US"/>
              <a:t>Traumatic coma of </a:t>
            </a:r>
            <a:r>
              <a:rPr b="1" dirty="0" sz="2000" lang="en-US">
                <a:solidFill>
                  <a:srgbClr val="7030A0"/>
                </a:solidFill>
              </a:rPr>
              <a:t>greater than 6 hours is usually attributed to DAI</a:t>
            </a:r>
            <a:r>
              <a:rPr dirty="0" sz="2000" lang="en-US"/>
              <a:t>. 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Three levels of severity for DAI, based on clinical criteria, are recognized: </a:t>
            </a:r>
          </a:p>
          <a:p>
            <a:pPr indent="-342900" lvl="1" marL="8001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Mild DAI —&gt; </a:t>
            </a:r>
            <a:r>
              <a:rPr dirty="0" sz="2000" lang="en-US"/>
              <a:t>coma of 6 to 24 hours’ duration.</a:t>
            </a:r>
          </a:p>
          <a:p>
            <a:pPr indent="-342900" lvl="1" marL="8001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Moderate DAI —&gt;</a:t>
            </a:r>
            <a:r>
              <a:rPr dirty="0" sz="2000" lang="en-US"/>
              <a:t> coma of more than 24 hours without decerebrate posturing.</a:t>
            </a:r>
          </a:p>
          <a:p>
            <a:pPr indent="-342900" lvl="1" marL="8001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Severe DAI —&gt; </a:t>
            </a:r>
            <a:r>
              <a:rPr dirty="0" sz="2000" lang="en-US"/>
              <a:t>coma of more than 24 hours with decerebrate posturing or flaccidity. Severe DAI has a 50% mortality.</a:t>
            </a:r>
            <a:endParaRPr dirty="0" sz="2000" lang="en-IQ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Q"/>
          </a:p>
        </p:txBody>
      </p:sp>
      <p:pic>
        <p:nvPicPr>
          <p:cNvPr id="2097155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6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675409"/>
            <a:ext cx="9144000" cy="5507182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Q"/>
          </a:p>
        </p:txBody>
      </p:sp>
      <p:pic>
        <p:nvPicPr>
          <p:cNvPr id="2097157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6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29409" y="0"/>
            <a:ext cx="7285182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>
                <a:solidFill>
                  <a:srgbClr val="C00000"/>
                </a:solidFill>
              </a:rPr>
              <a:t>Concussion</a:t>
            </a:r>
          </a:p>
          <a:p>
            <a:r>
              <a:rPr dirty="0" sz="2000" lang="en-US"/>
              <a:t>Is a complex pathophysiological process affecting the brain resulting in </a:t>
            </a:r>
            <a:r>
              <a:rPr b="1" dirty="0" sz="2000" lang="en-US">
                <a:solidFill>
                  <a:srgbClr val="002060"/>
                </a:solidFill>
              </a:rPr>
              <a:t>alteration of brain function</a:t>
            </a:r>
            <a:r>
              <a:rPr dirty="0" sz="2000" lang="en-US"/>
              <a:t>, that is induced by </a:t>
            </a:r>
            <a:r>
              <a:rPr b="1" dirty="0" sz="2000" lang="en-US" err="1">
                <a:solidFill>
                  <a:srgbClr val="0070C0"/>
                </a:solidFill>
              </a:rPr>
              <a:t>nonpenetrating</a:t>
            </a:r>
            <a:r>
              <a:rPr b="1" dirty="0" sz="2000" lang="en-US">
                <a:solidFill>
                  <a:srgbClr val="0070C0"/>
                </a:solidFill>
              </a:rPr>
              <a:t> </a:t>
            </a:r>
            <a:r>
              <a:rPr b="1" dirty="0" sz="2000" lang="en-US" err="1">
                <a:solidFill>
                  <a:srgbClr val="0070C0"/>
                </a:solidFill>
              </a:rPr>
              <a:t>biomechanical</a:t>
            </a:r>
            <a:r>
              <a:rPr b="1" dirty="0" sz="2000" lang="en-US">
                <a:solidFill>
                  <a:srgbClr val="0070C0"/>
                </a:solidFill>
              </a:rPr>
              <a:t> forces</a:t>
            </a:r>
            <a:r>
              <a:rPr dirty="0" sz="2000" lang="en-US"/>
              <a:t>, </a:t>
            </a:r>
            <a:r>
              <a:rPr b="1" dirty="0" sz="2000" lang="en-US">
                <a:solidFill>
                  <a:srgbClr val="0070C0"/>
                </a:solidFill>
              </a:rPr>
              <a:t>without identifiable abnormality in standard structural imaging</a:t>
            </a:r>
            <a:r>
              <a:rPr dirty="0" sz="2000" lang="en-US"/>
              <a:t>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u="sng"/>
              <a:t>The Concussion in Sport Group elaborates on this definition as follows: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Results in a graded set of neurological symptoms that may or may not involve loss of conscious-ness (LOC).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Symptom onset is usually rapid, short-lived and resolves spontaneously. Manifestations may include transient deficits in balance, coordination, memory/cognition, strength, or alertness.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May result in neuropathological changes, but the acute clinical symptoms largely reflect a functional disturbance rather than a structural injury.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Resolution of the clinical and cognitive features typically follows a sequential course.</a:t>
            </a:r>
            <a:endParaRPr dirty="0" sz="2000" lang="en-IQ"/>
          </a:p>
        </p:txBody>
      </p:sp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57020" y="5073983"/>
            <a:ext cx="6029960" cy="1691653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CHRONIC TRAUMATIC ENCEPHALOPATHY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Dementia </a:t>
            </a:r>
            <a:r>
              <a:rPr b="1" dirty="0" sz="2000" lang="en-US" err="1">
                <a:solidFill>
                  <a:srgbClr val="0070C0"/>
                </a:solidFill>
              </a:rPr>
              <a:t>pugilistica</a:t>
            </a:r>
            <a:r>
              <a:rPr b="1" dirty="0" sz="2000" lang="en-US">
                <a:solidFill>
                  <a:srgbClr val="0070C0"/>
                </a:solidFill>
              </a:rPr>
              <a:t> (Punch drunk syndrome)</a:t>
            </a:r>
            <a:r>
              <a:rPr dirty="0" sz="2000" lang="en-US"/>
              <a:t>: occur in boxers with repetitive head injury in which their brains showed neuronal loss and neurofibrillary tangles.</a:t>
            </a:r>
          </a:p>
          <a:p>
            <a:pPr>
              <a:buFont typeface="Wingdings" pitchFamily="2" charset="2"/>
              <a:buChar char="Ø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Findings include: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cerebral and cerebellar atrophy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neurofibrillary degeneration of cortical and subcortical areas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deposition of </a:t>
            </a:r>
            <a:r>
              <a:rPr dirty="0" sz="2000" lang="el-GR"/>
              <a:t>β-</a:t>
            </a:r>
            <a:r>
              <a:rPr dirty="0" sz="2000" lang="en-US"/>
              <a:t>amyloid protein</a:t>
            </a:r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Clinical features of CTE include</a:t>
            </a:r>
          </a:p>
          <a:p>
            <a:pPr indent="-342900" lvl="1" marL="800100">
              <a:buFont typeface="+mj-lt"/>
              <a:buAutoNum type="arabicPeriod"/>
            </a:pPr>
            <a:r>
              <a:rPr b="1" dirty="0" sz="2000" lang="en-US">
                <a:solidFill>
                  <a:srgbClr val="0070C0"/>
                </a:solidFill>
              </a:rPr>
              <a:t>Cognitive</a:t>
            </a:r>
            <a:r>
              <a:rPr dirty="0" sz="2000" lang="en-US"/>
              <a:t>: mental slowing and memory deficits (dementia).</a:t>
            </a:r>
          </a:p>
          <a:p>
            <a:pPr indent="-342900" lvl="1" marL="800100">
              <a:buFont typeface="+mj-lt"/>
              <a:buAutoNum type="arabicPeriod"/>
            </a:pPr>
            <a:r>
              <a:rPr b="1" dirty="0" sz="2000" lang="en-US">
                <a:solidFill>
                  <a:srgbClr val="0070C0"/>
                </a:solidFill>
              </a:rPr>
              <a:t>Personality changes.</a:t>
            </a:r>
            <a:endParaRPr dirty="0" sz="2000" lang="en-US"/>
          </a:p>
          <a:p>
            <a:pPr indent="-342900" lvl="1" marL="800100">
              <a:buFont typeface="+mj-lt"/>
              <a:buAutoNum type="arabicPeriod"/>
            </a:pPr>
            <a:r>
              <a:rPr b="1" dirty="0" sz="2000" lang="en-US">
                <a:solidFill>
                  <a:srgbClr val="0070C0"/>
                </a:solidFill>
              </a:rPr>
              <a:t>Motor</a:t>
            </a:r>
            <a:r>
              <a:rPr dirty="0" sz="2000" lang="en-US"/>
              <a:t>: cerebellar dysfunction, symptoms of Parkinson’s disease, pyramidal tract dysfunction.</a:t>
            </a:r>
          </a:p>
          <a:p>
            <a:pPr indent="-342900" lvl="1" marL="800100">
              <a:buFont typeface="+mj-lt"/>
              <a:buAutoNum type="arabicPeriod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Imaging</a:t>
            </a:r>
          </a:p>
          <a:p>
            <a:pPr>
              <a:buFont typeface="Wingdings" pitchFamily="2" charset="2"/>
              <a:buChar char="§"/>
            </a:pPr>
            <a:r>
              <a:rPr dirty="0" sz="2000" lang="en-US"/>
              <a:t>The most common finding is cerebral atrophy, and </a:t>
            </a:r>
            <a:r>
              <a:rPr dirty="0" sz="2000" lang="en-US" err="1"/>
              <a:t>cavum</a:t>
            </a:r>
            <a:r>
              <a:rPr dirty="0" sz="2000" lang="en-US"/>
              <a:t> septum </a:t>
            </a:r>
            <a:r>
              <a:rPr dirty="0" sz="2000" lang="en-US" err="1"/>
              <a:t>pellucidum</a:t>
            </a:r>
            <a:r>
              <a:rPr dirty="0" sz="2000" lang="en-US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Q"/>
          </a:p>
        </p:txBody>
      </p:sp>
      <p:pic>
        <p:nvPicPr>
          <p:cNvPr id="2097159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2459181" y="3019858"/>
            <a:ext cx="4225637" cy="818283"/>
          </a:xfrm>
        </p:spPr>
        <p:txBody>
          <a:bodyPr>
            <a:normAutofit/>
          </a:bodyPr>
          <a:p>
            <a:pPr algn="ctr" indent="0" marL="0">
              <a:buNone/>
            </a:pPr>
            <a:r>
              <a:rPr dirty="0" sz="5400" lang="en-US">
                <a:solidFill>
                  <a:srgbClr val="000000"/>
                </a:solidFill>
                <a:latin typeface="Algerian" pitchFamily="82" charset="77"/>
                <a:cs typeface="Aldhabi" pitchFamily="2" charset="-78"/>
              </a:rPr>
              <a:t>Thank you</a:t>
            </a:r>
            <a:endParaRPr dirty="0" sz="5400" lang="en-IQ">
              <a:solidFill>
                <a:srgbClr val="000000"/>
              </a:solidFill>
              <a:latin typeface="Algerian" pitchFamily="82" charset="77"/>
              <a:cs typeface="Aldhabi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Mild Traumatic Brain Injury mTBI</a:t>
            </a:r>
          </a:p>
          <a:p>
            <a:r>
              <a:rPr dirty="0" sz="2000" lang="en-US"/>
              <a:t>is an acute brain injury resulting from mechanical energy to the head from external physical forces. 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Criteria for clinical identification include:</a:t>
            </a:r>
          </a:p>
          <a:p>
            <a:pPr indent="-514350" marL="514350">
              <a:buFont typeface="+mj-lt"/>
              <a:buAutoNum type="romanUcPeriod"/>
            </a:pPr>
            <a:r>
              <a:rPr b="1" dirty="0" sz="2000" lang="en-US"/>
              <a:t>1 or more of the following: </a:t>
            </a:r>
          </a:p>
          <a:p>
            <a:pPr lvl="2">
              <a:buFont typeface="Wingdings" pitchFamily="2" charset="2"/>
              <a:buChar char="ü"/>
            </a:pPr>
            <a:r>
              <a:rPr dirty="0" lang="en-US"/>
              <a:t>Confusion or disorientation, </a:t>
            </a:r>
          </a:p>
          <a:p>
            <a:pPr lvl="2">
              <a:buFont typeface="Wingdings" pitchFamily="2" charset="2"/>
              <a:buChar char="ü"/>
            </a:pPr>
            <a:r>
              <a:rPr dirty="0" lang="en-US"/>
              <a:t>Loss of consciousness for 30 minutes or less, </a:t>
            </a:r>
          </a:p>
          <a:p>
            <a:pPr lvl="2">
              <a:buFont typeface="Wingdings" pitchFamily="2" charset="2"/>
              <a:buChar char="ü"/>
            </a:pPr>
            <a:r>
              <a:rPr dirty="0" lang="en-US" err="1"/>
              <a:t>Posttraumatic</a:t>
            </a:r>
            <a:r>
              <a:rPr dirty="0" lang="en-US"/>
              <a:t> amnesia for less than 24 hours,</a:t>
            </a:r>
          </a:p>
          <a:p>
            <a:pPr lvl="2">
              <a:buFont typeface="Wingdings" pitchFamily="2" charset="2"/>
              <a:buChar char="ü"/>
            </a:pPr>
            <a:r>
              <a:rPr dirty="0" lang="en-US"/>
              <a:t>Other transient neurological abnormalities such as focal signs, seizure, and intracranial lesion not requiring surgery; </a:t>
            </a:r>
          </a:p>
          <a:p>
            <a:pPr indent="-514350" marL="514350">
              <a:buFont typeface="+mj-lt"/>
              <a:buAutoNum type="romanUcPeriod"/>
            </a:pPr>
            <a:r>
              <a:rPr b="1" dirty="0" sz="2000" lang="en-US"/>
              <a:t>Glasgow Coma Scale score of 13-15 after 30 minutes post-injury</a:t>
            </a:r>
            <a:r>
              <a:rPr dirty="0" sz="2000" lang="en-US"/>
              <a:t> or later upon presentation for health care. </a:t>
            </a:r>
          </a:p>
          <a:p>
            <a:pPr indent="-514350" marL="514350">
              <a:buFont typeface="+mj-lt"/>
              <a:buAutoNum type="romanUcPeriod"/>
            </a:pPr>
            <a:r>
              <a:rPr b="1" dirty="0" sz="2000" lang="en-US"/>
              <a:t>These manifestations of MTBI </a:t>
            </a:r>
            <a:r>
              <a:rPr b="1" dirty="0" sz="2000" lang="en-US" u="sng">
                <a:solidFill>
                  <a:srgbClr val="C00000"/>
                </a:solidFill>
              </a:rPr>
              <a:t>must not be due to 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Drugs, alcohol, medications, caused by other injuries or treatment for other injuries (e.g. systemic injuries, facial injuries or intubation).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Other problems (e.g. psychological trauma, language barrier or coexisting medical conditions).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Penetrating craniocerebral injury.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A major difference between the two is that mTBI may demonstrate abnormal structural imaging (such as cerebral hemorrhage/contusion) unlike concussion.</a:t>
            </a:r>
            <a:endParaRPr b="1" dirty="0" sz="2000" lang="en-IQ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Risk factors for concussion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History of previous concussion increases risk for further concussion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Being involved in an accident: bicyclist, pedestrian or motor vehicle collision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Combat soldier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Victim of physical abuse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Falling (especially pediatrics or elderly)</a:t>
            </a:r>
          </a:p>
          <a:p>
            <a:pPr indent="-457200" marL="457200">
              <a:buFont typeface="+mj-lt"/>
              <a:buAutoNum type="arabicPeriod"/>
            </a:pPr>
            <a:r>
              <a:rPr b="1" dirty="0" sz="2000" lang="en-US"/>
              <a:t>Males are diagnosed with sports-related concussion more than females</a:t>
            </a:r>
            <a:r>
              <a:rPr dirty="0" sz="2000" lang="en-US"/>
              <a:t> (due to increased number of male participation in sports studied) </a:t>
            </a:r>
            <a:r>
              <a:rPr b="1" dirty="0" sz="2000" lang="en-US">
                <a:solidFill>
                  <a:srgbClr val="0070C0"/>
                </a:solidFill>
              </a:rPr>
              <a:t>but</a:t>
            </a:r>
            <a:r>
              <a:rPr dirty="0" sz="2000" lang="en-US"/>
              <a:t> </a:t>
            </a:r>
            <a:r>
              <a:rPr b="1" dirty="0" sz="2000" lang="en-US">
                <a:solidFill>
                  <a:srgbClr val="C00000"/>
                </a:solidFill>
              </a:rPr>
              <a:t>females have a higher risk overall when compared to males who play in the same sport</a:t>
            </a:r>
            <a:r>
              <a:rPr dirty="0" sz="2000" lang="en-US"/>
              <a:t> (i.e., soccer and basketball).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Participating in sports with high risk of concussion: </a:t>
            </a:r>
          </a:p>
          <a:p>
            <a:pPr lvl="2"/>
            <a:r>
              <a:rPr dirty="0" lang="en-US"/>
              <a:t>American football </a:t>
            </a:r>
          </a:p>
          <a:p>
            <a:pPr lvl="2"/>
            <a:r>
              <a:rPr dirty="0" lang="en-US"/>
              <a:t>Australian rugby </a:t>
            </a:r>
          </a:p>
          <a:p>
            <a:pPr lvl="2"/>
            <a:r>
              <a:rPr dirty="0" lang="en-US"/>
              <a:t>Ice hockey </a:t>
            </a:r>
          </a:p>
          <a:p>
            <a:pPr lvl="2"/>
            <a:r>
              <a:rPr dirty="0" lang="en-US"/>
              <a:t>Boxing </a:t>
            </a:r>
          </a:p>
          <a:p>
            <a:pPr lvl="2"/>
            <a:r>
              <a:rPr dirty="0" lang="en-US"/>
              <a:t>Soccer is the highest risk for females</a:t>
            </a:r>
            <a:endParaRPr dirty="0" lang="en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Evaluation of concussion</a:t>
            </a:r>
          </a:p>
          <a:p>
            <a:r>
              <a:rPr dirty="0" sz="2000" lang="en-US"/>
              <a:t>By 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/>
              <a:t>Clinical symptoms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/>
              <a:t>Physical signs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/>
              <a:t>Cognitive impairment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/>
              <a:t>Neurobehavioral features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/>
              <a:t>Sleep disturbance</a:t>
            </a:r>
          </a:p>
          <a:p>
            <a:pPr lvl="1">
              <a:buFont typeface="Wingdings" pitchFamily="2" charset="2"/>
              <a:buChar char="ü"/>
            </a:pPr>
            <a:endParaRPr b="1" dirty="0" sz="2000" lang="en-US"/>
          </a:p>
          <a:p>
            <a:r>
              <a:rPr dirty="0" sz="2000" lang="en-US"/>
              <a:t>A clinical diagnosis of concussion is made if there are abnormal findings in balance, coordination, memory/cognition, strength, reaction speed, or alertness after a traumatic insult to the head. </a:t>
            </a:r>
          </a:p>
          <a:p>
            <a:r>
              <a:rPr dirty="0" sz="2000" lang="en-US"/>
              <a:t>Findings include confusion, amnesia, headache, drowsiness or LOC (</a:t>
            </a:r>
            <a:r>
              <a:rPr b="1" dirty="0" sz="2000" lang="en-US">
                <a:solidFill>
                  <a:srgbClr val="0070C0"/>
                </a:solidFill>
              </a:rPr>
              <a:t>LOC is not a requirement for diagnosing concussion</a:t>
            </a:r>
            <a:r>
              <a:rPr dirty="0" sz="2000" lang="en-US"/>
              <a:t>).</a:t>
            </a:r>
          </a:p>
          <a:p>
            <a:endParaRPr dirty="0" sz="2000" lang="en-IQ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SYMPTOMS OF INJURY </a:t>
            </a:r>
          </a:p>
          <a:p>
            <a:r>
              <a:rPr b="1" dirty="0" sz="2000" lang="en-US"/>
              <a:t>Headache is the most common</a:t>
            </a:r>
          </a:p>
          <a:p>
            <a:r>
              <a:rPr dirty="0" sz="2000" lang="en-US"/>
              <a:t>Dizziness </a:t>
            </a:r>
          </a:p>
          <a:p>
            <a:r>
              <a:rPr dirty="0" sz="2000" lang="en-US"/>
              <a:t>Balance problems </a:t>
            </a:r>
          </a:p>
          <a:p>
            <a:r>
              <a:rPr dirty="0" sz="2000" lang="en-US"/>
              <a:t>Fatigue </a:t>
            </a:r>
          </a:p>
          <a:p>
            <a:r>
              <a:rPr dirty="0" sz="2000" lang="en-US"/>
              <a:t>Visual changes (double or blurry vision most common) </a:t>
            </a:r>
          </a:p>
          <a:p>
            <a:r>
              <a:rPr dirty="0" sz="2000" lang="en-US"/>
              <a:t>Insomnia </a:t>
            </a:r>
            <a:r>
              <a:rPr dirty="0" sz="2000" lang="en-US" err="1"/>
              <a:t>Hypersomnia</a:t>
            </a:r>
            <a:r>
              <a:rPr dirty="0" sz="2000" lang="en-US"/>
              <a:t> Drowsiness </a:t>
            </a:r>
          </a:p>
          <a:p>
            <a:r>
              <a:rPr dirty="0" sz="2000" lang="en-US"/>
              <a:t>Attentional dysfunction </a:t>
            </a:r>
          </a:p>
          <a:p>
            <a:r>
              <a:rPr dirty="0" sz="2000" lang="en-US"/>
              <a:t>Short-term memory and learning problems </a:t>
            </a:r>
          </a:p>
          <a:p>
            <a:r>
              <a:rPr dirty="0" sz="2000" lang="en-US"/>
              <a:t>Difficulty multitasking </a:t>
            </a:r>
          </a:p>
          <a:p>
            <a:r>
              <a:rPr dirty="0" sz="2000" lang="en-US" err="1"/>
              <a:t>Phonophobia</a:t>
            </a:r>
            <a:r>
              <a:rPr dirty="0" sz="2000" lang="en-US"/>
              <a:t>, Photophobia </a:t>
            </a:r>
          </a:p>
          <a:p>
            <a:r>
              <a:rPr dirty="0" sz="2000" lang="en-US" err="1"/>
              <a:t>Bradyphrenia</a:t>
            </a:r>
            <a:r>
              <a:rPr dirty="0" sz="2000" lang="en-US"/>
              <a:t> (slowed thinking and processing of information)</a:t>
            </a:r>
          </a:p>
          <a:p>
            <a:r>
              <a:rPr dirty="0" sz="2000" lang="en-US"/>
              <a:t>Feeling mentally “foggy” </a:t>
            </a:r>
          </a:p>
          <a:p>
            <a:r>
              <a:rPr dirty="0" sz="2000" lang="en-US"/>
              <a:t>Emotional changes</a:t>
            </a:r>
            <a:endParaRPr dirty="0" sz="2000" lang="en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7030A0"/>
                </a:solidFill>
              </a:rPr>
              <a:t>SIGNS OF INJURY </a:t>
            </a:r>
          </a:p>
          <a:p>
            <a:r>
              <a:rPr dirty="0" sz="2000" lang="en-US"/>
              <a:t>Loss of consciousness </a:t>
            </a:r>
          </a:p>
          <a:p>
            <a:r>
              <a:rPr dirty="0" sz="2000" lang="en-US"/>
              <a:t>Retrograde amnesia (forgetting events that happened before the concussion) </a:t>
            </a:r>
          </a:p>
          <a:p>
            <a:r>
              <a:rPr dirty="0" sz="2000" lang="en-US"/>
              <a:t>Anterograde or </a:t>
            </a:r>
            <a:r>
              <a:rPr dirty="0" sz="2000" lang="en-US" err="1"/>
              <a:t>posttraumatic</a:t>
            </a:r>
            <a:r>
              <a:rPr dirty="0" sz="2000" lang="en-US"/>
              <a:t> amnesia (forgetting events than happen after the concussion) </a:t>
            </a:r>
          </a:p>
          <a:p>
            <a:r>
              <a:rPr dirty="0" sz="2000" lang="en-US"/>
              <a:t>“Dazed” look </a:t>
            </a:r>
          </a:p>
          <a:p>
            <a:r>
              <a:rPr dirty="0" sz="2000" lang="en-US"/>
              <a:t>Confusion about injury events or details </a:t>
            </a:r>
          </a:p>
          <a:p>
            <a:r>
              <a:rPr dirty="0" sz="2000" lang="en-US"/>
              <a:t>Disorientation to person, place, or time </a:t>
            </a:r>
          </a:p>
          <a:p>
            <a:r>
              <a:rPr dirty="0" sz="2000" lang="en-US"/>
              <a:t>Emotional lability </a:t>
            </a:r>
          </a:p>
          <a:p>
            <a:r>
              <a:rPr dirty="0" sz="2000" lang="en-US"/>
              <a:t>Behavior or personality changes</a:t>
            </a:r>
            <a:endParaRPr dirty="0" sz="2000" lang="en-IQ"/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03629" y="3946638"/>
            <a:ext cx="7536742" cy="2818998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Indications for imaging or other diagnostic testing.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Indications  for CT or MRI imaging: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7030A0"/>
                </a:solidFill>
              </a:rPr>
              <a:t>Adults</a:t>
            </a:r>
            <a:r>
              <a:rPr dirty="0" sz="2000" lang="en-US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With or without LOC or amnesia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Focal neurologic deficit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GCS &lt; 15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Severe headache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 err="1"/>
              <a:t>Coagulopathy</a:t>
            </a:r>
            <a:r>
              <a:rPr dirty="0" sz="2000" lang="en-US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Vomiting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Age &gt; 65 years old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Seizures 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err="1">
                <a:solidFill>
                  <a:srgbClr val="7030A0"/>
                </a:solidFill>
              </a:rPr>
              <a:t>Peds</a:t>
            </a:r>
            <a:r>
              <a:rPr dirty="0" sz="2000" lang="en-US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LOC &gt; 60 secs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Evidence of skull fracture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Focal neurologic deficit</a:t>
            </a:r>
            <a:endParaRPr dirty="0" sz="2000" lang="en-IQ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83374"/>
          </a:xfrm>
        </p:spPr>
        <p:txBody>
          <a:bodyPr>
            <a:normAutofit fontScale="95000" lnSpcReduction="20000"/>
          </a:bodyPr>
          <a:p>
            <a:pPr>
              <a:buFont typeface="Wingdings" pitchFamily="2" charset="2"/>
              <a:buChar char="q"/>
            </a:pPr>
            <a:r>
              <a:rPr b="1" dirty="0" sz="2000" lang="en-US" err="1" u="sng">
                <a:solidFill>
                  <a:srgbClr val="C00000"/>
                </a:solidFill>
              </a:rPr>
              <a:t>Postconcussion</a:t>
            </a:r>
            <a:r>
              <a:rPr b="1" dirty="0" sz="2000" lang="en-US" u="sng">
                <a:solidFill>
                  <a:srgbClr val="C00000"/>
                </a:solidFill>
              </a:rPr>
              <a:t> Syndromes PCS</a:t>
            </a:r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Occur in up to 10% to 15% of patients.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CRITERIA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The presence of three or more of the following symptoms</a:t>
            </a:r>
            <a:r>
              <a:rPr dirty="0" sz="2000" lang="en-US"/>
              <a:t>: headache, dizziness, fatigue, irritability, insomnia, concentration difficulty, and memory difficulty. 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The persistence of symptoms for between 6 weeks and 3 months.</a:t>
            </a:r>
          </a:p>
          <a:p>
            <a:pPr indent="0" lvl="1" marL="457200">
              <a:buNone/>
            </a:pPr>
            <a:r>
              <a:rPr b="1" dirty="0" sz="2000" lang="en-US"/>
              <a:t>If longer than 3 months to be consistent with prolong and persistence concussion syndrome (PPCS).</a:t>
            </a:r>
          </a:p>
          <a:p>
            <a:pPr indent="0" lvl="1" marL="457200">
              <a:buNone/>
            </a:pPr>
            <a:endParaRPr b="1"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Risk factors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Prior concussions,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Female sex,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Younger age,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History of cognitive dysfunction,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presence of affective disorders, such as anxiety and depression</a:t>
            </a:r>
          </a:p>
          <a:p>
            <a:pPr lvl="1">
              <a:buFont typeface="Wingdings" pitchFamily="2" charset="2"/>
              <a:buChar char="§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Patients who score lower on IQ testing are more likely to experience persistent </a:t>
            </a:r>
            <a:r>
              <a:rPr dirty="0" sz="2000" lang="en-US" err="1"/>
              <a:t>postconcussion</a:t>
            </a:r>
            <a:r>
              <a:rPr dirty="0" sz="2000" lang="en-US"/>
              <a:t> symptoms and to be. diagnosed with PCS after brain injury</a:t>
            </a:r>
            <a:endParaRPr dirty="0" sz="2000" lang="en-IQ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Ahmed Maan</dc:creator>
  <cp:lastModifiedBy>Ahmed Maan</cp:lastModifiedBy>
  <dcterms:created xsi:type="dcterms:W3CDTF">2020-03-20T04:31:15Z</dcterms:created>
  <dcterms:modified xsi:type="dcterms:W3CDTF">2022-11-25T19:49:45Z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e09617889c554a5b877a7c00273d1e3d</vt:lpwstr>
  </property>
</Properties>
</file>