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type="screen4x3" cy="6858000" cx="9144000"/>
  <p:notesSz cx="6858000" cy="9144000"/>
  <p:defaultTextStyle>
    <a:defPPr>
      <a:defRPr lang="en-IQ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>
      <p:cViewPr>
        <p:scale>
          <a:sx n="0" d="0"/>
          <a:sy n="0" d="0"/>
        </p:scale>
        <p:origin x="0" y="0"/>
      </p:cViewPr>
    </p:cSldViewPr>
  </p:slide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tableStyles" Target="tableStyles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07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1800"/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7400">
              <a:buNone/>
              <a:defRPr sz="1200"/>
            </a:lvl7pPr>
            <a:lvl8pPr algn="ctr" indent="0" marL="2400300">
              <a:buNone/>
              <a:defRPr sz="1200"/>
            </a:lvl8pPr>
            <a:lvl9pPr algn="ctr" indent="0" marL="2743200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33C8BC-9AB6-C94E-A576-EE70367D0040}" type="datetimeFigureOut">
              <a:rPr lang="en-IQ" smtClean="0"/>
              <a:t>9/15/20</a:t>
            </a:fld>
            <a:endParaRPr lang="en-IQ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A02DF2-ECF5-5640-9CA4-BF0FB3A22069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2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33C8BC-9AB6-C94E-A576-EE70367D0040}" type="datetimeFigureOut">
              <a:rPr lang="en-IQ" smtClean="0"/>
              <a:t>9/15/20</a:t>
            </a:fld>
            <a:endParaRPr lang="en-IQ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A02DF2-ECF5-5640-9CA4-BF0FB3A22069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1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33C8BC-9AB6-C94E-A576-EE70367D0040}" type="datetimeFigureOut">
              <a:rPr lang="en-IQ" smtClean="0"/>
              <a:t>9/15/20</a:t>
            </a:fld>
            <a:endParaRPr lang="en-IQ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A02DF2-ECF5-5640-9CA4-BF0FB3A22069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33C8BC-9AB6-C94E-A576-EE70367D0040}" type="datetimeFigureOut">
              <a:rPr lang="en-IQ" smtClean="0"/>
              <a:t>9/15/20</a:t>
            </a:fld>
            <a:endParaRPr lang="en-IQ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A02DF2-ECF5-5640-9CA4-BF0FB3A22069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3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33C8BC-9AB6-C94E-A576-EE70367D0040}" type="datetimeFigureOut">
              <a:rPr lang="en-IQ" smtClean="0"/>
              <a:t>9/15/20</a:t>
            </a:fld>
            <a:endParaRPr lang="en-IQ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A02DF2-ECF5-5640-9CA4-BF0FB3A22069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3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38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33C8BC-9AB6-C94E-A576-EE70367D0040}" type="datetimeFigureOut">
              <a:rPr lang="en-IQ" smtClean="0"/>
              <a:t>9/15/20</a:t>
            </a:fld>
            <a:endParaRPr lang="en-IQ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A02DF2-ECF5-5640-9CA4-BF0FB3A22069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4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4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4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33C8BC-9AB6-C94E-A576-EE70367D0040}" type="datetimeFigureOut">
              <a:rPr lang="en-IQ" smtClean="0"/>
              <a:t>9/15/20</a:t>
            </a:fld>
            <a:endParaRPr lang="en-IQ"/>
          </a:p>
        </p:txBody>
      </p:sp>
      <p:sp>
        <p:nvSpPr>
          <p:cNvPr id="104864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4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A02DF2-ECF5-5640-9CA4-BF0FB3A22069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33C8BC-9AB6-C94E-A576-EE70367D0040}" type="datetimeFigureOut">
              <a:rPr lang="en-IQ" smtClean="0"/>
              <a:t>9/15/20</a:t>
            </a:fld>
            <a:endParaRPr lang="en-IQ"/>
          </a:p>
        </p:txBody>
      </p:sp>
      <p:sp>
        <p:nvSpPr>
          <p:cNvPr id="10486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A02DF2-ECF5-5640-9CA4-BF0FB3A22069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33C8BC-9AB6-C94E-A576-EE70367D0040}" type="datetimeFigureOut">
              <a:rPr lang="en-IQ" smtClean="0"/>
              <a:t>9/15/20</a:t>
            </a:fld>
            <a:endParaRPr lang="en-IQ"/>
          </a:p>
        </p:txBody>
      </p:sp>
      <p:sp>
        <p:nvSpPr>
          <p:cNvPr id="10486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A02DF2-ECF5-5640-9CA4-BF0FB3A22069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33C8BC-9AB6-C94E-A576-EE70367D0040}" type="datetimeFigureOut">
              <a:rPr lang="en-IQ" smtClean="0"/>
              <a:t>9/15/20</a:t>
            </a:fld>
            <a:endParaRPr lang="en-IQ"/>
          </a:p>
        </p:txBody>
      </p:sp>
      <p:sp>
        <p:nvSpPr>
          <p:cNvPr id="10486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A02DF2-ECF5-5640-9CA4-BF0FB3A22069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21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endParaRPr lang="en-IQ"/>
          </a:p>
        </p:txBody>
      </p:sp>
      <p:sp>
        <p:nvSpPr>
          <p:cNvPr id="104862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33C8BC-9AB6-C94E-A576-EE70367D0040}" type="datetimeFigureOut">
              <a:rPr lang="en-IQ" smtClean="0"/>
              <a:t>9/15/20</a:t>
            </a:fld>
            <a:endParaRPr lang="en-IQ"/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A02DF2-ECF5-5640-9CA4-BF0FB3A22069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3C8BC-9AB6-C94E-A576-EE70367D0040}" type="datetimeFigureOut">
              <a:rPr lang="en-IQ" smtClean="0"/>
              <a:t>9/15/20</a:t>
            </a:fld>
            <a:endParaRPr lang="en-IQ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2DF2-ECF5-5640-9CA4-BF0FB3A22069}" type="slidenum">
              <a:rPr lang="en-IQ" smtClean="0"/>
              <a:t>‹#›</a:t>
            </a:fld>
            <a:endParaRPr lang="en-IQ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>
          <a:xfrm>
            <a:off x="1965325" y="388217"/>
            <a:ext cx="5213350" cy="4460874"/>
          </a:xfrm>
        </p:spPr>
        <p:txBody>
          <a:bodyPr>
            <a:normAutofit/>
          </a:bodyPr>
          <a:p>
            <a:pPr algn="ctr"/>
            <a:r>
              <a:rPr dirty="0" sz="5400" lang="en-US">
                <a:solidFill>
                  <a:srgbClr val="002060"/>
                </a:solidFill>
                <a:latin typeface="Algerian" pitchFamily="82" charset="77"/>
              </a:rPr>
              <a:t>Traumatic and Penetrating Head Injuries</a:t>
            </a:r>
            <a:br>
              <a:rPr dirty="0" lang="en-US"/>
            </a:br>
            <a:r>
              <a:rPr b="1" dirty="0" sz="2000" lang="en-US" err="1">
                <a:latin typeface="+mn-lt"/>
              </a:rPr>
              <a:t>Youmans</a:t>
            </a:r>
            <a:r>
              <a:rPr b="1" dirty="0" sz="2000" lang="en-US">
                <a:latin typeface="+mn-lt"/>
              </a:rPr>
              <a:t> Chap. 352</a:t>
            </a:r>
            <a:endParaRPr b="1" dirty="0" sz="2000" lang="en-IQ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Q"/>
          </a:p>
        </p:txBody>
      </p:sp>
      <p:pic>
        <p:nvPicPr>
          <p:cNvPr id="2097153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6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97806" y="0"/>
            <a:ext cx="5948387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6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027907"/>
            <a:ext cx="9144000" cy="4248001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8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28650" y="0"/>
            <a:ext cx="7886700" cy="6832946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94921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Depressed skull fractures</a:t>
            </a:r>
          </a:p>
          <a:p>
            <a:r>
              <a:rPr dirty="0" sz="2000" lang="en-US"/>
              <a:t>A skull vault fracture is considered to be significantly depressed if the inner table fragments are depressed by at least the thickness of the skull.</a:t>
            </a:r>
          </a:p>
          <a:p>
            <a:endParaRPr dirty="0" sz="2000" lang="en-US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b="1" dirty="0" sz="2000" lang="en-US">
                <a:solidFill>
                  <a:srgbClr val="C00000"/>
                </a:solidFill>
              </a:rPr>
              <a:t>Indications for surgery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/>
              <a:t>Open (compound) fractures</a:t>
            </a:r>
          </a:p>
          <a:p>
            <a:pPr indent="-342900" lvl="1" marL="800100">
              <a:buFont typeface="+mj-lt"/>
              <a:buAutoNum type="alphaLcParenR"/>
            </a:pPr>
            <a:r>
              <a:rPr b="1" dirty="0" sz="2000" lang="en-US">
                <a:solidFill>
                  <a:srgbClr val="7030A0"/>
                </a:solidFill>
              </a:rPr>
              <a:t>Surgery</a:t>
            </a:r>
            <a:r>
              <a:rPr dirty="0" sz="2000" lang="en-US"/>
              <a:t> for fractures depressed &gt; thickness of </a:t>
            </a:r>
            <a:r>
              <a:rPr dirty="0" sz="2000" lang="en-US" err="1"/>
              <a:t>calvaria</a:t>
            </a:r>
            <a:r>
              <a:rPr dirty="0" sz="2000" lang="en-US"/>
              <a:t> and those not meeting criteria for nonsurgical management listed below.</a:t>
            </a:r>
          </a:p>
          <a:p>
            <a:pPr indent="-342900" lvl="1" marL="800100">
              <a:buFont typeface="+mj-lt"/>
              <a:buAutoNum type="alphaLcParenR"/>
            </a:pPr>
            <a:r>
              <a:rPr b="1" dirty="0" sz="2000" lang="en-US">
                <a:solidFill>
                  <a:srgbClr val="7030A0"/>
                </a:solidFill>
              </a:rPr>
              <a:t>Nonsurgical</a:t>
            </a:r>
            <a:r>
              <a:rPr dirty="0" sz="2000" lang="en-US"/>
              <a:t> management may be considered if</a:t>
            </a:r>
          </a:p>
          <a:p>
            <a:pPr lvl="2">
              <a:buFont typeface="Wingdings" pitchFamily="2" charset="2"/>
              <a:buChar char="§"/>
            </a:pPr>
            <a:r>
              <a:rPr dirty="0" lang="en-US"/>
              <a:t>There is no evidence (clinical or CT) of dural penetration (CSF leak, </a:t>
            </a:r>
            <a:r>
              <a:rPr dirty="0" lang="en-US" err="1"/>
              <a:t>intradural</a:t>
            </a:r>
            <a:r>
              <a:rPr dirty="0" lang="en-US"/>
              <a:t> </a:t>
            </a:r>
            <a:r>
              <a:rPr dirty="0" lang="en-US" err="1"/>
              <a:t>pneumocephalus</a:t>
            </a:r>
            <a:r>
              <a:rPr dirty="0" lang="en-US"/>
              <a:t> on CT)</a:t>
            </a:r>
          </a:p>
          <a:p>
            <a:pPr lvl="2">
              <a:buFont typeface="Wingdings" pitchFamily="2" charset="2"/>
              <a:buChar char="§"/>
            </a:pPr>
            <a:r>
              <a:rPr dirty="0" lang="en-US"/>
              <a:t>Depression is &lt; 1 cm</a:t>
            </a:r>
          </a:p>
          <a:p>
            <a:pPr lvl="2">
              <a:buFont typeface="Wingdings" pitchFamily="2" charset="2"/>
              <a:buChar char="§"/>
            </a:pPr>
            <a:r>
              <a:rPr dirty="0" lang="en-US"/>
              <a:t>No significant intracranial hematoma</a:t>
            </a:r>
          </a:p>
          <a:p>
            <a:pPr lvl="2">
              <a:buFont typeface="Wingdings" pitchFamily="2" charset="2"/>
              <a:buChar char="§"/>
            </a:pPr>
            <a:r>
              <a:rPr dirty="0" lang="en-US"/>
              <a:t>No frontal sinus involvement</a:t>
            </a:r>
          </a:p>
          <a:p>
            <a:pPr lvl="2">
              <a:buFont typeface="Wingdings" pitchFamily="2" charset="2"/>
              <a:buChar char="§"/>
            </a:pPr>
            <a:r>
              <a:rPr dirty="0" lang="en-US"/>
              <a:t>No wound infection or gross contamination</a:t>
            </a:r>
          </a:p>
          <a:p>
            <a:pPr lvl="2">
              <a:buFont typeface="Wingdings" pitchFamily="2" charset="2"/>
              <a:buChar char="§"/>
            </a:pPr>
            <a:r>
              <a:rPr dirty="0" lang="en-US"/>
              <a:t>No gross cosmetic deformity</a:t>
            </a:r>
          </a:p>
          <a:p>
            <a:pPr lvl="2">
              <a:buFont typeface="Wingdings" pitchFamily="2" charset="2"/>
              <a:buChar char="§"/>
            </a:pPr>
            <a:endParaRPr dirty="0" lang="en-US"/>
          </a:p>
          <a:p>
            <a:pPr indent="-457200" marL="457200">
              <a:buFont typeface="+mj-lt"/>
              <a:buAutoNum type="arabicParenR"/>
            </a:pPr>
            <a:r>
              <a:rPr b="1" dirty="0" sz="2000" lang="en-US"/>
              <a:t>Closed (simple) depressed fractures</a:t>
            </a:r>
            <a:r>
              <a:rPr dirty="0" sz="2000" lang="en-US"/>
              <a:t>: may be managed surgically or </a:t>
            </a:r>
            <a:r>
              <a:rPr dirty="0" sz="2000" lang="en-US" err="1"/>
              <a:t>nonsurgically</a:t>
            </a:r>
            <a:r>
              <a:rPr dirty="0" sz="2000" lang="en-US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94921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>
                <a:solidFill>
                  <a:srgbClr val="C00000"/>
                </a:solidFill>
              </a:rPr>
              <a:t>Timing of surgery:</a:t>
            </a:r>
          </a:p>
          <a:p>
            <a:r>
              <a:rPr dirty="0" sz="2000" lang="en-US"/>
              <a:t>Early surgery to reduce risk of infection</a:t>
            </a:r>
          </a:p>
          <a:p>
            <a:endParaRPr dirty="0" sz="2000" lang="en-US"/>
          </a:p>
          <a:p>
            <a:pPr>
              <a:buFont typeface="Wingdings" pitchFamily="2" charset="2"/>
              <a:buChar char="q"/>
            </a:pPr>
            <a:r>
              <a:rPr b="1" dirty="0" sz="2000" lang="en-US">
                <a:solidFill>
                  <a:srgbClr val="C00000"/>
                </a:solidFill>
              </a:rPr>
              <a:t>Surgical methods: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Elevation and debridement are recommended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Option: if there is no evidence of wound infection, primary bone replacement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Antibiotics should be used for all compound depressed fractures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There is no evidence that elevating a depressed skull fracture will reduce the subsequent development of </a:t>
            </a:r>
            <a:r>
              <a:rPr dirty="0" sz="2000" lang="en-US" err="1"/>
              <a:t>posttraumatic</a:t>
            </a:r>
            <a:r>
              <a:rPr dirty="0" sz="2000" lang="en-US"/>
              <a:t> seizures, which are probably more related to the initial brain injury.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94921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Technical considerations of surgery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7030A0"/>
                </a:solidFill>
              </a:rPr>
              <a:t>Surgical goals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Debridement of skin edges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Elevation of bone fragments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Repair of dural laceration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Debridement of devitalized brain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Reconstruction of the skull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Skin closure</a:t>
            </a:r>
          </a:p>
          <a:p>
            <a:pPr>
              <a:buFont typeface="Wingdings" pitchFamily="2" charset="2"/>
              <a:buChar char="q"/>
            </a:pPr>
            <a:endParaRPr dirty="0" sz="2000" lang="en-US"/>
          </a:p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Techniques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With open (compound) contaminated fractures, it may be necessary to excise depressed bone (follow the patient for 6–12 months to rule out infection before performing a cosmetic </a:t>
            </a:r>
            <a:r>
              <a:rPr dirty="0" sz="2000" lang="en-US" err="1"/>
              <a:t>cranioplasty</a:t>
            </a:r>
            <a:r>
              <a:rPr dirty="0" sz="2000" lang="en-US"/>
              <a:t>).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Elevating the bone may be facilitated by drilling burr holes around the periphery and either using </a:t>
            </a:r>
            <a:r>
              <a:rPr dirty="0" sz="2000" lang="en-US" err="1"/>
              <a:t>rongeurs</a:t>
            </a:r>
            <a:r>
              <a:rPr dirty="0" sz="2000" lang="en-US"/>
              <a:t> or </a:t>
            </a:r>
            <a:r>
              <a:rPr dirty="0" sz="2000" lang="en-US" err="1"/>
              <a:t>craniotome</a:t>
            </a:r>
            <a:r>
              <a:rPr dirty="0" sz="2000" lang="en-US"/>
              <a:t> to excise the depressed portion</a:t>
            </a:r>
          </a:p>
          <a:p>
            <a:pPr>
              <a:buFont typeface="Wingdings" pitchFamily="2" charset="2"/>
              <a:buChar char="q"/>
            </a:pPr>
            <a:endParaRPr dirty="0" sz="200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94921"/>
          </a:xfrm>
        </p:spPr>
        <p:txBody>
          <a:bodyPr>
            <a:normAutofit/>
          </a:bodyPr>
          <a:p>
            <a:pPr indent="-457200" marL="457200">
              <a:buAutoNum type="arabicPeriod" startAt="3"/>
            </a:pPr>
            <a:r>
              <a:rPr b="1" dirty="0" sz="2000" lang="en-US">
                <a:solidFill>
                  <a:srgbClr val="7030A0"/>
                </a:solidFill>
              </a:rPr>
              <a:t>In cases where laceration of a major dural sinus is suspected and surgery is mandated, adequate preparation must be made for dural sinus repair.</a:t>
            </a:r>
          </a:p>
          <a:p>
            <a:pPr indent="-457200" lvl="1" marL="914400">
              <a:buFont typeface="+mj-lt"/>
              <a:buAutoNum type="alphaLcParenR"/>
            </a:pPr>
            <a:r>
              <a:rPr dirty="0" sz="2000" lang="en-US"/>
              <a:t>Prepare for massive blood loss</a:t>
            </a:r>
          </a:p>
          <a:p>
            <a:pPr indent="-457200" lvl="1" marL="914400">
              <a:buFont typeface="+mj-lt"/>
              <a:buAutoNum type="alphaLcParenR"/>
            </a:pPr>
            <a:r>
              <a:rPr dirty="0" sz="2000" lang="en-US"/>
              <a:t>Have small Fogarty catheter ready to temporarily occlude sinus</a:t>
            </a:r>
          </a:p>
          <a:p>
            <a:pPr indent="-457200" lvl="1" marL="914400">
              <a:buFont typeface="+mj-lt"/>
              <a:buAutoNum type="alphaLcParenR"/>
            </a:pPr>
            <a:r>
              <a:rPr dirty="0" sz="2000" lang="en-US"/>
              <a:t>Have dural shunt ready (</a:t>
            </a:r>
            <a:r>
              <a:rPr dirty="0" sz="2000" lang="en-US" err="1"/>
              <a:t>Kapp-Gielchinsky</a:t>
            </a:r>
            <a:r>
              <a:rPr dirty="0" sz="2000" lang="en-US"/>
              <a:t> shunt, if available, has an inflatable balloon at both ends)</a:t>
            </a:r>
          </a:p>
          <a:p>
            <a:pPr indent="-457200" lvl="1" marL="914400">
              <a:buFont typeface="+mj-lt"/>
              <a:buAutoNum type="alphaLcParenR"/>
            </a:pPr>
            <a:r>
              <a:rPr dirty="0" sz="2000" lang="en-US"/>
              <a:t>Prep out saphenous vein area for vein graft</a:t>
            </a:r>
          </a:p>
          <a:p>
            <a:pPr indent="-457200" lvl="1" marL="914400">
              <a:buFont typeface="+mj-lt"/>
              <a:buAutoNum type="alphaLcParenR"/>
            </a:pPr>
            <a:r>
              <a:rPr b="1" dirty="0" sz="2000" lang="en-US"/>
              <a:t>Bone fragments that may have lacerated sinus</a:t>
            </a:r>
            <a:r>
              <a:rPr dirty="0" sz="2000" lang="en-US"/>
              <a:t> should be </a:t>
            </a:r>
            <a:r>
              <a:rPr b="1" dirty="0" sz="2000" lang="en-US">
                <a:solidFill>
                  <a:srgbClr val="C00000"/>
                </a:solidFill>
              </a:rPr>
              <a:t>removed last</a:t>
            </a:r>
          </a:p>
        </p:txBody>
      </p:sp>
      <p:pic>
        <p:nvPicPr>
          <p:cNvPr id="209715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0818" y="3125584"/>
            <a:ext cx="4378960" cy="3536143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59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59778" y="3125584"/>
            <a:ext cx="4598207" cy="3536143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764337"/>
            <a:ext cx="4572000" cy="5329325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1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572000" y="764339"/>
            <a:ext cx="4572000" cy="5329323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94921"/>
          </a:xfrm>
        </p:spPr>
        <p:txBody>
          <a:bodyPr>
            <a:normAutofit fontScale="95000" lnSpcReduction="20000"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Penetrating brain injury (PBI) </a:t>
            </a:r>
            <a:endParaRPr dirty="0" sz="2000" lang="en-US"/>
          </a:p>
          <a:p>
            <a:pPr>
              <a:buFont typeface="Wingdings" pitchFamily="2" charset="2"/>
              <a:buChar char="v"/>
            </a:pPr>
            <a:r>
              <a:rPr dirty="0" sz="2000" lang="en-US"/>
              <a:t>Gunshot wounds to the head (GSWH) account for the majority of PBI.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002060"/>
                </a:solidFill>
              </a:rPr>
              <a:t>Primary injury from GSWH results from a number of factors including: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/>
              <a:t>Injury to soft tissue</a:t>
            </a:r>
          </a:p>
          <a:p>
            <a:pPr lvl="1"/>
            <a:r>
              <a:rPr dirty="0" sz="2000" lang="en-US"/>
              <a:t>Direct scalp and/or facial injuries</a:t>
            </a:r>
          </a:p>
          <a:p>
            <a:pPr lvl="1"/>
            <a:r>
              <a:rPr dirty="0" sz="2000" lang="en-US"/>
              <a:t>Soft tissue and bacteria may be dragged intracranially.</a:t>
            </a:r>
          </a:p>
          <a:p>
            <a:pPr lvl="1"/>
            <a:r>
              <a:rPr dirty="0" sz="2000" lang="en-US"/>
              <a:t>Pressure waves of gas combustion may cause injury if the weapon is close.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/>
              <a:t>Comminuted fracture of bone:</a:t>
            </a:r>
            <a:r>
              <a:rPr dirty="0" sz="2000" lang="en-US"/>
              <a:t> may injure subjacent vascular and/or cortical tissue (depressed skull fracture). May act as secondary missiles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/>
              <a:t>Cerebral injuries from missile</a:t>
            </a:r>
          </a:p>
          <a:p>
            <a:pPr lvl="1">
              <a:buFont typeface="Wingdings" pitchFamily="2" charset="2"/>
              <a:buChar char="Ø"/>
            </a:pPr>
            <a:r>
              <a:rPr dirty="0" sz="2000" lang="en-US">
                <a:solidFill>
                  <a:srgbClr val="C00000"/>
                </a:solidFill>
              </a:rPr>
              <a:t>Direct injury to brain tissue in path of bullet, exacerbated by</a:t>
            </a:r>
          </a:p>
          <a:p>
            <a:pPr lvl="2"/>
            <a:r>
              <a:rPr dirty="0" lang="en-US"/>
              <a:t>Fragmentation of bullet</a:t>
            </a:r>
          </a:p>
          <a:p>
            <a:pPr lvl="2"/>
            <a:r>
              <a:rPr dirty="0" lang="en-US"/>
              <a:t>Ricochet oﬀ bone</a:t>
            </a:r>
          </a:p>
          <a:p>
            <a:pPr lvl="2"/>
            <a:r>
              <a:rPr dirty="0" lang="en-US"/>
              <a:t>Deviations of the bullet from a straight path as it travels</a:t>
            </a:r>
          </a:p>
          <a:p>
            <a:pPr lvl="2"/>
            <a:r>
              <a:rPr dirty="0" lang="en-US"/>
              <a:t>Deformation of bullet at impact: e.g. mushrooming</a:t>
            </a:r>
          </a:p>
          <a:p>
            <a:pPr lvl="1">
              <a:buFont typeface="Wingdings" pitchFamily="2" charset="2"/>
              <a:buChar char="Ø"/>
            </a:pPr>
            <a:r>
              <a:rPr dirty="0" sz="2000" lang="en-US">
                <a:solidFill>
                  <a:srgbClr val="C00000"/>
                </a:solidFill>
              </a:rPr>
              <a:t>Injury to tissue by shock waves, cavitation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/>
              <a:t>Coup + </a:t>
            </a:r>
            <a:r>
              <a:rPr b="1" dirty="0" sz="2000" lang="en-US" err="1"/>
              <a:t>contrecoup</a:t>
            </a:r>
            <a:r>
              <a:rPr b="1" dirty="0" sz="2000" lang="en-US"/>
              <a:t> injury</a:t>
            </a:r>
            <a:r>
              <a:rPr dirty="0" sz="2000" lang="en-US"/>
              <a:t> from missile impact on head (may cause injuries distant from bullet path)</a:t>
            </a:r>
            <a:endParaRPr dirty="0" sz="2000" lang="en-IQ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94921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 err="1" u="sng">
                <a:solidFill>
                  <a:srgbClr val="C00000"/>
                </a:solidFill>
              </a:rPr>
              <a:t>Clival</a:t>
            </a:r>
            <a:r>
              <a:rPr b="1" dirty="0" sz="2000" lang="en-US" u="sng">
                <a:solidFill>
                  <a:srgbClr val="C00000"/>
                </a:solidFill>
              </a:rPr>
              <a:t> fractures</a:t>
            </a:r>
          </a:p>
          <a:p>
            <a:pPr>
              <a:buFont typeface="Wingdings" pitchFamily="2" charset="2"/>
              <a:buChar char="Ø"/>
            </a:pPr>
            <a:r>
              <a:rPr dirty="0" sz="2000" lang="en-US"/>
              <a:t>3 categories (75% are longitudinal or transverse):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Longitudinal</a:t>
            </a:r>
            <a:r>
              <a:rPr dirty="0" sz="2000" lang="en-US"/>
              <a:t>: may be associated with injuries of </a:t>
            </a:r>
            <a:r>
              <a:rPr dirty="0" sz="2000" lang="en-US" err="1"/>
              <a:t>vertebrobasilar</a:t>
            </a:r>
            <a:r>
              <a:rPr dirty="0" sz="2000" lang="en-US"/>
              <a:t> vessels, including: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Dissection or occlusion: may cause brainstem infarction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Traumatic aneurysms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Transverse</a:t>
            </a:r>
            <a:r>
              <a:rPr dirty="0" sz="2000" lang="en-US"/>
              <a:t>: may be associated with injuries to the anterior circulation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Oblique</a:t>
            </a:r>
          </a:p>
          <a:p>
            <a:pPr indent="-457200" marL="457200">
              <a:buFont typeface="+mj-lt"/>
              <a:buAutoNum type="arabicParenR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 err="1">
                <a:solidFill>
                  <a:srgbClr val="002060"/>
                </a:solidFill>
              </a:rPr>
              <a:t>Clival</a:t>
            </a:r>
            <a:r>
              <a:rPr b="1" dirty="0" sz="2000" lang="en-US">
                <a:solidFill>
                  <a:srgbClr val="002060"/>
                </a:solidFill>
              </a:rPr>
              <a:t> fractures are highly lethal. May be associated with: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Cranial nerve deficits: especially III through VI; </a:t>
            </a:r>
            <a:r>
              <a:rPr dirty="0" sz="2000" lang="en-US" err="1"/>
              <a:t>bitemporal</a:t>
            </a:r>
            <a:r>
              <a:rPr dirty="0" sz="2000" lang="en-US"/>
              <a:t> hemianopsia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CSF leak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Diabetes </a:t>
            </a:r>
            <a:r>
              <a:rPr dirty="0" sz="2000" lang="en-US" err="1"/>
              <a:t>insipidus</a:t>
            </a:r>
            <a:endParaRPr dirty="0" sz="2000" lang="en-US"/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Delayed development of traumatic aneurysms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4"/>
          <p:cNvPicPr>
            <a:picLocks noChangeAspect="1" noGrp="1"/>
          </p:cNvPicPr>
          <p:nvPr>
            <p:ph idx="1"/>
          </p:nvPr>
        </p:nvPicPr>
        <p:blipFill rotWithShape="1">
          <a:blip xmlns:r="http://schemas.openxmlformats.org/officeDocument/2006/relationships" r:embed="rId1"/>
          <a:srcRect b="1689"/>
          <a:stretch>
            <a:fillRect/>
          </a:stretch>
        </p:blipFill>
        <p:spPr>
          <a:xfrm>
            <a:off x="0" y="1388692"/>
            <a:ext cx="4572000" cy="5469308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3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6434" r="6086" b="11204"/>
          <a:stretch>
            <a:fillRect/>
          </a:stretch>
        </p:blipFill>
        <p:spPr>
          <a:xfrm>
            <a:off x="4572000" y="0"/>
            <a:ext cx="4572000" cy="5469308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00" name="TextBox 7"/>
          <p:cNvSpPr txBox="1"/>
          <p:nvPr/>
        </p:nvSpPr>
        <p:spPr>
          <a:xfrm>
            <a:off x="1371600" y="952327"/>
            <a:ext cx="1828800" cy="40011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1" dirty="0" sz="2000" lang="en-US"/>
              <a:t>Longitudinal #</a:t>
            </a:r>
            <a:endParaRPr b="1" dirty="0" sz="2000" lang="en-IQ"/>
          </a:p>
        </p:txBody>
      </p:sp>
      <p:sp>
        <p:nvSpPr>
          <p:cNvPr id="1048601" name="TextBox 9"/>
          <p:cNvSpPr txBox="1"/>
          <p:nvPr/>
        </p:nvSpPr>
        <p:spPr>
          <a:xfrm>
            <a:off x="5943600" y="5469308"/>
            <a:ext cx="1828800" cy="40011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1" dirty="0" sz="2000" lang="en-US"/>
              <a:t>Transverse #</a:t>
            </a:r>
            <a:endParaRPr b="1" dirty="0" sz="2000" lang="en-IQ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94921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Depressed skull fractures in pediatrics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7030A0"/>
                </a:solidFill>
              </a:rPr>
              <a:t>General information</a:t>
            </a:r>
          </a:p>
          <a:p>
            <a:r>
              <a:rPr dirty="0" sz="2000" lang="en-US"/>
              <a:t>Most common in </a:t>
            </a:r>
            <a:r>
              <a:rPr b="1" dirty="0" sz="2000" lang="en-US">
                <a:solidFill>
                  <a:srgbClr val="0070C0"/>
                </a:solidFill>
              </a:rPr>
              <a:t>frontal and parietal bones</a:t>
            </a:r>
            <a:r>
              <a:rPr dirty="0" sz="2000" lang="en-US"/>
              <a:t>. </a:t>
            </a:r>
          </a:p>
          <a:p>
            <a:r>
              <a:rPr b="1" dirty="0" sz="2000" lang="en-US">
                <a:solidFill>
                  <a:srgbClr val="0070C0"/>
                </a:solidFill>
              </a:rPr>
              <a:t>One third are closed</a:t>
            </a:r>
            <a:r>
              <a:rPr dirty="0" sz="2000" lang="en-US"/>
              <a:t>, and these tend to occur in younger children as a result of the thinner, more deformable skull (tended to follow accidents at home).</a:t>
            </a:r>
          </a:p>
          <a:p>
            <a:r>
              <a:rPr b="1" dirty="0" sz="2000" lang="en-US">
                <a:solidFill>
                  <a:srgbClr val="0070C0"/>
                </a:solidFill>
              </a:rPr>
              <a:t>Open</a:t>
            </a:r>
            <a:r>
              <a:rPr dirty="0" sz="2000" lang="en-US"/>
              <a:t> fractures tended to occur with </a:t>
            </a:r>
            <a:r>
              <a:rPr b="1" dirty="0" sz="2000" lang="en-US">
                <a:solidFill>
                  <a:srgbClr val="0070C0"/>
                </a:solidFill>
              </a:rPr>
              <a:t>RTAs</a:t>
            </a:r>
            <a:r>
              <a:rPr dirty="0" sz="2000" lang="en-US"/>
              <a:t>.</a:t>
            </a:r>
          </a:p>
          <a:p>
            <a:r>
              <a:rPr b="1" dirty="0" sz="2000" lang="en-US">
                <a:solidFill>
                  <a:srgbClr val="0070C0"/>
                </a:solidFill>
              </a:rPr>
              <a:t>Dural lacerations are more common in compound fractures</a:t>
            </a:r>
            <a:r>
              <a:rPr dirty="0" sz="2000" lang="en-US"/>
              <a:t>.</a:t>
            </a:r>
          </a:p>
          <a:p>
            <a:endParaRPr dirty="0" sz="2000" lang="en-US"/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Indications for surgery for pediatric simple depressed skull fracture:</a:t>
            </a:r>
          </a:p>
          <a:p>
            <a:pPr indent="-342900" lvl="1" marL="800100">
              <a:buFont typeface="+mj-lt"/>
              <a:buAutoNum type="arabicParenR"/>
            </a:pPr>
            <a:r>
              <a:rPr dirty="0" sz="2000" lang="en-US"/>
              <a:t>Definite evidence of dural penetration</a:t>
            </a:r>
          </a:p>
          <a:p>
            <a:pPr indent="-342900" lvl="1" marL="800100">
              <a:buFont typeface="+mj-lt"/>
              <a:buAutoNum type="arabicParenR"/>
            </a:pPr>
            <a:r>
              <a:rPr dirty="0" sz="2000" lang="en-US"/>
              <a:t>Persistent cosmetic defect in the older child after the swelling has subsided</a:t>
            </a:r>
          </a:p>
          <a:p>
            <a:pPr indent="-342900" lvl="1" marL="800100">
              <a:buFont typeface="+mj-lt"/>
              <a:buAutoNum type="arabicParenR"/>
            </a:pPr>
            <a:r>
              <a:rPr dirty="0" sz="2000" lang="en-US"/>
              <a:t>± focal neurologic deficit related to the fracture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94921"/>
          </a:xfrm>
        </p:spPr>
        <p:txBody>
          <a:bodyPr>
            <a:normAutofit fontScale="95000" lnSpcReduction="20000"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Ping-pong ball” fractures</a:t>
            </a:r>
          </a:p>
          <a:p>
            <a:r>
              <a:rPr dirty="0" sz="2000" lang="en-US"/>
              <a:t>A green-stick type of fracture → caving in of a focal area of the skull as in a crushed area of a pingpong ball. </a:t>
            </a:r>
          </a:p>
          <a:p>
            <a:r>
              <a:rPr dirty="0" sz="2000" lang="en-US"/>
              <a:t>Usually seen only in the newborn due to the plasticity of the skull.</a:t>
            </a:r>
          </a:p>
          <a:p>
            <a:r>
              <a:rPr dirty="0" sz="2000" lang="en-US"/>
              <a:t>No treatment is necessary when these occur in the </a:t>
            </a:r>
            <a:r>
              <a:rPr dirty="0" sz="2000" lang="en-US" err="1"/>
              <a:t>temporoparietal</a:t>
            </a:r>
            <a:r>
              <a:rPr dirty="0" sz="2000" lang="en-US"/>
              <a:t> region in the absence of underlying brain injury as the deformity will usually correct as the skull grows.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Indications for surgery</a:t>
            </a:r>
          </a:p>
          <a:p>
            <a:pPr indent="-342900" lvl="1" marL="800100">
              <a:buFont typeface="+mj-lt"/>
              <a:buAutoNum type="arabicParenR"/>
            </a:pPr>
            <a:r>
              <a:rPr dirty="0" sz="2000" lang="en-US"/>
              <a:t>Radiographic evidence of </a:t>
            </a:r>
            <a:r>
              <a:rPr dirty="0" sz="2000" lang="en-US" err="1"/>
              <a:t>intraparenchymal</a:t>
            </a:r>
            <a:r>
              <a:rPr dirty="0" sz="2000" lang="en-US"/>
              <a:t> bone fragments</a:t>
            </a:r>
          </a:p>
          <a:p>
            <a:pPr indent="-342900" lvl="1" marL="800100">
              <a:buFont typeface="+mj-lt"/>
              <a:buAutoNum type="arabicParenR"/>
            </a:pPr>
            <a:r>
              <a:rPr dirty="0" sz="2000" lang="en-US"/>
              <a:t>Associated neurologic deficit (rare)</a:t>
            </a:r>
          </a:p>
          <a:p>
            <a:pPr indent="-342900" lvl="1" marL="800100">
              <a:buFont typeface="+mj-lt"/>
              <a:buAutoNum type="arabicParenR"/>
            </a:pPr>
            <a:r>
              <a:rPr dirty="0" sz="2000" lang="en-US"/>
              <a:t>Signs of increased intracranial pressure</a:t>
            </a:r>
          </a:p>
          <a:p>
            <a:pPr indent="-342900" lvl="1" marL="800100">
              <a:buFont typeface="+mj-lt"/>
              <a:buAutoNum type="arabicParenR"/>
            </a:pPr>
            <a:r>
              <a:rPr dirty="0" sz="2000" lang="en-US"/>
              <a:t>Signs of CSF leak deep to the galea</a:t>
            </a:r>
          </a:p>
          <a:p>
            <a:pPr indent="-342900" lvl="1" marL="800100">
              <a:buFont typeface="+mj-lt"/>
              <a:buAutoNum type="arabicParenR"/>
            </a:pPr>
            <a:endParaRPr dirty="0" sz="2000" lang="en-US"/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Technique</a:t>
            </a:r>
          </a:p>
          <a:p>
            <a:r>
              <a:rPr dirty="0" sz="2000" lang="en-US"/>
              <a:t>Frontally located lesions may be corrected for </a:t>
            </a:r>
            <a:r>
              <a:rPr dirty="0" sz="2000" lang="en-US" err="1"/>
              <a:t>cosmesis</a:t>
            </a:r>
            <a:r>
              <a:rPr dirty="0" sz="2000" lang="en-US"/>
              <a:t> by making a small linear incision behind the hairline, opening the cranium adjacent to the depression, and pushing it back out e.g. with a dissector.</a:t>
            </a:r>
          </a:p>
          <a:p>
            <a:endParaRPr dirty="0" sz="2000" lang="en-US"/>
          </a:p>
          <a:p>
            <a:r>
              <a:rPr dirty="0" sz="2000" lang="en-US"/>
              <a:t>Mean age from few hours to 1.5 year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" y="-1"/>
            <a:ext cx="4572001" cy="3717637"/>
          </a:xfrm>
        </p:spPr>
      </p:pic>
      <p:pic>
        <p:nvPicPr>
          <p:cNvPr id="2097165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15160" t="13642" r="23614" b="14976"/>
          <a:stretch>
            <a:fillRect/>
          </a:stretch>
        </p:blipFill>
        <p:spPr>
          <a:xfrm>
            <a:off x="4572001" y="0"/>
            <a:ext cx="4572000" cy="3797629"/>
          </a:xfrm>
          <a:prstGeom prst="rect"/>
        </p:spPr>
      </p:pic>
      <p:pic>
        <p:nvPicPr>
          <p:cNvPr id="2097166" name="Picture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11598" t="8559" r="11209"/>
          <a:stretch>
            <a:fillRect/>
          </a:stretch>
        </p:blipFill>
        <p:spPr>
          <a:xfrm>
            <a:off x="2285999" y="3290455"/>
            <a:ext cx="4144819" cy="3567545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94921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Skull fractures in child abuse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The parietal bone was the most common site of fracture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Depression of skull fractures missed clinically due to overlying hematoma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Clinical features in patients with skull fractures did not reliably differentiate child abuse from trauma (note that Retinal </a:t>
            </a:r>
            <a:r>
              <a:rPr dirty="0" sz="2000" lang="en-US" err="1"/>
              <a:t>Hrg</a:t>
            </a:r>
            <a:r>
              <a:rPr dirty="0" sz="2000" lang="en-US"/>
              <a:t>. is more common in “shaken child” syndrome which is not commonly associated with skull fractures)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3 characteristics more frequently seen after child abuse than after other trauma:</a:t>
            </a:r>
          </a:p>
          <a:p>
            <a:pPr lvl="2">
              <a:buFont typeface="Wingdings" pitchFamily="2" charset="2"/>
              <a:buChar char="§"/>
            </a:pPr>
            <a:r>
              <a:rPr dirty="0" lang="en-US"/>
              <a:t>Multiple fractures</a:t>
            </a:r>
          </a:p>
          <a:p>
            <a:pPr lvl="2">
              <a:buFont typeface="Wingdings" pitchFamily="2" charset="2"/>
              <a:buChar char="§"/>
            </a:pPr>
            <a:r>
              <a:rPr dirty="0" lang="en-US"/>
              <a:t>Bilateral fractures</a:t>
            </a:r>
          </a:p>
          <a:p>
            <a:pPr lvl="2">
              <a:buFont typeface="Wingdings" pitchFamily="2" charset="2"/>
              <a:buChar char="§"/>
            </a:pPr>
            <a:r>
              <a:rPr dirty="0" lang="en-US"/>
              <a:t>Fractures that cross sutures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Content Placeholder 2"/>
          <p:cNvSpPr>
            <a:spLocks noGrp="1"/>
          </p:cNvSpPr>
          <p:nvPr>
            <p:ph idx="1"/>
          </p:nvPr>
        </p:nvSpPr>
        <p:spPr>
          <a:xfrm>
            <a:off x="2421370" y="3019858"/>
            <a:ext cx="4301259" cy="818285"/>
          </a:xfrm>
        </p:spPr>
        <p:txBody>
          <a:bodyPr>
            <a:normAutofit/>
          </a:bodyPr>
          <a:p>
            <a:pPr algn="ctr" indent="0" marL="0">
              <a:buNone/>
            </a:pPr>
            <a:r>
              <a:rPr dirty="0" sz="5400" lang="en-US">
                <a:solidFill>
                  <a:srgbClr val="000000"/>
                </a:solidFill>
                <a:latin typeface="Algerian" pitchFamily="82" charset="77"/>
              </a:rPr>
              <a:t>Thank you</a:t>
            </a:r>
            <a:endParaRPr dirty="0" sz="5400" lang="en-IQ">
              <a:solidFill>
                <a:srgbClr val="000000"/>
              </a:solidFill>
              <a:latin typeface="Algerian" pitchFamily="82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94921"/>
          </a:xfrm>
        </p:spPr>
        <p:txBody>
          <a:bodyPr>
            <a:normAutofit fontScale="95000" lnSpcReduction="20000"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MANAGEMENT: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/>
              <a:t>Imaging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2060"/>
                </a:solidFill>
              </a:rPr>
              <a:t>CT scan demonstrate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Entry site and trajectory of the fragment into the brain, terminal ballistics (perforating, penetrating, and tangential).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Involvement of the paranasal sinuses, orbits, skull base, and mastoids. 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The penetration crosses the </a:t>
            </a:r>
            <a:r>
              <a:rPr dirty="0" sz="2000" lang="en-US" err="1"/>
              <a:t>midsagittal</a:t>
            </a:r>
            <a:r>
              <a:rPr dirty="0" sz="2000" lang="en-US"/>
              <a:t> or </a:t>
            </a:r>
            <a:r>
              <a:rPr dirty="0" sz="2000" lang="en-US" err="1"/>
              <a:t>midcoronal</a:t>
            </a:r>
            <a:r>
              <a:rPr dirty="0" sz="2000" lang="en-US"/>
              <a:t> planes.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The presence or absence of intracranial </a:t>
            </a:r>
            <a:r>
              <a:rPr dirty="0" sz="2000" lang="en-US" err="1"/>
              <a:t>hematomas</a:t>
            </a:r>
            <a:r>
              <a:rPr dirty="0" sz="2000" lang="en-US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The extent of brain edema and ischemia and brainstem involvement.</a:t>
            </a:r>
          </a:p>
          <a:p>
            <a:pPr lvl="1">
              <a:buFont typeface="Wingdings" pitchFamily="2" charset="2"/>
              <a:buChar char="§"/>
            </a:pPr>
            <a:endParaRPr dirty="0" sz="2000" lang="en-US"/>
          </a:p>
          <a:p>
            <a:pPr>
              <a:buFont typeface="Wingdings" pitchFamily="2" charset="2"/>
              <a:buChar char="q"/>
            </a:pPr>
            <a:r>
              <a:rPr b="1" dirty="0" sz="2000" lang="en-US">
                <a:solidFill>
                  <a:srgbClr val="C00000"/>
                </a:solidFill>
              </a:rPr>
              <a:t>Initial management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7030A0"/>
                </a:solidFill>
              </a:rPr>
              <a:t>General measures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CPR as required; endotracheal intubation if stuporous or airway compromised.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Additional injuries (e.g. chest wounds) identified and treated appropriately.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Precautions taken for spine injury.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Fluids as needed to replace estimated blood loss which may be variable: exercise restraint to avoid excessive hydration (to minimize cerebral edema).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 err="1"/>
              <a:t>Pressors</a:t>
            </a:r>
            <a:r>
              <a:rPr dirty="0" sz="2000" lang="en-US"/>
              <a:t> to support MAP during and after fluid resuscitation.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881909" y="0"/>
            <a:ext cx="5380182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94921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7030A0"/>
                </a:solidFill>
              </a:rPr>
              <a:t>Specific treatments</a:t>
            </a:r>
          </a:p>
          <a:p>
            <a:pPr indent="-457200" marL="457200">
              <a:buFont typeface="+mj-lt"/>
              <a:buAutoNum type="arabicPeriod"/>
            </a:pPr>
            <a:r>
              <a:rPr b="1" dirty="0" sz="2000" lang="en-US"/>
              <a:t>Initial steps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Control bleeding from scalp and associated wounds.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Shave scalp to identify entrance/exit sites.</a:t>
            </a:r>
          </a:p>
          <a:p>
            <a:pPr indent="-457200" marL="457200">
              <a:buFont typeface="+mj-lt"/>
              <a:buAutoNum type="arabicPeriod"/>
            </a:pPr>
            <a:r>
              <a:rPr b="1" dirty="0" sz="2000" lang="en-US"/>
              <a:t>Medical treatment (similar to closed head injury)</a:t>
            </a:r>
          </a:p>
          <a:p>
            <a:pPr indent="-457200" lvl="1" marL="914400">
              <a:buFont typeface="+mj-lt"/>
              <a:buAutoNum type="alphaLcPeriod"/>
            </a:pPr>
            <a:r>
              <a:rPr b="1" dirty="0" sz="2000" lang="en-US">
                <a:solidFill>
                  <a:srgbClr val="0070C0"/>
                </a:solidFill>
              </a:rPr>
              <a:t>Assume ICP is elevated:</a:t>
            </a:r>
          </a:p>
          <a:p>
            <a:pPr lvl="2">
              <a:buFont typeface="Wingdings" pitchFamily="2" charset="2"/>
              <a:buChar char="ü"/>
            </a:pPr>
            <a:r>
              <a:rPr dirty="0" lang="en-US"/>
              <a:t>elevate HOB 30–45°with head midline (avoids kinking jugular veins)</a:t>
            </a:r>
          </a:p>
          <a:p>
            <a:pPr lvl="2">
              <a:buFont typeface="Wingdings" pitchFamily="2" charset="2"/>
              <a:buChar char="ü"/>
            </a:pPr>
            <a:r>
              <a:rPr dirty="0" lang="en-US"/>
              <a:t>mannitol (1 gm/kg bolus)</a:t>
            </a:r>
          </a:p>
          <a:p>
            <a:pPr lvl="2">
              <a:buFont typeface="Wingdings" pitchFamily="2" charset="2"/>
              <a:buChar char="ü"/>
            </a:pPr>
            <a:r>
              <a:rPr dirty="0" lang="en-US"/>
              <a:t>hyperventilate to PaCO2 = 30–35 mm Hg if indications are met</a:t>
            </a:r>
          </a:p>
          <a:p>
            <a:pPr lvl="2">
              <a:buFont typeface="Wingdings" pitchFamily="2" charset="2"/>
              <a:buChar char="ü"/>
            </a:pPr>
            <a:r>
              <a:rPr dirty="0" lang="en-US"/>
              <a:t>steroids: (unproven eﬃ</a:t>
            </a:r>
            <a:r>
              <a:rPr dirty="0" lang="en-US" err="1"/>
              <a:t>cacy</a:t>
            </a:r>
            <a:r>
              <a:rPr dirty="0" lang="en-US"/>
              <a:t>) 10 mg dexamethasone IV</a:t>
            </a:r>
          </a:p>
          <a:p>
            <a:pPr lvl="2">
              <a:buFont typeface="Wingdings" pitchFamily="2" charset="2"/>
              <a:buChar char="ü"/>
            </a:pPr>
            <a:endParaRPr dirty="0" lang="en-US"/>
          </a:p>
          <a:p>
            <a:pPr indent="-457200" lvl="1" marL="914400">
              <a:buFont typeface="+mj-lt"/>
              <a:buAutoNum type="alphaLcPeriod"/>
            </a:pPr>
            <a:r>
              <a:rPr b="1" dirty="0" sz="2000" lang="en-US">
                <a:solidFill>
                  <a:srgbClr val="0070C0"/>
                </a:solidFill>
              </a:rPr>
              <a:t>Prophylaxis against GI ulcers:</a:t>
            </a:r>
            <a:r>
              <a:rPr dirty="0" sz="2000" lang="en-US"/>
              <a:t> H2 antagonist or proton pump inhibitor, NG tube to suction</a:t>
            </a:r>
          </a:p>
          <a:p>
            <a:pPr indent="-457200" lvl="1" marL="914400">
              <a:buFont typeface="+mj-lt"/>
              <a:buAutoNum type="alphaLcPeriod"/>
            </a:pPr>
            <a:r>
              <a:rPr b="1" dirty="0" sz="2000" lang="en-US">
                <a:solidFill>
                  <a:srgbClr val="0070C0"/>
                </a:solidFill>
              </a:rPr>
              <a:t>Begin anticonvulsants</a:t>
            </a:r>
            <a:endParaRPr dirty="0" sz="2000" lang="en-US"/>
          </a:p>
          <a:p>
            <a:pPr indent="-457200" lvl="1" marL="914400">
              <a:buFont typeface="+mj-lt"/>
              <a:buAutoNum type="alphaLcPeriod"/>
            </a:pPr>
            <a:r>
              <a:rPr b="1" dirty="0" sz="2000" lang="en-US">
                <a:solidFill>
                  <a:srgbClr val="0070C0"/>
                </a:solidFill>
              </a:rPr>
              <a:t>Antibiotics</a:t>
            </a:r>
            <a:endParaRPr dirty="0" sz="2000" lang="en-US"/>
          </a:p>
          <a:p>
            <a:pPr indent="-457200" lvl="1" marL="914400">
              <a:buFont typeface="+mj-lt"/>
              <a:buAutoNum type="alphaLcPeriod"/>
            </a:pPr>
            <a:r>
              <a:rPr b="1" dirty="0" sz="2000" lang="en-US">
                <a:solidFill>
                  <a:srgbClr val="0070C0"/>
                </a:solidFill>
              </a:rPr>
              <a:t>Tetanus toxoid administration</a:t>
            </a:r>
            <a:endParaRPr b="1" dirty="0" sz="2000" lang="en-IQ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94921"/>
          </a:xfrm>
        </p:spPr>
        <p:txBody>
          <a:bodyPr>
            <a:noAutofit/>
          </a:bodyPr>
          <a:p>
            <a:r>
              <a:rPr dirty="0" sz="2000" lang="en-US"/>
              <a:t>The optimal choice for pressure monitoring is uncertain, although </a:t>
            </a:r>
            <a:r>
              <a:rPr b="1" dirty="0" sz="2000" lang="en-US"/>
              <a:t>external ventricular drains</a:t>
            </a:r>
            <a:r>
              <a:rPr dirty="0" sz="2000" lang="en-US"/>
              <a:t> are the </a:t>
            </a:r>
            <a:r>
              <a:rPr b="1" dirty="0" sz="2000" lang="en-US" u="sng">
                <a:solidFill>
                  <a:srgbClr val="0070C0"/>
                </a:solidFill>
              </a:rPr>
              <a:t>gold standard for monitoring</a:t>
            </a:r>
            <a:r>
              <a:rPr dirty="0" sz="2000" lang="en-US"/>
              <a:t> because they may also be used for targeted treatment. </a:t>
            </a:r>
          </a:p>
          <a:p>
            <a:pPr>
              <a:buFont typeface="Wingdings" pitchFamily="2" charset="2"/>
              <a:buChar char="Ø"/>
            </a:pPr>
            <a:r>
              <a:rPr dirty="0" sz="2000" lang="en-US"/>
              <a:t>Treatment typically is indicated for </a:t>
            </a:r>
            <a:r>
              <a:rPr b="1" dirty="0" sz="2000" lang="en-US">
                <a:solidFill>
                  <a:srgbClr val="C00000"/>
                </a:solidFill>
              </a:rPr>
              <a:t>ICP greater than or equal to 20 to 25 mm Hg</a:t>
            </a:r>
            <a:r>
              <a:rPr dirty="0" sz="2000" lang="en-US"/>
              <a:t>, with guideline </a:t>
            </a:r>
            <a:r>
              <a:rPr b="1" dirty="0" sz="2000" lang="en-US">
                <a:solidFill>
                  <a:srgbClr val="002060"/>
                </a:solidFill>
              </a:rPr>
              <a:t>goals of ICP less than 20 mm Hg and cerebral perfusion pressure (CPP) 50 to 70 mm Hg.</a:t>
            </a:r>
          </a:p>
          <a:p>
            <a:pPr>
              <a:buFont typeface="Wingdings" pitchFamily="2" charset="2"/>
              <a:buChar char="Ø"/>
            </a:pPr>
            <a:endParaRPr b="1" dirty="0" sz="2000" lang="en-US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Goals of surgery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Debridement of devitalized tissue.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Evacuation of </a:t>
            </a:r>
            <a:r>
              <a:rPr dirty="0" sz="2000" lang="en-US" err="1"/>
              <a:t>hematomas</a:t>
            </a:r>
            <a:r>
              <a:rPr dirty="0" sz="2000" lang="en-US"/>
              <a:t>: subdural, </a:t>
            </a:r>
            <a:r>
              <a:rPr dirty="0" sz="2000" lang="en-US" err="1"/>
              <a:t>intraparenchymal</a:t>
            </a:r>
            <a:r>
              <a:rPr dirty="0" sz="2000" lang="en-US"/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Removal of accessible bone fragments.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Retrieval of bullet fragment for forensic purposes.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Obtaining hemostasis.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Watertight dural closure (usually requires graft).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Separation of intracranial compartment from air sinuses traversed by bullet.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Identification of entry and exit wounds for forensic purposes.</a:t>
            </a:r>
            <a:endParaRPr dirty="0" sz="2000" lang="en-IQ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94921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Late Complications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Cerebral abscess:</a:t>
            </a:r>
            <a:r>
              <a:rPr dirty="0" sz="2000" lang="en-US"/>
              <a:t> Usually associated with retained contaminated material (bullet, bone, skin…) but may also result from persistent communication with nasal sinuses.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Traumatic aneurysm: </a:t>
            </a:r>
            <a:r>
              <a:rPr dirty="0" sz="2000" lang="en-US"/>
              <a:t>typically in distal ACA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Seizures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Fragment migration</a:t>
            </a:r>
          </a:p>
          <a:p>
            <a:pPr indent="-457200" lvl="1" marL="914400">
              <a:buFont typeface="+mj-lt"/>
              <a:buAutoNum type="alphaLcPeriod"/>
            </a:pPr>
            <a:r>
              <a:rPr dirty="0" sz="2000" lang="en-US"/>
              <a:t>Migration of a bullet: often indicates abscess or, less commonly, a hematoma cavity. </a:t>
            </a:r>
          </a:p>
          <a:p>
            <a:pPr indent="-457200" lvl="1" marL="914400">
              <a:buFont typeface="+mj-lt"/>
              <a:buAutoNum type="alphaLcPeriod"/>
            </a:pPr>
            <a:r>
              <a:rPr dirty="0" sz="2000" lang="en-US" err="1"/>
              <a:t>Intraventricular</a:t>
            </a:r>
            <a:r>
              <a:rPr dirty="0" sz="2000" lang="en-US"/>
              <a:t> fragments may migrate and cause obstructive hydrocephalus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Lead toxicity</a:t>
            </a:r>
            <a:endParaRPr dirty="0" sz="2000" lang="en-IQ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94921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Outcome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/>
              <a:t>Prognostic factors: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Level of consciousness</a:t>
            </a:r>
            <a:r>
              <a:rPr dirty="0" sz="2000" lang="en-US"/>
              <a:t> is the most important prognostic factor: ≈ 94% of patients who are comatose with inappropriate or absent response to noxious stimulus on admission die, and half the survivors are severely disabled 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The path of the bullet: </a:t>
            </a:r>
            <a:r>
              <a:rPr dirty="0" sz="2000" lang="en-US"/>
              <a:t>poor prognosis is associated with:</a:t>
            </a:r>
          </a:p>
          <a:p>
            <a:pPr lvl="1"/>
            <a:r>
              <a:rPr dirty="0" sz="2000" lang="en-US"/>
              <a:t>Bullets that cross the midline</a:t>
            </a:r>
          </a:p>
          <a:p>
            <a:pPr lvl="1"/>
            <a:r>
              <a:rPr dirty="0" sz="2000" lang="en-US"/>
              <a:t>Bullets that pass through the geographic center of the brain</a:t>
            </a:r>
          </a:p>
          <a:p>
            <a:pPr lvl="1"/>
            <a:r>
              <a:rPr dirty="0" sz="2000" lang="en-US"/>
              <a:t>Bullets that enter or traverse the ventricles</a:t>
            </a:r>
          </a:p>
          <a:p>
            <a:pPr lvl="1"/>
            <a:r>
              <a:rPr dirty="0" sz="2000" lang="en-US"/>
              <a:t>The more lobes traversed by the bullet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 err="1">
                <a:solidFill>
                  <a:srgbClr val="0070C0"/>
                </a:solidFill>
              </a:rPr>
              <a:t>Hematomas</a:t>
            </a:r>
            <a:r>
              <a:rPr b="1" dirty="0" sz="2000" lang="en-US">
                <a:solidFill>
                  <a:srgbClr val="0070C0"/>
                </a:solidFill>
              </a:rPr>
              <a:t> seen on CT</a:t>
            </a:r>
            <a:r>
              <a:rPr dirty="0" sz="2000" lang="en-US"/>
              <a:t> are poor prognostic findings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Suicide attempts</a:t>
            </a:r>
            <a:r>
              <a:rPr dirty="0" sz="2000" lang="en-US"/>
              <a:t> are more likely to be fatal</a:t>
            </a:r>
            <a:endParaRPr dirty="0" sz="2000" lang="en-IQ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94921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 err="1" u="sng">
                <a:solidFill>
                  <a:srgbClr val="C00000"/>
                </a:solidFill>
              </a:rPr>
              <a:t>Cranioplasty</a:t>
            </a:r>
            <a:endParaRPr b="1" dirty="0" sz="2000" lang="en-US" u="sng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b="1" dirty="0" sz="2000" lang="en-US" err="1"/>
              <a:t>Cranioplasty</a:t>
            </a:r>
            <a:r>
              <a:rPr b="1" dirty="0" sz="2000" lang="en-US"/>
              <a:t> should be delayed 6–12 months to reduce risk of infection.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 u="sng">
                <a:solidFill>
                  <a:srgbClr val="002060"/>
                </a:solidFill>
              </a:rPr>
              <a:t>Criteria for patient selection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Excellent soft-tissue coverage of the graft site.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No clinical evidence of infection.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No biochemical evidence of infection (ESR, CRP, leukocytosis).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No radiographic evidence of infection (CT scan).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6 months’ demonstrated survivorship.</a:t>
            </a:r>
            <a:endParaRPr dirty="0" sz="2000" lang="en-IQ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Ahmed Maan</dc:creator>
  <cp:lastModifiedBy>Ahmed Maan</cp:lastModifiedBy>
  <dcterms:created xsi:type="dcterms:W3CDTF">2020-03-16T11:29:24Z</dcterms:created>
  <dcterms:modified xsi:type="dcterms:W3CDTF">2022-11-25T19:48:59Z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134c842a2e7c4f3aba35e1a32f0fa369</vt:lpwstr>
  </property>
</Properties>
</file>