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type="screen4x3" cy="6858000" cx="9144000"/>
  <p:notesSz cx="6858000" cy="9144000"/>
  <p:defaultTextStyle>
    <a:defPPr>
      <a:defRPr lang="en-IQ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slideViewPr>
    <p:cSldViewPr>
      <p:cViewPr>
        <p:scale>
          <a:sx n="0" d="0"/>
          <a:sy n="0" d="0"/>
        </p:scale>
        <p:origin x="0" y="0"/>
      </p:cViewPr>
    </p:cSldViewPr>
  </p:slide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tableStyles" Target="tableStyle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29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Q"/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4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3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5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5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6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7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7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3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3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7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7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4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en-IQ"/>
          </a:p>
        </p:txBody>
      </p:sp>
      <p:sp>
        <p:nvSpPr>
          <p:cNvPr id="104864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6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1370B-2ECB-C14C-B2C7-B4FE681CF0C9}" type="datetimeFigureOut">
              <a:rPr lang="en-IQ" smtClean="0"/>
              <a:t>9/11/20</a:t>
            </a:fld>
            <a:endParaRPr lang="en-IQ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Q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33614-1F80-6047-8843-994482884633}" type="slidenum">
              <a:rPr lang="en-IQ" smtClean="0"/>
              <a:t>‹#›</a:t>
            </a:fld>
            <a:endParaRPr lang="en-IQ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Q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title"/>
          </p:nvPr>
        </p:nvSpPr>
        <p:spPr>
          <a:xfrm>
            <a:off x="628650" y="607580"/>
            <a:ext cx="7886700" cy="4033692"/>
          </a:xfrm>
        </p:spPr>
        <p:txBody>
          <a:bodyPr>
            <a:normAutofit/>
          </a:bodyPr>
          <a:p>
            <a:pPr algn="ctr"/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Traumatic Cerebrospinal Fluid Fistulas</a:t>
            </a:r>
            <a:br>
              <a:rPr dirty="0" sz="5400" lang="ar-SA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000" lang="en-US" err="1">
                <a:latin typeface="+mn-lt"/>
              </a:rPr>
              <a:t>Youmans</a:t>
            </a:r>
            <a:r>
              <a:rPr b="1" dirty="0" sz="2000" lang="en-US">
                <a:latin typeface="+mn-lt"/>
              </a:rPr>
              <a:t> Chap. 357</a:t>
            </a:r>
            <a:endParaRPr b="1" dirty="0" sz="2000" lang="en-IQ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b="18390"/>
          <a:stretch>
            <a:fillRect/>
          </a:stretch>
        </p:blipFill>
        <p:spPr>
          <a:xfrm>
            <a:off x="0" y="0"/>
            <a:ext cx="4572000" cy="4895334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7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1999" y="115455"/>
            <a:ext cx="4572000" cy="4787157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591" name="TextBox 7"/>
          <p:cNvSpPr txBox="1"/>
          <p:nvPr/>
        </p:nvSpPr>
        <p:spPr>
          <a:xfrm>
            <a:off x="5837958" y="4895334"/>
            <a:ext cx="2040083" cy="62484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b="1" dirty="0" lang="en-US"/>
              <a:t>Transverse fracture</a:t>
            </a:r>
            <a:endParaRPr b="1" dirty="0" lang="en-IQ"/>
          </a:p>
        </p:txBody>
      </p:sp>
      <p:sp>
        <p:nvSpPr>
          <p:cNvPr id="1048592" name="TextBox 9"/>
          <p:cNvSpPr txBox="1"/>
          <p:nvPr/>
        </p:nvSpPr>
        <p:spPr>
          <a:xfrm>
            <a:off x="1188315" y="4902612"/>
            <a:ext cx="2195369" cy="624839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b="1" dirty="0" lang="en-US"/>
              <a:t>Longitudinal fracture</a:t>
            </a:r>
            <a:endParaRPr b="1" dirty="0" lang="en-IQ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 err="1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Oculorhinorrhea</a:t>
            </a:r>
            <a:endParaRPr b="1" dirty="0" sz="2000" lang="en-US">
              <a:solidFill>
                <a:srgbClr val="00206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dirty="0" sz="2000" lang="en-US"/>
              <a:t>In rare cases, a </a:t>
            </a:r>
            <a:r>
              <a:rPr dirty="0" sz="2000" lang="en-US" err="1"/>
              <a:t>cranio-orbital</a:t>
            </a:r>
            <a:r>
              <a:rPr dirty="0" sz="2000" lang="en-US"/>
              <a:t> fracture together with a laceration of the conjunctival sac may allow CSF to leak from the eye.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Penetrating Injury and Gunshot Wounds</a:t>
            </a:r>
          </a:p>
          <a:p>
            <a:r>
              <a:rPr dirty="0" sz="2000" lang="en-US"/>
              <a:t>The incidence of skull base fractures is high 30%.</a:t>
            </a:r>
          </a:p>
          <a:p>
            <a:r>
              <a:rPr dirty="0" sz="2000" lang="en-US"/>
              <a:t>Either </a:t>
            </a:r>
            <a:r>
              <a:rPr dirty="0" sz="2000" lang="en-US" err="1"/>
              <a:t>rhinorrhea</a:t>
            </a:r>
            <a:r>
              <a:rPr dirty="0" sz="2000" lang="en-US"/>
              <a:t> or </a:t>
            </a:r>
            <a:r>
              <a:rPr dirty="0" sz="2000" lang="en-US" err="1"/>
              <a:t>otorrhea</a:t>
            </a:r>
            <a:r>
              <a:rPr dirty="0" sz="2000" lang="en-US"/>
              <a:t> may develop in approximately 50% of these injuries.  </a:t>
            </a:r>
          </a:p>
          <a:p>
            <a:r>
              <a:rPr dirty="0" sz="2000" lang="en-US"/>
              <a:t>High-velocity missile injuries can cause substantial bony and soft tissue loss and disruption, and repair and reconstruction are often complex.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CSF Fistulas After Endoscopic Sinus Surgery</a:t>
            </a:r>
          </a:p>
          <a:p>
            <a:r>
              <a:rPr dirty="0" sz="2000" lang="en-US"/>
              <a:t>Functional endoscopic sinus surgery (FESS) is one of the most commonly performed procedures in otolaryngology; with major complications, including CSF fistulas.</a:t>
            </a:r>
            <a:endParaRPr dirty="0" sz="2000" lang="en-IQ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 err="1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Cranioaural</a:t>
            </a:r>
            <a:r>
              <a:rPr b="1" dirty="0" sz="2000" lang="en-US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Fistula</a:t>
            </a:r>
          </a:p>
          <a:p>
            <a:r>
              <a:rPr dirty="0" sz="2000" lang="en-US"/>
              <a:t>Most cases of traumatic </a:t>
            </a:r>
            <a:r>
              <a:rPr dirty="0" sz="2000" lang="en-US" err="1"/>
              <a:t>otorrhea</a:t>
            </a:r>
            <a:r>
              <a:rPr dirty="0" sz="2000" lang="en-US"/>
              <a:t> and </a:t>
            </a:r>
            <a:r>
              <a:rPr dirty="0" sz="2000" lang="en-US" err="1"/>
              <a:t>otorhinorrhea</a:t>
            </a:r>
            <a:r>
              <a:rPr dirty="0" sz="2000" lang="en-US"/>
              <a:t> cease spontaneously.</a:t>
            </a:r>
          </a:p>
          <a:p>
            <a:endParaRPr dirty="0" sz="2000" lang="en-US"/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High- and Low-Pressure Leaks</a:t>
            </a:r>
          </a:p>
          <a:p>
            <a:r>
              <a:rPr dirty="0" sz="2000" lang="en-US"/>
              <a:t>In the early stages after severe head injury, potentially increased ICP may be partly “controlled” by a CSF leak, but in most instances, </a:t>
            </a:r>
            <a:r>
              <a:rPr b="1" dirty="0" sz="2000" lang="en-US">
                <a:solidFill>
                  <a:srgbClr val="7030A0"/>
                </a:solidFill>
              </a:rPr>
              <a:t>persistent fistulas are not associated with increased ICP</a:t>
            </a:r>
            <a:r>
              <a:rPr dirty="0" sz="2000" lang="en-US"/>
              <a:t>. </a:t>
            </a:r>
          </a:p>
          <a:p>
            <a:r>
              <a:rPr dirty="0" sz="2000" lang="en-US"/>
              <a:t>High-pressure leaks are more common with </a:t>
            </a:r>
            <a:r>
              <a:rPr b="1" dirty="0" sz="2000" lang="en-US">
                <a:solidFill>
                  <a:srgbClr val="0070C0"/>
                </a:solidFill>
              </a:rPr>
              <a:t>spontaneous, </a:t>
            </a:r>
            <a:r>
              <a:rPr b="1" dirty="0" sz="2000" lang="en-US" err="1">
                <a:solidFill>
                  <a:srgbClr val="0070C0"/>
                </a:solidFill>
              </a:rPr>
              <a:t>nontraumatic</a:t>
            </a:r>
            <a:r>
              <a:rPr b="1" dirty="0" sz="2000" lang="en-US">
                <a:solidFill>
                  <a:srgbClr val="0070C0"/>
                </a:solidFill>
              </a:rPr>
              <a:t> CSF leakage.</a:t>
            </a:r>
            <a:endParaRPr dirty="0" sz="2000" lang="en-US"/>
          </a:p>
          <a:p>
            <a:r>
              <a:rPr b="1" dirty="0" sz="2000" lang="en-US">
                <a:solidFill>
                  <a:srgbClr val="C00000"/>
                </a:solidFill>
              </a:rPr>
              <a:t>if the leak is accompanied by </a:t>
            </a:r>
            <a:r>
              <a:rPr b="1" dirty="0" sz="2000" lang="en-US" err="1">
                <a:solidFill>
                  <a:srgbClr val="C00000"/>
                </a:solidFill>
              </a:rPr>
              <a:t>posttraumatic</a:t>
            </a:r>
            <a:r>
              <a:rPr b="1" dirty="0" sz="2000" lang="en-US">
                <a:solidFill>
                  <a:srgbClr val="C00000"/>
                </a:solidFill>
              </a:rPr>
              <a:t> hydrocephalus, it may be maintained by the high CSF pressure, and the hydrocephalus should be managed initially by insertion of a </a:t>
            </a:r>
            <a:r>
              <a:rPr b="1" dirty="0" sz="2000" lang="en-US" err="1">
                <a:solidFill>
                  <a:srgbClr val="C00000"/>
                </a:solidFill>
              </a:rPr>
              <a:t>lumboperitoneal</a:t>
            </a:r>
            <a:r>
              <a:rPr b="1" dirty="0" sz="2000" lang="en-US">
                <a:solidFill>
                  <a:srgbClr val="C00000"/>
                </a:solidFill>
              </a:rPr>
              <a:t> shunt.</a:t>
            </a:r>
          </a:p>
          <a:p>
            <a:endParaRPr dirty="0" sz="2000" lang="en-US"/>
          </a:p>
          <a:p>
            <a:endParaRPr dirty="0" sz="2000" lang="en-IQ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Cerebrospinal Fluid Fistulas in Children</a:t>
            </a:r>
          </a:p>
          <a:p>
            <a:r>
              <a:rPr dirty="0" sz="2000" lang="en-US"/>
              <a:t>CSF fistulas are less common in childhood, 15% occur in children younger than 15y.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The </a:t>
            </a:r>
            <a:r>
              <a:rPr b="1" dirty="0" sz="2000" lang="en-US" err="1">
                <a:solidFill>
                  <a:srgbClr val="C00000"/>
                </a:solidFill>
              </a:rPr>
              <a:t>Tegmen</a:t>
            </a:r>
            <a:r>
              <a:rPr b="1" dirty="0" sz="2000" lang="en-US">
                <a:solidFill>
                  <a:srgbClr val="C00000"/>
                </a:solidFill>
              </a:rPr>
              <a:t> tympani</a:t>
            </a:r>
            <a:r>
              <a:rPr dirty="0" sz="2000" lang="en-US"/>
              <a:t> is thin and rigid </a:t>
            </a:r>
            <a:r>
              <a:rPr b="1" dirty="0" sz="2000" lang="en-US">
                <a:solidFill>
                  <a:srgbClr val="0070C0"/>
                </a:solidFill>
              </a:rPr>
              <a:t>at birth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The Ethmoid sinuses</a:t>
            </a:r>
            <a:r>
              <a:rPr dirty="0" sz="2000" lang="en-US"/>
              <a:t> are present at birth, by the age of </a:t>
            </a:r>
            <a:r>
              <a:rPr b="1" dirty="0" sz="2000" lang="en-US">
                <a:solidFill>
                  <a:srgbClr val="0070C0"/>
                </a:solidFill>
              </a:rPr>
              <a:t>3 years</a:t>
            </a:r>
            <a:r>
              <a:rPr dirty="0" sz="2000" lang="en-US"/>
              <a:t> is equivalent to that in adults.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The Frontal sinus</a:t>
            </a:r>
            <a:r>
              <a:rPr dirty="0" sz="2000" lang="en-US"/>
              <a:t> is </a:t>
            </a:r>
            <a:r>
              <a:rPr b="1" dirty="0" sz="2000" lang="en-US"/>
              <a:t>not developed</a:t>
            </a:r>
            <a:r>
              <a:rPr dirty="0" sz="2000" lang="en-US"/>
              <a:t> until the age of </a:t>
            </a:r>
            <a:r>
              <a:rPr b="1" dirty="0" sz="2000" lang="en-US">
                <a:solidFill>
                  <a:srgbClr val="0070C0"/>
                </a:solidFill>
              </a:rPr>
              <a:t>4 years</a:t>
            </a:r>
            <a:r>
              <a:rPr dirty="0" sz="2000" lang="en-US"/>
              <a:t> or older.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The Sphenoid sinus</a:t>
            </a:r>
            <a:r>
              <a:rPr dirty="0" sz="2000" lang="en-US"/>
              <a:t> is very small at birth and becomes related to the anterior fossa between the ages of </a:t>
            </a:r>
            <a:r>
              <a:rPr b="1" dirty="0" sz="2000" lang="en-US">
                <a:solidFill>
                  <a:srgbClr val="0070C0"/>
                </a:solidFill>
              </a:rPr>
              <a:t>5 and 10 years</a:t>
            </a:r>
            <a:r>
              <a:rPr dirty="0" sz="2000" lang="en-US"/>
              <a:t>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Mastoid air cells</a:t>
            </a:r>
            <a:r>
              <a:rPr dirty="0" sz="2000" lang="en-US"/>
              <a:t> are very small at birth but increase up to the age of </a:t>
            </a:r>
            <a:r>
              <a:rPr b="1" dirty="0" sz="2000" lang="en-US">
                <a:solidFill>
                  <a:srgbClr val="0070C0"/>
                </a:solidFill>
              </a:rPr>
              <a:t>5 years</a:t>
            </a:r>
            <a:r>
              <a:rPr dirty="0" sz="2000" lang="en-US"/>
              <a:t>.</a:t>
            </a:r>
            <a:endParaRPr b="1" dirty="0" sz="2000" lang="en-IQ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7258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Time of Onset of Leakage of Cerebrospinal Fluid After Trauma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Early Onset</a:t>
            </a:r>
          </a:p>
          <a:p>
            <a:r>
              <a:rPr dirty="0" sz="2000" lang="en-US"/>
              <a:t>After </a:t>
            </a:r>
            <a:r>
              <a:rPr dirty="0" sz="2000" lang="en-US" err="1"/>
              <a:t>nonpenetrating</a:t>
            </a:r>
            <a:r>
              <a:rPr dirty="0" sz="2000" lang="en-US"/>
              <a:t> injuries, CSF </a:t>
            </a:r>
            <a:r>
              <a:rPr dirty="0" sz="2000" lang="en-US" err="1"/>
              <a:t>rhinorrhea</a:t>
            </a:r>
            <a:r>
              <a:rPr dirty="0" sz="2000" lang="en-US"/>
              <a:t> usually begins within 48 hours. </a:t>
            </a:r>
          </a:p>
          <a:p>
            <a:r>
              <a:rPr b="1" dirty="0" sz="2000" lang="en-US"/>
              <a:t>If the defect is small</a:t>
            </a:r>
            <a:r>
              <a:rPr dirty="0" sz="2000" lang="en-US"/>
              <a:t>, the bone may heal, and 60% to 70% of cases </a:t>
            </a:r>
            <a:r>
              <a:rPr dirty="0" sz="2000" lang="en-US" u="sng"/>
              <a:t>cease spontaneously within 1 week.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The fistula is unlikely to heal spontaneously in the following situations: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The bone defect is large with wide separation of the fractures and the torn dural margins or the dura is penetrated by bony spikes.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There is inadequate support for the dura because of extensive loss of bone.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Tissue healing is impaired by metabolic disease.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Intracranial pressure (ICP) is raised.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Delayed Onset or Recurrence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Possible reasons for this are as follows: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Shrinking of blood clot or swollen brain that was adhering to the dural-arachnoid tear and preventing healing.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Maturation and shrinkage of the dural scar.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 err="1"/>
              <a:t>Devascularization</a:t>
            </a:r>
            <a:r>
              <a:rPr dirty="0" sz="2000" lang="en-US"/>
              <a:t> and necrosis of the bone and soft tissue</a:t>
            </a:r>
            <a:endParaRPr dirty="0" sz="2000" lang="en-IQ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Very-Late-Onset Cerebrospinal Fluid Leakage or Infection</a:t>
            </a:r>
          </a:p>
          <a:p>
            <a:r>
              <a:rPr dirty="0" sz="2000" lang="en-US"/>
              <a:t>CSF </a:t>
            </a:r>
            <a:r>
              <a:rPr dirty="0" sz="2000" lang="en-US" err="1"/>
              <a:t>rhinorrhea</a:t>
            </a:r>
            <a:r>
              <a:rPr dirty="0" sz="2000" lang="en-US"/>
              <a:t> may first develop after a considerable delay, or infection alone may be the first sign of a fistula.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Possible explanations for this are as follows: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Age-related shrinkage of brain tissue that had been plugging a dural defect.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A cerebral-dural scar formed from contused brain tissue at the site of the fistula, which sealed the tear but did not provide a reliable barrier to infection.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Growing fractures of the ethmoid that lead to the formation of a herniated </a:t>
            </a:r>
            <a:r>
              <a:rPr dirty="0" sz="2000" lang="en-US" err="1"/>
              <a:t>encephalocele</a:t>
            </a:r>
            <a:r>
              <a:rPr dirty="0" sz="2000" lang="en-US"/>
              <a:t> that stretched and ruptured as a result of intracranial pulsations.</a:t>
            </a:r>
          </a:p>
          <a:p>
            <a:pPr indent="-457200" lvl="1" marL="914400">
              <a:buFont typeface="+mj-lt"/>
              <a:buAutoNum type="arabicParenR"/>
            </a:pPr>
            <a:endParaRPr dirty="0" sz="2000" lang="en-US"/>
          </a:p>
          <a:p>
            <a:pPr indent="-457200" lvl="1" marL="91440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Note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The side of </a:t>
            </a:r>
            <a:r>
              <a:rPr b="1" dirty="0" sz="2000" lang="en-US" err="1">
                <a:solidFill>
                  <a:srgbClr val="002060"/>
                </a:solidFill>
              </a:rPr>
              <a:t>rhinorrhea</a:t>
            </a:r>
            <a:r>
              <a:rPr b="1" dirty="0" sz="2000" lang="en-US">
                <a:solidFill>
                  <a:srgbClr val="002060"/>
                </a:solidFill>
              </a:rPr>
              <a:t> cannot be relied on to locate the fistula, </a:t>
            </a:r>
            <a:r>
              <a:rPr b="1" dirty="0" sz="2000" lang="en-US" u="sng">
                <a:solidFill>
                  <a:srgbClr val="002060"/>
                </a:solidFill>
              </a:rPr>
              <a:t>Although usually ipsilateral to the fracture site, it is frequently contralateral or bilateral.</a:t>
            </a:r>
            <a:endParaRPr b="1" dirty="0" sz="2000" lang="en-IQ" u="sng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endParaRPr dirty="0" sz="2000" lang="en-IQ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CLINICAL FEATURES </a:t>
            </a:r>
          </a:p>
          <a:p>
            <a:r>
              <a:rPr dirty="0" sz="2000" lang="en-US"/>
              <a:t>History of a head or facial injury from a frontal impact. </a:t>
            </a:r>
          </a:p>
          <a:p>
            <a:r>
              <a:rPr dirty="0" sz="2000" lang="en-US"/>
              <a:t>In an unconscious patient with signs of a skull base fracture, evidence of CSF leakage should be sought actively.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A conscious patient may complain of a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Nasal discharge.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Salty taste in the back of the throat (because of the sodium content of CSF)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Fullness of the ear with some hearing loss. </a:t>
            </a:r>
          </a:p>
          <a:p>
            <a:endParaRPr dirty="0" sz="2000" lang="en-US"/>
          </a:p>
          <a:p>
            <a:r>
              <a:rPr dirty="0" sz="2000" lang="en-US"/>
              <a:t>Patients may complain of nasal dripping in the morning after sitting up, leaning forward, or straining.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Headaches can be either high pressure or low pressure.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A high-pressure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headache</a:t>
            </a:r>
            <a:r>
              <a:rPr dirty="0" sz="2000" lang="en-US"/>
              <a:t> may be experienced repeatedly as a steady buildup of pain that is relieved by fluid drainage.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Low pressure headaches</a:t>
            </a:r>
            <a:r>
              <a:rPr dirty="0" sz="2000" lang="en-US"/>
              <a:t> are less marked in the recumbent position and are increased by the upright position.</a:t>
            </a:r>
            <a:endParaRPr dirty="0" sz="2000" lang="en-IQ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Examination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Anterior Cranial Fossa signs: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 err="1">
                <a:solidFill>
                  <a:srgbClr val="0070C0"/>
                </a:solidFill>
              </a:rPr>
              <a:t>Periorbital</a:t>
            </a:r>
            <a:r>
              <a:rPr b="1" dirty="0" sz="2000" lang="en-US">
                <a:solidFill>
                  <a:srgbClr val="0070C0"/>
                </a:solidFill>
              </a:rPr>
              <a:t> bruising (raccoon sign).</a:t>
            </a:r>
            <a:endParaRPr dirty="0" sz="2000" lang="en-US"/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Palpable depression in the forehead.</a:t>
            </a:r>
            <a:endParaRPr dirty="0" sz="2000" lang="en-US"/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Anosmia</a:t>
            </a:r>
            <a:r>
              <a:rPr dirty="0" sz="2000" lang="en-US"/>
              <a:t> suggests a fracture near the cribriform plate (</a:t>
            </a:r>
            <a:r>
              <a:rPr b="1" dirty="0" sz="2000" lang="en-US"/>
              <a:t>intact olfaction </a:t>
            </a:r>
            <a:r>
              <a:rPr b="1" dirty="0" sz="2000" lang="en-US" u="sng">
                <a:solidFill>
                  <a:srgbClr val="C00000"/>
                </a:solidFill>
              </a:rPr>
              <a:t>does not exclude</a:t>
            </a:r>
            <a:r>
              <a:rPr b="1" dirty="0" sz="2000" lang="en-US"/>
              <a:t> the possibility of a cribriform fracture</a:t>
            </a:r>
            <a:r>
              <a:rPr dirty="0" sz="2000" lang="en-US"/>
              <a:t>).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Defects in vision or visual fields indicating optic nerve injury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Sensory loss of the first division of the </a:t>
            </a:r>
            <a:r>
              <a:rPr b="1" dirty="0" sz="2000" lang="en-US" err="1">
                <a:solidFill>
                  <a:srgbClr val="0070C0"/>
                </a:solidFill>
              </a:rPr>
              <a:t>trigeminal</a:t>
            </a:r>
            <a:r>
              <a:rPr b="1" dirty="0" sz="2000" lang="en-US">
                <a:solidFill>
                  <a:srgbClr val="0070C0"/>
                </a:solidFill>
              </a:rPr>
              <a:t> nerve.</a:t>
            </a:r>
            <a:endParaRPr dirty="0" sz="2000" lang="en-US"/>
          </a:p>
          <a:p>
            <a:pPr>
              <a:buFont typeface="Wingdings" pitchFamily="2" charset="2"/>
              <a:buChar char="§"/>
            </a:pPr>
            <a:endParaRPr b="1" dirty="0" sz="2000" lang="en-US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Middle and Posterior Cranial Fossa signs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Bruising of the scalp over the mastoid process  (Battle’s sign)</a:t>
            </a:r>
            <a:r>
              <a:rPr dirty="0" sz="2000" lang="en-US"/>
              <a:t> indicates a petrous fracture, which can take several hours to appear.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The external auditory canal should be examined to determine if: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Tympanic membrane is intact.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Tympanic membrane is ruptured, flow of blood or of clear fluid may be visible.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Bubbles of air or an air-fluid level behind it.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7</a:t>
            </a:r>
            <a:r>
              <a:rPr baseline="30000" b="1" dirty="0" sz="2000" lang="en-US">
                <a:solidFill>
                  <a:srgbClr val="0070C0"/>
                </a:solidFill>
              </a:rPr>
              <a:t>th</a:t>
            </a:r>
            <a:r>
              <a:rPr b="1" dirty="0" sz="2000" lang="en-US">
                <a:solidFill>
                  <a:srgbClr val="0070C0"/>
                </a:solidFill>
              </a:rPr>
              <a:t> &amp; 8</a:t>
            </a:r>
            <a:r>
              <a:rPr baseline="30000" b="1" dirty="0" sz="2000" lang="en-US">
                <a:solidFill>
                  <a:srgbClr val="0070C0"/>
                </a:solidFill>
              </a:rPr>
              <a:t>th</a:t>
            </a:r>
            <a:r>
              <a:rPr b="1" dirty="0" sz="2000" lang="en-US">
                <a:solidFill>
                  <a:srgbClr val="0070C0"/>
                </a:solidFill>
              </a:rPr>
              <a:t> CN Palsies and impaired balance</a:t>
            </a:r>
            <a:r>
              <a:rPr dirty="0" sz="2000" lang="en-US"/>
              <a:t> suggest a fracture of the temporal bone involving the labyrinth.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INVESTIGATION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Identifying Cerebrospinal Fluid Bedside Tests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Characteristics of the fluid suggesting the presence of CSF: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Fluid is as clear as water (unless infected or admixed with blood).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Fluid does not cause excoriation within or outside the nose.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Patients with CSF </a:t>
            </a:r>
            <a:r>
              <a:rPr dirty="0" sz="2000" lang="en-US" err="1"/>
              <a:t>rhinorrhea</a:t>
            </a:r>
            <a:r>
              <a:rPr dirty="0" sz="2000" lang="en-US"/>
              <a:t> describe the taste as salty.</a:t>
            </a:r>
          </a:p>
          <a:p>
            <a:pPr indent="-457200" lvl="1" marL="91440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Confirmatory tests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l-GR">
                <a:solidFill>
                  <a:srgbClr val="C00000"/>
                </a:solidFill>
              </a:rPr>
              <a:t>β2-</a:t>
            </a:r>
            <a:r>
              <a:rPr b="1" dirty="0" sz="2000" lang="en-US">
                <a:solidFill>
                  <a:srgbClr val="C00000"/>
                </a:solidFill>
              </a:rPr>
              <a:t>transferrin:</a:t>
            </a:r>
            <a:r>
              <a:rPr dirty="0" sz="2000" lang="en-US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Present in CSF, </a:t>
            </a:r>
            <a:r>
              <a:rPr b="1" dirty="0" sz="2000" lang="en-US"/>
              <a:t>but absent</a:t>
            </a:r>
            <a:r>
              <a:rPr dirty="0" sz="2000" lang="en-US"/>
              <a:t> in </a:t>
            </a:r>
            <a:r>
              <a:rPr dirty="0" sz="2000" lang="en-US" u="sng">
                <a:solidFill>
                  <a:srgbClr val="002060"/>
                </a:solidFill>
              </a:rPr>
              <a:t>tears, saliva, nasal exudates and serum</a:t>
            </a:r>
            <a:r>
              <a:rPr dirty="0" sz="2000" lang="en-US"/>
              <a:t> (except for newborns and patients with liver disease).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The only other source is the </a:t>
            </a:r>
            <a:r>
              <a:rPr b="1" dirty="0" sz="2000" lang="en-US">
                <a:solidFill>
                  <a:srgbClr val="0070C0"/>
                </a:solidFill>
              </a:rPr>
              <a:t>vitreous fluid of the eye</a:t>
            </a:r>
            <a:r>
              <a:rPr dirty="0" sz="2000" lang="en-US"/>
              <a:t>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It may be detected by protein electrophoresis.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 minimum of ≈ 0.5 ml needs to be collected, placed in a sterile urine container, packed in dry ice, and shipped to a lab that can perform this study.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Very sensitive and specific.</a:t>
            </a:r>
          </a:p>
          <a:p>
            <a:pPr>
              <a:buFont typeface="Wingdings" pitchFamily="2" charset="2"/>
              <a:buChar char="Ø"/>
            </a:pPr>
            <a:endParaRPr dirty="0" sz="2000" lang="en-IQ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Traumatic cerebrospinal fluid (CSF) fistulas </a:t>
            </a:r>
          </a:p>
          <a:p>
            <a:r>
              <a:rPr dirty="0" sz="2000" lang="en-US"/>
              <a:t>Result from a skull fracture with associated </a:t>
            </a:r>
            <a:r>
              <a:rPr dirty="0" sz="2000" lang="en-US" err="1"/>
              <a:t>durotomy</a:t>
            </a:r>
            <a:r>
              <a:rPr dirty="0" sz="2000" lang="en-US"/>
              <a:t> and arachnoid tear that lead to CSF leak within the </a:t>
            </a:r>
            <a:r>
              <a:rPr b="1" dirty="0" sz="2000" lang="en-US">
                <a:solidFill>
                  <a:srgbClr val="002060"/>
                </a:solidFill>
              </a:rPr>
              <a:t>nasal cavity, paranasal sinuses, or middle ear</a:t>
            </a:r>
            <a:r>
              <a:rPr dirty="0" sz="2000" lang="en-US"/>
              <a:t>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CSF fistulas can be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Secondary to trauma.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Result from congenital abnormality.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Due to surgical sequelae. </a:t>
            </a:r>
          </a:p>
          <a:p>
            <a:pPr lvl="1">
              <a:buFont typeface="Wingdings" pitchFamily="2" charset="2"/>
              <a:buChar char="ü"/>
            </a:pPr>
            <a:endParaRPr b="1" dirty="0" sz="2000" lang="en-US">
              <a:solidFill>
                <a:srgbClr val="0070C0"/>
              </a:solidFill>
            </a:endParaRPr>
          </a:p>
          <a:p>
            <a:r>
              <a:rPr dirty="0" sz="2000" lang="en-US"/>
              <a:t>Head injuries associated with </a:t>
            </a:r>
            <a:r>
              <a:rPr dirty="0" sz="2000" lang="en-US" err="1"/>
              <a:t>craniofacial</a:t>
            </a:r>
            <a:r>
              <a:rPr dirty="0" sz="2000" lang="en-US"/>
              <a:t> fractures account for </a:t>
            </a:r>
            <a:r>
              <a:rPr b="1" dirty="0" sz="2000" lang="en-US"/>
              <a:t>80%</a:t>
            </a:r>
            <a:r>
              <a:rPr dirty="0" sz="2000" lang="en-US"/>
              <a:t>.</a:t>
            </a:r>
          </a:p>
          <a:p>
            <a:r>
              <a:rPr dirty="0" sz="2000" lang="en-US"/>
              <a:t>Fistulas may also occur with </a:t>
            </a:r>
            <a:r>
              <a:rPr b="1" dirty="0" sz="2000" lang="en-US" err="1"/>
              <a:t>midface</a:t>
            </a:r>
            <a:r>
              <a:rPr b="1" dirty="0" sz="2000" lang="en-US"/>
              <a:t> fractures of the </a:t>
            </a:r>
            <a:r>
              <a:rPr b="1" dirty="0" sz="2000" lang="en-US">
                <a:solidFill>
                  <a:srgbClr val="7030A0"/>
                </a:solidFill>
              </a:rPr>
              <a:t>Le Fort III</a:t>
            </a:r>
            <a:r>
              <a:rPr b="1" dirty="0" sz="2000" lang="en-US"/>
              <a:t> pattern</a:t>
            </a:r>
            <a:r>
              <a:rPr dirty="0" sz="2000" lang="en-US"/>
              <a:t>, </a:t>
            </a:r>
            <a:r>
              <a:rPr dirty="0" sz="2000" lang="en-US" u="sng">
                <a:solidFill>
                  <a:srgbClr val="C00000"/>
                </a:solidFill>
              </a:rPr>
              <a:t>without an associated head injury</a:t>
            </a:r>
            <a:r>
              <a:rPr dirty="0" sz="2000" lang="en-US"/>
              <a:t>. </a:t>
            </a:r>
          </a:p>
          <a:p>
            <a:endParaRPr dirty="0" sz="2000" lang="en-US"/>
          </a:p>
          <a:p>
            <a:r>
              <a:rPr dirty="0" sz="2000" lang="en-US"/>
              <a:t>Most fistulas heal spontaneously, particularly when the primary impact is to the facial skeleton.</a:t>
            </a:r>
          </a:p>
          <a:p>
            <a:r>
              <a:rPr dirty="0" sz="2000" lang="en-US"/>
              <a:t>The natural history of this process includes the possibility of </a:t>
            </a:r>
            <a:r>
              <a:rPr b="1" dirty="0" sz="2000" lang="en-US">
                <a:solidFill>
                  <a:srgbClr val="002060"/>
                </a:solidFill>
              </a:rPr>
              <a:t>meningitis, brain abscess, and tension </a:t>
            </a:r>
            <a:r>
              <a:rPr b="1" dirty="0" sz="2000" lang="en-US" err="1">
                <a:solidFill>
                  <a:srgbClr val="002060"/>
                </a:solidFill>
              </a:rPr>
              <a:t>pneumocephalus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Glucose oxidized test strips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Collect fluid and obtain quantitative glucose.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Test the fluid shortly after collection to minimize fermentation.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Normal CSF glucose is &gt; 30 mg (usually lower with meningitis), whereas lacrimal secretions and mucus are usually &lt; 5 mg.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 negative test is more helpful since it rules out CSF.</a:t>
            </a:r>
          </a:p>
          <a:p>
            <a:pPr lvl="1">
              <a:buFont typeface="Wingdings" pitchFamily="2" charset="2"/>
              <a:buChar char="§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“Ring sign” (so-called “double ring” or halo sign):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When a CSF leak is suspected but mixed with blood, allow the fluid to drip onto linen (sheet or pillowcase).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 ring of blood with a larger concentric ring of clear fluid  suggests the presence of CSF. </a:t>
            </a:r>
          </a:p>
          <a:p>
            <a:pPr lvl="1">
              <a:buFont typeface="Wingdings" pitchFamily="2" charset="2"/>
              <a:buChar char="§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Reservoir sign: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 gush of fluid that occurs with a certain head position. Most common when first sitting up after a period of recumbency.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Thought to indicate drainage of CSF pooled in the sphenoid sinus.</a:t>
            </a:r>
          </a:p>
          <a:p>
            <a:pPr lvl="1">
              <a:buFont typeface="Wingdings" pitchFamily="2" charset="2"/>
              <a:buChar char="§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A chlorine concentration test</a:t>
            </a:r>
            <a:r>
              <a:rPr dirty="0" sz="2000" lang="en-US"/>
              <a:t> if greater than 110 mEq/L suggests that the fluid is probably CSF.</a:t>
            </a:r>
            <a:endParaRPr dirty="0" sz="2000" lang="en-IQ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Locating the Fistula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CT</a:t>
            </a:r>
          </a:p>
          <a:p>
            <a:r>
              <a:rPr dirty="0" sz="2000" lang="en-US"/>
              <a:t>The most useful investigation for determining the possible site of a CSF fistula.</a:t>
            </a:r>
          </a:p>
          <a:p>
            <a:r>
              <a:rPr dirty="0" sz="2000" lang="en-US"/>
              <a:t>For examining the skull base, the standard format consists of fine cuts (0.6- to 1-mm intervals).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/>
              <a:t>Axial bone scans</a:t>
            </a:r>
            <a:r>
              <a:rPr dirty="0" sz="2000" lang="en-US"/>
              <a:t> show the walls of the frontal sinuses and posterior aspect of the sphenoid sinus.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/>
              <a:t>Coronal scans</a:t>
            </a:r>
            <a:r>
              <a:rPr dirty="0" sz="2000" lang="en-US"/>
              <a:t> show the ethmoid complex, the roof of the sphenoid sinus, and the </a:t>
            </a:r>
            <a:r>
              <a:rPr dirty="0" sz="2000" lang="en-US" err="1"/>
              <a:t>tegmen</a:t>
            </a:r>
            <a:r>
              <a:rPr dirty="0" sz="2000" lang="en-US"/>
              <a:t> of the middle ear.</a:t>
            </a:r>
          </a:p>
          <a:p>
            <a:pPr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MRI</a:t>
            </a:r>
          </a:p>
          <a:p>
            <a:r>
              <a:rPr dirty="0" sz="2000" lang="en-US"/>
              <a:t>It may help distinguish between </a:t>
            </a:r>
            <a:r>
              <a:rPr dirty="0" sz="2000" lang="en-US" err="1"/>
              <a:t>mucopurulent</a:t>
            </a:r>
            <a:r>
              <a:rPr dirty="0" sz="2000" lang="en-US"/>
              <a:t> discharge and CSF.</a:t>
            </a:r>
          </a:p>
          <a:p>
            <a:r>
              <a:rPr b="1" dirty="0" sz="2000" lang="en-US"/>
              <a:t>On T2: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CSF</a:t>
            </a:r>
            <a:r>
              <a:rPr dirty="0" sz="2000" lang="en-US"/>
              <a:t> </a:t>
            </a:r>
            <a:r>
              <a:rPr dirty="0" sz="2000" lang="en-US">
                <a:solidFill>
                  <a:srgbClr val="002060"/>
                </a:solidFill>
              </a:rPr>
              <a:t>appears white</a:t>
            </a:r>
            <a:r>
              <a:rPr dirty="0" sz="2000" lang="en-US"/>
              <a:t>, and </a:t>
            </a:r>
            <a:r>
              <a:rPr b="1" dirty="0" sz="2000" lang="en-US" err="1">
                <a:solidFill>
                  <a:srgbClr val="0070C0"/>
                </a:solidFill>
              </a:rPr>
              <a:t>perimucosal</a:t>
            </a:r>
            <a:r>
              <a:rPr b="1" dirty="0" sz="2000" lang="en-US">
                <a:solidFill>
                  <a:srgbClr val="0070C0"/>
                </a:solidFill>
              </a:rPr>
              <a:t> discharge </a:t>
            </a:r>
            <a:r>
              <a:rPr dirty="0" sz="2000" lang="en-US"/>
              <a:t>are </a:t>
            </a:r>
            <a:r>
              <a:rPr dirty="0" sz="2000" lang="en-US">
                <a:solidFill>
                  <a:srgbClr val="002060"/>
                </a:solidFill>
              </a:rPr>
              <a:t>darker</a:t>
            </a:r>
            <a:r>
              <a:rPr dirty="0" sz="2000" lang="en-US"/>
              <a:t>. </a:t>
            </a:r>
          </a:p>
          <a:p>
            <a:r>
              <a:rPr dirty="0" sz="2000" lang="en-US"/>
              <a:t>MRI signs indicative of a CSF fistula include </a:t>
            </a:r>
            <a:r>
              <a:rPr b="1" dirty="0" sz="2000" lang="en-US">
                <a:solidFill>
                  <a:srgbClr val="002060"/>
                </a:solidFill>
              </a:rPr>
              <a:t>brain arachnoid hernia through the bone defect and a CSF signal in the </a:t>
            </a:r>
            <a:r>
              <a:rPr b="1" dirty="0" sz="2000" lang="en-US" err="1">
                <a:solidFill>
                  <a:srgbClr val="002060"/>
                </a:solidFill>
              </a:rPr>
              <a:t>perinasal</a:t>
            </a:r>
            <a:r>
              <a:rPr b="1" dirty="0" sz="2000" lang="en-US">
                <a:solidFill>
                  <a:srgbClr val="002060"/>
                </a:solidFill>
              </a:rPr>
              <a:t> sinuses that is continuous with intracranial CSF.</a:t>
            </a:r>
            <a:r>
              <a:rPr dirty="0" sz="2000" lang="en-US"/>
              <a:t> </a:t>
            </a:r>
          </a:p>
          <a:p>
            <a:r>
              <a:rPr dirty="0" sz="2000" lang="en-US"/>
              <a:t>A fistula may also be suspected if there is fluid in only one of the paranasal sinuses, even though the fluid is not continuous with intracranial CSF.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79136" y="0"/>
            <a:ext cx="8185727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Content Placeholder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27182" y="0"/>
            <a:ext cx="8289636" cy="6858001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Tracer Studies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Intrathecal Fluorescein</a:t>
            </a:r>
          </a:p>
          <a:p>
            <a:pPr lvl="1"/>
            <a:r>
              <a:rPr dirty="0" sz="2000" lang="en-US"/>
              <a:t>Aid in the identification of the leak, to rule out multiple sites of leak, and to verify a complete repair.</a:t>
            </a:r>
          </a:p>
          <a:p>
            <a:pPr lvl="1"/>
            <a:r>
              <a:rPr dirty="0" sz="2000" lang="en-US"/>
              <a:t>Fluorescein-stained CSF appears </a:t>
            </a:r>
            <a:r>
              <a:rPr b="1" dirty="0" sz="2000" lang="en-US">
                <a:solidFill>
                  <a:srgbClr val="0070C0"/>
                </a:solidFill>
              </a:rPr>
              <a:t>bright yellow to green</a:t>
            </a:r>
            <a:r>
              <a:rPr dirty="0" sz="2000" lang="en-US"/>
              <a:t>.</a:t>
            </a:r>
          </a:p>
          <a:p>
            <a:pPr lvl="1"/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CT </a:t>
            </a:r>
            <a:r>
              <a:rPr b="1" dirty="0" sz="2000" lang="en-US" err="1">
                <a:solidFill>
                  <a:srgbClr val="C00000"/>
                </a:solidFill>
              </a:rPr>
              <a:t>Cisternography</a:t>
            </a: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MRI With Intrathecal Gadolinium Enhancement</a:t>
            </a:r>
            <a:endParaRPr b="1" dirty="0" sz="2000" lang="en-IQ">
              <a:solidFill>
                <a:srgbClr val="C00000"/>
              </a:solidFill>
            </a:endParaRPr>
          </a:p>
        </p:txBody>
      </p:sp>
      <p:pic>
        <p:nvPicPr>
          <p:cNvPr id="2097161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11727" y="3588904"/>
            <a:ext cx="5363075" cy="2830369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2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003741" y="3588904"/>
            <a:ext cx="2828532" cy="283037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MANAGEMENT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Treatment of infection</a:t>
            </a:r>
          </a:p>
          <a:p>
            <a:r>
              <a:rPr b="1" dirty="0" sz="2000" lang="en-US">
                <a:solidFill>
                  <a:srgbClr val="0070C0"/>
                </a:solidFill>
              </a:rPr>
              <a:t>Pneumococcal meningitis</a:t>
            </a:r>
            <a:r>
              <a:rPr dirty="0" sz="2000" lang="en-US"/>
              <a:t> is the </a:t>
            </a:r>
            <a:r>
              <a:rPr dirty="0" sz="2000" lang="en-US">
                <a:solidFill>
                  <a:srgbClr val="C00000"/>
                </a:solidFill>
              </a:rPr>
              <a:t>most common pathogen</a:t>
            </a:r>
            <a:r>
              <a:rPr dirty="0" sz="2000" lang="en-US"/>
              <a:t>.</a:t>
            </a:r>
          </a:p>
          <a:p>
            <a:r>
              <a:rPr dirty="0" sz="2000" lang="en-US"/>
              <a:t>Untreated CSF </a:t>
            </a:r>
            <a:r>
              <a:rPr dirty="0" sz="2000" lang="en-US" err="1"/>
              <a:t>rhinorrhea</a:t>
            </a:r>
            <a:r>
              <a:rPr dirty="0" sz="2000" lang="en-US"/>
              <a:t> has been associated with a </a:t>
            </a:r>
            <a:r>
              <a:rPr b="1" dirty="0" sz="2000" lang="en-US"/>
              <a:t>25%</a:t>
            </a:r>
            <a:r>
              <a:rPr dirty="0" sz="2000" lang="en-US"/>
              <a:t> risk for meningitis, with mortality rate </a:t>
            </a:r>
            <a:r>
              <a:rPr b="1" dirty="0" sz="2000" lang="en-US"/>
              <a:t>10%</a:t>
            </a:r>
            <a:r>
              <a:rPr dirty="0" sz="2000" lang="en-US"/>
              <a:t>.</a:t>
            </a:r>
          </a:p>
          <a:p>
            <a:r>
              <a:rPr dirty="0" sz="2000" lang="en-US"/>
              <a:t>Risk for meningitis is greater with the following situations: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Delayed CSF leakage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Longer duration of CSF leakage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Concurrent infection</a:t>
            </a:r>
          </a:p>
          <a:p>
            <a:endParaRPr dirty="0" sz="2000" lang="en-US"/>
          </a:p>
          <a:p>
            <a:r>
              <a:rPr dirty="0" sz="2000" lang="en-US"/>
              <a:t>Because the risk of infection is considerably lower with lumbar catheters, the use of ventricular catheters in patients with basal fractures </a:t>
            </a:r>
            <a:r>
              <a:rPr b="1" dirty="0" sz="2000" lang="en-US">
                <a:solidFill>
                  <a:srgbClr val="002060"/>
                </a:solidFill>
              </a:rPr>
              <a:t>must have a sound clinical indication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r>
              <a:rPr dirty="0" sz="2000" lang="en-US"/>
              <a:t>Treatment with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Prophylactic antibiotics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Pneumococcal vaccine</a:t>
            </a:r>
            <a:endParaRPr dirty="0" sz="2000" lang="en-IQ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Conservative Care Versus Surgery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Initial conservative treatment indications: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CT scans show </a:t>
            </a:r>
            <a:r>
              <a:rPr dirty="0" sz="2000" lang="en-US" err="1"/>
              <a:t>nondisplaced</a:t>
            </a:r>
            <a:r>
              <a:rPr dirty="0" sz="2000" lang="en-US"/>
              <a:t> and linear fractures.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Patients with a facial impact but without a vault fracture.</a:t>
            </a:r>
          </a:p>
          <a:p>
            <a:pPr indent="-342900" lvl="1" marL="800100">
              <a:buFont typeface="+mj-lt"/>
              <a:buAutoNum type="arabicPeriod"/>
            </a:pPr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Conservative treatment consists of the following: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Bed rest with the head elevated moderately (e.g., 30 degrees).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Avoidance of actions that might cause a sudden increase in ICP, such as nose blowing, straining of stool, coughing, and sneezing (Tx laxatives).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CSF drainage.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r>
              <a:rPr dirty="0" sz="2000" lang="en-US"/>
              <a:t>If the leak does not cease within 3 days, intermittent or continuous drainage of lumbar fluid may be considered. </a:t>
            </a:r>
          </a:p>
          <a:p>
            <a:r>
              <a:rPr dirty="0" sz="2000" lang="en-US" err="1"/>
              <a:t>Overdrainage</a:t>
            </a:r>
            <a:r>
              <a:rPr dirty="0" sz="2000" lang="en-US"/>
              <a:t> can lead to intracranial </a:t>
            </a:r>
            <a:r>
              <a:rPr b="1" dirty="0" sz="2000" lang="en-US" err="1">
                <a:solidFill>
                  <a:srgbClr val="0070C0"/>
                </a:solidFill>
              </a:rPr>
              <a:t>aeroceles</a:t>
            </a:r>
            <a:r>
              <a:rPr b="1" dirty="0" sz="2000" lang="en-US">
                <a:solidFill>
                  <a:srgbClr val="0070C0"/>
                </a:solidFill>
              </a:rPr>
              <a:t>, severe brain displacement, and coma</a:t>
            </a:r>
            <a:r>
              <a:rPr dirty="0" sz="2000" lang="en-US"/>
              <a:t>, and emergency drainage of the </a:t>
            </a:r>
            <a:r>
              <a:rPr dirty="0" sz="2000" lang="en-US" err="1"/>
              <a:t>aerocele</a:t>
            </a:r>
            <a:r>
              <a:rPr dirty="0" sz="2000" lang="en-US"/>
              <a:t> is necessary. </a:t>
            </a:r>
          </a:p>
          <a:p>
            <a:r>
              <a:rPr dirty="0" sz="2000" lang="en-US"/>
              <a:t>Intermittent drainage of 20 to 30 mL over an 8-hour period into a closed system is safer. </a:t>
            </a:r>
          </a:p>
          <a:p>
            <a:r>
              <a:rPr dirty="0" sz="2000" lang="en-US"/>
              <a:t>If continuous drainage is used, the drain should be placed no lower than shoulder height, with the head elevated about 10 to 15 degrees.</a:t>
            </a:r>
            <a:endParaRPr dirty="0" sz="2000" lang="en-IQ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5000" lnSpcReduction="10000"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Non-surgical treatment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Measures to lower ICP:</a:t>
            </a:r>
          </a:p>
          <a:p>
            <a:pPr indent="-342900" lvl="1" marL="800100">
              <a:buFont typeface="+mj-lt"/>
              <a:buAutoNum type="alphaLcParenR"/>
            </a:pPr>
            <a:r>
              <a:rPr dirty="0" sz="2000" lang="en-US"/>
              <a:t>Bed rest.</a:t>
            </a:r>
          </a:p>
          <a:p>
            <a:pPr indent="-342900" lvl="1" marL="800100">
              <a:buFont typeface="+mj-lt"/>
              <a:buAutoNum type="alphaLcParenR"/>
            </a:pPr>
            <a:r>
              <a:rPr dirty="0" sz="2000" lang="en-US"/>
              <a:t>Avoid straining (stool softeners) and avoid blowing nose.</a:t>
            </a:r>
          </a:p>
          <a:p>
            <a:pPr indent="-342900" lvl="1" marL="800100">
              <a:buFont typeface="+mj-lt"/>
              <a:buAutoNum type="alphaLcParenR"/>
            </a:pPr>
            <a:r>
              <a:rPr dirty="0" sz="2000" lang="en-US" err="1"/>
              <a:t>Acetazolamide</a:t>
            </a:r>
            <a:r>
              <a:rPr dirty="0" sz="2000" lang="en-US"/>
              <a:t> (250 mg PO QID) to reduce CSF production.</a:t>
            </a:r>
          </a:p>
          <a:p>
            <a:pPr indent="-342900" lvl="1" marL="800100">
              <a:buFont typeface="+mj-lt"/>
              <a:buAutoNum type="alphaLcParenR"/>
            </a:pPr>
            <a:r>
              <a:rPr dirty="0" sz="2000" lang="en-US"/>
              <a:t>Modest fluid restriction.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if leak persists</a:t>
            </a:r>
            <a:r>
              <a:rPr dirty="0" sz="2000" lang="en-US"/>
              <a:t> (caution: first R/O obstructive hydrocephalus with CT or MRI)</a:t>
            </a:r>
          </a:p>
          <a:p>
            <a:pPr indent="-514350" lvl="1" marL="971550">
              <a:buFont typeface="+mj-lt"/>
              <a:buAutoNum type="romanUcPeriod"/>
            </a:pPr>
            <a:r>
              <a:rPr b="1" dirty="0" sz="2000" lang="en-US">
                <a:solidFill>
                  <a:srgbClr val="0070C0"/>
                </a:solidFill>
              </a:rPr>
              <a:t>LP</a:t>
            </a:r>
            <a:endParaRPr dirty="0" sz="2000" lang="en-US"/>
          </a:p>
          <a:p>
            <a:pPr indent="-514350" lvl="1" marL="971550">
              <a:buFont typeface="+mj-lt"/>
              <a:buAutoNum type="romanUcPeriod"/>
            </a:pPr>
            <a:r>
              <a:rPr b="1" dirty="0" sz="2000" lang="en-US">
                <a:solidFill>
                  <a:srgbClr val="0070C0"/>
                </a:solidFill>
              </a:rPr>
              <a:t>Continuous lumbar drainage (CLD):</a:t>
            </a:r>
            <a:r>
              <a:rPr dirty="0" sz="2000" lang="en-US"/>
              <a:t> via percutaneous catheter. Two management options: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keep HOB elevated 10–15°and place drip chamber at shoulder level and leave open to drain.</a:t>
            </a:r>
          </a:p>
          <a:p>
            <a:pPr lvl="2">
              <a:buFont typeface="Wingdings" pitchFamily="2" charset="2"/>
              <a:buChar char="Ø"/>
            </a:pPr>
            <a:r>
              <a:rPr lang="en-US"/>
              <a:t>Allow </a:t>
            </a:r>
            <a:r>
              <a:rPr dirty="0" lang="en-US"/>
              <a:t>15–20 cc to drain, then clamp tubing. Repeat q 1 hour</a:t>
            </a:r>
          </a:p>
          <a:p>
            <a:pPr indent="-514350" lvl="1" marL="971550">
              <a:buFont typeface="+mj-lt"/>
              <a:buAutoNum type="romanUcPeriod"/>
            </a:pPr>
            <a:r>
              <a:rPr b="1" dirty="0" sz="2000" lang="en-US">
                <a:solidFill>
                  <a:srgbClr val="0070C0"/>
                </a:solidFill>
              </a:rPr>
              <a:t>ICU monitoring</a:t>
            </a:r>
            <a:r>
              <a:rPr dirty="0" sz="2000" lang="en-US"/>
              <a:t>. If patient deteriorates with drain in place: </a:t>
            </a:r>
          </a:p>
          <a:p>
            <a:pPr lvl="2">
              <a:buFont typeface="Wingdings" pitchFamily="2" charset="2"/>
              <a:buChar char="§"/>
            </a:pPr>
            <a:r>
              <a:rPr dirty="0" lang="en-US"/>
              <a:t>Immediately stop drainage.</a:t>
            </a:r>
          </a:p>
          <a:p>
            <a:pPr lvl="2">
              <a:buFont typeface="Wingdings" pitchFamily="2" charset="2"/>
              <a:buChar char="§"/>
            </a:pPr>
            <a:r>
              <a:rPr dirty="0" lang="en-US"/>
              <a:t>Place patient flat in bed (or slight </a:t>
            </a:r>
            <a:r>
              <a:rPr dirty="0" lang="en-US" err="1"/>
              <a:t>Trendelenburg</a:t>
            </a:r>
            <a:r>
              <a:rPr dirty="0" lang="en-US"/>
              <a:t>).</a:t>
            </a:r>
          </a:p>
          <a:p>
            <a:pPr lvl="2">
              <a:buFont typeface="Wingdings" pitchFamily="2" charset="2"/>
              <a:buChar char="§"/>
            </a:pPr>
            <a:r>
              <a:rPr dirty="0" lang="en-US"/>
              <a:t>Start 100% O2.</a:t>
            </a:r>
          </a:p>
          <a:p>
            <a:pPr lvl="2">
              <a:buFont typeface="Wingdings" pitchFamily="2" charset="2"/>
              <a:buChar char="§"/>
            </a:pPr>
            <a:r>
              <a:rPr dirty="0" lang="en-US"/>
              <a:t>Get CT or bedside skull X-ray (to R/O tension </a:t>
            </a:r>
            <a:r>
              <a:rPr dirty="0" lang="en-US" err="1"/>
              <a:t>pneumocephalus</a:t>
            </a:r>
            <a:r>
              <a:rPr dirty="0" lang="en-US"/>
              <a:t> due to drawing in of air).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Surgical treatment in persistent cases.</a:t>
            </a:r>
            <a:endParaRPr b="1" dirty="0" sz="2000" lang="en-IQ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Timing of Surgery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Early surgery indications: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Penetrating injury, including gunshot wounds.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Anterior fossa surgery indicated for other reasons such as intracranial hematoma or to repair compound facial fractures, with accessible dural tears being treated at the same time.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Meningitis (once treated).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A large intracranial </a:t>
            </a:r>
            <a:r>
              <a:rPr dirty="0" sz="2000" lang="en-US" err="1"/>
              <a:t>aerocele</a:t>
            </a:r>
            <a:r>
              <a:rPr dirty="0" sz="2000" lang="en-US"/>
              <a:t>, particularly if </a:t>
            </a:r>
            <a:r>
              <a:rPr dirty="0" sz="2000" lang="en-US" err="1"/>
              <a:t>intracerebral</a:t>
            </a:r>
            <a:r>
              <a:rPr dirty="0" sz="2000" lang="en-US"/>
              <a:t>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Herniation of brain tissue through the nose.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Radiologic appearances that indicate a low probability of natural dural repair:</a:t>
            </a:r>
          </a:p>
          <a:p>
            <a:pPr lvl="2"/>
            <a:r>
              <a:rPr dirty="0" lang="en-US"/>
              <a:t>Anterior fossa fractures that are </a:t>
            </a:r>
            <a:r>
              <a:rPr b="1" dirty="0" lang="en-US">
                <a:solidFill>
                  <a:srgbClr val="7030A0"/>
                </a:solidFill>
              </a:rPr>
              <a:t>widely comminuted</a:t>
            </a:r>
            <a:r>
              <a:rPr dirty="0" lang="en-US"/>
              <a:t> or separated and communicate with the nose or paranasal sinuses.</a:t>
            </a:r>
          </a:p>
          <a:p>
            <a:pPr lvl="2"/>
            <a:r>
              <a:rPr b="1" dirty="0" lang="en-US">
                <a:solidFill>
                  <a:srgbClr val="7030A0"/>
                </a:solidFill>
              </a:rPr>
              <a:t>Displaced bony fragments and spikes of bone</a:t>
            </a:r>
            <a:r>
              <a:rPr dirty="0" lang="en-US"/>
              <a:t>.</a:t>
            </a:r>
          </a:p>
          <a:p>
            <a:pPr lvl="2"/>
            <a:r>
              <a:rPr b="1" dirty="0" lang="en-US">
                <a:solidFill>
                  <a:srgbClr val="7030A0"/>
                </a:solidFill>
              </a:rPr>
              <a:t>Fractures with soft tissue between the bony edges</a:t>
            </a:r>
            <a:r>
              <a:rPr dirty="0" lang="en-US"/>
              <a:t>.</a:t>
            </a:r>
          </a:p>
          <a:p>
            <a:endParaRPr dirty="0" sz="2000" lang="en-IQ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Delayed Surgery indications: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Failure of conservative management, such as persistence of a CSF leak beyond 10 days.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Recurrent or delayed CSF leakage after 10 days.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Recurrent </a:t>
            </a:r>
            <a:r>
              <a:rPr dirty="0" sz="2000" lang="en-US" err="1"/>
              <a:t>aerocele</a:t>
            </a:r>
            <a:r>
              <a:rPr dirty="0" sz="2000" lang="en-US"/>
              <a:t> after 10 days.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Meningitis or abscess at any time after injury.</a:t>
            </a:r>
            <a:endParaRPr dirty="0" sz="2000" lang="en-IQ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dirty="0" sz="2000" lang="en-US"/>
              <a:t>Accidental head trauma carries a </a:t>
            </a:r>
            <a:r>
              <a:rPr b="1" dirty="0" sz="2000" lang="en-US"/>
              <a:t>30%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C00000"/>
                </a:solidFill>
              </a:rPr>
              <a:t>overall risk of meningitis.</a:t>
            </a:r>
            <a:endParaRPr b="1" dirty="0" sz="2000" lang="en-IQ">
              <a:solidFill>
                <a:srgbClr val="C00000"/>
              </a:solidFill>
            </a:endParaRPr>
          </a:p>
          <a:p>
            <a:pPr lvl="1"/>
            <a:r>
              <a:rPr dirty="0" sz="2000" lang="en-US"/>
              <a:t>The risk of meningitis is highest </a:t>
            </a:r>
            <a:r>
              <a:rPr dirty="0" sz="2000" lang="en-US" u="sng"/>
              <a:t>within the first year of CSF leak</a:t>
            </a:r>
            <a:r>
              <a:rPr dirty="0" sz="2000" lang="en-US"/>
              <a:t>.</a:t>
            </a:r>
          </a:p>
          <a:p>
            <a:pPr lvl="1"/>
            <a:endParaRPr dirty="0" sz="2000" lang="en-US"/>
          </a:p>
          <a:p>
            <a:r>
              <a:rPr dirty="0" sz="2000" lang="en-US"/>
              <a:t>Fistulas that </a:t>
            </a:r>
            <a:r>
              <a:rPr b="1" dirty="0" sz="2000" lang="en-US">
                <a:solidFill>
                  <a:srgbClr val="0070C0"/>
                </a:solidFill>
              </a:rPr>
              <a:t>do not heal</a:t>
            </a:r>
            <a:r>
              <a:rPr dirty="0" sz="2000" lang="en-US"/>
              <a:t> </a:t>
            </a:r>
            <a:r>
              <a:rPr b="1" dirty="0" sz="2000" lang="en-US"/>
              <a:t>or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recur</a:t>
            </a:r>
            <a:r>
              <a:rPr dirty="0" sz="2000" lang="en-US"/>
              <a:t> necessitate surgical treatment.</a:t>
            </a:r>
          </a:p>
          <a:p>
            <a:endParaRPr dirty="0" sz="2000" lang="en-US"/>
          </a:p>
          <a:p>
            <a:r>
              <a:rPr dirty="0" sz="2000" lang="en-US"/>
              <a:t>The most common causes of </a:t>
            </a:r>
            <a:r>
              <a:rPr dirty="0" sz="2000" lang="en-US" err="1"/>
              <a:t>neurotrauma</a:t>
            </a:r>
            <a:r>
              <a:rPr dirty="0" sz="2000" lang="en-US"/>
              <a:t> in order of frequency are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/>
              <a:t>Motor vehicle accidents.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/>
              <a:t>Falls.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/>
              <a:t>Assaults.</a:t>
            </a:r>
          </a:p>
          <a:p>
            <a:pPr lvl="1">
              <a:buFont typeface="Wingdings" pitchFamily="2" charset="2"/>
              <a:buChar char="ü"/>
            </a:pPr>
            <a:endParaRPr b="1" dirty="0" sz="2000" lang="en-US"/>
          </a:p>
          <a:p>
            <a:r>
              <a:rPr b="1" dirty="0" sz="2000" lang="en-US" err="1">
                <a:solidFill>
                  <a:srgbClr val="7030A0"/>
                </a:solidFill>
              </a:rPr>
              <a:t>Cranionasal</a:t>
            </a:r>
            <a:r>
              <a:rPr b="1" dirty="0" sz="2000" lang="en-US">
                <a:solidFill>
                  <a:srgbClr val="7030A0"/>
                </a:solidFill>
              </a:rPr>
              <a:t> fistulas are </a:t>
            </a:r>
            <a:r>
              <a:rPr b="1" dirty="0" sz="2000" lang="en-US"/>
              <a:t>more common than</a:t>
            </a:r>
            <a:r>
              <a:rPr b="1" dirty="0" sz="2000" lang="en-US">
                <a:solidFill>
                  <a:srgbClr val="7030A0"/>
                </a:solidFill>
              </a:rPr>
              <a:t> </a:t>
            </a:r>
            <a:r>
              <a:rPr b="1" dirty="0" sz="2000" lang="en-US" err="1">
                <a:solidFill>
                  <a:srgbClr val="7030A0"/>
                </a:solidFill>
              </a:rPr>
              <a:t>cranioaural</a:t>
            </a:r>
            <a:r>
              <a:rPr b="1" dirty="0" sz="2000" lang="en-US">
                <a:solidFill>
                  <a:srgbClr val="7030A0"/>
                </a:solidFill>
              </a:rPr>
              <a:t> fistulas and </a:t>
            </a:r>
            <a:r>
              <a:rPr b="1" dirty="0" sz="2000" lang="en-US">
                <a:solidFill>
                  <a:srgbClr val="C00000"/>
                </a:solidFill>
              </a:rPr>
              <a:t>less likely to cease spontaneously</a:t>
            </a:r>
            <a:r>
              <a:rPr b="1" dirty="0" sz="2000" lang="en-US">
                <a:solidFill>
                  <a:srgbClr val="7030A0"/>
                </a:solidFill>
              </a:rPr>
              <a:t>.</a:t>
            </a:r>
            <a:endParaRPr b="1" dirty="0" sz="2000" lang="en-IQ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Types of Repair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Intracranial Repair of Frontal Sinus Fractures.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Intracranial Repair of Anterior Fossa Fistulas.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Intracranial Repair of Middle Fossa Leaks.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Intracranial Repair of Posterior Fossa Leaks.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Cerebrospinal Fluid Shunting.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Endoscopic Repair.</a:t>
            </a:r>
          </a:p>
          <a:p>
            <a:pPr indent="-457200" marL="457200">
              <a:buFont typeface="+mj-lt"/>
              <a:buAutoNum type="arabicPeriod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Cerebrospinal Fluid Shunting </a:t>
            </a:r>
            <a:r>
              <a:rPr b="1" dirty="0" sz="2000" lang="en-US">
                <a:solidFill>
                  <a:srgbClr val="002060"/>
                </a:solidFill>
                <a:sym typeface="Wingdings" pitchFamily="2" charset="2"/>
              </a:rPr>
              <a:t>  </a:t>
            </a:r>
            <a:endParaRPr b="1" dirty="0" sz="2000" lang="en-US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CSF shunting is appropriate in certain situations 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 high-pressure leak in the presence of hydrocephalus is likely lead to failure of a </a:t>
            </a:r>
            <a:r>
              <a:rPr dirty="0" sz="2000" lang="en-US" err="1"/>
              <a:t>transcranial</a:t>
            </a:r>
            <a:r>
              <a:rPr dirty="0" sz="2000" lang="en-US"/>
              <a:t> or </a:t>
            </a:r>
            <a:r>
              <a:rPr dirty="0" sz="2000" lang="en-US" err="1"/>
              <a:t>extracranial</a:t>
            </a:r>
            <a:r>
              <a:rPr dirty="0" sz="2000" lang="en-US"/>
              <a:t> repair unless the hydrocephalus is treated first or simultaneously.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 persistent or recurrent small leak of uncertain location is present.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After failure of previous exploration, a fistula can be treated effectively by </a:t>
            </a:r>
            <a:r>
              <a:rPr dirty="0" sz="2000" lang="en-US" err="1"/>
              <a:t>lumboperitoneal</a:t>
            </a:r>
            <a:r>
              <a:rPr dirty="0" sz="2000" lang="en-US"/>
              <a:t> shunting.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A shunt is contraindicated in patients with a profuse leak because of the risk for </a:t>
            </a:r>
            <a:r>
              <a:rPr b="1" dirty="0" sz="2000" lang="en-US" err="1">
                <a:solidFill>
                  <a:srgbClr val="0070C0"/>
                </a:solidFill>
              </a:rPr>
              <a:t>pneumocephalus</a:t>
            </a:r>
            <a:r>
              <a:rPr b="1" dirty="0" sz="2000" lang="en-US">
                <a:solidFill>
                  <a:srgbClr val="0070C0"/>
                </a:solidFill>
              </a:rPr>
              <a:t> and meningitis.</a:t>
            </a:r>
            <a:endParaRPr b="1" dirty="0" sz="2000" lang="en-IQ">
              <a:solidFill>
                <a:srgbClr val="0070C0"/>
              </a:solidFill>
            </a:endParaRPr>
          </a:p>
        </p:txBody>
      </p:sp>
      <p:sp>
        <p:nvSpPr>
          <p:cNvPr id="1048611" name="TextBox 1"/>
          <p:cNvSpPr txBox="1"/>
          <p:nvPr/>
        </p:nvSpPr>
        <p:spPr>
          <a:xfrm>
            <a:off x="5678055" y="2641601"/>
            <a:ext cx="3465945" cy="1615440"/>
          </a:xfrm>
          <a:prstGeom prst="rect"/>
          <a:noFill/>
        </p:spPr>
        <p:txBody>
          <a:bodyPr rtlCol="0" wrap="square">
            <a:spAutoFit/>
          </a:bodyPr>
          <a:p>
            <a:pPr algn="l" indent="-285750" marL="28575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rgbClr val="7030A0"/>
                </a:solidFill>
              </a:rPr>
              <a:t>Presence of hydrocephalus</a:t>
            </a:r>
          </a:p>
          <a:p>
            <a:pPr algn="l" indent="-285750" marL="28575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rgbClr val="7030A0"/>
                </a:solidFill>
              </a:rPr>
              <a:t>Unknown site of fistula</a:t>
            </a:r>
          </a:p>
          <a:p>
            <a:pPr algn="l" indent="-285750" marL="28575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rgbClr val="7030A0"/>
                </a:solidFill>
              </a:rPr>
              <a:t>Failed previous exploration </a:t>
            </a:r>
            <a:endParaRPr dirty="0" sz="2000" lang="en-IQ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>
          <a:xfrm>
            <a:off x="628650" y="1392671"/>
            <a:ext cx="7886700" cy="1325563"/>
          </a:xfrm>
        </p:spPr>
        <p:txBody>
          <a:bodyPr>
            <a:normAutofit/>
          </a:bodyPr>
          <a:p>
            <a:pPr algn="ctr"/>
            <a:r>
              <a:rPr dirty="0" sz="5400" lang="en-US" err="1">
                <a:solidFill>
                  <a:srgbClr val="002060"/>
                </a:solidFill>
                <a:latin typeface="Algerian" pitchFamily="82" charset="77"/>
              </a:rPr>
              <a:t>Pneumocephalus</a:t>
            </a:r>
            <a:endParaRPr dirty="0" sz="5400" lang="en-US">
              <a:solidFill>
                <a:srgbClr val="00206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err="1" u="sng">
                <a:solidFill>
                  <a:srgbClr val="C00000"/>
                </a:solidFill>
              </a:rPr>
              <a:t>Pneumocephalus</a:t>
            </a:r>
            <a:endParaRPr b="1" dirty="0" sz="2000" lang="en-US" u="sng">
              <a:solidFill>
                <a:srgbClr val="C00000"/>
              </a:solidFill>
            </a:endParaRPr>
          </a:p>
          <a:p>
            <a:r>
              <a:rPr dirty="0" sz="2000" lang="en-US"/>
              <a:t>Intracranial air is present in 20% to 30% of patients with </a:t>
            </a:r>
            <a:r>
              <a:rPr dirty="0" sz="2000" lang="en-US" err="1"/>
              <a:t>posttraumatic</a:t>
            </a:r>
            <a:r>
              <a:rPr dirty="0" sz="2000" lang="en-US"/>
              <a:t> CSF fistulas, but it may also occur without </a:t>
            </a:r>
            <a:r>
              <a:rPr dirty="0" sz="2000" lang="en-US" err="1"/>
              <a:t>rhinorrhea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Mechanism</a:t>
            </a:r>
          </a:p>
          <a:p>
            <a:pPr lvl="1"/>
            <a:r>
              <a:rPr dirty="0" sz="2000" lang="en-US"/>
              <a:t>It may be caused by 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Ball-valve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effect</a:t>
            </a:r>
            <a:r>
              <a:rPr dirty="0" sz="2000" lang="en-US"/>
              <a:t> combined with episodic increased pressure within the nasopharynx on coughing 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Inverted bottle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effect</a:t>
            </a:r>
            <a:r>
              <a:rPr dirty="0" sz="2000" lang="en-US"/>
              <a:t> whereby there is a discontinuous exchange of air and CSF when change in posture reduces ICP below atmospheric level.</a:t>
            </a:r>
          </a:p>
          <a:p>
            <a:pPr indent="-457200" lvl="1" marL="914400">
              <a:buFont typeface="+mj-lt"/>
              <a:buAutoNum type="arabicPeriod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Very small volumes of intracranial air (</a:t>
            </a:r>
            <a:r>
              <a:rPr b="1" dirty="0" sz="2000" lang="en-US" u="sng">
                <a:solidFill>
                  <a:srgbClr val="002060"/>
                </a:solidFill>
              </a:rPr>
              <a:t>less than 1-2 mL</a:t>
            </a:r>
            <a:r>
              <a:rPr dirty="0" sz="2000" lang="en-US"/>
              <a:t>) is common after head injury, and they usually </a:t>
            </a:r>
            <a:r>
              <a:rPr b="1" dirty="0" sz="2000" lang="en-US"/>
              <a:t>resolve without treatment</a:t>
            </a:r>
            <a:r>
              <a:rPr dirty="0" sz="2000" lang="en-US"/>
              <a:t>.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Larger volumes are predictive of a greater likelihood of persistent fistula.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 large volume of air occasionally produces a succession sound (“splash”) with head movement. </a:t>
            </a:r>
          </a:p>
          <a:p>
            <a:endParaRPr dirty="0" sz="2000" lang="en-US"/>
          </a:p>
          <a:p>
            <a:r>
              <a:rPr b="1" dirty="0" sz="2000" lang="en-US">
                <a:solidFill>
                  <a:srgbClr val="002060"/>
                </a:solidFill>
              </a:rPr>
              <a:t>Tension </a:t>
            </a:r>
            <a:r>
              <a:rPr b="1" dirty="0" sz="2000" lang="en-US" err="1">
                <a:solidFill>
                  <a:srgbClr val="002060"/>
                </a:solidFill>
              </a:rPr>
              <a:t>pneumocephalus</a:t>
            </a:r>
            <a:r>
              <a:rPr b="1" dirty="0" sz="2000" lang="en-US">
                <a:solidFill>
                  <a:srgbClr val="002060"/>
                </a:solidFill>
              </a:rPr>
              <a:t> is an uncommon but serious complication.</a:t>
            </a:r>
            <a:endParaRPr b="1" dirty="0" sz="2000" lang="en-IQ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Etiologies of </a:t>
            </a:r>
            <a:r>
              <a:rPr b="1" dirty="0" sz="2000" lang="en-US" err="1" u="sng">
                <a:solidFill>
                  <a:srgbClr val="002060"/>
                </a:solidFill>
              </a:rPr>
              <a:t>pneumocephalus</a:t>
            </a:r>
            <a:endParaRPr b="1" dirty="0" sz="2000" lang="en-US" u="sng">
              <a:solidFill>
                <a:srgbClr val="002060"/>
              </a:solidFill>
            </a:endParaRP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Skull defects</a:t>
            </a:r>
          </a:p>
          <a:p>
            <a:pPr indent="-457200" lvl="1" marL="914400">
              <a:buFont typeface="+mj-lt"/>
              <a:buAutoNum type="alphaLcParenR"/>
            </a:pPr>
            <a:r>
              <a:rPr dirty="0" sz="2000" lang="en-US"/>
              <a:t>Post neurosurgical procedure (craniotomy, shunt insertion, burr hole drainage of chronic subdural hematoma).</a:t>
            </a:r>
          </a:p>
          <a:p>
            <a:pPr indent="-457200" lvl="1" marL="914400">
              <a:buFont typeface="+mj-lt"/>
              <a:buAutoNum type="alphaLcParenR"/>
            </a:pPr>
            <a:r>
              <a:rPr dirty="0" sz="2000" lang="en-US" err="1"/>
              <a:t>Posttraumatic</a:t>
            </a:r>
            <a:r>
              <a:rPr dirty="0" sz="2000" lang="en-US"/>
              <a:t> fracture.</a:t>
            </a:r>
          </a:p>
          <a:p>
            <a:pPr indent="-457200" lvl="1" marL="914400">
              <a:buFont typeface="+mj-lt"/>
              <a:buAutoNum type="alphaLcParenR"/>
            </a:pPr>
            <a:r>
              <a:rPr dirty="0" sz="2000" lang="en-US"/>
              <a:t>Congenital skull defects: including defect in </a:t>
            </a:r>
            <a:r>
              <a:rPr dirty="0" sz="2000" lang="en-US" err="1"/>
              <a:t>tegmen</a:t>
            </a:r>
            <a:r>
              <a:rPr dirty="0" sz="2000" lang="en-US"/>
              <a:t> tympani.</a:t>
            </a:r>
          </a:p>
          <a:p>
            <a:pPr indent="-457200" lvl="1" marL="914400">
              <a:buFont typeface="+mj-lt"/>
              <a:buAutoNum type="alphaLcParenR"/>
            </a:pPr>
            <a:r>
              <a:rPr dirty="0" sz="2000" lang="en-US"/>
              <a:t>Neoplasm (</a:t>
            </a:r>
            <a:r>
              <a:rPr dirty="0" sz="2000" lang="en-US" err="1"/>
              <a:t>osteoma</a:t>
            </a:r>
            <a:r>
              <a:rPr dirty="0" sz="2000" lang="en-US"/>
              <a:t>, epidermoid, pituitary tumor).</a:t>
            </a:r>
          </a:p>
          <a:p>
            <a:pPr indent="-457200" marL="457200">
              <a:buFont typeface="+mj-lt"/>
              <a:buAutoNum type="arabicParenR"/>
            </a:pPr>
            <a:endParaRPr dirty="0" sz="2000" lang="en-US"/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Infection with gas-producing organisms or mastoiditis.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Post invasive procedure:</a:t>
            </a:r>
          </a:p>
          <a:p>
            <a:pPr indent="-457200" lvl="1" marL="914400">
              <a:buFont typeface="+mj-lt"/>
              <a:buAutoNum type="alphaLcPeriod"/>
            </a:pPr>
            <a:r>
              <a:rPr dirty="0" sz="2000" lang="en-US"/>
              <a:t>Lumbar puncture</a:t>
            </a:r>
          </a:p>
          <a:p>
            <a:pPr indent="-457200" lvl="1" marL="914400">
              <a:buFont typeface="+mj-lt"/>
              <a:buAutoNum type="alphaLcPeriod"/>
            </a:pPr>
            <a:r>
              <a:rPr dirty="0" sz="2000" lang="en-US" err="1"/>
              <a:t>Ventriculostomy</a:t>
            </a:r>
            <a:endParaRPr dirty="0" sz="2000" lang="en-US"/>
          </a:p>
          <a:p>
            <a:pPr indent="-457200" lvl="1" marL="914400">
              <a:buFont typeface="+mj-lt"/>
              <a:buAutoNum type="alphaLcPeriod"/>
            </a:pPr>
            <a:r>
              <a:rPr dirty="0" sz="2000" lang="en-US"/>
              <a:t>Spinal anesthesia</a:t>
            </a:r>
          </a:p>
          <a:p>
            <a:pPr indent="-457200" lvl="1" marL="914400">
              <a:buFont typeface="+mj-lt"/>
              <a:buAutoNum type="alphaLcPeriod"/>
            </a:pPr>
            <a:endParaRPr dirty="0" sz="2000" lang="en-US"/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Spinal trauma</a:t>
            </a:r>
            <a:r>
              <a:rPr dirty="0" sz="2000" lang="en-US"/>
              <a:t> (LP could be included here as well)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Barotrauma</a:t>
            </a:r>
            <a:r>
              <a:rPr dirty="0" sz="2000" lang="en-US"/>
              <a:t>: e.g. with scuba diving (possibly through a defect in the </a:t>
            </a:r>
            <a:r>
              <a:rPr dirty="0" sz="2000" lang="en-US" err="1"/>
              <a:t>tegmen</a:t>
            </a:r>
            <a:r>
              <a:rPr dirty="0" sz="2000" lang="en-US"/>
              <a:t> tympani)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CSF drainage device in the presence of a CSF leak.</a:t>
            </a:r>
            <a:endParaRPr b="1" dirty="0" sz="2000" lang="en-IQ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Presentation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Headache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N/V, seizures, dizziness, and </a:t>
            </a:r>
            <a:r>
              <a:rPr dirty="0" sz="2000" lang="en-US" err="1"/>
              <a:t>obtundation</a:t>
            </a:r>
            <a:r>
              <a:rPr dirty="0" sz="2000" lang="en-US"/>
              <a:t>. 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An intracranial </a:t>
            </a:r>
            <a:r>
              <a:rPr dirty="0" sz="2000" lang="en-US" err="1"/>
              <a:t>succussion</a:t>
            </a:r>
            <a:r>
              <a:rPr dirty="0" sz="2000" lang="en-US"/>
              <a:t> splash is a rare but pathognomonic finding </a:t>
            </a:r>
            <a:r>
              <a:rPr b="1" dirty="0" sz="2000" lang="en-US"/>
              <a:t>(</a:t>
            </a:r>
            <a:r>
              <a:rPr b="1" dirty="0" sz="2000" lang="en-US">
                <a:solidFill>
                  <a:srgbClr val="0070C0"/>
                </a:solidFill>
              </a:rPr>
              <a:t>bruit </a:t>
            </a:r>
            <a:r>
              <a:rPr b="1" dirty="0" sz="2000" lang="en-US" err="1">
                <a:solidFill>
                  <a:srgbClr val="0070C0"/>
                </a:solidFill>
              </a:rPr>
              <a:t>hydroaerique</a:t>
            </a:r>
            <a:r>
              <a:rPr b="1" dirty="0" sz="2000" lang="en-US">
                <a:solidFill>
                  <a:srgbClr val="0070C0"/>
                </a:solidFill>
              </a:rPr>
              <a:t> = splashing noise on head movement</a:t>
            </a:r>
            <a:r>
              <a:rPr b="1" dirty="0" sz="2000" lang="en-US"/>
              <a:t>).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Tension </a:t>
            </a:r>
            <a:r>
              <a:rPr dirty="0" sz="2000" lang="en-US" err="1"/>
              <a:t>pneumocephalus</a:t>
            </a:r>
            <a:r>
              <a:rPr dirty="0" sz="2000" lang="en-US"/>
              <a:t> may additionally cause signs and symptoms just as any mass (may cause focal deficit or increased ICP).</a:t>
            </a:r>
          </a:p>
          <a:p>
            <a:pPr indent="-457200" marL="45720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Diﬀ</a:t>
            </a:r>
            <a:r>
              <a:rPr b="1" dirty="0" sz="2000" lang="en-US" err="1">
                <a:solidFill>
                  <a:srgbClr val="002060"/>
                </a:solidFill>
              </a:rPr>
              <a:t>erential</a:t>
            </a:r>
            <a:r>
              <a:rPr b="1" dirty="0" sz="2000" lang="en-US">
                <a:solidFill>
                  <a:srgbClr val="002060"/>
                </a:solidFill>
              </a:rPr>
              <a:t> diagnosis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Epidermoid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Lipoma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CSF</a:t>
            </a:r>
          </a:p>
          <a:p>
            <a:endParaRPr dirty="0" sz="2000" lang="en-US"/>
          </a:p>
          <a:p>
            <a:r>
              <a:rPr b="1" dirty="0" sz="2000" lang="en-US"/>
              <a:t>The </a:t>
            </a:r>
            <a:r>
              <a:rPr b="1" dirty="0" sz="2000" lang="en-US" err="1"/>
              <a:t>Hounsfield</a:t>
            </a:r>
            <a:r>
              <a:rPr b="1" dirty="0" sz="2000" lang="en-US"/>
              <a:t> units should be close to </a:t>
            </a:r>
            <a:r>
              <a:rPr b="1" dirty="0" sz="2000" lang="en-US">
                <a:solidFill>
                  <a:srgbClr val="C00000"/>
                </a:solidFill>
              </a:rPr>
              <a:t>-1000</a:t>
            </a:r>
            <a:r>
              <a:rPr b="1" dirty="0" sz="2000" lang="en-US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7030A0"/>
                </a:solidFill>
              </a:rPr>
              <a:t>Tension </a:t>
            </a:r>
            <a:r>
              <a:rPr b="1" dirty="0" sz="2000" lang="en-US" err="1" u="sng">
                <a:solidFill>
                  <a:srgbClr val="7030A0"/>
                </a:solidFill>
              </a:rPr>
              <a:t>pneumocephalus</a:t>
            </a:r>
            <a:endParaRPr b="1" dirty="0" sz="2000" lang="en-US" u="sng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Mechanism</a:t>
            </a:r>
            <a:r>
              <a:rPr dirty="0" sz="2000" lang="en-US"/>
              <a:t> 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When </a:t>
            </a:r>
            <a:r>
              <a:rPr b="1" dirty="0" sz="2000" lang="en-US" u="sng">
                <a:solidFill>
                  <a:srgbClr val="C00000"/>
                </a:solidFill>
              </a:rPr>
              <a:t>nitrous oxide anesthesia is not discontinued prior to closure of the dura</a:t>
            </a:r>
            <a:r>
              <a:rPr dirty="0" sz="2000" lang="en-US"/>
              <a:t>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When a “ball-valve” eﬀ</a:t>
            </a:r>
            <a:r>
              <a:rPr dirty="0" sz="2000" lang="en-US" err="1"/>
              <a:t>ect</a:t>
            </a:r>
            <a:r>
              <a:rPr dirty="0" sz="2000" lang="en-US"/>
              <a:t> occurs due to an opening to the intracranial compartment with soft tissue (e.g. brain) that may permit air to enter but prevent exit of air or CSF.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In the presence of continued production by </a:t>
            </a:r>
            <a:r>
              <a:rPr b="1" dirty="0" sz="2000" lang="en-US">
                <a:solidFill>
                  <a:srgbClr val="C00000"/>
                </a:solidFill>
              </a:rPr>
              <a:t>gas-producing organisms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541318" y="-1"/>
            <a:ext cx="6061363" cy="6858001"/>
          </a:xfrm>
          <a:prstGeom prst="rect"/>
        </p:spPr>
      </p:pic>
      <p:sp>
        <p:nvSpPr>
          <p:cNvPr id="1048617" name="TextBox 6"/>
          <p:cNvSpPr txBox="1"/>
          <p:nvPr/>
        </p:nvSpPr>
        <p:spPr>
          <a:xfrm>
            <a:off x="2088283" y="6373198"/>
            <a:ext cx="4967431" cy="701039"/>
          </a:xfrm>
          <a:prstGeom prst="rect"/>
          <a:noFill/>
        </p:spPr>
        <p:txBody>
          <a:bodyPr wrap="square">
            <a:spAutoFit/>
          </a:bodyPr>
          <a:p>
            <a:r>
              <a:rPr b="1" dirty="0" sz="2000" lang="en-US"/>
              <a:t>Mt. Fuji sign with bilateral </a:t>
            </a:r>
            <a:r>
              <a:rPr b="1" dirty="0" sz="2000" lang="en-US" err="1"/>
              <a:t>pneumocephalus</a:t>
            </a:r>
            <a:endParaRPr b="1" dirty="0" sz="2000" lang="en-IQ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Treatment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Treatment of </a:t>
            </a:r>
            <a:r>
              <a:rPr b="1" dirty="0" sz="2000" lang="en-US" err="1">
                <a:solidFill>
                  <a:srgbClr val="0070C0"/>
                </a:solidFill>
              </a:rPr>
              <a:t>pneumocephalus</a:t>
            </a:r>
            <a:r>
              <a:rPr b="1" dirty="0" sz="2000" lang="en-US">
                <a:solidFill>
                  <a:srgbClr val="0070C0"/>
                </a:solidFill>
              </a:rPr>
              <a:t> due to gas-producing organisms</a:t>
            </a:r>
            <a:r>
              <a:rPr dirty="0" sz="2000" lang="en-US">
                <a:solidFill>
                  <a:srgbClr val="0070C0"/>
                </a:solidFill>
              </a:rPr>
              <a:t>,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Treatment of the primary infection is initiated and the </a:t>
            </a:r>
            <a:r>
              <a:rPr dirty="0" sz="2000" lang="en-US" err="1"/>
              <a:t>pneumocephalus</a:t>
            </a:r>
            <a:r>
              <a:rPr dirty="0" sz="2000" lang="en-US"/>
              <a:t> is usually followed.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Treatment of non-infectious simple </a:t>
            </a:r>
            <a:r>
              <a:rPr b="1" dirty="0" sz="2000" lang="en-US" err="1">
                <a:solidFill>
                  <a:srgbClr val="0070C0"/>
                </a:solidFill>
              </a:rPr>
              <a:t>pneumocephalus</a:t>
            </a:r>
            <a:r>
              <a:rPr dirty="0" sz="2000" lang="en-US"/>
              <a:t> depends on whether or not the presence of a CSF leak is suspected.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If there is no leak the gas will be resorbed with time.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if the mass effect is not severe it may simply be followed.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If a CSF leak is suspected, management is as with any CSF fistula.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Treatment of significant or symptomatic post-op </a:t>
            </a:r>
            <a:r>
              <a:rPr b="1" dirty="0" sz="2000" lang="en-US" err="1">
                <a:solidFill>
                  <a:srgbClr val="0070C0"/>
                </a:solidFill>
              </a:rPr>
              <a:t>pneumocephalus</a:t>
            </a:r>
            <a:r>
              <a:rPr dirty="0" sz="2000" lang="en-US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By breathing 100% O2 (can be tolerated for 24–48 hours without serious pulmonary toxicity).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Tension </a:t>
            </a:r>
            <a:r>
              <a:rPr b="1" dirty="0" sz="2000" lang="en-US" err="1">
                <a:solidFill>
                  <a:srgbClr val="0070C0"/>
                </a:solidFill>
              </a:rPr>
              <a:t>pneumocephalus</a:t>
            </a:r>
            <a:r>
              <a:rPr b="1" dirty="0" sz="2000" lang="en-US">
                <a:solidFill>
                  <a:srgbClr val="0070C0"/>
                </a:solidFill>
              </a:rPr>
              <a:t> producing significant symptoms</a:t>
            </a:r>
            <a:endParaRPr dirty="0" sz="2000" lang="en-US"/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Evacuated similar to that of an intracranial hematoma.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Options include placement of new twist drill or burr holes, or insertion of a spinal needle through a pre-existing burr hole (e.g. following a craniotomy).</a:t>
            </a:r>
            <a:endParaRPr dirty="0" sz="2000" lang="en-IQ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Content Placeholder 2"/>
          <p:cNvSpPr>
            <a:spLocks noGrp="1"/>
          </p:cNvSpPr>
          <p:nvPr>
            <p:ph idx="1"/>
          </p:nvPr>
        </p:nvSpPr>
        <p:spPr>
          <a:xfrm>
            <a:off x="1847272" y="1340716"/>
            <a:ext cx="5449455" cy="1730374"/>
          </a:xfrm>
        </p:spPr>
        <p:txBody>
          <a:bodyPr>
            <a:normAutofit/>
          </a:bodyPr>
          <a:p>
            <a:pPr algn="ctr" indent="0" marL="0">
              <a:buNone/>
            </a:pPr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Intracranial hypotension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Intracranial hypotension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Etiology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Shunt </a:t>
            </a:r>
            <a:r>
              <a:rPr dirty="0" sz="2000" lang="en-US" err="1"/>
              <a:t>overdrainage</a:t>
            </a:r>
            <a:r>
              <a:rPr dirty="0" sz="2000" lang="en-US"/>
              <a:t>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Trauma.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Procedures that violate the </a:t>
            </a:r>
            <a:r>
              <a:rPr dirty="0" sz="2000" lang="en-US" err="1"/>
              <a:t>intraarachnoid</a:t>
            </a:r>
            <a:r>
              <a:rPr dirty="0" sz="2000" lang="en-US"/>
              <a:t> space.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Following minor traumatic injuries or with disk protrusion.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Connective tissue disorders such as Marfan syndrome or </a:t>
            </a:r>
            <a:r>
              <a:rPr dirty="0" sz="2000" lang="en-US" err="1"/>
              <a:t>Ehlers-Danlos</a:t>
            </a:r>
            <a:r>
              <a:rPr dirty="0" sz="2000" lang="en-US"/>
              <a:t> syndrome.</a:t>
            </a:r>
          </a:p>
          <a:p>
            <a:pPr indent="-342900" lvl="1" marL="800100">
              <a:buFont typeface="+mj-lt"/>
              <a:buAutoNum type="arabicPeriod"/>
            </a:pPr>
            <a:endParaRPr dirty="0" sz="2000" lang="en-US"/>
          </a:p>
          <a:p>
            <a:r>
              <a:rPr dirty="0" sz="2000" lang="en-US"/>
              <a:t>More common in adult females.</a:t>
            </a:r>
          </a:p>
          <a:p>
            <a:endParaRPr dirty="0" sz="2000" lang="en-IQ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0000" lnSpcReduction="20000"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PATHOPHYSIOLOGY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>
                <a:solidFill>
                  <a:srgbClr val="002060"/>
                </a:solidFill>
                <a:latin typeface="Algerian" pitchFamily="82" charset="77"/>
              </a:rPr>
              <a:t>Blunt Injury</a:t>
            </a:r>
          </a:p>
          <a:p>
            <a:r>
              <a:rPr dirty="0" sz="2000" lang="en-US"/>
              <a:t>Traumatic CSF fistulas usually occur </a:t>
            </a:r>
          </a:p>
          <a:p>
            <a:pPr indent="-457200" lvl="1" marL="914400">
              <a:buFont typeface="+mj-lt"/>
              <a:buAutoNum type="arabicParenR"/>
            </a:pPr>
            <a:r>
              <a:rPr b="1" dirty="0" sz="2000" lang="en-US"/>
              <a:t>More commonly</a:t>
            </a:r>
            <a:r>
              <a:rPr dirty="0" sz="2000" lang="en-US"/>
              <a:t> with fractures of the anterior and middle cranial </a:t>
            </a:r>
            <a:r>
              <a:rPr dirty="0" sz="2000" lang="en-US" err="1"/>
              <a:t>fossae</a:t>
            </a:r>
            <a:r>
              <a:rPr dirty="0" sz="2000" lang="en-US"/>
              <a:t>. </a:t>
            </a:r>
          </a:p>
          <a:p>
            <a:pPr indent="-457200" lvl="1" marL="914400">
              <a:buFont typeface="+mj-lt"/>
              <a:buAutoNum type="arabicParenR"/>
            </a:pPr>
            <a:r>
              <a:rPr b="1" dirty="0" sz="2000" lang="en-US"/>
              <a:t>Less commonly</a:t>
            </a:r>
            <a:r>
              <a:rPr dirty="0" sz="2000" lang="en-US"/>
              <a:t>, a posterior fossa fracture may extend through the petrous bone to the middle ear or through the </a:t>
            </a:r>
            <a:r>
              <a:rPr dirty="0" sz="2000" lang="en-US" err="1"/>
              <a:t>clivus</a:t>
            </a:r>
            <a:r>
              <a:rPr dirty="0" sz="2000" lang="en-US"/>
              <a:t> to the sphenoid sinus.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Anterior Fossa </a:t>
            </a:r>
          </a:p>
          <a:p>
            <a:r>
              <a:rPr dirty="0" sz="2000" lang="en-US" err="1"/>
              <a:t>Rhinorrhea</a:t>
            </a:r>
            <a:r>
              <a:rPr dirty="0" sz="2000" lang="en-US"/>
              <a:t> mostly caused by a fracture of the </a:t>
            </a:r>
            <a:r>
              <a:rPr b="1" dirty="0" sz="2000" lang="en-US">
                <a:solidFill>
                  <a:srgbClr val="0070C0"/>
                </a:solidFill>
              </a:rPr>
              <a:t>frontal, ethmoid, sphenoid bones</a:t>
            </a:r>
            <a:r>
              <a:rPr dirty="0" sz="2000" lang="en-US"/>
              <a:t>. </a:t>
            </a:r>
          </a:p>
          <a:p>
            <a:r>
              <a:rPr dirty="0" sz="2000" lang="en-US"/>
              <a:t>The dura is firmly adherent to the thin bone of the anterior fossa floor and is readily torn by fractured bone edges. </a:t>
            </a:r>
          </a:p>
          <a:p>
            <a:r>
              <a:rPr dirty="0" sz="2000" lang="en-US"/>
              <a:t>The most frequent sites of </a:t>
            </a:r>
            <a:r>
              <a:rPr dirty="0" sz="2000" lang="en-US" err="1"/>
              <a:t>rhinorrhea</a:t>
            </a:r>
            <a:r>
              <a:rPr dirty="0" sz="2000" lang="en-US"/>
              <a:t> are </a:t>
            </a:r>
            <a:r>
              <a:rPr b="1" dirty="0" sz="2000" lang="en-US">
                <a:solidFill>
                  <a:srgbClr val="C00000"/>
                </a:solidFill>
              </a:rPr>
              <a:t>the cribriform-ethmoid junction </a:t>
            </a:r>
            <a:r>
              <a:rPr b="1" dirty="0" sz="2000" lang="en-US"/>
              <a:t>and</a:t>
            </a:r>
            <a:r>
              <a:rPr b="1" dirty="0" sz="2000" lang="en-US">
                <a:solidFill>
                  <a:srgbClr val="C00000"/>
                </a:solidFill>
              </a:rPr>
              <a:t> the ethmoid bone itself</a:t>
            </a:r>
            <a:r>
              <a:rPr dirty="0" sz="2000" lang="en-US"/>
              <a:t>. </a:t>
            </a:r>
          </a:p>
          <a:p>
            <a:r>
              <a:rPr dirty="0" sz="2000" lang="en-US"/>
              <a:t>Cribriform plate is naturally weak </a:t>
            </a:r>
            <a:r>
              <a:rPr b="1" dirty="0" sz="2000" lang="en-US"/>
              <a:t>due to</a:t>
            </a:r>
            <a:r>
              <a:rPr dirty="0" sz="2000" lang="en-US"/>
              <a:t> </a:t>
            </a:r>
            <a:r>
              <a:rPr dirty="0" sz="2000" lang="en-US" u="sng">
                <a:solidFill>
                  <a:srgbClr val="002060"/>
                </a:solidFill>
              </a:rPr>
              <a:t>penetrations by the anterior ethmoidal A.</a:t>
            </a:r>
          </a:p>
          <a:p>
            <a:r>
              <a:rPr dirty="0" sz="2000" lang="en-US"/>
              <a:t>Fistulas communicate with the nasal cavity directly or via the ethmoid air cells.</a:t>
            </a:r>
          </a:p>
          <a:p>
            <a:endParaRPr dirty="0" sz="2000" lang="en-US"/>
          </a:p>
          <a:p>
            <a:r>
              <a:rPr dirty="0" sz="2000" lang="en-US"/>
              <a:t>With impact to the facial skeleton, fracture lines usually run through the thin bone of the cribriform plate and ethmoid area (the upper third Le Fort III fracture pattern or “</a:t>
            </a:r>
            <a:r>
              <a:rPr dirty="0" sz="2000" lang="en-US" err="1"/>
              <a:t>craniofacial</a:t>
            </a:r>
            <a:r>
              <a:rPr dirty="0" sz="2000" lang="en-US"/>
              <a:t> dislocation”).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Clinical</a:t>
            </a:r>
          </a:p>
          <a:p>
            <a:r>
              <a:rPr dirty="0" sz="2000" lang="en-US"/>
              <a:t>The syndrome of spontaneous intracranial hypotension is characterized by the following in the absence of antecedent trauma or dural puncture: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Low CSF pressure (generally &lt; 6 cm H2 O)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Typically associated with orthostatic headache: dramatically worse when upright, improved in recumbency.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Diffuse </a:t>
            </a:r>
            <a:r>
              <a:rPr dirty="0" sz="2000" lang="en-US" err="1"/>
              <a:t>pachymeningeal</a:t>
            </a:r>
            <a:r>
              <a:rPr dirty="0" sz="2000" lang="en-US"/>
              <a:t> enhancement (cerebral and/or spinal) on MRI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Cerebral hypotension classically presents with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Positional headaches</a:t>
            </a:r>
            <a:r>
              <a:rPr dirty="0" sz="2000" lang="en-US"/>
              <a:t>; however, the headaches may generalize over time, may never respond to positional changes, or may be absent altogether. </a:t>
            </a:r>
          </a:p>
          <a:p>
            <a:pPr lvl="1"/>
            <a:r>
              <a:rPr dirty="0" sz="2000" lang="en-US"/>
              <a:t>Headaches are often frontal or occipital and triggered by coughing, sneezing, and exertion.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Other symptoms</a:t>
            </a:r>
            <a:r>
              <a:rPr dirty="0" sz="2000" lang="en-US"/>
              <a:t> observed include </a:t>
            </a:r>
            <a:r>
              <a:rPr dirty="0" sz="2000" lang="en-US" u="sng"/>
              <a:t>nausea, hearing loss and vertigo, galactorrhea, cognitive changes, unsteady gait, stupor, and coma</a:t>
            </a:r>
            <a:r>
              <a:rPr dirty="0" sz="2000" lang="en-US"/>
              <a:t>.</a:t>
            </a:r>
          </a:p>
          <a:p>
            <a:r>
              <a:rPr dirty="0" sz="2000" lang="en-US"/>
              <a:t>Since some patients may have normal intracranial pressure, the term “</a:t>
            </a:r>
            <a:r>
              <a:rPr b="1" dirty="0" sz="2000" lang="en-US">
                <a:solidFill>
                  <a:srgbClr val="002060"/>
                </a:solidFill>
              </a:rPr>
              <a:t>CSF hypovolemia</a:t>
            </a:r>
            <a:r>
              <a:rPr dirty="0" sz="2000" lang="en-US"/>
              <a:t>” has been suggested.</a:t>
            </a:r>
            <a:endParaRPr dirty="0" sz="2000" lang="en-IQ"/>
          </a:p>
        </p:txBody>
      </p:sp>
      <p:sp>
        <p:nvSpPr>
          <p:cNvPr id="1048622" name="TextBox 1"/>
          <p:cNvSpPr txBox="1"/>
          <p:nvPr/>
        </p:nvSpPr>
        <p:spPr>
          <a:xfrm>
            <a:off x="5608781" y="6197601"/>
            <a:ext cx="3535219" cy="89154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b="1" dirty="0" lang="en-US">
                <a:solidFill>
                  <a:srgbClr val="C00000"/>
                </a:solidFill>
              </a:rPr>
              <a:t>Normal ICP = 7.5 - 20 c.m H2O</a:t>
            </a:r>
          </a:p>
          <a:p>
            <a:pPr algn="l"/>
            <a:r>
              <a:rPr b="1" dirty="0" lang="en-US">
                <a:solidFill>
                  <a:srgbClr val="C00000"/>
                </a:solidFill>
              </a:rPr>
              <a:t>To convert to cm H2O multiply *1.3</a:t>
            </a:r>
            <a:endParaRPr b="1" dirty="0" lang="en-IQ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Classical imaging signs of low ICP are recalled by the acronym of “</a:t>
            </a:r>
            <a:r>
              <a:rPr b="1" dirty="0" sz="2000" lang="en-US">
                <a:solidFill>
                  <a:srgbClr val="C00000"/>
                </a:solidFill>
              </a:rPr>
              <a:t>SEEPS</a:t>
            </a:r>
            <a:r>
              <a:rPr b="1" dirty="0" sz="2000" lang="en-US">
                <a:solidFill>
                  <a:srgbClr val="002060"/>
                </a:solidFill>
              </a:rPr>
              <a:t>,”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S</a:t>
            </a:r>
            <a:r>
              <a:rPr dirty="0" sz="2000" lang="en-US"/>
              <a:t>= Subdural </a:t>
            </a:r>
            <a:r>
              <a:rPr dirty="0" sz="2000" lang="en-US" err="1"/>
              <a:t>hygromas</a:t>
            </a:r>
            <a:r>
              <a:rPr dirty="0" sz="2000" lang="en-US"/>
              <a:t> or </a:t>
            </a:r>
            <a:r>
              <a:rPr dirty="0" sz="2000" lang="en-US" err="1"/>
              <a:t>hematomas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E</a:t>
            </a:r>
            <a:r>
              <a:rPr dirty="0" sz="2000" lang="en-US"/>
              <a:t>= Enhancing dura (Diffuse </a:t>
            </a:r>
            <a:r>
              <a:rPr dirty="0" sz="2000" lang="en-US" err="1"/>
              <a:t>pachymeningeal</a:t>
            </a:r>
            <a:r>
              <a:rPr dirty="0" sz="2000" lang="en-US"/>
              <a:t> enhancement).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E</a:t>
            </a:r>
            <a:r>
              <a:rPr dirty="0" sz="2000" lang="en-US"/>
              <a:t>= Engorged veins.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P</a:t>
            </a:r>
            <a:r>
              <a:rPr dirty="0" sz="2000" lang="en-US"/>
              <a:t>= Pituitary enlargement.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S</a:t>
            </a:r>
            <a:r>
              <a:rPr dirty="0" sz="2000" lang="en-US"/>
              <a:t>= Sagging brain with brainstem ptosis and posterior crowding.</a:t>
            </a:r>
          </a:p>
          <a:p>
            <a:pPr lvl="1">
              <a:buFont typeface="Wingdings" pitchFamily="2" charset="2"/>
              <a:buChar char="§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Brain sagging Associated with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Low-lying cerebellar tonsils.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Effacement of </a:t>
            </a:r>
            <a:r>
              <a:rPr dirty="0" sz="2000" lang="en-US" err="1"/>
              <a:t>perichiasmatic</a:t>
            </a:r>
            <a:r>
              <a:rPr dirty="0" sz="2000" lang="en-US"/>
              <a:t> and </a:t>
            </a:r>
            <a:r>
              <a:rPr dirty="0" sz="2000" lang="en-US" err="1"/>
              <a:t>prepontine</a:t>
            </a:r>
            <a:r>
              <a:rPr dirty="0" sz="2000" lang="en-US"/>
              <a:t> cisterns.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Bowing of the optic </a:t>
            </a:r>
            <a:r>
              <a:rPr dirty="0" sz="2000" lang="en-US" err="1"/>
              <a:t>chiasm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Flattening of pons, and ventricular collapse.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If a leak is suspected, other procedures such as </a:t>
            </a:r>
            <a:r>
              <a:rPr dirty="0" sz="2000" lang="en-US" err="1"/>
              <a:t>Chiari</a:t>
            </a:r>
            <a:r>
              <a:rPr dirty="0" sz="2000" lang="en-US"/>
              <a:t> decompression surgery or drainage of subdural fluid should be avoided.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25% of subdural collections in a </a:t>
            </a:r>
            <a:r>
              <a:rPr dirty="0" sz="2000" lang="en-US" err="1"/>
              <a:t>nongeriatric</a:t>
            </a:r>
            <a:r>
              <a:rPr dirty="0" sz="2000" lang="en-US"/>
              <a:t> population are caused by low CSF pressure or leaks.</a:t>
            </a:r>
          </a:p>
          <a:p>
            <a:pPr>
              <a:buFont typeface="Wingdings" pitchFamily="2" charset="2"/>
              <a:buChar char="v"/>
            </a:pPr>
            <a:endParaRPr dirty="0" sz="2000" lang="en-IQ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0682" y="-1"/>
            <a:ext cx="8162636" cy="6858001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6" name="Picture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Management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Conservative medical management: bed rest, hydration, analgesics, caffeine, and abdominal binder.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Epidural blood patch (EBP): Injection of autologous blood (10–20 ml) into epidural space.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Blood 🩸 or fibrin injection.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Surgical closure is occasionally needed and effective only with accurate localization.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err="1">
                <a:solidFill>
                  <a:srgbClr val="002060"/>
                </a:solidFill>
              </a:rPr>
              <a:t>Caffaine</a:t>
            </a:r>
            <a:r>
              <a:rPr b="1" dirty="0" sz="2000" lang="en-US">
                <a:solidFill>
                  <a:srgbClr val="002060"/>
                </a:solidFill>
              </a:rPr>
              <a:t> increase production of CSF.</a:t>
            </a:r>
            <a:endParaRPr b="1" dirty="0" sz="2000" lang="en-IQ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/>
          </p:nvPr>
        </p:nvSpPr>
        <p:spPr>
          <a:xfrm>
            <a:off x="2380962" y="2990273"/>
            <a:ext cx="4382077" cy="877454"/>
          </a:xfrm>
        </p:spPr>
        <p:txBody>
          <a:bodyPr/>
          <a:p>
            <a:pPr algn="ctr"/>
            <a:r>
              <a:rPr dirty="0" lang="en-US">
                <a:solidFill>
                  <a:srgbClr val="000000"/>
                </a:solidFill>
                <a:latin typeface="Algerian" pitchFamily="82" charset="77"/>
              </a:rPr>
              <a:t>Thank you</a:t>
            </a:r>
            <a:endParaRPr dirty="0" lang="en-IQ">
              <a:solidFill>
                <a:srgbClr val="0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21772" y="0"/>
            <a:ext cx="7100455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94920"/>
          </a:xfrm>
        </p:spPr>
        <p:txBody>
          <a:bodyPr>
            <a:normAutofit fontScale="90000" lnSpcReduction="10000"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Middle and Posterior </a:t>
            </a:r>
            <a:r>
              <a:rPr b="1" dirty="0" sz="2000" lang="en-US" err="1" u="sng">
                <a:solidFill>
                  <a:srgbClr val="7030A0"/>
                </a:solidFill>
              </a:rPr>
              <a:t>Fossae</a:t>
            </a:r>
            <a:endParaRPr b="1" dirty="0" sz="2000" lang="en-US" u="sng">
              <a:solidFill>
                <a:srgbClr val="7030A0"/>
              </a:solidFill>
            </a:endParaRPr>
          </a:p>
          <a:p>
            <a:r>
              <a:rPr dirty="0" sz="2000" lang="en-US"/>
              <a:t>Fractures through the petrous bone that extend to the middle ear may lead to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 err="1"/>
              <a:t>Otorrhea</a:t>
            </a:r>
            <a:r>
              <a:rPr dirty="0" sz="2000" lang="en-US"/>
              <a:t> if the tympanic membrane is torn.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 err="1"/>
              <a:t>Otorhinorrhea</a:t>
            </a:r>
            <a:r>
              <a:rPr dirty="0" sz="2000" lang="en-US"/>
              <a:t> if leakage occurs via the eustachian tube into the nasopharynx.</a:t>
            </a:r>
          </a:p>
          <a:p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2060"/>
                </a:solidFill>
              </a:rPr>
              <a:t>Temporal bone # types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Longitudinal fractures</a:t>
            </a:r>
            <a:r>
              <a:rPr dirty="0" sz="2000" lang="en-US"/>
              <a:t> </a:t>
            </a:r>
            <a:r>
              <a:rPr b="1" dirty="0" sz="2000" lang="en-US"/>
              <a:t>70-90%</a:t>
            </a:r>
          </a:p>
          <a:p>
            <a:pPr lvl="1"/>
            <a:r>
              <a:rPr dirty="0" sz="2000" lang="en-US"/>
              <a:t>Damage the </a:t>
            </a:r>
            <a:r>
              <a:rPr dirty="0" sz="2000" lang="en-US" err="1"/>
              <a:t>ossicular</a:t>
            </a:r>
            <a:r>
              <a:rPr dirty="0" sz="2000" lang="en-US"/>
              <a:t> bones and result in conductive hearing loss.</a:t>
            </a:r>
          </a:p>
          <a:p>
            <a:pPr lvl="1"/>
            <a:r>
              <a:rPr dirty="0" sz="2000" lang="en-US"/>
              <a:t>Damage to the seventh cranial nerve. </a:t>
            </a:r>
          </a:p>
          <a:p>
            <a:pPr lvl="1"/>
            <a:r>
              <a:rPr dirty="0" sz="2000" lang="en-US"/>
              <a:t>The tympanic membrane is often torn. 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/>
              <a:t>Transverse fracture</a:t>
            </a:r>
            <a:r>
              <a:rPr dirty="0" sz="2000" lang="en-US"/>
              <a:t> </a:t>
            </a:r>
            <a:r>
              <a:rPr b="1" dirty="0" sz="2000" lang="en-US"/>
              <a:t>10-30% </a:t>
            </a:r>
          </a:p>
          <a:p>
            <a:pPr lvl="1"/>
            <a:r>
              <a:rPr dirty="0" sz="2000" lang="en-US"/>
              <a:t>More commonly associated with deficits of the eighth cranial nerve.</a:t>
            </a:r>
          </a:p>
          <a:p>
            <a:pPr lvl="1"/>
            <a:r>
              <a:rPr dirty="0" sz="2000" lang="en-US"/>
              <a:t>Sensory neural hearing loss.</a:t>
            </a:r>
          </a:p>
          <a:p>
            <a:pPr lvl="1"/>
            <a:r>
              <a:rPr dirty="0" sz="2000" lang="en-US"/>
              <a:t>Facial palsy. </a:t>
            </a:r>
          </a:p>
          <a:p>
            <a:pPr lvl="1"/>
            <a:r>
              <a:rPr dirty="0" sz="2000" lang="en-US"/>
              <a:t>The tympanic membrane is usually intact, and CSF leaks via the nose (</a:t>
            </a:r>
            <a:r>
              <a:rPr dirty="0" sz="2000" lang="en-US" err="1"/>
              <a:t>otorhinorrhea</a:t>
            </a:r>
            <a:r>
              <a:rPr dirty="0" sz="2000" lang="en-US"/>
              <a:t>). </a:t>
            </a:r>
          </a:p>
          <a:p>
            <a:r>
              <a:rPr dirty="0" sz="2000" lang="en-US"/>
              <a:t>CSF fistulas occur with equal frequency with either type of fracture.</a:t>
            </a:r>
          </a:p>
          <a:p>
            <a:r>
              <a:rPr b="1" dirty="0" sz="2000" lang="en-US">
                <a:solidFill>
                  <a:srgbClr val="0070C0"/>
                </a:solidFill>
              </a:rPr>
              <a:t>A middle fossa fracture that extends to the greater wing of the sphenoid may enter a lateral extension of the sphenoid sinus, which is present in nearly a third of skulls, and result in </a:t>
            </a:r>
            <a:r>
              <a:rPr b="1" dirty="0" sz="2000" lang="en-US" err="1" u="sng">
                <a:solidFill>
                  <a:srgbClr val="C00000"/>
                </a:solidFill>
              </a:rPr>
              <a:t>rhinorrhea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  <a:endParaRPr b="1" dirty="0" sz="2000" lang="en-IQ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b="4040"/>
          <a:stretch>
            <a:fillRect/>
          </a:stretch>
        </p:blipFill>
        <p:spPr>
          <a:xfrm>
            <a:off x="828098" y="173432"/>
            <a:ext cx="7487804" cy="6511135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b="3872"/>
          <a:stretch>
            <a:fillRect/>
          </a:stretch>
        </p:blipFill>
        <p:spPr>
          <a:xfrm>
            <a:off x="1835727" y="0"/>
            <a:ext cx="5472546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89182" y="0"/>
            <a:ext cx="6765636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Traumatic Cerebrospinal Fluid Fistulas Youmans Chap. 357</dc:title>
  <dc:creator>Ahmed Maan</dc:creator>
  <cp:lastModifiedBy>Ahmed Maan</cp:lastModifiedBy>
  <dcterms:created xsi:type="dcterms:W3CDTF">2020-03-07T15:45:30Z</dcterms:created>
  <dcterms:modified xsi:type="dcterms:W3CDTF">2022-11-25T18:38:14Z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780d4636dcfa44deb44c3a408d6c1120</vt:lpwstr>
  </property>
</Properties>
</file>